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7" r:id="rId10"/>
    <p:sldId id="275" r:id="rId11"/>
    <p:sldId id="27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6247" autoAdjust="0"/>
  </p:normalViewPr>
  <p:slideViewPr>
    <p:cSldViewPr>
      <p:cViewPr varScale="1">
        <p:scale>
          <a:sx n="107" d="100"/>
          <a:sy n="107" d="100"/>
        </p:scale>
        <p:origin x="34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FA11449-4EB5-4E0E-820E-0423F97A6277}" type="datetimeFigureOut">
              <a:rPr lang="ru-RU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233D74C-3B00-498B-962A-150051E474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22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58AC58-46AF-4B9C-8927-279E5701B36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C19985-3EFE-40C4-B61B-FA3F079D13C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79D24B-52AE-4209-B380-7AF9A1FC661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255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45E9C8-6DFB-48CE-A9BB-1BB93442F180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33D74C-3B00-498B-962A-150051E474E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7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Заметки 2"/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ru-RU" dirty="0"/>
                  <a:t>  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 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Зо</a:t>
                </a:r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ru-RU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432,96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руб</a:t>
                </a:r>
                <a:r>
                  <a:rPr lang="ru-RU" dirty="0"/>
                  <a:t>; (зарплата)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Зд</a:t>
                </a:r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en-US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64,94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руб</a:t>
                </a:r>
                <a:r>
                  <a:rPr lang="ru-RU" dirty="0"/>
                  <a:t>, рассчитано по формуле 3 ; (дополнительная зарплата)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Отчисл.соц.нужды</a:t>
                </a:r>
                <a:r>
                  <a:rPr lang="ru-RU" dirty="0"/>
                  <a:t>.  – </a:t>
                </a:r>
                <a14:m>
                  <m:oMath xmlns:m="http://schemas.openxmlformats.org/officeDocument/2006/math">
                    <m:r>
                      <a:rPr lang="be-BY" sz="120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169,28</m:t>
                    </m:r>
                  </m:oMath>
                </a14:m>
                <a:r>
                  <a:rPr lang="ru-RU" dirty="0"/>
                  <a:t> рублей, рассчитано по формулам 4.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Тогда годовой фонд заработной платы равен:  все складываем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Условная  экономия  по заработной плате составит: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 руб.	                  ГДФЗП+ К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0.49</a:t>
                </a:r>
                <a:r>
                  <a:rPr lang="ru-RU" dirty="0"/>
                  <a:t>=</a:t>
                </a:r>
                <a:r>
                  <a:rPr lang="be-BY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8010,57</a:t>
                </a:r>
                <a:r>
                  <a:rPr lang="ru-RU" dirty="0"/>
                  <a:t>          (16)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Вывод. Условный экономический эффект от внедрения программного средства «Учет платных образовательных услуг в школе» составит 6897,41 рублей. </a:t>
                </a:r>
                <a:endParaRPr lang="ru-RU" dirty="0"/>
              </a:p>
            </p:txBody>
          </p:sp>
        </mc:Choice>
        <mc:Fallback xmlns="">
          <p:sp>
            <p:nvSpPr>
              <p:cNvPr id="35842" name="Заметки 2"/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ru-RU" dirty="0"/>
                  <a:t>  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 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Зо</a:t>
                </a:r>
                <a:r>
                  <a:rPr lang="ru-RU" dirty="0"/>
                  <a:t> –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432,96</a:t>
                </a:r>
                <a:r>
                  <a:rPr lang="ru-RU" dirty="0"/>
                  <a:t> </a:t>
                </a:r>
                <a:r>
                  <a:rPr lang="ru-RU" dirty="0" err="1"/>
                  <a:t>руб</a:t>
                </a:r>
                <a:r>
                  <a:rPr lang="ru-RU" dirty="0"/>
                  <a:t>; (зарплата)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Зд</a:t>
                </a:r>
                <a:r>
                  <a:rPr lang="ru-RU" dirty="0"/>
                  <a:t> –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64,94</a:t>
                </a:r>
                <a:r>
                  <a:rPr lang="ru-RU" dirty="0"/>
                  <a:t> </a:t>
                </a:r>
                <a:r>
                  <a:rPr lang="ru-RU" dirty="0" err="1"/>
                  <a:t>руб</a:t>
                </a:r>
                <a:r>
                  <a:rPr lang="ru-RU" dirty="0"/>
                  <a:t>, рассчитано по формуле 3 ; (дополнительная зарплата)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Отчисл.соц.нужды</a:t>
                </a:r>
                <a:r>
                  <a:rPr lang="ru-RU" dirty="0"/>
                  <a:t>.  – </a:t>
                </a:r>
                <a:r>
                  <a:rPr lang="be-BY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169,28</a:t>
                </a:r>
                <a:r>
                  <a:rPr lang="ru-RU" dirty="0"/>
                  <a:t> рублей, рассчитано по формулам 4.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Тогда годовой фонд заработной платы равен:  все складываем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Условная  экономия  по заработной плате составит: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 руб.	                  ГДФЗП+ К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0.49</a:t>
                </a:r>
                <a:r>
                  <a:rPr lang="ru-RU" dirty="0"/>
                  <a:t>=</a:t>
                </a:r>
                <a:r>
                  <a:rPr lang="be-BY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8010,57</a:t>
                </a:r>
                <a:r>
                  <a:rPr lang="ru-RU" dirty="0"/>
                  <a:t>          (16)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Вывод. Условный экономический эффект от внедрения программного средства «Учет платных образовательных услуг в школе» составит 6897,41 рублей. </a:t>
                </a:r>
                <a:endParaRPr lang="ru-RU" dirty="0"/>
              </a:p>
            </p:txBody>
          </p:sp>
        </mc:Fallback>
      </mc:AlternateContent>
      <p:sp>
        <p:nvSpPr>
          <p:cNvPr id="3584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99F225-F007-45CB-838E-857206E3B82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089E3-F375-4146-8BFE-672DFA13566E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FE99D-AB1D-41AC-99AB-96F55AAC82A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9BE2A-FD4B-447B-A018-9F595F05BE20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C1ADA-6401-4965-B65F-74248C2D5D1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2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1251B5-9505-444D-A52D-07BE6357EFFF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4CD29-C3AA-4079-98AD-4B99F699EFC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7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2F38B9-85E2-4780-A283-BA1D2A4A72C4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43EF1-8698-4700-9C41-45756115B44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4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421E1-F7F3-4546-8401-FD0B6A5573F1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D972F-E2F8-4915-A185-D2C47D6100F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0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2BBD2F-85E7-46B9-83F9-0629DE3DCD0E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51C12-1F8C-4E16-93ED-081D00245AE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5BE905-B181-4C44-AD35-3B3DCCA0928A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67EBD-F247-4D79-A6D9-E46E4622B96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50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3D7F7-8D2E-4054-AEAD-9C41609EB2E9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B0AC2-FF18-4801-B3DA-31686D599A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10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37B2E7-A088-4705-979C-6DD912993EF2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AEA68-08D9-4EFC-AF1A-BD9FDA9D09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86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1C93D6-516B-43A0-8331-44F5D6D471C1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2ED8A-4DD5-40E0-8E72-87E5AF9D8C6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2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38FBD1-4EBF-4D2E-9F8A-6167362A1CBF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5244F-4FAA-46FF-9BCA-BD6EC651EA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173FC7-B1EB-4B0C-A917-3D097C29EC4B}" type="datetimeFigureOut">
              <a:rPr lang="ru-RU" smtClean="0"/>
              <a:pPr>
                <a:defRPr/>
              </a:pPr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2693A9-AFAE-4FFD-8F20-50BA1B2E40A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>
            <a:extLst>
              <a:ext uri="{FF2B5EF4-FFF2-40B4-BE49-F238E27FC236}">
                <a16:creationId xmlns:a16="http://schemas.microsoft.com/office/drawing/2014/main" id="{1567797F-238F-446C-97B5-776042F87C34}"/>
              </a:ext>
            </a:extLst>
          </p:cNvPr>
          <p:cNvSpPr txBox="1"/>
          <p:nvPr/>
        </p:nvSpPr>
        <p:spPr>
          <a:xfrm>
            <a:off x="1524000" y="1285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УО «Ошмянский государственный аграрно-экономический колледж» 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90D507D7-A32C-4619-9E43-072979F27673}"/>
              </a:ext>
            </a:extLst>
          </p:cNvPr>
          <p:cNvSpPr txBox="1"/>
          <p:nvPr/>
        </p:nvSpPr>
        <p:spPr>
          <a:xfrm>
            <a:off x="1524001" y="2352426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Программное средство «Учёт выпуска и реализации продукции в ООО «Вактайм»</a:t>
            </a:r>
            <a:endParaRPr lang="en-US" sz="3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г. Сморгонь»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E905BE-56E2-4742-A384-3553C69EF60E}"/>
              </a:ext>
            </a:extLst>
          </p:cNvPr>
          <p:cNvSpPr/>
          <p:nvPr/>
        </p:nvSpPr>
        <p:spPr>
          <a:xfrm>
            <a:off x="1524000" y="451439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Разработчик: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Грачёв Денис Сергеевич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E8F5562-B9E8-44FA-8D44-0DD0BC1CE3E2}"/>
              </a:ext>
            </a:extLst>
          </p:cNvPr>
          <p:cNvSpPr/>
          <p:nvPr/>
        </p:nvSpPr>
        <p:spPr>
          <a:xfrm>
            <a:off x="1523999" y="5194631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Руководитель: Цендровская Мария Павловна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D11E6-B73D-4F54-9CC5-2CA163B4E489}"/>
              </a:ext>
            </a:extLst>
          </p:cNvPr>
          <p:cNvSpPr/>
          <p:nvPr/>
        </p:nvSpPr>
        <p:spPr>
          <a:xfrm>
            <a:off x="1524000" y="6198812"/>
            <a:ext cx="9144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Ошмяны 2025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47E689-035F-46B1-896C-CCDA6E99DEE5}"/>
              </a:ext>
            </a:extLst>
          </p:cNvPr>
          <p:cNvSpPr/>
          <p:nvPr/>
        </p:nvSpPr>
        <p:spPr>
          <a:xfrm>
            <a:off x="1523999" y="1571037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3107667" y="593558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отчёта по использованию материалов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61899C-6E13-17C1-8559-D40DD8F3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27" y="922412"/>
            <a:ext cx="6700945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7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2855640" y="586527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статистики продаж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7C003-D4DC-D9D7-E0A7-B51B7EF9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40" y="992725"/>
            <a:ext cx="8976320" cy="487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0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260649"/>
            <a:ext cx="78867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Экономический эффект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0540" y="1340768"/>
            <a:ext cx="9117460" cy="4895850"/>
          </a:xfrm>
        </p:spPr>
        <p:txBody>
          <a:bodyPr>
            <a:normAutofit/>
          </a:bodyPr>
          <a:lstStyle/>
          <a:p>
            <a:pPr marL="425196" indent="-342900" algn="just">
              <a:buFont typeface="Times New Roman" panose="02020603050405020304" pitchFamily="18" charset="0"/>
              <a:buChar char="‒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Программное средство позволяет сэкономить 995 часов рабочего времени психолога.</a:t>
            </a:r>
          </a:p>
          <a:p>
            <a:pPr marL="425196" indent="-342900" algn="just">
              <a:buFont typeface="Times New Roman" panose="02020603050405020304" pitchFamily="18" charset="0"/>
              <a:buChar char="‒"/>
              <a:defRPr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Экономический эффект от внедрения данного программного продукта составит 27927,65 рублей в год.</a:t>
            </a:r>
          </a:p>
          <a:p>
            <a:pPr marL="0" indent="0" algn="just"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Результаты и выводы</a:t>
            </a:r>
          </a:p>
        </p:txBody>
      </p:sp>
      <p:sp>
        <p:nvSpPr>
          <p:cNvPr id="36866" name="Объект 2"/>
          <p:cNvSpPr>
            <a:spLocks noGrp="1"/>
          </p:cNvSpPr>
          <p:nvPr>
            <p:ph idx="1"/>
          </p:nvPr>
        </p:nvSpPr>
        <p:spPr>
          <a:xfrm>
            <a:off x="1703512" y="1690690"/>
            <a:ext cx="8784976" cy="3322487"/>
          </a:xfrm>
        </p:spPr>
        <p:txBody>
          <a:bodyPr>
            <a:normAutofit/>
          </a:bodyPr>
          <a:lstStyle/>
          <a:p>
            <a:pPr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itchFamily="18" charset="0"/>
              </a:rPr>
              <a:t>Результатом дипломного проекта является программный продукт «Учёт выпуска и реализации продукции в ООО «Вактайм» г. Сморгонь».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itchFamily="18" charset="0"/>
              </a:rPr>
              <a:t>Программа адаптирована к возможным изменениям в организации.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C939CE-64CA-4FD2-B556-4AB491A3A928}"/>
              </a:ext>
            </a:extLst>
          </p:cNvPr>
          <p:cNvSpPr/>
          <p:nvPr/>
        </p:nvSpPr>
        <p:spPr>
          <a:xfrm>
            <a:off x="1524000" y="236191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4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Цель</a:t>
            </a:r>
            <a:endParaRPr lang="ru-RU" sz="40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554EA64-5523-4478-BFE6-4183CA725E32}"/>
              </a:ext>
            </a:extLst>
          </p:cNvPr>
          <p:cNvSpPr txBox="1"/>
          <p:nvPr/>
        </p:nvSpPr>
        <p:spPr>
          <a:xfrm>
            <a:off x="767408" y="1916833"/>
            <a:ext cx="106571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средство «Учёт выпуска и реализации продукции в ООО «Вактайм» г. Сморгонь», использование которого позволит упростить ведение учёта выпуска и реализации  продукции.</a:t>
            </a:r>
            <a:endParaRPr lang="ru-BY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EC31649-2BCC-4562-9CF7-23C45E24F05E}"/>
              </a:ext>
            </a:extLst>
          </p:cNvPr>
          <p:cNvSpPr/>
          <p:nvPr/>
        </p:nvSpPr>
        <p:spPr>
          <a:xfrm>
            <a:off x="1524000" y="56087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4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Задачи</a:t>
            </a:r>
            <a:endParaRPr lang="ru-RU" sz="3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CC924B2-9844-4C37-AA79-1420B3F3A793}"/>
              </a:ext>
            </a:extLst>
          </p:cNvPr>
          <p:cNvSpPr txBox="1"/>
          <p:nvPr/>
        </p:nvSpPr>
        <p:spPr>
          <a:xfrm>
            <a:off x="839416" y="1772816"/>
            <a:ext cx="10873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Times New Roman" panose="02020603050405020304" pitchFamily="18" charset="0"/>
              <a:buChar char="‒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автоматизировать процесс учёта выпуска продукции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Times New Roman" panose="02020603050405020304" pitchFamily="18" charset="0"/>
              <a:buChar char="‒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контроль и управление процессом реализации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Times New Roman" panose="02020603050405020304" pitchFamily="18" charset="0"/>
              <a:buChar char="‒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складской учёт;</a:t>
            </a:r>
          </a:p>
          <a:p>
            <a:pPr marL="457200" indent="-457200">
              <a:buFont typeface="Times New Roman" panose="02020603050405020304" pitchFamily="18" charset="0"/>
              <a:buChar char="‒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автоматизировать расчёт себестоимости;</a:t>
            </a:r>
          </a:p>
          <a:p>
            <a:pPr marL="457200" indent="-457200">
              <a:buFont typeface="Times New Roman" panose="02020603050405020304" pitchFamily="18" charset="0"/>
              <a:buChar char="‒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систему отчётности.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EE8A1EAA-B591-4D06-A174-03792B708D3B}"/>
              </a:ext>
            </a:extLst>
          </p:cNvPr>
          <p:cNvSpPr txBox="1"/>
          <p:nvPr/>
        </p:nvSpPr>
        <p:spPr>
          <a:xfrm>
            <a:off x="1524000" y="40466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4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Актуальность</a:t>
            </a:r>
            <a:endParaRPr lang="ru-RU" sz="3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39F9969-0069-4283-A2E6-98CC68DE6465}"/>
              </a:ext>
            </a:extLst>
          </p:cNvPr>
          <p:cNvSpPr txBox="1"/>
          <p:nvPr/>
        </p:nvSpPr>
        <p:spPr>
          <a:xfrm>
            <a:off x="479376" y="1916833"/>
            <a:ext cx="11233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Times New Roman" panose="02020603050405020304" pitchFamily="18" charset="0"/>
              <a:buChar char="‒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узкая специализация продукта;</a:t>
            </a:r>
          </a:p>
          <a:p>
            <a:pPr marL="457200" indent="-457200">
              <a:buFont typeface="Times New Roman" panose="02020603050405020304" pitchFamily="18" charset="0"/>
              <a:buChar char="‒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визуализировать статистику продаж;</a:t>
            </a:r>
          </a:p>
          <a:p>
            <a:pPr marL="457200" indent="-457200">
              <a:buFont typeface="Times New Roman" panose="02020603050405020304" pitchFamily="18" charset="0"/>
              <a:buChar char="‒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и удобный интерфейс;</a:t>
            </a:r>
          </a:p>
          <a:p>
            <a:pPr marL="457200" indent="-457200">
              <a:buFont typeface="Times New Roman" panose="02020603050405020304" pitchFamily="18" charset="0"/>
              <a:buChar char="‒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расчёта себестоимости продукции на основе фактических данных.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0" y="332657"/>
            <a:ext cx="78867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itchFamily="18" charset="0"/>
              </a:rPr>
              <a:t>Программное обеспечение</a:t>
            </a:r>
          </a:p>
        </p:txBody>
      </p:sp>
      <p:sp>
        <p:nvSpPr>
          <p:cNvPr id="22530" name="Объект 2"/>
          <p:cNvSpPr>
            <a:spLocks noGrp="1"/>
          </p:cNvSpPr>
          <p:nvPr>
            <p:ph idx="1"/>
          </p:nvPr>
        </p:nvSpPr>
        <p:spPr>
          <a:xfrm>
            <a:off x="1649760" y="1823529"/>
            <a:ext cx="8892480" cy="3210941"/>
          </a:xfrm>
        </p:spPr>
        <p:txBody>
          <a:bodyPr>
            <a:normAutofit/>
          </a:bodyPr>
          <a:lstStyle/>
          <a:p>
            <a:pPr>
              <a:buFont typeface="Times New Roman" panose="02020603050405020304" pitchFamily="18" charset="0"/>
              <a:buChar char="‒"/>
            </a:pP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2022;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2024;</a:t>
            </a:r>
            <a:endParaRPr lang="ru-RU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SQLite;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Microsoft.EntityFramework;</a:t>
            </a: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NuGet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 descr="Изображение выглядит как текст, снимок экрана, программное обеспечение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61FD1F1-FCA1-1488-6B2F-0199808D1C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772816"/>
            <a:ext cx="5440260" cy="3034456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4CB6CB0-AF6C-22AC-E8C8-0F9DD15B5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64" y="1772816"/>
            <a:ext cx="5440260" cy="30344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9E81A4-84BC-6AE1-91FA-0B9E479F2900}"/>
              </a:ext>
            </a:extLst>
          </p:cNvPr>
          <p:cNvSpPr txBox="1"/>
          <p:nvPr/>
        </p:nvSpPr>
        <p:spPr>
          <a:xfrm>
            <a:off x="1795350" y="4807270"/>
            <a:ext cx="257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авторизации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FB62A-4481-D2E7-2EC8-1D3B80A41F4D}"/>
              </a:ext>
            </a:extLst>
          </p:cNvPr>
          <p:cNvSpPr txBox="1"/>
          <p:nvPr/>
        </p:nvSpPr>
        <p:spPr>
          <a:xfrm>
            <a:off x="7974467" y="4807269"/>
            <a:ext cx="203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6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3359696" y="5832715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справочника продукции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FA1ACCF-CC6B-3F91-6DC1-D59196E0F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2" y="1265540"/>
            <a:ext cx="9120336" cy="43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5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3359696" y="5832715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договоров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снимок экрана, число, Шрифт">
            <a:extLst>
              <a:ext uri="{FF2B5EF4-FFF2-40B4-BE49-F238E27FC236}">
                <a16:creationId xmlns:a16="http://schemas.microsoft.com/office/drawing/2014/main" id="{E0AC2D15-24F5-B1A9-D3C0-5D03B1AB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54" y="1264981"/>
            <a:ext cx="9122692" cy="432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5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-3604"/>
            <a:ext cx="7886700" cy="132556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2855640" y="590910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печати договора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6172BC-2C1E-65C0-57EF-937EFA193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918" y="948898"/>
            <a:ext cx="8246164" cy="4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28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1346</TotalTime>
  <Words>328</Words>
  <Application>Microsoft Office PowerPoint</Application>
  <PresentationFormat>Широкоэкранный</PresentationFormat>
  <Paragraphs>60</Paragraphs>
  <Slides>13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 2013–2022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Программное обеспечение</vt:lpstr>
      <vt:lpstr>Окна программы</vt:lpstr>
      <vt:lpstr>Окна программы</vt:lpstr>
      <vt:lpstr>Окна программы</vt:lpstr>
      <vt:lpstr>Окна программы</vt:lpstr>
      <vt:lpstr>Окна программы</vt:lpstr>
      <vt:lpstr>Окна программы</vt:lpstr>
      <vt:lpstr>Экономический эффект</vt:lpstr>
      <vt:lpstr>Результаты и 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DENIS</cp:lastModifiedBy>
  <cp:revision>101</cp:revision>
  <dcterms:created xsi:type="dcterms:W3CDTF">2013-06-09T17:35:09Z</dcterms:created>
  <dcterms:modified xsi:type="dcterms:W3CDTF">2025-06-19T05:27:45Z</dcterms:modified>
</cp:coreProperties>
</file>