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73" r:id="rId6"/>
    <p:sldId id="261" r:id="rId7"/>
    <p:sldId id="263" r:id="rId8"/>
    <p:sldId id="264" r:id="rId9"/>
    <p:sldId id="265" r:id="rId10"/>
    <p:sldId id="267" r:id="rId11"/>
    <p:sldId id="268" r:id="rId12"/>
    <p:sldId id="274" r:id="rId13"/>
    <p:sldId id="270" r:id="rId14"/>
    <p:sldId id="271" r:id="rId15"/>
    <p:sldId id="272" r:id="rId16"/>
    <p:sldId id="275" r:id="rId17"/>
    <p:sldId id="278" r:id="rId18"/>
    <p:sldId id="276" r:id="rId19"/>
    <p:sldId id="277" r:id="rId20"/>
    <p:sldId id="259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01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76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1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18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50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16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6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2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590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3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65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9552-0A1D-46B6-84EC-71165DFD360B}" type="datetimeFigureOut">
              <a:rPr lang="uk-UA" smtClean="0"/>
              <a:t>23.02.2019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BFB8-57D3-4D44-AEEF-7A9E44EEC5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5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6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941" y="2098623"/>
            <a:ext cx="9144000" cy="3102965"/>
          </a:xfrm>
        </p:spPr>
        <p:txBody>
          <a:bodyPr>
            <a:normAutofit/>
          </a:bodyPr>
          <a:lstStyle/>
          <a:p>
            <a:r>
              <a:rPr lang="uk-UA" b="1" dirty="0"/>
              <a:t>Дослідження моделей зоряних систем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753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499" y="674558"/>
            <a:ext cx="11137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Керування камерою спостерігача відбувається клавішами ‘w’, ‘a’, ‘s’, ‘d’ для руху вгору, вліво, вниз і вправо відповідно. Камера приближується клавішою ‘z’, а віддаляється – ‘x’. Клавішою ‘c’ можна повернутись у точку (0;0). </a:t>
            </a:r>
            <a:r>
              <a:rPr lang="uk-UA" sz="3600" dirty="0" smtClean="0"/>
              <a:t>До </a:t>
            </a:r>
            <a:r>
              <a:rPr lang="uk-UA" sz="3600" dirty="0"/>
              <a:t>речі, у лівому верхньому кутку вказано характеристики планети, яка вибрана зараз для вставки, а також її фото. Натиснувши лівою клавішею миші на космічному тілі, воно </a:t>
            </a:r>
            <a:r>
              <a:rPr lang="uk-UA" sz="3600" dirty="0" smtClean="0"/>
              <a:t>зникне, а правою - створити.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51656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558" y="1588958"/>
            <a:ext cx="11137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Кнопка ‘m’ перемикає відображення текстур планет, ‘i’ – інтерфейсу, а ‘o’ – орбіт планет</a:t>
            </a:r>
            <a:r>
              <a:rPr lang="en-US" sz="3200" dirty="0"/>
              <a:t>. </a:t>
            </a:r>
            <a:r>
              <a:rPr lang="uk-UA" sz="3200" dirty="0"/>
              <a:t>Кнопка ‘p’ зупиняє і продовжує хід симуляції. У правому верхньому кутку показано зверху донизу відповідно FPS (кількість кадрів за секунду), x- та y-координати, коефіцієнт приближення, а також режим перегляду, індикатор “ходу” симуляції і кількість космічних тіл у ній.</a:t>
            </a:r>
          </a:p>
        </p:txBody>
      </p:sp>
    </p:spTree>
    <p:extLst>
      <p:ext uri="{BB962C8B-B14F-4D97-AF65-F5344CB8AC3E}">
        <p14:creationId xmlns:p14="http://schemas.microsoft.com/office/powerpoint/2010/main" val="40278847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733183" cy="4969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24070" y="5340626"/>
            <a:ext cx="1167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Земля,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її супутник Місяць, що взаємно обертаються навколо Сонця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15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369287" cy="5446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31" y="5589431"/>
            <a:ext cx="1208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Створена користувачем планета, що перебуває у своєму афелії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43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517487" cy="5499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52" y="5602310"/>
            <a:ext cx="1178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сама планета, що знаходиться у своєму перигеї, який проходить у самого Сонця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77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428" y="283335"/>
            <a:ext cx="111917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Під час виконання проекту я набув навичок написання коду, </a:t>
            </a:r>
            <a:r>
              <a:rPr lang="uk-UA" sz="3600" dirty="0" err="1"/>
              <a:t>відлагодження</a:t>
            </a:r>
            <a:r>
              <a:rPr lang="uk-UA" sz="3600" dirty="0"/>
              <a:t> програми, аналізування проблем, що можуть виникати в процесі розробки програмного продукту. Здобув багато досвіду написання коду з використанням ООП: навчився працювати з наданим стандартною бібліотекою </a:t>
            </a:r>
            <a:r>
              <a:rPr lang="uk-UA" sz="3600" dirty="0" err="1"/>
              <a:t>Java</a:t>
            </a:r>
            <a:r>
              <a:rPr lang="uk-UA" sz="3600" dirty="0"/>
              <a:t> класом </a:t>
            </a:r>
            <a:r>
              <a:rPr lang="uk-UA" sz="3600" dirty="0" err="1"/>
              <a:t>BigDecimal</a:t>
            </a:r>
            <a:r>
              <a:rPr lang="uk-UA" sz="3600" dirty="0"/>
              <a:t>, що є реалізацією алгоритму довгої арифметики, а також написав власний клас </a:t>
            </a:r>
            <a:r>
              <a:rPr lang="uk-UA" sz="3600" dirty="0" err="1"/>
              <a:t>BigVector</a:t>
            </a:r>
            <a:r>
              <a:rPr lang="uk-UA" sz="3600" dirty="0"/>
              <a:t>, що використовує довгу арифметику при роботі з векторами. Нажаль ці два класи не вийшли з експериментальної версії ПЗ за браком часу</a:t>
            </a:r>
            <a:r>
              <a:rPr lang="uk-UA" sz="3600" dirty="0" smtClean="0"/>
              <a:t>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71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241"/>
          </a:xfrm>
        </p:spPr>
        <p:txBody>
          <a:bodyPr>
            <a:norm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Була ретельно досліджена та програмно описана модель зоряних систем та планет за вивченими законами фізики і математики. Космічні тіла притягуються за законом всесвітнього тяжіння, їх прискорення обраховуються відповідно до трьох законів Ньютона. Було реалізовано можливість зіткнення планет, зміни їх температури й </a:t>
            </a:r>
            <a:r>
              <a:rPr lang="uk-U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руху. Створено інтерфейс для взаємодії із симуляцією з можливістю завантаження й генерації власної зоряної системи, модифікації планет і супутників.</a:t>
            </a:r>
          </a:p>
        </p:txBody>
      </p:sp>
    </p:spTree>
    <p:extLst>
      <p:ext uri="{BB962C8B-B14F-4D97-AF65-F5344CB8AC3E}">
        <p14:creationId xmlns:p14="http://schemas.microsoft.com/office/powerpoint/2010/main" val="1534993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8402"/>
          </a:xfrm>
        </p:spPr>
        <p:txBody>
          <a:bodyPr>
            <a:normAutofit/>
          </a:bodyPr>
          <a:lstStyle/>
          <a:p>
            <a:r>
              <a:rPr lang="uk-UA" dirty="0"/>
              <a:t>Працюючи із програмою, люди навчаються, експериментують, набувають знань у сфері астрономії і фізики. Крім того, ПЗ можна використовувати для точної симуляції зоряних систем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52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0520"/>
          </a:xfrm>
        </p:spPr>
        <p:txBody>
          <a:bodyPr>
            <a:normAutofit/>
          </a:bodyPr>
          <a:lstStyle/>
          <a:p>
            <a:r>
              <a:rPr lang="uk-UA" dirty="0"/>
              <a:t>Отже, </a:t>
            </a:r>
            <a:r>
              <a:rPr lang="uk-UA" dirty="0" err="1"/>
              <a:t>Processing</a:t>
            </a:r>
            <a:r>
              <a:rPr lang="uk-UA" dirty="0"/>
              <a:t> – це зручне і просте середовище програмування для візуалізації різних фізично-математичних моделей. Завдячуючи </a:t>
            </a:r>
            <a:r>
              <a:rPr lang="uk-UA" dirty="0" err="1"/>
              <a:t>кросплатформності</a:t>
            </a:r>
            <a:r>
              <a:rPr lang="uk-UA" dirty="0"/>
              <a:t>, програма написана у цьому середовищі може бути запущена на будь-якому пристрої, на який </a:t>
            </a:r>
            <a:r>
              <a:rPr lang="uk-UA" dirty="0" err="1"/>
              <a:t>портована</a:t>
            </a:r>
            <a:r>
              <a:rPr lang="uk-UA" dirty="0"/>
              <a:t> JVM.</a:t>
            </a:r>
          </a:p>
        </p:txBody>
      </p:sp>
    </p:spTree>
    <p:extLst>
      <p:ext uri="{BB962C8B-B14F-4D97-AF65-F5344CB8AC3E}">
        <p14:creationId xmlns:p14="http://schemas.microsoft.com/office/powerpoint/2010/main" val="34687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4774"/>
            <a:ext cx="10515600" cy="6513225"/>
          </a:xfrm>
        </p:spPr>
        <p:txBody>
          <a:bodyPr>
            <a:noAutofit/>
          </a:bodyPr>
          <a:lstStyle/>
          <a:p>
            <a:pPr indent="457200" algn="just">
              <a:lnSpc>
                <a:spcPct val="100000"/>
              </a:lnSpc>
            </a:pPr>
            <a:r>
              <a:rPr lang="uk-UA" sz="3600" dirty="0"/>
              <a:t>Дослідження моделей зоряних систем доволі </a:t>
            </a:r>
            <a:r>
              <a:rPr lang="uk-UA" sz="3600" b="1" dirty="0"/>
              <a:t>актуально</a:t>
            </a:r>
            <a:r>
              <a:rPr lang="uk-UA" sz="3600" dirty="0"/>
              <a:t>, оскільки у нас час дуже стрімкого розвитку зазнає космічна галузь: запуск штучних супутників стає все </a:t>
            </a:r>
            <a:r>
              <a:rPr lang="uk-UA" sz="3600" dirty="0" err="1"/>
              <a:t>буденнішим</a:t>
            </a:r>
            <a:r>
              <a:rPr lang="uk-UA" sz="3600" dirty="0"/>
              <a:t>, дешевшим і простішим, науковці планують колонізувати найближчі планети, досліджують найвіддаленіші закутки всесвіту. До того ж велика кількість людей не уявляє за якими законами рухаються космічні об</a:t>
            </a:r>
            <a:r>
              <a:rPr lang="ru-RU" sz="3600" dirty="0"/>
              <a:t>’</a:t>
            </a:r>
            <a:r>
              <a:rPr lang="ru-RU" sz="3600" dirty="0" err="1"/>
              <a:t>єкти</a:t>
            </a:r>
            <a:r>
              <a:rPr lang="uk-UA" sz="3600" dirty="0" smtClean="0"/>
              <a:t>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uk-UA" sz="3600" b="1" dirty="0" smtClean="0"/>
              <a:t>Прикладна </a:t>
            </a:r>
            <a:r>
              <a:rPr lang="uk-UA" sz="3600" b="1" dirty="0"/>
              <a:t>цінність</a:t>
            </a:r>
            <a:r>
              <a:rPr lang="uk-UA" sz="3600" dirty="0"/>
              <a:t> науково-дослідницької праці полягає у можливості використовування програми для навчання, експериментів і розваг.</a:t>
            </a:r>
            <a:br>
              <a:rPr lang="uk-UA" sz="3600" dirty="0"/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313693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33000">
              <a:srgbClr val="00B0F0"/>
            </a:gs>
            <a:gs pos="66000">
              <a:srgbClr val="FFFF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3249" y="30483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9600" b="1" dirty="0" smtClean="0"/>
              <a:t>ДЯКУЮ ЗА УВАГУ!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22149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4479" y="329784"/>
            <a:ext cx="1055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Для побудови фізично-математичної моделі проекту мені знадобились такі знання з математики: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 smtClean="0"/>
              <a:t>вектори</a:t>
            </a:r>
            <a:r>
              <a:rPr lang="ru-RU" sz="3600" dirty="0" smtClean="0"/>
              <a:t>;</a:t>
            </a:r>
            <a:endParaRPr lang="uk-UA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/>
              <a:t>рівняння фігур (еліпс);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 smtClean="0"/>
              <a:t>рівняння прямої на координатній площині;</a:t>
            </a:r>
            <a:endParaRPr lang="uk-U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94479" y="3372787"/>
            <a:ext cx="1055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і фізики: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uk-UA" sz="3600" dirty="0"/>
              <a:t>рівнозмінний рух;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uk-UA" sz="3600" dirty="0"/>
              <a:t>закони Ньютона;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uk-UA" sz="3600" dirty="0"/>
              <a:t>закон всесвітнього тяжіння;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uk-UA" sz="3600" dirty="0"/>
              <a:t>закони </a:t>
            </a:r>
            <a:r>
              <a:rPr lang="uk-UA" sz="3600" dirty="0" err="1"/>
              <a:t>Кеплера</a:t>
            </a:r>
            <a:r>
              <a:rPr lang="uk-UA" sz="3600" dirty="0" smtClean="0"/>
              <a:t>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335980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686" y="914400"/>
            <a:ext cx="111376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Для </a:t>
            </a:r>
            <a:r>
              <a:rPr lang="uk-UA" sz="3200" dirty="0"/>
              <a:t>реалізації моделі я використав мову і середовище програмування </a:t>
            </a:r>
            <a:r>
              <a:rPr lang="uk-UA" sz="3200" dirty="0" err="1"/>
              <a:t>Processing</a:t>
            </a:r>
            <a:r>
              <a:rPr lang="uk-UA" sz="3200" dirty="0"/>
              <a:t>, що основана на </a:t>
            </a:r>
            <a:r>
              <a:rPr lang="uk-UA" sz="3200" dirty="0" err="1"/>
              <a:t>Java</a:t>
            </a:r>
            <a:r>
              <a:rPr lang="uk-UA" sz="3200" dirty="0"/>
              <a:t> і має вбудовану графічну бібліотеку </a:t>
            </a:r>
            <a:r>
              <a:rPr lang="uk-UA" sz="3200" dirty="0" err="1"/>
              <a:t>OpenGL</a:t>
            </a:r>
            <a:r>
              <a:rPr lang="uk-UA" sz="3200" dirty="0"/>
              <a:t>. Вона надає багато можливостей при роботі з графікою, а багата документація й різноманіття функцій робить процес розробки значно легшим.</a:t>
            </a:r>
          </a:p>
          <a:p>
            <a:r>
              <a:rPr lang="uk-UA" sz="3200" dirty="0"/>
              <a:t>Сильні сторони </a:t>
            </a:r>
            <a:r>
              <a:rPr lang="uk-UA" sz="3200" dirty="0" err="1"/>
              <a:t>Processing</a:t>
            </a:r>
            <a:r>
              <a:rPr lang="uk-UA" sz="3200" dirty="0"/>
              <a:t>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3200" dirty="0"/>
              <a:t>легкий і простий;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3200" dirty="0"/>
              <a:t>має широку вбудовану графічну бібліотеку;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3200" dirty="0" err="1"/>
              <a:t>кросплатформний</a:t>
            </a:r>
            <a:r>
              <a:rPr lang="uk-UA" sz="3200" dirty="0"/>
              <a:t> завдяки </a:t>
            </a:r>
            <a:r>
              <a:rPr lang="uk-UA" sz="3200" dirty="0" err="1"/>
              <a:t>Java</a:t>
            </a:r>
            <a:r>
              <a:rPr lang="uk-UA" sz="3200" dirty="0"/>
              <a:t> та її JVM;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3200" dirty="0"/>
              <a:t>швидкий;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uk-UA" sz="3200" dirty="0"/>
              <a:t>гнучкий</a:t>
            </a:r>
            <a:r>
              <a:rPr lang="uk-UA" sz="3200" dirty="0" smtClean="0"/>
              <a:t>.</a:t>
            </a:r>
            <a:endParaRPr lang="uk-U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79685" y="268069"/>
            <a:ext cx="1113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ВИБІР МОВИ І СЕРЕДОВИЩА ПРОГРАМУВАННЯ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785208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Ð ÐµÐ·ÑÐ»ÑÑÐ°Ñ Ð¿Ð¾ÑÑÐºÑ Ð·Ð¾Ð±ÑÐ°Ð¶ÐµÐ½Ñ Ð·Ð° Ð·Ð°Ð¿Ð¸ÑÐ¾Ð¼ &quot;processing ide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3" y="266064"/>
            <a:ext cx="7325501" cy="60897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44787" y="1885002"/>
            <a:ext cx="3972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 smtClean="0"/>
              <a:t>Графічна оболонка </a:t>
            </a:r>
            <a:r>
              <a:rPr lang="en-US" sz="4800" dirty="0" smtClean="0"/>
              <a:t>Processing IDE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028889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496" y="1484026"/>
            <a:ext cx="11483714" cy="5036696"/>
          </a:xfrm>
        </p:spPr>
        <p:txBody>
          <a:bodyPr>
            <a:noAutofit/>
          </a:bodyPr>
          <a:lstStyle/>
          <a:p>
            <a:pPr algn="just"/>
            <a:r>
              <a:rPr lang="uk-UA" sz="3600" dirty="0"/>
              <a:t>Програма складається з трьох частин, класу </a:t>
            </a:r>
            <a:r>
              <a:rPr lang="en-US" sz="3600" b="1" dirty="0"/>
              <a:t>Planet</a:t>
            </a:r>
            <a:r>
              <a:rPr lang="uk-UA" sz="3600" dirty="0"/>
              <a:t>, що є абстракцією реальних планет, класу </a:t>
            </a:r>
            <a:r>
              <a:rPr lang="en-US" sz="3600" b="1" dirty="0"/>
              <a:t>Space</a:t>
            </a:r>
            <a:r>
              <a:rPr lang="uk-UA" sz="3600" dirty="0"/>
              <a:t>, що керує списком об’єктів попереднього класу, реалізує їх завантаження з </a:t>
            </a:r>
            <a:r>
              <a:rPr lang="en-US" sz="3600" dirty="0"/>
              <a:t>XML</a:t>
            </a:r>
            <a:r>
              <a:rPr lang="uk-UA" sz="3600" dirty="0"/>
              <a:t>-файлу, а також </a:t>
            </a:r>
            <a:r>
              <a:rPr lang="uk-UA" sz="3600" b="1" dirty="0"/>
              <a:t>основної частини</a:t>
            </a:r>
            <a:r>
              <a:rPr lang="uk-UA" sz="3600" dirty="0"/>
              <a:t>, звідки викликаються усі інші, реалізується керування симуляцією, відображення графічного інтерфейсу та інше. Також у корні папки з ПЗ присутні файл </a:t>
            </a:r>
            <a:r>
              <a:rPr lang="en-US" sz="3600" dirty="0"/>
              <a:t>planets</a:t>
            </a:r>
            <a:r>
              <a:rPr lang="uk-UA" sz="3600" dirty="0"/>
              <a:t>.</a:t>
            </a:r>
            <a:r>
              <a:rPr lang="en-US" sz="3600" dirty="0"/>
              <a:t>xml</a:t>
            </a:r>
            <a:r>
              <a:rPr lang="uk-UA" sz="3600" dirty="0"/>
              <a:t> і папка </a:t>
            </a:r>
            <a:r>
              <a:rPr lang="en-US" sz="3600" dirty="0"/>
              <a:t>textures </a:t>
            </a:r>
            <a:r>
              <a:rPr lang="uk-UA" sz="3600" dirty="0"/>
              <a:t>з текстурами планет.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734" y="329784"/>
            <a:ext cx="11452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/>
              <a:t>СТРУКТУРА ПРОГРАМИ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115546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8" y="0"/>
            <a:ext cx="6746111" cy="66518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884826" y="2171765"/>
            <a:ext cx="3672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 smtClean="0"/>
              <a:t>Зображення</a:t>
            </a:r>
            <a:r>
              <a:rPr lang="ru-RU" sz="4800" dirty="0" smtClean="0"/>
              <a:t> </a:t>
            </a:r>
            <a:r>
              <a:rPr lang="ru-RU" sz="4800" dirty="0" err="1" smtClean="0"/>
              <a:t>структури</a:t>
            </a:r>
            <a:r>
              <a:rPr lang="ru-RU" sz="4800" dirty="0" smtClean="0"/>
              <a:t> </a:t>
            </a:r>
            <a:r>
              <a:rPr lang="ru-RU" sz="4800" dirty="0" err="1" smtClean="0"/>
              <a:t>програми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357292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4603" y="1373954"/>
            <a:ext cx="10862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sz="3600" dirty="0">
                <a:ea typeface="Calibri" panose="020F0502020204030204" pitchFamily="34" charset="0"/>
                <a:cs typeface="Times New Roman" panose="02020603050405020304" pitchFamily="18" charset="0"/>
              </a:rPr>
              <a:t>Можна налаштувати об’єкти симуляції перед її запуском, змінюючи файл 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planets</a:t>
            </a:r>
            <a:r>
              <a:rPr lang="uk-UA" sz="36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uk-UA" sz="3600" dirty="0">
                <a:ea typeface="Calibri" panose="020F0502020204030204" pitchFamily="34" charset="0"/>
                <a:cs typeface="Times New Roman" panose="02020603050405020304" pitchFamily="18" charset="0"/>
              </a:rPr>
              <a:t>. Кожна планета у ньому має такі поля: маса, радіус, температура, дальність від тіла, супутником якого вона є, його і власна назви. Все інше розраховується при запуску програми. Таким чином можна додавати, конфігурувати і видаляти планети</a:t>
            </a:r>
            <a:r>
              <a:rPr lang="uk-UA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12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MalDenOl\Desktop\tem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8" y="348520"/>
            <a:ext cx="11073103" cy="50929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49008" y="5441430"/>
            <a:ext cx="1041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Так </a:t>
            </a:r>
            <a:r>
              <a:rPr lang="ru-RU" sz="3600" dirty="0" err="1" smtClean="0"/>
              <a:t>вигляда</a:t>
            </a:r>
            <a:r>
              <a:rPr lang="uk-UA" sz="3600" dirty="0" smtClean="0"/>
              <a:t>є файл </a:t>
            </a:r>
            <a:r>
              <a:rPr lang="en-US" sz="3600" dirty="0" smtClean="0"/>
              <a:t>planets.xml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90691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731</Words>
  <Application>Microsoft Office PowerPoint</Application>
  <PresentationFormat>Широкоэкранный</PresentationFormat>
  <Paragraphs>35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Дослідження моделей зоряних систем </vt:lpstr>
      <vt:lpstr>Дослідження моделей зоряних систем доволі актуально, оскільки у нас час дуже стрімкого розвитку зазнає космічна галузь: запуск штучних супутників стає все буденнішим, дешевшим і простішим, науковці планують колонізувати найближчі планети, досліджують найвіддаленіші закутки всесвіту. До того ж велика кількість людей не уявляє за якими законами рухаються космічні об’єкти. Прикладна цінність науково-дослідницької праці полягає у можливості використовування програми для навчання, експериментів і розваг. </vt:lpstr>
      <vt:lpstr>Презентация PowerPoint</vt:lpstr>
      <vt:lpstr>Презентация PowerPoint</vt:lpstr>
      <vt:lpstr>Презентация PowerPoint</vt:lpstr>
      <vt:lpstr>Програма складається з трьох частин, класу Planet, що є абстракцією реальних планет, класу Space, що керує списком об’єктів попереднього класу, реалізує їх завантаження з XML-файлу, а також основної частини, звідки викликаються усі інші, реалізується керування симуляцією, відображення графічного інтерфейсу та інше. Також у корні папки з ПЗ присутні файл planets.xml і папка textures з текстурами планет.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Була ретельно досліджена та програмно описана модель зоряних систем та планет за вивченими законами фізики і математики. Космічні тіла притягуються за законом всесвітнього тяжіння, їх прискорення обраховуються відповідно до трьох законів Ньютона. Було реалізовано можливість зіткнення планет, зміни їх температури й вектора руху. Створено інтерфейс для взаємодії із симуляцією з можливістю завантаження й генерації власної зоряної системи, модифікації планет і супутників.</vt:lpstr>
      <vt:lpstr>Працюючи із програмою, люди навчаються, експериментують, набувають знань у сфері астрономії і фізики. Крім того, ПЗ можна використовувати для точної симуляції зоряних систем.</vt:lpstr>
      <vt:lpstr>Отже, Processing – це зручне і просте середовище програмування для візуалізації різних фізично-математичних моделей. Завдячуючи кросплатформності, програма написана у цьому середовищі може бути запущена на будь-якому пристрої, на який портована JVM.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моделей зоряних систем </dc:title>
  <dc:creator>Student</dc:creator>
  <cp:lastModifiedBy>MalDenOl</cp:lastModifiedBy>
  <cp:revision>30</cp:revision>
  <dcterms:created xsi:type="dcterms:W3CDTF">2019-02-23T15:30:45Z</dcterms:created>
  <dcterms:modified xsi:type="dcterms:W3CDTF">2019-02-23T18:59:03Z</dcterms:modified>
</cp:coreProperties>
</file>