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ags/tag6.xml" ContentType="application/vnd.openxmlformats-officedocument.presentationml.tags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256" r:id="rId2"/>
    <p:sldId id="390" r:id="rId3"/>
    <p:sldId id="417" r:id="rId4"/>
    <p:sldId id="416" r:id="rId5"/>
    <p:sldId id="415" r:id="rId6"/>
    <p:sldId id="414" r:id="rId7"/>
    <p:sldId id="391" r:id="rId8"/>
    <p:sldId id="392" r:id="rId9"/>
    <p:sldId id="425" r:id="rId10"/>
    <p:sldId id="428" r:id="rId11"/>
    <p:sldId id="429" r:id="rId12"/>
    <p:sldId id="430" r:id="rId13"/>
    <p:sldId id="427" r:id="rId14"/>
    <p:sldId id="426" r:id="rId15"/>
    <p:sldId id="421" r:id="rId16"/>
    <p:sldId id="422" r:id="rId17"/>
    <p:sldId id="423" r:id="rId18"/>
    <p:sldId id="424" r:id="rId19"/>
    <p:sldId id="420" r:id="rId20"/>
    <p:sldId id="393" r:id="rId21"/>
    <p:sldId id="394" r:id="rId22"/>
    <p:sldId id="395" r:id="rId23"/>
    <p:sldId id="396" r:id="rId24"/>
    <p:sldId id="397" r:id="rId25"/>
    <p:sldId id="398" r:id="rId26"/>
    <p:sldId id="277" r:id="rId27"/>
    <p:sldId id="369" r:id="rId28"/>
    <p:sldId id="258" r:id="rId29"/>
    <p:sldId id="370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386" r:id="rId46"/>
    <p:sldId id="387" r:id="rId47"/>
    <p:sldId id="269" r:id="rId48"/>
    <p:sldId id="365" r:id="rId49"/>
    <p:sldId id="356" r:id="rId50"/>
    <p:sldId id="388" r:id="rId51"/>
    <p:sldId id="389" r:id="rId52"/>
    <p:sldId id="270" r:id="rId53"/>
    <p:sldId id="366" r:id="rId54"/>
    <p:sldId id="361" r:id="rId55"/>
    <p:sldId id="272" r:id="rId56"/>
    <p:sldId id="360" r:id="rId57"/>
    <p:sldId id="273" r:id="rId58"/>
    <p:sldId id="274" r:id="rId59"/>
    <p:sldId id="292" r:id="rId60"/>
    <p:sldId id="267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342FB-C3F6-47C8-9549-B5094F4DB12D}">
          <p14:sldIdLst>
            <p14:sldId id="256"/>
          </p14:sldIdLst>
        </p14:section>
        <p14:section name="Motivation" id="{EC07DD81-CB05-4BB9-B37D-C8CCE3754F5C}">
          <p14:sldIdLst>
            <p14:sldId id="390"/>
            <p14:sldId id="417"/>
            <p14:sldId id="416"/>
            <p14:sldId id="415"/>
            <p14:sldId id="414"/>
            <p14:sldId id="391"/>
            <p14:sldId id="392"/>
            <p14:sldId id="425"/>
            <p14:sldId id="428"/>
            <p14:sldId id="429"/>
            <p14:sldId id="430"/>
            <p14:sldId id="427"/>
            <p14:sldId id="426"/>
            <p14:sldId id="421"/>
            <p14:sldId id="422"/>
            <p14:sldId id="423"/>
            <p14:sldId id="424"/>
            <p14:sldId id="420"/>
            <p14:sldId id="393"/>
            <p14:sldId id="394"/>
          </p14:sldIdLst>
        </p14:section>
        <p14:section name="Approach" id="{22210772-89CF-4E8B-93FD-B43DAA78F883}">
          <p14:sldIdLst>
            <p14:sldId id="395"/>
            <p14:sldId id="396"/>
            <p14:sldId id="397"/>
            <p14:sldId id="398"/>
            <p14:sldId id="277"/>
            <p14:sldId id="369"/>
            <p14:sldId id="258"/>
            <p14:sldId id="370"/>
          </p14:sldIdLst>
        </p14:section>
        <p14:section name="Evaluation" id="{D4B1147C-4FB5-48F7-BB0F-3EBABF30AB47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386"/>
            <p14:sldId id="387"/>
            <p14:sldId id="269"/>
            <p14:sldId id="365"/>
            <p14:sldId id="356"/>
            <p14:sldId id="388"/>
            <p14:sldId id="389"/>
            <p14:sldId id="270"/>
            <p14:sldId id="366"/>
            <p14:sldId id="361"/>
            <p14:sldId id="272"/>
            <p14:sldId id="360"/>
            <p14:sldId id="273"/>
            <p14:sldId id="274"/>
            <p14:sldId id="29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4" autoAdjust="0"/>
    <p:restoredTop sz="84658" autoAdjust="0"/>
  </p:normalViewPr>
  <p:slideViewPr>
    <p:cSldViewPr snapToGrid="0">
      <p:cViewPr varScale="1">
        <p:scale>
          <a:sx n="85" d="100"/>
          <a:sy n="85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9A8D-A2B6-45E5-BC59-CC674C759243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2008C-91E3-4B37-A00E-33FD942C0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apply</a:t>
            </a:r>
            <a:r>
              <a:rPr lang="en-US" baseline="0" dirty="0"/>
              <a:t> our previous work to build the  graph-based representation of API Usage.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6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evaluate</a:t>
            </a:r>
            <a:r>
              <a:rPr lang="en-US" baseline="0" dirty="0"/>
              <a:t> our tool, we learned API mappings from a collect of open-source projects which is written in both Java and C#. Finally, we found 9 projects. </a:t>
            </a:r>
            <a:endParaRPr lang="en-US" dirty="0"/>
          </a:p>
          <a:p>
            <a:r>
              <a:rPr lang="en-US" dirty="0"/>
              <a:t>To build the corpus of pairs</a:t>
            </a:r>
            <a:r>
              <a:rPr lang="en-US" baseline="0" dirty="0"/>
              <a:t> of corresponding client code, w</a:t>
            </a:r>
            <a:r>
              <a:rPr lang="en-US" dirty="0"/>
              <a:t>e find corresponding mapped methods based on their signatures. </a:t>
            </a:r>
          </a:p>
          <a:p>
            <a:r>
              <a:rPr lang="en-US" dirty="0"/>
              <a:t>Overall,</a:t>
            </a:r>
            <a:r>
              <a:rPr lang="en-US" baseline="0" dirty="0"/>
              <a:t> we can identify about thirty five thousand mapped methods.</a:t>
            </a:r>
          </a:p>
          <a:p>
            <a:endParaRPr lang="en-US" baseline="0" dirty="0"/>
          </a:p>
          <a:p>
            <a:r>
              <a:rPr lang="en-US" baseline="0" dirty="0"/>
              <a:t>The mapped methods are used for mining API usage mappings.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then inspect the API Usage mappings.</a:t>
            </a:r>
          </a:p>
          <a:p>
            <a:r>
              <a:rPr lang="en-US" baseline="0" dirty="0"/>
              <a:t>We found that:</a:t>
            </a:r>
            <a:endParaRPr lang="en-US" dirty="0"/>
          </a:p>
          <a:p>
            <a:r>
              <a:rPr lang="en-US" dirty="0"/>
              <a:t>- Half of mappings involve</a:t>
            </a:r>
            <a:r>
              <a:rPr lang="en-US" baseline="0" dirty="0"/>
              <a:t> 1 API, </a:t>
            </a:r>
          </a:p>
          <a:p>
            <a:r>
              <a:rPr lang="en-US" baseline="0" dirty="0"/>
              <a:t>- One third of mappings involve 2-3 APIs,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Only a few percentage involve more than 3 APIs.</a:t>
            </a:r>
          </a:p>
          <a:p>
            <a:pPr marL="0" indent="0">
              <a:buFontTx/>
              <a:buNone/>
            </a:pPr>
            <a:r>
              <a:rPr lang="en-US" baseline="0" dirty="0"/>
              <a:t>For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About eighty percent of mappings involve 1 variable,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Ten percent involve 2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remaining small percentage of mappings involve more than 2 variables.</a:t>
            </a:r>
          </a:p>
          <a:p>
            <a:endParaRPr lang="en-US" dirty="0"/>
          </a:p>
          <a:p>
            <a:r>
              <a:rPr lang="en-US" dirty="0"/>
              <a:t>All of those mappings will then be</a:t>
            </a:r>
            <a:r>
              <a:rPr lang="en-US" baseline="0" dirty="0"/>
              <a:t> used for our evaluation goals.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7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then inspect the API Usage mappings </a:t>
            </a:r>
          </a:p>
          <a:p>
            <a:r>
              <a:rPr lang="en-US" baseline="0" dirty="0"/>
              <a:t>We found that</a:t>
            </a:r>
            <a:endParaRPr lang="en-US" dirty="0"/>
          </a:p>
          <a:p>
            <a:r>
              <a:rPr lang="en-US" dirty="0"/>
              <a:t>- Half of mappings involve</a:t>
            </a:r>
            <a:r>
              <a:rPr lang="en-US" baseline="0" dirty="0"/>
              <a:t> 1 API</a:t>
            </a:r>
          </a:p>
          <a:p>
            <a:r>
              <a:rPr lang="en-US" baseline="0" dirty="0"/>
              <a:t>- One third of mappings involve 2-3 APIs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Only a few percentage involve more than 3 APIs</a:t>
            </a:r>
          </a:p>
          <a:p>
            <a:pPr marL="0" indent="0">
              <a:buFontTx/>
              <a:buNone/>
            </a:pPr>
            <a:r>
              <a:rPr lang="en-US" baseline="0" dirty="0"/>
              <a:t>For variables,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About eighty percent of mappings involve 1 variable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Ten percent involve 2 variables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remaining small percentage of mappings involve more than 2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first step, we evaluate the accuracy of our API mapping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check accuracy</a:t>
            </a:r>
            <a:r>
              <a:rPr lang="en-US" baseline="0" dirty="0"/>
              <a:t> of mappings, we used </a:t>
            </a:r>
            <a:r>
              <a:rPr lang="en-US" dirty="0"/>
              <a:t>the same sampling and manual checking strategy as</a:t>
            </a:r>
            <a:r>
              <a:rPr lang="en-US" baseline="0" dirty="0"/>
              <a:t> in MAM paper.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evaluate the accuracy using metrics of correctness.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measure the edit distance between the correct mappings</a:t>
            </a:r>
            <a:r>
              <a:rPr lang="en-US" baseline="0" dirty="0"/>
              <a:t> and mined mappings. The higher the distance the more effort that developer need to fix mappings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check accuracy</a:t>
            </a:r>
            <a:r>
              <a:rPr lang="en-US" baseline="0" dirty="0"/>
              <a:t> of mappings, we used </a:t>
            </a:r>
            <a:r>
              <a:rPr lang="en-US" dirty="0" err="1"/>
              <a:t>used</a:t>
            </a:r>
            <a:r>
              <a:rPr lang="en-US" dirty="0"/>
              <a:t> the same sampling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also measure the edit distance between the correct mappings</a:t>
            </a:r>
            <a:r>
              <a:rPr lang="en-US" baseline="0" dirty="0"/>
              <a:t> and mined mappings. The higher the distance the more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correctness of learned mappings is high. It can achieve the correctness of 94 percent for </a:t>
            </a:r>
            <a:r>
              <a:rPr lang="en-US" baseline="0" dirty="0" err="1"/>
              <a:t>Neodatis</a:t>
            </a:r>
            <a:r>
              <a:rPr lang="en-US" baseline="0" dirty="0"/>
              <a:t> project and 87 percent for all projects.</a:t>
            </a:r>
          </a:p>
          <a:p>
            <a:r>
              <a:rPr lang="en-US" baseline="0" dirty="0"/>
              <a:t>The EDR value is also small. On average, developer need to modify  less than one tenth to get the correct mappings.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8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out that 80</a:t>
            </a:r>
            <a:r>
              <a:rPr lang="en-US" baseline="0" dirty="0"/>
              <a:t> percent of mappings involve only a single object in both languages.</a:t>
            </a:r>
          </a:p>
          <a:p>
            <a:r>
              <a:rPr lang="en-US" baseline="0" dirty="0"/>
              <a:t>Although in many cases, mappings involve the same number of variables at each side, there exists mappings with different number of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6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out that 80</a:t>
            </a:r>
            <a:r>
              <a:rPr lang="en-US" baseline="0" dirty="0"/>
              <a:t> percent of mappings involve only a single object in both languages.</a:t>
            </a:r>
          </a:p>
          <a:p>
            <a:endParaRPr lang="en-US" baseline="0" dirty="0"/>
          </a:p>
          <a:p>
            <a:r>
              <a:rPr lang="en-US" baseline="0" dirty="0"/>
              <a:t>Although in many cases, mappings involve different numbers of variable, there exists mappings with different number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0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compare our approach</a:t>
            </a:r>
            <a:r>
              <a:rPr lang="en-US" baseline="0" dirty="0"/>
              <a:t> with the state-of-the-art approach MAM by </a:t>
            </a:r>
            <a:r>
              <a:rPr lang="en-US" baseline="0" dirty="0" err="1"/>
              <a:t>Zhong</a:t>
            </a:r>
            <a:r>
              <a:rPr lang="en-US" baseline="0" dirty="0"/>
              <a:t> and colleagues.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experiment, we want to compare the state of the art (MAM).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MAM mines class and method mappings hence we compare the class and method mappings with MAMs.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comparison, we used the oracle that was built as part of J2CS tool.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3 metrics in IR for comparison.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manually checked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 mappings. If they are true mappings, we consider them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newly found ones and removed them from the false positive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1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</a:t>
            </a:r>
            <a:r>
              <a:rPr lang="en-US" baseline="0" dirty="0"/>
              <a:t> in comparison in API class mappings of 8 library, our tool can achieve 10 percent higher about precision, 16 percent higher about recall and in total 13 percent higher about F-score.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3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Similarly for method mappings, </a:t>
            </a:r>
            <a:r>
              <a:rPr lang="en-US" baseline="0" dirty="0"/>
              <a:t>our tool can achieve 11 percent higher about precision, 5 percent higher about recall and in total 8 percent higher about F-score.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3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experiment, we also found mappings that do</a:t>
            </a:r>
            <a:r>
              <a:rPr lang="en-US" baseline="0" dirty="0"/>
              <a:t> not exist in J2CS data file. </a:t>
            </a:r>
          </a:p>
          <a:p>
            <a:r>
              <a:rPr lang="en-US" baseline="0" dirty="0"/>
              <a:t>The table shows 6 newly found where method calls in Java are mapped with field access in C#, or with method calls with totally different names.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In the experiment, we added newly found mappings to already existed mapped in Java2CSharp. </a:t>
            </a:r>
          </a:p>
          <a:p>
            <a:pPr lvl="1"/>
            <a:r>
              <a:rPr lang="en-US" dirty="0"/>
              <a:t>Then we use Java2CSharp</a:t>
            </a:r>
            <a:r>
              <a:rPr lang="en-US" baseline="0" dirty="0"/>
              <a:t> to translate 5 subject projects studied in MAM paper.</a:t>
            </a:r>
          </a:p>
          <a:p>
            <a:pPr lvl="1"/>
            <a:r>
              <a:rPr lang="en-US" baseline="0" dirty="0"/>
              <a:t>We evaluate the usefulness based on the number of compilation errors exists when using Java2CSharp translation tool.</a:t>
            </a:r>
          </a:p>
          <a:p>
            <a:pPr lvl="1"/>
            <a:r>
              <a:rPr lang="en-US" baseline="0" dirty="0"/>
              <a:t>We then fixed those errors and determine the number of semantic errors after compiling.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Manually inspect the migrated code for the new five subject projects to count the API-related defects.</a:t>
            </a:r>
          </a:p>
          <a:p>
            <a:pPr lvl="1"/>
            <a:r>
              <a:rPr lang="en-US" dirty="0"/>
              <a:t>For each project, inspect the top five largest files in C#.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6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For evaluation,</a:t>
            </a:r>
            <a:r>
              <a:rPr lang="en-US" sz="1200" baseline="0" dirty="0"/>
              <a:t> we migrate code from Java to C# with three mappings set:</a:t>
            </a:r>
          </a:p>
          <a:p>
            <a:r>
              <a:rPr lang="en-US" sz="1200" baseline="0" dirty="0"/>
              <a:t> -The provided mappings for J2CSharp, </a:t>
            </a:r>
          </a:p>
          <a:p>
            <a:pPr marL="171450" indent="-171450">
              <a:buFontTx/>
              <a:buChar char="-"/>
            </a:pPr>
            <a:r>
              <a:rPr lang="en-US" sz="1200" baseline="0" dirty="0"/>
              <a:t>The mappings with additional of those learned by MAM</a:t>
            </a:r>
          </a:p>
          <a:p>
            <a:pPr marL="171450" indent="-171450">
              <a:buFontTx/>
              <a:buChar char="-"/>
            </a:pPr>
            <a:r>
              <a:rPr lang="en-US" sz="1200" baseline="0" dirty="0"/>
              <a:t>The mappings with additional of those learned by our tool</a:t>
            </a:r>
          </a:p>
          <a:p>
            <a:pPr marL="0" indent="0">
              <a:buFontTx/>
              <a:buNone/>
            </a:pPr>
            <a:r>
              <a:rPr lang="en-US" sz="1200" baseline="0" dirty="0"/>
              <a:t>Overall, newly found mappings help reduce about one tenth of compilation error and one sixth of defects.</a:t>
            </a:r>
          </a:p>
          <a:p>
            <a:pPr marL="0" indent="0">
              <a:buFontTx/>
              <a:buNone/>
            </a:pPr>
            <a:endParaRPr lang="en-US" sz="1200" dirty="0"/>
          </a:p>
          <a:p>
            <a:r>
              <a:rPr lang="en-US" sz="1200" dirty="0" err="1"/>
              <a:t>StaMiner</a:t>
            </a:r>
            <a:r>
              <a:rPr lang="en-US" sz="1200" dirty="0"/>
              <a:t> is also able to improve over MAM by further reducing 23 compilation</a:t>
            </a:r>
            <a:r>
              <a:rPr lang="en-US" sz="1200" baseline="0" dirty="0"/>
              <a:t> </a:t>
            </a:r>
            <a:r>
              <a:rPr lang="en-US" sz="1200" dirty="0"/>
              <a:t>errors and 13 defects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3200" dirty="0"/>
              <a:t>-          In</a:t>
            </a:r>
            <a:r>
              <a:rPr lang="en-US" sz="3200" baseline="0" dirty="0"/>
              <a:t> our approach, we first build sequence pairs of API elements from Java and C# corresponding client code.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baseline="0" dirty="0"/>
              <a:t>We then use statistical alignment to derive API Usage mappings from sequence pairs.</a:t>
            </a:r>
          </a:p>
          <a:p>
            <a:pPr marL="457200" indent="-457200">
              <a:buFontTx/>
              <a:buChar char="-"/>
            </a:pPr>
            <a:r>
              <a:rPr lang="en-US" sz="3200" baseline="0" dirty="0"/>
              <a:t> The statistical alignment mined mappings from a large corpus of corresponding sequence pair by iteratively computing mappings with EM algorithm. </a:t>
            </a:r>
          </a:p>
          <a:p>
            <a:pPr marL="0" indent="0">
              <a:buFontTx/>
              <a:buNone/>
            </a:pPr>
            <a:r>
              <a:rPr lang="en-US" sz="3200" baseline="0" dirty="0"/>
              <a:t>By that way, it does not need heuristics based on name similarity</a:t>
            </a:r>
            <a:endParaRPr lang="en-US" sz="3200" dirty="0"/>
          </a:p>
          <a:p>
            <a:pPr marL="457200" indent="-457200">
              <a:buFontTx/>
              <a:buChar char="-"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Mapping corresponding client code in two languages</a:t>
            </a:r>
          </a:p>
          <a:p>
            <a:r>
              <a:rPr lang="en-US" sz="3200" dirty="0"/>
              <a:t>Aligning (sub)sequences of API elements using statistical alignment</a:t>
            </a:r>
            <a:endParaRPr lang="en-US" sz="2800" dirty="0"/>
          </a:p>
          <a:p>
            <a:pPr lvl="1"/>
            <a:r>
              <a:rPr lang="en-US" sz="2800" dirty="0"/>
              <a:t>Optimum alignments with consideration of order and length</a:t>
            </a:r>
          </a:p>
          <a:p>
            <a:r>
              <a:rPr lang="en-US" sz="3200" dirty="0"/>
              <a:t>Extracting sequences of API elements from a graph-based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</a:t>
            </a:r>
            <a:r>
              <a:rPr lang="en-US" baseline="0" dirty="0"/>
              <a:t>r example, with the code to read information of books and use book metadata to parse the information fields.</a:t>
            </a:r>
          </a:p>
          <a:p>
            <a:r>
              <a:rPr lang="en-US" baseline="0" dirty="0"/>
              <a:t>The directly extracting method can give a sequence which includes of a project specific 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r>
              <a:rPr lang="en-US" baseline="0" dirty="0"/>
              <a:t>Otherwise, the graph-based representation, with dependency annotation, can help extracting sequence without that </a:t>
            </a:r>
            <a:r>
              <a:rPr lang="en-US" baseline="0" dirty="0" err="1"/>
              <a:t>getMetaData</a:t>
            </a:r>
            <a:r>
              <a:rPr lang="en-US" baseline="0" dirty="0"/>
              <a:t> call.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apply</a:t>
            </a:r>
            <a:r>
              <a:rPr lang="en-US" baseline="0" dirty="0"/>
              <a:t> our previous work to build the  graph-based representation of API Usage. </a:t>
            </a:r>
          </a:p>
          <a:p>
            <a:r>
              <a:rPr lang="en-US" baseline="0" dirty="0"/>
              <a:t>The node in the graph represents API elements or control. For example, the initialization of </a:t>
            </a:r>
            <a:r>
              <a:rPr lang="en-US" baseline="0" dirty="0" err="1"/>
              <a:t>HashMap</a:t>
            </a:r>
            <a:r>
              <a:rPr lang="en-US" baseline="0" dirty="0"/>
              <a:t> is represented by node </a:t>
            </a:r>
            <a:r>
              <a:rPr lang="en-US" baseline="0" dirty="0" err="1"/>
              <a:t>HashMap.new</a:t>
            </a:r>
            <a:r>
              <a:rPr lang="en-US" baseline="0" dirty="0"/>
              <a:t>. Method call of </a:t>
            </a:r>
            <a:r>
              <a:rPr lang="en-US" baseline="0" dirty="0" err="1"/>
              <a:t>HashMap</a:t>
            </a:r>
            <a:r>
              <a:rPr lang="en-US" baseline="0" dirty="0"/>
              <a:t> put is represented by node </a:t>
            </a:r>
            <a:r>
              <a:rPr lang="en-US" baseline="0" dirty="0" err="1"/>
              <a:t>HashMap.put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 edge represents control or data dependencies between API elements in code. </a:t>
            </a:r>
          </a:p>
          <a:p>
            <a:r>
              <a:rPr lang="en-US" baseline="0" dirty="0"/>
              <a:t>The usage graph is a simplified version of PDG which focuses on API elements 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Highlight constructing process of </a:t>
            </a:r>
            <a:r>
              <a:rPr lang="en-US" baseline="0" dirty="0" err="1"/>
              <a:t>Groum</a:t>
            </a:r>
            <a:endParaRPr lang="en-US" baseline="0" dirty="0"/>
          </a:p>
          <a:p>
            <a:r>
              <a:rPr lang="en-US" baseline="0" dirty="0"/>
              <a:t>A Simplified version of PDG for API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>
              <a:buFontTx/>
              <a:buChar char="-"/>
            </a:pPr>
            <a:r>
              <a:rPr lang="en-US" dirty="0"/>
              <a:t>Higher abstraction level</a:t>
            </a:r>
          </a:p>
          <a:p>
            <a:pPr>
              <a:buFontTx/>
              <a:buChar char="-"/>
            </a:pPr>
            <a:r>
              <a:rPr lang="en-US" dirty="0"/>
              <a:t>Discard noisy information like “;”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Show (direct) connection between elements having dependencies (</a:t>
            </a:r>
            <a:r>
              <a:rPr lang="en-US" sz="1200" dirty="0">
                <a:solidFill>
                  <a:srgbClr val="FF0000"/>
                </a:solidFill>
              </a:rPr>
              <a:t>Objective: learning API mapping using that API usage representation)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2008C-91E3-4B37-A00E-33FD942C0F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699C-3B06-48A1-B876-19AB8AA03DAF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9822-95F0-459F-9164-54966510DAB6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132A-718C-4FFF-BB59-3F93D7C8D33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8ED1-13B6-41A1-90C4-603B9198B92B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7CDB-56C5-4DBE-B9FA-43C633D797BD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C93E-6016-4683-9C70-6A2626896A48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1166-80F7-4535-839F-BA591B2E8912}" type="datetime1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82EC-3176-4641-B157-92E05009F225}" type="datetime1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4F06-3E7D-4892-BD1D-4F169D0CDF7C}" type="datetime1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5AD2-B76C-4C6D-83F1-3281C35E632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48-471F-4FD0-8AA9-3D243C1746CB}" type="datetime1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A18C-2E1B-4568-BE45-34AFB6A77453}" type="datetime1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04A0-1647-43F2-B0F5-56BA1A66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53104"/>
            <a:ext cx="12191999" cy="1567367"/>
          </a:xfrm>
        </p:spPr>
        <p:txBody>
          <a:bodyPr>
            <a:noAutofit/>
          </a:bodyPr>
          <a:lstStyle/>
          <a:p>
            <a:r>
              <a:rPr lang="en-US" sz="4400" b="1" dirty="0">
                <a:cs typeface="Arial" panose="020B0604020202020204" pitchFamily="34" charset="0"/>
              </a:rPr>
              <a:t>Graph-based Mining of In-the-Wild, Fine-grained, Semantic Code Change Patterns</a:t>
            </a:r>
          </a:p>
        </p:txBody>
      </p:sp>
    </p:spTree>
    <p:extLst>
      <p:ext uri="{BB962C8B-B14F-4D97-AF65-F5344CB8AC3E}">
        <p14:creationId xmlns:p14="http://schemas.microsoft.com/office/powerpoint/2010/main" val="34687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1400" b="1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927779F-5FEC-534F-9DCB-60527CCE53AA}"/>
              </a:ext>
            </a:extLst>
          </p:cNvPr>
          <p:cNvSpPr/>
          <p:nvPr/>
        </p:nvSpPr>
        <p:spPr>
          <a:xfrm>
            <a:off x="954578" y="5321507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6F05C-B80A-2740-A491-93CB38A6E920}"/>
              </a:ext>
            </a:extLst>
          </p:cNvPr>
          <p:cNvSpPr/>
          <p:nvPr/>
        </p:nvSpPr>
        <p:spPr>
          <a:xfrm>
            <a:off x="6243859" y="5318751"/>
            <a:ext cx="4996056" cy="59960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524741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kern="1000" dirty="0">
                <a:solidFill>
                  <a:schemeClr val="bg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 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3+  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4  sub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.substring(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) ; 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217626" y="5544691"/>
            <a:ext cx="4538858" cy="7195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7858-AB00-2942-BB19-AAD3C97745C5}"/>
              </a:ext>
            </a:extLst>
          </p:cNvPr>
          <p:cNvSpPr/>
          <p:nvPr/>
        </p:nvSpPr>
        <p:spPr>
          <a:xfrm>
            <a:off x="6191702" y="3124390"/>
            <a:ext cx="4538858" cy="66814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12446"/>
          </a:xfrm>
        </p:spPr>
        <p:txBody>
          <a:bodyPr>
            <a:normAutofit/>
          </a:bodyPr>
          <a:lstStyle/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896388" y="5247410"/>
            <a:ext cx="10112638" cy="1253741"/>
            <a:chOff x="1192539" y="5073762"/>
            <a:chExt cx="10161261" cy="165050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1192539" y="5073762"/>
              <a:ext cx="5082814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i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start);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i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mode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3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("pattern", </a:t>
              </a:r>
              <a:r>
                <a:rPr lang="en-US" sz="1400" i="1" kern="10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endParaRPr lang="en-US" sz="1400" kern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210716" y="5184437"/>
            <a:ext cx="4538858" cy="7195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5EAA21-0B68-4348-842F-C3D9D16081BB}"/>
              </a:ext>
            </a:extLst>
          </p:cNvPr>
          <p:cNvGrpSpPr/>
          <p:nvPr/>
        </p:nvGrpSpPr>
        <p:grpSpPr>
          <a:xfrm>
            <a:off x="896388" y="2751872"/>
            <a:ext cx="10399223" cy="1983802"/>
            <a:chOff x="954578" y="4652900"/>
            <a:chExt cx="10399223" cy="2071362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9103E9D-1D24-6A41-A60A-FEA5EAE42CB9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CE20-DF8E-2941-8F5D-66FEE071CFCB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C986D8A9-74FA-AB45-A0A4-096C3931DFF0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i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</a:t>
              </a:r>
              <a:r>
                <a:rPr lang="en-US" sz="1400" i="1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6EBB74-94FF-194C-AB16-6B09D29D2EF6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87858-AB00-2942-BB19-AAD3C97745C5}"/>
              </a:ext>
            </a:extLst>
          </p:cNvPr>
          <p:cNvSpPr/>
          <p:nvPr/>
        </p:nvSpPr>
        <p:spPr>
          <a:xfrm>
            <a:off x="6191702" y="3124390"/>
            <a:ext cx="4538858" cy="66814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2" cy="2071362"/>
            <a:chOff x="954578" y="4652900"/>
            <a:chExt cx="10399222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577839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532419" y="5093389"/>
              <a:ext cx="4821381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 if(start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 return;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 File f = new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new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27307-BDF0-6548-A441-BC0A8780E32A}"/>
              </a:ext>
            </a:extLst>
          </p:cNvPr>
          <p:cNvGrpSpPr/>
          <p:nvPr/>
        </p:nvGrpSpPr>
        <p:grpSpPr>
          <a:xfrm>
            <a:off x="954578" y="5989614"/>
            <a:ext cx="10116697" cy="366736"/>
            <a:chOff x="954578" y="5989614"/>
            <a:chExt cx="10116697" cy="3667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82E837-870B-3A49-B8E8-2B92BBB5DBA7}"/>
                </a:ext>
              </a:extLst>
            </p:cNvPr>
            <p:cNvSpPr/>
            <p:nvPr/>
          </p:nvSpPr>
          <p:spPr>
            <a:xfrm>
              <a:off x="954578" y="5991226"/>
              <a:ext cx="4996056" cy="365124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601EAD-2689-FD48-96C3-316453F39EA0}"/>
                </a:ext>
              </a:extLst>
            </p:cNvPr>
            <p:cNvSpPr/>
            <p:nvPr/>
          </p:nvSpPr>
          <p:spPr>
            <a:xfrm>
              <a:off x="6532417" y="5989614"/>
              <a:ext cx="4538858" cy="365124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F8F9B-DEBF-4940-8749-E1E7797EFAD7}"/>
              </a:ext>
            </a:extLst>
          </p:cNvPr>
          <p:cNvSpPr/>
          <p:nvPr/>
        </p:nvSpPr>
        <p:spPr>
          <a:xfrm>
            <a:off x="6532417" y="4682817"/>
            <a:ext cx="4538858" cy="668671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3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  <a:p>
            <a:r>
              <a:rPr lang="en-US" dirty="0"/>
              <a:t>Different semantic changes could have the same syntactic change representation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a typeface="SimSun" panose="02010600030101010101" pitchFamily="2" charset="-122"/>
              </a:rPr>
              <a:t>Repetitiveness of Software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0684" cy="4351338"/>
          </a:xfrm>
        </p:spPr>
        <p:txBody>
          <a:bodyPr/>
          <a:lstStyle/>
          <a:p>
            <a:r>
              <a:rPr lang="en-US" dirty="0"/>
              <a:t>Source code is repetitive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</a:t>
            </a:fld>
            <a:endParaRPr lang="en-US"/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697A2222-B700-F94F-9101-0635328E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7">
            <a:extLst>
              <a:ext uri="{FF2B5EF4-FFF2-40B4-BE49-F238E27FC236}">
                <a16:creationId xmlns:a16="http://schemas.microsoft.com/office/drawing/2014/main" id="{45D3D7DA-4079-DD48-AEC3-A8082675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11" name="Cloud Callout 8">
            <a:extLst>
              <a:ext uri="{FF2B5EF4-FFF2-40B4-BE49-F238E27FC236}">
                <a16:creationId xmlns:a16="http://schemas.microsoft.com/office/drawing/2014/main" id="{3A27C6A8-A05D-FB41-BAE7-762D854F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2" name="Cloud Callout 9">
            <a:extLst>
              <a:ext uri="{FF2B5EF4-FFF2-40B4-BE49-F238E27FC236}">
                <a16:creationId xmlns:a16="http://schemas.microsoft.com/office/drawing/2014/main" id="{93B16677-6469-6B49-B1F7-F5789FD8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B40985-2368-4A4D-B934-95B91F5DDB43}"/>
              </a:ext>
            </a:extLst>
          </p:cNvPr>
          <p:cNvGrpSpPr/>
          <p:nvPr/>
        </p:nvGrpSpPr>
        <p:grpSpPr>
          <a:xfrm>
            <a:off x="5568676" y="2761198"/>
            <a:ext cx="1436077" cy="2916077"/>
            <a:chOff x="5568676" y="2761198"/>
            <a:chExt cx="1436077" cy="2916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806F95F-B749-6246-ADE5-5BB2E475D1F5}"/>
                </a:ext>
              </a:extLst>
            </p:cNvPr>
            <p:cNvGrpSpPr/>
            <p:nvPr/>
          </p:nvGrpSpPr>
          <p:grpSpPr>
            <a:xfrm>
              <a:off x="5568676" y="2761198"/>
              <a:ext cx="1436077" cy="2265739"/>
              <a:chOff x="5568676" y="2761198"/>
              <a:chExt cx="1436077" cy="2265739"/>
            </a:xfrm>
          </p:grpSpPr>
          <p:pic>
            <p:nvPicPr>
              <p:cNvPr id="7" name="Picture 3">
                <a:extLst>
                  <a:ext uri="{FF2B5EF4-FFF2-40B4-BE49-F238E27FC236}">
                    <a16:creationId xmlns:a16="http://schemas.microsoft.com/office/drawing/2014/main" id="{4F9BE2FB-9F69-AF49-85A1-ADAAFD216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600093" y="4058956"/>
                <a:ext cx="991814" cy="967981"/>
              </a:xfrm>
              <a:prstGeom prst="rect">
                <a:avLst/>
              </a:prstGeom>
              <a:noFill/>
              <a:ln/>
            </p:spPr>
          </p:pic>
          <p:grpSp>
            <p:nvGrpSpPr>
              <p:cNvPr id="20" name="Group 17">
                <a:extLst>
                  <a:ext uri="{FF2B5EF4-FFF2-40B4-BE49-F238E27FC236}">
                    <a16:creationId xmlns:a16="http://schemas.microsoft.com/office/drawing/2014/main" id="{71E53AD0-0743-384A-BDBF-EE963D2D2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8676" y="2761198"/>
                <a:ext cx="1436077" cy="724072"/>
                <a:chOff x="0" y="0"/>
                <a:chExt cx="2057400" cy="1295400"/>
              </a:xfrm>
            </p:grpSpPr>
            <p:sp>
              <p:nvSpPr>
                <p:cNvPr id="21" name="Rounded Rectangular Callout 32">
                  <a:extLst>
                    <a:ext uri="{FF2B5EF4-FFF2-40B4-BE49-F238E27FC236}">
                      <a16:creationId xmlns:a16="http://schemas.microsoft.com/office/drawing/2014/main" id="{CF8876B5-D481-E94B-9B35-BBA6E31E2A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57400" cy="1295400"/>
                </a:xfrm>
                <a:prstGeom prst="wedgeRoundRectCallout">
                  <a:avLst>
                    <a:gd name="adj1" fmla="val -8536"/>
                    <a:gd name="adj2" fmla="val 107031"/>
                    <a:gd name="adj3" fmla="val 16667"/>
                  </a:avLst>
                </a:prstGeom>
                <a:noFill/>
                <a:ln w="25400" cmpd="sng">
                  <a:solidFill>
                    <a:srgbClr val="395E8A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sz="1400">
                    <a:solidFill>
                      <a:srgbClr val="FFFFFF"/>
                    </a:solidFill>
                    <a:latin typeface="Calibri" panose="020F0502020204030204" pitchFamily="34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2" name="Straight Connector 33">
                  <a:extLst>
                    <a:ext uri="{FF2B5EF4-FFF2-40B4-BE49-F238E27FC236}">
                      <a16:creationId xmlns:a16="http://schemas.microsoft.com/office/drawing/2014/main" id="{C3F08051-802A-2840-A2CE-F37536249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2286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3" name="Straight Connector 34">
                  <a:extLst>
                    <a:ext uri="{FF2B5EF4-FFF2-40B4-BE49-F238E27FC236}">
                      <a16:creationId xmlns:a16="http://schemas.microsoft.com/office/drawing/2014/main" id="{89A392D3-27CB-484E-914D-6376CC6D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4572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FF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4" name="Straight Connector 35">
                  <a:extLst>
                    <a:ext uri="{FF2B5EF4-FFF2-40B4-BE49-F238E27FC236}">
                      <a16:creationId xmlns:a16="http://schemas.microsoft.com/office/drawing/2014/main" id="{1CD4C89C-D895-7441-82A8-13C974D2D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685800"/>
                  <a:ext cx="1066801" cy="1"/>
                </a:xfrm>
                <a:prstGeom prst="line">
                  <a:avLst/>
                </a:prstGeom>
                <a:noFill/>
                <a:ln w="38100" cmpd="sng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5" name="Straight Connector 36">
                  <a:extLst>
                    <a:ext uri="{FF2B5EF4-FFF2-40B4-BE49-F238E27FC236}">
                      <a16:creationId xmlns:a16="http://schemas.microsoft.com/office/drawing/2014/main" id="{87E88604-5684-AD46-ADFA-9AFB10989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200" y="914400"/>
                  <a:ext cx="1295401" cy="1"/>
                </a:xfrm>
                <a:prstGeom prst="line">
                  <a:avLst/>
                </a:prstGeom>
                <a:noFill/>
                <a:ln w="38100" cmpd="sng">
                  <a:solidFill>
                    <a:srgbClr val="00B0F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  <p:sp>
              <p:nvSpPr>
                <p:cNvPr id="26" name="Straight Connector 37">
                  <a:extLst>
                    <a:ext uri="{FF2B5EF4-FFF2-40B4-BE49-F238E27FC236}">
                      <a16:creationId xmlns:a16="http://schemas.microsoft.com/office/drawing/2014/main" id="{EE66DDCD-B962-004B-8F1D-C07F65E8C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600" y="1143000"/>
                  <a:ext cx="1524000" cy="1"/>
                </a:xfrm>
                <a:prstGeom prst="line">
                  <a:avLst/>
                </a:pr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27" name="TextBox 38">
              <a:extLst>
                <a:ext uri="{FF2B5EF4-FFF2-40B4-BE49-F238E27FC236}">
                  <a16:creationId xmlns:a16="http://schemas.microsoft.com/office/drawing/2014/main" id="{54F395B0-D43A-2249-9789-1109643F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43A995-B675-B94A-90F2-3D45C9DA38C5}"/>
              </a:ext>
            </a:extLst>
          </p:cNvPr>
          <p:cNvGrpSpPr/>
          <p:nvPr/>
        </p:nvGrpSpPr>
        <p:grpSpPr>
          <a:xfrm>
            <a:off x="9917723" y="2753302"/>
            <a:ext cx="1573479" cy="2923973"/>
            <a:chOff x="9917723" y="2753302"/>
            <a:chExt cx="1573479" cy="292397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A4C68059-85CA-C94E-BFE4-EAFBF902C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487CBEA-3D1A-884B-B15A-F212B61BE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4" name="Rounded Rectangular Callout 11">
                <a:extLst>
                  <a:ext uri="{FF2B5EF4-FFF2-40B4-BE49-F238E27FC236}">
                    <a16:creationId xmlns:a16="http://schemas.microsoft.com/office/drawing/2014/main" id="{0E5649F7-C53D-E14A-8444-E31E8995F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Straight Connector 20">
                <a:extLst>
                  <a:ext uri="{FF2B5EF4-FFF2-40B4-BE49-F238E27FC236}">
                    <a16:creationId xmlns:a16="http://schemas.microsoft.com/office/drawing/2014/main" id="{600A030F-41E5-6B4F-94AC-DAC68BC35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1">
                <a:extLst>
                  <a:ext uri="{FF2B5EF4-FFF2-40B4-BE49-F238E27FC236}">
                    <a16:creationId xmlns:a16="http://schemas.microsoft.com/office/drawing/2014/main" id="{276BE6C8-7618-C841-86A9-CFC47EC08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2">
                <a:extLst>
                  <a:ext uri="{FF2B5EF4-FFF2-40B4-BE49-F238E27FC236}">
                    <a16:creationId xmlns:a16="http://schemas.microsoft.com/office/drawing/2014/main" id="{01C6FE18-8D0E-174E-85FC-543161A3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8" name="Straight Connector 23">
                <a:extLst>
                  <a:ext uri="{FF2B5EF4-FFF2-40B4-BE49-F238E27FC236}">
                    <a16:creationId xmlns:a16="http://schemas.microsoft.com/office/drawing/2014/main" id="{FEB573CB-D676-2243-A099-8E1362B33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9" name="Straight Connector 24">
                <a:extLst>
                  <a:ext uri="{FF2B5EF4-FFF2-40B4-BE49-F238E27FC236}">
                    <a16:creationId xmlns:a16="http://schemas.microsoft.com/office/drawing/2014/main" id="{BD6749C2-7A50-D443-8300-D838A4369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8" name="TextBox 39">
              <a:extLst>
                <a:ext uri="{FF2B5EF4-FFF2-40B4-BE49-F238E27FC236}">
                  <a16:creationId xmlns:a16="http://schemas.microsoft.com/office/drawing/2014/main" id="{06930D59-E0A2-7C4A-B403-13B9956E9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9" name="Cloud Callout 9">
            <a:extLst>
              <a:ext uri="{FF2B5EF4-FFF2-40B4-BE49-F238E27FC236}">
                <a16:creationId xmlns:a16="http://schemas.microsoft.com/office/drawing/2014/main" id="{E6EF4754-1735-ED42-8446-DF29CD00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0" name="Cloud Callout 9">
            <a:extLst>
              <a:ext uri="{FF2B5EF4-FFF2-40B4-BE49-F238E27FC236}">
                <a16:creationId xmlns:a16="http://schemas.microsoft.com/office/drawing/2014/main" id="{DC9F5FF5-30A7-6547-96CC-D3A4832B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D7666-66C3-2A48-ACFF-58DEFD1DF567}"/>
              </a:ext>
            </a:extLst>
          </p:cNvPr>
          <p:cNvSpPr/>
          <p:nvPr/>
        </p:nvSpPr>
        <p:spPr>
          <a:xfrm>
            <a:off x="7397477" y="1772021"/>
            <a:ext cx="2127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ea typeface="SimSun" panose="02010600030101010101" pitchFamily="2" charset="-122"/>
              </a:rPr>
              <a:t>Repetitive</a:t>
            </a:r>
            <a:r>
              <a:rPr lang="en-US" sz="2000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ea typeface="SimSun" panose="02010600030101010101" pitchFamily="2" charset="-122"/>
              </a:rPr>
              <a:t>Code</a:t>
            </a:r>
            <a:endParaRPr lang="en-US" sz="2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B88B4F-64A1-284F-AEBE-C6E42CA9D83B}"/>
              </a:ext>
            </a:extLst>
          </p:cNvPr>
          <p:cNvCxnSpPr>
            <a:cxnSpLocks/>
            <a:stCxn id="31" idx="1"/>
            <a:endCxn id="21" idx="0"/>
          </p:cNvCxnSpPr>
          <p:nvPr/>
        </p:nvCxnSpPr>
        <p:spPr>
          <a:xfrm flipH="1">
            <a:off x="6286715" y="1972076"/>
            <a:ext cx="1110762" cy="789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A9BEAE-45D0-8A4C-A10A-2B9CEE27FE5D}"/>
              </a:ext>
            </a:extLst>
          </p:cNvPr>
          <p:cNvCxnSpPr>
            <a:cxnSpLocks/>
            <a:stCxn id="31" idx="3"/>
            <a:endCxn id="14" idx="0"/>
          </p:cNvCxnSpPr>
          <p:nvPr/>
        </p:nvCxnSpPr>
        <p:spPr>
          <a:xfrm>
            <a:off x="9524999" y="1972076"/>
            <a:ext cx="1110763" cy="78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29" grpId="0" bldLvl="0" animBg="1" autoUpdateAnimBg="0"/>
      <p:bldP spid="30" grpId="0" bldLvl="0" animBg="1" autoUpdateAnimBg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035-3A15-F346-97A7-012EA0C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5BA2-A086-6E47-929F-D2DFEB9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B218-F64E-0948-ACA9-75EC695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6956-DD4A-884B-8E40-B1FA8BE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Different semantic changes could have the same syntactic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7453-FDDD-EA4B-9013-4424A7D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Un-related semantic changes could not be sufficiently distinguished by syntactic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5840-E9C2-FC4B-966F-912AD436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C248-AD5D-3F4A-90C2-598F887F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CPatMiner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DA13-9974-3945-97B4-FA89509D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Use program dependence graph to capture data/control dependencies between atomic changes</a:t>
            </a:r>
          </a:p>
          <a:p>
            <a:pPr fontAlgn="base"/>
            <a:r>
              <a:rPr lang="en-US" dirty="0"/>
              <a:t>Use frequent sub-graph mining to infer semantic change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57A0-9FC4-0143-9700-582EAE4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9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3A1-B47C-4E4B-904A-0273F13A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Fine-grained Code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6C5A-FBDD-2049-8529-54833705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5B96-B436-9B4C-AF31-C680226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338-A9F0-7644-BA24-93E30318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Fine-grained Change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DB49-7738-0747-A1A8-9DBDA6DD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D4C7-4956-134D-B3E0-A3A09EF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16A-ED98-5049-A9BD-1C5D8DC5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Change Pattern Mining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00BF-B536-184D-BD08-FD9765FE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0881-9F3F-7C4C-9CAD-AD3A9ED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4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StaMiner</a:t>
            </a:r>
            <a:r>
              <a:rPr lang="en-US" dirty="0"/>
              <a:t> Approach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0733" y="3499743"/>
            <a:ext cx="1280160" cy="9764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Usage Sequencing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8384" y="2043977"/>
            <a:ext cx="436092" cy="462829"/>
            <a:chOff x="377377" y="3109711"/>
            <a:chExt cx="436092" cy="462829"/>
          </a:xfrm>
        </p:grpSpPr>
        <p:sp>
          <p:nvSpPr>
            <p:cNvPr id="9" name="Rectangle 8"/>
            <p:cNvSpPr/>
            <p:nvPr/>
          </p:nvSpPr>
          <p:spPr>
            <a:xfrm>
              <a:off x="377377" y="3109711"/>
              <a:ext cx="436092" cy="462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7833" y="3232299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7833" y="3363433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67833" y="3480391"/>
              <a:ext cx="244548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103730" y="2043976"/>
            <a:ext cx="436092" cy="462829"/>
            <a:chOff x="377377" y="3109711"/>
            <a:chExt cx="436092" cy="462829"/>
          </a:xfrm>
        </p:grpSpPr>
        <p:sp>
          <p:nvSpPr>
            <p:cNvPr id="14" name="Rectangle 13"/>
            <p:cNvSpPr/>
            <p:nvPr/>
          </p:nvSpPr>
          <p:spPr>
            <a:xfrm>
              <a:off x="377377" y="3109711"/>
              <a:ext cx="436092" cy="462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67833" y="3232299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7833" y="3363433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7833" y="3480391"/>
              <a:ext cx="244548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113136" y="1704807"/>
            <a:ext cx="3962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C#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5737" y="3378160"/>
            <a:ext cx="1050752" cy="1219595"/>
            <a:chOff x="2756128" y="3663664"/>
            <a:chExt cx="1050752" cy="1219595"/>
          </a:xfrm>
        </p:grpSpPr>
        <p:grpSp>
          <p:nvGrpSpPr>
            <p:cNvPr id="6" name="Group 5"/>
            <p:cNvGrpSpPr/>
            <p:nvPr/>
          </p:nvGrpSpPr>
          <p:grpSpPr>
            <a:xfrm>
              <a:off x="2756128" y="3663664"/>
              <a:ext cx="476221" cy="136054"/>
              <a:chOff x="2493658" y="3395776"/>
              <a:chExt cx="476221" cy="13605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93658" y="3395776"/>
                <a:ext cx="476221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54894" y="3395776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2821286" y="3395776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757103" y="3839338"/>
              <a:ext cx="476221" cy="136054"/>
              <a:chOff x="2493657" y="3610436"/>
              <a:chExt cx="476221" cy="13605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493657" y="3610436"/>
                <a:ext cx="476221" cy="13605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654893" y="3610436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821285" y="3610436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957641" y="4110625"/>
              <a:ext cx="849239" cy="136054"/>
              <a:chOff x="7867249" y="2038894"/>
              <a:chExt cx="849239" cy="13605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867249" y="2038894"/>
                <a:ext cx="849239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8451504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8239563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957641" y="4285339"/>
              <a:ext cx="849239" cy="138030"/>
              <a:chOff x="7867248" y="2251578"/>
              <a:chExt cx="849239" cy="13803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248" y="2253554"/>
                <a:ext cx="849239" cy="13605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8449523" y="2251578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757103" y="4559436"/>
              <a:ext cx="849239" cy="136054"/>
              <a:chOff x="7867249" y="2038894"/>
              <a:chExt cx="849239" cy="13605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867249" y="2038894"/>
                <a:ext cx="849239" cy="136054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8451504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8239563" y="203889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2757103" y="4744538"/>
              <a:ext cx="849239" cy="138721"/>
              <a:chOff x="2757103" y="4744538"/>
              <a:chExt cx="849239" cy="13872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57103" y="4746868"/>
                <a:ext cx="849239" cy="136391"/>
                <a:chOff x="7867248" y="2253554"/>
                <a:chExt cx="849239" cy="136391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7867248" y="2253554"/>
                  <a:ext cx="849239" cy="136054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036028" y="2253554"/>
                  <a:ext cx="0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8225872" y="2253554"/>
                  <a:ext cx="1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8364811" y="2253891"/>
                  <a:ext cx="1" cy="136054"/>
                </a:xfrm>
                <a:prstGeom prst="line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/>
              <p:cNvCxnSpPr/>
              <p:nvPr/>
            </p:nvCxnSpPr>
            <p:spPr>
              <a:xfrm flipH="1">
                <a:off x="3413347" y="4744538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ight Arrow 51"/>
          <p:cNvSpPr/>
          <p:nvPr/>
        </p:nvSpPr>
        <p:spPr>
          <a:xfrm rot="5400000">
            <a:off x="2706118" y="2672452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4" name="TextBox 53"/>
          <p:cNvSpPr txBox="1"/>
          <p:nvPr/>
        </p:nvSpPr>
        <p:spPr>
          <a:xfrm>
            <a:off x="4051892" y="2869163"/>
            <a:ext cx="1758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API Sequence Pairs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93327" y="1694593"/>
            <a:ext cx="53251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97862" y="4628152"/>
            <a:ext cx="244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Using large-scale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Based on frequencies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FF0000"/>
                </a:solidFill>
              </a:rPr>
              <a:t>Iteratively computing mappings using EM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81333" y="3508176"/>
            <a:ext cx="1280160" cy="9595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Alignment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794751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1" name="Right Arrow 70"/>
          <p:cNvSpPr/>
          <p:nvPr/>
        </p:nvSpPr>
        <p:spPr>
          <a:xfrm>
            <a:off x="3819155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2" name="Right Arrow 71"/>
          <p:cNvSpPr/>
          <p:nvPr/>
        </p:nvSpPr>
        <p:spPr>
          <a:xfrm>
            <a:off x="7999755" y="3624110"/>
            <a:ext cx="448320" cy="727695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56" name="Group 55"/>
          <p:cNvGrpSpPr/>
          <p:nvPr/>
        </p:nvGrpSpPr>
        <p:grpSpPr>
          <a:xfrm>
            <a:off x="8686336" y="3473035"/>
            <a:ext cx="1000853" cy="1029842"/>
            <a:chOff x="7122969" y="3644781"/>
            <a:chExt cx="1000853" cy="1029842"/>
          </a:xfrm>
        </p:grpSpPr>
        <p:grpSp>
          <p:nvGrpSpPr>
            <p:cNvPr id="21" name="Group 20"/>
            <p:cNvGrpSpPr/>
            <p:nvPr/>
          </p:nvGrpSpPr>
          <p:grpSpPr>
            <a:xfrm>
              <a:off x="7122969" y="4535749"/>
              <a:ext cx="544476" cy="138874"/>
              <a:chOff x="8054994" y="4492903"/>
              <a:chExt cx="544476" cy="13887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054994" y="4492903"/>
                <a:ext cx="544476" cy="138874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8216229" y="4495723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8382620" y="4495723"/>
                <a:ext cx="1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136610" y="3644781"/>
              <a:ext cx="138243" cy="138030"/>
              <a:chOff x="7867249" y="1957688"/>
              <a:chExt cx="180655" cy="21726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7122969" y="4260454"/>
              <a:ext cx="358624" cy="138030"/>
              <a:chOff x="7867249" y="2251578"/>
              <a:chExt cx="358624" cy="13803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867249" y="2251578"/>
                <a:ext cx="358624" cy="13803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/>
            <p:cNvCxnSpPr>
              <a:stCxn id="105" idx="2"/>
              <a:endCxn id="78" idx="0"/>
            </p:cNvCxnSpPr>
            <p:nvPr/>
          </p:nvCxnSpPr>
          <p:spPr>
            <a:xfrm flipH="1">
              <a:off x="7205127" y="3782811"/>
              <a:ext cx="605" cy="1667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7136005" y="3949511"/>
              <a:ext cx="138243" cy="138030"/>
              <a:chOff x="7867249" y="1957688"/>
              <a:chExt cx="180655" cy="21726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>
              <a:stCxn id="110" idx="2"/>
              <a:endCxn id="101" idx="0"/>
            </p:cNvCxnSpPr>
            <p:nvPr/>
          </p:nvCxnSpPr>
          <p:spPr>
            <a:xfrm>
              <a:off x="7302281" y="4398484"/>
              <a:ext cx="92926" cy="13726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7482198" y="3646060"/>
              <a:ext cx="138243" cy="138030"/>
              <a:chOff x="7867249" y="1957688"/>
              <a:chExt cx="180655" cy="21726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>
              <a:stCxn id="86" idx="2"/>
              <a:endCxn id="93" idx="0"/>
            </p:cNvCxnSpPr>
            <p:nvPr/>
          </p:nvCxnSpPr>
          <p:spPr>
            <a:xfrm flipH="1">
              <a:off x="7550715" y="3784090"/>
              <a:ext cx="605" cy="1667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7481593" y="3950790"/>
              <a:ext cx="138243" cy="138030"/>
              <a:chOff x="7867249" y="1957688"/>
              <a:chExt cx="180655" cy="2172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7765198" y="3954210"/>
              <a:ext cx="358624" cy="138030"/>
              <a:chOff x="7867249" y="2251578"/>
              <a:chExt cx="358624" cy="13803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867249" y="2251578"/>
                <a:ext cx="358624" cy="13803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8036028" y="2253554"/>
                <a:ext cx="0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>
                <a:off x="8225872" y="2253554"/>
                <a:ext cx="1" cy="13605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7768993" y="4250431"/>
              <a:ext cx="138243" cy="138030"/>
              <a:chOff x="7867249" y="1957688"/>
              <a:chExt cx="180655" cy="21726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7867249" y="1957688"/>
                <a:ext cx="180655" cy="21726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8047904" y="2038894"/>
                <a:ext cx="0" cy="13605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/>
            <p:cNvCxnSpPr>
              <a:stCxn id="113" idx="2"/>
              <a:endCxn id="117" idx="0"/>
            </p:cNvCxnSpPr>
            <p:nvPr/>
          </p:nvCxnSpPr>
          <p:spPr>
            <a:xfrm flipH="1">
              <a:off x="7838115" y="4092240"/>
              <a:ext cx="106395" cy="15819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>
            <a:off x="8075307" y="2869163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API Usage Mappings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910762" y="1151077"/>
            <a:ext cx="238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Corresponding methods in client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7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52" grpId="0" animBg="1"/>
      <p:bldP spid="54" grpId="0"/>
      <p:bldP spid="94" grpId="0"/>
      <p:bldP spid="127" grpId="0"/>
      <p:bldP spid="69" grpId="0" animBg="1"/>
      <p:bldP spid="70" grpId="0" animBg="1"/>
      <p:bldP spid="71" grpId="0" animBg="1"/>
      <p:bldP spid="72" grpId="0" animBg="1"/>
      <p:bldP spid="120" grpId="0"/>
      <p:bldP spid="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Sequencing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5415" y="1236137"/>
            <a:ext cx="7023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Scanner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new Scanner(new File(”books.txt”));</a:t>
            </a:r>
          </a:p>
          <a:p>
            <a:pPr lvl="1"/>
            <a:r>
              <a:rPr lang="en-US" sz="2000" i="1" dirty="0" err="1">
                <a:solidFill>
                  <a:srgbClr val="FF0000"/>
                </a:solidFill>
              </a:rPr>
              <a:t>BookMetaData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metaData</a:t>
            </a:r>
            <a:r>
              <a:rPr lang="en-US" sz="2000" i="1" dirty="0">
                <a:solidFill>
                  <a:srgbClr val="FF0000"/>
                </a:solidFill>
              </a:rPr>
              <a:t> =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getMetaData</a:t>
            </a:r>
            <a:r>
              <a:rPr lang="en-US" sz="2000" i="1" dirty="0">
                <a:solidFill>
                  <a:srgbClr val="FF0000"/>
                </a:solidFill>
              </a:rPr>
              <a:t>(”..”);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while 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bookSc.hasNextLine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()) {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String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bookInfo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bookSc.nextLine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pPr lvl="1"/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bookSc.close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614" y="3723995"/>
            <a:ext cx="245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Directly extracting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1597" y="3685195"/>
            <a:ext cx="37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Graph-based representation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36673" y="4093327"/>
            <a:ext cx="0" cy="24026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0137" y="4268886"/>
            <a:ext cx="2104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Scanner.new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getMetaData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chemeClr val="accent5"/>
                </a:solidFill>
              </a:rPr>
              <a:t>WHILE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Scanner.hasNextLine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Scanner.nextLine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… 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Scanner.Close</a:t>
            </a:r>
            <a:endParaRPr lang="en-US" dirty="0">
              <a:solidFill>
                <a:schemeClr val="accent5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543925" y="4185659"/>
            <a:ext cx="2993434" cy="2547652"/>
            <a:chOff x="5019925" y="4185659"/>
            <a:chExt cx="2993434" cy="2547652"/>
          </a:xfrm>
        </p:grpSpPr>
        <p:sp>
          <p:nvSpPr>
            <p:cNvPr id="10" name="Rectangle 9"/>
            <p:cNvSpPr/>
            <p:nvPr/>
          </p:nvSpPr>
          <p:spPr>
            <a:xfrm>
              <a:off x="5019925" y="4578705"/>
              <a:ext cx="1321481" cy="27777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getMetaData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23382" y="4185659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Scanner.new</a:t>
              </a:r>
              <a:endParaRPr lang="en-US" dirty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6235403" y="5370449"/>
              <a:ext cx="1545493" cy="234560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WHILE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23381" y="4995315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Scanner.hasNextLine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23380" y="5804971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Scanner.nextLine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00814" y="605430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30236" y="6495943"/>
              <a:ext cx="1983123" cy="2373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Scanner.close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1" idx="2"/>
              <a:endCxn id="13" idx="0"/>
            </p:cNvCxnSpPr>
            <p:nvPr/>
          </p:nvCxnSpPr>
          <p:spPr>
            <a:xfrm flipH="1">
              <a:off x="7014943" y="4423027"/>
              <a:ext cx="1" cy="5722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12" idx="0"/>
            </p:cNvCxnSpPr>
            <p:nvPr/>
          </p:nvCxnSpPr>
          <p:spPr>
            <a:xfrm flipH="1">
              <a:off x="7008150" y="5232683"/>
              <a:ext cx="6793" cy="137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4" idx="0"/>
            </p:cNvCxnSpPr>
            <p:nvPr/>
          </p:nvCxnSpPr>
          <p:spPr>
            <a:xfrm flipH="1">
              <a:off x="7014942" y="5605009"/>
              <a:ext cx="1" cy="1999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8" idx="0"/>
            </p:cNvCxnSpPr>
            <p:nvPr/>
          </p:nvCxnSpPr>
          <p:spPr>
            <a:xfrm>
              <a:off x="7014943" y="6034278"/>
              <a:ext cx="6855" cy="4616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3"/>
              <a:endCxn id="13" idx="3"/>
            </p:cNvCxnSpPr>
            <p:nvPr/>
          </p:nvCxnSpPr>
          <p:spPr>
            <a:xfrm flipH="1">
              <a:off x="8006504" y="4304343"/>
              <a:ext cx="1" cy="80965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3"/>
              <a:endCxn id="14" idx="3"/>
            </p:cNvCxnSpPr>
            <p:nvPr/>
          </p:nvCxnSpPr>
          <p:spPr>
            <a:xfrm flipH="1">
              <a:off x="8006503" y="4304343"/>
              <a:ext cx="2" cy="1619312"/>
            </a:xfrm>
            <a:prstGeom prst="bentConnector3">
              <a:avLst>
                <a:gd name="adj1" fmla="val -1143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1" idx="3"/>
              <a:endCxn id="18" idx="3"/>
            </p:cNvCxnSpPr>
            <p:nvPr/>
          </p:nvCxnSpPr>
          <p:spPr>
            <a:xfrm>
              <a:off x="8006505" y="4304343"/>
              <a:ext cx="6854" cy="2310284"/>
            </a:xfrm>
            <a:prstGeom prst="bentConnector3">
              <a:avLst>
                <a:gd name="adj1" fmla="val 3435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000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Usage Representation </a:t>
            </a:r>
            <a:br>
              <a:rPr lang="en-US" dirty="0"/>
            </a:br>
            <a:r>
              <a:rPr lang="en-US" dirty="0"/>
              <a:t>[Nguyen </a:t>
            </a:r>
            <a:r>
              <a:rPr lang="en-US" i="1" dirty="0"/>
              <a:t>et al. </a:t>
            </a:r>
            <a:r>
              <a:rPr lang="en-US" dirty="0"/>
              <a:t>ESEC/FSE 2009]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63236" y="1686836"/>
            <a:ext cx="4864369" cy="3185350"/>
            <a:chOff x="31173" y="1356693"/>
            <a:chExt cx="4864369" cy="1773076"/>
          </a:xfrm>
        </p:grpSpPr>
        <p:sp>
          <p:nvSpPr>
            <p:cNvPr id="11" name="TextBox 10"/>
            <p:cNvSpPr txBox="1"/>
            <p:nvPr/>
          </p:nvSpPr>
          <p:spPr>
            <a:xfrm>
              <a:off x="31173" y="1356693"/>
              <a:ext cx="1381147" cy="2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Java code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74" y="1690689"/>
              <a:ext cx="4864368" cy="1439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HashMap&lt;String, Integer&gt; </a:t>
              </a:r>
              <a:r>
                <a:rPr lang="en-US" dirty="0" err="1">
                  <a:latin typeface="Arial Narrow" panose="020B0606020202030204" pitchFamily="34" charset="0"/>
                </a:rPr>
                <a:t>myVocabIdxDict</a:t>
              </a:r>
              <a:r>
                <a:rPr lang="en-US" dirty="0">
                  <a:latin typeface="Arial Narrow" panose="020B0606020202030204" pitchFamily="34" charset="0"/>
                </a:rPr>
                <a:t> = new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                 HashMap&lt;String, Integer&gt;();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myVocabIdxDict.put</a:t>
              </a:r>
              <a:r>
                <a:rPr lang="en-US" dirty="0">
                  <a:latin typeface="Arial Narrow" panose="020B0606020202030204" pitchFamily="34" charset="0"/>
                </a:rPr>
                <a:t>(”alphabet”, 1);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 writer = new </a:t>
              </a:r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(”VocabIdx.txt”) 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for ( String vocab: </a:t>
              </a:r>
              <a:r>
                <a:rPr lang="en-US" dirty="0" err="1">
                  <a:latin typeface="Arial Narrow" panose="020B0606020202030204" pitchFamily="34" charset="0"/>
                </a:rPr>
                <a:t>myVocabIdxDict.keySet</a:t>
              </a:r>
              <a:r>
                <a:rPr lang="en-US" dirty="0">
                  <a:latin typeface="Arial Narrow" panose="020B0606020202030204" pitchFamily="34" charset="0"/>
                </a:rPr>
                <a:t>()){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</a:t>
              </a:r>
              <a:r>
                <a:rPr lang="en-US" dirty="0" err="1">
                  <a:latin typeface="Arial Narrow" panose="020B0606020202030204" pitchFamily="34" charset="0"/>
                </a:rPr>
                <a:t>writer.append</a:t>
              </a:r>
              <a:r>
                <a:rPr lang="en-US" dirty="0">
                  <a:latin typeface="Arial Narrow" panose="020B0606020202030204" pitchFamily="34" charset="0"/>
                </a:rPr>
                <a:t>(vocab + ” ” +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</a:t>
              </a:r>
              <a:r>
                <a:rPr lang="en-US" dirty="0" err="1">
                  <a:latin typeface="Arial Narrow" panose="020B0606020202030204" pitchFamily="34" charset="0"/>
                </a:rPr>
                <a:t>myVocabIdxDict.get</a:t>
              </a:r>
              <a:r>
                <a:rPr lang="en-US" dirty="0">
                  <a:latin typeface="Arial Narrow" panose="020B0606020202030204" pitchFamily="34" charset="0"/>
                </a:rPr>
                <a:t>(vocab)+” \r\n”);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}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writer . close () ;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07556" y="2078998"/>
            <a:ext cx="2879578" cy="3404998"/>
            <a:chOff x="1215736" y="3188353"/>
            <a:chExt cx="2763982" cy="3404998"/>
          </a:xfrm>
        </p:grpSpPr>
        <p:sp>
          <p:nvSpPr>
            <p:cNvPr id="20" name="Rectangle 19"/>
            <p:cNvSpPr/>
            <p:nvPr/>
          </p:nvSpPr>
          <p:spPr>
            <a:xfrm>
              <a:off x="1319645" y="3188353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HashMap.new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19645" y="3648354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HashMap.put</a:t>
              </a: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68989" y="4117970"/>
              <a:ext cx="1410729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FileWriter.new</a:t>
              </a: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19645" y="4546619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HashMap.keySet</a:t>
              </a:r>
              <a:endParaRPr lang="en-US"/>
            </a:p>
          </p:txBody>
        </p:sp>
        <p:sp>
          <p:nvSpPr>
            <p:cNvPr id="24" name="Diamond 23"/>
            <p:cNvSpPr/>
            <p:nvPr/>
          </p:nvSpPr>
          <p:spPr>
            <a:xfrm>
              <a:off x="1576471" y="4946694"/>
              <a:ext cx="1161946" cy="288883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/>
                <a:t>FOR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19645" y="5402480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HashMap.get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9645" y="5841270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FileWriter.append</a:t>
              </a: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19645" y="6343183"/>
              <a:ext cx="1675598" cy="25016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err="1"/>
                <a:t>FileWriter.close</a:t>
              </a:r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157444" y="3438521"/>
              <a:ext cx="0" cy="209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2"/>
              <a:endCxn id="23" idx="0"/>
            </p:cNvCxnSpPr>
            <p:nvPr/>
          </p:nvCxnSpPr>
          <p:spPr>
            <a:xfrm>
              <a:off x="2157444" y="3898522"/>
              <a:ext cx="0" cy="648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157444" y="4796787"/>
              <a:ext cx="0" cy="149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2"/>
              <a:endCxn id="25" idx="0"/>
            </p:cNvCxnSpPr>
            <p:nvPr/>
          </p:nvCxnSpPr>
          <p:spPr>
            <a:xfrm>
              <a:off x="2157444" y="5235577"/>
              <a:ext cx="0" cy="166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  <a:endCxn id="28" idx="0"/>
            </p:cNvCxnSpPr>
            <p:nvPr/>
          </p:nvCxnSpPr>
          <p:spPr>
            <a:xfrm>
              <a:off x="2157444" y="5652648"/>
              <a:ext cx="0" cy="188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215736" y="4433968"/>
              <a:ext cx="1880755" cy="17821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lbow Connector 44"/>
            <p:cNvCxnSpPr>
              <a:stCxn id="21" idx="1"/>
              <a:endCxn id="25" idx="1"/>
            </p:cNvCxnSpPr>
            <p:nvPr/>
          </p:nvCxnSpPr>
          <p:spPr>
            <a:xfrm rot="10800000" flipV="1">
              <a:off x="1319645" y="3773438"/>
              <a:ext cx="12700" cy="175412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0" idx="1"/>
              <a:endCxn id="25" idx="1"/>
            </p:cNvCxnSpPr>
            <p:nvPr/>
          </p:nvCxnSpPr>
          <p:spPr>
            <a:xfrm rot="10800000" flipV="1">
              <a:off x="1319645" y="3313436"/>
              <a:ext cx="12700" cy="2214127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3" idx="1"/>
              <a:endCxn id="25" idx="1"/>
            </p:cNvCxnSpPr>
            <p:nvPr/>
          </p:nvCxnSpPr>
          <p:spPr>
            <a:xfrm rot="10800000" flipV="1">
              <a:off x="1319645" y="4671702"/>
              <a:ext cx="12700" cy="855861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0" idx="1"/>
              <a:endCxn id="23" idx="1"/>
            </p:cNvCxnSpPr>
            <p:nvPr/>
          </p:nvCxnSpPr>
          <p:spPr>
            <a:xfrm rot="10800000" flipV="1">
              <a:off x="1319645" y="3313437"/>
              <a:ext cx="12700" cy="135826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22" idx="2"/>
              <a:endCxn id="28" idx="3"/>
            </p:cNvCxnSpPr>
            <p:nvPr/>
          </p:nvCxnSpPr>
          <p:spPr>
            <a:xfrm rot="5400000">
              <a:off x="2335691" y="5027691"/>
              <a:ext cx="1598216" cy="2791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2" idx="2"/>
              <a:endCxn id="30" idx="3"/>
            </p:cNvCxnSpPr>
            <p:nvPr/>
          </p:nvCxnSpPr>
          <p:spPr>
            <a:xfrm rot="5400000">
              <a:off x="2084735" y="5278647"/>
              <a:ext cx="2100129" cy="2791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4" idx="1"/>
              <a:endCxn id="30" idx="1"/>
            </p:cNvCxnSpPr>
            <p:nvPr/>
          </p:nvCxnSpPr>
          <p:spPr>
            <a:xfrm rot="10800000" flipV="1">
              <a:off x="1319645" y="5091135"/>
              <a:ext cx="256826" cy="1377131"/>
            </a:xfrm>
            <a:prstGeom prst="bentConnector3">
              <a:avLst>
                <a:gd name="adj1" fmla="val 2335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8" idx="2"/>
              <a:endCxn id="30" idx="0"/>
            </p:cNvCxnSpPr>
            <p:nvPr/>
          </p:nvCxnSpPr>
          <p:spPr>
            <a:xfrm>
              <a:off x="2157444" y="6091438"/>
              <a:ext cx="0" cy="251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flipV="1">
            <a:off x="6203660" y="2291787"/>
            <a:ext cx="803896" cy="247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52269" y="198402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Action node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261955" y="3797114"/>
            <a:ext cx="141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Control node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1736" y="5384181"/>
            <a:ext cx="1553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and </a:t>
            </a:r>
          </a:p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control flow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dependencies</a:t>
            </a:r>
          </a:p>
        </p:txBody>
      </p:sp>
      <p:cxnSp>
        <p:nvCxnSpPr>
          <p:cNvPr id="4" name="Straight Arrow Connector 3"/>
          <p:cNvCxnSpPr>
            <a:stCxn id="79" idx="1"/>
          </p:cNvCxnSpPr>
          <p:nvPr/>
        </p:nvCxnSpPr>
        <p:spPr>
          <a:xfrm flipH="1">
            <a:off x="8966969" y="2168695"/>
            <a:ext cx="185300" cy="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0" idx="1"/>
          </p:cNvCxnSpPr>
          <p:nvPr/>
        </p:nvCxnSpPr>
        <p:spPr>
          <a:xfrm flipH="1">
            <a:off x="8760119" y="3981780"/>
            <a:ext cx="501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9221392" y="5106540"/>
            <a:ext cx="309902" cy="3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1855621" y="3687432"/>
            <a:ext cx="5585689" cy="21004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Usage Representation </a:t>
            </a:r>
            <a:br>
              <a:rPr lang="en-US" dirty="0"/>
            </a:br>
            <a:r>
              <a:rPr lang="en-US" dirty="0"/>
              <a:t>[Nguyen </a:t>
            </a:r>
            <a:r>
              <a:rPr lang="en-US" i="1" dirty="0"/>
              <a:t>et al. </a:t>
            </a:r>
            <a:r>
              <a:rPr lang="en-US" dirty="0"/>
              <a:t>ESEC/FSE 2009]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29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663236" y="1686836"/>
            <a:ext cx="4864369" cy="3185350"/>
            <a:chOff x="31173" y="1356693"/>
            <a:chExt cx="4864369" cy="1773076"/>
          </a:xfrm>
        </p:grpSpPr>
        <p:sp>
          <p:nvSpPr>
            <p:cNvPr id="11" name="TextBox 10"/>
            <p:cNvSpPr txBox="1"/>
            <p:nvPr/>
          </p:nvSpPr>
          <p:spPr>
            <a:xfrm>
              <a:off x="31173" y="1356693"/>
              <a:ext cx="1381147" cy="25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Java code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74" y="1690689"/>
              <a:ext cx="4864368" cy="1439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HashMap&lt;String, Integer&gt; </a:t>
              </a:r>
              <a:r>
                <a:rPr lang="en-US" dirty="0" err="1">
                  <a:latin typeface="Arial Narrow" panose="020B0606020202030204" pitchFamily="34" charset="0"/>
                </a:rPr>
                <a:t>myVocabIdxDict</a:t>
              </a:r>
              <a:r>
                <a:rPr lang="en-US" dirty="0">
                  <a:latin typeface="Arial Narrow" panose="020B0606020202030204" pitchFamily="34" charset="0"/>
                </a:rPr>
                <a:t> = new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                 HashMap&lt;String, Integer&gt;();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myVocabIdxDict.put</a:t>
              </a:r>
              <a:r>
                <a:rPr lang="en-US" dirty="0">
                  <a:latin typeface="Arial Narrow" panose="020B0606020202030204" pitchFamily="34" charset="0"/>
                </a:rPr>
                <a:t>(”alphabet”, 1);</a:t>
              </a:r>
            </a:p>
            <a:p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 writer = new </a:t>
              </a:r>
              <a:r>
                <a:rPr lang="en-US" dirty="0" err="1">
                  <a:latin typeface="Arial Narrow" panose="020B0606020202030204" pitchFamily="34" charset="0"/>
                </a:rPr>
                <a:t>FileWriter</a:t>
              </a:r>
              <a:r>
                <a:rPr lang="en-US" dirty="0">
                  <a:latin typeface="Arial Narrow" panose="020B0606020202030204" pitchFamily="34" charset="0"/>
                </a:rPr>
                <a:t>(”VocabIdx.txt”) 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for ( String vocab: </a:t>
              </a:r>
              <a:r>
                <a:rPr lang="en-US" dirty="0" err="1">
                  <a:latin typeface="Arial Narrow" panose="020B0606020202030204" pitchFamily="34" charset="0"/>
                </a:rPr>
                <a:t>myVocabIdxDict.keySet</a:t>
              </a:r>
              <a:r>
                <a:rPr lang="en-US" dirty="0">
                  <a:latin typeface="Arial Narrow" panose="020B0606020202030204" pitchFamily="34" charset="0"/>
                </a:rPr>
                <a:t>()){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</a:t>
              </a:r>
              <a:r>
                <a:rPr lang="en-US" dirty="0" err="1">
                  <a:latin typeface="Arial Narrow" panose="020B0606020202030204" pitchFamily="34" charset="0"/>
                </a:rPr>
                <a:t>writer.append</a:t>
              </a:r>
              <a:r>
                <a:rPr lang="en-US" dirty="0">
                  <a:latin typeface="Arial Narrow" panose="020B0606020202030204" pitchFamily="34" charset="0"/>
                </a:rPr>
                <a:t>(vocab + ” ” + 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                          </a:t>
              </a:r>
              <a:r>
                <a:rPr lang="en-US" dirty="0" err="1">
                  <a:latin typeface="Arial Narrow" panose="020B0606020202030204" pitchFamily="34" charset="0"/>
                </a:rPr>
                <a:t>myVocabIdxDict.get</a:t>
              </a:r>
              <a:r>
                <a:rPr lang="en-US" dirty="0">
                  <a:latin typeface="Arial Narrow" panose="020B0606020202030204" pitchFamily="34" charset="0"/>
                </a:rPr>
                <a:t>(vocab)+” \r\n”);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}</a:t>
              </a:r>
            </a:p>
            <a:p>
              <a:r>
                <a:rPr lang="en-US" dirty="0">
                  <a:latin typeface="Arial Narrow" panose="020B0606020202030204" pitchFamily="34" charset="0"/>
                </a:rPr>
                <a:t>writer . close () 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00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</a:t>
            </a:fld>
            <a:endParaRPr lang="en-US"/>
          </a:p>
        </p:txBody>
      </p:sp>
      <p:sp>
        <p:nvSpPr>
          <p:cNvPr id="7" name="Cloud Callout 6">
            <a:extLst>
              <a:ext uri="{FF2B5EF4-FFF2-40B4-BE49-F238E27FC236}">
                <a16:creationId xmlns:a16="http://schemas.microsoft.com/office/drawing/2014/main" id="{9ED275C8-A2BB-1E46-B2E8-EA369C78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-82716"/>
              <a:gd name="adj2" fmla="val 130189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E8C8C4F1-8BF0-0742-9248-0EB51A3A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-114776"/>
              <a:gd name="adj2" fmla="val 20551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F5983360-EE84-3B47-BC26-58375EF3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477" y="2785601"/>
            <a:ext cx="2127522" cy="724072"/>
          </a:xfrm>
          <a:prstGeom prst="cloudCallout">
            <a:avLst>
              <a:gd name="adj1" fmla="val 85901"/>
              <a:gd name="adj2" fmla="val 130486"/>
            </a:avLst>
          </a:prstGeom>
          <a:gradFill rotWithShape="1">
            <a:gsLst>
              <a:gs pos="0">
                <a:srgbClr val="992F2B"/>
              </a:gs>
              <a:gs pos="79999">
                <a:srgbClr val="C93D39"/>
              </a:gs>
              <a:gs pos="100000">
                <a:srgbClr val="CD3A36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Parsing Java source file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EAFA9B59-277E-F440-B40A-92FA320C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34" y="3771927"/>
            <a:ext cx="1489265" cy="677812"/>
          </a:xfrm>
          <a:prstGeom prst="cloudCallout">
            <a:avLst>
              <a:gd name="adj1" fmla="val 120389"/>
              <a:gd name="adj2" fmla="val 24520"/>
            </a:avLst>
          </a:prstGeom>
          <a:gradFill rotWithShape="1">
            <a:gsLst>
              <a:gs pos="0">
                <a:srgbClr val="2D5D97"/>
              </a:gs>
              <a:gs pos="79999">
                <a:srgbClr val="3C7AC5"/>
              </a:gs>
              <a:gs pos="100000">
                <a:srgbClr val="397BC9"/>
              </a:gs>
            </a:gsLst>
            <a:lin ang="5400000" scaled="1"/>
          </a:gradFill>
          <a:ln w="9525" cmpd="sng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JDT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java.util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8A2A4A-6F2C-6F49-8A50-87F52167B9B9}"/>
              </a:ext>
            </a:extLst>
          </p:cNvPr>
          <p:cNvGrpSpPr/>
          <p:nvPr/>
        </p:nvGrpSpPr>
        <p:grpSpPr>
          <a:xfrm>
            <a:off x="5568676" y="2761198"/>
            <a:ext cx="1436077" cy="2916077"/>
            <a:chOff x="5568676" y="2761198"/>
            <a:chExt cx="1436077" cy="291607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FDB18470-0D5C-AF49-AB3C-45208924B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600093" y="4058956"/>
              <a:ext cx="991814" cy="967981"/>
            </a:xfrm>
            <a:prstGeom prst="rect">
              <a:avLst/>
            </a:prstGeom>
            <a:noFill/>
            <a:ln/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5DF7D3-3BFF-074F-AF9E-4B98C691C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8676" y="2761198"/>
              <a:ext cx="1436077" cy="724072"/>
              <a:chOff x="0" y="0"/>
              <a:chExt cx="2057400" cy="1295400"/>
            </a:xfrm>
          </p:grpSpPr>
          <p:sp>
            <p:nvSpPr>
              <p:cNvPr id="19" name="Rounded Rectangular Callout 32">
                <a:extLst>
                  <a:ext uri="{FF2B5EF4-FFF2-40B4-BE49-F238E27FC236}">
                    <a16:creationId xmlns:a16="http://schemas.microsoft.com/office/drawing/2014/main" id="{2829DB79-9127-B345-ADEF-B84C46099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57400" cy="1295400"/>
              </a:xfrm>
              <a:prstGeom prst="wedgeRoundRectCallout">
                <a:avLst>
                  <a:gd name="adj1" fmla="val -8536"/>
                  <a:gd name="adj2" fmla="val 107031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" name="Straight Connector 33">
                <a:extLst>
                  <a:ext uri="{FF2B5EF4-FFF2-40B4-BE49-F238E27FC236}">
                    <a16:creationId xmlns:a16="http://schemas.microsoft.com/office/drawing/2014/main" id="{1220C98A-67BE-1F49-829B-8D74E51BB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1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1" name="Straight Connector 34">
                <a:extLst>
                  <a:ext uri="{FF2B5EF4-FFF2-40B4-BE49-F238E27FC236}">
                    <a16:creationId xmlns:a16="http://schemas.microsoft.com/office/drawing/2014/main" id="{D0B550AB-248B-E54F-9202-4153A69E2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2" name="Straight Connector 35">
                <a:extLst>
                  <a:ext uri="{FF2B5EF4-FFF2-40B4-BE49-F238E27FC236}">
                    <a16:creationId xmlns:a16="http://schemas.microsoft.com/office/drawing/2014/main" id="{751A760A-911E-D14A-A52D-933E2077B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1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3" name="Straight Connector 36">
                <a:extLst>
                  <a:ext uri="{FF2B5EF4-FFF2-40B4-BE49-F238E27FC236}">
                    <a16:creationId xmlns:a16="http://schemas.microsoft.com/office/drawing/2014/main" id="{C26B8984-211E-F447-B141-6728E97B9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1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24" name="Straight Connector 37">
                <a:extLst>
                  <a:ext uri="{FF2B5EF4-FFF2-40B4-BE49-F238E27FC236}">
                    <a16:creationId xmlns:a16="http://schemas.microsoft.com/office/drawing/2014/main" id="{C8C95DDE-41EB-2B47-93AF-990F00CE3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07899C6E-8717-084D-9F30-D85B1A19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222" y="5369498"/>
              <a:ext cx="803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Smith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4A3CC8-EB0B-574E-8DE2-3C977B26BD5A}"/>
              </a:ext>
            </a:extLst>
          </p:cNvPr>
          <p:cNvGrpSpPr/>
          <p:nvPr/>
        </p:nvGrpSpPr>
        <p:grpSpPr>
          <a:xfrm>
            <a:off x="9917723" y="2753302"/>
            <a:ext cx="1573479" cy="2923973"/>
            <a:chOff x="9917723" y="2753302"/>
            <a:chExt cx="1573479" cy="2923973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E1F86FEC-A508-9B40-9CAE-05BDA5C1D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5601" y="4058956"/>
              <a:ext cx="988146" cy="967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AF4171-691D-AB47-9FD3-352D10E15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17723" y="2753302"/>
              <a:ext cx="1436077" cy="724072"/>
              <a:chOff x="0" y="1"/>
              <a:chExt cx="2057400" cy="1295400"/>
            </a:xfrm>
          </p:grpSpPr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3A2F998C-869D-EA4A-9365-69BD3AB15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"/>
                <a:ext cx="2057400" cy="1295400"/>
              </a:xfrm>
              <a:prstGeom prst="wedgeRoundRectCallout">
                <a:avLst>
                  <a:gd name="adj1" fmla="val 12634"/>
                  <a:gd name="adj2" fmla="val 110086"/>
                  <a:gd name="adj3" fmla="val 16667"/>
                </a:avLst>
              </a:prstGeom>
              <a:noFill/>
              <a:ln w="25400" cmpd="sng">
                <a:solidFill>
                  <a:srgbClr val="395E8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sz="1400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3" name="Straight Connector 20">
                <a:extLst>
                  <a:ext uri="{FF2B5EF4-FFF2-40B4-BE49-F238E27FC236}">
                    <a16:creationId xmlns:a16="http://schemas.microsoft.com/office/drawing/2014/main" id="{0B622081-A058-204E-9C04-D3998FF9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2286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4" name="Straight Connector 21">
                <a:extLst>
                  <a:ext uri="{FF2B5EF4-FFF2-40B4-BE49-F238E27FC236}">
                    <a16:creationId xmlns:a16="http://schemas.microsoft.com/office/drawing/2014/main" id="{3A1D77FE-8CD2-8841-8606-03A93EF7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4572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" name="Straight Connector 22">
                <a:extLst>
                  <a:ext uri="{FF2B5EF4-FFF2-40B4-BE49-F238E27FC236}">
                    <a16:creationId xmlns:a16="http://schemas.microsoft.com/office/drawing/2014/main" id="{2F81E0F4-36DC-3048-8351-2700AC136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685800"/>
                <a:ext cx="1066800" cy="1"/>
              </a:xfrm>
              <a:prstGeom prst="line">
                <a:avLst/>
              </a:prstGeom>
              <a:noFill/>
              <a:ln w="38100" cmpd="sng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" name="Straight Connector 23">
                <a:extLst>
                  <a:ext uri="{FF2B5EF4-FFF2-40B4-BE49-F238E27FC236}">
                    <a16:creationId xmlns:a16="http://schemas.microsoft.com/office/drawing/2014/main" id="{2F620E1B-D094-4742-9713-6FBBC906E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200" y="914400"/>
                <a:ext cx="1295400" cy="1"/>
              </a:xfrm>
              <a:prstGeom prst="line">
                <a:avLst/>
              </a:prstGeom>
              <a:noFill/>
              <a:ln w="38100" cmpd="sng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7" name="Straight Connector 24">
                <a:extLst>
                  <a:ext uri="{FF2B5EF4-FFF2-40B4-BE49-F238E27FC236}">
                    <a16:creationId xmlns:a16="http://schemas.microsoft.com/office/drawing/2014/main" id="{D0CDE0CD-5B26-E14B-B088-07CA58BD2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600" y="1143000"/>
                <a:ext cx="1524000" cy="1"/>
              </a:xfrm>
              <a:prstGeom prst="line">
                <a:avLst/>
              </a:prstGeom>
              <a:noFill/>
              <a:ln w="38100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A0CF5AA7-D0A9-0646-A621-60B92476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1765" y="5369498"/>
              <a:ext cx="1019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Nguyen</a:t>
              </a:r>
            </a:p>
          </p:txBody>
        </p:sp>
      </p:grpSp>
      <p:sp>
        <p:nvSpPr>
          <p:cNvPr id="27" name="Cloud Callout 9">
            <a:extLst>
              <a:ext uri="{FF2B5EF4-FFF2-40B4-BE49-F238E27FC236}">
                <a16:creationId xmlns:a16="http://schemas.microsoft.com/office/drawing/2014/main" id="{93294502-6717-4D44-AE10-1DBAB777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109220"/>
              <a:gd name="adj2" fmla="val -8974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28" name="Cloud Callout 9">
            <a:extLst>
              <a:ext uri="{FF2B5EF4-FFF2-40B4-BE49-F238E27FC236}">
                <a16:creationId xmlns:a16="http://schemas.microsoft.com/office/drawing/2014/main" id="{09454EE0-55C3-2D45-A1B6-C9C1B953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558" y="4735622"/>
            <a:ext cx="1595641" cy="677812"/>
          </a:xfrm>
          <a:prstGeom prst="cloudCallout">
            <a:avLst>
              <a:gd name="adj1" fmla="val -110923"/>
              <a:gd name="adj2" fmla="val -9486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Tree traversal</a:t>
            </a:r>
          </a:p>
        </p:txBody>
      </p:sp>
      <p:sp>
        <p:nvSpPr>
          <p:cNvPr id="32" name="Straight Connector 27">
            <a:extLst>
              <a:ext uri="{FF2B5EF4-FFF2-40B4-BE49-F238E27FC236}">
                <a16:creationId xmlns:a16="http://schemas.microsoft.com/office/drawing/2014/main" id="{2BAE86FC-0859-0F48-A1F6-1E858F4AF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372" y="3016753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Straight Connector 28">
            <a:extLst>
              <a:ext uri="{FF2B5EF4-FFF2-40B4-BE49-F238E27FC236}">
                <a16:creationId xmlns:a16="http://schemas.microsoft.com/office/drawing/2014/main" id="{0A287293-2963-9D49-AF51-C09BEBF3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0285" y="3016753"/>
            <a:ext cx="1097280" cy="0"/>
          </a:xfrm>
          <a:prstGeom prst="line">
            <a:avLst/>
          </a:prstGeom>
          <a:noFill/>
          <a:ln w="1143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729585-6245-C34E-9939-6263AA9D4B51}"/>
              </a:ext>
            </a:extLst>
          </p:cNvPr>
          <p:cNvSpPr/>
          <p:nvPr/>
        </p:nvSpPr>
        <p:spPr>
          <a:xfrm>
            <a:off x="7487082" y="2129612"/>
            <a:ext cx="1944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a typeface="SimSun" panose="02010600030101010101" pitchFamily="2" charset="-122"/>
              </a:rPr>
              <a:t>Repetitive</a:t>
            </a:r>
            <a:r>
              <a:rPr lang="en-US" dirty="0">
                <a:ea typeface="SimSun" panose="02010600030101010101" pitchFamily="2" charset="-122"/>
              </a:rPr>
              <a:t> </a:t>
            </a:r>
            <a:r>
              <a:rPr lang="en-US" altLang="zh-CN" b="1" dirty="0">
                <a:ea typeface="SimSun" panose="02010600030101010101" pitchFamily="2" charset="-122"/>
              </a:rPr>
              <a:t>Change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9EC6F1-CADB-394F-859C-FB74BFB5C8C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768604" y="2314278"/>
            <a:ext cx="718478" cy="71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879B2A-34C7-914A-91F1-730ACA48023D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>
            <a:off x="9431700" y="2314278"/>
            <a:ext cx="628585" cy="70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C385-4E40-D740-98B4-F5F67F10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Empirical Evaluation</a:t>
            </a:r>
          </a:p>
        </p:txBody>
      </p:sp>
      <p:grpSp>
        <p:nvGrpSpPr>
          <p:cNvPr id="18" name="Group 186">
            <a:extLst>
              <a:ext uri="{FF2B5EF4-FFF2-40B4-BE49-F238E27FC236}">
                <a16:creationId xmlns:a16="http://schemas.microsoft.com/office/drawing/2014/main" id="{A153F605-128D-7344-AB74-C95ADEA91EE4}"/>
              </a:ext>
            </a:extLst>
          </p:cNvPr>
          <p:cNvGrpSpPr/>
          <p:nvPr/>
        </p:nvGrpSpPr>
        <p:grpSpPr>
          <a:xfrm>
            <a:off x="838200" y="1748354"/>
            <a:ext cx="10515599" cy="656590"/>
            <a:chOff x="0" y="-55256"/>
            <a:chExt cx="8471143" cy="1000703"/>
          </a:xfrm>
        </p:grpSpPr>
        <p:sp>
          <p:nvSpPr>
            <p:cNvPr id="19" name="Shape 184">
              <a:extLst>
                <a:ext uri="{FF2B5EF4-FFF2-40B4-BE49-F238E27FC236}">
                  <a16:creationId xmlns:a16="http://schemas.microsoft.com/office/drawing/2014/main" id="{2EA5B195-918E-F44B-8775-153B491009C7}"/>
                </a:ext>
              </a:extLst>
            </p:cNvPr>
            <p:cNvSpPr/>
            <p:nvPr/>
          </p:nvSpPr>
          <p:spPr>
            <a:xfrm>
              <a:off x="0" y="0"/>
              <a:ext cx="449786" cy="86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0" name="Shape 185">
              <a:extLst>
                <a:ext uri="{FF2B5EF4-FFF2-40B4-BE49-F238E27FC236}">
                  <a16:creationId xmlns:a16="http://schemas.microsoft.com/office/drawing/2014/main" id="{3AA45CB7-F5C0-314A-BF76-4AC247B05B8A}"/>
                </a:ext>
              </a:extLst>
            </p:cNvPr>
            <p:cNvSpPr/>
            <p:nvPr/>
          </p:nvSpPr>
          <p:spPr>
            <a:xfrm>
              <a:off x="890188" y="-55256"/>
              <a:ext cx="7580955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Meaningful Patterns</a:t>
              </a:r>
              <a:endParaRPr sz="3600" dirty="0"/>
            </a:p>
          </p:txBody>
        </p:sp>
      </p:grpSp>
      <p:grpSp>
        <p:nvGrpSpPr>
          <p:cNvPr id="21" name="Group 189">
            <a:extLst>
              <a:ext uri="{FF2B5EF4-FFF2-40B4-BE49-F238E27FC236}">
                <a16:creationId xmlns:a16="http://schemas.microsoft.com/office/drawing/2014/main" id="{4245673B-AFF5-1948-8117-C382EC5A155A}"/>
              </a:ext>
            </a:extLst>
          </p:cNvPr>
          <p:cNvGrpSpPr/>
          <p:nvPr/>
        </p:nvGrpSpPr>
        <p:grpSpPr>
          <a:xfrm>
            <a:off x="838200" y="2628733"/>
            <a:ext cx="10515600" cy="656590"/>
            <a:chOff x="0" y="-55257"/>
            <a:chExt cx="5117125" cy="1000702"/>
          </a:xfrm>
        </p:grpSpPr>
        <p:sp>
          <p:nvSpPr>
            <p:cNvPr id="22" name="Shape 187">
              <a:extLst>
                <a:ext uri="{FF2B5EF4-FFF2-40B4-BE49-F238E27FC236}">
                  <a16:creationId xmlns:a16="http://schemas.microsoft.com/office/drawing/2014/main" id="{76469688-7C8E-3B4E-A95A-0EBC760524AA}"/>
                </a:ext>
              </a:extLst>
            </p:cNvPr>
            <p:cNvSpPr/>
            <p:nvPr/>
          </p:nvSpPr>
          <p:spPr>
            <a:xfrm>
              <a:off x="0" y="2"/>
              <a:ext cx="271700" cy="86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23" name="Shape 188">
              <a:extLst>
                <a:ext uri="{FF2B5EF4-FFF2-40B4-BE49-F238E27FC236}">
                  <a16:creationId xmlns:a16="http://schemas.microsoft.com/office/drawing/2014/main" id="{B95DA0FF-6E3E-D74F-8611-97A82B8F7918}"/>
                </a:ext>
              </a:extLst>
            </p:cNvPr>
            <p:cNvSpPr/>
            <p:nvPr/>
          </p:nvSpPr>
          <p:spPr>
            <a:xfrm>
              <a:off x="537732" y="-55257"/>
              <a:ext cx="4579393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Comparison with syntax-based approach</a:t>
              </a:r>
              <a:endParaRPr sz="3600" dirty="0"/>
            </a:p>
          </p:txBody>
        </p:sp>
      </p:grpSp>
      <p:grpSp>
        <p:nvGrpSpPr>
          <p:cNvPr id="24" name="Group 192">
            <a:extLst>
              <a:ext uri="{FF2B5EF4-FFF2-40B4-BE49-F238E27FC236}">
                <a16:creationId xmlns:a16="http://schemas.microsoft.com/office/drawing/2014/main" id="{4663FDB7-367A-174D-8DAB-656FC53E8565}"/>
              </a:ext>
            </a:extLst>
          </p:cNvPr>
          <p:cNvGrpSpPr/>
          <p:nvPr/>
        </p:nvGrpSpPr>
        <p:grpSpPr>
          <a:xfrm>
            <a:off x="838200" y="3592242"/>
            <a:ext cx="10515599" cy="656590"/>
            <a:chOff x="0" y="-55256"/>
            <a:chExt cx="5904879" cy="1000703"/>
          </a:xfrm>
        </p:grpSpPr>
        <p:sp>
          <p:nvSpPr>
            <p:cNvPr id="25" name="Shape 190">
              <a:extLst>
                <a:ext uri="{FF2B5EF4-FFF2-40B4-BE49-F238E27FC236}">
                  <a16:creationId xmlns:a16="http://schemas.microsoft.com/office/drawing/2014/main" id="{00E4D6AF-A802-1C47-AD61-F2B9E3915BA0}"/>
                </a:ext>
              </a:extLst>
            </p:cNvPr>
            <p:cNvSpPr/>
            <p:nvPr/>
          </p:nvSpPr>
          <p:spPr>
            <a:xfrm>
              <a:off x="0" y="0"/>
              <a:ext cx="313527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6" name="Shape 191">
              <a:extLst>
                <a:ext uri="{FF2B5EF4-FFF2-40B4-BE49-F238E27FC236}">
                  <a16:creationId xmlns:a16="http://schemas.microsoft.com/office/drawing/2014/main" id="{BA5AE18E-0C23-BF44-94D8-474F2968403E}"/>
                </a:ext>
              </a:extLst>
            </p:cNvPr>
            <p:cNvSpPr/>
            <p:nvPr/>
          </p:nvSpPr>
          <p:spPr>
            <a:xfrm>
              <a:off x="620513" y="-55256"/>
              <a:ext cx="5284366" cy="1000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Activities</a:t>
              </a:r>
              <a:endParaRPr sz="3600" dirty="0"/>
            </a:p>
          </p:txBody>
        </p:sp>
      </p:grpSp>
      <p:grpSp>
        <p:nvGrpSpPr>
          <p:cNvPr id="27" name="Group 195">
            <a:extLst>
              <a:ext uri="{FF2B5EF4-FFF2-40B4-BE49-F238E27FC236}">
                <a16:creationId xmlns:a16="http://schemas.microsoft.com/office/drawing/2014/main" id="{DE663796-5E3B-3345-8622-643971DB91F6}"/>
              </a:ext>
            </a:extLst>
          </p:cNvPr>
          <p:cNvGrpSpPr/>
          <p:nvPr/>
        </p:nvGrpSpPr>
        <p:grpSpPr>
          <a:xfrm>
            <a:off x="838201" y="4555745"/>
            <a:ext cx="10515600" cy="656590"/>
            <a:chOff x="0" y="-55256"/>
            <a:chExt cx="5930940" cy="1000702"/>
          </a:xfrm>
        </p:grpSpPr>
        <p:sp>
          <p:nvSpPr>
            <p:cNvPr id="28" name="Shape 193">
              <a:extLst>
                <a:ext uri="{FF2B5EF4-FFF2-40B4-BE49-F238E27FC236}">
                  <a16:creationId xmlns:a16="http://schemas.microsoft.com/office/drawing/2014/main" id="{560B309C-EC7D-4F4A-91DF-EBB189CBF808}"/>
                </a:ext>
              </a:extLst>
            </p:cNvPr>
            <p:cNvSpPr/>
            <p:nvPr/>
          </p:nvSpPr>
          <p:spPr>
            <a:xfrm>
              <a:off x="0" y="0"/>
              <a:ext cx="314910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6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9" name="Shape 194">
              <a:extLst>
                <a:ext uri="{FF2B5EF4-FFF2-40B4-BE49-F238E27FC236}">
                  <a16:creationId xmlns:a16="http://schemas.microsoft.com/office/drawing/2014/main" id="{35F1CB0B-9F8A-584E-B887-3F3E2BAD717A}"/>
                </a:ext>
              </a:extLst>
            </p:cNvPr>
            <p:cNvSpPr/>
            <p:nvPr/>
          </p:nvSpPr>
          <p:spPr>
            <a:xfrm>
              <a:off x="623251" y="-55256"/>
              <a:ext cx="5307689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Commonality of Patterns</a:t>
              </a:r>
              <a:endParaRPr sz="3600" dirty="0"/>
            </a:p>
          </p:txBody>
        </p:sp>
      </p:grpSp>
      <p:grpSp>
        <p:nvGrpSpPr>
          <p:cNvPr id="30" name="Group 199">
            <a:extLst>
              <a:ext uri="{FF2B5EF4-FFF2-40B4-BE49-F238E27FC236}">
                <a16:creationId xmlns:a16="http://schemas.microsoft.com/office/drawing/2014/main" id="{DDFAA22B-5277-5742-B5D5-4D8D62840F4F}"/>
              </a:ext>
            </a:extLst>
          </p:cNvPr>
          <p:cNvGrpSpPr/>
          <p:nvPr/>
        </p:nvGrpSpPr>
        <p:grpSpPr>
          <a:xfrm>
            <a:off x="838201" y="5589346"/>
            <a:ext cx="10515600" cy="656590"/>
            <a:chOff x="0" y="-55256"/>
            <a:chExt cx="5802924" cy="1000702"/>
          </a:xfrm>
        </p:grpSpPr>
        <p:sp>
          <p:nvSpPr>
            <p:cNvPr id="31" name="Shape 197">
              <a:extLst>
                <a:ext uri="{FF2B5EF4-FFF2-40B4-BE49-F238E27FC236}">
                  <a16:creationId xmlns:a16="http://schemas.microsoft.com/office/drawing/2014/main" id="{FBA9FAEB-A67F-E646-9A2D-BDA169B87BE8}"/>
                </a:ext>
              </a:extLst>
            </p:cNvPr>
            <p:cNvSpPr/>
            <p:nvPr/>
          </p:nvSpPr>
          <p:spPr>
            <a:xfrm>
              <a:off x="0" y="0"/>
              <a:ext cx="308113" cy="89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2" name="Shape 198">
              <a:extLst>
                <a:ext uri="{FF2B5EF4-FFF2-40B4-BE49-F238E27FC236}">
                  <a16:creationId xmlns:a16="http://schemas.microsoft.com/office/drawing/2014/main" id="{82A2A9AF-79AB-E543-84BC-932001059F32}"/>
                </a:ext>
              </a:extLst>
            </p:cNvPr>
            <p:cNvSpPr/>
            <p:nvPr/>
          </p:nvSpPr>
          <p:spPr>
            <a:xfrm>
              <a:off x="609798" y="-55256"/>
              <a:ext cx="5193126" cy="100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lang="en-US" sz="3600" dirty="0"/>
                <a:t>Temporal Distribution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209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F31-051A-744E-9279-069D03A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2E7C-2D03-E144-AE04-D156350D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783B-33AD-3E4C-9717-AE0CE9B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94A1-9076-0B41-B61D-221FD8A5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Experimental Settings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8EB-9A2F-4F48-BF3B-8D031D89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5A63-EB87-2C48-AAED-F8EB613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1C67F-A903-AB4B-B064-67942123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4BC-774A-3042-99D6-AABA684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Survey Results (RQ1)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1A4-16A6-3343-9F21-061E0EC6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9ECD-8FE2-484E-B02A-6E4200FD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D0D5-CA3E-E143-B00F-55C0081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Comparative Study (RQ2)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0412-53C6-7D4D-B1F7-A046125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F25B-810E-044D-9689-887B9BE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1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232-33EF-BB46-8CF2-FF21C782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9FEE-6CE5-3E4A-BC33-C8BA2865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83B2-6D8F-5843-96CF-AA3B4C89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5CDB-7096-D94A-BAA5-49F9D35E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Diversity of Change Patterns (RQ3)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5773-6805-9348-87CB-8521D18A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A7CC4-8C7B-6D4B-9624-75DF4DA9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8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3436-4074-524D-9E4D-4E2E7F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Commonality of Patterns (RQ4)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F5C4-2979-C948-BFB6-1A737D3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58ED-2857-3049-8B14-18DD55A0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BF80-6ADF-FC4F-909F-88C98D7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Distribution of Patterns (RQ5)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3CE7-5124-8440-9817-9DA4056B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0ED0-3F50-6649-9171-34D1DB6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5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7D59-29E0-774B-801F-F4AAA48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2E2-EDAB-C84D-9446-1DD4C28D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2F77-1A96-254A-A420-4241054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/>
              <a:t>Change/fix recommendation</a:t>
            </a:r>
          </a:p>
          <a:p>
            <a:pPr lvl="1"/>
            <a:r>
              <a:rPr lang="en-US" dirty="0"/>
              <a:t>Code auto-completion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A4E9-24DE-2049-B2D3-62596F32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70" y="2194559"/>
            <a:ext cx="4827230" cy="3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82B4-426C-8D44-BC5E-BC333EA1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0943-0765-364D-873A-BE4E2D47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335E-18BC-3940-AD08-9D6F0F3C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8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881A-AF6F-7642-9322-A885555E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0638-C024-E741-9078-262E3832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D1636-BE33-0546-AEC3-8A49E449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19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1780-3659-604D-8290-AEE72F0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5B-0B85-BC43-8158-1E66CDB4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AE92C-AB27-6946-BB54-E3DB255B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92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DA3B-C523-064F-A449-851227CC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4548-4B80-1F44-A580-369AED06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1429F-BB5D-7942-85AA-289439D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7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0648-3239-B940-AC89-8E1D350D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F6E6-5213-6149-88FF-DDF04B2D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0BF0-2E92-7D4A-A39E-B7DF37CA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2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55985" y="2222501"/>
          <a:ext cx="7360353" cy="4267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02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3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Mapped 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1.9b-6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771651" y="1146213"/>
            <a:ext cx="4212981" cy="661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Open-source projects developed</a:t>
            </a:r>
          </a:p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in Java and ported to C#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80030" y="1108113"/>
            <a:ext cx="2949820" cy="718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Pairs of corresponding client code methods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32580" y="6097451"/>
            <a:ext cx="1178170" cy="449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2647950" y="1827026"/>
            <a:ext cx="342900" cy="3446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934450" y="1827026"/>
            <a:ext cx="342900" cy="3446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16" y="365127"/>
            <a:ext cx="8769096" cy="806128"/>
          </a:xfrm>
        </p:spPr>
        <p:txBody>
          <a:bodyPr>
            <a:normAutofit/>
          </a:bodyPr>
          <a:lstStyle/>
          <a:p>
            <a:r>
              <a:rPr lang="en-US"/>
              <a:t>Mining API Usage Mappings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9984" y="1333504"/>
          <a:ext cx="76569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4754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Distribution over </a:t>
                      </a:r>
                    </a:p>
                    <a:p>
                      <a:r>
                        <a:rPr lang="en-US" sz="1600"/>
                        <a:t>Number of Java APIs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Distribution over </a:t>
                      </a:r>
                    </a:p>
                    <a:p>
                      <a:r>
                        <a:rPr lang="en-US" sz="1600" dirty="0"/>
                        <a:t>Number of  Java Variables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4-7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76445" y="5258725"/>
            <a:ext cx="641361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5165" y="5258725"/>
            <a:ext cx="703159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386" y="5844040"/>
            <a:ext cx="696035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Many mappings involve </a:t>
            </a:r>
            <a:r>
              <a:rPr lang="en-US" sz="2200" b="1" dirty="0"/>
              <a:t>multiple API</a:t>
            </a:r>
          </a:p>
          <a:p>
            <a:pPr algn="ctr"/>
            <a:r>
              <a:rPr lang="en-US" sz="2200" b="1" dirty="0"/>
              <a:t>classes/methods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49%</a:t>
            </a:r>
            <a:r>
              <a:rPr lang="en-US" sz="2200" b="1" dirty="0"/>
              <a:t>)</a:t>
            </a:r>
            <a:r>
              <a:rPr lang="en-US" sz="2200" dirty="0"/>
              <a:t> and </a:t>
            </a:r>
            <a:r>
              <a:rPr lang="en-US" sz="2200" b="1" dirty="0"/>
              <a:t>multiple variables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19%</a:t>
            </a:r>
            <a:r>
              <a:rPr lang="en-US" sz="2200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5792" y="5258725"/>
            <a:ext cx="1779372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6310" y="5258725"/>
            <a:ext cx="2029584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24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9" grpId="0" animBg="1"/>
      <p:bldP spid="10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016" y="365127"/>
            <a:ext cx="8769096" cy="806128"/>
          </a:xfrm>
        </p:spPr>
        <p:txBody>
          <a:bodyPr>
            <a:normAutofit/>
          </a:bodyPr>
          <a:lstStyle/>
          <a:p>
            <a:r>
              <a:rPr lang="en-US"/>
              <a:t>Mining API Usage Mappings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29608"/>
              </p:ext>
            </p:extLst>
          </p:nvPr>
        </p:nvGraphicFramePr>
        <p:xfrm>
          <a:off x="2229984" y="1333504"/>
          <a:ext cx="765696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30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4754">
                <a:tc>
                  <a:txBody>
                    <a:bodyPr/>
                    <a:lstStyle/>
                    <a:p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600"/>
                        <a:t>Distribution over </a:t>
                      </a:r>
                    </a:p>
                    <a:p>
                      <a:r>
                        <a:rPr lang="en-US" sz="1600"/>
                        <a:t>Number of Java APIs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/>
                        <a:t>Distribution over </a:t>
                      </a:r>
                    </a:p>
                    <a:p>
                      <a:r>
                        <a:rPr lang="en-US" sz="1600" dirty="0"/>
                        <a:t>Number of  Java Variables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2-3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4-7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8+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Antlr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db4o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fpml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Itext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JTS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Lucene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Neodatis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/>
                        <a:t>POI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647">
                <a:tc>
                  <a:txBody>
                    <a:bodyPr/>
                    <a:lstStyle/>
                    <a:p>
                      <a:r>
                        <a:rPr lang="en-US" sz="1600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593621" y="5260571"/>
            <a:ext cx="854554" cy="330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76444" y="5258725"/>
            <a:ext cx="2533956" cy="33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5164" y="5250121"/>
            <a:ext cx="2871786" cy="341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6386" y="5763242"/>
            <a:ext cx="6960357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Many mappings involve </a:t>
            </a:r>
            <a:r>
              <a:rPr lang="en-US" sz="2200" b="1" dirty="0"/>
              <a:t>multiple API</a:t>
            </a:r>
          </a:p>
          <a:p>
            <a:pPr algn="ctr"/>
            <a:r>
              <a:rPr lang="en-US" sz="2200" b="1" dirty="0"/>
              <a:t>classes/methods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49%</a:t>
            </a:r>
            <a:r>
              <a:rPr lang="en-US" sz="2200" b="1" dirty="0"/>
              <a:t>)</a:t>
            </a:r>
            <a:r>
              <a:rPr lang="en-US" sz="2200" dirty="0"/>
              <a:t> and </a:t>
            </a:r>
            <a:r>
              <a:rPr lang="en-US" sz="2200" b="1" dirty="0"/>
              <a:t>multiple variables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19%</a:t>
            </a:r>
            <a:r>
              <a:rPr lang="en-US" sz="2200" b="1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4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Evaluation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2853" y="1550737"/>
            <a:ext cx="5893378" cy="6754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 mapping 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2152650" y="1550736"/>
            <a:ext cx="548640" cy="5486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2853" y="2870600"/>
            <a:ext cx="7166998" cy="15871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Comparison with the state-of-the-art approach</a:t>
            </a:r>
          </a:p>
          <a:p>
            <a:pPr algn="ctr"/>
            <a:r>
              <a:rPr lang="en-US" sz="2800" dirty="0"/>
              <a:t>(Mining API Mapping for Language Migration, </a:t>
            </a:r>
            <a:r>
              <a:rPr lang="en-US" sz="2800" dirty="0" err="1"/>
              <a:t>Zhong</a:t>
            </a:r>
            <a:r>
              <a:rPr lang="en-US" sz="2800" dirty="0"/>
              <a:t> et al. ICSE 2010)</a:t>
            </a:r>
          </a:p>
        </p:txBody>
      </p:sp>
      <p:sp>
        <p:nvSpPr>
          <p:cNvPr id="13" name="Oval 12"/>
          <p:cNvSpPr/>
          <p:nvPr/>
        </p:nvSpPr>
        <p:spPr>
          <a:xfrm>
            <a:off x="2152650" y="2870600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2853" y="5102156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Usefulness in Code Migration</a:t>
            </a:r>
          </a:p>
        </p:txBody>
      </p:sp>
      <p:sp>
        <p:nvSpPr>
          <p:cNvPr id="15" name="Oval 14"/>
          <p:cNvSpPr/>
          <p:nvPr/>
        </p:nvSpPr>
        <p:spPr>
          <a:xfrm>
            <a:off x="2152650" y="510215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616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 and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583140"/>
                <a:ext cx="7886700" cy="459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Sampling over all resulting mappings, for different sizes</a:t>
                </a:r>
              </a:p>
              <a:p>
                <a:r>
                  <a:rPr lang="en-US" dirty="0"/>
                  <a:t>Accuracy metrics: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Correctness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𝑚𝑎𝑝𝑝𝑖𝑛𝑔𝑠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𝑚𝑎𝑝𝑝𝑖𝑛𝑔𝑠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/>
                  <a:t>Edit distance ratio:</a:t>
                </a:r>
                <a:br>
                  <a:rPr lang="en-US" dirty="0"/>
                </a:br>
                <a:r>
                  <a:rPr lang="en-US" dirty="0"/>
                  <a:t>	EDR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𝑎𝑑𝑑𝑒𝑑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𝑑𝑒𝑙𝑒𝑡𝑒𝑑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𝑢𝑠𝑎𝑔𝑒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583140"/>
                <a:ext cx="7886700" cy="4593823"/>
              </a:xfrm>
              <a:blipFill>
                <a:blip r:embed="rId3"/>
                <a:stretch>
                  <a:fillRect l="-144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6" y="269394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/>
          <a:lstStyle/>
          <a:p>
            <a:r>
              <a:rPr lang="en-US" dirty="0"/>
              <a:t>Source code is repetitive 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/>
              <a:t>Programming patterns and code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3E2EDC-AD8A-9845-96E8-3B8681CD4337}"/>
              </a:ext>
            </a:extLst>
          </p:cNvPr>
          <p:cNvGrpSpPr/>
          <p:nvPr/>
        </p:nvGrpSpPr>
        <p:grpSpPr>
          <a:xfrm>
            <a:off x="7906043" y="2318824"/>
            <a:ext cx="2743200" cy="2743200"/>
            <a:chOff x="1219200" y="2438400"/>
            <a:chExt cx="2743200" cy="27432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C02F54B-CADB-F044-AAB4-9AC7A79A03F2}"/>
                </a:ext>
              </a:extLst>
            </p:cNvPr>
            <p:cNvSpPr/>
            <p:nvPr/>
          </p:nvSpPr>
          <p:spPr>
            <a:xfrm>
              <a:off x="1752600" y="24384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Scanner.&lt;init&gt;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A98F1F-0720-1E43-A1F5-846E764BD969}"/>
                </a:ext>
              </a:extLst>
            </p:cNvPr>
            <p:cNvSpPr/>
            <p:nvPr/>
          </p:nvSpPr>
          <p:spPr>
            <a:xfrm>
              <a:off x="1752600" y="30480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Scanner.hasNext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83566B-A281-504B-9611-573BD64D5C1E}"/>
                </a:ext>
              </a:extLst>
            </p:cNvPr>
            <p:cNvSpPr/>
            <p:nvPr/>
          </p:nvSpPr>
          <p:spPr>
            <a:xfrm>
              <a:off x="1752600" y="4419600"/>
              <a:ext cx="1828800" cy="304800"/>
            </a:xfrm>
            <a:prstGeom prst="round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/>
              <a:r>
                <a:rPr lang="en-US" sz="1600" dirty="0" err="1">
                  <a:solidFill>
                    <a:srgbClr val="FFFFFF"/>
                  </a:solidFill>
                </a:rPr>
                <a:t>Scanner.next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4AE5F0E6-F2D0-ED43-9990-2056F2A6433A}"/>
                </a:ext>
              </a:extLst>
            </p:cNvPr>
            <p:cNvSpPr/>
            <p:nvPr/>
          </p:nvSpPr>
          <p:spPr>
            <a:xfrm>
              <a:off x="3581400" y="3352800"/>
              <a:ext cx="228600" cy="12954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790594-D6DA-084D-9F77-E890900A4EA0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667000" y="47244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2B3B1F-1E65-834B-A8F4-530427FF98B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667000" y="2743200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0E943628-5581-BB4D-94B8-D40B8E2101B6}"/>
                </a:ext>
              </a:extLst>
            </p:cNvPr>
            <p:cNvSpPr/>
            <p:nvPr/>
          </p:nvSpPr>
          <p:spPr>
            <a:xfrm>
              <a:off x="3581400" y="2590800"/>
              <a:ext cx="381000" cy="2057400"/>
            </a:xfrm>
            <a:prstGeom prst="rightBracket">
              <a:avLst>
                <a:gd name="adj" fmla="val 51470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73CC99B-AA90-DE46-830C-CDBA74D72628}"/>
                </a:ext>
              </a:extLst>
            </p:cNvPr>
            <p:cNvSpPr/>
            <p:nvPr/>
          </p:nvSpPr>
          <p:spPr>
            <a:xfrm flipH="1">
              <a:off x="1371600" y="3352800"/>
              <a:ext cx="381000" cy="1828800"/>
            </a:xfrm>
            <a:prstGeom prst="rightBracket">
              <a:avLst>
                <a:gd name="adj" fmla="val 58333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A195657D-595E-3B45-B5F5-C18D750339A1}"/>
                </a:ext>
              </a:extLst>
            </p:cNvPr>
            <p:cNvSpPr/>
            <p:nvPr/>
          </p:nvSpPr>
          <p:spPr>
            <a:xfrm flipH="1">
              <a:off x="1219200" y="2590800"/>
              <a:ext cx="533400" cy="2590800"/>
            </a:xfrm>
            <a:prstGeom prst="rightBracket">
              <a:avLst>
                <a:gd name="adj" fmla="val 744119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91886315-6CDC-064D-96B9-1C5925239500}"/>
                </a:ext>
              </a:extLst>
            </p:cNvPr>
            <p:cNvSpPr/>
            <p:nvPr/>
          </p:nvSpPr>
          <p:spPr>
            <a:xfrm flipH="1">
              <a:off x="1524000" y="3352800"/>
              <a:ext cx="228600" cy="1219200"/>
            </a:xfrm>
            <a:prstGeom prst="rightBracket">
              <a:avLst>
                <a:gd name="adj" fmla="val 3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070700-119D-124F-A0FC-911D1E773641}"/>
              </a:ext>
            </a:extLst>
          </p:cNvPr>
          <p:cNvSpPr/>
          <p:nvPr/>
        </p:nvSpPr>
        <p:spPr>
          <a:xfrm>
            <a:off x="8466906" y="4900935"/>
            <a:ext cx="1828800" cy="304800"/>
          </a:xfrm>
          <a:prstGeom prst="round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/>
            <a:r>
              <a:rPr lang="en-US" sz="1600" dirty="0" err="1">
                <a:solidFill>
                  <a:srgbClr val="FFFFFF"/>
                </a:solidFill>
              </a:rPr>
              <a:t>Scanner.close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966000D-B184-0A47-8D81-F7C579CBFFF8}"/>
              </a:ext>
            </a:extLst>
          </p:cNvPr>
          <p:cNvSpPr/>
          <p:nvPr/>
        </p:nvSpPr>
        <p:spPr>
          <a:xfrm>
            <a:off x="8501910" y="3484407"/>
            <a:ext cx="1703863" cy="568501"/>
          </a:xfrm>
          <a:prstGeom prst="diamond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while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9362DD-9B1B-1745-8303-499439E09919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9353842" y="3233224"/>
            <a:ext cx="1" cy="251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BFA89C-ABE4-6643-999C-1E96158994A2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9353842" y="4052908"/>
            <a:ext cx="1" cy="247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82935"/>
            <a:ext cx="7970820" cy="806128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 in </a:t>
            </a:r>
            <a:r>
              <a:rPr lang="en-US" sz="4400" dirty="0"/>
              <a:t>Mining</a:t>
            </a:r>
            <a:r>
              <a:rPr lang="en-US" dirty="0"/>
              <a:t> API Usage Mappings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48016" y="1533479"/>
          <a:ext cx="5186151" cy="335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Correctness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Antlr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db4o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fpml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Itext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JGit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Neodatis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6476" y="5162221"/>
            <a:ext cx="7979548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Correctness </a:t>
            </a:r>
            <a:r>
              <a:rPr lang="en-US" sz="2200" dirty="0"/>
              <a:t>can be as high as </a:t>
            </a:r>
            <a:r>
              <a:rPr lang="en-US" sz="2200" b="1" dirty="0"/>
              <a:t>94%. </a:t>
            </a:r>
            <a:r>
              <a:rPr lang="en-US" sz="2200" dirty="0"/>
              <a:t>On average, it is </a:t>
            </a:r>
            <a:r>
              <a:rPr lang="en-US" sz="2200" b="1" dirty="0"/>
              <a:t>87.1%</a:t>
            </a:r>
            <a:r>
              <a:rPr lang="en-US" sz="2200" dirty="0"/>
              <a:t>.</a:t>
            </a:r>
            <a:r>
              <a:rPr lang="en-US" sz="2200" b="1" dirty="0"/>
              <a:t> 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794113" y="5853718"/>
            <a:ext cx="6564275" cy="430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EDR</a:t>
            </a:r>
            <a:r>
              <a:rPr lang="en-US" sz="2200" dirty="0"/>
              <a:t> can be as low as </a:t>
            </a:r>
            <a:r>
              <a:rPr lang="en-US" sz="2200" b="1" dirty="0"/>
              <a:t>2.4%</a:t>
            </a:r>
            <a:r>
              <a:rPr lang="en-US" sz="2200" dirty="0"/>
              <a:t>. On average, it is </a:t>
            </a:r>
            <a:r>
              <a:rPr lang="en-US" sz="2200" b="1" dirty="0"/>
              <a:t>7.3%</a:t>
            </a:r>
            <a:r>
              <a:rPr lang="en-US" sz="22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3050" y="4009355"/>
            <a:ext cx="681024" cy="254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49359" y="4009354"/>
            <a:ext cx="587823" cy="264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0624" y="4655738"/>
            <a:ext cx="577190" cy="245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3049" y="4620998"/>
            <a:ext cx="691658" cy="28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Numbers of Variables in</a:t>
            </a:r>
            <a:br>
              <a:rPr lang="en-US" dirty="0"/>
            </a:br>
            <a:r>
              <a:rPr lang="en-US" dirty="0"/>
              <a:t>API Usage 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90780" y="1429085"/>
          <a:ext cx="6886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C# Usages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Java Usages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 rot="20379038">
            <a:off x="3566129" y="1775592"/>
            <a:ext cx="1819863" cy="23462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6645" y="2271193"/>
            <a:ext cx="1094460" cy="1209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4676" y="1468342"/>
            <a:ext cx="3591475" cy="28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05829" y="2200854"/>
            <a:ext cx="817212" cy="296686"/>
            <a:chOff x="3348693" y="2121877"/>
            <a:chExt cx="817212" cy="296686"/>
          </a:xfrm>
        </p:grpSpPr>
        <p:sp>
          <p:nvSpPr>
            <p:cNvPr id="12" name="Oval 11"/>
            <p:cNvSpPr/>
            <p:nvPr/>
          </p:nvSpPr>
          <p:spPr>
            <a:xfrm>
              <a:off x="3348693" y="2121877"/>
              <a:ext cx="205100" cy="1875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7544" y="2121877"/>
              <a:ext cx="518361" cy="2966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77150" y="3927061"/>
            <a:ext cx="6916029" cy="1108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Many usage mappings involve a single object in both languages (297/379 = 78.4%)</a:t>
            </a:r>
          </a:p>
        </p:txBody>
      </p:sp>
      <p:sp>
        <p:nvSpPr>
          <p:cNvPr id="17" name="Oval 16"/>
          <p:cNvSpPr/>
          <p:nvPr/>
        </p:nvSpPr>
        <p:spPr>
          <a:xfrm>
            <a:off x="2038402" y="3927061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7150" y="5144171"/>
            <a:ext cx="6916029" cy="8024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351 out of 379 (92.6%) mappings have the same numbers of variables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2" y="5144171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ight Triangle 4"/>
          <p:cNvSpPr/>
          <p:nvPr/>
        </p:nvSpPr>
        <p:spPr>
          <a:xfrm>
            <a:off x="5434676" y="2450210"/>
            <a:ext cx="3725839" cy="1127164"/>
          </a:xfrm>
          <a:prstGeom prst="rtTriangl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flipH="1" flipV="1">
            <a:off x="5778859" y="2175460"/>
            <a:ext cx="3725839" cy="1127164"/>
          </a:xfrm>
          <a:prstGeom prst="rtTriangl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77150" y="6056683"/>
            <a:ext cx="6916029" cy="7173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28/379 (7.4%) have different numbers of variables</a:t>
            </a:r>
          </a:p>
        </p:txBody>
      </p:sp>
      <p:sp>
        <p:nvSpPr>
          <p:cNvPr id="4" name="Rectangle 3"/>
          <p:cNvSpPr/>
          <p:nvPr/>
        </p:nvSpPr>
        <p:spPr>
          <a:xfrm rot="1040868">
            <a:off x="5418807" y="2708045"/>
            <a:ext cx="4201567" cy="357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46243" y="6056683"/>
            <a:ext cx="365760" cy="3657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09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5" grpId="0" animBg="1"/>
      <p:bldP spid="18" grpId="0" animBg="1"/>
      <p:bldP spid="21" grpId="0" animBg="1"/>
      <p:bldP spid="4" grpId="0" animBg="1"/>
      <p:bldP spid="4" grpId="1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Numbers of Variables in</a:t>
            </a:r>
            <a:br>
              <a:rPr lang="en-US" dirty="0"/>
            </a:br>
            <a:r>
              <a:rPr lang="en-US" dirty="0"/>
              <a:t>API Usage 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36101"/>
              </p:ext>
            </p:extLst>
          </p:nvPr>
        </p:nvGraphicFramePr>
        <p:xfrm>
          <a:off x="2690780" y="1429085"/>
          <a:ext cx="6886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C# Usages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/>
                        <a:t>Number of Variables</a:t>
                      </a:r>
                      <a:r>
                        <a:rPr lang="en-US" baseline="0"/>
                        <a:t> in Java Usages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eft-Right Arrow 8"/>
          <p:cNvSpPr/>
          <p:nvPr/>
        </p:nvSpPr>
        <p:spPr>
          <a:xfrm rot="20379038">
            <a:off x="3566129" y="1775592"/>
            <a:ext cx="1819863" cy="23462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6645" y="2271193"/>
            <a:ext cx="1094460" cy="1209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4676" y="1468342"/>
            <a:ext cx="3591475" cy="288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05829" y="2200854"/>
            <a:ext cx="817212" cy="296686"/>
            <a:chOff x="3348693" y="2121877"/>
            <a:chExt cx="817212" cy="296686"/>
          </a:xfrm>
        </p:grpSpPr>
        <p:sp>
          <p:nvSpPr>
            <p:cNvPr id="12" name="Oval 11"/>
            <p:cNvSpPr/>
            <p:nvPr/>
          </p:nvSpPr>
          <p:spPr>
            <a:xfrm>
              <a:off x="3348693" y="2121877"/>
              <a:ext cx="205100" cy="1875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7544" y="2121877"/>
              <a:ext cx="518361" cy="29668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677150" y="3927061"/>
            <a:ext cx="6916029" cy="1108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Many usage mappings involve a single object in both languages (297/379 = 78.4%)</a:t>
            </a:r>
          </a:p>
        </p:txBody>
      </p:sp>
      <p:sp>
        <p:nvSpPr>
          <p:cNvPr id="17" name="Oval 16"/>
          <p:cNvSpPr/>
          <p:nvPr/>
        </p:nvSpPr>
        <p:spPr>
          <a:xfrm>
            <a:off x="2038402" y="3927061"/>
            <a:ext cx="365760" cy="365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7150" y="5338177"/>
            <a:ext cx="6916029" cy="12672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351 out of 379 (92.6%) mappings have the same numbers of variables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28/379 (7.4%) have different numbers of variables</a:t>
            </a:r>
          </a:p>
        </p:txBody>
      </p:sp>
      <p:sp>
        <p:nvSpPr>
          <p:cNvPr id="20" name="Oval 19"/>
          <p:cNvSpPr/>
          <p:nvPr/>
        </p:nvSpPr>
        <p:spPr>
          <a:xfrm>
            <a:off x="2038402" y="5338176"/>
            <a:ext cx="365760" cy="3657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19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Evaluation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2853" y="1550737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API mapping 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2152650" y="1550736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2853" y="2870600"/>
            <a:ext cx="7166998" cy="1587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Comparison with the state-of-the-art approach</a:t>
            </a:r>
          </a:p>
          <a:p>
            <a:pPr algn="ctr"/>
            <a:r>
              <a:rPr lang="en-US" sz="2800" dirty="0"/>
              <a:t>(Mining API Mapping for Language Migration, </a:t>
            </a:r>
            <a:r>
              <a:rPr lang="en-US" sz="2800" dirty="0" err="1"/>
              <a:t>Zhong</a:t>
            </a:r>
            <a:r>
              <a:rPr lang="en-US" sz="2800" dirty="0"/>
              <a:t> et al. ICSE 2010)</a:t>
            </a:r>
          </a:p>
        </p:txBody>
      </p:sp>
      <p:sp>
        <p:nvSpPr>
          <p:cNvPr id="13" name="Oval 12"/>
          <p:cNvSpPr/>
          <p:nvPr/>
        </p:nvSpPr>
        <p:spPr>
          <a:xfrm>
            <a:off x="2152650" y="2870600"/>
            <a:ext cx="548640" cy="5486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2853" y="5102156"/>
            <a:ext cx="5893378" cy="6754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Usefulness in Code Migration</a:t>
            </a:r>
          </a:p>
        </p:txBody>
      </p:sp>
      <p:sp>
        <p:nvSpPr>
          <p:cNvPr id="15" name="Oval 14"/>
          <p:cNvSpPr/>
          <p:nvPr/>
        </p:nvSpPr>
        <p:spPr>
          <a:xfrm>
            <a:off x="2152650" y="5102155"/>
            <a:ext cx="548640" cy="5486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58768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52075"/>
            <a:ext cx="7886700" cy="5053441"/>
          </a:xfrm>
        </p:spPr>
        <p:txBody>
          <a:bodyPr>
            <a:normAutofit/>
          </a:bodyPr>
          <a:lstStyle/>
          <a:p>
            <a:r>
              <a:rPr lang="en-US" dirty="0"/>
              <a:t>Evaluating </a:t>
            </a:r>
            <a:r>
              <a:rPr lang="en-US" b="1" dirty="0"/>
              <a:t>class</a:t>
            </a:r>
            <a:r>
              <a:rPr lang="en-US" dirty="0"/>
              <a:t> and </a:t>
            </a:r>
            <a:r>
              <a:rPr lang="en-US" b="1" dirty="0"/>
              <a:t>method</a:t>
            </a:r>
            <a:r>
              <a:rPr lang="en-US" dirty="0"/>
              <a:t> mappings</a:t>
            </a:r>
          </a:p>
          <a:p>
            <a:r>
              <a:rPr lang="en-US" dirty="0"/>
              <a:t>Oracle: manually written API mappings provided by  Java2CSharp tool</a:t>
            </a:r>
          </a:p>
          <a:p>
            <a:r>
              <a:rPr lang="en-US" dirty="0"/>
              <a:t>Metrics: 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 </a:t>
            </a:r>
          </a:p>
          <a:p>
            <a:pPr lvl="1"/>
            <a:r>
              <a:rPr lang="en-US" dirty="0"/>
              <a:t>F-score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303711"/>
            <a:ext cx="2619375" cy="1743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73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MAM: </a:t>
            </a:r>
            <a:r>
              <a:rPr lang="en-US" b="1" i="1" dirty="0"/>
              <a:t>API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39931"/>
              </p:ext>
            </p:extLst>
          </p:nvPr>
        </p:nvGraphicFramePr>
        <p:xfrm>
          <a:off x="2503115" y="1520474"/>
          <a:ext cx="7073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API</a:t>
                      </a:r>
                      <a:r>
                        <a:rPr lang="en-US" sz="1800" baseline="0"/>
                        <a:t> Class Mappings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F-score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java.lang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java.math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java.sql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java.util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orw.w3c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50092" y="1554881"/>
            <a:ext cx="2101755" cy="31123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1683" y="2700709"/>
            <a:ext cx="1035833" cy="29162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5553" y="5674058"/>
            <a:ext cx="1837366" cy="2748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1213" y="5674058"/>
            <a:ext cx="1856984" cy="27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2914" y="5674058"/>
            <a:ext cx="1740943" cy="2884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43664" y="2754543"/>
            <a:ext cx="3901822" cy="690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9.7% higher precision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43664" y="3767003"/>
            <a:ext cx="3901822" cy="690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16.2% higher recall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43664" y="4674362"/>
            <a:ext cx="3901822" cy="690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13.2% higher F-score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1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MAM: </a:t>
            </a:r>
            <a:r>
              <a:rPr lang="en-US" b="1" i="1" dirty="0"/>
              <a:t>API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73314"/>
              </p:ext>
            </p:extLst>
          </p:nvPr>
        </p:nvGraphicFramePr>
        <p:xfrm>
          <a:off x="2503115" y="1456306"/>
          <a:ext cx="707306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API</a:t>
                      </a:r>
                      <a:r>
                        <a:rPr lang="en-US" sz="1800" baseline="0"/>
                        <a:t> Method Mappings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F-score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StaMiner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java.lang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java.math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java.sql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java.util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jUnit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orw.w3c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522795" y="1523929"/>
            <a:ext cx="2292822" cy="2507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35553" y="5609890"/>
            <a:ext cx="1837366" cy="274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1213" y="5609890"/>
            <a:ext cx="1856984" cy="27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42914" y="5609890"/>
            <a:ext cx="1740943" cy="2884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43664" y="2690375"/>
            <a:ext cx="3901822" cy="69063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11.3% higher precision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43664" y="3702835"/>
            <a:ext cx="3901822" cy="6906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5.3% higher recall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43664" y="4610194"/>
            <a:ext cx="3901822" cy="690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  8.0% higher F-score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Newly Found Mappings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50169"/>
              </p:ext>
            </p:extLst>
          </p:nvPr>
        </p:nvGraphicFramePr>
        <p:xfrm>
          <a:off x="1841717" y="1487735"/>
          <a:ext cx="8436714" cy="321260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API in Java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API in C#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java.util.Locale.getDefault()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System.Globalization.CultureInfo.CurrentCulture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java.lang.Class.getSuperclass()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System.Type.BaseType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java.nio.charset.Charset.forName</a:t>
                      </a:r>
                      <a:r>
                        <a:rPr lang="en-US" sz="1600" u="none" strike="noStrike" dirty="0">
                          <a:effectLst/>
                        </a:rPr>
                        <a:t>(String)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Sharpen.Extensions.GetEncoding(string)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java.util.Collections.unmodifiableList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ArrayList</a:t>
                      </a:r>
                      <a:r>
                        <a:rPr lang="en-US" sz="1600" u="none" strike="noStrike" dirty="0">
                          <a:effectLst/>
                        </a:rPr>
                        <a:t>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System.Collections.ReadOnly(ArrayList)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java.lang.Math.random</a:t>
                      </a:r>
                      <a:r>
                        <a:rPr lang="en-US" sz="1600" u="none" strike="noStrike" dirty="0">
                          <a:effectLst/>
                        </a:rPr>
                        <a:t>()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System.Random.NextDouble</a:t>
                      </a:r>
                      <a:r>
                        <a:rPr lang="en-US" sz="1600" u="none" strike="noStrike" dirty="0">
                          <a:effectLst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java.lang.Number.floatValue()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System.IConvertible.ToSingle</a:t>
                      </a:r>
                      <a:r>
                        <a:rPr lang="en-US" sz="1600" u="none" strike="noStrike" dirty="0">
                          <a:effectLst/>
                        </a:rPr>
                        <a:t>(...)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71305" y="4988905"/>
            <a:ext cx="6449390" cy="8491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120</a:t>
            </a:r>
            <a:r>
              <a:rPr lang="en-US" sz="2200" dirty="0"/>
              <a:t> new API mappings of </a:t>
            </a:r>
            <a:r>
              <a:rPr lang="en-US" sz="2200" b="1" dirty="0"/>
              <a:t>API classes</a:t>
            </a:r>
            <a:r>
              <a:rPr lang="en-US" sz="2200" dirty="0"/>
              <a:t> and </a:t>
            </a:r>
            <a:r>
              <a:rPr lang="en-US" sz="2200" b="1" dirty="0"/>
              <a:t>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9865" y="5938893"/>
            <a:ext cx="3612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not manually written in Java2CSharp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2622" y="2015790"/>
            <a:ext cx="8385178" cy="7782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622" y="2894800"/>
            <a:ext cx="8385178" cy="17566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4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44" y="4578267"/>
            <a:ext cx="2619375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Usefulness in Code Migration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Adding the mined mappings to Java2CSharp </a:t>
            </a:r>
          </a:p>
          <a:p>
            <a:pPr lvl="1"/>
            <a:r>
              <a:rPr lang="en-US" dirty="0"/>
              <a:t>Using Java2CSharp to translate 5 subject projects</a:t>
            </a:r>
          </a:p>
          <a:p>
            <a:endParaRPr lang="en-US" dirty="0"/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compilation errors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defects</a:t>
            </a:r>
            <a:r>
              <a:rPr lang="en-US" dirty="0"/>
              <a:t>: semantic errors after compiling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351227" cy="806128"/>
          </a:xfrm>
        </p:spPr>
        <p:txBody>
          <a:bodyPr>
            <a:noAutofit/>
          </a:bodyPr>
          <a:lstStyle/>
          <a:p>
            <a:r>
              <a:rPr lang="en-US" sz="3600" dirty="0"/>
              <a:t>Code Migration Improvement with J2CSharp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70167"/>
              </p:ext>
            </p:extLst>
          </p:nvPr>
        </p:nvGraphicFramePr>
        <p:xfrm>
          <a:off x="1936490" y="1527536"/>
          <a:ext cx="8378454" cy="293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6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30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Compilation Errors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StaMiner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Improve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StaMiner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Improve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rasp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llrp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SimMetrics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aligner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14.80%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48215" y="1582616"/>
            <a:ext cx="1707816" cy="24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0984" y="1582615"/>
            <a:ext cx="1707816" cy="243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87970" y="4161693"/>
            <a:ext cx="2485292" cy="27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1" y="4161693"/>
            <a:ext cx="2438400" cy="27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50074" y="4785971"/>
            <a:ext cx="8118231" cy="612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StaMiner</a:t>
            </a:r>
            <a:r>
              <a:rPr lang="en-US" sz="2000" dirty="0"/>
              <a:t> helped Java2CSharp reduce </a:t>
            </a:r>
            <a:r>
              <a:rPr lang="en-US" sz="2000" b="1" dirty="0"/>
              <a:t>47 compilation errors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050074" y="5744067"/>
            <a:ext cx="8118231" cy="6122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That’s </a:t>
            </a:r>
            <a:r>
              <a:rPr lang="en-US" sz="2000" b="1" dirty="0"/>
              <a:t>23 compilation errors</a:t>
            </a:r>
            <a:r>
              <a:rPr lang="en-US" sz="2000" dirty="0"/>
              <a:t> and </a:t>
            </a:r>
            <a:r>
              <a:rPr lang="en-US" sz="2000" b="1" dirty="0"/>
              <a:t>13 defects </a:t>
            </a:r>
            <a:r>
              <a:rPr lang="en-US" sz="2000" b="1" i="1" dirty="0"/>
              <a:t>improvement</a:t>
            </a:r>
            <a:r>
              <a:rPr lang="en-US" sz="2000" b="1" dirty="0"/>
              <a:t> </a:t>
            </a:r>
            <a:r>
              <a:rPr lang="en-US" sz="2000" dirty="0"/>
              <a:t>over</a:t>
            </a:r>
            <a:r>
              <a:rPr lang="en-US" sz="2000" b="1" dirty="0"/>
              <a:t> MAM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7808" y="1917701"/>
            <a:ext cx="514093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05226" y="1917701"/>
            <a:ext cx="755674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6926" y="1917701"/>
            <a:ext cx="1066336" cy="2522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0074" y="4782312"/>
            <a:ext cx="8118231" cy="612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/>
              <a:t>StaMiner</a:t>
            </a:r>
            <a:r>
              <a:rPr lang="en-US" sz="2000" dirty="0"/>
              <a:t> helped Java2CSharp reduce </a:t>
            </a:r>
            <a:r>
              <a:rPr lang="en-US" sz="2000" b="1" dirty="0"/>
              <a:t>47 compilation errors </a:t>
            </a:r>
            <a:r>
              <a:rPr lang="en-US" sz="2000" dirty="0"/>
              <a:t>and </a:t>
            </a:r>
            <a:r>
              <a:rPr lang="en-US" sz="2000" b="1" dirty="0"/>
              <a:t>35 defects</a:t>
            </a:r>
            <a:r>
              <a:rPr lang="en-US" sz="20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0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D141-19EA-EF45-B757-71F8544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Repetitiveness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AF3-AF0D-8247-B2AE-DA18D8F5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is repetitive</a:t>
            </a:r>
          </a:p>
          <a:p>
            <a:r>
              <a:rPr lang="en-US" dirty="0"/>
              <a:t>Code changes are repetitive</a:t>
            </a:r>
          </a:p>
          <a:p>
            <a:r>
              <a:rPr lang="en-US" dirty="0"/>
              <a:t>Applications of change pattern: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Change/fix recommendation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auto-completion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patterns and code examples</a:t>
            </a:r>
          </a:p>
          <a:p>
            <a:pPr lvl="1"/>
            <a:r>
              <a:rPr lang="en-US" dirty="0"/>
              <a:t>Language migration</a:t>
            </a:r>
          </a:p>
          <a:p>
            <a:pPr lvl="1"/>
            <a:r>
              <a:rPr lang="en-US" dirty="0"/>
              <a:t>Refactoring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15C8-7906-B04B-A057-BB9E58B4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76DFE-4874-C94F-B557-C765EDA63229}"/>
              </a:ext>
            </a:extLst>
          </p:cNvPr>
          <p:cNvGrpSpPr/>
          <p:nvPr/>
        </p:nvGrpSpPr>
        <p:grpSpPr>
          <a:xfrm>
            <a:off x="7665720" y="2875259"/>
            <a:ext cx="3046786" cy="2664530"/>
            <a:chOff x="4876800" y="2650122"/>
            <a:chExt cx="3046786" cy="2664530"/>
          </a:xfrm>
        </p:grpSpPr>
        <p:sp>
          <p:nvSpPr>
            <p:cNvPr id="7" name="Flowchart: Document 2">
              <a:extLst>
                <a:ext uri="{FF2B5EF4-FFF2-40B4-BE49-F238E27FC236}">
                  <a16:creationId xmlns:a16="http://schemas.microsoft.com/office/drawing/2014/main" id="{2D021099-EECF-E140-A7A3-AE952ED542AD}"/>
                </a:ext>
              </a:extLst>
            </p:cNvPr>
            <p:cNvSpPr/>
            <p:nvPr/>
          </p:nvSpPr>
          <p:spPr>
            <a:xfrm>
              <a:off x="4876800" y="2650122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8" name="Flowchart: Document 24">
              <a:extLst>
                <a:ext uri="{FF2B5EF4-FFF2-40B4-BE49-F238E27FC236}">
                  <a16:creationId xmlns:a16="http://schemas.microsoft.com/office/drawing/2014/main" id="{2058EBEC-9F0F-B449-83C8-63809A8ABC9C}"/>
                </a:ext>
              </a:extLst>
            </p:cNvPr>
            <p:cNvSpPr/>
            <p:nvPr/>
          </p:nvSpPr>
          <p:spPr>
            <a:xfrm>
              <a:off x="4876800" y="3554848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9" name="Flowchart: Document 25">
              <a:extLst>
                <a:ext uri="{FF2B5EF4-FFF2-40B4-BE49-F238E27FC236}">
                  <a16:creationId xmlns:a16="http://schemas.microsoft.com/office/drawing/2014/main" id="{DCA396BB-69AF-AE43-A0D9-54185CD63ECC}"/>
                </a:ext>
              </a:extLst>
            </p:cNvPr>
            <p:cNvSpPr/>
            <p:nvPr/>
          </p:nvSpPr>
          <p:spPr>
            <a:xfrm>
              <a:off x="4876800" y="4459574"/>
              <a:ext cx="914400" cy="855078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--------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82ED6-5C8B-6C46-A641-0DF400205CB4}"/>
                </a:ext>
              </a:extLst>
            </p:cNvPr>
            <p:cNvSpPr/>
            <p:nvPr/>
          </p:nvSpPr>
          <p:spPr>
            <a:xfrm>
              <a:off x="4876800" y="367795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5A255-C1B9-D143-B4CF-EC5D42816BF0}"/>
                </a:ext>
              </a:extLst>
            </p:cNvPr>
            <p:cNvSpPr/>
            <p:nvPr/>
          </p:nvSpPr>
          <p:spPr>
            <a:xfrm>
              <a:off x="4876800" y="2779997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C59B18-13BE-9940-91AD-1CBC6FCE7DAA}"/>
                </a:ext>
              </a:extLst>
            </p:cNvPr>
            <p:cNvSpPr/>
            <p:nvPr/>
          </p:nvSpPr>
          <p:spPr>
            <a:xfrm>
              <a:off x="4876800" y="4582329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B53380-33D8-504B-9C57-5097186D773A}"/>
                </a:ext>
              </a:extLst>
            </p:cNvPr>
            <p:cNvSpPr/>
            <p:nvPr/>
          </p:nvSpPr>
          <p:spPr>
            <a:xfrm>
              <a:off x="7162800" y="3679544"/>
              <a:ext cx="685800" cy="436846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</a:t>
              </a:r>
            </a:p>
            <a:p>
              <a:pPr>
                <a:lnSpc>
                  <a:spcPts val="1200"/>
                </a:lnSpc>
              </a:pPr>
              <a:r>
                <a:rPr lang="en-US" sz="1200" b="1" dirty="0">
                  <a:solidFill>
                    <a:schemeClr val="dk1"/>
                  </a:solidFill>
                </a:rPr>
                <a:t>--------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9FF9E3-B56D-1341-BDB1-7BF1C3612179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5562600" y="2998420"/>
              <a:ext cx="1600200" cy="899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67FEB9-672F-A343-B23B-308B2A0FF477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5562600" y="3896377"/>
              <a:ext cx="1600200" cy="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9386A4-C055-8A46-BBD4-E162D54A21D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5562600" y="3897967"/>
              <a:ext cx="1600200" cy="90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17DA7-3C66-CE4C-991D-44908B4A6EAD}"/>
                </a:ext>
              </a:extLst>
            </p:cNvPr>
            <p:cNvSpPr txBox="1"/>
            <p:nvPr/>
          </p:nvSpPr>
          <p:spPr>
            <a:xfrm>
              <a:off x="7162800" y="3352800"/>
              <a:ext cx="760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method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1B7CC0-4B3A-CF48-9EF9-61366225137C}"/>
                </a:ext>
              </a:extLst>
            </p:cNvPr>
            <p:cNvSpPr txBox="1"/>
            <p:nvPr/>
          </p:nvSpPr>
          <p:spPr>
            <a:xfrm>
              <a:off x="6130302" y="3048000"/>
              <a:ext cx="693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extract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249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52650" y="1045354"/>
            <a:ext cx="7886700" cy="4913242"/>
          </a:xfrm>
        </p:spPr>
        <p:txBody>
          <a:bodyPr>
            <a:normAutofit/>
          </a:bodyPr>
          <a:lstStyle/>
          <a:p>
            <a:r>
              <a:rPr lang="en-US" b="1" dirty="0" err="1"/>
              <a:t>StaMiner</a:t>
            </a:r>
            <a:r>
              <a:rPr lang="en-US" dirty="0"/>
              <a:t>: Mining </a:t>
            </a:r>
            <a:r>
              <a:rPr lang="en-US" b="1" dirty="0"/>
              <a:t>API (usage) mappings </a:t>
            </a:r>
            <a:r>
              <a:rPr lang="en-US" dirty="0"/>
              <a:t>with a </a:t>
            </a:r>
            <a:r>
              <a:rPr lang="en-US" b="1" i="1" dirty="0"/>
              <a:t>statistical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Accuracy improvement</a:t>
            </a:r>
            <a:r>
              <a:rPr lang="en-US" dirty="0"/>
              <a:t> over the state-of-the-art approach </a:t>
            </a:r>
          </a:p>
          <a:p>
            <a:r>
              <a:rPr lang="en-US" b="1" i="1" dirty="0"/>
              <a:t>Useful</a:t>
            </a:r>
            <a:r>
              <a:rPr lang="en-US" dirty="0"/>
              <a:t> in code migration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60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75796" y="165733"/>
            <a:ext cx="2758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StaMiner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476" b="31554"/>
          <a:stretch/>
        </p:blipFill>
        <p:spPr>
          <a:xfrm>
            <a:off x="3236256" y="1973739"/>
            <a:ext cx="5740118" cy="189296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5898121" y="5607520"/>
            <a:ext cx="416391" cy="55487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63" y="5515375"/>
            <a:ext cx="1466461" cy="973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44" y="5528932"/>
            <a:ext cx="1091581" cy="843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9135" y="638329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Automated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543" y="6406080"/>
            <a:ext cx="196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1088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AB5-C10A-0544-B1E9-50EBB02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Example of Repeated 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EF79-4C7B-FD4D-B61F-87ED1211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779"/>
          </a:xfrm>
        </p:spPr>
        <p:txBody>
          <a:bodyPr/>
          <a:lstStyle/>
          <a:p>
            <a:r>
              <a:rPr lang="en-US" dirty="0"/>
              <a:t>Adapting a new language feature JDK1.4 → JDK1.5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3F185-C346-0345-8F19-45111CFD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74D233-1816-E244-AAB8-80B9DA99B30D}"/>
              </a:ext>
            </a:extLst>
          </p:cNvPr>
          <p:cNvGrpSpPr/>
          <p:nvPr/>
        </p:nvGrpSpPr>
        <p:grpSpPr>
          <a:xfrm>
            <a:off x="838191" y="2468404"/>
            <a:ext cx="10515609" cy="1360283"/>
            <a:chOff x="838191" y="2468404"/>
            <a:chExt cx="10515609" cy="136028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B5AB37-2863-5B4D-867E-E93012945908}"/>
                </a:ext>
              </a:extLst>
            </p:cNvPr>
            <p:cNvGrpSpPr/>
            <p:nvPr/>
          </p:nvGrpSpPr>
          <p:grpSpPr>
            <a:xfrm>
              <a:off x="838191" y="2468404"/>
              <a:ext cx="5694228" cy="1360283"/>
              <a:chOff x="838191" y="2468404"/>
              <a:chExt cx="5694228" cy="1360283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7E9B6AE-646C-0042-B4F5-5B4463F4B2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1" y="2869932"/>
                <a:ext cx="5694227" cy="958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(Iterator&lt;Element&gt; it =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().iterator();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it.hasNext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();)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 	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it.next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</a:t>
                </a:r>
                <a:endParaRPr lang="en-US" sz="1400" kern="1000" dirty="0"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5153E1-4517-8749-8824-D063DFF99BFB}"/>
                  </a:ext>
                </a:extLst>
              </p:cNvPr>
              <p:cNvSpPr txBox="1"/>
              <p:nvPr/>
            </p:nvSpPr>
            <p:spPr>
              <a:xfrm>
                <a:off x="838191" y="2468404"/>
                <a:ext cx="5694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0C77D4-F65D-2842-A9DF-90FD20F7A33B}"/>
                </a:ext>
              </a:extLst>
            </p:cNvPr>
            <p:cNvGrpSpPr/>
            <p:nvPr/>
          </p:nvGrpSpPr>
          <p:grpSpPr>
            <a:xfrm>
              <a:off x="6532419" y="2500600"/>
              <a:ext cx="4821381" cy="1297899"/>
              <a:chOff x="6532419" y="2500600"/>
              <a:chExt cx="4821381" cy="1297899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F230AFC-C033-4D46-B26F-B743A77518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2869932"/>
                <a:ext cx="4821381" cy="92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(Element elm :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o.getElements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())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 	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myElms.add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(elm);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2263A4-BDA0-1949-B8D3-83FCDBE8E793}"/>
                  </a:ext>
                </a:extLst>
              </p:cNvPr>
              <p:cNvSpPr txBox="1"/>
              <p:nvPr/>
            </p:nvSpPr>
            <p:spPr>
              <a:xfrm>
                <a:off x="6532419" y="2500600"/>
                <a:ext cx="470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370C7-6646-6A4B-85A4-27325F3F5F8A}"/>
              </a:ext>
            </a:extLst>
          </p:cNvPr>
          <p:cNvSpPr txBox="1">
            <a:spLocks/>
          </p:cNvSpPr>
          <p:nvPr/>
        </p:nvSpPr>
        <p:spPr>
          <a:xfrm>
            <a:off x="954578" y="4144663"/>
            <a:ext cx="10515600" cy="62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refactoring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90B49-ADBD-0549-A1BC-376DF8283882}"/>
              </a:ext>
            </a:extLst>
          </p:cNvPr>
          <p:cNvGrpSpPr/>
          <p:nvPr/>
        </p:nvGrpSpPr>
        <p:grpSpPr>
          <a:xfrm>
            <a:off x="954578" y="4652900"/>
            <a:ext cx="10399222" cy="1490286"/>
            <a:chOff x="954578" y="4652900"/>
            <a:chExt cx="10399222" cy="14902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D333CC-AFA5-0341-B23A-85AC1BDA2851}"/>
                </a:ext>
              </a:extLst>
            </p:cNvPr>
            <p:cNvGrpSpPr/>
            <p:nvPr/>
          </p:nvGrpSpPr>
          <p:grpSpPr>
            <a:xfrm>
              <a:off x="954578" y="4675932"/>
              <a:ext cx="5577840" cy="1447627"/>
              <a:chOff x="954578" y="4675932"/>
              <a:chExt cx="5577840" cy="1447627"/>
            </a:xfrm>
          </p:grpSpPr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AB662D-7714-C448-916A-0BB831685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579" y="5073762"/>
                <a:ext cx="5577839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1– List &lt;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list =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2– </a:t>
                </a:r>
                <a:r>
                  <a:rPr lang="en-US" sz="1400" b="1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info : highlights1 )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3–	</a:t>
                </a:r>
                <a:r>
                  <a:rPr lang="en-US" sz="1400" kern="1000" dirty="0" err="1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list.add</a:t>
                </a:r>
                <a:r>
                  <a:rPr lang="en-US" sz="1400" kern="1000" dirty="0"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(info);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__________________________________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A662B7-7F03-DA43-A7B4-D5874E9DB56A}"/>
                  </a:ext>
                </a:extLst>
              </p:cNvPr>
              <p:cNvSpPr txBox="1"/>
              <p:nvPr/>
            </p:nvSpPr>
            <p:spPr>
              <a:xfrm>
                <a:off x="954578" y="4675932"/>
                <a:ext cx="5577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Before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D3B30B-0F55-AF44-AADD-64376D1D08A6}"/>
                </a:ext>
              </a:extLst>
            </p:cNvPr>
            <p:cNvGrpSpPr/>
            <p:nvPr/>
          </p:nvGrpSpPr>
          <p:grpSpPr>
            <a:xfrm>
              <a:off x="6532417" y="4652900"/>
              <a:ext cx="4821383" cy="1490286"/>
              <a:chOff x="6532417" y="4652900"/>
              <a:chExt cx="4821383" cy="1490286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49B0FF-D382-9343-9962-98402EC70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419" y="5093389"/>
                <a:ext cx="4821381" cy="10497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1+ List &lt;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HighlightInfo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&gt; result = </a:t>
                </a:r>
                <a:r>
                  <a:rPr lang="en-US" sz="1400" b="1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new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ArrayList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&lt;&gt;();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 </a:t>
                </a:r>
              </a:p>
              <a:p>
                <a:pPr marL="0" indent="0">
                  <a:buNone/>
                </a:pP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2+ </a:t>
                </a:r>
                <a:r>
                  <a:rPr lang="en-US" sz="1400" kern="1000" dirty="0" err="1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result.addAll</a:t>
                </a:r>
                <a:r>
                  <a:rPr lang="en-US" sz="1400" kern="1000" dirty="0"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(highlights1);</a:t>
                </a:r>
                <a:r>
                  <a:rPr lang="en-US" sz="1400" kern="1000" dirty="0">
                    <a:solidFill>
                      <a:schemeClr val="bg1"/>
                    </a:solidFill>
                    <a:highlight>
                      <a:srgbClr val="00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_______________________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178B2E-D838-0B48-B692-052574EBEE25}"/>
                  </a:ext>
                </a:extLst>
              </p:cNvPr>
              <p:cNvSpPr txBox="1"/>
              <p:nvPr/>
            </p:nvSpPr>
            <p:spPr>
              <a:xfrm>
                <a:off x="6532417" y="4652900"/>
                <a:ext cx="482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After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/>
              <a:t>Syntactically un-changed program elements could carry the semantic context of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EA256D-22A8-ED45-8987-856200A31123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1FF3110-DFB1-0241-8C3A-6CC6490643B8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6DD0D-203F-A343-8996-421C0D736FE9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02D9103-03F2-5744-A820-05092D2E9234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CD7A54-5631-1A40-9820-6B943426E812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799C5-761D-3049-AC92-5ADEE5610F60}"/>
              </a:ext>
            </a:extLst>
          </p:cNvPr>
          <p:cNvSpPr/>
          <p:nvPr/>
        </p:nvSpPr>
        <p:spPr>
          <a:xfrm>
            <a:off x="954578" y="5987018"/>
            <a:ext cx="4996517" cy="3693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91A912-E81E-F445-8B1A-A63FBEDF0430}"/>
              </a:ext>
            </a:extLst>
          </p:cNvPr>
          <p:cNvSpPr/>
          <p:nvPr/>
        </p:nvSpPr>
        <p:spPr>
          <a:xfrm>
            <a:off x="6249892" y="5977205"/>
            <a:ext cx="4996517" cy="36933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71D69A-782F-D647-979D-139C915DDAD4}"/>
              </a:ext>
            </a:extLst>
          </p:cNvPr>
          <p:cNvSpPr/>
          <p:nvPr/>
        </p:nvSpPr>
        <p:spPr>
          <a:xfrm>
            <a:off x="6240904" y="4696979"/>
            <a:ext cx="4996517" cy="654510"/>
          </a:xfrm>
          <a:prstGeom prst="rect">
            <a:avLst/>
          </a:prstGeom>
          <a:noFill/>
          <a:ln w="28575" cap="flat">
            <a:solidFill>
              <a:srgbClr val="00B0F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AA8-73B7-3A4F-AD5D-A8CD730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Challenges of Semantic Change Pattern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E09-2DA3-4444-B75A-7E4C351D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3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Syntactically un-changed program elements could carry the semantic context of change</a:t>
            </a:r>
          </a:p>
          <a:p>
            <a:r>
              <a:rPr lang="en-US" dirty="0"/>
              <a:t>Elements of a semantic change could be non-contiguous in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B8B-BB85-E245-BC85-B2580E69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04A0-1647-43F2-B0F5-56BA1A66771F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52FD55-3D92-EF4C-BF6F-21B37714A64E}"/>
              </a:ext>
            </a:extLst>
          </p:cNvPr>
          <p:cNvGrpSpPr/>
          <p:nvPr/>
        </p:nvGrpSpPr>
        <p:grpSpPr>
          <a:xfrm>
            <a:off x="954578" y="4284988"/>
            <a:ext cx="10399223" cy="2071362"/>
            <a:chOff x="954578" y="4652900"/>
            <a:chExt cx="10399223" cy="20713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79B6455-1364-5245-B07B-EA7D4B0980F1}"/>
                </a:ext>
              </a:extLst>
            </p:cNvPr>
            <p:cNvSpPr txBox="1">
              <a:spLocks/>
            </p:cNvSpPr>
            <p:nvPr/>
          </p:nvSpPr>
          <p:spPr>
            <a:xfrm>
              <a:off x="954579" y="5073762"/>
              <a:ext cx="5295313" cy="16505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File 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s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(f);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08CB3B-F3B8-554E-8241-BD3C7F0E29B4}"/>
                </a:ext>
              </a:extLst>
            </p:cNvPr>
            <p:cNvSpPr txBox="1"/>
            <p:nvPr/>
          </p:nvSpPr>
          <p:spPr>
            <a:xfrm>
              <a:off x="954578" y="4675932"/>
              <a:ext cx="557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Before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78BE8FD7-1DD2-7840-B346-C8E45549E748}"/>
                </a:ext>
              </a:extLst>
            </p:cNvPr>
            <p:cNvSpPr txBox="1">
              <a:spLocks/>
            </p:cNvSpPr>
            <p:nvPr/>
          </p:nvSpPr>
          <p:spPr>
            <a:xfrm>
              <a:off x="6249893" y="5093389"/>
              <a:ext cx="5103908" cy="16308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1+ 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if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(start &lt;= 0)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2+ 	</a:t>
              </a:r>
              <a:r>
                <a:rPr lang="en-US" sz="1400" b="1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return</a:t>
              </a:r>
              <a:r>
                <a:rPr lang="en-US" sz="1400" kern="1000" dirty="0"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3   File of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File ("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Output.txt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");</a:t>
              </a:r>
              <a:r>
                <a:rPr lang="en-US" sz="1400" kern="1000" dirty="0">
                  <a:solidFill>
                    <a:schemeClr val="bg1"/>
                  </a:solidFill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______________________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0" indent="0">
                <a:buNone/>
              </a:pP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4  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b="1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kern="1000" dirty="0" err="1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FileOutputStream</a:t>
              </a:r>
              <a:r>
                <a:rPr lang="en-US" sz="1400" kern="10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(of); </a:t>
              </a:r>
            </a:p>
            <a:p>
              <a:pPr marL="0" indent="0">
                <a:buNone/>
              </a:pP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5   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str.indexOf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 ("</a:t>
              </a:r>
              <a:r>
                <a:rPr lang="en-US" sz="1400" kern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pattern",start</a:t>
              </a:r>
              <a:r>
                <a:rPr lang="en-US" sz="1400" kern="1000" dirty="0">
                  <a:latin typeface="Arial" panose="020B0604020202020204" pitchFamily="34" charset="0"/>
                  <a:cs typeface="Arial" panose="020B0604020202020204" pitchFamily="34" charset="0"/>
                </a:rPr>
                <a:t>);</a:t>
              </a:r>
              <a:r>
                <a:rPr lang="en-US" sz="1400" kern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____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89D7A-662C-E646-B5C5-D54734D6816D}"/>
                </a:ext>
              </a:extLst>
            </p:cNvPr>
            <p:cNvSpPr txBox="1"/>
            <p:nvPr/>
          </p:nvSpPr>
          <p:spPr>
            <a:xfrm>
              <a:off x="6532417" y="4652900"/>
              <a:ext cx="48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After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01EAD-2689-FD48-96C3-316453F39EA0}"/>
              </a:ext>
            </a:extLst>
          </p:cNvPr>
          <p:cNvSpPr/>
          <p:nvPr/>
        </p:nvSpPr>
        <p:spPr>
          <a:xfrm>
            <a:off x="6249892" y="5336498"/>
            <a:ext cx="4987529" cy="654727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rtlCol="0" anchor="ctr"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23.5|7.5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2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4|16.5|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4.2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2.4|7.5|2.2|6.2|5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12700" rotWithShape="0">
            <a:srgbClr val="000000">
              <a:alpha val="50000"/>
            </a:srgbClr>
          </a:outerShdw>
        </a:effectLst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wrap="square" lIns="50800" tIns="50800" rIns="50800" bIns="50800" numCol="1" anchor="ctr">
        <a:noAutofit/>
      </a:bodyPr>
      <a:lstStyle>
        <a:defPPr algn="ctr">
          <a:defRPr sz="2400" dirty="0">
            <a:solidFill>
              <a:srgbClr val="FFFFFF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7246</TotalTime>
  <Words>4289</Words>
  <Application>Microsoft Macintosh PowerPoint</Application>
  <PresentationFormat>Widescreen</PresentationFormat>
  <Paragraphs>1214</Paragraphs>
  <Slides>60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Graph-based Mining of In-the-Wild, Fine-grained, Semantic Code Change Patterns</vt:lpstr>
      <vt:lpstr>Repetitiveness of Software</vt:lpstr>
      <vt:lpstr>Repetitiveness of Changes</vt:lpstr>
      <vt:lpstr>Repetitiveness of Changes</vt:lpstr>
      <vt:lpstr>Repetitiveness of Changes</vt:lpstr>
      <vt:lpstr>Repetitiveness of Changes</vt:lpstr>
      <vt:lpstr>Example of Repeated Code Changes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Challenges of Semantic Change Pattern Detection</vt:lpstr>
      <vt:lpstr>Syntactically un-changed program elements could carry the semantic context of change</vt:lpstr>
      <vt:lpstr>Elements of a semantic change could be non-contiguous in source code</vt:lpstr>
      <vt:lpstr>Different semantic changes could have the same syntactic change representation</vt:lpstr>
      <vt:lpstr>CPatMiner</vt:lpstr>
      <vt:lpstr>Fine-grained Code Representation</vt:lpstr>
      <vt:lpstr>Fine-grained Change Representation</vt:lpstr>
      <vt:lpstr>Change Pattern Mining Algorithm</vt:lpstr>
      <vt:lpstr>StaMiner Approach Overview</vt:lpstr>
      <vt:lpstr>Usage Sequencing</vt:lpstr>
      <vt:lpstr>API Usage Representation  [Nguyen et al. ESEC/FSE 2009]</vt:lpstr>
      <vt:lpstr>API Usage Representation  [Nguyen et al. ESEC/FSE 2009]</vt:lpstr>
      <vt:lpstr>Empirical Evaluation</vt:lpstr>
      <vt:lpstr>Data Collection</vt:lpstr>
      <vt:lpstr>Experimental Settings and Metrics</vt:lpstr>
      <vt:lpstr>Survey Results (RQ1)</vt:lpstr>
      <vt:lpstr>Comparative Study (RQ2)</vt:lpstr>
      <vt:lpstr>Examples</vt:lpstr>
      <vt:lpstr>Diversity of Change Patterns (RQ3)</vt:lpstr>
      <vt:lpstr>Commonality of Patterns (RQ4)</vt:lpstr>
      <vt:lpstr>Temporal Distribution of Patterns (RQ5)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Systems</vt:lpstr>
      <vt:lpstr>Mining API Usage Mappings</vt:lpstr>
      <vt:lpstr>Mining API Usage Mappings</vt:lpstr>
      <vt:lpstr>Empirical Evaluation</vt:lpstr>
      <vt:lpstr>Settings and Metrics</vt:lpstr>
      <vt:lpstr>Accuracy in Mining API Usage Mappings</vt:lpstr>
      <vt:lpstr>Different Numbers of Variables in API Usage Mappings</vt:lpstr>
      <vt:lpstr>Different Numbers of Variables in API Usage Mappings</vt:lpstr>
      <vt:lpstr>Empirical Evaluation</vt:lpstr>
      <vt:lpstr>Settings and Metrics</vt:lpstr>
      <vt:lpstr>Comparison with MAM: API classes</vt:lpstr>
      <vt:lpstr>Comparison with MAM: API methods</vt:lpstr>
      <vt:lpstr>Newly Found Mappings</vt:lpstr>
      <vt:lpstr>Usefulness in Code Migration</vt:lpstr>
      <vt:lpstr>Code Migration Improvement with J2CSharp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Nguyen, Son Van</cp:lastModifiedBy>
  <cp:revision>1315</cp:revision>
  <dcterms:created xsi:type="dcterms:W3CDTF">2014-09-08T02:26:31Z</dcterms:created>
  <dcterms:modified xsi:type="dcterms:W3CDTF">2019-05-18T23:06:10Z</dcterms:modified>
</cp:coreProperties>
</file>