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90" r:id="rId3"/>
    <p:sldId id="417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6" r:id="rId15"/>
    <p:sldId id="421" r:id="rId16"/>
    <p:sldId id="420" r:id="rId17"/>
    <p:sldId id="393" r:id="rId18"/>
    <p:sldId id="394" r:id="rId19"/>
    <p:sldId id="395" r:id="rId20"/>
    <p:sldId id="396" r:id="rId21"/>
    <p:sldId id="397" r:id="rId22"/>
    <p:sldId id="398" r:id="rId23"/>
    <p:sldId id="369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17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6"/>
            <p14:sldId id="421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369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84658" autoAdjust="0"/>
  </p:normalViewPr>
  <p:slideViewPr>
    <p:cSldViewPr snapToGrid="0">
      <p:cViewPr varScale="1">
        <p:scale>
          <a:sx n="85" d="100"/>
          <a:sy n="8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496260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7626" y="5259881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516849-FC22-7346-B191-C48B172DC44A}"/>
              </a:ext>
            </a:extLst>
          </p:cNvPr>
          <p:cNvSpPr/>
          <p:nvPr/>
        </p:nvSpPr>
        <p:spPr>
          <a:xfrm>
            <a:off x="10521845" y="4124057"/>
            <a:ext cx="599606" cy="205771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B241D5E-2557-B64D-8524-A3011287A5D4}"/>
              </a:ext>
            </a:extLst>
          </p:cNvPr>
          <p:cNvSpPr/>
          <p:nvPr/>
        </p:nvSpPr>
        <p:spPr>
          <a:xfrm>
            <a:off x="10521845" y="4996958"/>
            <a:ext cx="599606" cy="205771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0975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(mode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</a:t>
              </a:r>
              <a:r>
                <a:rPr lang="en-US" sz="1400" i="1" kern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0345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</a:t>
              </a:r>
              <a:r>
                <a:rPr lang="en-US" sz="1400" i="1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DC0AF6-BB4D-BD43-B1A2-CB85A2F28441}"/>
              </a:ext>
            </a:extLst>
          </p:cNvPr>
          <p:cNvSpPr/>
          <p:nvPr/>
        </p:nvSpPr>
        <p:spPr>
          <a:xfrm>
            <a:off x="6610663" y="3031820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4F1D4A-84E6-F849-BC9C-849357348DCE}"/>
              </a:ext>
            </a:extLst>
          </p:cNvPr>
          <p:cNvSpPr/>
          <p:nvPr/>
        </p:nvSpPr>
        <p:spPr>
          <a:xfrm>
            <a:off x="6748073" y="4968413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2" cy="2071362"/>
            <a:chOff x="954578" y="4652900"/>
            <a:chExt cx="10399222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577839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if(start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return;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 File f = new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new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27307-BDF0-6548-A441-BC0A8780E32A}"/>
              </a:ext>
            </a:extLst>
          </p:cNvPr>
          <p:cNvGrpSpPr/>
          <p:nvPr/>
        </p:nvGrpSpPr>
        <p:grpSpPr>
          <a:xfrm>
            <a:off x="954578" y="5989614"/>
            <a:ext cx="10116697" cy="366736"/>
            <a:chOff x="954578" y="5989614"/>
            <a:chExt cx="10116697" cy="3667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2E837-870B-3A49-B8E8-2B92BBB5DBA7}"/>
                </a:ext>
              </a:extLst>
            </p:cNvPr>
            <p:cNvSpPr/>
            <p:nvPr/>
          </p:nvSpPr>
          <p:spPr>
            <a:xfrm>
              <a:off x="954578" y="5991226"/>
              <a:ext cx="4996056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601EAD-2689-FD48-96C3-316453F39EA0}"/>
                </a:ext>
              </a:extLst>
            </p:cNvPr>
            <p:cNvSpPr/>
            <p:nvPr/>
          </p:nvSpPr>
          <p:spPr>
            <a:xfrm>
              <a:off x="6532417" y="5989614"/>
              <a:ext cx="4538858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532417" y="4682817"/>
            <a:ext cx="4538858" cy="668671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CPatMiner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program dependence graph to capture data/control dependencies between atomic changes</a:t>
            </a:r>
          </a:p>
          <a:p>
            <a:pPr fontAlgn="base"/>
            <a:r>
              <a:rPr lang="en-US" dirty="0"/>
              <a:t>Use frequent sub-graph mining to infer semantic change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308447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308447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3380112" y="3060069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7729159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03449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03449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5208913" y="2070892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4098151" y="2270947"/>
            <a:ext cx="1110762" cy="78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7336435" y="2270947"/>
            <a:ext cx="1110763" cy="7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9ED275C8-A2BB-1E46-B2E8-EA369C7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710650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E8C8C4F1-8BF0-0742-9248-0EB51A3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3696976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F5983360-EE84-3B47-BC26-58375E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710650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AFA9B59-277E-F440-B40A-92FA320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3696976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8A2A4A-6F2C-6F49-8A50-87F52167B9B9}"/>
              </a:ext>
            </a:extLst>
          </p:cNvPr>
          <p:cNvGrpSpPr/>
          <p:nvPr/>
        </p:nvGrpSpPr>
        <p:grpSpPr>
          <a:xfrm>
            <a:off x="3380112" y="2686247"/>
            <a:ext cx="1436077" cy="2916077"/>
            <a:chOff x="5568676" y="2761198"/>
            <a:chExt cx="1436077" cy="291607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FDB18470-0D5C-AF49-AB3C-45208924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00093" y="4058956"/>
              <a:ext cx="991814" cy="967981"/>
            </a:xfrm>
            <a:prstGeom prst="rect">
              <a:avLst/>
            </a:prstGeom>
            <a:noFill/>
            <a:ln/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5DF7D3-3BFF-074F-AF9E-4B98C691C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676" y="2761198"/>
              <a:ext cx="1436077" cy="724072"/>
              <a:chOff x="0" y="0"/>
              <a:chExt cx="2057400" cy="1295400"/>
            </a:xfrm>
          </p:grpSpPr>
          <p:sp>
            <p:nvSpPr>
              <p:cNvPr id="19" name="Rounded Rectangular Callout 32">
                <a:extLst>
                  <a:ext uri="{FF2B5EF4-FFF2-40B4-BE49-F238E27FC236}">
                    <a16:creationId xmlns:a16="http://schemas.microsoft.com/office/drawing/2014/main" id="{2829DB79-9127-B345-ADEF-B84C46099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57400" cy="1295400"/>
              </a:xfrm>
              <a:prstGeom prst="wedgeRoundRectCallout">
                <a:avLst>
                  <a:gd name="adj1" fmla="val -8536"/>
                  <a:gd name="adj2" fmla="val 107031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Straight Connector 33">
                <a:extLst>
                  <a:ext uri="{FF2B5EF4-FFF2-40B4-BE49-F238E27FC236}">
                    <a16:creationId xmlns:a16="http://schemas.microsoft.com/office/drawing/2014/main" id="{1220C98A-67BE-1F49-829B-8D74E51B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1" name="Straight Connector 34">
                <a:extLst>
                  <a:ext uri="{FF2B5EF4-FFF2-40B4-BE49-F238E27FC236}">
                    <a16:creationId xmlns:a16="http://schemas.microsoft.com/office/drawing/2014/main" id="{D0B550AB-248B-E54F-9202-4153A69E2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2" name="Straight Connector 35">
                <a:extLst>
                  <a:ext uri="{FF2B5EF4-FFF2-40B4-BE49-F238E27FC236}">
                    <a16:creationId xmlns:a16="http://schemas.microsoft.com/office/drawing/2014/main" id="{751A760A-911E-D14A-A52D-933E2077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3" name="Straight Connector 36">
                <a:extLst>
                  <a:ext uri="{FF2B5EF4-FFF2-40B4-BE49-F238E27FC236}">
                    <a16:creationId xmlns:a16="http://schemas.microsoft.com/office/drawing/2014/main" id="{C26B8984-211E-F447-B141-6728E97B9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1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4" name="Straight Connector 37">
                <a:extLst>
                  <a:ext uri="{FF2B5EF4-FFF2-40B4-BE49-F238E27FC236}">
                    <a16:creationId xmlns:a16="http://schemas.microsoft.com/office/drawing/2014/main" id="{C8C95DDE-41EB-2B47-93AF-990F00CE3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07899C6E-8717-084D-9F30-D85B1A19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A3CC8-EB0B-574E-8DE2-3C977B26BD5A}"/>
              </a:ext>
            </a:extLst>
          </p:cNvPr>
          <p:cNvGrpSpPr/>
          <p:nvPr/>
        </p:nvGrpSpPr>
        <p:grpSpPr>
          <a:xfrm>
            <a:off x="7729159" y="2678351"/>
            <a:ext cx="1573479" cy="2923973"/>
            <a:chOff x="9917723" y="2753302"/>
            <a:chExt cx="1573479" cy="2923973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1F86FEC-A508-9B40-9CAE-05BDA5C1D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AF4171-691D-AB47-9FD3-352D10E1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3A2F998C-869D-EA4A-9365-69BD3AB15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Straight Connector 20">
                <a:extLst>
                  <a:ext uri="{FF2B5EF4-FFF2-40B4-BE49-F238E27FC236}">
                    <a16:creationId xmlns:a16="http://schemas.microsoft.com/office/drawing/2014/main" id="{0B622081-A058-204E-9C04-D3998FF9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4" name="Straight Connector 21">
                <a:extLst>
                  <a:ext uri="{FF2B5EF4-FFF2-40B4-BE49-F238E27FC236}">
                    <a16:creationId xmlns:a16="http://schemas.microsoft.com/office/drawing/2014/main" id="{3A1D77FE-8CD2-8841-8606-03A93EF7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" name="Straight Connector 22">
                <a:extLst>
                  <a:ext uri="{FF2B5EF4-FFF2-40B4-BE49-F238E27FC236}">
                    <a16:creationId xmlns:a16="http://schemas.microsoft.com/office/drawing/2014/main" id="{2F81E0F4-36DC-3048-8351-2700AC136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3">
                <a:extLst>
                  <a:ext uri="{FF2B5EF4-FFF2-40B4-BE49-F238E27FC236}">
                    <a16:creationId xmlns:a16="http://schemas.microsoft.com/office/drawing/2014/main" id="{2F620E1B-D094-4742-9713-6FBBC906E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4">
                <a:extLst>
                  <a:ext uri="{FF2B5EF4-FFF2-40B4-BE49-F238E27FC236}">
                    <a16:creationId xmlns:a16="http://schemas.microsoft.com/office/drawing/2014/main" id="{D0CDE0CD-5B26-E14B-B088-07CA58BD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A0CF5AA7-D0A9-0646-A621-60B92476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7" name="Cloud Callout 9">
            <a:extLst>
              <a:ext uri="{FF2B5EF4-FFF2-40B4-BE49-F238E27FC236}">
                <a16:creationId xmlns:a16="http://schemas.microsoft.com/office/drawing/2014/main" id="{93294502-6717-4D44-AE10-1DBAB77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4660671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28" name="Cloud Callout 9">
            <a:extLst>
              <a:ext uri="{FF2B5EF4-FFF2-40B4-BE49-F238E27FC236}">
                <a16:creationId xmlns:a16="http://schemas.microsoft.com/office/drawing/2014/main" id="{09454EE0-55C3-2D45-A1B6-C9C1B953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4660671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2" name="Straight Connector 27">
            <a:extLst>
              <a:ext uri="{FF2B5EF4-FFF2-40B4-BE49-F238E27FC236}">
                <a16:creationId xmlns:a16="http://schemas.microsoft.com/office/drawing/2014/main" id="{2BAE86FC-0859-0F48-A1F6-1E858F4A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808" y="2941802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28">
            <a:extLst>
              <a:ext uri="{FF2B5EF4-FFF2-40B4-BE49-F238E27FC236}">
                <a16:creationId xmlns:a16="http://schemas.microsoft.com/office/drawing/2014/main" id="{0A287293-2963-9D49-AF51-C09BEBF3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1721" y="2941802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29585-6245-C34E-9939-6263AA9D4B51}"/>
              </a:ext>
            </a:extLst>
          </p:cNvPr>
          <p:cNvSpPr/>
          <p:nvPr/>
        </p:nvSpPr>
        <p:spPr>
          <a:xfrm>
            <a:off x="5298518" y="2054661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EC6F1-CADB-394F-859C-FB74BFB5C8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580040" y="2239327"/>
            <a:ext cx="718478" cy="71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879B2A-34C7-914A-91F1-730ACA48023D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>
            <a:off x="7243136" y="2239327"/>
            <a:ext cx="628585" cy="70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E2EDC-AD8A-9845-96E8-3B8681CD4337}"/>
              </a:ext>
            </a:extLst>
          </p:cNvPr>
          <p:cNvGrpSpPr/>
          <p:nvPr/>
        </p:nvGrpSpPr>
        <p:grpSpPr>
          <a:xfrm>
            <a:off x="7906043" y="2318824"/>
            <a:ext cx="2743200" cy="2743200"/>
            <a:chOff x="1219200" y="2438400"/>
            <a:chExt cx="2743200" cy="274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02F54B-CADB-F044-AAB4-9AC7A79A03F2}"/>
                </a:ext>
              </a:extLst>
            </p:cNvPr>
            <p:cNvSpPr/>
            <p:nvPr/>
          </p:nvSpPr>
          <p:spPr>
            <a:xfrm>
              <a:off x="1752600" y="24384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Scanner.&lt;init&gt;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A98F1F-0720-1E43-A1F5-846E764BD969}"/>
                </a:ext>
              </a:extLst>
            </p:cNvPr>
            <p:cNvSpPr/>
            <p:nvPr/>
          </p:nvSpPr>
          <p:spPr>
            <a:xfrm>
              <a:off x="1752600" y="30480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Scanner.hasNext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83566B-A281-504B-9611-573BD64D5C1E}"/>
                </a:ext>
              </a:extLst>
            </p:cNvPr>
            <p:cNvSpPr/>
            <p:nvPr/>
          </p:nvSpPr>
          <p:spPr>
            <a:xfrm>
              <a:off x="1752600" y="44196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Scanner.next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4AE5F0E6-F2D0-ED43-9990-2056F2A6433A}"/>
                </a:ext>
              </a:extLst>
            </p:cNvPr>
            <p:cNvSpPr/>
            <p:nvPr/>
          </p:nvSpPr>
          <p:spPr>
            <a:xfrm>
              <a:off x="3581400" y="3352800"/>
              <a:ext cx="228600" cy="12954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90594-D6DA-084D-9F77-E890900A4EA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67000" y="472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2B3B1F-1E65-834B-A8F4-530427FF98B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667000" y="2743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943628-5581-BB4D-94B8-D40B8E2101B6}"/>
                </a:ext>
              </a:extLst>
            </p:cNvPr>
            <p:cNvSpPr/>
            <p:nvPr/>
          </p:nvSpPr>
          <p:spPr>
            <a:xfrm>
              <a:off x="3581400" y="2590800"/>
              <a:ext cx="381000" cy="2057400"/>
            </a:xfrm>
            <a:prstGeom prst="rightBracket">
              <a:avLst>
                <a:gd name="adj" fmla="val 5147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3CC99B-AA90-DE46-830C-CDBA74D72628}"/>
                </a:ext>
              </a:extLst>
            </p:cNvPr>
            <p:cNvSpPr/>
            <p:nvPr/>
          </p:nvSpPr>
          <p:spPr>
            <a:xfrm flipH="1">
              <a:off x="1371600" y="3352800"/>
              <a:ext cx="381000" cy="1828800"/>
            </a:xfrm>
            <a:prstGeom prst="rightBracket">
              <a:avLst>
                <a:gd name="adj" fmla="val 58333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A195657D-595E-3B45-B5F5-C18D750339A1}"/>
                </a:ext>
              </a:extLst>
            </p:cNvPr>
            <p:cNvSpPr/>
            <p:nvPr/>
          </p:nvSpPr>
          <p:spPr>
            <a:xfrm flipH="1">
              <a:off x="1219200" y="2590800"/>
              <a:ext cx="533400" cy="2590800"/>
            </a:xfrm>
            <a:prstGeom prst="rightBracket">
              <a:avLst>
                <a:gd name="adj" fmla="val 74411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91886315-6CDC-064D-96B9-1C5925239500}"/>
                </a:ext>
              </a:extLst>
            </p:cNvPr>
            <p:cNvSpPr/>
            <p:nvPr/>
          </p:nvSpPr>
          <p:spPr>
            <a:xfrm flipH="1">
              <a:off x="1524000" y="3352800"/>
              <a:ext cx="228600" cy="12192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70700-119D-124F-A0FC-911D1E773641}"/>
              </a:ext>
            </a:extLst>
          </p:cNvPr>
          <p:cNvSpPr/>
          <p:nvPr/>
        </p:nvSpPr>
        <p:spPr>
          <a:xfrm>
            <a:off x="8466906" y="4900935"/>
            <a:ext cx="1828800" cy="30480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</a:rPr>
              <a:t>Scanner.close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966000D-B184-0A47-8D81-F7C579CBFFF8}"/>
              </a:ext>
            </a:extLst>
          </p:cNvPr>
          <p:cNvSpPr/>
          <p:nvPr/>
        </p:nvSpPr>
        <p:spPr>
          <a:xfrm>
            <a:off x="8501910" y="3484407"/>
            <a:ext cx="1703863" cy="568501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while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9362DD-9B1B-1745-8303-499439E0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353842" y="3233224"/>
            <a:ext cx="1" cy="251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FA89C-ABE4-6643-999C-1E96158994A2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9353842" y="4052908"/>
            <a:ext cx="1" cy="24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799C5-761D-3049-AC92-5ADEE5610F60}"/>
              </a:ext>
            </a:extLst>
          </p:cNvPr>
          <p:cNvSpPr/>
          <p:nvPr/>
        </p:nvSpPr>
        <p:spPr>
          <a:xfrm>
            <a:off x="954578" y="5987018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1A912-E81E-F445-8B1A-A63FBEDF0430}"/>
              </a:ext>
            </a:extLst>
          </p:cNvPr>
          <p:cNvSpPr/>
          <p:nvPr/>
        </p:nvSpPr>
        <p:spPr>
          <a:xfrm>
            <a:off x="6249892" y="5977205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7260</TotalTime>
  <Words>1195</Words>
  <Application>Microsoft Macintosh PowerPoint</Application>
  <PresentationFormat>Widescreen</PresentationFormat>
  <Paragraphs>299</Paragraphs>
  <Slides>34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Graph-based Mining of In-the-Wild, Fine-grained, Semantic Code Change Patterns</vt:lpstr>
      <vt:lpstr>Repetitiveness of Software</vt:lpstr>
      <vt:lpstr>Repetitiveness of Changes</vt:lpstr>
      <vt:lpstr>Change Pattern and Applications</vt:lpstr>
      <vt:lpstr>Change Pattern and Applications</vt:lpstr>
      <vt:lpstr>Change Pattern and Applications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Usage Sequencing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1328</cp:revision>
  <dcterms:created xsi:type="dcterms:W3CDTF">2014-09-08T02:26:31Z</dcterms:created>
  <dcterms:modified xsi:type="dcterms:W3CDTF">2019-05-18T23:20:27Z</dcterms:modified>
</cp:coreProperties>
</file>