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90" r:id="rId3"/>
    <p:sldId id="431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0" r:id="rId15"/>
    <p:sldId id="393" r:id="rId16"/>
    <p:sldId id="394" r:id="rId17"/>
    <p:sldId id="395" r:id="rId18"/>
    <p:sldId id="396" r:id="rId19"/>
    <p:sldId id="397" r:id="rId20"/>
    <p:sldId id="398" r:id="rId21"/>
    <p:sldId id="369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31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369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84658" autoAdjust="0"/>
  </p:normalViewPr>
  <p:slideViewPr>
    <p:cSldViewPr snapToGrid="0">
      <p:cViewPr varScale="1">
        <p:scale>
          <a:sx n="85" d="100"/>
          <a:sy n="8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496260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2F5856-5CE4-E74D-B2CB-95CA0C4B7AEA}"/>
              </a:ext>
            </a:extLst>
          </p:cNvPr>
          <p:cNvGrpSpPr/>
          <p:nvPr/>
        </p:nvGrpSpPr>
        <p:grpSpPr>
          <a:xfrm>
            <a:off x="6191702" y="3124390"/>
            <a:ext cx="4564782" cy="2855018"/>
            <a:chOff x="6191702" y="3124390"/>
            <a:chExt cx="4564782" cy="28550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F8F9B-DEBF-4940-8749-E1E7797EFAD7}"/>
                </a:ext>
              </a:extLst>
            </p:cNvPr>
            <p:cNvSpPr/>
            <p:nvPr/>
          </p:nvSpPr>
          <p:spPr>
            <a:xfrm>
              <a:off x="6217626" y="5259881"/>
              <a:ext cx="4538858" cy="71952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A87858-AB00-2942-BB19-AAD3C97745C5}"/>
                </a:ext>
              </a:extLst>
            </p:cNvPr>
            <p:cNvSpPr/>
            <p:nvPr/>
          </p:nvSpPr>
          <p:spPr>
            <a:xfrm>
              <a:off x="6191702" y="3124390"/>
              <a:ext cx="4538858" cy="668147"/>
            </a:xfrm>
            <a:prstGeom prst="rect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2F8F32-1B99-6543-B79A-243C654A9BEA}"/>
              </a:ext>
            </a:extLst>
          </p:cNvPr>
          <p:cNvGrpSpPr/>
          <p:nvPr/>
        </p:nvGrpSpPr>
        <p:grpSpPr>
          <a:xfrm>
            <a:off x="6648658" y="3038286"/>
            <a:ext cx="2619654" cy="2637033"/>
            <a:chOff x="6648658" y="3038286"/>
            <a:chExt cx="2619654" cy="263703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22DAB8-6152-0D43-8625-D876B2596DBC}"/>
                </a:ext>
              </a:extLst>
            </p:cNvPr>
            <p:cNvSpPr/>
            <p:nvPr/>
          </p:nvSpPr>
          <p:spPr>
            <a:xfrm>
              <a:off x="8085215" y="4008151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9755AB-DBA4-8744-B6DE-41A835F40943}"/>
                </a:ext>
              </a:extLst>
            </p:cNvPr>
            <p:cNvSpPr/>
            <p:nvPr/>
          </p:nvSpPr>
          <p:spPr>
            <a:xfrm>
              <a:off x="6648658" y="3038286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399CAC-5470-7043-A661-8993058A7E11}"/>
                </a:ext>
              </a:extLst>
            </p:cNvPr>
            <p:cNvSpPr/>
            <p:nvPr/>
          </p:nvSpPr>
          <p:spPr>
            <a:xfrm>
              <a:off x="8219001" y="4828877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A2DF23-3402-4C46-ACE9-8D107BA7870E}"/>
                </a:ext>
              </a:extLst>
            </p:cNvPr>
            <p:cNvSpPr/>
            <p:nvPr/>
          </p:nvSpPr>
          <p:spPr>
            <a:xfrm>
              <a:off x="6690203" y="5149852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0975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(mode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</a:t>
              </a:r>
              <a:r>
                <a:rPr lang="en-US" sz="1400" i="1" kern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0345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19EA3-B104-EE41-AC04-4C0E8B63AEAC}"/>
              </a:ext>
            </a:extLst>
          </p:cNvPr>
          <p:cNvGrpSpPr/>
          <p:nvPr/>
        </p:nvGrpSpPr>
        <p:grpSpPr>
          <a:xfrm>
            <a:off x="6610663" y="3031820"/>
            <a:ext cx="2657649" cy="3157010"/>
            <a:chOff x="6610663" y="3031820"/>
            <a:chExt cx="2657649" cy="31570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C0AF6-BB4D-BD43-B1A2-CB85A2F28441}"/>
                </a:ext>
              </a:extLst>
            </p:cNvPr>
            <p:cNvSpPr/>
            <p:nvPr/>
          </p:nvSpPr>
          <p:spPr>
            <a:xfrm>
              <a:off x="6610663" y="3031820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4F1D4A-84E6-F849-BC9C-849357348DCE}"/>
                </a:ext>
              </a:extLst>
            </p:cNvPr>
            <p:cNvSpPr/>
            <p:nvPr/>
          </p:nvSpPr>
          <p:spPr>
            <a:xfrm>
              <a:off x="8219001" y="5663363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965B87-1DCD-B443-ABF9-14B7BB681E22}"/>
                </a:ext>
              </a:extLst>
            </p:cNvPr>
            <p:cNvSpPr/>
            <p:nvPr/>
          </p:nvSpPr>
          <p:spPr>
            <a:xfrm>
              <a:off x="6760565" y="5055513"/>
              <a:ext cx="974360" cy="376745"/>
            </a:xfrm>
            <a:prstGeom prst="round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55F063-3418-B54A-A831-1BECE249D0D6}"/>
                </a:ext>
              </a:extLst>
            </p:cNvPr>
            <p:cNvSpPr/>
            <p:nvPr/>
          </p:nvSpPr>
          <p:spPr>
            <a:xfrm>
              <a:off x="8219001" y="4039348"/>
              <a:ext cx="1049311" cy="525467"/>
            </a:xfrm>
            <a:prstGeom prst="ellipse">
              <a:avLst/>
            </a:prstGeom>
            <a:noFill/>
            <a:ln w="28575" cap="flat">
              <a:solidFill>
                <a:srgbClr val="00B0F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/>
              <a:t>CPatMiner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969"/>
            <a:ext cx="10515600" cy="155999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+mj-lt"/>
              </a:rPr>
              <a:t>Uses</a:t>
            </a:r>
            <a:r>
              <a:rPr lang="en-US" dirty="0"/>
              <a:t> program dependence graph </a:t>
            </a:r>
            <a:r>
              <a:rPr lang="en-US" dirty="0">
                <a:latin typeface="+mj-lt"/>
              </a:rPr>
              <a:t>to capture </a:t>
            </a:r>
            <a:r>
              <a:rPr lang="en-US" dirty="0"/>
              <a:t>dependencies </a:t>
            </a:r>
            <a:r>
              <a:rPr lang="en-US" dirty="0">
                <a:latin typeface="+mj-lt"/>
              </a:rPr>
              <a:t>between</a:t>
            </a:r>
            <a:r>
              <a:rPr lang="en-US" dirty="0"/>
              <a:t> program elements involved in atomic changes, </a:t>
            </a:r>
            <a:r>
              <a:rPr lang="en-US" dirty="0">
                <a:latin typeface="+mj-lt"/>
              </a:rPr>
              <a:t>and</a:t>
            </a:r>
          </a:p>
          <a:p>
            <a:pPr fontAlgn="base"/>
            <a:r>
              <a:rPr lang="en-US" dirty="0">
                <a:latin typeface="+mj-lt"/>
              </a:rPr>
              <a:t>Infers</a:t>
            </a:r>
            <a:r>
              <a:rPr lang="en-US" dirty="0"/>
              <a:t> semantic change patterns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frequent sub-graph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E8E85DD1-3BC9-7440-8B33-B853AAE9B179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5557" y="2099640"/>
            <a:ext cx="2460886" cy="18887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5208913" y="1920992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3008312" y="2121047"/>
            <a:ext cx="2200601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7336435" y="2121047"/>
            <a:ext cx="2110427" cy="9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13" y="2949562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970" y="4070798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2290273" y="3052173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8728823" y="3052173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994" y="5244353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4" name="Straight Connector 27">
            <a:extLst>
              <a:ext uri="{FF2B5EF4-FFF2-40B4-BE49-F238E27FC236}">
                <a16:creationId xmlns:a16="http://schemas.microsoft.com/office/drawing/2014/main" id="{4BF31B81-C594-FE40-98BD-072038DD4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561" y="3322010"/>
            <a:ext cx="1062037" cy="26488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Straight Connector 28">
            <a:extLst>
              <a:ext uri="{FF2B5EF4-FFF2-40B4-BE49-F238E27FC236}">
                <a16:creationId xmlns:a16="http://schemas.microsoft.com/office/drawing/2014/main" id="{7C5D8531-13E8-A74B-8F3E-51D04E530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4223" y="3345824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A88EA-6CB8-D042-92E0-31AB09469987}"/>
              </a:ext>
            </a:extLst>
          </p:cNvPr>
          <p:cNvSpPr/>
          <p:nvPr/>
        </p:nvSpPr>
        <p:spPr>
          <a:xfrm>
            <a:off x="5298518" y="2054661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37870E-6A3E-EC45-BAE4-A2FC83BA61D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13598" y="2239327"/>
            <a:ext cx="1784920" cy="110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DE2AF2-8BF4-6C40-B623-B320C082AE7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43136" y="2239327"/>
            <a:ext cx="1641087" cy="108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D0DC43-E5A1-F04A-9051-6BED48078AD1}"/>
              </a:ext>
            </a:extLst>
          </p:cNvPr>
          <p:cNvGrpSpPr/>
          <p:nvPr/>
        </p:nvGrpSpPr>
        <p:grpSpPr>
          <a:xfrm>
            <a:off x="7906043" y="2318824"/>
            <a:ext cx="2743200" cy="2886911"/>
            <a:chOff x="7906043" y="2318824"/>
            <a:chExt cx="2743200" cy="28869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E2EDC-AD8A-9845-96E8-3B8681CD4337}"/>
                </a:ext>
              </a:extLst>
            </p:cNvPr>
            <p:cNvGrpSpPr/>
            <p:nvPr/>
          </p:nvGrpSpPr>
          <p:grpSpPr>
            <a:xfrm>
              <a:off x="7906043" y="2318824"/>
              <a:ext cx="2743200" cy="2743200"/>
              <a:chOff x="1219200" y="2438400"/>
              <a:chExt cx="2743200" cy="2743200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C02F54B-CADB-F044-AAB4-9AC7A79A03F2}"/>
                  </a:ext>
                </a:extLst>
              </p:cNvPr>
              <p:cNvSpPr/>
              <p:nvPr/>
            </p:nvSpPr>
            <p:spPr>
              <a:xfrm>
                <a:off x="1752600" y="24384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Scanner.&lt;init&gt;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FA98F1F-0720-1E43-A1F5-846E764BD969}"/>
                  </a:ext>
                </a:extLst>
              </p:cNvPr>
              <p:cNvSpPr/>
              <p:nvPr/>
            </p:nvSpPr>
            <p:spPr>
              <a:xfrm>
                <a:off x="1752600" y="30480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Scanner.hasNext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C83566B-A281-504B-9611-573BD64D5C1E}"/>
                  </a:ext>
                </a:extLst>
              </p:cNvPr>
              <p:cNvSpPr/>
              <p:nvPr/>
            </p:nvSpPr>
            <p:spPr>
              <a:xfrm>
                <a:off x="1752600" y="4419600"/>
                <a:ext cx="1828800" cy="304800"/>
              </a:xfrm>
              <a:prstGeom prst="round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FFFFFF"/>
                    </a:solidFill>
                  </a:rPr>
                  <a:t>Scanner.next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ight Bracket 13">
                <a:extLst>
                  <a:ext uri="{FF2B5EF4-FFF2-40B4-BE49-F238E27FC236}">
                    <a16:creationId xmlns:a16="http://schemas.microsoft.com/office/drawing/2014/main" id="{4AE5F0E6-F2D0-ED43-9990-2056F2A6433A}"/>
                  </a:ext>
                </a:extLst>
              </p:cNvPr>
              <p:cNvSpPr/>
              <p:nvPr/>
            </p:nvSpPr>
            <p:spPr>
              <a:xfrm>
                <a:off x="3581400" y="3352800"/>
                <a:ext cx="228600" cy="12954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90594-D6DA-084D-9F77-E890900A4EA0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667000" y="47244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62B3B1F-1E65-834B-A8F4-530427FF98B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2667000" y="2743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0E943628-5581-BB4D-94B8-D40B8E2101B6}"/>
                  </a:ext>
                </a:extLst>
              </p:cNvPr>
              <p:cNvSpPr/>
              <p:nvPr/>
            </p:nvSpPr>
            <p:spPr>
              <a:xfrm>
                <a:off x="3581400" y="2590800"/>
                <a:ext cx="381000" cy="2057400"/>
              </a:xfrm>
              <a:prstGeom prst="rightBracket">
                <a:avLst>
                  <a:gd name="adj" fmla="val 51470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F73CC99B-AA90-DE46-830C-CDBA74D72628}"/>
                  </a:ext>
                </a:extLst>
              </p:cNvPr>
              <p:cNvSpPr/>
              <p:nvPr/>
            </p:nvSpPr>
            <p:spPr>
              <a:xfrm flipH="1">
                <a:off x="1371600" y="3352800"/>
                <a:ext cx="381000" cy="1828800"/>
              </a:xfrm>
              <a:prstGeom prst="rightBracket">
                <a:avLst>
                  <a:gd name="adj" fmla="val 583334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A195657D-595E-3B45-B5F5-C18D750339A1}"/>
                  </a:ext>
                </a:extLst>
              </p:cNvPr>
              <p:cNvSpPr/>
              <p:nvPr/>
            </p:nvSpPr>
            <p:spPr>
              <a:xfrm flipH="1">
                <a:off x="1219200" y="2590800"/>
                <a:ext cx="533400" cy="2590800"/>
              </a:xfrm>
              <a:prstGeom prst="rightBracket">
                <a:avLst>
                  <a:gd name="adj" fmla="val 744119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Bracket 19">
                <a:extLst>
                  <a:ext uri="{FF2B5EF4-FFF2-40B4-BE49-F238E27FC236}">
                    <a16:creationId xmlns:a16="http://schemas.microsoft.com/office/drawing/2014/main" id="{91886315-6CDC-064D-96B9-1C5925239500}"/>
                  </a:ext>
                </a:extLst>
              </p:cNvPr>
              <p:cNvSpPr/>
              <p:nvPr/>
            </p:nvSpPr>
            <p:spPr>
              <a:xfrm flipH="1">
                <a:off x="1524000" y="3352800"/>
                <a:ext cx="228600" cy="1219200"/>
              </a:xfrm>
              <a:prstGeom prst="rightBracket">
                <a:avLst>
                  <a:gd name="adj" fmla="val 3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1070700-119D-124F-A0FC-911D1E773641}"/>
                </a:ext>
              </a:extLst>
            </p:cNvPr>
            <p:cNvSpPr/>
            <p:nvPr/>
          </p:nvSpPr>
          <p:spPr>
            <a:xfrm>
              <a:off x="8466906" y="4900935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Scanner.close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1966000D-B184-0A47-8D81-F7C579CBFFF8}"/>
                </a:ext>
              </a:extLst>
            </p:cNvPr>
            <p:cNvSpPr/>
            <p:nvPr/>
          </p:nvSpPr>
          <p:spPr>
            <a:xfrm>
              <a:off x="8501910" y="3484407"/>
              <a:ext cx="1703863" cy="568501"/>
            </a:xfrm>
            <a:prstGeom prst="diamond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while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9362DD-9B1B-1745-8303-499439E09919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>
            <a:xfrm flipH="1">
              <a:off x="9353842" y="3233224"/>
              <a:ext cx="1" cy="2511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BFA89C-ABE4-6643-999C-1E96158994A2}"/>
                </a:ext>
              </a:extLst>
            </p:cNvPr>
            <p:cNvCxnSpPr>
              <a:cxnSpLocks/>
              <a:stCxn id="27" idx="2"/>
              <a:endCxn id="9" idx="0"/>
            </p:cNvCxnSpPr>
            <p:nvPr/>
          </p:nvCxnSpPr>
          <p:spPr>
            <a:xfrm>
              <a:off x="9353842" y="4052908"/>
              <a:ext cx="1" cy="2471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Change Pattern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3DC693-7C0F-9E42-9BAE-F08B726CA536}"/>
              </a:ext>
            </a:extLst>
          </p:cNvPr>
          <p:cNvSpPr/>
          <p:nvPr/>
        </p:nvSpPr>
        <p:spPr>
          <a:xfrm>
            <a:off x="6700604" y="4565565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465A01-EFB2-3A40-B675-A06115522788}"/>
              </a:ext>
            </a:extLst>
          </p:cNvPr>
          <p:cNvSpPr/>
          <p:nvPr/>
        </p:nvSpPr>
        <p:spPr>
          <a:xfrm>
            <a:off x="8214506" y="5902040"/>
            <a:ext cx="1049311" cy="52546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7671</TotalTime>
  <Words>1039</Words>
  <Application>Microsoft Macintosh PowerPoint</Application>
  <PresentationFormat>Widescreen</PresentationFormat>
  <Paragraphs>280</Paragraphs>
  <Slides>32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Graph-based Mining of In-the-Wild, Fine-grained, Semantic Code Change Patterns</vt:lpstr>
      <vt:lpstr>Repetitiveness of Software</vt:lpstr>
      <vt:lpstr>Repetitiveness of Software</vt:lpstr>
      <vt:lpstr>Change Pattern and Applications</vt:lpstr>
      <vt:lpstr>Change Pattern and Applications</vt:lpstr>
      <vt:lpstr>Change Pattern and Applications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Usage Sequencing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1341</cp:revision>
  <dcterms:created xsi:type="dcterms:W3CDTF">2014-09-08T02:26:31Z</dcterms:created>
  <dcterms:modified xsi:type="dcterms:W3CDTF">2019-05-19T06:11:49Z</dcterms:modified>
</cp:coreProperties>
</file>