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8"/>
    <p:restoredTop sz="94610"/>
  </p:normalViewPr>
  <p:slideViewPr>
    <p:cSldViewPr snapToGrid="0">
      <p:cViewPr varScale="1">
        <p:scale>
          <a:sx n="36" d="100"/>
          <a:sy n="36" d="100"/>
        </p:scale>
        <p:origin x="2680" y="264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450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96F126-2227-C449-9117-9B4CB0278E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5E47B-4093-E140-A34B-0DE6A14C58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71950-CC79-F342-B95A-A104D3DC550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272AF-0B51-524A-A52E-92ED0A536A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024C9-40D2-0A41-8D92-0960948CE1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FC1A9-F341-2042-925C-73AE6FE6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3AD68C0A-E1E3-114D-84F1-BDB25EE8D6E2}"/>
              </a:ext>
            </a:extLst>
          </p:cNvPr>
          <p:cNvSpPr txBox="1">
            <a:spLocks/>
          </p:cNvSpPr>
          <p:nvPr userDrawn="1"/>
        </p:nvSpPr>
        <p:spPr>
          <a:xfrm>
            <a:off x="8251842" y="2700031"/>
            <a:ext cx="16414703" cy="576773"/>
          </a:xfrm>
          <a:prstGeom prst="rect">
            <a:avLst/>
          </a:prstGeom>
          <a:solidFill>
            <a:schemeClr val="bg1"/>
          </a:solidFill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914445">
              <a:buClrTx/>
              <a:defRPr/>
            </a:pPr>
            <a:r>
              <a:rPr lang="en-US" sz="2801" b="1" dirty="0">
                <a:solidFill>
                  <a:prstClr val="black"/>
                </a:solidFill>
              </a:rPr>
              <a:t>T</a:t>
            </a:r>
            <a:r>
              <a:rPr lang="en-US" sz="2801" b="1" dirty="0">
                <a:ln w="12700">
                  <a:solidFill>
                    <a:srgbClr val="323232">
                      <a:satMod val="155000"/>
                    </a:srgbClr>
                  </a:solidFill>
                  <a:prstDash val="solid"/>
                </a:ln>
                <a:solidFill>
                  <a:srgbClr val="CFB97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</a:t>
            </a:r>
            <a:r>
              <a:rPr lang="en-US" sz="2801" b="1" dirty="0">
                <a:solidFill>
                  <a:prstClr val="black"/>
                </a:solidFill>
              </a:rPr>
              <a:t>g</a:t>
            </a:r>
            <a:r>
              <a:rPr lang="en-US" sz="2801" b="1" dirty="0">
                <a:ln w="12700">
                  <a:solidFill>
                    <a:srgbClr val="323232">
                      <a:satMod val="155000"/>
                    </a:srgbClr>
                  </a:solidFill>
                  <a:prstDash val="solid"/>
                </a:ln>
                <a:solidFill>
                  <a:srgbClr val="D73F0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</a:t>
            </a:r>
            <a:r>
              <a:rPr lang="en-US" sz="2801" b="1" dirty="0">
                <a:solidFill>
                  <a:prstClr val="black"/>
                </a:solidFill>
              </a:rPr>
              <a:t>t</a:t>
            </a:r>
            <a:r>
              <a:rPr lang="en-US" sz="2801" b="1" dirty="0">
                <a:ln w="12700">
                  <a:solidFill>
                    <a:srgbClr val="323232">
                      <a:satMod val="155000"/>
                    </a:srgbClr>
                  </a:solidFill>
                  <a:prstDash val="solid"/>
                </a:ln>
                <a:solidFill>
                  <a:srgbClr val="CFB97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</a:t>
            </a:r>
            <a:r>
              <a:rPr lang="en-US" sz="2801" b="1" dirty="0">
                <a:solidFill>
                  <a:prstClr val="black"/>
                </a:solidFill>
              </a:rPr>
              <a:t>e</a:t>
            </a:r>
            <a:r>
              <a:rPr lang="en-US" sz="2801" b="1" dirty="0">
                <a:ln w="12700">
                  <a:solidFill>
                    <a:srgbClr val="323232">
                      <a:satMod val="155000"/>
                    </a:srgbClr>
                  </a:solidFill>
                  <a:prstDash val="solid"/>
                </a:ln>
                <a:solidFill>
                  <a:srgbClr val="D73F0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</a:t>
            </a:r>
            <a:r>
              <a:rPr lang="en-US" sz="2801" b="1" dirty="0">
                <a:solidFill>
                  <a:prstClr val="black"/>
                </a:solidFill>
              </a:rPr>
              <a:t> W</a:t>
            </a:r>
            <a:r>
              <a:rPr lang="en-US" sz="2801" b="1" dirty="0">
                <a:ln w="12700">
                  <a:solidFill>
                    <a:srgbClr val="323232">
                      <a:satMod val="155000"/>
                    </a:srgbClr>
                  </a:solidFill>
                  <a:prstDash val="solid"/>
                </a:ln>
                <a:solidFill>
                  <a:srgbClr val="D73F0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</a:t>
            </a:r>
            <a:r>
              <a:rPr lang="en-US" sz="2801" b="1" dirty="0">
                <a:solidFill>
                  <a:prstClr val="black"/>
                </a:solidFill>
              </a:rPr>
              <a:t> G</a:t>
            </a:r>
            <a:r>
              <a:rPr lang="en-US" sz="2801" b="1" dirty="0">
                <a:ln w="12700">
                  <a:solidFill>
                    <a:srgbClr val="323232">
                      <a:satMod val="155000"/>
                    </a:srgbClr>
                  </a:solidFill>
                  <a:prstDash val="solid"/>
                </a:ln>
                <a:solidFill>
                  <a:srgbClr val="CFB97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</a:t>
            </a:r>
            <a:r>
              <a:rPr lang="en-US" sz="2801" b="1" dirty="0">
                <a:solidFill>
                  <a:prstClr val="black"/>
                </a:solidFill>
              </a:rPr>
              <a:t> F</a:t>
            </a:r>
            <a:r>
              <a:rPr lang="en-US" sz="2801" b="1" dirty="0">
                <a:ln w="12700">
                  <a:solidFill>
                    <a:srgbClr val="323232">
                      <a:satMod val="155000"/>
                    </a:srgbClr>
                  </a:solidFill>
                  <a:prstDash val="solid"/>
                </a:ln>
                <a:solidFill>
                  <a:srgbClr val="CFB97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r>
              <a:rPr lang="en-US" sz="2801" b="1" dirty="0">
                <a:solidFill>
                  <a:prstClr val="black"/>
                </a:solidFill>
              </a:rPr>
              <a:t>r</a:t>
            </a:r>
            <a:r>
              <a:rPr lang="en-US" sz="2801" b="1" dirty="0">
                <a:ln w="12700">
                  <a:solidFill>
                    <a:srgbClr val="323232">
                      <a:satMod val="155000"/>
                    </a:srgbClr>
                  </a:solidFill>
                  <a:prstDash val="solid"/>
                </a:ln>
                <a:solidFill>
                  <a:srgbClr val="D73F0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sz="2801" b="1" dirty="0">
                <a:ln w="12700">
                  <a:solidFill>
                    <a:srgbClr val="323232">
                      <a:satMod val="155000"/>
                    </a:srgbClr>
                  </a:solidFill>
                  <a:prstDash val="solid"/>
                </a:ln>
                <a:solidFill>
                  <a:srgbClr val="CFB97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</a:t>
            </a:r>
            <a:r>
              <a:rPr lang="en-US" sz="2801" b="1" dirty="0">
                <a:ln w="12700">
                  <a:solidFill>
                    <a:srgbClr val="323232">
                      <a:satMod val="155000"/>
                    </a:srgbClr>
                  </a:solidFill>
                  <a:prstDash val="solid"/>
                </a:ln>
                <a:solidFill>
                  <a:srgbClr val="D73F0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</a:t>
            </a:r>
            <a:r>
              <a:rPr lang="en-US" sz="2801" b="1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C803F5-8617-E14D-97EC-EB82EC41631A}"/>
              </a:ext>
            </a:extLst>
          </p:cNvPr>
          <p:cNvSpPr/>
          <p:nvPr userDrawn="1"/>
        </p:nvSpPr>
        <p:spPr>
          <a:xfrm>
            <a:off x="0" y="21266331"/>
            <a:ext cx="32918400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PPICenter.org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A6C09F-4DF0-3D49-B9FC-F4FC0D98DB6B}"/>
              </a:ext>
            </a:extLst>
          </p:cNvPr>
          <p:cNvSpPr/>
          <p:nvPr userDrawn="1"/>
        </p:nvSpPr>
        <p:spPr>
          <a:xfrm>
            <a:off x="0" y="21057326"/>
            <a:ext cx="32918400" cy="2090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28D34-8DD7-1247-873F-7DE528BEEC1F}"/>
              </a:ext>
            </a:extLst>
          </p:cNvPr>
          <p:cNvSpPr/>
          <p:nvPr userDrawn="1"/>
        </p:nvSpPr>
        <p:spPr>
          <a:xfrm>
            <a:off x="0" y="-1"/>
            <a:ext cx="32918400" cy="153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0FB244-FC38-CA48-AF43-D9A686194315}"/>
              </a:ext>
            </a:extLst>
          </p:cNvPr>
          <p:cNvSpPr/>
          <p:nvPr userDrawn="1"/>
        </p:nvSpPr>
        <p:spPr>
          <a:xfrm>
            <a:off x="0" y="1581302"/>
            <a:ext cx="32918400" cy="2090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00BCD-6805-8849-9E91-7616D31300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90557" y="1559592"/>
            <a:ext cx="6737274" cy="130085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20" cy="42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60"/>
              <a:buFont typeface="Calibri"/>
              <a:buNone/>
              <a:defRPr sz="10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6553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Font typeface="Arial"/>
              <a:buChar char="•"/>
              <a:defRPr sz="67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943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3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0291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0292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0292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0292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0292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0292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Arial"/>
              <a:buChar char="•"/>
              <a:defRPr sz="43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9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9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9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9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9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9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9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9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9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6;p13">
            <a:extLst>
              <a:ext uri="{FF2B5EF4-FFF2-40B4-BE49-F238E27FC236}">
                <a16:creationId xmlns:a16="http://schemas.microsoft.com/office/drawing/2014/main" id="{7C3C54BD-797A-8C4D-80F9-0963A18924DE}"/>
              </a:ext>
            </a:extLst>
          </p:cNvPr>
          <p:cNvSpPr txBox="1"/>
          <p:nvPr/>
        </p:nvSpPr>
        <p:spPr>
          <a:xfrm>
            <a:off x="1096152" y="2055429"/>
            <a:ext cx="9393382" cy="784830"/>
          </a:xfrm>
          <a:prstGeom prst="rect">
            <a:avLst/>
          </a:prstGeom>
          <a:solidFill>
            <a:srgbClr val="D1B97C"/>
          </a:solidFill>
          <a:ln>
            <a:noFill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pPr algn="ctr"/>
            <a:r>
              <a:rPr lang="en-US" sz="4500" b="1" dirty="0">
                <a:solidFill>
                  <a:schemeClr val="lt1"/>
                </a:solidFill>
              </a:rPr>
              <a:t>Problem and Industrial Relevance</a:t>
            </a:r>
            <a:endParaRPr dirty="0"/>
          </a:p>
        </p:txBody>
      </p:sp>
      <p:sp>
        <p:nvSpPr>
          <p:cNvPr id="6" name="Google Shape;102;p13">
            <a:extLst>
              <a:ext uri="{FF2B5EF4-FFF2-40B4-BE49-F238E27FC236}">
                <a16:creationId xmlns:a16="http://schemas.microsoft.com/office/drawing/2014/main" id="{0F95A5D1-D81C-1A4A-A061-F1CEE972E628}"/>
              </a:ext>
            </a:extLst>
          </p:cNvPr>
          <p:cNvSpPr txBox="1"/>
          <p:nvPr/>
        </p:nvSpPr>
        <p:spPr>
          <a:xfrm>
            <a:off x="1043455" y="2880530"/>
            <a:ext cx="9393382" cy="464638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Changing ML-based software (e.g., to improve performance, fix bugs, adapt libraries) is currently done by hand (tedious, error prone).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Current tool support for code changes is very limited in scope and expensive to implement.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How can we gather changes? How can we learn from code changes and feed the rules to refactoring tools?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Mining frequent code changes in Dynamically-Typed languages (Python) is hard : unavailable Type information.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US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indent="-514350" algn="just">
              <a:buAutoNum type="arabicPeriod"/>
            </a:pPr>
            <a:endParaRPr lang="en-US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3102DAE-21A9-5C47-9648-539E912636AA}"/>
              </a:ext>
            </a:extLst>
          </p:cNvPr>
          <p:cNvSpPr/>
          <p:nvPr/>
        </p:nvSpPr>
        <p:spPr>
          <a:xfrm>
            <a:off x="-67630" y="1857800"/>
            <a:ext cx="1163782" cy="12746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FB1631C-F883-B546-8CEB-C50DD8DF6CFE}"/>
              </a:ext>
            </a:extLst>
          </p:cNvPr>
          <p:cNvSpPr/>
          <p:nvPr/>
        </p:nvSpPr>
        <p:spPr>
          <a:xfrm>
            <a:off x="85646" y="7485716"/>
            <a:ext cx="1163782" cy="12746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Google Shape;98;p13">
            <a:extLst>
              <a:ext uri="{FF2B5EF4-FFF2-40B4-BE49-F238E27FC236}">
                <a16:creationId xmlns:a16="http://schemas.microsoft.com/office/drawing/2014/main" id="{F3BD71A1-FB41-C24F-AE8C-1DB42981E4A6}"/>
              </a:ext>
            </a:extLst>
          </p:cNvPr>
          <p:cNvSpPr txBox="1"/>
          <p:nvPr/>
        </p:nvSpPr>
        <p:spPr>
          <a:xfrm>
            <a:off x="1249428" y="7636014"/>
            <a:ext cx="10116305" cy="784830"/>
          </a:xfrm>
          <a:prstGeom prst="rect">
            <a:avLst/>
          </a:prstGeom>
          <a:solidFill>
            <a:srgbClr val="D1B97C"/>
          </a:solidFill>
          <a:ln>
            <a:noFill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pPr algn="ctr"/>
            <a:r>
              <a:rPr lang="en-US" sz="4500" b="1" dirty="0">
                <a:solidFill>
                  <a:schemeClr val="lt1"/>
                </a:solidFill>
              </a:rPr>
              <a:t>Contributions</a:t>
            </a:r>
            <a:endParaRPr sz="4500" b="1" dirty="0">
              <a:solidFill>
                <a:schemeClr val="lt1"/>
              </a:solidFill>
            </a:endParaRPr>
          </a:p>
        </p:txBody>
      </p:sp>
      <p:sp>
        <p:nvSpPr>
          <p:cNvPr id="13" name="Google Shape;103;p13">
            <a:extLst>
              <a:ext uri="{FF2B5EF4-FFF2-40B4-BE49-F238E27FC236}">
                <a16:creationId xmlns:a16="http://schemas.microsoft.com/office/drawing/2014/main" id="{5224264C-5449-584A-8EF8-87F68C2FBE55}"/>
              </a:ext>
            </a:extLst>
          </p:cNvPr>
          <p:cNvSpPr txBox="1"/>
          <p:nvPr/>
        </p:nvSpPr>
        <p:spPr>
          <a:xfrm>
            <a:off x="1249428" y="8863788"/>
            <a:ext cx="9122348" cy="239967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tool suite based on control graphs and type inference to collect frequent code changes.</a:t>
            </a:r>
          </a:p>
          <a:p>
            <a:pPr marL="514350" indent="-514350"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Curated repository of frequent code changes for ML codes. </a:t>
            </a:r>
          </a:p>
          <a:p>
            <a:pPr marL="514350" indent="-514350">
              <a:buAutoNum type="arabicPeriod"/>
            </a:pPr>
            <a:endParaRPr lang="en-US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indent="-514350">
              <a:buAutoNum type="arabicPeriod"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7;p13">
            <a:extLst>
              <a:ext uri="{FF2B5EF4-FFF2-40B4-BE49-F238E27FC236}">
                <a16:creationId xmlns:a16="http://schemas.microsoft.com/office/drawing/2014/main" id="{FFA081EA-EB57-7D43-A3EA-50B0F08AE1FC}"/>
              </a:ext>
            </a:extLst>
          </p:cNvPr>
          <p:cNvSpPr txBox="1"/>
          <p:nvPr/>
        </p:nvSpPr>
        <p:spPr>
          <a:xfrm>
            <a:off x="1372112" y="11557544"/>
            <a:ext cx="7048520" cy="784830"/>
          </a:xfrm>
          <a:prstGeom prst="rect">
            <a:avLst/>
          </a:prstGeom>
          <a:solidFill>
            <a:srgbClr val="D1B97C"/>
          </a:solidFill>
          <a:ln>
            <a:noFill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pPr algn="ctr"/>
            <a:r>
              <a:rPr lang="en-US" sz="4500" b="1" dirty="0">
                <a:solidFill>
                  <a:schemeClr val="lt1"/>
                </a:solidFill>
              </a:rPr>
              <a:t>Approach</a:t>
            </a:r>
            <a:endParaRPr sz="4500" b="1" dirty="0">
              <a:solidFill>
                <a:schemeClr val="lt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FE788A6-AE05-7743-A3A2-50C3F28325D7}"/>
              </a:ext>
            </a:extLst>
          </p:cNvPr>
          <p:cNvSpPr/>
          <p:nvPr/>
        </p:nvSpPr>
        <p:spPr>
          <a:xfrm>
            <a:off x="22563750" y="1521388"/>
            <a:ext cx="1163782" cy="12746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3538EDAE-C1EA-6542-97AD-D031F1DCE4C8}"/>
              </a:ext>
            </a:extLst>
          </p:cNvPr>
          <p:cNvSpPr/>
          <p:nvPr/>
        </p:nvSpPr>
        <p:spPr>
          <a:xfrm>
            <a:off x="85646" y="11392622"/>
            <a:ext cx="1163782" cy="12746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Google Shape;100;p13">
            <a:extLst>
              <a:ext uri="{FF2B5EF4-FFF2-40B4-BE49-F238E27FC236}">
                <a16:creationId xmlns:a16="http://schemas.microsoft.com/office/drawing/2014/main" id="{00CBE86F-F921-C54E-AD91-F975B62EBA30}"/>
              </a:ext>
            </a:extLst>
          </p:cNvPr>
          <p:cNvSpPr txBox="1"/>
          <p:nvPr/>
        </p:nvSpPr>
        <p:spPr>
          <a:xfrm>
            <a:off x="23892577" y="1926288"/>
            <a:ext cx="9144000" cy="784830"/>
          </a:xfrm>
          <a:prstGeom prst="rect">
            <a:avLst/>
          </a:prstGeom>
          <a:solidFill>
            <a:srgbClr val="D1B97C"/>
          </a:solidFill>
          <a:ln>
            <a:noFill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pPr algn="ctr"/>
            <a:r>
              <a:rPr lang="en-US" sz="4500" b="1" dirty="0">
                <a:solidFill>
                  <a:schemeClr val="lt1"/>
                </a:solidFill>
              </a:rPr>
              <a:t>Evaluation </a:t>
            </a:r>
            <a:endParaRPr sz="4500" b="1" dirty="0">
              <a:solidFill>
                <a:schemeClr val="lt1"/>
              </a:solidFill>
            </a:endParaRPr>
          </a:p>
        </p:txBody>
      </p:sp>
      <p:sp>
        <p:nvSpPr>
          <p:cNvPr id="20" name="Google Shape;101;p13">
            <a:extLst>
              <a:ext uri="{FF2B5EF4-FFF2-40B4-BE49-F238E27FC236}">
                <a16:creationId xmlns:a16="http://schemas.microsoft.com/office/drawing/2014/main" id="{9C56FB5B-9E94-3E4C-9E2F-0FD61286AF8C}"/>
              </a:ext>
            </a:extLst>
          </p:cNvPr>
          <p:cNvSpPr txBox="1"/>
          <p:nvPr/>
        </p:nvSpPr>
        <p:spPr>
          <a:xfrm>
            <a:off x="23145641" y="6065172"/>
            <a:ext cx="9772760" cy="784830"/>
          </a:xfrm>
          <a:prstGeom prst="rect">
            <a:avLst/>
          </a:prstGeom>
          <a:solidFill>
            <a:srgbClr val="D1B97C"/>
          </a:solidFill>
          <a:ln>
            <a:noFill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pPr algn="ctr"/>
            <a:r>
              <a:rPr lang="en-US" sz="4500" b="1" dirty="0">
                <a:solidFill>
                  <a:schemeClr val="lt1"/>
                </a:solidFill>
              </a:rPr>
              <a:t>What Follows</a:t>
            </a:r>
            <a:endParaRPr sz="4500" b="1" dirty="0">
              <a:solidFill>
                <a:schemeClr val="lt1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09D52E9-6B89-BC4E-A25E-D4D67055EFF2}"/>
              </a:ext>
            </a:extLst>
          </p:cNvPr>
          <p:cNvSpPr/>
          <p:nvPr/>
        </p:nvSpPr>
        <p:spPr>
          <a:xfrm>
            <a:off x="21981859" y="5852488"/>
            <a:ext cx="1163782" cy="12746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Google Shape;99;p13">
            <a:extLst>
              <a:ext uri="{FF2B5EF4-FFF2-40B4-BE49-F238E27FC236}">
                <a16:creationId xmlns:a16="http://schemas.microsoft.com/office/drawing/2014/main" id="{1E8EA95D-132D-014B-A426-06958C3B54D6}"/>
              </a:ext>
            </a:extLst>
          </p:cNvPr>
          <p:cNvSpPr txBox="1"/>
          <p:nvPr/>
        </p:nvSpPr>
        <p:spPr>
          <a:xfrm>
            <a:off x="23814607" y="9699212"/>
            <a:ext cx="8383357" cy="784830"/>
          </a:xfrm>
          <a:prstGeom prst="rect">
            <a:avLst/>
          </a:prstGeom>
          <a:solidFill>
            <a:srgbClr val="D1B97C"/>
          </a:solidFill>
          <a:ln>
            <a:noFill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pPr algn="ctr"/>
            <a:r>
              <a:rPr lang="en-US" sz="4500" b="1" dirty="0">
                <a:solidFill>
                  <a:schemeClr val="lt1"/>
                </a:solidFill>
              </a:rPr>
              <a:t>Executive Summary</a:t>
            </a:r>
            <a:endParaRPr dirty="0"/>
          </a:p>
        </p:txBody>
      </p:sp>
      <p:sp>
        <p:nvSpPr>
          <p:cNvPr id="26" name="Google Shape;106;p13">
            <a:extLst>
              <a:ext uri="{FF2B5EF4-FFF2-40B4-BE49-F238E27FC236}">
                <a16:creationId xmlns:a16="http://schemas.microsoft.com/office/drawing/2014/main" id="{C8E64B9D-AAB3-6942-A4D9-A1F5CF4B4BE6}"/>
              </a:ext>
            </a:extLst>
          </p:cNvPr>
          <p:cNvSpPr txBox="1"/>
          <p:nvPr/>
        </p:nvSpPr>
        <p:spPr>
          <a:xfrm>
            <a:off x="23221813" y="7274688"/>
            <a:ext cx="9620415" cy="182967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search engine for Python source code transformations.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 driven, automated approach to perform code refactoring. 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C1419D0-DE61-C844-9F4A-097CD81B0119}"/>
              </a:ext>
            </a:extLst>
          </p:cNvPr>
          <p:cNvSpPr/>
          <p:nvPr/>
        </p:nvSpPr>
        <p:spPr>
          <a:xfrm>
            <a:off x="22515602" y="9402353"/>
            <a:ext cx="1163782" cy="12746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Google Shape;94;p13">
            <a:extLst>
              <a:ext uri="{FF2B5EF4-FFF2-40B4-BE49-F238E27FC236}">
                <a16:creationId xmlns:a16="http://schemas.microsoft.com/office/drawing/2014/main" id="{ECD5E4D1-1FFC-984B-A75B-5D6FD0DD201D}"/>
              </a:ext>
            </a:extLst>
          </p:cNvPr>
          <p:cNvSpPr txBox="1"/>
          <p:nvPr/>
        </p:nvSpPr>
        <p:spPr>
          <a:xfrm>
            <a:off x="9502239" y="3398288"/>
            <a:ext cx="14390338" cy="143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pPr algn="ctr"/>
            <a:r>
              <a:rPr lang="en-US" sz="4400" b="1" dirty="0">
                <a:solidFill>
                  <a:srgbClr val="147BBE"/>
                </a:solidFill>
              </a:rPr>
              <a:t>Frequent Code Change Pattern Mining </a:t>
            </a:r>
          </a:p>
          <a:p>
            <a:pPr algn="ctr"/>
            <a:r>
              <a:rPr lang="en-US" sz="4400" b="1" dirty="0">
                <a:solidFill>
                  <a:srgbClr val="147BBE"/>
                </a:solidFill>
              </a:rPr>
              <a:t>in ML Code Bases</a:t>
            </a:r>
            <a:endParaRPr sz="1050" dirty="0"/>
          </a:p>
          <a:p>
            <a:pPr algn="ctr"/>
            <a:r>
              <a:rPr lang="en-US" sz="3600" dirty="0">
                <a:solidFill>
                  <a:schemeClr val="dk1"/>
                </a:solidFill>
              </a:rPr>
              <a:t>Malinda </a:t>
            </a:r>
            <a:r>
              <a:rPr lang="en-US" sz="3600" dirty="0" err="1">
                <a:solidFill>
                  <a:schemeClr val="dk1"/>
                </a:solidFill>
              </a:rPr>
              <a:t>Dilhara</a:t>
            </a:r>
            <a:r>
              <a:rPr lang="en-US" sz="3600" dirty="0">
                <a:solidFill>
                  <a:schemeClr val="dk1"/>
                </a:solidFill>
              </a:rPr>
              <a:t>, </a:t>
            </a:r>
            <a:r>
              <a:rPr lang="en-US" sz="3600" dirty="0" err="1">
                <a:solidFill>
                  <a:schemeClr val="dk1"/>
                </a:solidFill>
              </a:rPr>
              <a:t>Ameya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  <a:r>
              <a:rPr lang="en-US" sz="3600" dirty="0" err="1">
                <a:solidFill>
                  <a:schemeClr val="dk1"/>
                </a:solidFill>
              </a:rPr>
              <a:t>Ketkar</a:t>
            </a:r>
            <a:r>
              <a:rPr lang="en-US" sz="3600" dirty="0">
                <a:solidFill>
                  <a:schemeClr val="dk1"/>
                </a:solidFill>
              </a:rPr>
              <a:t>, and Danny Dig</a:t>
            </a:r>
            <a:endParaRPr sz="1050" dirty="0"/>
          </a:p>
          <a:p>
            <a:pPr algn="ctr"/>
            <a:r>
              <a:rPr lang="en-US" sz="3200" dirty="0">
                <a:solidFill>
                  <a:srgbClr val="A2A4A3"/>
                </a:solidFill>
              </a:rPr>
              <a:t>Oregon State University and University of Colorado Boulder</a:t>
            </a:r>
            <a:endParaRPr sz="3200" dirty="0">
              <a:solidFill>
                <a:srgbClr val="A2A4A3"/>
              </a:solidFill>
            </a:endParaRPr>
          </a:p>
        </p:txBody>
      </p:sp>
      <p:pic>
        <p:nvPicPr>
          <p:cNvPr id="3" name="Picture 2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2AFB3FCB-27F9-9C49-A58F-A54A3982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52" y="12362584"/>
            <a:ext cx="1873319" cy="214715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A15C95D-45C8-F74D-872C-7F303427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111" y="13138188"/>
            <a:ext cx="2644873" cy="1079711"/>
          </a:xfrm>
          <a:prstGeom prst="rect">
            <a:avLst/>
          </a:prstGeom>
        </p:spPr>
      </p:pic>
      <p:sp>
        <p:nvSpPr>
          <p:cNvPr id="29" name="Google Shape;108;p13">
            <a:extLst>
              <a:ext uri="{FF2B5EF4-FFF2-40B4-BE49-F238E27FC236}">
                <a16:creationId xmlns:a16="http://schemas.microsoft.com/office/drawing/2014/main" id="{1C5B9DAC-32D5-D14B-A3B9-3527E0500D3C}"/>
              </a:ext>
            </a:extLst>
          </p:cNvPr>
          <p:cNvSpPr txBox="1"/>
          <p:nvPr/>
        </p:nvSpPr>
        <p:spPr>
          <a:xfrm>
            <a:off x="315988" y="14609640"/>
            <a:ext cx="4867742" cy="1061993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fine-grained program dependence graph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al.)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8;p13">
            <a:extLst>
              <a:ext uri="{FF2B5EF4-FFF2-40B4-BE49-F238E27FC236}">
                <a16:creationId xmlns:a16="http://schemas.microsoft.com/office/drawing/2014/main" id="{EB17C7DC-5C66-564A-96BD-CCC226569610}"/>
              </a:ext>
            </a:extLst>
          </p:cNvPr>
          <p:cNvSpPr txBox="1"/>
          <p:nvPr/>
        </p:nvSpPr>
        <p:spPr>
          <a:xfrm>
            <a:off x="4759605" y="14336429"/>
            <a:ext cx="2592379" cy="530402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Inference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0CC675CC-4A01-0844-879A-F969CA3B922C}"/>
              </a:ext>
            </a:extLst>
          </p:cNvPr>
          <p:cNvSpPr/>
          <p:nvPr/>
        </p:nvSpPr>
        <p:spPr>
          <a:xfrm>
            <a:off x="3330950" y="13314456"/>
            <a:ext cx="838200" cy="784830"/>
          </a:xfrm>
          <a:prstGeom prst="plus">
            <a:avLst>
              <a:gd name="adj" fmla="val 40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oogle Shape;108;p13">
            <a:extLst>
              <a:ext uri="{FF2B5EF4-FFF2-40B4-BE49-F238E27FC236}">
                <a16:creationId xmlns:a16="http://schemas.microsoft.com/office/drawing/2014/main" id="{76BF5CBB-550E-5D49-B99F-7986DC19182E}"/>
              </a:ext>
            </a:extLst>
          </p:cNvPr>
          <p:cNvSpPr txBox="1"/>
          <p:nvPr/>
        </p:nvSpPr>
        <p:spPr>
          <a:xfrm>
            <a:off x="7794932" y="14282697"/>
            <a:ext cx="3570801" cy="2001138"/>
          </a:xfrm>
          <a:prstGeom prst="rect">
            <a:avLst/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fine-grained type augmented program dependence graph (</a:t>
            </a:r>
            <a:r>
              <a:rPr lang="en-US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fgtaPDG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ED2EBA-0F00-DA4E-BBB3-28C03FEB9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9" y="17958991"/>
            <a:ext cx="2184400" cy="1346200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682ECC6D-F1E8-624F-82BE-0E54B79AF7F7}"/>
              </a:ext>
            </a:extLst>
          </p:cNvPr>
          <p:cNvSpPr/>
          <p:nvPr/>
        </p:nvSpPr>
        <p:spPr>
          <a:xfrm>
            <a:off x="2433209" y="18107906"/>
            <a:ext cx="581091" cy="97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311D22-D14F-3446-B875-AE1232171BF0}"/>
              </a:ext>
            </a:extLst>
          </p:cNvPr>
          <p:cNvSpPr/>
          <p:nvPr/>
        </p:nvSpPr>
        <p:spPr>
          <a:xfrm>
            <a:off x="3057174" y="18330768"/>
            <a:ext cx="218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fgtaPDG</a:t>
            </a:r>
            <a:endParaRPr lang="en-US" sz="3200" dirty="0"/>
          </a:p>
        </p:txBody>
      </p:sp>
      <p:pic>
        <p:nvPicPr>
          <p:cNvPr id="1036" name="Picture 12" descr="Database Clipart Data Source - Icon For Data Source PNG Image | Transparent  PNG Free Download on SeekPNG">
            <a:extLst>
              <a:ext uri="{FF2B5EF4-FFF2-40B4-BE49-F238E27FC236}">
                <a16:creationId xmlns:a16="http://schemas.microsoft.com/office/drawing/2014/main" id="{6DEF64D9-1113-9640-A967-09DC62D96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22" y="17697857"/>
            <a:ext cx="1369926" cy="1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1F80CD6-7FEB-AA44-BE8D-567263E220B8}"/>
              </a:ext>
            </a:extLst>
          </p:cNvPr>
          <p:cNvSpPr/>
          <p:nvPr/>
        </p:nvSpPr>
        <p:spPr>
          <a:xfrm>
            <a:off x="5213818" y="19543153"/>
            <a:ext cx="218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repository</a:t>
            </a:r>
            <a:endParaRPr lang="en-US" sz="3200" dirty="0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A414399A-F65E-4945-B781-A5A75E0E0D2B}"/>
              </a:ext>
            </a:extLst>
          </p:cNvPr>
          <p:cNvSpPr/>
          <p:nvPr/>
        </p:nvSpPr>
        <p:spPr>
          <a:xfrm>
            <a:off x="4660483" y="18107906"/>
            <a:ext cx="581091" cy="97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728903-00F9-9C40-A693-C9269BD7A44C}"/>
              </a:ext>
            </a:extLst>
          </p:cNvPr>
          <p:cNvSpPr/>
          <p:nvPr/>
        </p:nvSpPr>
        <p:spPr>
          <a:xfrm>
            <a:off x="7619659" y="17713743"/>
            <a:ext cx="26913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code segments that implement given example</a:t>
            </a:r>
            <a:endParaRPr lang="en-US" sz="3200" dirty="0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FBA10C4A-9A83-464B-9E8D-9DDDD87DBC95}"/>
              </a:ext>
            </a:extLst>
          </p:cNvPr>
          <p:cNvSpPr/>
          <p:nvPr/>
        </p:nvSpPr>
        <p:spPr>
          <a:xfrm>
            <a:off x="6981796" y="18135943"/>
            <a:ext cx="581091" cy="97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5C8AC2-6A94-FD46-B6FF-33D2F4286664}"/>
              </a:ext>
            </a:extLst>
          </p:cNvPr>
          <p:cNvCxnSpPr>
            <a:cxnSpLocks/>
          </p:cNvCxnSpPr>
          <p:nvPr/>
        </p:nvCxnSpPr>
        <p:spPr>
          <a:xfrm flipV="1">
            <a:off x="-1741" y="17117842"/>
            <a:ext cx="11483774" cy="60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Google Shape;102;p13">
            <a:extLst>
              <a:ext uri="{FF2B5EF4-FFF2-40B4-BE49-F238E27FC236}">
                <a16:creationId xmlns:a16="http://schemas.microsoft.com/office/drawing/2014/main" id="{65E1D554-AC7D-5441-A7B5-FBCDDCC0F12F}"/>
              </a:ext>
            </a:extLst>
          </p:cNvPr>
          <p:cNvSpPr txBox="1"/>
          <p:nvPr/>
        </p:nvSpPr>
        <p:spPr>
          <a:xfrm>
            <a:off x="23416162" y="3015663"/>
            <a:ext cx="9393382" cy="294476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1" rIns="91425" bIns="45701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plan to mine 3000+ Python open-source ML code bases.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evaluate the effectiveness of our approach :  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our mined patterns to developers and check whether they recognize the pattern.  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Catalog and analyze properties of mined patterns. </a:t>
            </a:r>
          </a:p>
          <a:p>
            <a:pPr marL="514350" indent="-514350" algn="just">
              <a:buAutoNum type="arabicPeriod"/>
            </a:pPr>
            <a:endParaRPr lang="en-US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364AC1-40EB-C940-AF25-53DE1DA88D66}"/>
              </a:ext>
            </a:extLst>
          </p:cNvPr>
          <p:cNvSpPr/>
          <p:nvPr/>
        </p:nvSpPr>
        <p:spPr>
          <a:xfrm>
            <a:off x="23727532" y="10747929"/>
            <a:ext cx="90820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is the lingua franca for ML source codes. </a:t>
            </a:r>
          </a:p>
          <a:p>
            <a:pPr marL="514350" indent="-514350"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Automating frequently repeated code refactoring reduces developer burden. </a:t>
            </a:r>
          </a:p>
          <a:p>
            <a:pPr marL="514350" indent="-514350"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introduce: An approach to mine frequently repeated source code patterns. </a:t>
            </a:r>
          </a:p>
          <a:p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This will open the path to introduce data-driven source code refactoring. </a:t>
            </a:r>
          </a:p>
        </p:txBody>
      </p:sp>
      <p:sp>
        <p:nvSpPr>
          <p:cNvPr id="2" name="Equal 1">
            <a:extLst>
              <a:ext uri="{FF2B5EF4-FFF2-40B4-BE49-F238E27FC236}">
                <a16:creationId xmlns:a16="http://schemas.microsoft.com/office/drawing/2014/main" id="{8578CFEA-5A1F-864B-8B47-B204FC30FDE9}"/>
              </a:ext>
            </a:extLst>
          </p:cNvPr>
          <p:cNvSpPr/>
          <p:nvPr/>
        </p:nvSpPr>
        <p:spPr>
          <a:xfrm>
            <a:off x="7619659" y="13503689"/>
            <a:ext cx="708280" cy="5291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A8F2F-876F-EC4C-9599-C1A00BFFE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980" y="12169078"/>
            <a:ext cx="1842042" cy="22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2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290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Malwala Arachchige, Malinda Dilhara</cp:lastModifiedBy>
  <cp:revision>42</cp:revision>
  <dcterms:modified xsi:type="dcterms:W3CDTF">2020-09-23T07:47:37Z</dcterms:modified>
</cp:coreProperties>
</file>