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4"/>
  </p:notesMasterIdLst>
  <p:sldIdLst>
    <p:sldId id="256" r:id="rId2"/>
    <p:sldId id="258" r:id="rId3"/>
    <p:sldId id="284" r:id="rId4"/>
    <p:sldId id="259" r:id="rId5"/>
    <p:sldId id="286" r:id="rId6"/>
    <p:sldId id="264" r:id="rId7"/>
    <p:sldId id="265" r:id="rId8"/>
    <p:sldId id="283" r:id="rId9"/>
    <p:sldId id="267" r:id="rId10"/>
    <p:sldId id="287" r:id="rId11"/>
    <p:sldId id="268"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74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8593" autoAdjust="0"/>
  </p:normalViewPr>
  <p:slideViewPr>
    <p:cSldViewPr snapToGrid="0">
      <p:cViewPr>
        <p:scale>
          <a:sx n="97" d="100"/>
          <a:sy n="97" d="100"/>
        </p:scale>
        <p:origin x="-1824" y="1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Compatible</c:v>
                </c:pt>
              </c:strCache>
            </c:strRef>
          </c:tx>
          <c:invertIfNegative val="0"/>
          <c:cat>
            <c:strRef>
              <c:f>Sheet1!$A$2</c:f>
              <c:strCache>
                <c:ptCount val="1"/>
                <c:pt idx="0">
                  <c:v>Android applications</c:v>
                </c:pt>
              </c:strCache>
            </c:strRef>
          </c:cat>
          <c:val>
            <c:numRef>
              <c:f>Sheet1!$B$2</c:f>
              <c:numCache>
                <c:formatCode>General</c:formatCode>
                <c:ptCount val="1"/>
                <c:pt idx="0">
                  <c:v>3</c:v>
                </c:pt>
              </c:numCache>
            </c:numRef>
          </c:val>
          <c:extLst xmlns:c16r2="http://schemas.microsoft.com/office/drawing/2015/06/chart">
            <c:ext xmlns:c16="http://schemas.microsoft.com/office/drawing/2014/chart" uri="{C3380CC4-5D6E-409C-BE32-E72D297353CC}">
              <c16:uniqueId val="{00000000-A28A-4B45-84BC-06A8DBA57783}"/>
            </c:ext>
          </c:extLst>
        </c:ser>
        <c:ser>
          <c:idx val="1"/>
          <c:order val="1"/>
          <c:tx>
            <c:strRef>
              <c:f>Sheet1!$C$1</c:f>
              <c:strCache>
                <c:ptCount val="1"/>
                <c:pt idx="0">
                  <c:v>Incompatible </c:v>
                </c:pt>
              </c:strCache>
            </c:strRef>
          </c:tx>
          <c:invertIfNegative val="0"/>
          <c:cat>
            <c:strRef>
              <c:f>Sheet1!$A$2</c:f>
              <c:strCache>
                <c:ptCount val="1"/>
                <c:pt idx="0">
                  <c:v>Android applications</c:v>
                </c:pt>
              </c:strCache>
            </c:strRef>
          </c:cat>
          <c:val>
            <c:numRef>
              <c:f>Sheet1!$C$2</c:f>
              <c:numCache>
                <c:formatCode>General</c:formatCode>
                <c:ptCount val="1"/>
                <c:pt idx="0">
                  <c:v>20</c:v>
                </c:pt>
              </c:numCache>
            </c:numRef>
          </c:val>
          <c:extLst xmlns:c16r2="http://schemas.microsoft.com/office/drawing/2015/06/chart">
            <c:ext xmlns:c16="http://schemas.microsoft.com/office/drawing/2014/chart" uri="{C3380CC4-5D6E-409C-BE32-E72D297353CC}">
              <c16:uniqueId val="{00000001-A28A-4B45-84BC-06A8DBA57783}"/>
            </c:ext>
          </c:extLst>
        </c:ser>
        <c:ser>
          <c:idx val="2"/>
          <c:order val="2"/>
          <c:tx>
            <c:strRef>
              <c:f>Sheet1!$D$1</c:f>
              <c:strCache>
                <c:ptCount val="1"/>
                <c:pt idx="0">
                  <c:v>Successfully tranformed</c:v>
                </c:pt>
              </c:strCache>
            </c:strRef>
          </c:tx>
          <c:invertIfNegative val="0"/>
          <c:cat>
            <c:strRef>
              <c:f>Sheet1!$A$2</c:f>
              <c:strCache>
                <c:ptCount val="1"/>
                <c:pt idx="0">
                  <c:v>Android applications</c:v>
                </c:pt>
              </c:strCache>
            </c:strRef>
          </c:cat>
          <c:val>
            <c:numRef>
              <c:f>Sheet1!$D$2</c:f>
              <c:numCache>
                <c:formatCode>General</c:formatCode>
                <c:ptCount val="1"/>
                <c:pt idx="0">
                  <c:v>18</c:v>
                </c:pt>
              </c:numCache>
            </c:numRef>
          </c:val>
          <c:extLst xmlns:c16r2="http://schemas.microsoft.com/office/drawing/2015/06/chart">
            <c:ext xmlns:c16="http://schemas.microsoft.com/office/drawing/2014/chart" uri="{C3380CC4-5D6E-409C-BE32-E72D297353CC}">
              <c16:uniqueId val="{00000002-A28A-4B45-84BC-06A8DBA57783}"/>
            </c:ext>
          </c:extLst>
        </c:ser>
        <c:dLbls>
          <c:showLegendKey val="0"/>
          <c:showVal val="0"/>
          <c:showCatName val="0"/>
          <c:showSerName val="0"/>
          <c:showPercent val="0"/>
          <c:showBubbleSize val="0"/>
        </c:dLbls>
        <c:gapWidth val="150"/>
        <c:axId val="79882112"/>
        <c:axId val="79883648"/>
      </c:barChart>
      <c:catAx>
        <c:axId val="79882112"/>
        <c:scaling>
          <c:orientation val="minMax"/>
        </c:scaling>
        <c:delete val="0"/>
        <c:axPos val="b"/>
        <c:numFmt formatCode="General" sourceLinked="0"/>
        <c:majorTickMark val="out"/>
        <c:minorTickMark val="none"/>
        <c:tickLblPos val="nextTo"/>
        <c:txPr>
          <a:bodyPr/>
          <a:lstStyle/>
          <a:p>
            <a:pPr>
              <a:defRPr sz="900"/>
            </a:pPr>
            <a:endParaRPr lang="en-US"/>
          </a:p>
        </c:txPr>
        <c:crossAx val="79883648"/>
        <c:crosses val="autoZero"/>
        <c:auto val="1"/>
        <c:lblAlgn val="ctr"/>
        <c:lblOffset val="100"/>
        <c:noMultiLvlLbl val="0"/>
      </c:catAx>
      <c:valAx>
        <c:axId val="79883648"/>
        <c:scaling>
          <c:orientation val="minMax"/>
        </c:scaling>
        <c:delete val="0"/>
        <c:axPos val="l"/>
        <c:majorGridlines/>
        <c:numFmt formatCode="General" sourceLinked="1"/>
        <c:majorTickMark val="out"/>
        <c:minorTickMark val="none"/>
        <c:tickLblPos val="nextTo"/>
        <c:txPr>
          <a:bodyPr/>
          <a:lstStyle/>
          <a:p>
            <a:pPr>
              <a:defRPr sz="800"/>
            </a:pPr>
            <a:endParaRPr lang="en-US"/>
          </a:p>
        </c:txPr>
        <c:crossAx val="79882112"/>
        <c:crosses val="autoZero"/>
        <c:crossBetween val="between"/>
      </c:valAx>
    </c:plotArea>
    <c:legend>
      <c:legendPos val="tr"/>
      <c:layout>
        <c:manualLayout>
          <c:xMode val="edge"/>
          <c:yMode val="edge"/>
          <c:x val="0.64812370452753254"/>
          <c:y val="6.2091505930879608E-2"/>
          <c:w val="0.34755024772584442"/>
          <c:h val="0.45919357638110819"/>
        </c:manualLayout>
      </c:layout>
      <c:overlay val="0"/>
      <c:txPr>
        <a:bodyPr/>
        <a:lstStyle/>
        <a:p>
          <a:pPr>
            <a:defRPr sz="1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D5B0C-414C-406A-937D-C7C9C1B1936C}" type="doc">
      <dgm:prSet loTypeId="urn:microsoft.com/office/officeart/2005/8/layout/process3" loCatId="process" qsTypeId="urn:microsoft.com/office/officeart/2005/8/quickstyle/simple1" qsCatId="simple" csTypeId="urn:microsoft.com/office/officeart/2005/8/colors/colorful4" csCatId="colorful" phldr="1"/>
      <dgm:spPr/>
      <dgm:t>
        <a:bodyPr/>
        <a:lstStyle/>
        <a:p>
          <a:endParaRPr lang="en-US"/>
        </a:p>
      </dgm:t>
    </dgm:pt>
    <dgm:pt modelId="{709E3499-4E07-450B-B535-2583DEB155ED}">
      <dgm:prSet phldrT="[Text]" custT="1"/>
      <dgm:spPr/>
      <dgm:t>
        <a:bodyPr/>
        <a:lstStyle/>
        <a:p>
          <a:r>
            <a:rPr lang="en-US" sz="1200" dirty="0"/>
            <a:t>App selection</a:t>
          </a:r>
        </a:p>
      </dgm:t>
    </dgm:pt>
    <dgm:pt modelId="{C4C4D305-084E-4F25-B967-BCF24D783655}" type="parTrans" cxnId="{3DD01096-35BE-46C5-B19F-6C9034F2C441}">
      <dgm:prSet/>
      <dgm:spPr/>
      <dgm:t>
        <a:bodyPr/>
        <a:lstStyle/>
        <a:p>
          <a:endParaRPr lang="en-US" sz="2000"/>
        </a:p>
      </dgm:t>
    </dgm:pt>
    <dgm:pt modelId="{521DAF13-5B23-4734-8DD9-8069B6720C6E}" type="sibTrans" cxnId="{3DD01096-35BE-46C5-B19F-6C9034F2C441}">
      <dgm:prSet custT="1"/>
      <dgm:spPr/>
      <dgm:t>
        <a:bodyPr/>
        <a:lstStyle/>
        <a:p>
          <a:endParaRPr lang="en-US" sz="1000"/>
        </a:p>
      </dgm:t>
    </dgm:pt>
    <dgm:pt modelId="{6AFE9883-FC8A-4CE4-A609-CE74B0CCEBB8}">
      <dgm:prSet phldrT="[Text]" custT="1"/>
      <dgm:spPr/>
      <dgm:t>
        <a:bodyPr/>
        <a:lstStyle/>
        <a:p>
          <a:r>
            <a:rPr lang="en-US" sz="1200" dirty="0"/>
            <a:t>We Randomly selected 23 android applications from Google play</a:t>
          </a:r>
        </a:p>
      </dgm:t>
    </dgm:pt>
    <dgm:pt modelId="{0720D824-F469-4913-9F3A-BE17C17D6269}" type="parTrans" cxnId="{92463BF0-9286-4EA4-9A16-4D3D699E3082}">
      <dgm:prSet/>
      <dgm:spPr/>
      <dgm:t>
        <a:bodyPr/>
        <a:lstStyle/>
        <a:p>
          <a:endParaRPr lang="en-US" sz="2000"/>
        </a:p>
      </dgm:t>
    </dgm:pt>
    <dgm:pt modelId="{E775E7E5-4CF1-4A80-99EC-6181A3E69D0C}" type="sibTrans" cxnId="{92463BF0-9286-4EA4-9A16-4D3D699E3082}">
      <dgm:prSet/>
      <dgm:spPr/>
      <dgm:t>
        <a:bodyPr/>
        <a:lstStyle/>
        <a:p>
          <a:endParaRPr lang="en-US" sz="2000"/>
        </a:p>
      </dgm:t>
    </dgm:pt>
    <dgm:pt modelId="{3319FC82-1F84-44E4-9F47-DE6C4590945A}">
      <dgm:prSet phldrT="[Text]" custT="1"/>
      <dgm:spPr/>
      <dgm:t>
        <a:bodyPr/>
        <a:lstStyle/>
        <a:p>
          <a:r>
            <a:rPr lang="en-US" sz="1200" dirty="0"/>
            <a:t>Manual compatibility check</a:t>
          </a:r>
        </a:p>
      </dgm:t>
    </dgm:pt>
    <dgm:pt modelId="{1AEA386D-C5BA-4780-9A34-E03F71614180}" type="parTrans" cxnId="{44334E56-6AC5-4A8A-B37A-F58E1EBC370D}">
      <dgm:prSet/>
      <dgm:spPr/>
      <dgm:t>
        <a:bodyPr/>
        <a:lstStyle/>
        <a:p>
          <a:endParaRPr lang="en-US" sz="2000"/>
        </a:p>
      </dgm:t>
    </dgm:pt>
    <dgm:pt modelId="{B4B3E1BF-A839-4FC9-9F24-898BA8A70A47}" type="sibTrans" cxnId="{44334E56-6AC5-4A8A-B37A-F58E1EBC370D}">
      <dgm:prSet custT="1"/>
      <dgm:spPr/>
      <dgm:t>
        <a:bodyPr/>
        <a:lstStyle/>
        <a:p>
          <a:endParaRPr lang="en-US" sz="1000"/>
        </a:p>
      </dgm:t>
    </dgm:pt>
    <dgm:pt modelId="{87B80CC5-B0FA-472C-A3AA-5628331A9368}">
      <dgm:prSet phldrT="[Text]" custT="1"/>
      <dgm:spPr/>
      <dgm:t>
        <a:bodyPr/>
        <a:lstStyle/>
        <a:p>
          <a:r>
            <a:rPr lang="en-US" sz="1200" dirty="0"/>
            <a:t>Manually produced the ground-truth compatibility with respect to the runtime permission model</a:t>
          </a:r>
        </a:p>
      </dgm:t>
    </dgm:pt>
    <dgm:pt modelId="{DBEEEDA0-FB59-4D13-8667-D549C86B2000}" type="parTrans" cxnId="{7ECDEAD3-913C-438B-96FE-CBF613D8A451}">
      <dgm:prSet/>
      <dgm:spPr/>
      <dgm:t>
        <a:bodyPr/>
        <a:lstStyle/>
        <a:p>
          <a:endParaRPr lang="en-US" sz="2000"/>
        </a:p>
      </dgm:t>
    </dgm:pt>
    <dgm:pt modelId="{010969E5-F447-4617-A85B-9E0060CCAC80}" type="sibTrans" cxnId="{7ECDEAD3-913C-438B-96FE-CBF613D8A451}">
      <dgm:prSet/>
      <dgm:spPr/>
      <dgm:t>
        <a:bodyPr/>
        <a:lstStyle/>
        <a:p>
          <a:endParaRPr lang="en-US" sz="2000"/>
        </a:p>
      </dgm:t>
    </dgm:pt>
    <dgm:pt modelId="{AF58DA5D-CACB-4C45-B74E-0B64ADA02D61}">
      <dgm:prSet phldrT="[Text]" custT="1"/>
      <dgm:spPr/>
      <dgm:t>
        <a:bodyPr/>
        <a:lstStyle/>
        <a:p>
          <a:r>
            <a:rPr lang="en-US" sz="1200" dirty="0"/>
            <a:t>Automated compatibility check with ARPDroid </a:t>
          </a:r>
        </a:p>
      </dgm:t>
    </dgm:pt>
    <dgm:pt modelId="{1883CA49-9C8F-4E9B-A9EA-763A1D095F00}" type="parTrans" cxnId="{26C881AD-FC82-498F-B63B-49D29142EB98}">
      <dgm:prSet/>
      <dgm:spPr/>
      <dgm:t>
        <a:bodyPr/>
        <a:lstStyle/>
        <a:p>
          <a:endParaRPr lang="en-US" sz="2000"/>
        </a:p>
      </dgm:t>
    </dgm:pt>
    <dgm:pt modelId="{7F89C7CA-586F-40DD-87FA-260EE8A52ADA}" type="sibTrans" cxnId="{26C881AD-FC82-498F-B63B-49D29142EB98}">
      <dgm:prSet custT="1"/>
      <dgm:spPr/>
      <dgm:t>
        <a:bodyPr/>
        <a:lstStyle/>
        <a:p>
          <a:endParaRPr lang="en-US" sz="1000"/>
        </a:p>
      </dgm:t>
    </dgm:pt>
    <dgm:pt modelId="{96F25AEC-CA34-40D1-AB16-1EEE9A331F41}">
      <dgm:prSet phldrT="[Text]" custT="1"/>
      <dgm:spPr/>
      <dgm:t>
        <a:bodyPr/>
        <a:lstStyle/>
        <a:p>
          <a:r>
            <a:rPr lang="en-US" sz="1200" dirty="0"/>
            <a:t>Repaired all incompatible applications with ARPDroid</a:t>
          </a:r>
        </a:p>
      </dgm:t>
    </dgm:pt>
    <dgm:pt modelId="{C988947D-D305-4B60-9536-88A73EE98F91}" type="parTrans" cxnId="{24BE192C-72CB-4D88-9CD0-7903C1446F7B}">
      <dgm:prSet/>
      <dgm:spPr/>
      <dgm:t>
        <a:bodyPr/>
        <a:lstStyle/>
        <a:p>
          <a:endParaRPr lang="en-US" sz="2000"/>
        </a:p>
      </dgm:t>
    </dgm:pt>
    <dgm:pt modelId="{99C309C0-0613-4DEF-AA40-0C77C6BBDE97}" type="sibTrans" cxnId="{24BE192C-72CB-4D88-9CD0-7903C1446F7B}">
      <dgm:prSet/>
      <dgm:spPr/>
      <dgm:t>
        <a:bodyPr/>
        <a:lstStyle/>
        <a:p>
          <a:endParaRPr lang="en-US" sz="2000"/>
        </a:p>
      </dgm:t>
    </dgm:pt>
    <dgm:pt modelId="{230636F2-18CF-4B6B-8125-5F3BC7E08F9B}">
      <dgm:prSet phldrT="[Text]" custT="1"/>
      <dgm:spPr/>
      <dgm:t>
        <a:bodyPr/>
        <a:lstStyle/>
        <a:p>
          <a:r>
            <a:rPr lang="en-US" sz="1200" dirty="0"/>
            <a:t>Automated adaptation with ARPDroid</a:t>
          </a:r>
        </a:p>
      </dgm:t>
    </dgm:pt>
    <dgm:pt modelId="{EDA4E48A-0C8F-4667-A639-05CEAD047A7D}" type="parTrans" cxnId="{B8043EBA-EF5D-471F-ACEE-50B20D88A692}">
      <dgm:prSet/>
      <dgm:spPr/>
      <dgm:t>
        <a:bodyPr/>
        <a:lstStyle/>
        <a:p>
          <a:endParaRPr lang="en-US" sz="2000"/>
        </a:p>
      </dgm:t>
    </dgm:pt>
    <dgm:pt modelId="{6F210B3D-7DC6-488B-8686-8D6267F58AAD}" type="sibTrans" cxnId="{B8043EBA-EF5D-471F-ACEE-50B20D88A692}">
      <dgm:prSet custT="1"/>
      <dgm:spPr/>
      <dgm:t>
        <a:bodyPr/>
        <a:lstStyle/>
        <a:p>
          <a:endParaRPr lang="en-US" sz="1000"/>
        </a:p>
      </dgm:t>
    </dgm:pt>
    <dgm:pt modelId="{626396E8-3C6A-454A-A7FA-B7AA8CC46622}">
      <dgm:prSet phldrT="[Text]" custT="1"/>
      <dgm:spPr/>
      <dgm:t>
        <a:bodyPr/>
        <a:lstStyle/>
        <a:p>
          <a:r>
            <a:rPr lang="en-US" sz="1200" dirty="0"/>
            <a:t>We then ran ARPDroid to detect whether the app is incompatible or not</a:t>
          </a:r>
        </a:p>
      </dgm:t>
    </dgm:pt>
    <dgm:pt modelId="{A9B7BFA1-99F6-4D11-A517-8667680BB0BC}" type="parTrans" cxnId="{28DBF3CB-E105-47FA-91C6-8C0798151A47}">
      <dgm:prSet/>
      <dgm:spPr/>
      <dgm:t>
        <a:bodyPr/>
        <a:lstStyle/>
        <a:p>
          <a:endParaRPr lang="en-US" sz="2000"/>
        </a:p>
      </dgm:t>
    </dgm:pt>
    <dgm:pt modelId="{006FD52C-21E2-4D05-AA22-C541CB91ACA2}" type="sibTrans" cxnId="{28DBF3CB-E105-47FA-91C6-8C0798151A47}">
      <dgm:prSet/>
      <dgm:spPr/>
      <dgm:t>
        <a:bodyPr/>
        <a:lstStyle/>
        <a:p>
          <a:endParaRPr lang="en-US" sz="2000"/>
        </a:p>
      </dgm:t>
    </dgm:pt>
    <dgm:pt modelId="{0A8C9AFF-D701-4A4D-8318-2D2ADF33D3EA}">
      <dgm:prSet phldrT="[Text]" custT="1"/>
      <dgm:spPr/>
      <dgm:t>
        <a:bodyPr/>
        <a:lstStyle/>
        <a:p>
          <a:r>
            <a:rPr lang="en-US" sz="1200" dirty="0"/>
            <a:t>Manual verification</a:t>
          </a:r>
        </a:p>
      </dgm:t>
    </dgm:pt>
    <dgm:pt modelId="{2D27A2F2-4889-4EB5-B0F9-E9193215AF1C}" type="parTrans" cxnId="{26DBD9AD-6257-4929-AD6E-91E1CDE301F7}">
      <dgm:prSet/>
      <dgm:spPr/>
      <dgm:t>
        <a:bodyPr/>
        <a:lstStyle/>
        <a:p>
          <a:endParaRPr lang="en-US" sz="2000"/>
        </a:p>
      </dgm:t>
    </dgm:pt>
    <dgm:pt modelId="{FDD4FC99-D2DD-48AE-A225-8F6D05CCDDDD}" type="sibTrans" cxnId="{26DBD9AD-6257-4929-AD6E-91E1CDE301F7}">
      <dgm:prSet/>
      <dgm:spPr/>
      <dgm:t>
        <a:bodyPr/>
        <a:lstStyle/>
        <a:p>
          <a:endParaRPr lang="en-US" sz="2000"/>
        </a:p>
      </dgm:t>
    </dgm:pt>
    <dgm:pt modelId="{5CCA3A7A-1854-4BEE-9102-F9A0F2472C2A}">
      <dgm:prSet phldrT="[Text]" custT="1"/>
      <dgm:spPr/>
      <dgm:t>
        <a:bodyPr/>
        <a:lstStyle/>
        <a:p>
          <a:r>
            <a:rPr lang="en-US" sz="1200" dirty="0"/>
            <a:t>We ran the app on an Android emulator that has Android 6.0 (API level 23) installed, and then extensively navigated the app with manual inputs (especially permission-dependent operations and permission granting/revoking) to check if the app functions normally on the new platform.</a:t>
          </a:r>
        </a:p>
      </dgm:t>
    </dgm:pt>
    <dgm:pt modelId="{12630DAE-48BD-455D-8711-86E4E70BA417}" type="parTrans" cxnId="{683E21BB-1E6F-4513-A467-9CB7A6FD5D25}">
      <dgm:prSet/>
      <dgm:spPr/>
      <dgm:t>
        <a:bodyPr/>
        <a:lstStyle/>
        <a:p>
          <a:endParaRPr lang="en-US" sz="2000"/>
        </a:p>
      </dgm:t>
    </dgm:pt>
    <dgm:pt modelId="{1A8DEBCD-43F5-4538-8550-791B0CF661FB}" type="sibTrans" cxnId="{683E21BB-1E6F-4513-A467-9CB7A6FD5D25}">
      <dgm:prSet/>
      <dgm:spPr/>
      <dgm:t>
        <a:bodyPr/>
        <a:lstStyle/>
        <a:p>
          <a:endParaRPr lang="en-US" sz="2000"/>
        </a:p>
      </dgm:t>
    </dgm:pt>
    <dgm:pt modelId="{735BCD7C-CD2A-42E8-91E2-06D560F238B5}" type="pres">
      <dgm:prSet presAssocID="{BC2D5B0C-414C-406A-937D-C7C9C1B1936C}" presName="linearFlow" presStyleCnt="0">
        <dgm:presLayoutVars>
          <dgm:dir/>
          <dgm:animLvl val="lvl"/>
          <dgm:resizeHandles val="exact"/>
        </dgm:presLayoutVars>
      </dgm:prSet>
      <dgm:spPr/>
      <dgm:t>
        <a:bodyPr/>
        <a:lstStyle/>
        <a:p>
          <a:endParaRPr lang="en-US"/>
        </a:p>
      </dgm:t>
    </dgm:pt>
    <dgm:pt modelId="{2E155A4A-125B-49A6-97A4-1D0485437ACD}" type="pres">
      <dgm:prSet presAssocID="{709E3499-4E07-450B-B535-2583DEB155ED}" presName="composite" presStyleCnt="0"/>
      <dgm:spPr/>
    </dgm:pt>
    <dgm:pt modelId="{D0F6F68F-1BAA-438D-B978-5E51E31B22B2}" type="pres">
      <dgm:prSet presAssocID="{709E3499-4E07-450B-B535-2583DEB155ED}" presName="parTx" presStyleLbl="node1" presStyleIdx="0" presStyleCnt="5">
        <dgm:presLayoutVars>
          <dgm:chMax val="0"/>
          <dgm:chPref val="0"/>
          <dgm:bulletEnabled val="1"/>
        </dgm:presLayoutVars>
      </dgm:prSet>
      <dgm:spPr/>
      <dgm:t>
        <a:bodyPr/>
        <a:lstStyle/>
        <a:p>
          <a:endParaRPr lang="en-US"/>
        </a:p>
      </dgm:t>
    </dgm:pt>
    <dgm:pt modelId="{F2291D10-C073-402C-9A33-A2070F080ACA}" type="pres">
      <dgm:prSet presAssocID="{709E3499-4E07-450B-B535-2583DEB155ED}" presName="parSh" presStyleLbl="node1" presStyleIdx="0" presStyleCnt="5"/>
      <dgm:spPr/>
      <dgm:t>
        <a:bodyPr/>
        <a:lstStyle/>
        <a:p>
          <a:endParaRPr lang="en-US"/>
        </a:p>
      </dgm:t>
    </dgm:pt>
    <dgm:pt modelId="{A08C240E-A4A9-41EB-9F35-7E50958D85ED}" type="pres">
      <dgm:prSet presAssocID="{709E3499-4E07-450B-B535-2583DEB155ED}" presName="desTx" presStyleLbl="fgAcc1" presStyleIdx="0" presStyleCnt="5">
        <dgm:presLayoutVars>
          <dgm:bulletEnabled val="1"/>
        </dgm:presLayoutVars>
      </dgm:prSet>
      <dgm:spPr/>
      <dgm:t>
        <a:bodyPr/>
        <a:lstStyle/>
        <a:p>
          <a:endParaRPr lang="en-US"/>
        </a:p>
      </dgm:t>
    </dgm:pt>
    <dgm:pt modelId="{F91C2109-2958-4786-A531-FD5FD46D171A}" type="pres">
      <dgm:prSet presAssocID="{521DAF13-5B23-4734-8DD9-8069B6720C6E}" presName="sibTrans" presStyleLbl="sibTrans2D1" presStyleIdx="0" presStyleCnt="4"/>
      <dgm:spPr/>
      <dgm:t>
        <a:bodyPr/>
        <a:lstStyle/>
        <a:p>
          <a:endParaRPr lang="en-US"/>
        </a:p>
      </dgm:t>
    </dgm:pt>
    <dgm:pt modelId="{D7D3F52A-1ADC-452E-B3F3-E330DE7A8269}" type="pres">
      <dgm:prSet presAssocID="{521DAF13-5B23-4734-8DD9-8069B6720C6E}" presName="connTx" presStyleLbl="sibTrans2D1" presStyleIdx="0" presStyleCnt="4"/>
      <dgm:spPr/>
      <dgm:t>
        <a:bodyPr/>
        <a:lstStyle/>
        <a:p>
          <a:endParaRPr lang="en-US"/>
        </a:p>
      </dgm:t>
    </dgm:pt>
    <dgm:pt modelId="{CC7198EF-579C-4633-A65F-2F34B0FDEFD6}" type="pres">
      <dgm:prSet presAssocID="{3319FC82-1F84-44E4-9F47-DE6C4590945A}" presName="composite" presStyleCnt="0"/>
      <dgm:spPr/>
    </dgm:pt>
    <dgm:pt modelId="{0E1769FC-4DCC-478E-A2B1-FF3755E8A044}" type="pres">
      <dgm:prSet presAssocID="{3319FC82-1F84-44E4-9F47-DE6C4590945A}" presName="parTx" presStyleLbl="node1" presStyleIdx="0" presStyleCnt="5">
        <dgm:presLayoutVars>
          <dgm:chMax val="0"/>
          <dgm:chPref val="0"/>
          <dgm:bulletEnabled val="1"/>
        </dgm:presLayoutVars>
      </dgm:prSet>
      <dgm:spPr/>
      <dgm:t>
        <a:bodyPr/>
        <a:lstStyle/>
        <a:p>
          <a:endParaRPr lang="en-US"/>
        </a:p>
      </dgm:t>
    </dgm:pt>
    <dgm:pt modelId="{D0D7AC95-0FCE-488F-AFF5-A6AA774AFFC1}" type="pres">
      <dgm:prSet presAssocID="{3319FC82-1F84-44E4-9F47-DE6C4590945A}" presName="parSh" presStyleLbl="node1" presStyleIdx="1" presStyleCnt="5"/>
      <dgm:spPr/>
      <dgm:t>
        <a:bodyPr/>
        <a:lstStyle/>
        <a:p>
          <a:endParaRPr lang="en-US"/>
        </a:p>
      </dgm:t>
    </dgm:pt>
    <dgm:pt modelId="{8D9B57D8-2792-4D5B-9EAC-98C78F2595E3}" type="pres">
      <dgm:prSet presAssocID="{3319FC82-1F84-44E4-9F47-DE6C4590945A}" presName="desTx" presStyleLbl="fgAcc1" presStyleIdx="1" presStyleCnt="5">
        <dgm:presLayoutVars>
          <dgm:bulletEnabled val="1"/>
        </dgm:presLayoutVars>
      </dgm:prSet>
      <dgm:spPr/>
      <dgm:t>
        <a:bodyPr/>
        <a:lstStyle/>
        <a:p>
          <a:endParaRPr lang="en-US"/>
        </a:p>
      </dgm:t>
    </dgm:pt>
    <dgm:pt modelId="{315F722D-DCCF-43B8-9C6C-620EBD5DA56A}" type="pres">
      <dgm:prSet presAssocID="{B4B3E1BF-A839-4FC9-9F24-898BA8A70A47}" presName="sibTrans" presStyleLbl="sibTrans2D1" presStyleIdx="1" presStyleCnt="4"/>
      <dgm:spPr/>
      <dgm:t>
        <a:bodyPr/>
        <a:lstStyle/>
        <a:p>
          <a:endParaRPr lang="en-US"/>
        </a:p>
      </dgm:t>
    </dgm:pt>
    <dgm:pt modelId="{3E731C55-8395-4318-8BE7-40DB0B204BDE}" type="pres">
      <dgm:prSet presAssocID="{B4B3E1BF-A839-4FC9-9F24-898BA8A70A47}" presName="connTx" presStyleLbl="sibTrans2D1" presStyleIdx="1" presStyleCnt="4"/>
      <dgm:spPr/>
      <dgm:t>
        <a:bodyPr/>
        <a:lstStyle/>
        <a:p>
          <a:endParaRPr lang="en-US"/>
        </a:p>
      </dgm:t>
    </dgm:pt>
    <dgm:pt modelId="{C64A0D78-F762-413B-BDD5-616713C1F529}" type="pres">
      <dgm:prSet presAssocID="{AF58DA5D-CACB-4C45-B74E-0B64ADA02D61}" presName="composite" presStyleCnt="0"/>
      <dgm:spPr/>
    </dgm:pt>
    <dgm:pt modelId="{B10AC5FE-44B6-4D72-BB6D-AA7A3FD25735}" type="pres">
      <dgm:prSet presAssocID="{AF58DA5D-CACB-4C45-B74E-0B64ADA02D61}" presName="parTx" presStyleLbl="node1" presStyleIdx="1" presStyleCnt="5">
        <dgm:presLayoutVars>
          <dgm:chMax val="0"/>
          <dgm:chPref val="0"/>
          <dgm:bulletEnabled val="1"/>
        </dgm:presLayoutVars>
      </dgm:prSet>
      <dgm:spPr/>
      <dgm:t>
        <a:bodyPr/>
        <a:lstStyle/>
        <a:p>
          <a:endParaRPr lang="en-US"/>
        </a:p>
      </dgm:t>
    </dgm:pt>
    <dgm:pt modelId="{87979214-F316-49C5-95F1-83805EE21A73}" type="pres">
      <dgm:prSet presAssocID="{AF58DA5D-CACB-4C45-B74E-0B64ADA02D61}" presName="parSh" presStyleLbl="node1" presStyleIdx="2" presStyleCnt="5"/>
      <dgm:spPr/>
      <dgm:t>
        <a:bodyPr/>
        <a:lstStyle/>
        <a:p>
          <a:endParaRPr lang="en-US"/>
        </a:p>
      </dgm:t>
    </dgm:pt>
    <dgm:pt modelId="{9219F98C-495A-4A52-95A4-C23DF7C9B7E0}" type="pres">
      <dgm:prSet presAssocID="{AF58DA5D-CACB-4C45-B74E-0B64ADA02D61}" presName="desTx" presStyleLbl="fgAcc1" presStyleIdx="2" presStyleCnt="5">
        <dgm:presLayoutVars>
          <dgm:bulletEnabled val="1"/>
        </dgm:presLayoutVars>
      </dgm:prSet>
      <dgm:spPr/>
      <dgm:t>
        <a:bodyPr/>
        <a:lstStyle/>
        <a:p>
          <a:endParaRPr lang="en-US"/>
        </a:p>
      </dgm:t>
    </dgm:pt>
    <dgm:pt modelId="{CFA7C287-99B6-4A2C-BAC2-757DBD49EA7E}" type="pres">
      <dgm:prSet presAssocID="{7F89C7CA-586F-40DD-87FA-260EE8A52ADA}" presName="sibTrans" presStyleLbl="sibTrans2D1" presStyleIdx="2" presStyleCnt="4"/>
      <dgm:spPr/>
      <dgm:t>
        <a:bodyPr/>
        <a:lstStyle/>
        <a:p>
          <a:endParaRPr lang="en-US"/>
        </a:p>
      </dgm:t>
    </dgm:pt>
    <dgm:pt modelId="{5D85FC0F-A921-4567-A4DF-DAAC93B5CAB8}" type="pres">
      <dgm:prSet presAssocID="{7F89C7CA-586F-40DD-87FA-260EE8A52ADA}" presName="connTx" presStyleLbl="sibTrans2D1" presStyleIdx="2" presStyleCnt="4"/>
      <dgm:spPr/>
      <dgm:t>
        <a:bodyPr/>
        <a:lstStyle/>
        <a:p>
          <a:endParaRPr lang="en-US"/>
        </a:p>
      </dgm:t>
    </dgm:pt>
    <dgm:pt modelId="{7AD1D533-620B-45E6-BD20-C63315CEE7BA}" type="pres">
      <dgm:prSet presAssocID="{230636F2-18CF-4B6B-8125-5F3BC7E08F9B}" presName="composite" presStyleCnt="0"/>
      <dgm:spPr/>
    </dgm:pt>
    <dgm:pt modelId="{4B8DAABB-2FA1-4FF4-A0F3-CAA8F696196D}" type="pres">
      <dgm:prSet presAssocID="{230636F2-18CF-4B6B-8125-5F3BC7E08F9B}" presName="parTx" presStyleLbl="node1" presStyleIdx="2" presStyleCnt="5">
        <dgm:presLayoutVars>
          <dgm:chMax val="0"/>
          <dgm:chPref val="0"/>
          <dgm:bulletEnabled val="1"/>
        </dgm:presLayoutVars>
      </dgm:prSet>
      <dgm:spPr/>
      <dgm:t>
        <a:bodyPr/>
        <a:lstStyle/>
        <a:p>
          <a:endParaRPr lang="en-US"/>
        </a:p>
      </dgm:t>
    </dgm:pt>
    <dgm:pt modelId="{CE588A3A-5FEF-46FF-819A-406A5CB2B282}" type="pres">
      <dgm:prSet presAssocID="{230636F2-18CF-4B6B-8125-5F3BC7E08F9B}" presName="parSh" presStyleLbl="node1" presStyleIdx="3" presStyleCnt="5"/>
      <dgm:spPr/>
      <dgm:t>
        <a:bodyPr/>
        <a:lstStyle/>
        <a:p>
          <a:endParaRPr lang="en-US"/>
        </a:p>
      </dgm:t>
    </dgm:pt>
    <dgm:pt modelId="{7881D976-F8F0-42B1-A188-37F1E050CFF9}" type="pres">
      <dgm:prSet presAssocID="{230636F2-18CF-4B6B-8125-5F3BC7E08F9B}" presName="desTx" presStyleLbl="fgAcc1" presStyleIdx="3" presStyleCnt="5">
        <dgm:presLayoutVars>
          <dgm:bulletEnabled val="1"/>
        </dgm:presLayoutVars>
      </dgm:prSet>
      <dgm:spPr/>
      <dgm:t>
        <a:bodyPr/>
        <a:lstStyle/>
        <a:p>
          <a:endParaRPr lang="en-US"/>
        </a:p>
      </dgm:t>
    </dgm:pt>
    <dgm:pt modelId="{F6823E1D-AFCC-46A8-9BC8-015046AA6A39}" type="pres">
      <dgm:prSet presAssocID="{6F210B3D-7DC6-488B-8686-8D6267F58AAD}" presName="sibTrans" presStyleLbl="sibTrans2D1" presStyleIdx="3" presStyleCnt="4"/>
      <dgm:spPr/>
      <dgm:t>
        <a:bodyPr/>
        <a:lstStyle/>
        <a:p>
          <a:endParaRPr lang="en-US"/>
        </a:p>
      </dgm:t>
    </dgm:pt>
    <dgm:pt modelId="{6B3CAB23-1B30-458F-AF4B-416E5E5C13AF}" type="pres">
      <dgm:prSet presAssocID="{6F210B3D-7DC6-488B-8686-8D6267F58AAD}" presName="connTx" presStyleLbl="sibTrans2D1" presStyleIdx="3" presStyleCnt="4"/>
      <dgm:spPr/>
      <dgm:t>
        <a:bodyPr/>
        <a:lstStyle/>
        <a:p>
          <a:endParaRPr lang="en-US"/>
        </a:p>
      </dgm:t>
    </dgm:pt>
    <dgm:pt modelId="{36ACFFA9-36DA-41F9-A4C9-874B195BEF45}" type="pres">
      <dgm:prSet presAssocID="{0A8C9AFF-D701-4A4D-8318-2D2ADF33D3EA}" presName="composite" presStyleCnt="0"/>
      <dgm:spPr/>
    </dgm:pt>
    <dgm:pt modelId="{D267577B-720F-4B21-81A7-6BBE892AA3A3}" type="pres">
      <dgm:prSet presAssocID="{0A8C9AFF-D701-4A4D-8318-2D2ADF33D3EA}" presName="parTx" presStyleLbl="node1" presStyleIdx="3" presStyleCnt="5">
        <dgm:presLayoutVars>
          <dgm:chMax val="0"/>
          <dgm:chPref val="0"/>
          <dgm:bulletEnabled val="1"/>
        </dgm:presLayoutVars>
      </dgm:prSet>
      <dgm:spPr/>
      <dgm:t>
        <a:bodyPr/>
        <a:lstStyle/>
        <a:p>
          <a:endParaRPr lang="en-US"/>
        </a:p>
      </dgm:t>
    </dgm:pt>
    <dgm:pt modelId="{33D7A11E-997A-4B8D-AB22-04B035469644}" type="pres">
      <dgm:prSet presAssocID="{0A8C9AFF-D701-4A4D-8318-2D2ADF33D3EA}" presName="parSh" presStyleLbl="node1" presStyleIdx="4" presStyleCnt="5"/>
      <dgm:spPr/>
      <dgm:t>
        <a:bodyPr/>
        <a:lstStyle/>
        <a:p>
          <a:endParaRPr lang="en-US"/>
        </a:p>
      </dgm:t>
    </dgm:pt>
    <dgm:pt modelId="{694A5CA9-BC2A-474C-B64F-6786D6B40F4D}" type="pres">
      <dgm:prSet presAssocID="{0A8C9AFF-D701-4A4D-8318-2D2ADF33D3EA}" presName="desTx" presStyleLbl="fgAcc1" presStyleIdx="4" presStyleCnt="5">
        <dgm:presLayoutVars>
          <dgm:bulletEnabled val="1"/>
        </dgm:presLayoutVars>
      </dgm:prSet>
      <dgm:spPr/>
      <dgm:t>
        <a:bodyPr/>
        <a:lstStyle/>
        <a:p>
          <a:endParaRPr lang="en-US"/>
        </a:p>
      </dgm:t>
    </dgm:pt>
  </dgm:ptLst>
  <dgm:cxnLst>
    <dgm:cxn modelId="{021D7F9F-09C4-46FB-9058-04148CE18986}" type="presOf" srcId="{0A8C9AFF-D701-4A4D-8318-2D2ADF33D3EA}" destId="{D267577B-720F-4B21-81A7-6BBE892AA3A3}" srcOrd="0" destOrd="0" presId="urn:microsoft.com/office/officeart/2005/8/layout/process3"/>
    <dgm:cxn modelId="{B23AD744-B559-4CCF-A00C-3732DF293BE3}" type="presOf" srcId="{AF58DA5D-CACB-4C45-B74E-0B64ADA02D61}" destId="{B10AC5FE-44B6-4D72-BB6D-AA7A3FD25735}" srcOrd="0" destOrd="0" presId="urn:microsoft.com/office/officeart/2005/8/layout/process3"/>
    <dgm:cxn modelId="{26C881AD-FC82-498F-B63B-49D29142EB98}" srcId="{BC2D5B0C-414C-406A-937D-C7C9C1B1936C}" destId="{AF58DA5D-CACB-4C45-B74E-0B64ADA02D61}" srcOrd="2" destOrd="0" parTransId="{1883CA49-9C8F-4E9B-A9EA-763A1D095F00}" sibTransId="{7F89C7CA-586F-40DD-87FA-260EE8A52ADA}"/>
    <dgm:cxn modelId="{D78574FD-D324-41F3-8C1A-C815681A79DF}" type="presOf" srcId="{B4B3E1BF-A839-4FC9-9F24-898BA8A70A47}" destId="{315F722D-DCCF-43B8-9C6C-620EBD5DA56A}" srcOrd="0" destOrd="0" presId="urn:microsoft.com/office/officeart/2005/8/layout/process3"/>
    <dgm:cxn modelId="{F027487E-646C-4899-B68D-AC43EBCD5580}" type="presOf" srcId="{521DAF13-5B23-4734-8DD9-8069B6720C6E}" destId="{D7D3F52A-1ADC-452E-B3F3-E330DE7A8269}" srcOrd="1" destOrd="0" presId="urn:microsoft.com/office/officeart/2005/8/layout/process3"/>
    <dgm:cxn modelId="{06BF5BD9-8E52-4358-A568-12F01709B443}" type="presOf" srcId="{0A8C9AFF-D701-4A4D-8318-2D2ADF33D3EA}" destId="{33D7A11E-997A-4B8D-AB22-04B035469644}" srcOrd="1" destOrd="0" presId="urn:microsoft.com/office/officeart/2005/8/layout/process3"/>
    <dgm:cxn modelId="{26DBD9AD-6257-4929-AD6E-91E1CDE301F7}" srcId="{BC2D5B0C-414C-406A-937D-C7C9C1B1936C}" destId="{0A8C9AFF-D701-4A4D-8318-2D2ADF33D3EA}" srcOrd="4" destOrd="0" parTransId="{2D27A2F2-4889-4EB5-B0F9-E9193215AF1C}" sibTransId="{FDD4FC99-D2DD-48AE-A225-8F6D05CCDDDD}"/>
    <dgm:cxn modelId="{44334E56-6AC5-4A8A-B37A-F58E1EBC370D}" srcId="{BC2D5B0C-414C-406A-937D-C7C9C1B1936C}" destId="{3319FC82-1F84-44E4-9F47-DE6C4590945A}" srcOrd="1" destOrd="0" parTransId="{1AEA386D-C5BA-4780-9A34-E03F71614180}" sibTransId="{B4B3E1BF-A839-4FC9-9F24-898BA8A70A47}"/>
    <dgm:cxn modelId="{683E21BB-1E6F-4513-A467-9CB7A6FD5D25}" srcId="{0A8C9AFF-D701-4A4D-8318-2D2ADF33D3EA}" destId="{5CCA3A7A-1854-4BEE-9102-F9A0F2472C2A}" srcOrd="0" destOrd="0" parTransId="{12630DAE-48BD-455D-8711-86E4E70BA417}" sibTransId="{1A8DEBCD-43F5-4538-8550-791B0CF661FB}"/>
    <dgm:cxn modelId="{24BE192C-72CB-4D88-9CD0-7903C1446F7B}" srcId="{230636F2-18CF-4B6B-8125-5F3BC7E08F9B}" destId="{96F25AEC-CA34-40D1-AB16-1EEE9A331F41}" srcOrd="0" destOrd="0" parTransId="{C988947D-D305-4B60-9536-88A73EE98F91}" sibTransId="{99C309C0-0613-4DEF-AA40-0C77C6BBDE97}"/>
    <dgm:cxn modelId="{7ECDEAD3-913C-438B-96FE-CBF613D8A451}" srcId="{3319FC82-1F84-44E4-9F47-DE6C4590945A}" destId="{87B80CC5-B0FA-472C-A3AA-5628331A9368}" srcOrd="0" destOrd="0" parTransId="{DBEEEDA0-FB59-4D13-8667-D549C86B2000}" sibTransId="{010969E5-F447-4617-A85B-9E0060CCAC80}"/>
    <dgm:cxn modelId="{3FD37FD5-CC5E-4189-B0D1-1375AD2682C2}" type="presOf" srcId="{BC2D5B0C-414C-406A-937D-C7C9C1B1936C}" destId="{735BCD7C-CD2A-42E8-91E2-06D560F238B5}" srcOrd="0" destOrd="0" presId="urn:microsoft.com/office/officeart/2005/8/layout/process3"/>
    <dgm:cxn modelId="{92463BF0-9286-4EA4-9A16-4D3D699E3082}" srcId="{709E3499-4E07-450B-B535-2583DEB155ED}" destId="{6AFE9883-FC8A-4CE4-A609-CE74B0CCEBB8}" srcOrd="0" destOrd="0" parTransId="{0720D824-F469-4913-9F3A-BE17C17D6269}" sibTransId="{E775E7E5-4CF1-4A80-99EC-6181A3E69D0C}"/>
    <dgm:cxn modelId="{52FD4733-9C1D-49C7-9C95-7926A39DAF4D}" type="presOf" srcId="{230636F2-18CF-4B6B-8125-5F3BC7E08F9B}" destId="{CE588A3A-5FEF-46FF-819A-406A5CB2B282}" srcOrd="1" destOrd="0" presId="urn:microsoft.com/office/officeart/2005/8/layout/process3"/>
    <dgm:cxn modelId="{A093C8A8-6869-49FB-80A8-A9C4C6C565E1}" type="presOf" srcId="{626396E8-3C6A-454A-A7FA-B7AA8CC46622}" destId="{9219F98C-495A-4A52-95A4-C23DF7C9B7E0}" srcOrd="0" destOrd="0" presId="urn:microsoft.com/office/officeart/2005/8/layout/process3"/>
    <dgm:cxn modelId="{E9404338-8DFF-4537-B4D4-26BEF2C0B7FE}" type="presOf" srcId="{7F89C7CA-586F-40DD-87FA-260EE8A52ADA}" destId="{CFA7C287-99B6-4A2C-BAC2-757DBD49EA7E}" srcOrd="0" destOrd="0" presId="urn:microsoft.com/office/officeart/2005/8/layout/process3"/>
    <dgm:cxn modelId="{87D2560D-F2BC-4A3D-BA17-DDDB1FFB14BF}" type="presOf" srcId="{709E3499-4E07-450B-B535-2583DEB155ED}" destId="{D0F6F68F-1BAA-438D-B978-5E51E31B22B2}" srcOrd="0" destOrd="0" presId="urn:microsoft.com/office/officeart/2005/8/layout/process3"/>
    <dgm:cxn modelId="{3DD01096-35BE-46C5-B19F-6C9034F2C441}" srcId="{BC2D5B0C-414C-406A-937D-C7C9C1B1936C}" destId="{709E3499-4E07-450B-B535-2583DEB155ED}" srcOrd="0" destOrd="0" parTransId="{C4C4D305-084E-4F25-B967-BCF24D783655}" sibTransId="{521DAF13-5B23-4734-8DD9-8069B6720C6E}"/>
    <dgm:cxn modelId="{15E5018E-3573-4F3D-A1C5-9505F0E39A67}" type="presOf" srcId="{230636F2-18CF-4B6B-8125-5F3BC7E08F9B}" destId="{4B8DAABB-2FA1-4FF4-A0F3-CAA8F696196D}" srcOrd="0" destOrd="0" presId="urn:microsoft.com/office/officeart/2005/8/layout/process3"/>
    <dgm:cxn modelId="{D063B60D-EE45-4E4C-94EC-499A36409F43}" type="presOf" srcId="{709E3499-4E07-450B-B535-2583DEB155ED}" destId="{F2291D10-C073-402C-9A33-A2070F080ACA}" srcOrd="1" destOrd="0" presId="urn:microsoft.com/office/officeart/2005/8/layout/process3"/>
    <dgm:cxn modelId="{5125E978-9430-4D50-BFAA-D29AA0819CA5}" type="presOf" srcId="{96F25AEC-CA34-40D1-AB16-1EEE9A331F41}" destId="{7881D976-F8F0-42B1-A188-37F1E050CFF9}" srcOrd="0" destOrd="0" presId="urn:microsoft.com/office/officeart/2005/8/layout/process3"/>
    <dgm:cxn modelId="{3605DC02-6685-4FCA-90DA-B6FB042C0A28}" type="presOf" srcId="{6F210B3D-7DC6-488B-8686-8D6267F58AAD}" destId="{6B3CAB23-1B30-458F-AF4B-416E5E5C13AF}" srcOrd="1" destOrd="0" presId="urn:microsoft.com/office/officeart/2005/8/layout/process3"/>
    <dgm:cxn modelId="{C4CA5687-95D4-4DD7-B998-DF82AE90635D}" type="presOf" srcId="{AF58DA5D-CACB-4C45-B74E-0B64ADA02D61}" destId="{87979214-F316-49C5-95F1-83805EE21A73}" srcOrd="1" destOrd="0" presId="urn:microsoft.com/office/officeart/2005/8/layout/process3"/>
    <dgm:cxn modelId="{3C5DDA30-58C9-40D0-8341-BF71E59488AD}" type="presOf" srcId="{521DAF13-5B23-4734-8DD9-8069B6720C6E}" destId="{F91C2109-2958-4786-A531-FD5FD46D171A}" srcOrd="0" destOrd="0" presId="urn:microsoft.com/office/officeart/2005/8/layout/process3"/>
    <dgm:cxn modelId="{B8043EBA-EF5D-471F-ACEE-50B20D88A692}" srcId="{BC2D5B0C-414C-406A-937D-C7C9C1B1936C}" destId="{230636F2-18CF-4B6B-8125-5F3BC7E08F9B}" srcOrd="3" destOrd="0" parTransId="{EDA4E48A-0C8F-4667-A639-05CEAD047A7D}" sibTransId="{6F210B3D-7DC6-488B-8686-8D6267F58AAD}"/>
    <dgm:cxn modelId="{ECF92C79-1640-41DB-BD69-D25807436D05}" type="presOf" srcId="{6F210B3D-7DC6-488B-8686-8D6267F58AAD}" destId="{F6823E1D-AFCC-46A8-9BC8-015046AA6A39}" srcOrd="0" destOrd="0" presId="urn:microsoft.com/office/officeart/2005/8/layout/process3"/>
    <dgm:cxn modelId="{C9B18FAF-C55C-43DD-B558-670213D0BDE1}" type="presOf" srcId="{B4B3E1BF-A839-4FC9-9F24-898BA8A70A47}" destId="{3E731C55-8395-4318-8BE7-40DB0B204BDE}" srcOrd="1" destOrd="0" presId="urn:microsoft.com/office/officeart/2005/8/layout/process3"/>
    <dgm:cxn modelId="{53E2B60E-DFA7-4673-B77D-670B40B5A942}" type="presOf" srcId="{7F89C7CA-586F-40DD-87FA-260EE8A52ADA}" destId="{5D85FC0F-A921-4567-A4DF-DAAC93B5CAB8}" srcOrd="1" destOrd="0" presId="urn:microsoft.com/office/officeart/2005/8/layout/process3"/>
    <dgm:cxn modelId="{C2439BFF-AEEB-42F4-8D7D-DB6DC3E78196}" type="presOf" srcId="{87B80CC5-B0FA-472C-A3AA-5628331A9368}" destId="{8D9B57D8-2792-4D5B-9EAC-98C78F2595E3}" srcOrd="0" destOrd="0" presId="urn:microsoft.com/office/officeart/2005/8/layout/process3"/>
    <dgm:cxn modelId="{06D7F44D-C1DD-47D3-94A0-B05BB7B873A1}" type="presOf" srcId="{3319FC82-1F84-44E4-9F47-DE6C4590945A}" destId="{D0D7AC95-0FCE-488F-AFF5-A6AA774AFFC1}" srcOrd="1" destOrd="0" presId="urn:microsoft.com/office/officeart/2005/8/layout/process3"/>
    <dgm:cxn modelId="{45A0A9F0-B789-4A65-B6E6-8EC7C9706D95}" type="presOf" srcId="{6AFE9883-FC8A-4CE4-A609-CE74B0CCEBB8}" destId="{A08C240E-A4A9-41EB-9F35-7E50958D85ED}" srcOrd="0" destOrd="0" presId="urn:microsoft.com/office/officeart/2005/8/layout/process3"/>
    <dgm:cxn modelId="{6CC1BEAC-1F85-40E0-BF31-552792044667}" type="presOf" srcId="{3319FC82-1F84-44E4-9F47-DE6C4590945A}" destId="{0E1769FC-4DCC-478E-A2B1-FF3755E8A044}" srcOrd="0" destOrd="0" presId="urn:microsoft.com/office/officeart/2005/8/layout/process3"/>
    <dgm:cxn modelId="{B3FD02C4-69C4-4D50-B06C-6ECAFD6DDE97}" type="presOf" srcId="{5CCA3A7A-1854-4BEE-9102-F9A0F2472C2A}" destId="{694A5CA9-BC2A-474C-B64F-6786D6B40F4D}" srcOrd="0" destOrd="0" presId="urn:microsoft.com/office/officeart/2005/8/layout/process3"/>
    <dgm:cxn modelId="{28DBF3CB-E105-47FA-91C6-8C0798151A47}" srcId="{AF58DA5D-CACB-4C45-B74E-0B64ADA02D61}" destId="{626396E8-3C6A-454A-A7FA-B7AA8CC46622}" srcOrd="0" destOrd="0" parTransId="{A9B7BFA1-99F6-4D11-A517-8667680BB0BC}" sibTransId="{006FD52C-21E2-4D05-AA22-C541CB91ACA2}"/>
    <dgm:cxn modelId="{AECBD036-69B3-4006-8F49-9407647ED115}" type="presParOf" srcId="{735BCD7C-CD2A-42E8-91E2-06D560F238B5}" destId="{2E155A4A-125B-49A6-97A4-1D0485437ACD}" srcOrd="0" destOrd="0" presId="urn:microsoft.com/office/officeart/2005/8/layout/process3"/>
    <dgm:cxn modelId="{1E98CBED-2307-4618-91F3-436C69C8A944}" type="presParOf" srcId="{2E155A4A-125B-49A6-97A4-1D0485437ACD}" destId="{D0F6F68F-1BAA-438D-B978-5E51E31B22B2}" srcOrd="0" destOrd="0" presId="urn:microsoft.com/office/officeart/2005/8/layout/process3"/>
    <dgm:cxn modelId="{FB2C2252-FED9-45E2-A314-AA069CA6DB49}" type="presParOf" srcId="{2E155A4A-125B-49A6-97A4-1D0485437ACD}" destId="{F2291D10-C073-402C-9A33-A2070F080ACA}" srcOrd="1" destOrd="0" presId="urn:microsoft.com/office/officeart/2005/8/layout/process3"/>
    <dgm:cxn modelId="{2D89D96D-D8C1-4826-9477-AFC7D03FE2CE}" type="presParOf" srcId="{2E155A4A-125B-49A6-97A4-1D0485437ACD}" destId="{A08C240E-A4A9-41EB-9F35-7E50958D85ED}" srcOrd="2" destOrd="0" presId="urn:microsoft.com/office/officeart/2005/8/layout/process3"/>
    <dgm:cxn modelId="{8B3D7E6D-DCE6-4EEC-AF9C-C7532405E3BA}" type="presParOf" srcId="{735BCD7C-CD2A-42E8-91E2-06D560F238B5}" destId="{F91C2109-2958-4786-A531-FD5FD46D171A}" srcOrd="1" destOrd="0" presId="urn:microsoft.com/office/officeart/2005/8/layout/process3"/>
    <dgm:cxn modelId="{D6893B9C-36AC-4B49-AA4F-942F8EA36DB0}" type="presParOf" srcId="{F91C2109-2958-4786-A531-FD5FD46D171A}" destId="{D7D3F52A-1ADC-452E-B3F3-E330DE7A8269}" srcOrd="0" destOrd="0" presId="urn:microsoft.com/office/officeart/2005/8/layout/process3"/>
    <dgm:cxn modelId="{58AECB17-C04C-4379-9D75-97FB4D0BC292}" type="presParOf" srcId="{735BCD7C-CD2A-42E8-91E2-06D560F238B5}" destId="{CC7198EF-579C-4633-A65F-2F34B0FDEFD6}" srcOrd="2" destOrd="0" presId="urn:microsoft.com/office/officeart/2005/8/layout/process3"/>
    <dgm:cxn modelId="{1E247CCC-6CA4-4363-9B6A-93F0AABD4654}" type="presParOf" srcId="{CC7198EF-579C-4633-A65F-2F34B0FDEFD6}" destId="{0E1769FC-4DCC-478E-A2B1-FF3755E8A044}" srcOrd="0" destOrd="0" presId="urn:microsoft.com/office/officeart/2005/8/layout/process3"/>
    <dgm:cxn modelId="{B931113C-4476-4168-A69B-2B367EC7983C}" type="presParOf" srcId="{CC7198EF-579C-4633-A65F-2F34B0FDEFD6}" destId="{D0D7AC95-0FCE-488F-AFF5-A6AA774AFFC1}" srcOrd="1" destOrd="0" presId="urn:microsoft.com/office/officeart/2005/8/layout/process3"/>
    <dgm:cxn modelId="{D5AE5568-1C9D-4DAC-B3F1-F1CD51DB2623}" type="presParOf" srcId="{CC7198EF-579C-4633-A65F-2F34B0FDEFD6}" destId="{8D9B57D8-2792-4D5B-9EAC-98C78F2595E3}" srcOrd="2" destOrd="0" presId="urn:microsoft.com/office/officeart/2005/8/layout/process3"/>
    <dgm:cxn modelId="{07C838A3-E7C5-48E2-BAA5-0D1224033CD4}" type="presParOf" srcId="{735BCD7C-CD2A-42E8-91E2-06D560F238B5}" destId="{315F722D-DCCF-43B8-9C6C-620EBD5DA56A}" srcOrd="3" destOrd="0" presId="urn:microsoft.com/office/officeart/2005/8/layout/process3"/>
    <dgm:cxn modelId="{B6A95CE3-8373-46E9-ABD7-2378C0773D06}" type="presParOf" srcId="{315F722D-DCCF-43B8-9C6C-620EBD5DA56A}" destId="{3E731C55-8395-4318-8BE7-40DB0B204BDE}" srcOrd="0" destOrd="0" presId="urn:microsoft.com/office/officeart/2005/8/layout/process3"/>
    <dgm:cxn modelId="{0334F526-BD59-40E4-B2DC-79059784BC62}" type="presParOf" srcId="{735BCD7C-CD2A-42E8-91E2-06D560F238B5}" destId="{C64A0D78-F762-413B-BDD5-616713C1F529}" srcOrd="4" destOrd="0" presId="urn:microsoft.com/office/officeart/2005/8/layout/process3"/>
    <dgm:cxn modelId="{D4F79A77-4342-43B2-A8AD-C968B8E9D161}" type="presParOf" srcId="{C64A0D78-F762-413B-BDD5-616713C1F529}" destId="{B10AC5FE-44B6-4D72-BB6D-AA7A3FD25735}" srcOrd="0" destOrd="0" presId="urn:microsoft.com/office/officeart/2005/8/layout/process3"/>
    <dgm:cxn modelId="{177E98ED-E544-4CF0-95B4-63051BE6078D}" type="presParOf" srcId="{C64A0D78-F762-413B-BDD5-616713C1F529}" destId="{87979214-F316-49C5-95F1-83805EE21A73}" srcOrd="1" destOrd="0" presId="urn:microsoft.com/office/officeart/2005/8/layout/process3"/>
    <dgm:cxn modelId="{62C3F1DD-2AAF-4587-A55D-77DF0248ED91}" type="presParOf" srcId="{C64A0D78-F762-413B-BDD5-616713C1F529}" destId="{9219F98C-495A-4A52-95A4-C23DF7C9B7E0}" srcOrd="2" destOrd="0" presId="urn:microsoft.com/office/officeart/2005/8/layout/process3"/>
    <dgm:cxn modelId="{6211CD5D-91C8-42AC-B492-B28F5BF746AB}" type="presParOf" srcId="{735BCD7C-CD2A-42E8-91E2-06D560F238B5}" destId="{CFA7C287-99B6-4A2C-BAC2-757DBD49EA7E}" srcOrd="5" destOrd="0" presId="urn:microsoft.com/office/officeart/2005/8/layout/process3"/>
    <dgm:cxn modelId="{97A231C7-58B1-4DF6-A9E8-1C62F42E6F30}" type="presParOf" srcId="{CFA7C287-99B6-4A2C-BAC2-757DBD49EA7E}" destId="{5D85FC0F-A921-4567-A4DF-DAAC93B5CAB8}" srcOrd="0" destOrd="0" presId="urn:microsoft.com/office/officeart/2005/8/layout/process3"/>
    <dgm:cxn modelId="{F3672E27-195B-4095-A301-AC42BA029482}" type="presParOf" srcId="{735BCD7C-CD2A-42E8-91E2-06D560F238B5}" destId="{7AD1D533-620B-45E6-BD20-C63315CEE7BA}" srcOrd="6" destOrd="0" presId="urn:microsoft.com/office/officeart/2005/8/layout/process3"/>
    <dgm:cxn modelId="{D9CF50C9-1CFE-4BED-BEBE-6BD4141C78C5}" type="presParOf" srcId="{7AD1D533-620B-45E6-BD20-C63315CEE7BA}" destId="{4B8DAABB-2FA1-4FF4-A0F3-CAA8F696196D}" srcOrd="0" destOrd="0" presId="urn:microsoft.com/office/officeart/2005/8/layout/process3"/>
    <dgm:cxn modelId="{21CC8964-D343-4C75-81EE-8F9317770FB1}" type="presParOf" srcId="{7AD1D533-620B-45E6-BD20-C63315CEE7BA}" destId="{CE588A3A-5FEF-46FF-819A-406A5CB2B282}" srcOrd="1" destOrd="0" presId="urn:microsoft.com/office/officeart/2005/8/layout/process3"/>
    <dgm:cxn modelId="{63825E5C-7C21-4D08-8779-D308E32F5DF8}" type="presParOf" srcId="{7AD1D533-620B-45E6-BD20-C63315CEE7BA}" destId="{7881D976-F8F0-42B1-A188-37F1E050CFF9}" srcOrd="2" destOrd="0" presId="urn:microsoft.com/office/officeart/2005/8/layout/process3"/>
    <dgm:cxn modelId="{BC9053D1-98B9-417E-AECA-7A00D0153A1D}" type="presParOf" srcId="{735BCD7C-CD2A-42E8-91E2-06D560F238B5}" destId="{F6823E1D-AFCC-46A8-9BC8-015046AA6A39}" srcOrd="7" destOrd="0" presId="urn:microsoft.com/office/officeart/2005/8/layout/process3"/>
    <dgm:cxn modelId="{5EAAD572-4500-43AF-A442-EE30CF9DC931}" type="presParOf" srcId="{F6823E1D-AFCC-46A8-9BC8-015046AA6A39}" destId="{6B3CAB23-1B30-458F-AF4B-416E5E5C13AF}" srcOrd="0" destOrd="0" presId="urn:microsoft.com/office/officeart/2005/8/layout/process3"/>
    <dgm:cxn modelId="{CD249A60-1D5D-44E3-975A-E23AA9A8650C}" type="presParOf" srcId="{735BCD7C-CD2A-42E8-91E2-06D560F238B5}" destId="{36ACFFA9-36DA-41F9-A4C9-874B195BEF45}" srcOrd="8" destOrd="0" presId="urn:microsoft.com/office/officeart/2005/8/layout/process3"/>
    <dgm:cxn modelId="{AFE15486-E8BD-483C-B7EE-0E990ADFC7DA}" type="presParOf" srcId="{36ACFFA9-36DA-41F9-A4C9-874B195BEF45}" destId="{D267577B-720F-4B21-81A7-6BBE892AA3A3}" srcOrd="0" destOrd="0" presId="urn:microsoft.com/office/officeart/2005/8/layout/process3"/>
    <dgm:cxn modelId="{7659E76B-40A8-4723-8496-64037826965B}" type="presParOf" srcId="{36ACFFA9-36DA-41F9-A4C9-874B195BEF45}" destId="{33D7A11E-997A-4B8D-AB22-04B035469644}" srcOrd="1" destOrd="0" presId="urn:microsoft.com/office/officeart/2005/8/layout/process3"/>
    <dgm:cxn modelId="{75BDE7E7-6D07-4240-9113-620B71D55830}" type="presParOf" srcId="{36ACFFA9-36DA-41F9-A4C9-874B195BEF45}" destId="{694A5CA9-BC2A-474C-B64F-6786D6B40F4D}"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91D10-C073-402C-9A33-A2070F080ACA}">
      <dsp:nvSpPr>
        <dsp:cNvPr id="0" name=""/>
        <dsp:cNvSpPr/>
      </dsp:nvSpPr>
      <dsp:spPr>
        <a:xfrm>
          <a:off x="6366" y="155524"/>
          <a:ext cx="1436375" cy="2764800"/>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App selection</a:t>
          </a:r>
        </a:p>
      </dsp:txBody>
      <dsp:txXfrm>
        <a:off x="6366" y="155524"/>
        <a:ext cx="1436375" cy="574550"/>
      </dsp:txXfrm>
    </dsp:sp>
    <dsp:sp modelId="{A08C240E-A4A9-41EB-9F35-7E50958D85ED}">
      <dsp:nvSpPr>
        <dsp:cNvPr id="0" name=""/>
        <dsp:cNvSpPr/>
      </dsp:nvSpPr>
      <dsp:spPr>
        <a:xfrm>
          <a:off x="300563" y="730075"/>
          <a:ext cx="1436375" cy="368640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We Randomly selected 23 android applications from Google play</a:t>
          </a:r>
        </a:p>
      </dsp:txBody>
      <dsp:txXfrm>
        <a:off x="342633" y="772145"/>
        <a:ext cx="1352235" cy="3602260"/>
      </dsp:txXfrm>
    </dsp:sp>
    <dsp:sp modelId="{F91C2109-2958-4786-A531-FD5FD46D171A}">
      <dsp:nvSpPr>
        <dsp:cNvPr id="0" name=""/>
        <dsp:cNvSpPr/>
      </dsp:nvSpPr>
      <dsp:spPr>
        <a:xfrm>
          <a:off x="1660491" y="263991"/>
          <a:ext cx="461628" cy="35761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660491" y="335514"/>
        <a:ext cx="354343" cy="214570"/>
      </dsp:txXfrm>
    </dsp:sp>
    <dsp:sp modelId="{D0D7AC95-0FCE-488F-AFF5-A6AA774AFFC1}">
      <dsp:nvSpPr>
        <dsp:cNvPr id="0" name=""/>
        <dsp:cNvSpPr/>
      </dsp:nvSpPr>
      <dsp:spPr>
        <a:xfrm>
          <a:off x="2313739" y="155524"/>
          <a:ext cx="1436375" cy="2764800"/>
        </a:xfrm>
        <a:prstGeom prst="roundRect">
          <a:avLst>
            <a:gd name="adj" fmla="val 10000"/>
          </a:avLst>
        </a:prstGeom>
        <a:solidFill>
          <a:schemeClr val="accent4">
            <a:hueOff val="-2574819"/>
            <a:satOff val="17322"/>
            <a:lumOff val="-83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Manual compatibility check</a:t>
          </a:r>
        </a:p>
      </dsp:txBody>
      <dsp:txXfrm>
        <a:off x="2313739" y="155524"/>
        <a:ext cx="1436375" cy="574550"/>
      </dsp:txXfrm>
    </dsp:sp>
    <dsp:sp modelId="{8D9B57D8-2792-4D5B-9EAC-98C78F2595E3}">
      <dsp:nvSpPr>
        <dsp:cNvPr id="0" name=""/>
        <dsp:cNvSpPr/>
      </dsp:nvSpPr>
      <dsp:spPr>
        <a:xfrm>
          <a:off x="2607937" y="730075"/>
          <a:ext cx="1436375" cy="368640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2574819"/>
              <a:satOff val="17322"/>
              <a:lumOff val="-8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Manually produced the ground-truth compatibility with respect to the runtime permission model</a:t>
          </a:r>
        </a:p>
      </dsp:txBody>
      <dsp:txXfrm>
        <a:off x="2650007" y="772145"/>
        <a:ext cx="1352235" cy="3602260"/>
      </dsp:txXfrm>
    </dsp:sp>
    <dsp:sp modelId="{315F722D-DCCF-43B8-9C6C-620EBD5DA56A}">
      <dsp:nvSpPr>
        <dsp:cNvPr id="0" name=""/>
        <dsp:cNvSpPr/>
      </dsp:nvSpPr>
      <dsp:spPr>
        <a:xfrm>
          <a:off x="3967865" y="263991"/>
          <a:ext cx="461628" cy="357616"/>
        </a:xfrm>
        <a:prstGeom prst="rightArrow">
          <a:avLst>
            <a:gd name="adj1" fmla="val 60000"/>
            <a:gd name="adj2" fmla="val 50000"/>
          </a:avLst>
        </a:prstGeom>
        <a:solidFill>
          <a:schemeClr val="accent4">
            <a:hueOff val="-3433093"/>
            <a:satOff val="23096"/>
            <a:lumOff val="-11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967865" y="335514"/>
        <a:ext cx="354343" cy="214570"/>
      </dsp:txXfrm>
    </dsp:sp>
    <dsp:sp modelId="{87979214-F316-49C5-95F1-83805EE21A73}">
      <dsp:nvSpPr>
        <dsp:cNvPr id="0" name=""/>
        <dsp:cNvSpPr/>
      </dsp:nvSpPr>
      <dsp:spPr>
        <a:xfrm>
          <a:off x="4621113" y="155524"/>
          <a:ext cx="1436375" cy="2764800"/>
        </a:xfrm>
        <a:prstGeom prst="roundRect">
          <a:avLst>
            <a:gd name="adj" fmla="val 10000"/>
          </a:avLst>
        </a:prstGeom>
        <a:solidFill>
          <a:schemeClr val="accent4">
            <a:hueOff val="-5149639"/>
            <a:satOff val="34644"/>
            <a:lumOff val="-166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Automated compatibility check with ARPDroid </a:t>
          </a:r>
        </a:p>
      </dsp:txBody>
      <dsp:txXfrm>
        <a:off x="4621113" y="155524"/>
        <a:ext cx="1436375" cy="574550"/>
      </dsp:txXfrm>
    </dsp:sp>
    <dsp:sp modelId="{9219F98C-495A-4A52-95A4-C23DF7C9B7E0}">
      <dsp:nvSpPr>
        <dsp:cNvPr id="0" name=""/>
        <dsp:cNvSpPr/>
      </dsp:nvSpPr>
      <dsp:spPr>
        <a:xfrm>
          <a:off x="4915310" y="730075"/>
          <a:ext cx="1436375" cy="368640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5149639"/>
              <a:satOff val="34644"/>
              <a:lumOff val="-16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We then ran ARPDroid to detect whether the app is incompatible or not</a:t>
          </a:r>
        </a:p>
      </dsp:txBody>
      <dsp:txXfrm>
        <a:off x="4957380" y="772145"/>
        <a:ext cx="1352235" cy="3602260"/>
      </dsp:txXfrm>
    </dsp:sp>
    <dsp:sp modelId="{CFA7C287-99B6-4A2C-BAC2-757DBD49EA7E}">
      <dsp:nvSpPr>
        <dsp:cNvPr id="0" name=""/>
        <dsp:cNvSpPr/>
      </dsp:nvSpPr>
      <dsp:spPr>
        <a:xfrm>
          <a:off x="6275238" y="263991"/>
          <a:ext cx="461628" cy="357616"/>
        </a:xfrm>
        <a:prstGeom prst="rightArrow">
          <a:avLst>
            <a:gd name="adj1" fmla="val 60000"/>
            <a:gd name="adj2" fmla="val 50000"/>
          </a:avLst>
        </a:prstGeom>
        <a:solidFill>
          <a:schemeClr val="accent4">
            <a:hueOff val="-6866185"/>
            <a:satOff val="46191"/>
            <a:lumOff val="-22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275238" y="335514"/>
        <a:ext cx="354343" cy="214570"/>
      </dsp:txXfrm>
    </dsp:sp>
    <dsp:sp modelId="{CE588A3A-5FEF-46FF-819A-406A5CB2B282}">
      <dsp:nvSpPr>
        <dsp:cNvPr id="0" name=""/>
        <dsp:cNvSpPr/>
      </dsp:nvSpPr>
      <dsp:spPr>
        <a:xfrm>
          <a:off x="6928486" y="155524"/>
          <a:ext cx="1436375" cy="2764800"/>
        </a:xfrm>
        <a:prstGeom prst="roundRect">
          <a:avLst>
            <a:gd name="adj" fmla="val 10000"/>
          </a:avLst>
        </a:prstGeom>
        <a:solidFill>
          <a:schemeClr val="accent4">
            <a:hueOff val="-7724458"/>
            <a:satOff val="51965"/>
            <a:lumOff val="-250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Automated adaptation with ARPDroid</a:t>
          </a:r>
        </a:p>
      </dsp:txBody>
      <dsp:txXfrm>
        <a:off x="6928486" y="155524"/>
        <a:ext cx="1436375" cy="574550"/>
      </dsp:txXfrm>
    </dsp:sp>
    <dsp:sp modelId="{7881D976-F8F0-42B1-A188-37F1E050CFF9}">
      <dsp:nvSpPr>
        <dsp:cNvPr id="0" name=""/>
        <dsp:cNvSpPr/>
      </dsp:nvSpPr>
      <dsp:spPr>
        <a:xfrm>
          <a:off x="7222684" y="730075"/>
          <a:ext cx="1436375" cy="368640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7724458"/>
              <a:satOff val="51965"/>
              <a:lumOff val="-25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Repaired all incompatible applications with ARPDroid</a:t>
          </a:r>
        </a:p>
      </dsp:txBody>
      <dsp:txXfrm>
        <a:off x="7264754" y="772145"/>
        <a:ext cx="1352235" cy="3602260"/>
      </dsp:txXfrm>
    </dsp:sp>
    <dsp:sp modelId="{F6823E1D-AFCC-46A8-9BC8-015046AA6A39}">
      <dsp:nvSpPr>
        <dsp:cNvPr id="0" name=""/>
        <dsp:cNvSpPr/>
      </dsp:nvSpPr>
      <dsp:spPr>
        <a:xfrm>
          <a:off x="8582612" y="263991"/>
          <a:ext cx="461628" cy="357616"/>
        </a:xfrm>
        <a:prstGeom prst="rightArrow">
          <a:avLst>
            <a:gd name="adj1" fmla="val 60000"/>
            <a:gd name="adj2" fmla="val 50000"/>
          </a:avLst>
        </a:prstGeom>
        <a:solidFill>
          <a:schemeClr val="accent4">
            <a:hueOff val="-10299278"/>
            <a:satOff val="6928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8582612" y="335514"/>
        <a:ext cx="354343" cy="214570"/>
      </dsp:txXfrm>
    </dsp:sp>
    <dsp:sp modelId="{33D7A11E-997A-4B8D-AB22-04B035469644}">
      <dsp:nvSpPr>
        <dsp:cNvPr id="0" name=""/>
        <dsp:cNvSpPr/>
      </dsp:nvSpPr>
      <dsp:spPr>
        <a:xfrm>
          <a:off x="9235860" y="155524"/>
          <a:ext cx="1436375" cy="2764800"/>
        </a:xfrm>
        <a:prstGeom prst="roundRect">
          <a:avLst>
            <a:gd name="adj" fmla="val 10000"/>
          </a:avLst>
        </a:prstGeom>
        <a:solidFill>
          <a:schemeClr val="accent4">
            <a:hueOff val="-10299278"/>
            <a:satOff val="69287"/>
            <a:lumOff val="-333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Manual verification</a:t>
          </a:r>
        </a:p>
      </dsp:txBody>
      <dsp:txXfrm>
        <a:off x="9235860" y="155524"/>
        <a:ext cx="1436375" cy="574550"/>
      </dsp:txXfrm>
    </dsp:sp>
    <dsp:sp modelId="{694A5CA9-BC2A-474C-B64F-6786D6B40F4D}">
      <dsp:nvSpPr>
        <dsp:cNvPr id="0" name=""/>
        <dsp:cNvSpPr/>
      </dsp:nvSpPr>
      <dsp:spPr>
        <a:xfrm>
          <a:off x="9530057" y="730075"/>
          <a:ext cx="1436375" cy="368640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10299278"/>
              <a:satOff val="69287"/>
              <a:lumOff val="-33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We ran the app on an Android emulator that has Android 6.0 (API level 23) installed, and then extensively navigated the app with manual inputs (especially permission-dependent operations and permission granting/revoking) to check if the app functions normally on the new platform.</a:t>
          </a:r>
        </a:p>
      </dsp:txBody>
      <dsp:txXfrm>
        <a:off x="9572127" y="772145"/>
        <a:ext cx="1352235" cy="36022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E5D31-17CE-4454-A322-03BE9DB448FF}" type="datetimeFigureOut">
              <a:rPr lang="en-US" smtClean="0"/>
              <a:t>5/19/2018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1813C-EAEF-4BB7-BA86-9BE2F88DFE53}" type="slidenum">
              <a:rPr lang="en-US" smtClean="0"/>
              <a:t>‹#›</a:t>
            </a:fld>
            <a:endParaRPr lang="en-US"/>
          </a:p>
        </p:txBody>
      </p:sp>
    </p:spTree>
    <p:extLst>
      <p:ext uri="{BB962C8B-B14F-4D97-AF65-F5344CB8AC3E}">
        <p14:creationId xmlns:p14="http://schemas.microsoft.com/office/powerpoint/2010/main" val="129869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the introduction.</a:t>
            </a:r>
            <a:r>
              <a:rPr lang="en-US" baseline="0" dirty="0" smtClean="0"/>
              <a:t> </a:t>
            </a:r>
          </a:p>
          <a:p>
            <a:endParaRPr lang="en-US" baseline="0" dirty="0" smtClean="0"/>
          </a:p>
          <a:p>
            <a:r>
              <a:rPr lang="en-US" baseline="0" dirty="0" smtClean="0"/>
              <a:t>I am John Jenkins from Washington State University. As the first author could not make the trip, I will present our paper “automated ….”. </a:t>
            </a:r>
          </a:p>
          <a:p>
            <a:endParaRPr lang="en-US" baseline="0" dirty="0" smtClean="0"/>
          </a:p>
          <a:p>
            <a:r>
              <a:rPr lang="en-US" baseline="0" dirty="0" smtClean="0"/>
              <a:t>Our work deals with Android app incompatibilities caused by incompatible permission use, we propose an automated solution to detecting and repairing runtime permission induced incompatibilities.</a:t>
            </a:r>
            <a:endParaRPr lang="en-US" dirty="0"/>
          </a:p>
        </p:txBody>
      </p:sp>
      <p:sp>
        <p:nvSpPr>
          <p:cNvPr id="4" name="Slide Number Placeholder 3"/>
          <p:cNvSpPr>
            <a:spLocks noGrp="1"/>
          </p:cNvSpPr>
          <p:nvPr>
            <p:ph type="sldNum" sz="quarter" idx="10"/>
          </p:nvPr>
        </p:nvSpPr>
        <p:spPr/>
        <p:txBody>
          <a:bodyPr/>
          <a:lstStyle/>
          <a:p>
            <a:fld id="{E021813C-EAEF-4BB7-BA86-9BE2F88DFE53}" type="slidenum">
              <a:rPr lang="en-US" smtClean="0"/>
              <a:t>1</a:t>
            </a:fld>
            <a:endParaRPr lang="en-US"/>
          </a:p>
        </p:txBody>
      </p:sp>
    </p:spTree>
    <p:extLst>
      <p:ext uri="{BB962C8B-B14F-4D97-AF65-F5344CB8AC3E}">
        <p14:creationId xmlns:p14="http://schemas.microsoft.com/office/powerpoint/2010/main" val="2233952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results with respect to benchmark applications  show promising effectiveness and practical efficiency of our technique.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As shown in Table 1, for the 20 benchmarks that are actually incompatible, ARPDroid detected them all correctly as incompatible, and successfully repaired 18 of them.</a:t>
            </a:r>
            <a:r>
              <a:rPr lang="en-US" sz="1200" kern="1200" dirty="0">
                <a:solidFill>
                  <a:schemeClr val="tx1"/>
                </a:solidFill>
                <a:effectLst/>
                <a:latin typeface="+mn-lt"/>
                <a:ea typeface="+mn-ea"/>
                <a:cs typeface="+mn-cs"/>
              </a:rPr>
              <a:t> The resulting apps work normally on the new platform of Android (version 6.0) with respect to extensive manual inputs. The overall transformation success rate was 91.3%.</a:t>
            </a:r>
          </a:p>
          <a:p>
            <a:endParaRPr lang="en-US" dirty="0"/>
          </a:p>
        </p:txBody>
      </p:sp>
      <p:sp>
        <p:nvSpPr>
          <p:cNvPr id="4" name="Slide Number Placeholder 3"/>
          <p:cNvSpPr>
            <a:spLocks noGrp="1"/>
          </p:cNvSpPr>
          <p:nvPr>
            <p:ph type="sldNum" sz="quarter" idx="10"/>
          </p:nvPr>
        </p:nvSpPr>
        <p:spPr/>
        <p:txBody>
          <a:bodyPr/>
          <a:lstStyle/>
          <a:p>
            <a:fld id="{E021813C-EAEF-4BB7-BA86-9BE2F88DFE53}" type="slidenum">
              <a:rPr lang="en-US" smtClean="0"/>
              <a:t>10</a:t>
            </a:fld>
            <a:endParaRPr lang="en-US"/>
          </a:p>
        </p:txBody>
      </p:sp>
    </p:spTree>
    <p:extLst>
      <p:ext uri="{BB962C8B-B14F-4D97-AF65-F5344CB8AC3E}">
        <p14:creationId xmlns:p14="http://schemas.microsoft.com/office/powerpoint/2010/main" val="663045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two major limitations that can be seen in </a:t>
            </a:r>
            <a:r>
              <a:rPr lang="en-US" sz="1200" kern="1200" dirty="0" err="1">
                <a:solidFill>
                  <a:schemeClr val="tx1"/>
                </a:solidFill>
                <a:effectLst/>
                <a:latin typeface="+mn-lt"/>
                <a:ea typeface="+mn-ea"/>
                <a:cs typeface="+mn-cs"/>
              </a:rPr>
              <a:t>ARPDroid</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Currently ARPDroid inserts code to directly request permissions without considering showing additional rationale to the user. In other words, implementation of  </a:t>
            </a:r>
            <a:r>
              <a:rPr lang="en-US" sz="1200" kern="1200" dirty="0" err="1">
                <a:solidFill>
                  <a:schemeClr val="tx1"/>
                </a:solidFill>
                <a:effectLst/>
                <a:latin typeface="+mn-lt"/>
                <a:ea typeface="+mn-ea"/>
                <a:cs typeface="+mn-cs"/>
              </a:rPr>
              <a:t>A</a:t>
            </a:r>
            <a:r>
              <a:rPr lang="en-US" sz="1200" b="1" kern="1200" dirty="0" err="1">
                <a:solidFill>
                  <a:schemeClr val="tx1"/>
                </a:solidFill>
                <a:effectLst/>
                <a:latin typeface="+mn-lt"/>
                <a:ea typeface="+mn-ea"/>
                <a:cs typeface="+mn-cs"/>
              </a:rPr>
              <a:t>ctivityCompat.shouldShowRequestPermissionRationale</a:t>
            </a:r>
            <a:r>
              <a:rPr lang="en-US" sz="1200" kern="1200" dirty="0">
                <a:solidFill>
                  <a:schemeClr val="tx1"/>
                </a:solidFill>
                <a:effectLst/>
                <a:latin typeface="+mn-lt"/>
                <a:ea typeface="+mn-ea"/>
                <a:cs typeface="+mn-cs"/>
              </a:rPr>
              <a:t> will not be done through the ARPDroid. </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Secondly, a main implementation limitation lies in the dependence of our tool on the capability of Soot and Flow-Droid: ARPDroid would not be able to handle apps that cannot be successfully processed by these underlying utilities. </a:t>
            </a:r>
          </a:p>
          <a:p>
            <a:endParaRPr lang="en-US" dirty="0"/>
          </a:p>
        </p:txBody>
      </p:sp>
      <p:sp>
        <p:nvSpPr>
          <p:cNvPr id="4" name="Slide Number Placeholder 3"/>
          <p:cNvSpPr>
            <a:spLocks noGrp="1"/>
          </p:cNvSpPr>
          <p:nvPr>
            <p:ph type="sldNum" sz="quarter" idx="10"/>
          </p:nvPr>
        </p:nvSpPr>
        <p:spPr/>
        <p:txBody>
          <a:bodyPr/>
          <a:lstStyle/>
          <a:p>
            <a:fld id="{E021813C-EAEF-4BB7-BA86-9BE2F88DFE53}" type="slidenum">
              <a:rPr lang="en-US" smtClean="0"/>
              <a:t>11</a:t>
            </a:fld>
            <a:endParaRPr lang="en-US"/>
          </a:p>
        </p:txBody>
      </p:sp>
    </p:spTree>
    <p:extLst>
      <p:ext uri="{BB962C8B-B14F-4D97-AF65-F5344CB8AC3E}">
        <p14:creationId xmlns:p14="http://schemas.microsoft.com/office/powerpoint/2010/main" val="157168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lumOff val="25000"/>
                  </a:schemeClr>
                </a:solidFill>
              </a:rPr>
              <a:t>We developed an open source automated tool for adapting legacy android applications  for new runtime permission mechanism and it is available for you to check and give your feedback on it. </a:t>
            </a:r>
            <a:endParaRPr lang="en-US" dirty="0" smtClean="0">
              <a:solidFill>
                <a:schemeClr val="tx1">
                  <a:lumMod val="75000"/>
                  <a:lumOff val="2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lumMod val="75000"/>
                  <a:lumOff val="25000"/>
                </a:schemeClr>
              </a:solidFill>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solidFill>
                  <a:schemeClr val="tx1">
                    <a:lumMod val="75000"/>
                    <a:lumOff val="25000"/>
                  </a:schemeClr>
                </a:solidFill>
              </a:rPr>
              <a:t>Instead of showing this long sentence,</a:t>
            </a:r>
            <a:r>
              <a:rPr lang="en-US" baseline="0" dirty="0" smtClean="0">
                <a:solidFill>
                  <a:schemeClr val="tx1">
                    <a:lumMod val="75000"/>
                    <a:lumOff val="25000"/>
                  </a:schemeClr>
                </a:solidFill>
              </a:rPr>
              <a:t> we may show short phrases to summarize the problem we solve, and contributions we make in this paper.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solidFill>
                  <a:schemeClr val="tx1">
                    <a:lumMod val="75000"/>
                    <a:lumOff val="25000"/>
                  </a:schemeClr>
                </a:solidFill>
              </a:rPr>
              <a:t>Then, show the paper title with author info. Saying that “if you are interested, please find more details in our paper”. </a:t>
            </a:r>
            <a:endParaRPr lang="en-US" dirty="0">
              <a:solidFill>
                <a:schemeClr val="tx1">
                  <a:lumMod val="75000"/>
                  <a:lumOff val="25000"/>
                </a:schemeClr>
              </a:solidFill>
            </a:endParaRPr>
          </a:p>
          <a:p>
            <a:endParaRPr lang="en-US" dirty="0"/>
          </a:p>
        </p:txBody>
      </p:sp>
      <p:sp>
        <p:nvSpPr>
          <p:cNvPr id="4" name="Slide Number Placeholder 3"/>
          <p:cNvSpPr>
            <a:spLocks noGrp="1"/>
          </p:cNvSpPr>
          <p:nvPr>
            <p:ph type="sldNum" sz="quarter" idx="10"/>
          </p:nvPr>
        </p:nvSpPr>
        <p:spPr/>
        <p:txBody>
          <a:bodyPr/>
          <a:lstStyle/>
          <a:p>
            <a:fld id="{E021813C-EAEF-4BB7-BA86-9BE2F88DFE53}" type="slidenum">
              <a:rPr lang="en-US" smtClean="0"/>
              <a:t>12</a:t>
            </a:fld>
            <a:endParaRPr lang="en-US"/>
          </a:p>
        </p:txBody>
      </p:sp>
    </p:spTree>
    <p:extLst>
      <p:ext uri="{BB962C8B-B14F-4D97-AF65-F5344CB8AC3E}">
        <p14:creationId xmlns:p14="http://schemas.microsoft.com/office/powerpoint/2010/main" val="421697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Android permission mechanism plays a major role on securing highly sensitive data of the Android system. Prior to Android-6.0 - Marshmallow, the user grants required permission at </a:t>
            </a:r>
            <a:r>
              <a:rPr lang="en-US" sz="1200" kern="1200" dirty="0" smtClean="0">
                <a:solidFill>
                  <a:schemeClr val="tx1"/>
                </a:solidFill>
                <a:effectLst/>
                <a:latin typeface="+mn-lt"/>
                <a:ea typeface="+mn-ea"/>
                <a:cs typeface="+mn-cs"/>
              </a:rPr>
              <a:t>installation </a:t>
            </a:r>
            <a:r>
              <a:rPr lang="en-US" sz="1200" kern="1200" dirty="0">
                <a:solidFill>
                  <a:schemeClr val="tx1"/>
                </a:solidFill>
                <a:effectLst/>
                <a:latin typeface="+mn-lt"/>
                <a:ea typeface="+mn-ea"/>
                <a:cs typeface="+mn-cs"/>
              </a:rPr>
              <a:t>time and application will be able to access all the granted resources without any further acknowledgement during runtime. This creates permission related security concerns to the Android users. After Android-6.0 -Marshmallow, </a:t>
            </a:r>
            <a:r>
              <a:rPr lang="en-US" sz="1200" kern="1200" dirty="0" smtClean="0">
                <a:solidFill>
                  <a:schemeClr val="tx1"/>
                </a:solidFill>
                <a:effectLst/>
                <a:latin typeface="+mn-lt"/>
                <a:ea typeface="+mn-ea"/>
                <a:cs typeface="+mn-cs"/>
              </a:rPr>
              <a:t>users are </a:t>
            </a:r>
            <a:r>
              <a:rPr lang="en-US" sz="1200" kern="1200" dirty="0">
                <a:solidFill>
                  <a:schemeClr val="tx1"/>
                </a:solidFill>
                <a:effectLst/>
                <a:latin typeface="+mn-lt"/>
                <a:ea typeface="+mn-ea"/>
                <a:cs typeface="+mn-cs"/>
              </a:rPr>
              <a:t>privileged to revoke granted permission any time after application installation. Android applications must request run time permission when the application need access to resources where system permission is required.</a:t>
            </a:r>
          </a:p>
          <a:p>
            <a:endParaRPr lang="en-US" dirty="0"/>
          </a:p>
        </p:txBody>
      </p:sp>
      <p:sp>
        <p:nvSpPr>
          <p:cNvPr id="4" name="Slide Number Placeholder 3"/>
          <p:cNvSpPr>
            <a:spLocks noGrp="1"/>
          </p:cNvSpPr>
          <p:nvPr>
            <p:ph type="sldNum" sz="quarter" idx="10"/>
          </p:nvPr>
        </p:nvSpPr>
        <p:spPr/>
        <p:txBody>
          <a:bodyPr/>
          <a:lstStyle/>
          <a:p>
            <a:fld id="{E021813C-EAEF-4BB7-BA86-9BE2F88DFE53}" type="slidenum">
              <a:rPr lang="en-US" smtClean="0"/>
              <a:t>2</a:t>
            </a:fld>
            <a:endParaRPr lang="en-US"/>
          </a:p>
        </p:txBody>
      </p:sp>
    </p:spTree>
    <p:extLst>
      <p:ext uri="{BB962C8B-B14F-4D97-AF65-F5344CB8AC3E}">
        <p14:creationId xmlns:p14="http://schemas.microsoft.com/office/powerpoint/2010/main" val="372231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the applications which were developed targeting earlier versions of Android SDK must be revamped to facilitate the new Android runtime permission mechanism. Application developers must make sure to code their applications to request non-granted permission from the user at runtime.</a:t>
            </a:r>
          </a:p>
          <a:p>
            <a:endParaRPr lang="en-US" dirty="0"/>
          </a:p>
        </p:txBody>
      </p:sp>
      <p:sp>
        <p:nvSpPr>
          <p:cNvPr id="4" name="Slide Number Placeholder 3"/>
          <p:cNvSpPr>
            <a:spLocks noGrp="1"/>
          </p:cNvSpPr>
          <p:nvPr>
            <p:ph type="sldNum" sz="quarter" idx="10"/>
          </p:nvPr>
        </p:nvSpPr>
        <p:spPr/>
        <p:txBody>
          <a:bodyPr/>
          <a:lstStyle/>
          <a:p>
            <a:fld id="{E021813C-EAEF-4BB7-BA86-9BE2F88DFE53}" type="slidenum">
              <a:rPr lang="en-US" smtClean="0"/>
              <a:t>3</a:t>
            </a:fld>
            <a:endParaRPr lang="en-US"/>
          </a:p>
        </p:txBody>
      </p:sp>
    </p:spTree>
    <p:extLst>
      <p:ext uri="{BB962C8B-B14F-4D97-AF65-F5344CB8AC3E}">
        <p14:creationId xmlns:p14="http://schemas.microsoft.com/office/powerpoint/2010/main" val="10792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the illustration given in this slide, the train needs to follow the traffic light signal that indicates whether the road is clear or not</a:t>
            </a:r>
            <a:r>
              <a:rPr lang="en-US" sz="1200" kern="1200" baseline="0" dirty="0">
                <a:solidFill>
                  <a:schemeClr val="tx1"/>
                </a:solidFill>
                <a:effectLst/>
                <a:latin typeface="+mn-lt"/>
                <a:ea typeface="+mn-ea"/>
                <a:cs typeface="+mn-cs"/>
              </a:rPr>
              <a:t>. Otherwise the train will crash when it reaches to the cracked spot of the railway track.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Likewise,  With </a:t>
            </a:r>
            <a:r>
              <a:rPr lang="en-US" sz="1200" kern="1200" dirty="0">
                <a:solidFill>
                  <a:schemeClr val="tx1"/>
                </a:solidFill>
                <a:effectLst/>
                <a:latin typeface="+mn-lt"/>
                <a:ea typeface="+mn-ea"/>
                <a:cs typeface="+mn-cs"/>
              </a:rPr>
              <a:t>the new, runtime model, users are privileged to revoke previously granted permissions or grant permissions any time after app installation. Thus, Android apps are required to check if permissions are still available for invoking an API that needs the permissions at the time of the API invocation  and, if not, request missing permissions before calling the API. If those checks and requests are not properly implemented, the legacy applications  could be crashed at the first exercised </a:t>
            </a:r>
            <a:r>
              <a:rPr lang="en-US" sz="1200" kern="1200" dirty="0" err="1">
                <a:solidFill>
                  <a:schemeClr val="tx1"/>
                </a:solidFill>
                <a:effectLst/>
                <a:latin typeface="+mn-lt"/>
                <a:ea typeface="+mn-ea"/>
                <a:cs typeface="+mn-cs"/>
              </a:rPr>
              <a:t>callsite</a:t>
            </a:r>
            <a:r>
              <a:rPr lang="en-US" sz="1200" kern="1200" dirty="0">
                <a:solidFill>
                  <a:schemeClr val="tx1"/>
                </a:solidFill>
                <a:effectLst/>
                <a:latin typeface="+mn-lt"/>
                <a:ea typeface="+mn-ea"/>
                <a:cs typeface="+mn-cs"/>
              </a:rPr>
              <a:t> of the API that needs permissions not granted when the API is invoked on devices with Android version 6 or higher. An example for such check and request for READ CONTACT is given in this</a:t>
            </a:r>
            <a:r>
              <a:rPr lang="en-US" sz="1200" kern="1200" baseline="0" dirty="0">
                <a:solidFill>
                  <a:schemeClr val="tx1"/>
                </a:solidFill>
                <a:effectLst/>
                <a:latin typeface="+mn-lt"/>
                <a:ea typeface="+mn-ea"/>
                <a:cs typeface="+mn-cs"/>
              </a:rPr>
              <a:t> slide</a:t>
            </a:r>
            <a:r>
              <a:rPr lang="en-US" sz="1200" kern="1200" baseline="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code inside the if condition is responsible for obtaining non-granted permission and else condition continues the code if all the permissions are granted. If the code is not implemented like this, the application crashes when it reach to a </a:t>
            </a:r>
            <a:r>
              <a:rPr lang="en-US" sz="1200" kern="1200" baseline="0" dirty="0" err="1" smtClean="0">
                <a:solidFill>
                  <a:schemeClr val="tx1"/>
                </a:solidFill>
                <a:effectLst/>
                <a:latin typeface="+mn-lt"/>
                <a:ea typeface="+mn-ea"/>
                <a:cs typeface="+mn-cs"/>
              </a:rPr>
              <a:t>callsite</a:t>
            </a:r>
            <a:r>
              <a:rPr lang="en-US" sz="1200" kern="1200" baseline="0" dirty="0" smtClean="0">
                <a:solidFill>
                  <a:schemeClr val="tx1"/>
                </a:solidFill>
                <a:effectLst/>
                <a:latin typeface="+mn-lt"/>
                <a:ea typeface="+mn-ea"/>
                <a:cs typeface="+mn-cs"/>
              </a:rPr>
              <a:t> which tries to invoke permission required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(then talk briefly with the example – in general, we should never have something on a slide and then just ignore them during presentation; if you show something, then must talk about it, however a little bit you would do for it)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21813C-EAEF-4BB7-BA86-9BE2F88DFE53}" type="slidenum">
              <a:rPr lang="en-US" smtClean="0"/>
              <a:t>4</a:t>
            </a:fld>
            <a:endParaRPr lang="en-US"/>
          </a:p>
        </p:txBody>
      </p:sp>
    </p:spTree>
    <p:extLst>
      <p:ext uri="{BB962C8B-B14F-4D97-AF65-F5344CB8AC3E}">
        <p14:creationId xmlns:p14="http://schemas.microsoft.com/office/powerpoint/2010/main" val="3139127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these essential modification as described in the previous</a:t>
            </a:r>
            <a:r>
              <a:rPr lang="en-US" baseline="0" dirty="0"/>
              <a:t> slide, developers should prepare their applications for new platforms. </a:t>
            </a:r>
          </a:p>
          <a:p>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To mitigate the problem, couple of solutions can be suggested. Legacy applications could be dropped and redeveloped from scratch. This solution demand high costs and could be a resource wastage. The other solution is to manually go through the source code and spot the methods where permissions are needed and guard them using permission requesting methods. Several libraries have been developed to help the application developments when dealing with the new permission mechanism, one such example is </a:t>
            </a:r>
            <a:r>
              <a:rPr lang="en-US" sz="1200" kern="1200" dirty="0" err="1">
                <a:solidFill>
                  <a:schemeClr val="tx1"/>
                </a:solidFill>
                <a:effectLst/>
                <a:latin typeface="+mn-lt"/>
                <a:ea typeface="+mn-ea"/>
                <a:cs typeface="+mn-cs"/>
              </a:rPr>
              <a:t>PermissionsDispatcher</a:t>
            </a:r>
            <a:r>
              <a:rPr lang="en-US" sz="1200" kern="1200" dirty="0">
                <a:solidFill>
                  <a:schemeClr val="tx1"/>
                </a:solidFill>
                <a:effectLst/>
                <a:latin typeface="+mn-lt"/>
                <a:ea typeface="+mn-ea"/>
                <a:cs typeface="+mn-cs"/>
              </a:rPr>
              <a:t> which is based on Java annotations and it helps to guard the permission required methods. Even though such libraries help developers effectively, still developers need to open the old source codes and revamp the code using those libraries. Updating individual application to be compatible with new runtime permission is time consuming. This might even be impossible due to the unavailability of source code.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21813C-EAEF-4BB7-BA86-9BE2F88DFE53}" type="slidenum">
              <a:rPr lang="en-US" smtClean="0"/>
              <a:t>5</a:t>
            </a:fld>
            <a:endParaRPr lang="en-US"/>
          </a:p>
        </p:txBody>
      </p:sp>
    </p:spTree>
    <p:extLst>
      <p:ext uri="{BB962C8B-B14F-4D97-AF65-F5344CB8AC3E}">
        <p14:creationId xmlns:p14="http://schemas.microsoft.com/office/powerpoint/2010/main" val="2043135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Due to the overhead of proposed solutions, we propose to develop a technique that detects the compatibility issues in a given application and fixes them when found, hence automatically adapting the application to run-time permission mechanism. Our technique contains three modules, detection module to detect non-adapted apps, repair module to repair and transform applications and validation module to validate the transformed applications. Our approach realizes the adaptation through static bytecode analysis and transformation without accessing the source code of the app.</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21813C-EAEF-4BB7-BA86-9BE2F88DFE53}" type="slidenum">
              <a:rPr lang="en-US" smtClean="0"/>
              <a:t>6</a:t>
            </a:fld>
            <a:endParaRPr lang="en-US"/>
          </a:p>
        </p:txBody>
      </p:sp>
    </p:spTree>
    <p:extLst>
      <p:ext uri="{BB962C8B-B14F-4D97-AF65-F5344CB8AC3E}">
        <p14:creationId xmlns:p14="http://schemas.microsoft.com/office/powerpoint/2010/main" val="271651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overview of our technique.</a:t>
            </a:r>
            <a:r>
              <a:rPr lang="en-US" sz="1200" kern="1200" baseline="0" dirty="0">
                <a:solidFill>
                  <a:schemeClr val="tx1"/>
                </a:solidFill>
                <a:effectLst/>
                <a:latin typeface="+mn-lt"/>
                <a:ea typeface="+mn-ea"/>
                <a:cs typeface="+mn-cs"/>
              </a:rPr>
              <a:t> We first feed API-Permission mapping file and the legacy application to the system. The first task is to decide whether the application is compatible or not. If it is incompatible for the new run time permission mechanism it moves to the repair stage, otherwise the original application will be delivered as it is.  At the repair stage the application will be modified by inserting required permission check and requests. Then in the validation stage, the modified application will be validated by running the same incompatibility detection algorithm on it. If the application is successfully modified, the modified application will be delivered as a well adapted application to android new runtime permission mechanism.  </a:t>
            </a:r>
            <a:r>
              <a:rPr lang="en-US" sz="1200" kern="1200" baseline="0" dirty="0" smtClean="0">
                <a:solidFill>
                  <a:schemeClr val="tx1"/>
                </a:solidFill>
                <a:effectLst/>
                <a:latin typeface="+mn-lt"/>
                <a:ea typeface="+mn-ea"/>
                <a:cs typeface="+mn-cs"/>
              </a:rPr>
              <a:t>(when presenting, make sure using finger or laser pointer to walk the audience through the flow)</a:t>
            </a:r>
            <a:endParaRPr lang="en-US" sz="120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21813C-EAEF-4BB7-BA86-9BE2F88DFE53}" type="slidenum">
              <a:rPr lang="en-US" smtClean="0"/>
              <a:t>7</a:t>
            </a:fld>
            <a:endParaRPr lang="en-US"/>
          </a:p>
        </p:txBody>
      </p:sp>
    </p:spTree>
    <p:extLst>
      <p:ext uri="{BB962C8B-B14F-4D97-AF65-F5344CB8AC3E}">
        <p14:creationId xmlns:p14="http://schemas.microsoft.com/office/powerpoint/2010/main" val="1885557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system first </a:t>
            </a:r>
            <a:r>
              <a:rPr lang="en-US" sz="1200" kern="1200" baseline="0" dirty="0" err="1">
                <a:solidFill>
                  <a:schemeClr val="tx1"/>
                </a:solidFill>
                <a:effectLst/>
                <a:latin typeface="+mn-lt"/>
                <a:ea typeface="+mn-ea"/>
                <a:cs typeface="+mn-cs"/>
              </a:rPr>
              <a:t>contstruct</a:t>
            </a:r>
            <a:r>
              <a:rPr lang="en-US" sz="1200" kern="1200" baseline="0" dirty="0">
                <a:solidFill>
                  <a:schemeClr val="tx1"/>
                </a:solidFill>
                <a:effectLst/>
                <a:latin typeface="+mn-lt"/>
                <a:ea typeface="+mn-ea"/>
                <a:cs typeface="+mn-cs"/>
              </a:rPr>
              <a:t> the call graph and b</a:t>
            </a:r>
            <a:r>
              <a:rPr lang="en-US" sz="1200" kern="1200" dirty="0">
                <a:solidFill>
                  <a:schemeClr val="tx1"/>
                </a:solidFill>
                <a:effectLst/>
                <a:latin typeface="+mn-lt"/>
                <a:ea typeface="+mn-ea"/>
                <a:cs typeface="+mn-cs"/>
              </a:rPr>
              <a:t>ased on the call graph and the control flow graph (CFG) of each method in the app, the static analysis continues with localizing incompatible permission uses, using the input API-permission mapping. To identify </a:t>
            </a:r>
            <a:r>
              <a:rPr lang="en-US" dirty="0">
                <a:solidFill>
                  <a:schemeClr val="tx1">
                    <a:lumMod val="75000"/>
                    <a:lumOff val="25000"/>
                  </a:schemeClr>
                </a:solidFill>
              </a:rPr>
              <a:t>the error </a:t>
            </a:r>
            <a:r>
              <a:rPr lang="en-US" sz="1200" kern="1200" dirty="0">
                <a:solidFill>
                  <a:schemeClr val="tx1"/>
                </a:solidFill>
                <a:effectLst/>
                <a:latin typeface="+mn-lt"/>
                <a:ea typeface="+mn-ea"/>
                <a:cs typeface="+mn-cs"/>
              </a:rPr>
              <a:t>locations, our analysis performs a forward traversal on the call graph. Whenever a permission dependent API is encountered, the analysis starts a backward traversal on the call graph until the Permission responsible caller of the API is reached. We define the PRC of a method as the closest caller of the method that is defined in the user code of the app. The PRC of an API is thus found through a backward depth-first search on the call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the PRC is found, our detection algorithm runs to identify each and every PRCs are guarded by the permission request and check API methods. To check this, our algorithm checks two conditions. First one is, every permission-dependent API </a:t>
            </a:r>
            <a:r>
              <a:rPr lang="en-US" sz="1200" kern="1200" dirty="0" err="1">
                <a:solidFill>
                  <a:schemeClr val="tx1"/>
                </a:solidFill>
                <a:effectLst/>
                <a:latin typeface="+mn-lt"/>
                <a:ea typeface="+mn-ea"/>
                <a:cs typeface="+mn-cs"/>
              </a:rPr>
              <a:t>callsite</a:t>
            </a:r>
            <a:r>
              <a:rPr lang="en-US" sz="1200" kern="1200" dirty="0">
                <a:solidFill>
                  <a:schemeClr val="tx1"/>
                </a:solidFill>
                <a:effectLst/>
                <a:latin typeface="+mn-lt"/>
                <a:ea typeface="+mn-ea"/>
                <a:cs typeface="+mn-cs"/>
              </a:rPr>
              <a:t> in each PRC is dominated by the true branch of a permission check, the other condition is, the false branch of the check is post-dominated by permission requests for all the permissions required by the API . If two conditions are met by each and every PRCs, then the application is identified as an adapted application otherwise it is not.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the application is detected as a non-adapted application it proceeds for the repair stage. The code transformation ensures that the original </a:t>
            </a:r>
            <a:r>
              <a:rPr lang="en-US" sz="1200" kern="1200" dirty="0" err="1">
                <a:solidFill>
                  <a:schemeClr val="tx1"/>
                </a:solidFill>
                <a:effectLst/>
                <a:latin typeface="+mn-lt"/>
                <a:ea typeface="+mn-ea"/>
                <a:cs typeface="+mn-cs"/>
              </a:rPr>
              <a:t>callsite</a:t>
            </a:r>
            <a:r>
              <a:rPr lang="en-US" sz="1200" kern="1200" dirty="0">
                <a:solidFill>
                  <a:schemeClr val="tx1"/>
                </a:solidFill>
                <a:effectLst/>
                <a:latin typeface="+mn-lt"/>
                <a:ea typeface="+mn-ea"/>
                <a:cs typeface="+mn-cs"/>
              </a:rPr>
              <a:t> will fall in the true branch of the check API. If the check fails, a call for requesting all the required permissions will be inserted. After all incompatible APIs in a PRC are repaired, the algorithm ensures there is a permission request response handler, which will be invoked by the platform when the permission-request dialog is closed included in the class that encloses the PRC.</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the repair stage the validation module ensures that the transformed app is properly adapted by re-running the detection algorithm on it. The validation passes if it is detected as a compatible application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a:t>
            </a:r>
            <a:r>
              <a:rPr lang="en-US" sz="1200" kern="1200" baseline="0" dirty="0" smtClean="0">
                <a:solidFill>
                  <a:schemeClr val="tx1"/>
                </a:solidFill>
                <a:effectLst/>
                <a:latin typeface="+mn-lt"/>
                <a:ea typeface="+mn-ea"/>
                <a:cs typeface="+mn-cs"/>
              </a:rPr>
              <a:t> during presentation, make sure using some hints to show the flow gradually so that the audience see what the algorithm works step by step).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21813C-EAEF-4BB7-BA86-9BE2F88DFE53}" type="slidenum">
              <a:rPr lang="en-US" smtClean="0"/>
              <a:t>8</a:t>
            </a:fld>
            <a:endParaRPr lang="en-US"/>
          </a:p>
        </p:txBody>
      </p:sp>
    </p:spTree>
    <p:extLst>
      <p:ext uri="{BB962C8B-B14F-4D97-AF65-F5344CB8AC3E}">
        <p14:creationId xmlns:p14="http://schemas.microsoft.com/office/powerpoint/2010/main" val="1885557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implemented our technique as an open-source tool, ARPDroid. As a preliminary evaluation of our approach, we randomly selected 23 popular, real-world Android apps from Google Play and applied ARPDroid to each of them. In the next step, we manually checked the compatibility by revoking permission and</a:t>
            </a:r>
            <a:r>
              <a:rPr lang="en-US" sz="1200" kern="1200" baseline="0" dirty="0">
                <a:solidFill>
                  <a:schemeClr val="tx1"/>
                </a:solidFill>
                <a:effectLst/>
                <a:latin typeface="+mn-lt"/>
                <a:ea typeface="+mn-ea"/>
                <a:cs typeface="+mn-cs"/>
              </a:rPr>
              <a:t> running the application on Android – M. After that we run the tool to check whether it is correctly detecting incompatibility of apps.  As the next step, </a:t>
            </a:r>
            <a:r>
              <a:rPr lang="en-US" sz="1200" b="0" i="0" u="none" strike="noStrike" kern="1200" baseline="0" dirty="0">
                <a:solidFill>
                  <a:schemeClr val="tx1"/>
                </a:solidFill>
                <a:latin typeface="+mn-lt"/>
                <a:ea typeface="+mn-ea"/>
                <a:cs typeface="+mn-cs"/>
              </a:rPr>
              <a:t>proceeded with the incompatibility repair step. Each repaired app was initially validated by running the detection algorithm again. Next, we manually verified whether the app is indeed compatible with the runtime by running the app on an Android emulator that has Android 6.0 installed, and then extensively navigated the app with manual inputs permission model.</a:t>
            </a:r>
            <a:endParaRPr lang="en-US" dirty="0"/>
          </a:p>
        </p:txBody>
      </p:sp>
      <p:sp>
        <p:nvSpPr>
          <p:cNvPr id="4" name="Slide Number Placeholder 3"/>
          <p:cNvSpPr>
            <a:spLocks noGrp="1"/>
          </p:cNvSpPr>
          <p:nvPr>
            <p:ph type="sldNum" sz="quarter" idx="10"/>
          </p:nvPr>
        </p:nvSpPr>
        <p:spPr/>
        <p:txBody>
          <a:bodyPr/>
          <a:lstStyle/>
          <a:p>
            <a:fld id="{E021813C-EAEF-4BB7-BA86-9BE2F88DFE53}" type="slidenum">
              <a:rPr lang="en-US" smtClean="0"/>
              <a:t>9</a:t>
            </a:fld>
            <a:endParaRPr lang="en-US"/>
          </a:p>
        </p:txBody>
      </p:sp>
    </p:spTree>
    <p:extLst>
      <p:ext uri="{BB962C8B-B14F-4D97-AF65-F5344CB8AC3E}">
        <p14:creationId xmlns:p14="http://schemas.microsoft.com/office/powerpoint/2010/main" val="3738358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0413EFA-8ED4-4162-8351-84ACA06D0B1D}" type="datetimeFigureOut">
              <a:rPr lang="en-US" smtClean="0"/>
              <a:t>5/19/2018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DBA7B3E-776E-4BF6-858A-2695F86F4A70}" type="slidenum">
              <a:rPr lang="en-US" smtClean="0"/>
              <a:t>‹#›</a:t>
            </a:fld>
            <a:endParaRPr lang="en-US"/>
          </a:p>
        </p:txBody>
      </p:sp>
    </p:spTree>
    <p:extLst>
      <p:ext uri="{BB962C8B-B14F-4D97-AF65-F5344CB8AC3E}">
        <p14:creationId xmlns:p14="http://schemas.microsoft.com/office/powerpoint/2010/main" val="49335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13EFA-8ED4-4162-8351-84ACA06D0B1D}"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A7B3E-776E-4BF6-858A-2695F86F4A70}" type="slidenum">
              <a:rPr lang="en-US" smtClean="0"/>
              <a:t>‹#›</a:t>
            </a:fld>
            <a:endParaRPr lang="en-US"/>
          </a:p>
        </p:txBody>
      </p:sp>
    </p:spTree>
    <p:extLst>
      <p:ext uri="{BB962C8B-B14F-4D97-AF65-F5344CB8AC3E}">
        <p14:creationId xmlns:p14="http://schemas.microsoft.com/office/powerpoint/2010/main" val="72826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0413EFA-8ED4-4162-8351-84ACA06D0B1D}" type="datetimeFigureOut">
              <a:rPr lang="en-US" smtClean="0"/>
              <a:t>5/19/2018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DBA7B3E-776E-4BF6-858A-2695F86F4A70}" type="slidenum">
              <a:rPr lang="en-US" smtClean="0"/>
              <a:t>‹#›</a:t>
            </a:fld>
            <a:endParaRPr lang="en-US"/>
          </a:p>
        </p:txBody>
      </p:sp>
    </p:spTree>
    <p:extLst>
      <p:ext uri="{BB962C8B-B14F-4D97-AF65-F5344CB8AC3E}">
        <p14:creationId xmlns:p14="http://schemas.microsoft.com/office/powerpoint/2010/main" val="364403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13EFA-8ED4-4162-8351-84ACA06D0B1D}"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EDBA7B3E-776E-4BF6-858A-2695F86F4A70}" type="slidenum">
              <a:rPr lang="en-US" smtClean="0"/>
              <a:t>‹#›</a:t>
            </a:fld>
            <a:endParaRPr lang="en-US"/>
          </a:p>
        </p:txBody>
      </p:sp>
    </p:spTree>
    <p:extLst>
      <p:ext uri="{BB962C8B-B14F-4D97-AF65-F5344CB8AC3E}">
        <p14:creationId xmlns:p14="http://schemas.microsoft.com/office/powerpoint/2010/main" val="424049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0413EFA-8ED4-4162-8351-84ACA06D0B1D}" type="datetimeFigureOut">
              <a:rPr lang="en-US" smtClean="0"/>
              <a:t>5/19/2018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DBA7B3E-776E-4BF6-858A-2695F86F4A70}" type="slidenum">
              <a:rPr lang="en-US" smtClean="0"/>
              <a:t>‹#›</a:t>
            </a:fld>
            <a:endParaRPr lang="en-US"/>
          </a:p>
        </p:txBody>
      </p:sp>
    </p:spTree>
    <p:extLst>
      <p:ext uri="{BB962C8B-B14F-4D97-AF65-F5344CB8AC3E}">
        <p14:creationId xmlns:p14="http://schemas.microsoft.com/office/powerpoint/2010/main" val="276774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413EFA-8ED4-4162-8351-84ACA06D0B1D}"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A7B3E-776E-4BF6-858A-2695F86F4A70}" type="slidenum">
              <a:rPr lang="en-US" smtClean="0"/>
              <a:t>‹#›</a:t>
            </a:fld>
            <a:endParaRPr lang="en-US"/>
          </a:p>
        </p:txBody>
      </p:sp>
    </p:spTree>
    <p:extLst>
      <p:ext uri="{BB962C8B-B14F-4D97-AF65-F5344CB8AC3E}">
        <p14:creationId xmlns:p14="http://schemas.microsoft.com/office/powerpoint/2010/main" val="28160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413EFA-8ED4-4162-8351-84ACA06D0B1D}" type="datetimeFigureOut">
              <a:rPr lang="en-US" smtClean="0"/>
              <a:t>5/19/2018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BA7B3E-776E-4BF6-858A-2695F86F4A70}" type="slidenum">
              <a:rPr lang="en-US" smtClean="0"/>
              <a:t>‹#›</a:t>
            </a:fld>
            <a:endParaRPr lang="en-US"/>
          </a:p>
        </p:txBody>
      </p:sp>
    </p:spTree>
    <p:extLst>
      <p:ext uri="{BB962C8B-B14F-4D97-AF65-F5344CB8AC3E}">
        <p14:creationId xmlns:p14="http://schemas.microsoft.com/office/powerpoint/2010/main" val="216504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413EFA-8ED4-4162-8351-84ACA06D0B1D}" type="datetimeFigureOut">
              <a:rPr lang="en-US" smtClean="0"/>
              <a:t>5/19/2018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BA7B3E-776E-4BF6-858A-2695F86F4A70}" type="slidenum">
              <a:rPr lang="en-US" smtClean="0"/>
              <a:t>‹#›</a:t>
            </a:fld>
            <a:endParaRPr lang="en-US"/>
          </a:p>
        </p:txBody>
      </p:sp>
    </p:spTree>
    <p:extLst>
      <p:ext uri="{BB962C8B-B14F-4D97-AF65-F5344CB8AC3E}">
        <p14:creationId xmlns:p14="http://schemas.microsoft.com/office/powerpoint/2010/main" val="174887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13EFA-8ED4-4162-8351-84ACA06D0B1D}" type="datetimeFigureOut">
              <a:rPr lang="en-US" smtClean="0"/>
              <a:t>5/19/2018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BA7B3E-776E-4BF6-858A-2695F86F4A70}" type="slidenum">
              <a:rPr lang="en-US" smtClean="0"/>
              <a:t>‹#›</a:t>
            </a:fld>
            <a:endParaRPr lang="en-US"/>
          </a:p>
        </p:txBody>
      </p:sp>
    </p:spTree>
    <p:extLst>
      <p:ext uri="{BB962C8B-B14F-4D97-AF65-F5344CB8AC3E}">
        <p14:creationId xmlns:p14="http://schemas.microsoft.com/office/powerpoint/2010/main" val="371120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0413EFA-8ED4-4162-8351-84ACA06D0B1D}" type="datetimeFigureOut">
              <a:rPr lang="en-US" smtClean="0"/>
              <a:t>5/19/2018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DBA7B3E-776E-4BF6-858A-2695F86F4A70}" type="slidenum">
              <a:rPr lang="en-US" smtClean="0"/>
              <a:t>‹#›</a:t>
            </a:fld>
            <a:endParaRPr lang="en-US"/>
          </a:p>
        </p:txBody>
      </p:sp>
    </p:spTree>
    <p:extLst>
      <p:ext uri="{BB962C8B-B14F-4D97-AF65-F5344CB8AC3E}">
        <p14:creationId xmlns:p14="http://schemas.microsoft.com/office/powerpoint/2010/main" val="240240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413EFA-8ED4-4162-8351-84ACA06D0B1D}"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A7B3E-776E-4BF6-858A-2695F86F4A70}" type="slidenum">
              <a:rPr lang="en-US" smtClean="0"/>
              <a:t>‹#›</a:t>
            </a:fld>
            <a:endParaRPr lang="en-US"/>
          </a:p>
        </p:txBody>
      </p:sp>
    </p:spTree>
    <p:extLst>
      <p:ext uri="{BB962C8B-B14F-4D97-AF65-F5344CB8AC3E}">
        <p14:creationId xmlns:p14="http://schemas.microsoft.com/office/powerpoint/2010/main" val="41112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0413EFA-8ED4-4162-8351-84ACA06D0B1D}" type="datetimeFigureOut">
              <a:rPr lang="en-US" smtClean="0"/>
              <a:t>5/19/2018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DBA7B3E-776E-4BF6-858A-2695F86F4A7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033517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257" y="516070"/>
            <a:ext cx="11094478" cy="2677648"/>
          </a:xfrm>
        </p:spPr>
        <p:txBody>
          <a:bodyPr/>
          <a:lstStyle/>
          <a:p>
            <a:pPr algn="ctr"/>
            <a:r>
              <a:rPr lang="en-US" b="1" dirty="0"/>
              <a:t>Automated Detection and </a:t>
            </a:r>
            <a:r>
              <a:rPr lang="en-US" sz="4400" b="1" dirty="0"/>
              <a:t>Repair of Incompatible Uses of Runtime Permissions in Android Apps</a:t>
            </a:r>
          </a:p>
        </p:txBody>
      </p:sp>
      <p:sp>
        <p:nvSpPr>
          <p:cNvPr id="3" name="Subtitle 2"/>
          <p:cNvSpPr>
            <a:spLocks noGrp="1"/>
          </p:cNvSpPr>
          <p:nvPr>
            <p:ph type="subTitle" idx="1"/>
          </p:nvPr>
        </p:nvSpPr>
        <p:spPr>
          <a:xfrm>
            <a:off x="784060" y="4875556"/>
            <a:ext cx="3245958" cy="833237"/>
          </a:xfrm>
        </p:spPr>
        <p:txBody>
          <a:bodyPr>
            <a:noAutofit/>
          </a:bodyPr>
          <a:lstStyle/>
          <a:p>
            <a:pPr>
              <a:spcBef>
                <a:spcPts val="0"/>
              </a:spcBef>
              <a:spcAft>
                <a:spcPts val="0"/>
              </a:spcAft>
              <a:buClr>
                <a:schemeClr val="accent1"/>
              </a:buClr>
              <a:buSzPct val="80000"/>
            </a:pPr>
            <a:r>
              <a:rPr lang="en-US" sz="1800" b="1" cap="none" dirty="0">
                <a:solidFill>
                  <a:schemeClr val="tx2">
                    <a:lumMod val="40000"/>
                    <a:lumOff val="60000"/>
                  </a:schemeClr>
                </a:solidFill>
              </a:rPr>
              <a:t>Malinda </a:t>
            </a:r>
            <a:r>
              <a:rPr lang="en-US" sz="1800" b="1" cap="none" dirty="0" err="1">
                <a:solidFill>
                  <a:schemeClr val="tx2">
                    <a:lumMod val="40000"/>
                    <a:lumOff val="60000"/>
                  </a:schemeClr>
                </a:solidFill>
              </a:rPr>
              <a:t>Dilhara</a:t>
            </a:r>
            <a:endParaRPr lang="en-US" sz="1800" b="1" cap="none" dirty="0">
              <a:solidFill>
                <a:schemeClr val="tx2">
                  <a:lumMod val="40000"/>
                  <a:lumOff val="60000"/>
                </a:schemeClr>
              </a:solidFill>
            </a:endParaRPr>
          </a:p>
          <a:p>
            <a:pPr>
              <a:spcBef>
                <a:spcPts val="0"/>
              </a:spcBef>
              <a:spcAft>
                <a:spcPts val="0"/>
              </a:spcAft>
              <a:buClr>
                <a:schemeClr val="accent1"/>
              </a:buClr>
              <a:buSzPct val="80000"/>
            </a:pPr>
            <a:r>
              <a:rPr lang="en-US" sz="1800" b="1" cap="none" dirty="0">
                <a:solidFill>
                  <a:schemeClr val="tx2">
                    <a:lumMod val="40000"/>
                    <a:lumOff val="60000"/>
                  </a:schemeClr>
                </a:solidFill>
              </a:rPr>
              <a:t>University Of </a:t>
            </a:r>
            <a:r>
              <a:rPr lang="en-US" sz="1800" b="1" cap="none" dirty="0" err="1">
                <a:solidFill>
                  <a:schemeClr val="tx2">
                    <a:lumMod val="40000"/>
                    <a:lumOff val="60000"/>
                  </a:schemeClr>
                </a:solidFill>
              </a:rPr>
              <a:t>Moratuwa</a:t>
            </a:r>
            <a:endParaRPr lang="en-US" sz="1800" b="1" cap="none" dirty="0">
              <a:solidFill>
                <a:schemeClr val="tx2">
                  <a:lumMod val="40000"/>
                  <a:lumOff val="60000"/>
                </a:schemeClr>
              </a:solidFill>
            </a:endParaRPr>
          </a:p>
          <a:p>
            <a:pPr>
              <a:spcBef>
                <a:spcPts val="0"/>
              </a:spcBef>
              <a:spcAft>
                <a:spcPts val="0"/>
              </a:spcAft>
              <a:buClr>
                <a:schemeClr val="accent1"/>
              </a:buClr>
              <a:buSzPct val="80000"/>
            </a:pPr>
            <a:r>
              <a:rPr lang="en-US" sz="1800" b="1" cap="none" dirty="0">
                <a:solidFill>
                  <a:schemeClr val="tx2">
                    <a:lumMod val="40000"/>
                    <a:lumOff val="60000"/>
                  </a:schemeClr>
                </a:solidFill>
              </a:rPr>
              <a:t>Sri Lanka</a:t>
            </a:r>
          </a:p>
        </p:txBody>
      </p:sp>
      <p:sp>
        <p:nvSpPr>
          <p:cNvPr id="6" name="Subtitle 2"/>
          <p:cNvSpPr txBox="1">
            <a:spLocks/>
          </p:cNvSpPr>
          <p:nvPr/>
        </p:nvSpPr>
        <p:spPr>
          <a:xfrm>
            <a:off x="7662695" y="4859668"/>
            <a:ext cx="3954040" cy="128182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tx2">
                    <a:lumMod val="40000"/>
                    <a:lumOff val="6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spcBef>
                <a:spcPts val="0"/>
              </a:spcBef>
            </a:pPr>
            <a:r>
              <a:rPr lang="en-US" b="1" cap="none" dirty="0"/>
              <a:t>John Jenkins</a:t>
            </a:r>
          </a:p>
          <a:p>
            <a:pPr>
              <a:spcBef>
                <a:spcPts val="0"/>
              </a:spcBef>
            </a:pPr>
            <a:r>
              <a:rPr lang="en-US" b="1" cap="none" dirty="0"/>
              <a:t>Washington State University</a:t>
            </a:r>
          </a:p>
          <a:p>
            <a:pPr>
              <a:spcBef>
                <a:spcPts val="0"/>
              </a:spcBef>
            </a:pPr>
            <a:r>
              <a:rPr lang="en-US" b="1" cap="none" dirty="0"/>
              <a:t>Pullman, WA, USA</a:t>
            </a:r>
          </a:p>
        </p:txBody>
      </p:sp>
      <p:sp>
        <p:nvSpPr>
          <p:cNvPr id="7" name="Subtitle 2"/>
          <p:cNvSpPr txBox="1">
            <a:spLocks/>
          </p:cNvSpPr>
          <p:nvPr/>
        </p:nvSpPr>
        <p:spPr>
          <a:xfrm>
            <a:off x="3981642" y="4859668"/>
            <a:ext cx="3686476" cy="88136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tx2">
                    <a:lumMod val="40000"/>
                    <a:lumOff val="6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spcBef>
                <a:spcPts val="0"/>
              </a:spcBef>
            </a:pPr>
            <a:r>
              <a:rPr lang="en-US" b="1" cap="none" dirty="0" err="1"/>
              <a:t>Haipeng</a:t>
            </a:r>
            <a:r>
              <a:rPr lang="en-US" b="1" cap="none" dirty="0"/>
              <a:t> </a:t>
            </a:r>
            <a:r>
              <a:rPr lang="en-US" b="1" cap="none" dirty="0" err="1"/>
              <a:t>Cai</a:t>
            </a:r>
            <a:endParaRPr lang="en-US" b="1" cap="none" dirty="0"/>
          </a:p>
          <a:p>
            <a:pPr>
              <a:spcBef>
                <a:spcPts val="0"/>
              </a:spcBef>
            </a:pPr>
            <a:r>
              <a:rPr lang="en-US" b="1" cap="none" dirty="0"/>
              <a:t>Washington State University</a:t>
            </a:r>
          </a:p>
          <a:p>
            <a:pPr>
              <a:spcBef>
                <a:spcPts val="0"/>
              </a:spcBef>
            </a:pPr>
            <a:r>
              <a:rPr lang="en-US" b="1" cap="none" dirty="0"/>
              <a:t>Pullman, WA, USA</a:t>
            </a:r>
          </a:p>
        </p:txBody>
      </p:sp>
    </p:spTree>
    <p:extLst>
      <p:ext uri="{BB962C8B-B14F-4D97-AF65-F5344CB8AC3E}">
        <p14:creationId xmlns:p14="http://schemas.microsoft.com/office/powerpoint/2010/main" val="936254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5" name="Table 4"/>
          <p:cNvGraphicFramePr>
            <a:graphicFrameLocks noGrp="1"/>
          </p:cNvGraphicFramePr>
          <p:nvPr>
            <p:extLst>
              <p:ext uri="{D42A27DB-BD31-4B8C-83A1-F6EECF244321}">
                <p14:modId xmlns:p14="http://schemas.microsoft.com/office/powerpoint/2010/main" val="1932681813"/>
              </p:ext>
            </p:extLst>
          </p:nvPr>
        </p:nvGraphicFramePr>
        <p:xfrm>
          <a:off x="510139" y="2333424"/>
          <a:ext cx="7892715" cy="4171325"/>
        </p:xfrm>
        <a:graphic>
          <a:graphicData uri="http://schemas.openxmlformats.org/drawingml/2006/table">
            <a:tbl>
              <a:tblPr>
                <a:tableStyleId>{46F890A9-2807-4EBB-B81D-B2AA78EC7F39}</a:tableStyleId>
              </a:tblPr>
              <a:tblGrid>
                <a:gridCol w="3048641">
                  <a:extLst>
                    <a:ext uri="{9D8B030D-6E8A-4147-A177-3AD203B41FA5}">
                      <a16:colId xmlns:a16="http://schemas.microsoft.com/office/drawing/2014/main" xmlns="" val="20000"/>
                    </a:ext>
                  </a:extLst>
                </a:gridCol>
                <a:gridCol w="947987">
                  <a:extLst>
                    <a:ext uri="{9D8B030D-6E8A-4147-A177-3AD203B41FA5}">
                      <a16:colId xmlns:a16="http://schemas.microsoft.com/office/drawing/2014/main" xmlns="" val="20001"/>
                    </a:ext>
                  </a:extLst>
                </a:gridCol>
                <a:gridCol w="1091622">
                  <a:extLst>
                    <a:ext uri="{9D8B030D-6E8A-4147-A177-3AD203B41FA5}">
                      <a16:colId xmlns:a16="http://schemas.microsoft.com/office/drawing/2014/main" xmlns="" val="20002"/>
                    </a:ext>
                  </a:extLst>
                </a:gridCol>
                <a:gridCol w="962352">
                  <a:extLst>
                    <a:ext uri="{9D8B030D-6E8A-4147-A177-3AD203B41FA5}">
                      <a16:colId xmlns:a16="http://schemas.microsoft.com/office/drawing/2014/main" xmlns="" val="20003"/>
                    </a:ext>
                  </a:extLst>
                </a:gridCol>
                <a:gridCol w="807944">
                  <a:extLst>
                    <a:ext uri="{9D8B030D-6E8A-4147-A177-3AD203B41FA5}">
                      <a16:colId xmlns:a16="http://schemas.microsoft.com/office/drawing/2014/main" xmlns="" val="20004"/>
                    </a:ext>
                  </a:extLst>
                </a:gridCol>
                <a:gridCol w="1034169">
                  <a:extLst>
                    <a:ext uri="{9D8B030D-6E8A-4147-A177-3AD203B41FA5}">
                      <a16:colId xmlns:a16="http://schemas.microsoft.com/office/drawing/2014/main" xmlns="" val="20005"/>
                    </a:ext>
                  </a:extLst>
                </a:gridCol>
              </a:tblGrid>
              <a:tr h="136652">
                <a:tc>
                  <a:txBody>
                    <a:bodyPr/>
                    <a:lstStyle/>
                    <a:p>
                      <a:pPr algn="l" fontAlgn="b"/>
                      <a:r>
                        <a:rPr lang="en-US" sz="1050" u="none" strike="noStrike" dirty="0">
                          <a:effectLst/>
                        </a:rPr>
                        <a:t>Benchmark((package name)</a:t>
                      </a:r>
                      <a:endParaRPr lang="en-US" sz="1050" b="0" i="0" u="none" strike="noStrike" dirty="0">
                        <a:solidFill>
                          <a:srgbClr val="000000"/>
                        </a:solidFill>
                        <a:effectLst/>
                        <a:latin typeface="Calibri"/>
                      </a:endParaRPr>
                    </a:p>
                  </a:txBody>
                  <a:tcPr marL="6833" marR="6833" marT="6833" marB="0" anchor="b">
                    <a:solidFill>
                      <a:schemeClr val="bg1">
                        <a:lumMod val="85000"/>
                      </a:schemeClr>
                    </a:solidFill>
                  </a:tcPr>
                </a:tc>
                <a:tc>
                  <a:txBody>
                    <a:bodyPr/>
                    <a:lstStyle/>
                    <a:p>
                      <a:pPr algn="l" fontAlgn="b"/>
                      <a:r>
                        <a:rPr lang="en-US" sz="1050" u="none" strike="noStrike" dirty="0">
                          <a:effectLst/>
                        </a:rPr>
                        <a:t>Size(MB)</a:t>
                      </a:r>
                      <a:endParaRPr lang="en-US" sz="1050" b="0" i="0" u="none" strike="noStrike" dirty="0">
                        <a:solidFill>
                          <a:srgbClr val="000000"/>
                        </a:solidFill>
                        <a:effectLst/>
                        <a:latin typeface="Calibri"/>
                      </a:endParaRPr>
                    </a:p>
                  </a:txBody>
                  <a:tcPr marL="6833" marR="6833" marT="6833" marB="0" anchor="b">
                    <a:solidFill>
                      <a:schemeClr val="bg1">
                        <a:lumMod val="85000"/>
                      </a:schemeClr>
                    </a:solidFill>
                  </a:tcPr>
                </a:tc>
                <a:tc>
                  <a:txBody>
                    <a:bodyPr/>
                    <a:lstStyle/>
                    <a:p>
                      <a:pPr algn="l" fontAlgn="b"/>
                      <a:r>
                        <a:rPr lang="en-US" sz="1050" u="none" strike="noStrike">
                          <a:effectLst/>
                        </a:rPr>
                        <a:t>Ground truth</a:t>
                      </a:r>
                      <a:endParaRPr lang="en-US" sz="1050" b="0" i="0" u="none" strike="noStrike">
                        <a:solidFill>
                          <a:srgbClr val="000000"/>
                        </a:solidFill>
                        <a:effectLst/>
                        <a:latin typeface="Calibri"/>
                      </a:endParaRPr>
                    </a:p>
                  </a:txBody>
                  <a:tcPr marL="6833" marR="6833" marT="6833" marB="0" anchor="b">
                    <a:solidFill>
                      <a:schemeClr val="bg1">
                        <a:lumMod val="85000"/>
                      </a:schemeClr>
                    </a:solidFill>
                  </a:tcPr>
                </a:tc>
                <a:tc>
                  <a:txBody>
                    <a:bodyPr/>
                    <a:lstStyle/>
                    <a:p>
                      <a:pPr algn="l" fontAlgn="b"/>
                      <a:r>
                        <a:rPr lang="en-US" sz="1050" u="none" strike="noStrike">
                          <a:effectLst/>
                        </a:rPr>
                        <a:t>Detected as</a:t>
                      </a:r>
                      <a:endParaRPr lang="en-US" sz="1050" b="0" i="0" u="none" strike="noStrike">
                        <a:solidFill>
                          <a:srgbClr val="000000"/>
                        </a:solidFill>
                        <a:effectLst/>
                        <a:latin typeface="Calibri"/>
                      </a:endParaRPr>
                    </a:p>
                  </a:txBody>
                  <a:tcPr marL="6833" marR="6833" marT="6833" marB="0" anchor="b">
                    <a:solidFill>
                      <a:schemeClr val="bg1">
                        <a:lumMod val="85000"/>
                      </a:schemeClr>
                    </a:solidFill>
                  </a:tcPr>
                </a:tc>
                <a:tc>
                  <a:txBody>
                    <a:bodyPr/>
                    <a:lstStyle/>
                    <a:p>
                      <a:pPr algn="l" fontAlgn="b"/>
                      <a:r>
                        <a:rPr lang="en-US" sz="1050" u="none" strike="noStrike" dirty="0">
                          <a:effectLst/>
                        </a:rPr>
                        <a:t>Adaptation</a:t>
                      </a:r>
                      <a:endParaRPr lang="en-US" sz="1050" b="0" i="0" u="none" strike="noStrike" dirty="0">
                        <a:solidFill>
                          <a:srgbClr val="000000"/>
                        </a:solidFill>
                        <a:effectLst/>
                        <a:latin typeface="Calibri"/>
                      </a:endParaRPr>
                    </a:p>
                  </a:txBody>
                  <a:tcPr marL="6833" marR="6833" marT="6833" marB="0" anchor="b">
                    <a:solidFill>
                      <a:schemeClr val="bg1">
                        <a:lumMod val="85000"/>
                      </a:schemeClr>
                    </a:solidFill>
                  </a:tcPr>
                </a:tc>
                <a:tc>
                  <a:txBody>
                    <a:bodyPr/>
                    <a:lstStyle/>
                    <a:p>
                      <a:pPr algn="l" fontAlgn="b"/>
                      <a:r>
                        <a:rPr lang="en-US" sz="1050" u="none" strike="noStrike" dirty="0">
                          <a:effectLst/>
                        </a:rPr>
                        <a:t>Total time (s)</a:t>
                      </a:r>
                      <a:endParaRPr lang="en-US" sz="1050" b="0" i="0" u="none" strike="noStrike" dirty="0">
                        <a:solidFill>
                          <a:srgbClr val="000000"/>
                        </a:solidFill>
                        <a:effectLst/>
                        <a:latin typeface="Calibri"/>
                      </a:endParaRPr>
                    </a:p>
                  </a:txBody>
                  <a:tcPr marL="6833" marR="6833" marT="6833" marB="0" anchor="b">
                    <a:solidFill>
                      <a:schemeClr val="bg1">
                        <a:lumMod val="85000"/>
                      </a:schemeClr>
                    </a:solidFill>
                  </a:tcPr>
                </a:tc>
                <a:extLst>
                  <a:ext uri="{0D108BD9-81ED-4DB2-BD59-A6C34878D82A}">
                    <a16:rowId xmlns:a16="http://schemas.microsoft.com/office/drawing/2014/main" xmlns="" val="10000"/>
                  </a:ext>
                </a:extLst>
              </a:tr>
              <a:tr h="136652">
                <a:tc>
                  <a:txBody>
                    <a:bodyPr/>
                    <a:lstStyle/>
                    <a:p>
                      <a:pPr algn="l" fontAlgn="b"/>
                      <a:r>
                        <a:rPr lang="en-US" sz="1050" u="none" strike="noStrike" dirty="0">
                          <a:effectLst/>
                        </a:rPr>
                        <a:t>yogi.corporationapps.telescope.bigzoomhd</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dirty="0">
                          <a:effectLst/>
                        </a:rPr>
                        <a:t>2.81</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123.4</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01"/>
                  </a:ext>
                </a:extLst>
              </a:tr>
              <a:tr h="136652">
                <a:tc>
                  <a:txBody>
                    <a:bodyPr/>
                    <a:lstStyle/>
                    <a:p>
                      <a:pPr algn="l" fontAlgn="b"/>
                      <a:r>
                        <a:rPr lang="en-US" sz="1050" u="none" strike="noStrike">
                          <a:effectLst/>
                        </a:rPr>
                        <a:t>photo.album.galleryvault.photogallery</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2.79</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137</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02"/>
                  </a:ext>
                </a:extLst>
              </a:tr>
              <a:tr h="136652">
                <a:tc>
                  <a:txBody>
                    <a:bodyPr/>
                    <a:lstStyle/>
                    <a:p>
                      <a:pPr algn="l" fontAlgn="b"/>
                      <a:r>
                        <a:rPr lang="en-US" sz="1050" u="none" strike="noStrike">
                          <a:effectLst/>
                        </a:rPr>
                        <a:t>com.flashlight017.app</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1.13</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174.8</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03"/>
                  </a:ext>
                </a:extLst>
              </a:tr>
              <a:tr h="136652">
                <a:tc>
                  <a:txBody>
                    <a:bodyPr/>
                    <a:lstStyle/>
                    <a:p>
                      <a:pPr algn="l" fontAlgn="b"/>
                      <a:r>
                        <a:rPr lang="en-US" sz="1050" u="none" strike="noStrike">
                          <a:effectLst/>
                        </a:rPr>
                        <a:t>internet.signal.speed.booster</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1.52</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263.6</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04"/>
                  </a:ext>
                </a:extLst>
              </a:tr>
              <a:tr h="136652">
                <a:tc>
                  <a:txBody>
                    <a:bodyPr/>
                    <a:lstStyle/>
                    <a:p>
                      <a:pPr algn="l" fontAlgn="b"/>
                      <a:r>
                        <a:rPr lang="en-US" sz="1050" u="none" strike="noStrike">
                          <a:effectLst/>
                        </a:rPr>
                        <a:t>com.softwego.applock</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3.18</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failed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323.6</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05"/>
                  </a:ext>
                </a:extLst>
              </a:tr>
              <a:tr h="136652">
                <a:tc>
                  <a:txBody>
                    <a:bodyPr/>
                    <a:lstStyle/>
                    <a:p>
                      <a:pPr algn="l" fontAlgn="b"/>
                      <a:r>
                        <a:rPr lang="en-US" sz="1050" u="none" strike="noStrike">
                          <a:effectLst/>
                        </a:rPr>
                        <a:t>com.huawei.netinfo3d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41.53</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178.8</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06"/>
                  </a:ext>
                </a:extLst>
              </a:tr>
              <a:tr h="136652">
                <a:tc>
                  <a:txBody>
                    <a:bodyPr/>
                    <a:lstStyle/>
                    <a:p>
                      <a:pPr algn="l" fontAlgn="b"/>
                      <a:r>
                        <a:rPr lang="en-US" sz="1050" u="none" strike="noStrike">
                          <a:effectLst/>
                        </a:rPr>
                        <a:t>com.sand.airdroid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21.92</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220.1</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07"/>
                  </a:ext>
                </a:extLst>
              </a:tr>
              <a:tr h="136652">
                <a:tc>
                  <a:txBody>
                    <a:bodyPr/>
                    <a:lstStyle/>
                    <a:p>
                      <a:pPr algn="l" fontAlgn="b"/>
                      <a:r>
                        <a:rPr lang="en-US" sz="1050" u="none" strike="noStrike" dirty="0">
                          <a:effectLst/>
                        </a:rPr>
                        <a:t>com.google.android.launcher</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14.56</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143.4</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08"/>
                  </a:ext>
                </a:extLst>
              </a:tr>
              <a:tr h="136652">
                <a:tc>
                  <a:txBody>
                    <a:bodyPr/>
                    <a:lstStyle/>
                    <a:p>
                      <a:pPr algn="l" fontAlgn="b"/>
                      <a:r>
                        <a:rPr lang="en-US" sz="1050" u="none" strike="noStrike">
                          <a:effectLst/>
                        </a:rPr>
                        <a:t>com.bloketech.lockwatch</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0.23</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50.3</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09"/>
                  </a:ext>
                </a:extLst>
              </a:tr>
              <a:tr h="136652">
                <a:tc>
                  <a:txBody>
                    <a:bodyPr/>
                    <a:lstStyle/>
                    <a:p>
                      <a:pPr algn="l" fontAlgn="b"/>
                      <a:r>
                        <a:rPr lang="en-US" sz="1050" u="none" strike="noStrike">
                          <a:effectLst/>
                        </a:rPr>
                        <a:t>com.jvckenwood.ao2.kenwood.musicplay</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0.39</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45.7</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10"/>
                  </a:ext>
                </a:extLst>
              </a:tr>
              <a:tr h="136652">
                <a:tc>
                  <a:txBody>
                    <a:bodyPr/>
                    <a:lstStyle/>
                    <a:p>
                      <a:pPr algn="l" fontAlgn="b"/>
                      <a:r>
                        <a:rPr lang="en-US" sz="1050" u="none" strike="noStrike">
                          <a:effectLst/>
                        </a:rPr>
                        <a:t>bb.andry.hack</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0.91</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89.8</a:t>
                      </a:r>
                      <a:endParaRPr lang="en-US" sz="1050" b="0" i="0" u="none" strike="noStrike">
                        <a:solidFill>
                          <a:srgbClr val="000000"/>
                        </a:solidFill>
                        <a:effectLst/>
                        <a:latin typeface="Calibri"/>
                      </a:endParaRPr>
                    </a:p>
                  </a:txBody>
                  <a:tcPr marL="6833" marR="6833" marT="6833" marB="0" anchor="b"/>
                </a:tc>
                <a:extLst>
                  <a:ext uri="{0D108BD9-81ED-4DB2-BD59-A6C34878D82A}">
                    <a16:rowId xmlns:a16="http://schemas.microsoft.com/office/drawing/2014/main" xmlns="" val="10011"/>
                  </a:ext>
                </a:extLst>
              </a:tr>
              <a:tr h="136652">
                <a:tc>
                  <a:txBody>
                    <a:bodyPr/>
                    <a:lstStyle/>
                    <a:p>
                      <a:pPr algn="l" fontAlgn="b"/>
                      <a:r>
                        <a:rPr lang="en-US" sz="1050" u="none" strike="noStrike">
                          <a:effectLst/>
                        </a:rPr>
                        <a:t>com.jvckenwood.ao2.jvc.musicplay</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0.92</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61.3</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12"/>
                  </a:ext>
                </a:extLst>
              </a:tr>
              <a:tr h="136652">
                <a:tc>
                  <a:txBody>
                    <a:bodyPr/>
                    <a:lstStyle/>
                    <a:p>
                      <a:pPr algn="l" fontAlgn="b"/>
                      <a:r>
                        <a:rPr lang="en-US" sz="1050" u="none" strike="noStrike">
                          <a:effectLst/>
                        </a:rPr>
                        <a:t>com.facebook.orca</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47</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63.7</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13"/>
                  </a:ext>
                </a:extLst>
              </a:tr>
              <a:tr h="136652">
                <a:tc>
                  <a:txBody>
                    <a:bodyPr/>
                    <a:lstStyle/>
                    <a:p>
                      <a:pPr algn="l" fontAlgn="b"/>
                      <a:r>
                        <a:rPr lang="en-US" sz="1050" u="none" strike="noStrike">
                          <a:effectLst/>
                        </a:rPr>
                        <a:t>ur.control.television.rimote.toolss</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1.22</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66.9</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14"/>
                  </a:ext>
                </a:extLst>
              </a:tr>
              <a:tr h="136652">
                <a:tc>
                  <a:txBody>
                    <a:bodyPr/>
                    <a:lstStyle/>
                    <a:p>
                      <a:pPr algn="l" fontAlgn="b"/>
                      <a:r>
                        <a:rPr lang="en-US" sz="1050" u="none" strike="noStrike">
                          <a:effectLst/>
                        </a:rPr>
                        <a:t>connection.stabilizer.powersignals</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1.45</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104.7</a:t>
                      </a:r>
                      <a:endParaRPr lang="en-US" sz="1050" b="0" i="0" u="none" strike="noStrike">
                        <a:solidFill>
                          <a:srgbClr val="000000"/>
                        </a:solidFill>
                        <a:effectLst/>
                        <a:latin typeface="Calibri"/>
                      </a:endParaRPr>
                    </a:p>
                  </a:txBody>
                  <a:tcPr marL="6833" marR="6833" marT="6833" marB="0" anchor="b"/>
                </a:tc>
                <a:extLst>
                  <a:ext uri="{0D108BD9-81ED-4DB2-BD59-A6C34878D82A}">
                    <a16:rowId xmlns:a16="http://schemas.microsoft.com/office/drawing/2014/main" xmlns="" val="10015"/>
                  </a:ext>
                </a:extLst>
              </a:tr>
              <a:tr h="136652">
                <a:tc>
                  <a:txBody>
                    <a:bodyPr/>
                    <a:lstStyle/>
                    <a:p>
                      <a:pPr algn="l" fontAlgn="b"/>
                      <a:r>
                        <a:rPr lang="en-US" sz="1050" u="none" strike="noStrike">
                          <a:effectLst/>
                        </a:rPr>
                        <a:t>com.barcode.home.nga</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3.18</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incomplete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failed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157.8</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16"/>
                  </a:ext>
                </a:extLst>
              </a:tr>
              <a:tr h="136652">
                <a:tc>
                  <a:txBody>
                    <a:bodyPr/>
                    <a:lstStyle/>
                    <a:p>
                      <a:pPr algn="l" fontAlgn="b"/>
                      <a:r>
                        <a:rPr lang="en-US" sz="1050" u="none" strike="noStrike">
                          <a:effectLst/>
                        </a:rPr>
                        <a:t>com.aliengod.zoom</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1.5</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87.8</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17"/>
                  </a:ext>
                </a:extLst>
              </a:tr>
              <a:tr h="136652">
                <a:tc>
                  <a:txBody>
                    <a:bodyPr/>
                    <a:lstStyle/>
                    <a:p>
                      <a:pPr algn="l" fontAlgn="b"/>
                      <a:r>
                        <a:rPr lang="en-US" sz="1050" u="none" strike="noStrike">
                          <a:effectLst/>
                        </a:rPr>
                        <a:t>com.latestnewappzone.autoflashoncallsms</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1.82</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138.8</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18"/>
                  </a:ext>
                </a:extLst>
              </a:tr>
              <a:tr h="136652">
                <a:tc>
                  <a:txBody>
                    <a:bodyPr/>
                    <a:lstStyle/>
                    <a:p>
                      <a:pPr algn="l" fontAlgn="b"/>
                      <a:r>
                        <a:rPr lang="en-US" sz="1050" u="none" strike="noStrike">
                          <a:effectLst/>
                        </a:rPr>
                        <a:t>com.miragestack.secret.voice.recorder</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2.31</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148.9</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19"/>
                  </a:ext>
                </a:extLst>
              </a:tr>
              <a:tr h="136652">
                <a:tc>
                  <a:txBody>
                    <a:bodyPr/>
                    <a:lstStyle/>
                    <a:p>
                      <a:pPr algn="l" fontAlgn="b"/>
                      <a:r>
                        <a:rPr lang="en-US" sz="1050" u="none" strike="noStrike">
                          <a:effectLst/>
                        </a:rPr>
                        <a:t>com.piggy.myfiles</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2.35</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148.9</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20"/>
                  </a:ext>
                </a:extLst>
              </a:tr>
              <a:tr h="136652">
                <a:tc>
                  <a:txBody>
                    <a:bodyPr/>
                    <a:lstStyle/>
                    <a:p>
                      <a:pPr algn="l" fontAlgn="b"/>
                      <a:r>
                        <a:rPr lang="en-US" sz="1050" u="none" strike="noStrike">
                          <a:effectLst/>
                        </a:rPr>
                        <a:t>com.geekslab.screenshot</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2.59</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154.5</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21"/>
                  </a:ext>
                </a:extLst>
              </a:tr>
              <a:tr h="136652">
                <a:tc>
                  <a:txBody>
                    <a:bodyPr/>
                    <a:lstStyle/>
                    <a:p>
                      <a:pPr algn="l" fontAlgn="b"/>
                      <a:r>
                        <a:rPr lang="en-US" sz="1050" u="none" strike="noStrike">
                          <a:effectLst/>
                        </a:rPr>
                        <a:t>com.skype.raider</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36</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52.6</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22"/>
                  </a:ext>
                </a:extLst>
              </a:tr>
              <a:tr h="136652">
                <a:tc>
                  <a:txBody>
                    <a:bodyPr/>
                    <a:lstStyle/>
                    <a:p>
                      <a:pPr algn="l" fontAlgn="b"/>
                      <a:r>
                        <a:rPr lang="en-US" sz="1050" u="none" strike="noStrike">
                          <a:effectLst/>
                        </a:rPr>
                        <a:t>com.mantishrimp.salienteyeremote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4.52</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incompatible</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succeed</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122.1</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23"/>
                  </a:ext>
                </a:extLst>
              </a:tr>
              <a:tr h="136652">
                <a:tc>
                  <a:txBody>
                    <a:bodyPr/>
                    <a:lstStyle/>
                    <a:p>
                      <a:pPr algn="l" fontAlgn="b"/>
                      <a:r>
                        <a:rPr lang="en-US" sz="1050" u="none" strike="noStrike">
                          <a:effectLst/>
                        </a:rPr>
                        <a:t>overall</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average=8.50</a:t>
                      </a:r>
                      <a:endParaRPr lang="en-US" sz="1050" b="0" i="0" u="none" strike="noStrike" dirty="0">
                        <a:solidFill>
                          <a:srgbClr val="000000"/>
                        </a:solidFill>
                        <a:effectLst/>
                        <a:latin typeface="Calibri"/>
                      </a:endParaRPr>
                    </a:p>
                  </a:txBody>
                  <a:tcPr marL="6833" marR="6833" marT="6833" marB="0" anchor="b"/>
                </a:tc>
                <a:tc>
                  <a:txBody>
                    <a:bodyPr/>
                    <a:lstStyle/>
                    <a:p>
                      <a:pPr algn="l" fontAlgn="b"/>
                      <a:r>
                        <a:rPr lang="en-US" sz="1050" u="none" strike="noStrike">
                          <a:effectLst/>
                        </a:rPr>
                        <a:t>Accuracy=100%</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success</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a:effectLst/>
                        </a:rPr>
                        <a:t>rate=91.3%</a:t>
                      </a:r>
                      <a:endParaRPr lang="en-US" sz="1050" b="0" i="0" u="none" strike="noStrike">
                        <a:solidFill>
                          <a:srgbClr val="000000"/>
                        </a:solidFill>
                        <a:effectLst/>
                        <a:latin typeface="Calibri"/>
                      </a:endParaRPr>
                    </a:p>
                  </a:txBody>
                  <a:tcPr marL="6833" marR="6833" marT="6833" marB="0" anchor="b"/>
                </a:tc>
                <a:tc>
                  <a:txBody>
                    <a:bodyPr/>
                    <a:lstStyle/>
                    <a:p>
                      <a:pPr algn="l" fontAlgn="b"/>
                      <a:r>
                        <a:rPr lang="en-US" sz="1050" u="none" strike="noStrike" dirty="0">
                          <a:effectLst/>
                        </a:rPr>
                        <a:t>average=133.0</a:t>
                      </a:r>
                      <a:endParaRPr lang="en-US" sz="1050" b="0" i="0" u="none" strike="noStrike" dirty="0">
                        <a:solidFill>
                          <a:srgbClr val="000000"/>
                        </a:solidFill>
                        <a:effectLst/>
                        <a:latin typeface="Calibri"/>
                      </a:endParaRPr>
                    </a:p>
                  </a:txBody>
                  <a:tcPr marL="6833" marR="6833" marT="6833" marB="0" anchor="b"/>
                </a:tc>
                <a:extLst>
                  <a:ext uri="{0D108BD9-81ED-4DB2-BD59-A6C34878D82A}">
                    <a16:rowId xmlns:a16="http://schemas.microsoft.com/office/drawing/2014/main" xmlns="" val="10024"/>
                  </a:ext>
                </a:extLst>
              </a:tr>
            </a:tbl>
          </a:graphicData>
        </a:graphic>
      </p:graphicFrame>
      <p:graphicFrame>
        <p:nvGraphicFramePr>
          <p:cNvPr id="6" name="Chart 5"/>
          <p:cNvGraphicFramePr/>
          <p:nvPr>
            <p:extLst>
              <p:ext uri="{D42A27DB-BD31-4B8C-83A1-F6EECF244321}">
                <p14:modId xmlns:p14="http://schemas.microsoft.com/office/powerpoint/2010/main" val="948826065"/>
              </p:ext>
            </p:extLst>
          </p:nvPr>
        </p:nvGraphicFramePr>
        <p:xfrm>
          <a:off x="8681988" y="2367815"/>
          <a:ext cx="2935705" cy="31570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3347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Limitations</a:t>
            </a:r>
          </a:p>
        </p:txBody>
      </p:sp>
      <p:sp>
        <p:nvSpPr>
          <p:cNvPr id="8" name="Rectangle 7"/>
          <p:cNvSpPr/>
          <p:nvPr/>
        </p:nvSpPr>
        <p:spPr>
          <a:xfrm>
            <a:off x="1168203" y="2561731"/>
            <a:ext cx="10667041" cy="1179810"/>
          </a:xfrm>
          <a:prstGeom prst="rect">
            <a:avLst/>
          </a:prstGeom>
        </p:spPr>
        <p:txBody>
          <a:bodyPr wrap="square">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No capability of inserting </a:t>
            </a:r>
            <a:r>
              <a:rPr lang="en-US" dirty="0" err="1">
                <a:solidFill>
                  <a:schemeClr val="tx1">
                    <a:lumMod val="75000"/>
                    <a:lumOff val="25000"/>
                  </a:schemeClr>
                </a:solidFill>
              </a:rPr>
              <a:t>ActivityCompat.shouldShowRequestPermissionRationale</a:t>
            </a:r>
            <a:r>
              <a:rPr lang="en-US" dirty="0">
                <a:solidFill>
                  <a:schemeClr val="tx1">
                    <a:lumMod val="75000"/>
                    <a:lumOff val="25000"/>
                  </a:schemeClr>
                </a:solidFill>
              </a:rPr>
              <a:t>() </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Dependence of the underlying utilities such as </a:t>
            </a:r>
            <a:r>
              <a:rPr lang="en-US" dirty="0" err="1">
                <a:solidFill>
                  <a:schemeClr val="tx1">
                    <a:lumMod val="75000"/>
                    <a:lumOff val="25000"/>
                  </a:schemeClr>
                </a:solidFill>
              </a:rPr>
              <a:t>FlowDroid</a:t>
            </a:r>
            <a:r>
              <a:rPr lang="en-US" dirty="0">
                <a:solidFill>
                  <a:schemeClr val="tx1">
                    <a:lumMod val="75000"/>
                    <a:lumOff val="25000"/>
                  </a:schemeClr>
                </a:solidFill>
              </a:rPr>
              <a:t>, </a:t>
            </a:r>
            <a:r>
              <a:rPr lang="en-US" dirty="0" err="1" smtClean="0">
                <a:solidFill>
                  <a:schemeClr val="tx1">
                    <a:lumMod val="75000"/>
                    <a:lumOff val="25000"/>
                  </a:schemeClr>
                </a:solidFill>
              </a:rPr>
              <a:t>ARPDroidwould</a:t>
            </a:r>
            <a:endParaRPr lang="en-US" dirty="0" smtClean="0">
              <a:solidFill>
                <a:schemeClr val="tx1">
                  <a:lumMod val="75000"/>
                  <a:lumOff val="25000"/>
                </a:schemeClr>
              </a:solidFill>
            </a:endParaRPr>
          </a:p>
          <a:p>
            <a:pPr>
              <a:spcBef>
                <a:spcPts val="1000"/>
              </a:spcBef>
              <a:buClr>
                <a:schemeClr val="accent1"/>
              </a:buClr>
              <a:buSzPct val="80000"/>
            </a:pPr>
            <a:endParaRPr lang="en-US" dirty="0">
              <a:solidFill>
                <a:schemeClr val="tx1">
                  <a:lumMod val="75000"/>
                  <a:lumOff val="25000"/>
                </a:schemeClr>
              </a:solidFill>
            </a:endParaRPr>
          </a:p>
        </p:txBody>
      </p:sp>
    </p:spTree>
    <p:extLst>
      <p:ext uri="{BB962C8B-B14F-4D97-AF65-F5344CB8AC3E}">
        <p14:creationId xmlns:p14="http://schemas.microsoft.com/office/powerpoint/2010/main" val="3886296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6763" y="1974991"/>
            <a:ext cx="10667041" cy="2416046"/>
          </a:xfrm>
          <a:prstGeom prst="rect">
            <a:avLst/>
          </a:prstGeom>
        </p:spPr>
        <p:txBody>
          <a:bodyPr wrap="square">
            <a:spAutoFit/>
          </a:bodyPr>
          <a:lstStyle/>
          <a:p>
            <a:pPr marL="285750" indent="-285750">
              <a:spcBef>
                <a:spcPts val="1000"/>
              </a:spcBef>
              <a:buClr>
                <a:schemeClr val="accent1"/>
              </a:buClr>
              <a:buSzPct val="80000"/>
              <a:buFont typeface="Arial" pitchFamily="34" charset="0"/>
              <a:buChar char="•"/>
            </a:pPr>
            <a:r>
              <a:rPr lang="en-US" dirty="0" smtClean="0">
                <a:solidFill>
                  <a:schemeClr val="tx2"/>
                </a:solidFill>
              </a:rPr>
              <a:t>None </a:t>
            </a:r>
            <a:r>
              <a:rPr lang="en-US" dirty="0">
                <a:solidFill>
                  <a:schemeClr val="tx2"/>
                </a:solidFill>
              </a:rPr>
              <a:t>adapted applications to new runtime permission </a:t>
            </a:r>
            <a:r>
              <a:rPr lang="en-US" dirty="0" smtClean="0">
                <a:solidFill>
                  <a:schemeClr val="tx2"/>
                </a:solidFill>
              </a:rPr>
              <a:t>mechanism, crash </a:t>
            </a:r>
            <a:r>
              <a:rPr lang="en-US" dirty="0">
                <a:solidFill>
                  <a:schemeClr val="tx2"/>
                </a:solidFill>
              </a:rPr>
              <a:t>in new android platforms (&gt;=android-M</a:t>
            </a:r>
            <a:r>
              <a:rPr lang="en-US" dirty="0" smtClean="0">
                <a:solidFill>
                  <a:schemeClr val="tx2"/>
                </a:solidFill>
              </a:rPr>
              <a:t>).</a:t>
            </a:r>
            <a:endParaRPr lang="en-US" dirty="0">
              <a:solidFill>
                <a:schemeClr val="tx2"/>
              </a:solidFill>
            </a:endParaRPr>
          </a:p>
          <a:p>
            <a:pPr marL="285750" indent="-285750">
              <a:spcBef>
                <a:spcPts val="1000"/>
              </a:spcBef>
              <a:buClr>
                <a:schemeClr val="accent1"/>
              </a:buClr>
              <a:buSzPct val="80000"/>
              <a:buFont typeface="Arial" pitchFamily="34" charset="0"/>
              <a:buChar char="•"/>
            </a:pPr>
            <a:r>
              <a:rPr lang="en-US" dirty="0">
                <a:solidFill>
                  <a:schemeClr val="tx2"/>
                </a:solidFill>
              </a:rPr>
              <a:t>Modifying legacy (&lt;android-M) android applications to adapt new runtime permission mechanism is time and resource consuming. </a:t>
            </a:r>
          </a:p>
          <a:p>
            <a:pPr marL="285750" indent="-285750">
              <a:spcBef>
                <a:spcPts val="1000"/>
              </a:spcBef>
              <a:buClr>
                <a:schemeClr val="accent1"/>
              </a:buClr>
              <a:buSzPct val="80000"/>
              <a:buFont typeface="Arial" pitchFamily="34" charset="0"/>
              <a:buChar char="•"/>
            </a:pPr>
            <a:r>
              <a:rPr lang="en-US" dirty="0">
                <a:solidFill>
                  <a:schemeClr val="tx2"/>
                </a:solidFill>
              </a:rPr>
              <a:t>We </a:t>
            </a:r>
            <a:r>
              <a:rPr lang="en-US" dirty="0">
                <a:solidFill>
                  <a:schemeClr val="tx1">
                    <a:lumMod val="75000"/>
                    <a:lumOff val="25000"/>
                  </a:schemeClr>
                </a:solidFill>
              </a:rPr>
              <a:t>developed an automated technique to solve </a:t>
            </a:r>
            <a:r>
              <a:rPr lang="en-US" dirty="0" smtClean="0">
                <a:solidFill>
                  <a:schemeClr val="tx1">
                    <a:lumMod val="75000"/>
                    <a:lumOff val="25000"/>
                  </a:schemeClr>
                </a:solidFill>
              </a:rPr>
              <a:t>this problem. </a:t>
            </a:r>
            <a:endParaRPr lang="en-US" dirty="0">
              <a:solidFill>
                <a:schemeClr val="tx1">
                  <a:lumMod val="75000"/>
                  <a:lumOff val="25000"/>
                </a:schemeClr>
              </a:solidFill>
            </a:endParaRPr>
          </a:p>
          <a:p>
            <a:pPr marL="285750" indent="-285750">
              <a:spcBef>
                <a:spcPts val="1000"/>
              </a:spcBef>
              <a:buClr>
                <a:schemeClr val="accent1"/>
              </a:buClr>
              <a:buSzPct val="80000"/>
              <a:buFont typeface="Arial" pitchFamily="34" charset="0"/>
              <a:buChar char="•"/>
            </a:pPr>
            <a:r>
              <a:rPr lang="en-US" dirty="0">
                <a:solidFill>
                  <a:schemeClr val="tx1">
                    <a:lumMod val="75000"/>
                    <a:lumOff val="25000"/>
                  </a:schemeClr>
                </a:solidFill>
              </a:rPr>
              <a:t>We implemented the </a:t>
            </a:r>
            <a:r>
              <a:rPr lang="en-US" dirty="0" smtClean="0">
                <a:solidFill>
                  <a:schemeClr val="tx1">
                    <a:lumMod val="75000"/>
                    <a:lumOff val="25000"/>
                  </a:schemeClr>
                </a:solidFill>
              </a:rPr>
              <a:t>proposed </a:t>
            </a:r>
            <a:r>
              <a:rPr lang="en-US" dirty="0" smtClean="0">
                <a:solidFill>
                  <a:schemeClr val="tx2"/>
                </a:solidFill>
              </a:rPr>
              <a:t>technique </a:t>
            </a:r>
            <a:r>
              <a:rPr lang="en-US" dirty="0">
                <a:solidFill>
                  <a:schemeClr val="tx2"/>
                </a:solidFill>
              </a:rPr>
              <a:t>and made </a:t>
            </a:r>
            <a:r>
              <a:rPr lang="en-US" dirty="0" smtClean="0">
                <a:solidFill>
                  <a:schemeClr val="tx2"/>
                </a:solidFill>
              </a:rPr>
              <a:t>the tool </a:t>
            </a:r>
            <a:r>
              <a:rPr lang="en-US" dirty="0">
                <a:solidFill>
                  <a:schemeClr val="tx2"/>
                </a:solidFill>
              </a:rPr>
              <a:t>as an open source </a:t>
            </a:r>
            <a:r>
              <a:rPr lang="en-US" dirty="0" smtClean="0">
                <a:solidFill>
                  <a:schemeClr val="tx2"/>
                </a:solidFill>
              </a:rPr>
              <a:t>tool – </a:t>
            </a:r>
            <a:r>
              <a:rPr lang="en-US" dirty="0" err="1" smtClean="0">
                <a:solidFill>
                  <a:schemeClr val="tx2"/>
                </a:solidFill>
              </a:rPr>
              <a:t>ARPDroid</a:t>
            </a:r>
            <a:r>
              <a:rPr lang="en-US" dirty="0">
                <a:solidFill>
                  <a:schemeClr val="tx2"/>
                </a:solidFill>
              </a:rPr>
              <a:t> (https://bitbucket.org/malindadoo/arpdroid</a:t>
            </a:r>
            <a:r>
              <a:rPr lang="en-US" dirty="0" smtClean="0">
                <a:solidFill>
                  <a:schemeClr val="tx2"/>
                </a:solidFill>
              </a:rPr>
              <a:t>).</a:t>
            </a:r>
            <a:endParaRPr lang="en-US" dirty="0">
              <a:solidFill>
                <a:schemeClr val="tx2"/>
              </a:solidFill>
            </a:endParaRPr>
          </a:p>
        </p:txBody>
      </p:sp>
      <p:sp>
        <p:nvSpPr>
          <p:cNvPr id="2" name="Rectangle 1"/>
          <p:cNvSpPr/>
          <p:nvPr/>
        </p:nvSpPr>
        <p:spPr>
          <a:xfrm>
            <a:off x="3443228" y="4694396"/>
            <a:ext cx="5579861" cy="369332"/>
          </a:xfrm>
          <a:prstGeom prst="rect">
            <a:avLst/>
          </a:prstGeom>
        </p:spPr>
        <p:txBody>
          <a:bodyPr wrap="none">
            <a:spAutoFit/>
          </a:bodyPr>
          <a:lstStyle/>
          <a:p>
            <a:r>
              <a:rPr lang="en-US" dirty="0">
                <a:solidFill>
                  <a:schemeClr val="tx2"/>
                </a:solidFill>
              </a:rPr>
              <a:t>I</a:t>
            </a:r>
            <a:r>
              <a:rPr lang="en-US" dirty="0" smtClean="0">
                <a:solidFill>
                  <a:schemeClr val="tx2"/>
                </a:solidFill>
              </a:rPr>
              <a:t>f </a:t>
            </a:r>
            <a:r>
              <a:rPr lang="en-US" dirty="0">
                <a:solidFill>
                  <a:schemeClr val="tx2"/>
                </a:solidFill>
              </a:rPr>
              <a:t>you are interested, please find more details in our </a:t>
            </a:r>
            <a:r>
              <a:rPr lang="en-US" dirty="0" smtClean="0">
                <a:solidFill>
                  <a:schemeClr val="tx2"/>
                </a:solidFill>
              </a:rPr>
              <a:t>paper.</a:t>
            </a:r>
            <a:endParaRPr lang="en-US" dirty="0">
              <a:solidFill>
                <a:schemeClr val="tx2"/>
              </a:solidFill>
            </a:endParaRPr>
          </a:p>
        </p:txBody>
      </p:sp>
      <p:sp>
        <p:nvSpPr>
          <p:cNvPr id="5" name="Rectangle 4"/>
          <p:cNvSpPr/>
          <p:nvPr/>
        </p:nvSpPr>
        <p:spPr>
          <a:xfrm>
            <a:off x="1895433" y="5230571"/>
            <a:ext cx="9212580" cy="369332"/>
          </a:xfrm>
          <a:prstGeom prst="rect">
            <a:avLst/>
          </a:prstGeom>
        </p:spPr>
        <p:txBody>
          <a:bodyPr wrap="square">
            <a:spAutoFit/>
          </a:bodyPr>
          <a:lstStyle/>
          <a:p>
            <a:pPr>
              <a:spcBef>
                <a:spcPts val="1000"/>
              </a:spcBef>
              <a:buClr>
                <a:schemeClr val="accent1"/>
              </a:buClr>
              <a:buSzPct val="80000"/>
            </a:pPr>
            <a:r>
              <a:rPr lang="en-US" dirty="0">
                <a:solidFill>
                  <a:schemeClr val="tx2"/>
                </a:solidFill>
              </a:rPr>
              <a:t>Automated Detection and Repair of Incompatible Uses of Runtime Permissions in Android Apps</a:t>
            </a:r>
          </a:p>
        </p:txBody>
      </p:sp>
      <p:sp>
        <p:nvSpPr>
          <p:cNvPr id="6" name="Subtitle 2"/>
          <p:cNvSpPr txBox="1">
            <a:spLocks/>
          </p:cNvSpPr>
          <p:nvPr/>
        </p:nvSpPr>
        <p:spPr>
          <a:xfrm>
            <a:off x="1076763" y="5865957"/>
            <a:ext cx="3245958" cy="83323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Clr>
                <a:schemeClr val="accent1"/>
              </a:buClr>
              <a:buSzPct val="80000"/>
              <a:buNone/>
            </a:pPr>
            <a:r>
              <a:rPr lang="en-US" dirty="0">
                <a:solidFill>
                  <a:schemeClr val="tx1"/>
                </a:solidFill>
              </a:rPr>
              <a:t>Malinda </a:t>
            </a:r>
            <a:r>
              <a:rPr lang="en-US" dirty="0" err="1">
                <a:solidFill>
                  <a:schemeClr val="tx1"/>
                </a:solidFill>
              </a:rPr>
              <a:t>Dilhara</a:t>
            </a:r>
            <a:endParaRPr lang="en-US" dirty="0">
              <a:solidFill>
                <a:schemeClr val="tx1"/>
              </a:solidFill>
            </a:endParaRPr>
          </a:p>
          <a:p>
            <a:pPr marL="0" indent="0">
              <a:spcBef>
                <a:spcPts val="0"/>
              </a:spcBef>
              <a:spcAft>
                <a:spcPts val="0"/>
              </a:spcAft>
              <a:buClr>
                <a:schemeClr val="accent1"/>
              </a:buClr>
              <a:buSzPct val="80000"/>
              <a:buNone/>
            </a:pPr>
            <a:r>
              <a:rPr lang="en-US" dirty="0">
                <a:solidFill>
                  <a:schemeClr val="tx1"/>
                </a:solidFill>
              </a:rPr>
              <a:t>University Of </a:t>
            </a:r>
            <a:r>
              <a:rPr lang="en-US" dirty="0" err="1">
                <a:solidFill>
                  <a:schemeClr val="tx1"/>
                </a:solidFill>
              </a:rPr>
              <a:t>Moratuwa</a:t>
            </a:r>
            <a:endParaRPr lang="en-US" dirty="0">
              <a:solidFill>
                <a:schemeClr val="tx1"/>
              </a:solidFill>
            </a:endParaRPr>
          </a:p>
          <a:p>
            <a:pPr marL="0" indent="0">
              <a:spcBef>
                <a:spcPts val="0"/>
              </a:spcBef>
              <a:spcAft>
                <a:spcPts val="0"/>
              </a:spcAft>
              <a:buClr>
                <a:schemeClr val="accent1"/>
              </a:buClr>
              <a:buSzPct val="80000"/>
              <a:buNone/>
            </a:pPr>
            <a:r>
              <a:rPr lang="en-US" dirty="0">
                <a:solidFill>
                  <a:schemeClr val="tx1"/>
                </a:solidFill>
              </a:rPr>
              <a:t>Sri Lanka</a:t>
            </a:r>
          </a:p>
        </p:txBody>
      </p:sp>
      <p:sp>
        <p:nvSpPr>
          <p:cNvPr id="8" name="Subtitle 2"/>
          <p:cNvSpPr txBox="1">
            <a:spLocks/>
          </p:cNvSpPr>
          <p:nvPr/>
        </p:nvSpPr>
        <p:spPr>
          <a:xfrm>
            <a:off x="4389920" y="5889463"/>
            <a:ext cx="3686476" cy="88136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tx2">
                    <a:lumMod val="40000"/>
                    <a:lumOff val="6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spcBef>
                <a:spcPts val="0"/>
              </a:spcBef>
            </a:pPr>
            <a:endParaRPr lang="en-US" sz="1600" b="1" cap="none" dirty="0"/>
          </a:p>
        </p:txBody>
      </p:sp>
      <p:sp>
        <p:nvSpPr>
          <p:cNvPr id="9" name="Rectangle 8"/>
          <p:cNvSpPr/>
          <p:nvPr/>
        </p:nvSpPr>
        <p:spPr>
          <a:xfrm>
            <a:off x="4853940" y="5820910"/>
            <a:ext cx="2903220" cy="923330"/>
          </a:xfrm>
          <a:prstGeom prst="rect">
            <a:avLst/>
          </a:prstGeom>
        </p:spPr>
        <p:txBody>
          <a:bodyPr wrap="square">
            <a:spAutoFit/>
          </a:bodyPr>
          <a:lstStyle/>
          <a:p>
            <a:r>
              <a:rPr lang="en-US" dirty="0" err="1"/>
              <a:t>Haipeng</a:t>
            </a:r>
            <a:r>
              <a:rPr lang="en-US" dirty="0"/>
              <a:t> </a:t>
            </a:r>
            <a:r>
              <a:rPr lang="en-US" dirty="0" err="1"/>
              <a:t>Cai</a:t>
            </a:r>
            <a:endParaRPr lang="en-US" dirty="0"/>
          </a:p>
          <a:p>
            <a:r>
              <a:rPr lang="en-US" dirty="0"/>
              <a:t>Washington State University</a:t>
            </a:r>
          </a:p>
          <a:p>
            <a:r>
              <a:rPr lang="en-US" dirty="0"/>
              <a:t>Pullman, WA, USA</a:t>
            </a:r>
          </a:p>
        </p:txBody>
      </p:sp>
      <p:sp>
        <p:nvSpPr>
          <p:cNvPr id="10" name="Rectangle 9"/>
          <p:cNvSpPr/>
          <p:nvPr/>
        </p:nvSpPr>
        <p:spPr>
          <a:xfrm>
            <a:off x="8945880" y="5847497"/>
            <a:ext cx="3116580" cy="923330"/>
          </a:xfrm>
          <a:prstGeom prst="rect">
            <a:avLst/>
          </a:prstGeom>
        </p:spPr>
        <p:txBody>
          <a:bodyPr wrap="square">
            <a:spAutoFit/>
          </a:bodyPr>
          <a:lstStyle/>
          <a:p>
            <a:r>
              <a:rPr lang="en-US" dirty="0"/>
              <a:t>John Jenkins</a:t>
            </a:r>
          </a:p>
          <a:p>
            <a:r>
              <a:rPr lang="en-US" dirty="0"/>
              <a:t>Washington State University</a:t>
            </a:r>
          </a:p>
          <a:p>
            <a:r>
              <a:rPr lang="en-US" dirty="0"/>
              <a:t>Pullman, WA, USA</a:t>
            </a:r>
          </a:p>
        </p:txBody>
      </p:sp>
      <p:sp>
        <p:nvSpPr>
          <p:cNvPr id="13" name="AutoShape 5" descr="අදාළ රූපය"/>
          <p:cNvSpPr>
            <a:spLocks noChangeAspect="1" noChangeArrowheads="1"/>
          </p:cNvSpPr>
          <p:nvPr/>
        </p:nvSpPr>
        <p:spPr bwMode="auto">
          <a:xfrm>
            <a:off x="155575" y="-2338388"/>
            <a:ext cx="4876800" cy="4876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අදාළ රූපය"/>
          <p:cNvSpPr>
            <a:spLocks noChangeAspect="1" noChangeArrowheads="1"/>
          </p:cNvSpPr>
          <p:nvPr/>
        </p:nvSpPr>
        <p:spPr bwMode="auto">
          <a:xfrm>
            <a:off x="307975" y="-2185988"/>
            <a:ext cx="4876800" cy="4876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9" descr="අදාළ රූපය"/>
          <p:cNvSpPr>
            <a:spLocks noChangeAspect="1" noChangeArrowheads="1"/>
          </p:cNvSpPr>
          <p:nvPr/>
        </p:nvSpPr>
        <p:spPr bwMode="auto">
          <a:xfrm>
            <a:off x="460375" y="-2033588"/>
            <a:ext cx="4876800" cy="4876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9" name="Picture 15" descr="thanks සඳහා පින්තුර ප්‍රතිඵ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375" y="252412"/>
            <a:ext cx="2773681" cy="1753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257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1028" name="Picture 4" descr="android සඳහා පින්තුර ප්‍රතිඵ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6558" y="1845554"/>
            <a:ext cx="1388094" cy="138485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xmlns="" id="{6ADB21ED-0E34-40DF-A396-862A94FBE028}"/>
              </a:ext>
            </a:extLst>
          </p:cNvPr>
          <p:cNvGrpSpPr/>
          <p:nvPr/>
        </p:nvGrpSpPr>
        <p:grpSpPr>
          <a:xfrm>
            <a:off x="625773" y="2846267"/>
            <a:ext cx="4652393" cy="3333895"/>
            <a:chOff x="625773" y="2846267"/>
            <a:chExt cx="4652393" cy="3333895"/>
          </a:xfrm>
        </p:grpSpPr>
        <p:sp>
          <p:nvSpPr>
            <p:cNvPr id="5" name="Oval Callout 4"/>
            <p:cNvSpPr/>
            <p:nvPr/>
          </p:nvSpPr>
          <p:spPr>
            <a:xfrm>
              <a:off x="682198" y="3175981"/>
              <a:ext cx="2156059" cy="659128"/>
            </a:xfrm>
            <a:prstGeom prst="wedgeEllipseCallout">
              <a:avLst>
                <a:gd name="adj1" fmla="val 55504"/>
                <a:gd name="adj2" fmla="val 7532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2"/>
                  </a:solidFill>
                </a:rPr>
                <a:t>pre-Marshmallow permissions</a:t>
              </a:r>
            </a:p>
          </p:txBody>
        </p:sp>
        <p:grpSp>
          <p:nvGrpSpPr>
            <p:cNvPr id="13" name="Group 12"/>
            <p:cNvGrpSpPr/>
            <p:nvPr/>
          </p:nvGrpSpPr>
          <p:grpSpPr>
            <a:xfrm>
              <a:off x="625773" y="2846267"/>
              <a:ext cx="4652393" cy="3333895"/>
              <a:chOff x="1057554" y="2871134"/>
              <a:chExt cx="4652393" cy="3333895"/>
            </a:xfrm>
          </p:grpSpPr>
          <p:pic>
            <p:nvPicPr>
              <p:cNvPr id="8" name="Picture 4" descr="Imgu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3551" y="2871134"/>
                <a:ext cx="1754129" cy="31184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192364" y="5989585"/>
                <a:ext cx="4517583" cy="215444"/>
              </a:xfrm>
              <a:prstGeom prst="rect">
                <a:avLst/>
              </a:prstGeom>
              <a:noFill/>
            </p:spPr>
            <p:txBody>
              <a:bodyPr wrap="none" rtlCol="0">
                <a:spAutoFit/>
              </a:bodyPr>
              <a:lstStyle/>
              <a:p>
                <a:r>
                  <a:rPr lang="en-US" sz="800" dirty="0"/>
                  <a:t>Ref:https://github.com/codepath/android_guides/wiki/Understanding-App-Permissions</a:t>
                </a:r>
              </a:p>
            </p:txBody>
          </p:sp>
          <p:sp>
            <p:nvSpPr>
              <p:cNvPr id="12" name="Rectangle 11"/>
              <p:cNvSpPr/>
              <p:nvPr/>
            </p:nvSpPr>
            <p:spPr>
              <a:xfrm>
                <a:off x="1057554" y="4254047"/>
                <a:ext cx="2281187" cy="1407345"/>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171450" indent="-171450">
                  <a:buFont typeface="Arial" pitchFamily="34" charset="0"/>
                  <a:buChar char="•"/>
                </a:pPr>
                <a:r>
                  <a:rPr lang="en-US" sz="1400" dirty="0"/>
                  <a:t>All the permissions should be granted with app installation</a:t>
                </a:r>
              </a:p>
              <a:p>
                <a:pPr marL="171450" indent="-171450">
                  <a:buFont typeface="Arial" pitchFamily="34" charset="0"/>
                  <a:buChar char="•"/>
                </a:pPr>
                <a:endParaRPr lang="en-US" sz="1400" dirty="0"/>
              </a:p>
              <a:p>
                <a:pPr marL="171450" indent="-171450">
                  <a:buFont typeface="Arial" pitchFamily="34" charset="0"/>
                  <a:buChar char="•"/>
                </a:pPr>
                <a:r>
                  <a:rPr lang="en-US" sz="1400" dirty="0"/>
                  <a:t>Permission can not be revoked after installation</a:t>
                </a:r>
              </a:p>
            </p:txBody>
          </p:sp>
        </p:grpSp>
      </p:grpSp>
      <p:grpSp>
        <p:nvGrpSpPr>
          <p:cNvPr id="4" name="Group 3">
            <a:extLst>
              <a:ext uri="{FF2B5EF4-FFF2-40B4-BE49-F238E27FC236}">
                <a16:creationId xmlns:a16="http://schemas.microsoft.com/office/drawing/2014/main" xmlns="" id="{BD2E303D-26AC-455F-94B7-0FB04B8F5EE7}"/>
              </a:ext>
            </a:extLst>
          </p:cNvPr>
          <p:cNvGrpSpPr/>
          <p:nvPr/>
        </p:nvGrpSpPr>
        <p:grpSpPr>
          <a:xfrm>
            <a:off x="5611328" y="2846267"/>
            <a:ext cx="4700251" cy="3333895"/>
            <a:chOff x="5747414" y="2846266"/>
            <a:chExt cx="4700251" cy="3333895"/>
          </a:xfrm>
        </p:grpSpPr>
        <p:sp>
          <p:nvSpPr>
            <p:cNvPr id="6" name="TextBox 5"/>
            <p:cNvSpPr txBox="1"/>
            <p:nvPr/>
          </p:nvSpPr>
          <p:spPr>
            <a:xfrm>
              <a:off x="5747414" y="5964717"/>
              <a:ext cx="4700251" cy="215444"/>
            </a:xfrm>
            <a:prstGeom prst="rect">
              <a:avLst/>
            </a:prstGeom>
            <a:noFill/>
          </p:spPr>
          <p:txBody>
            <a:bodyPr wrap="none" rtlCol="0">
              <a:spAutoFit/>
            </a:bodyPr>
            <a:lstStyle/>
            <a:p>
              <a:r>
                <a:rPr lang="en-US" sz="800" dirty="0"/>
                <a:t>Ref:https://fpf.org/2015/06/23/android-m-and-privacy-giving-users-control-over-app-permissions/</a:t>
              </a:r>
            </a:p>
          </p:txBody>
        </p:sp>
        <p:sp>
          <p:nvSpPr>
            <p:cNvPr id="11" name="Oval Callout 10"/>
            <p:cNvSpPr/>
            <p:nvPr/>
          </p:nvSpPr>
          <p:spPr>
            <a:xfrm>
              <a:off x="8171209" y="3106924"/>
              <a:ext cx="2106327" cy="616016"/>
            </a:xfrm>
            <a:prstGeom prst="wedgeEllipseCallout">
              <a:avLst>
                <a:gd name="adj1" fmla="val -58112"/>
                <a:gd name="adj2" fmla="val 6997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2"/>
                  </a:solidFill>
                </a:rPr>
                <a:t>Android M and after permissions</a:t>
              </a: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19643" t="4025" r="15732"/>
            <a:stretch/>
          </p:blipFill>
          <p:spPr>
            <a:xfrm>
              <a:off x="6229680" y="2846266"/>
              <a:ext cx="1683079" cy="3118451"/>
            </a:xfrm>
            <a:prstGeom prst="rect">
              <a:avLst/>
            </a:prstGeom>
          </p:spPr>
        </p:pic>
        <p:sp>
          <p:nvSpPr>
            <p:cNvPr id="15" name="Rectangle 14"/>
            <p:cNvSpPr/>
            <p:nvPr/>
          </p:nvSpPr>
          <p:spPr>
            <a:xfrm>
              <a:off x="8044864" y="4060287"/>
              <a:ext cx="2286491" cy="1849838"/>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171450" indent="-171450">
                <a:buFont typeface="Arial" pitchFamily="34" charset="0"/>
                <a:buChar char="•"/>
              </a:pPr>
              <a:r>
                <a:rPr lang="en-US" sz="1400" dirty="0"/>
                <a:t>Per-App controls for each permission</a:t>
              </a:r>
            </a:p>
            <a:p>
              <a:pPr marL="171450" indent="-171450">
                <a:buFont typeface="Arial" pitchFamily="34" charset="0"/>
                <a:buChar char="•"/>
              </a:pPr>
              <a:endParaRPr lang="en-US" sz="1400" dirty="0"/>
            </a:p>
            <a:p>
              <a:pPr marL="171450" indent="-171450">
                <a:buFont typeface="Arial" pitchFamily="34" charset="0"/>
                <a:buChar char="•"/>
              </a:pPr>
              <a:r>
                <a:rPr lang="en-US" sz="1400" dirty="0"/>
                <a:t>All permissions can be managed by the user</a:t>
              </a:r>
            </a:p>
            <a:p>
              <a:pPr marL="171450" indent="-171450">
                <a:buFont typeface="Arial" pitchFamily="34" charset="0"/>
                <a:buChar char="•"/>
              </a:pPr>
              <a:endParaRPr lang="en-US" sz="1400" dirty="0"/>
            </a:p>
            <a:p>
              <a:pPr marL="171450" indent="-171450">
                <a:buFont typeface="Arial" pitchFamily="34" charset="0"/>
                <a:buChar char="•"/>
              </a:pPr>
              <a:r>
                <a:rPr lang="en-US" sz="1400" dirty="0"/>
                <a:t>Available anytime after app installation</a:t>
              </a:r>
            </a:p>
          </p:txBody>
        </p:sp>
      </p:grpSp>
    </p:spTree>
    <p:extLst>
      <p:ext uri="{BB962C8B-B14F-4D97-AF65-F5344CB8AC3E}">
        <p14:creationId xmlns:p14="http://schemas.microsoft.com/office/powerpoint/2010/main" val="298505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dirty="0" err="1"/>
              <a:t>Cntd</a:t>
            </a:r>
            <a:r>
              <a:rPr lang="en-US" dirty="0"/>
              <a:t>.</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819" y="2809595"/>
            <a:ext cx="3273425"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715" y="2809595"/>
            <a:ext cx="5287841" cy="327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30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13" name="AutoShape 6" descr="train crash clip art සඳහා පින්තුර ප්‍රතිඵල"/>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8" descr="train crash clip art සඳහා පින්තුර ප්‍රතිඵල"/>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train crash clip art සඳහා පින්තුර ප්‍රතිඵ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708" y="2416386"/>
            <a:ext cx="2404678" cy="191622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42660" y="4624121"/>
            <a:ext cx="5952119" cy="615553"/>
          </a:xfrm>
          <a:prstGeom prst="rect">
            <a:avLst/>
          </a:prstGeom>
          <a:noFill/>
        </p:spPr>
        <p:txBody>
          <a:bodyPr wrap="square" rtlCol="0">
            <a:spAutoFit/>
          </a:bodyPr>
          <a:lstStyle/>
          <a:p>
            <a:r>
              <a:rPr lang="en-US" sz="1600" b="1" dirty="0">
                <a:solidFill>
                  <a:schemeClr val="tx2"/>
                </a:solidFill>
              </a:rPr>
              <a:t>Example of checking and requesting ability to read contacts</a:t>
            </a:r>
          </a:p>
          <a:p>
            <a:endParaRPr lang="en-US" dirty="0"/>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4" y="5077040"/>
            <a:ext cx="6525270" cy="178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60375" y="4487359"/>
            <a:ext cx="11205444" cy="0"/>
          </a:xfrm>
          <a:prstGeom prst="line">
            <a:avLst/>
          </a:prstGeom>
          <a:ln/>
        </p:spPr>
        <p:style>
          <a:lnRef idx="2">
            <a:schemeClr val="dk1"/>
          </a:lnRef>
          <a:fillRef idx="0">
            <a:schemeClr val="dk1"/>
          </a:fillRef>
          <a:effectRef idx="1">
            <a:schemeClr val="dk1"/>
          </a:effectRef>
          <a:fontRef idx="minor">
            <a:schemeClr val="tx1"/>
          </a:fontRef>
        </p:style>
      </p:cxnSp>
      <p:grpSp>
        <p:nvGrpSpPr>
          <p:cNvPr id="7" name="Group 6"/>
          <p:cNvGrpSpPr/>
          <p:nvPr/>
        </p:nvGrpSpPr>
        <p:grpSpPr>
          <a:xfrm>
            <a:off x="1330327" y="2219095"/>
            <a:ext cx="4723964" cy="2101165"/>
            <a:chOff x="1330327" y="2345706"/>
            <a:chExt cx="4723964" cy="2101165"/>
          </a:xfrm>
        </p:grpSpPr>
        <p:grpSp>
          <p:nvGrpSpPr>
            <p:cNvPr id="3" name="Group 2"/>
            <p:cNvGrpSpPr/>
            <p:nvPr/>
          </p:nvGrpSpPr>
          <p:grpSpPr>
            <a:xfrm>
              <a:off x="1330327" y="2345706"/>
              <a:ext cx="4723964" cy="2101165"/>
              <a:chOff x="1415114" y="2384109"/>
              <a:chExt cx="6078896" cy="2671339"/>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1951" y="3959920"/>
                <a:ext cx="4182059" cy="1095528"/>
              </a:xfrm>
              <a:prstGeom prst="rect">
                <a:avLst/>
              </a:prstGeom>
            </p:spPr>
          </p:pic>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5114" y="3242110"/>
                <a:ext cx="24193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trafic light clip art සඳහා පින්තුර ප්‍රතිඵල"/>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02517" y="2919497"/>
                <a:ext cx="490148" cy="82392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5193425" y="2384109"/>
                <a:ext cx="1825791" cy="1398500"/>
              </a:xfrm>
              <a:prstGeom prst="wedgeEllipseCallout">
                <a:avLst>
                  <a:gd name="adj1" fmla="val -73464"/>
                  <a:gd name="adj2" fmla="val 30680"/>
                </a:avLst>
              </a:prstGeom>
            </p:spPr>
            <p:style>
              <a:lnRef idx="2">
                <a:schemeClr val="dk1"/>
              </a:lnRef>
              <a:fillRef idx="1">
                <a:schemeClr val="lt1"/>
              </a:fillRef>
              <a:effectRef idx="0">
                <a:schemeClr val="dk1"/>
              </a:effectRef>
              <a:fontRef idx="minor">
                <a:schemeClr val="dk1"/>
              </a:fontRef>
            </p:style>
            <p:txBody>
              <a:bodyPr rtlCol="0" anchor="ctr"/>
              <a:lstStyle/>
              <a:p>
                <a:r>
                  <a:rPr lang="en-US" sz="1000" dirty="0"/>
                  <a:t>If (Red){</a:t>
                </a:r>
              </a:p>
              <a:p>
                <a:r>
                  <a:rPr lang="en-US" sz="1000" dirty="0"/>
                  <a:t>	Stop</a:t>
                </a:r>
              </a:p>
              <a:p>
                <a:r>
                  <a:rPr lang="en-US" sz="1000" dirty="0"/>
                  <a:t>}</a:t>
                </a:r>
              </a:p>
              <a:p>
                <a:r>
                  <a:rPr lang="en-US" sz="1000" dirty="0"/>
                  <a:t>Else{</a:t>
                </a:r>
              </a:p>
              <a:p>
                <a:r>
                  <a:rPr lang="en-US" sz="1000" dirty="0"/>
                  <a:t>	Go</a:t>
                </a:r>
              </a:p>
              <a:p>
                <a:r>
                  <a:rPr lang="en-US" sz="1000" dirty="0"/>
                  <a:t>}</a:t>
                </a:r>
              </a:p>
            </p:txBody>
          </p:sp>
        </p:grpSp>
        <p:cxnSp>
          <p:nvCxnSpPr>
            <p:cNvPr id="9" name="Straight Connector 8"/>
            <p:cNvCxnSpPr/>
            <p:nvPr/>
          </p:nvCxnSpPr>
          <p:spPr>
            <a:xfrm flipH="1">
              <a:off x="1330327" y="3679869"/>
              <a:ext cx="1601549" cy="0"/>
            </a:xfrm>
            <a:prstGeom prst="line">
              <a:avLst/>
            </a:prstGeom>
          </p:spPr>
          <p:style>
            <a:lnRef idx="3">
              <a:schemeClr val="dk1"/>
            </a:lnRef>
            <a:fillRef idx="0">
              <a:schemeClr val="dk1"/>
            </a:fillRef>
            <a:effectRef idx="2">
              <a:schemeClr val="dk1"/>
            </a:effectRef>
            <a:fontRef idx="minor">
              <a:schemeClr val="tx1"/>
            </a:fontRef>
          </p:style>
        </p:cxnSp>
      </p:grpSp>
      <p:pic>
        <p:nvPicPr>
          <p:cNvPr id="1026" name="Picture 2" descr="https://inthecheesefactory.com/uploads/source/blog/mpermission/runtimepermissioncrash.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4098" y="4624121"/>
            <a:ext cx="4063954" cy="2218219"/>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p:cNvCxnSpPr/>
          <p:nvPr/>
        </p:nvCxnSpPr>
        <p:spPr>
          <a:xfrm>
            <a:off x="6506677" y="2348564"/>
            <a:ext cx="0" cy="4509436"/>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931876" y="2047054"/>
            <a:ext cx="1011815" cy="369332"/>
          </a:xfrm>
          <a:prstGeom prst="rect">
            <a:avLst/>
          </a:prstGeom>
          <a:noFill/>
        </p:spPr>
        <p:txBody>
          <a:bodyPr wrap="none" rtlCol="0">
            <a:spAutoFit/>
          </a:bodyPr>
          <a:lstStyle/>
          <a:p>
            <a:r>
              <a:rPr lang="en-US" b="1" dirty="0">
                <a:solidFill>
                  <a:schemeClr val="accent2">
                    <a:lumMod val="75000"/>
                  </a:schemeClr>
                </a:solidFill>
              </a:rPr>
              <a:t>Success</a:t>
            </a:r>
          </a:p>
        </p:txBody>
      </p:sp>
      <p:sp>
        <p:nvSpPr>
          <p:cNvPr id="26" name="TextBox 25"/>
          <p:cNvSpPr txBox="1"/>
          <p:nvPr/>
        </p:nvSpPr>
        <p:spPr>
          <a:xfrm>
            <a:off x="8308184" y="2116719"/>
            <a:ext cx="1011812" cy="369332"/>
          </a:xfrm>
          <a:prstGeom prst="rect">
            <a:avLst/>
          </a:prstGeom>
          <a:noFill/>
        </p:spPr>
        <p:txBody>
          <a:bodyPr wrap="square" rtlCol="0">
            <a:spAutoFit/>
          </a:bodyPr>
          <a:lstStyle/>
          <a:p>
            <a:r>
              <a:rPr lang="en-US" b="1" dirty="0">
                <a:solidFill>
                  <a:srgbClr val="FF0000"/>
                </a:solidFill>
              </a:rPr>
              <a:t>Failure</a:t>
            </a:r>
          </a:p>
        </p:txBody>
      </p:sp>
    </p:spTree>
    <p:extLst>
      <p:ext uri="{BB962C8B-B14F-4D97-AF65-F5344CB8AC3E}">
        <p14:creationId xmlns:p14="http://schemas.microsoft.com/office/powerpoint/2010/main" val="40478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CNTD.</a:t>
            </a:r>
          </a:p>
        </p:txBody>
      </p:sp>
      <p:pic>
        <p:nvPicPr>
          <p:cNvPr id="1026" name="Picture 2" descr="play store applications සඳහා පින්තුර ප්‍රතිඵ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323" y="1901523"/>
            <a:ext cx="3286677" cy="19720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75899" y="2425566"/>
            <a:ext cx="5511445" cy="646331"/>
          </a:xfrm>
          <a:prstGeom prst="rect">
            <a:avLst/>
          </a:prstGeom>
        </p:spPr>
        <p:txBody>
          <a:bodyPr vert="horz" lIns="91440" tIns="45720" rIns="91440" bIns="45720" rtlCol="0" anchor="ctr">
            <a:normAutofit/>
          </a:bodyPr>
          <a:lstStyle>
            <a:lvl1pPr indent="0">
              <a:spcBef>
                <a:spcPct val="20000"/>
              </a:spcBef>
              <a:spcAft>
                <a:spcPts val="600"/>
              </a:spcAft>
              <a:buClr>
                <a:schemeClr val="accent2"/>
              </a:buClr>
              <a:buSzPct val="92000"/>
              <a:buFont typeface="Wingdings 2" panose="05020102010507070707" pitchFamily="18" charset="2"/>
              <a:buNone/>
              <a:defRPr>
                <a:solidFill>
                  <a:schemeClr val="tx2"/>
                </a:solidFill>
              </a:defRPr>
            </a:lvl1pPr>
            <a:lvl2pPr marL="630000" indent="-306000">
              <a:spcBef>
                <a:spcPct val="20000"/>
              </a:spcBef>
              <a:spcAft>
                <a:spcPts val="600"/>
              </a:spcAft>
              <a:buClr>
                <a:schemeClr val="accent2"/>
              </a:buClr>
              <a:buSzPct val="92000"/>
              <a:buFont typeface="Wingdings 2" panose="05020102010507070707" pitchFamily="18" charset="2"/>
              <a:buChar char=""/>
              <a:defRPr sz="1600">
                <a:solidFill>
                  <a:schemeClr val="tx2"/>
                </a:solidFill>
              </a:defRPr>
            </a:lvl2pPr>
            <a:lvl3pPr marL="900000" indent="-270000">
              <a:spcBef>
                <a:spcPct val="20000"/>
              </a:spcBef>
              <a:spcAft>
                <a:spcPts val="600"/>
              </a:spcAft>
              <a:buClr>
                <a:schemeClr val="accent2"/>
              </a:buClr>
              <a:buSzPct val="92000"/>
              <a:buFont typeface="Wingdings 2" panose="05020102010507070707" pitchFamily="18" charset="2"/>
              <a:buChar char=""/>
              <a:defRPr sz="1400">
                <a:solidFill>
                  <a:schemeClr val="tx2"/>
                </a:solidFill>
              </a:defRPr>
            </a:lvl3pPr>
            <a:lvl4pPr marL="1242000" indent="-234000">
              <a:spcBef>
                <a:spcPct val="20000"/>
              </a:spcBef>
              <a:spcAft>
                <a:spcPts val="600"/>
              </a:spcAft>
              <a:buClr>
                <a:schemeClr val="accent2"/>
              </a:buClr>
              <a:buSzPct val="92000"/>
              <a:buFont typeface="Wingdings 2" panose="05020102010507070707" pitchFamily="18" charset="2"/>
              <a:buChar char=""/>
              <a:defRPr sz="1200">
                <a:solidFill>
                  <a:schemeClr val="tx2"/>
                </a:solidFill>
              </a:defRPr>
            </a:lvl4pPr>
            <a:lvl5pPr marL="1602000" indent="-234000">
              <a:spcBef>
                <a:spcPct val="20000"/>
              </a:spcBef>
              <a:spcAft>
                <a:spcPts val="600"/>
              </a:spcAft>
              <a:buClr>
                <a:schemeClr val="accent2"/>
              </a:buClr>
              <a:buSzPct val="92000"/>
              <a:buFont typeface="Wingdings 2" panose="05020102010507070707" pitchFamily="18" charset="2"/>
              <a:buChar char=""/>
              <a:defRPr sz="1200">
                <a:solidFill>
                  <a:schemeClr val="tx2"/>
                </a:solidFill>
              </a:defRPr>
            </a:lvl5pPr>
            <a:lvl6pPr marL="1900000" indent="-228600">
              <a:spcBef>
                <a:spcPct val="20000"/>
              </a:spcBef>
              <a:spcAft>
                <a:spcPts val="600"/>
              </a:spcAft>
              <a:buClr>
                <a:schemeClr val="accent2"/>
              </a:buClr>
              <a:buSzPct val="92000"/>
              <a:buFont typeface="Wingdings 2" panose="05020102010507070707" pitchFamily="18" charset="2"/>
              <a:buChar char=""/>
              <a:defRPr sz="1200">
                <a:solidFill>
                  <a:schemeClr val="tx2"/>
                </a:solidFill>
              </a:defRPr>
            </a:lvl6pPr>
            <a:lvl7pPr marL="2200000" indent="-228600">
              <a:spcBef>
                <a:spcPct val="20000"/>
              </a:spcBef>
              <a:spcAft>
                <a:spcPts val="600"/>
              </a:spcAft>
              <a:buClr>
                <a:schemeClr val="accent2"/>
              </a:buClr>
              <a:buSzPct val="92000"/>
              <a:buFont typeface="Wingdings 2" panose="05020102010507070707" pitchFamily="18" charset="2"/>
              <a:buChar char=""/>
              <a:defRPr sz="1200">
                <a:solidFill>
                  <a:schemeClr val="tx2"/>
                </a:solidFill>
              </a:defRPr>
            </a:lvl7pPr>
            <a:lvl8pPr marL="2500000" indent="-228600">
              <a:spcBef>
                <a:spcPct val="20000"/>
              </a:spcBef>
              <a:spcAft>
                <a:spcPts val="600"/>
              </a:spcAft>
              <a:buClr>
                <a:schemeClr val="accent2"/>
              </a:buClr>
              <a:buSzPct val="92000"/>
              <a:buFont typeface="Wingdings 2" panose="05020102010507070707" pitchFamily="18" charset="2"/>
              <a:buChar char=""/>
              <a:defRPr sz="1200">
                <a:solidFill>
                  <a:schemeClr val="tx2"/>
                </a:solidFill>
              </a:defRPr>
            </a:lvl8pPr>
            <a:lvl9pPr marL="2800000" indent="-228600">
              <a:spcBef>
                <a:spcPct val="20000"/>
              </a:spcBef>
              <a:spcAft>
                <a:spcPts val="600"/>
              </a:spcAft>
              <a:buClr>
                <a:schemeClr val="accent2"/>
              </a:buClr>
              <a:buSzPct val="92000"/>
              <a:buFont typeface="Wingdings 2" panose="05020102010507070707" pitchFamily="18" charset="2"/>
              <a:buChar char=""/>
              <a:defRPr sz="1200">
                <a:solidFill>
                  <a:schemeClr val="tx2"/>
                </a:solidFill>
              </a:defRPr>
            </a:lvl9pPr>
          </a:lstStyle>
          <a:p>
            <a:r>
              <a:rPr lang="en-US" dirty="0"/>
              <a:t>What shall happen to the legacy applications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28047103"/>
              </p:ext>
            </p:extLst>
          </p:nvPr>
        </p:nvGraphicFramePr>
        <p:xfrm>
          <a:off x="1050222" y="3145232"/>
          <a:ext cx="8284278" cy="2493568"/>
        </p:xfrm>
        <a:graphic>
          <a:graphicData uri="http://schemas.openxmlformats.org/drawingml/2006/table">
            <a:tbl>
              <a:tblPr firstRow="1" bandRow="1">
                <a:tableStyleId>{EB344D84-9AFB-497E-A393-DC336BA19D2E}</a:tableStyleId>
              </a:tblPr>
              <a:tblGrid>
                <a:gridCol w="4142139">
                  <a:extLst>
                    <a:ext uri="{9D8B030D-6E8A-4147-A177-3AD203B41FA5}">
                      <a16:colId xmlns:a16="http://schemas.microsoft.com/office/drawing/2014/main" xmlns="" val="20000"/>
                    </a:ext>
                  </a:extLst>
                </a:gridCol>
                <a:gridCol w="4142139">
                  <a:extLst>
                    <a:ext uri="{9D8B030D-6E8A-4147-A177-3AD203B41FA5}">
                      <a16:colId xmlns:a16="http://schemas.microsoft.com/office/drawing/2014/main" xmlns="" val="20001"/>
                    </a:ext>
                  </a:extLst>
                </a:gridCol>
              </a:tblGrid>
              <a:tr h="420394">
                <a:tc>
                  <a:txBody>
                    <a:bodyPr/>
                    <a:lstStyle/>
                    <a:p>
                      <a:r>
                        <a:rPr lang="en-US" dirty="0"/>
                        <a:t>Potential Solutions</a:t>
                      </a:r>
                      <a:endParaRPr lang="en-US" b="1" dirty="0"/>
                    </a:p>
                  </a:txBody>
                  <a:tcPr>
                    <a:solidFill>
                      <a:schemeClr val="accent3">
                        <a:lumMod val="75000"/>
                      </a:schemeClr>
                    </a:solidFill>
                  </a:tcPr>
                </a:tc>
                <a:tc>
                  <a:txBody>
                    <a:bodyPr/>
                    <a:lstStyle/>
                    <a:p>
                      <a:r>
                        <a:rPr lang="en-US" dirty="0"/>
                        <a:t>Issues of</a:t>
                      </a:r>
                      <a:r>
                        <a:rPr lang="en-US" baseline="0" dirty="0"/>
                        <a:t> potential solutions</a:t>
                      </a:r>
                      <a:endParaRPr lang="en-US" b="1" dirty="0"/>
                    </a:p>
                  </a:txBody>
                  <a:tcPr>
                    <a:solidFill>
                      <a:schemeClr val="accent3">
                        <a:lumMod val="75000"/>
                      </a:schemeClr>
                    </a:solidFill>
                  </a:tcPr>
                </a:tc>
                <a:extLst>
                  <a:ext uri="{0D108BD9-81ED-4DB2-BD59-A6C34878D82A}">
                    <a16:rowId xmlns:a16="http://schemas.microsoft.com/office/drawing/2014/main" xmlns="" val="10000"/>
                  </a:ext>
                </a:extLst>
              </a:tr>
              <a:tr h="725611">
                <a:tc>
                  <a:txBody>
                    <a:bodyPr/>
                    <a:lstStyle/>
                    <a:p>
                      <a: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1800" kern="1200" dirty="0">
                          <a:solidFill>
                            <a:schemeClr val="tx2"/>
                          </a:solidFill>
                          <a:latin typeface="+mn-lt"/>
                          <a:ea typeface="+mn-ea"/>
                          <a:cs typeface="+mn-cs"/>
                        </a:rPr>
                        <a:t>Drop legacy applications and develop them from scratch </a:t>
                      </a:r>
                    </a:p>
                  </a:txBody>
                  <a:tcPr/>
                </a:tc>
                <a:tc>
                  <a:txBody>
                    <a:bodyPr/>
                    <a:lstStyle/>
                    <a:p>
                      <a: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1800" kern="1200" dirty="0">
                          <a:solidFill>
                            <a:schemeClr val="tx2"/>
                          </a:solidFill>
                          <a:latin typeface="+mn-lt"/>
                          <a:ea typeface="+mn-ea"/>
                          <a:cs typeface="+mn-cs"/>
                        </a:rPr>
                        <a:t>Large resource waste thus may not be practically acceptable</a:t>
                      </a:r>
                    </a:p>
                  </a:txBody>
                  <a:tcPr/>
                </a:tc>
                <a:extLst>
                  <a:ext uri="{0D108BD9-81ED-4DB2-BD59-A6C34878D82A}">
                    <a16:rowId xmlns:a16="http://schemas.microsoft.com/office/drawing/2014/main" xmlns="" val="10001"/>
                  </a:ext>
                </a:extLst>
              </a:tr>
              <a:tr h="1347563">
                <a:tc>
                  <a:txBody>
                    <a:bodyPr/>
                    <a:lstStyle/>
                    <a:p>
                      <a: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1800" kern="1200" dirty="0">
                          <a:solidFill>
                            <a:schemeClr val="tx2"/>
                          </a:solidFill>
                          <a:latin typeface="+mn-lt"/>
                          <a:ea typeface="+mn-ea"/>
                          <a:cs typeface="+mn-cs"/>
                        </a:rPr>
                        <a:t>Modify the source codes by inserting check and requests</a:t>
                      </a:r>
                    </a:p>
                  </a:txBody>
                  <a:tcPr/>
                </a:tc>
                <a:tc>
                  <a:txBody>
                    <a:bodyPr/>
                    <a:lstStyle/>
                    <a:p>
                      <a: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1800" kern="1200" dirty="0">
                          <a:solidFill>
                            <a:schemeClr val="tx2"/>
                          </a:solidFill>
                          <a:latin typeface="+mn-lt"/>
                          <a:ea typeface="+mn-ea"/>
                          <a:cs typeface="+mn-cs"/>
                        </a:rPr>
                        <a:t>Excessive human efforts, in addition to being error-prone.</a:t>
                      </a:r>
                    </a:p>
                    <a:p>
                      <a: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1800" kern="1200" dirty="0">
                          <a:solidFill>
                            <a:schemeClr val="tx2"/>
                          </a:solidFill>
                          <a:latin typeface="+mn-lt"/>
                          <a:ea typeface="+mn-ea"/>
                          <a:cs typeface="+mn-cs"/>
                        </a:rPr>
                        <a:t>Source code might not be available </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85484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318" y="2613125"/>
            <a:ext cx="10472473" cy="697965"/>
          </a:xfrm>
        </p:spPr>
        <p:txBody>
          <a:bodyPr>
            <a:normAutofit/>
          </a:bodyPr>
          <a:lstStyle/>
          <a:p>
            <a:pPr marL="0" indent="0">
              <a:buNone/>
            </a:pPr>
            <a:r>
              <a:rPr lang="en-US" dirty="0"/>
              <a:t>We propose a fully automated solution that helps mobile developers deal with runtime permission related compatibility</a:t>
            </a:r>
          </a:p>
        </p:txBody>
      </p:sp>
      <p:sp>
        <p:nvSpPr>
          <p:cNvPr id="7" name="Right Arrow 6"/>
          <p:cNvSpPr/>
          <p:nvPr/>
        </p:nvSpPr>
        <p:spPr>
          <a:xfrm>
            <a:off x="7876674" y="4259178"/>
            <a:ext cx="895149" cy="866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ad android clip art සඳහා පින්තුර ප්‍රතිඵ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11" y="3926647"/>
            <a:ext cx="1894022" cy="15313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appy android සඳහා පින්තුර ප්‍රතිඵල"/>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78497" y="3926647"/>
            <a:ext cx="1176156" cy="1393057"/>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819698" y="5212681"/>
            <a:ext cx="2156059" cy="1120603"/>
          </a:xfrm>
          <a:prstGeom prst="wedgeEllipseCallout">
            <a:avLst>
              <a:gd name="adj1" fmla="val 45659"/>
              <a:gd name="adj2" fmla="val -10811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solidFill>
              </a:rPr>
              <a:t>I am not adapted to new permission mechanism</a:t>
            </a:r>
          </a:p>
        </p:txBody>
      </p:sp>
      <p:sp>
        <p:nvSpPr>
          <p:cNvPr id="12" name="Oval Callout 11"/>
          <p:cNvSpPr/>
          <p:nvPr/>
        </p:nvSpPr>
        <p:spPr>
          <a:xfrm>
            <a:off x="9306081" y="5125451"/>
            <a:ext cx="2447769" cy="1120603"/>
          </a:xfrm>
          <a:prstGeom prst="wedgeEllipseCallout">
            <a:avLst>
              <a:gd name="adj1" fmla="val -39334"/>
              <a:gd name="adj2" fmla="val -1168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solidFill>
              </a:rPr>
              <a:t>Now, I am not afraid of performing </a:t>
            </a:r>
            <a:r>
              <a:rPr lang="en-US" sz="1400" dirty="0" smtClean="0">
                <a:solidFill>
                  <a:schemeClr val="tx2"/>
                </a:solidFill>
              </a:rPr>
              <a:t>on </a:t>
            </a:r>
            <a:r>
              <a:rPr lang="en-US" sz="1400" dirty="0">
                <a:solidFill>
                  <a:schemeClr val="tx2"/>
                </a:solidFill>
              </a:rPr>
              <a:t>new platforms (&gt;M)</a:t>
            </a:r>
          </a:p>
        </p:txBody>
      </p:sp>
      <p:sp>
        <p:nvSpPr>
          <p:cNvPr id="6" name="TextBox 5"/>
          <p:cNvSpPr txBox="1"/>
          <p:nvPr/>
        </p:nvSpPr>
        <p:spPr>
          <a:xfrm>
            <a:off x="2427840" y="3600468"/>
            <a:ext cx="1141659" cy="369332"/>
          </a:xfrm>
          <a:prstGeom prst="rect">
            <a:avLst/>
          </a:prstGeom>
          <a:noFill/>
        </p:spPr>
        <p:txBody>
          <a:bodyPr wrap="none" rtlCol="0">
            <a:spAutoFit/>
          </a:bodyPr>
          <a:lstStyle/>
          <a:p>
            <a:r>
              <a:rPr lang="en-US" dirty="0"/>
              <a:t>abc.apk</a:t>
            </a:r>
          </a:p>
        </p:txBody>
      </p:sp>
      <p:sp>
        <p:nvSpPr>
          <p:cNvPr id="13" name="TextBox 12"/>
          <p:cNvSpPr txBox="1"/>
          <p:nvPr/>
        </p:nvSpPr>
        <p:spPr>
          <a:xfrm>
            <a:off x="9069130" y="3557315"/>
            <a:ext cx="1141659" cy="369332"/>
          </a:xfrm>
          <a:prstGeom prst="rect">
            <a:avLst/>
          </a:prstGeom>
          <a:noFill/>
        </p:spPr>
        <p:txBody>
          <a:bodyPr wrap="none" rtlCol="0">
            <a:spAutoFit/>
          </a:bodyPr>
          <a:lstStyle/>
          <a:p>
            <a:r>
              <a:rPr lang="en-US" dirty="0"/>
              <a:t>abc.apk</a:t>
            </a:r>
          </a:p>
        </p:txBody>
      </p:sp>
      <p:grpSp>
        <p:nvGrpSpPr>
          <p:cNvPr id="9" name="Group 8">
            <a:extLst>
              <a:ext uri="{FF2B5EF4-FFF2-40B4-BE49-F238E27FC236}">
                <a16:creationId xmlns:a16="http://schemas.microsoft.com/office/drawing/2014/main" xmlns="" id="{A37EE4B8-DA05-437C-BAD1-532976DF241C}"/>
              </a:ext>
            </a:extLst>
          </p:cNvPr>
          <p:cNvGrpSpPr/>
          <p:nvPr/>
        </p:nvGrpSpPr>
        <p:grpSpPr>
          <a:xfrm>
            <a:off x="4880602" y="3600468"/>
            <a:ext cx="2752826" cy="2030930"/>
            <a:chOff x="4942901" y="2726818"/>
            <a:chExt cx="2752826" cy="2030930"/>
          </a:xfrm>
        </p:grpSpPr>
        <p:sp>
          <p:nvSpPr>
            <p:cNvPr id="4" name="Rectangle 3"/>
            <p:cNvSpPr/>
            <p:nvPr/>
          </p:nvSpPr>
          <p:spPr>
            <a:xfrm>
              <a:off x="4942901" y="2726818"/>
              <a:ext cx="2752826" cy="20309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a:solidFill>
                    <a:schemeClr val="accent6">
                      <a:lumMod val="50000"/>
                    </a:schemeClr>
                  </a:solidFill>
                </a:rPr>
                <a:t>Fully automated system</a:t>
              </a:r>
            </a:p>
          </p:txBody>
        </p:sp>
        <p:sp>
          <p:nvSpPr>
            <p:cNvPr id="8" name="TextBox 7"/>
            <p:cNvSpPr txBox="1"/>
            <p:nvPr/>
          </p:nvSpPr>
          <p:spPr>
            <a:xfrm>
              <a:off x="5852579" y="4419194"/>
              <a:ext cx="799286" cy="338554"/>
            </a:xfrm>
            <a:prstGeom prst="rect">
              <a:avLst/>
            </a:prstGeom>
            <a:noFill/>
            <a:ln>
              <a:solidFill>
                <a:schemeClr val="accent6">
                  <a:lumMod val="50000"/>
                </a:schemeClr>
              </a:solidFill>
            </a:ln>
          </p:spPr>
          <p:txBody>
            <a:bodyPr wrap="square" rtlCol="0">
              <a:spAutoFit/>
            </a:bodyPr>
            <a:lstStyle/>
            <a:p>
              <a:r>
                <a:rPr lang="en-US" sz="1600" dirty="0">
                  <a:solidFill>
                    <a:schemeClr val="accent6">
                      <a:lumMod val="50000"/>
                    </a:schemeClr>
                  </a:solidFill>
                </a:rPr>
                <a:t>Repair</a:t>
              </a:r>
            </a:p>
          </p:txBody>
        </p:sp>
        <p:sp>
          <p:nvSpPr>
            <p:cNvPr id="15" name="TextBox 14"/>
            <p:cNvSpPr txBox="1"/>
            <p:nvPr/>
          </p:nvSpPr>
          <p:spPr>
            <a:xfrm>
              <a:off x="4942901" y="4419194"/>
              <a:ext cx="895149" cy="338554"/>
            </a:xfrm>
            <a:prstGeom prst="rect">
              <a:avLst/>
            </a:prstGeom>
            <a:noFill/>
            <a:ln>
              <a:solidFill>
                <a:schemeClr val="accent6">
                  <a:lumMod val="50000"/>
                </a:schemeClr>
              </a:solidFill>
            </a:ln>
          </p:spPr>
          <p:txBody>
            <a:bodyPr wrap="square" rtlCol="0">
              <a:spAutoFit/>
            </a:bodyPr>
            <a:lstStyle/>
            <a:p>
              <a:r>
                <a:rPr lang="en-US" sz="1600" dirty="0">
                  <a:solidFill>
                    <a:schemeClr val="accent6">
                      <a:lumMod val="50000"/>
                    </a:schemeClr>
                  </a:solidFill>
                </a:rPr>
                <a:t>Detect</a:t>
              </a:r>
            </a:p>
          </p:txBody>
        </p:sp>
        <p:sp>
          <p:nvSpPr>
            <p:cNvPr id="16" name="TextBox 15"/>
            <p:cNvSpPr txBox="1"/>
            <p:nvPr/>
          </p:nvSpPr>
          <p:spPr>
            <a:xfrm>
              <a:off x="6654031" y="4416271"/>
              <a:ext cx="1039530" cy="338554"/>
            </a:xfrm>
            <a:prstGeom prst="rect">
              <a:avLst/>
            </a:prstGeom>
            <a:noFill/>
            <a:ln>
              <a:solidFill>
                <a:schemeClr val="accent6">
                  <a:lumMod val="50000"/>
                </a:schemeClr>
              </a:solidFill>
            </a:ln>
          </p:spPr>
          <p:txBody>
            <a:bodyPr wrap="square" rtlCol="0">
              <a:spAutoFit/>
            </a:bodyPr>
            <a:lstStyle/>
            <a:p>
              <a:r>
                <a:rPr lang="en-US" sz="1600" dirty="0">
                  <a:solidFill>
                    <a:schemeClr val="accent6">
                      <a:lumMod val="50000"/>
                    </a:schemeClr>
                  </a:solidFill>
                </a:rPr>
                <a:t>Validate</a:t>
              </a:r>
            </a:p>
          </p:txBody>
        </p:sp>
      </p:grpSp>
      <p:sp>
        <p:nvSpPr>
          <p:cNvPr id="5" name="Right Arrow 4"/>
          <p:cNvSpPr/>
          <p:nvPr/>
        </p:nvSpPr>
        <p:spPr>
          <a:xfrm>
            <a:off x="3778779" y="4308308"/>
            <a:ext cx="895149" cy="866273"/>
          </a:xfrm>
          <a:prstGeom prst="rightArrow">
            <a:avLst/>
          </a:prstGeom>
          <a:solidFill>
            <a:schemeClr val="accent3">
              <a:lumMod val="40000"/>
              <a:lumOff val="60000"/>
            </a:schemeClr>
          </a:solidFill>
          <a:ln>
            <a:solidFill>
              <a:schemeClr val="accent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7" name="Title 16">
            <a:extLst>
              <a:ext uri="{FF2B5EF4-FFF2-40B4-BE49-F238E27FC236}">
                <a16:creationId xmlns:a16="http://schemas.microsoft.com/office/drawing/2014/main" xmlns="" id="{42DB95C0-5A64-4D31-A5DE-054A6D42FD52}"/>
              </a:ext>
            </a:extLst>
          </p:cNvPr>
          <p:cNvSpPr>
            <a:spLocks noGrp="1"/>
          </p:cNvSpPr>
          <p:nvPr>
            <p:ph type="title"/>
          </p:nvPr>
        </p:nvSpPr>
        <p:spPr>
          <a:xfrm>
            <a:off x="581192" y="702369"/>
            <a:ext cx="11029616" cy="1013800"/>
          </a:xfrm>
        </p:spPr>
        <p:txBody>
          <a:bodyPr/>
          <a:lstStyle/>
          <a:p>
            <a:r>
              <a:rPr lang="en-US" dirty="0"/>
              <a:t>Solution</a:t>
            </a:r>
          </a:p>
        </p:txBody>
      </p:sp>
    </p:spTree>
    <p:extLst>
      <p:ext uri="{BB962C8B-B14F-4D97-AF65-F5344CB8AC3E}">
        <p14:creationId xmlns:p14="http://schemas.microsoft.com/office/powerpoint/2010/main" val="86281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73" y="1398400"/>
            <a:ext cx="9117497" cy="357809"/>
          </a:xfrm>
        </p:spPr>
        <p:txBody>
          <a:bodyPr>
            <a:noAutofit/>
          </a:bodyPr>
          <a:lstStyle/>
          <a:p>
            <a:r>
              <a:rPr lang="en-US" dirty="0"/>
              <a:t>Methodology</a:t>
            </a:r>
          </a:p>
        </p:txBody>
      </p:sp>
      <p:sp>
        <p:nvSpPr>
          <p:cNvPr id="6" name="Title 1"/>
          <p:cNvSpPr txBox="1">
            <a:spLocks/>
          </p:cNvSpPr>
          <p:nvPr/>
        </p:nvSpPr>
        <p:spPr bwMode="gray">
          <a:xfrm>
            <a:off x="1168204" y="1108119"/>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p:txBody>
      </p:sp>
      <p:grpSp>
        <p:nvGrpSpPr>
          <p:cNvPr id="15" name="Group 14">
            <a:extLst>
              <a:ext uri="{FF2B5EF4-FFF2-40B4-BE49-F238E27FC236}">
                <a16:creationId xmlns:a16="http://schemas.microsoft.com/office/drawing/2014/main" xmlns="" id="{E55E16BD-5584-4278-97B4-04707B61AF31}"/>
              </a:ext>
            </a:extLst>
          </p:cNvPr>
          <p:cNvGrpSpPr/>
          <p:nvPr/>
        </p:nvGrpSpPr>
        <p:grpSpPr>
          <a:xfrm>
            <a:off x="468022" y="2121444"/>
            <a:ext cx="11181009" cy="4477842"/>
            <a:chOff x="380938" y="2194014"/>
            <a:chExt cx="11181009" cy="4477842"/>
          </a:xfrm>
        </p:grpSpPr>
        <p:grpSp>
          <p:nvGrpSpPr>
            <p:cNvPr id="4" name="Group 3"/>
            <p:cNvGrpSpPr/>
            <p:nvPr/>
          </p:nvGrpSpPr>
          <p:grpSpPr>
            <a:xfrm>
              <a:off x="2603566" y="2213266"/>
              <a:ext cx="1732546" cy="1100554"/>
              <a:chOff x="2412290" y="1992428"/>
              <a:chExt cx="1771048" cy="1328286"/>
            </a:xfrm>
            <a:solidFill>
              <a:schemeClr val="accent3">
                <a:lumMod val="75000"/>
              </a:schemeClr>
            </a:solidFill>
          </p:grpSpPr>
          <p:sp>
            <p:nvSpPr>
              <p:cNvPr id="2" name="Rounded Rectangle 1"/>
              <p:cNvSpPr/>
              <p:nvPr/>
            </p:nvSpPr>
            <p:spPr>
              <a:xfrm>
                <a:off x="2412290" y="1992428"/>
                <a:ext cx="1771048" cy="1328286"/>
              </a:xfrm>
              <a:prstGeom prst="roundRect">
                <a:avLst/>
              </a:prstGeom>
              <a:grpFill/>
              <a:ln w="22225">
                <a:solidFill>
                  <a:srgbClr val="6D747A"/>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Static control flow analysis</a:t>
                </a:r>
              </a:p>
            </p:txBody>
          </p:sp>
          <p:sp>
            <p:nvSpPr>
              <p:cNvPr id="3" name="Rectangle 2"/>
              <p:cNvSpPr/>
              <p:nvPr/>
            </p:nvSpPr>
            <p:spPr>
              <a:xfrm>
                <a:off x="2993456" y="3070457"/>
                <a:ext cx="717083" cy="250257"/>
              </a:xfrm>
              <a:prstGeom prst="rect">
                <a:avLst/>
              </a:prstGeom>
              <a:grpFill/>
              <a:ln w="22225">
                <a:solidFill>
                  <a:srgbClr val="6D747A"/>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Soot</a:t>
                </a:r>
              </a:p>
            </p:txBody>
          </p:sp>
        </p:grpSp>
        <p:sp>
          <p:nvSpPr>
            <p:cNvPr id="8" name="Right Arrow 7"/>
            <p:cNvSpPr/>
            <p:nvPr/>
          </p:nvSpPr>
          <p:spPr>
            <a:xfrm>
              <a:off x="1431024" y="2574925"/>
              <a:ext cx="1086353" cy="417944"/>
            </a:xfrm>
            <a:prstGeom prst="rightArrow">
              <a:avLst/>
            </a:prstGeom>
            <a:solidFill>
              <a:schemeClr val="accent3">
                <a:lumMod val="75000"/>
              </a:schemeClr>
            </a:solidFill>
            <a:ln w="22225">
              <a:solidFill>
                <a:srgbClr val="6D747A"/>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800" dirty="0"/>
            </a:p>
          </p:txBody>
        </p:sp>
        <p:sp>
          <p:nvSpPr>
            <p:cNvPr id="9" name="Rectangle 8"/>
            <p:cNvSpPr/>
            <p:nvPr/>
          </p:nvSpPr>
          <p:spPr>
            <a:xfrm>
              <a:off x="395140" y="2271217"/>
              <a:ext cx="2040495" cy="276999"/>
            </a:xfrm>
            <a:prstGeom prst="rect">
              <a:avLst/>
            </a:prstGeom>
            <a:ln>
              <a:solidFill>
                <a:schemeClr val="accent4"/>
              </a:solidFill>
            </a:ln>
          </p:spPr>
          <p:txBody>
            <a:bodyPr wrap="square">
              <a:spAutoFit/>
            </a:bodyPr>
            <a:lstStyle/>
            <a:p>
              <a:r>
                <a:rPr lang="en-US" sz="1200" b="1" dirty="0">
                  <a:solidFill>
                    <a:schemeClr val="tx2"/>
                  </a:solidFill>
                </a:rPr>
                <a:t>API-permission mapping</a:t>
              </a:r>
            </a:p>
          </p:txBody>
        </p:sp>
        <p:sp>
          <p:nvSpPr>
            <p:cNvPr id="10" name="Rectangle 9"/>
            <p:cNvSpPr/>
            <p:nvPr/>
          </p:nvSpPr>
          <p:spPr>
            <a:xfrm>
              <a:off x="380938" y="3078662"/>
              <a:ext cx="2040495" cy="246221"/>
            </a:xfrm>
            <a:prstGeom prst="rect">
              <a:avLst/>
            </a:prstGeom>
            <a:ln>
              <a:solidFill>
                <a:schemeClr val="accent4"/>
              </a:solidFill>
            </a:ln>
          </p:spPr>
          <p:txBody>
            <a:bodyPr wrap="square">
              <a:spAutoFit/>
            </a:bodyPr>
            <a:lstStyle/>
            <a:p>
              <a:r>
                <a:rPr lang="en-US" sz="1000" b="1" dirty="0">
                  <a:solidFill>
                    <a:schemeClr val="tx2"/>
                  </a:solidFill>
                </a:rPr>
                <a:t>Original Android app (APK)</a:t>
              </a:r>
            </a:p>
          </p:txBody>
        </p:sp>
        <p:sp>
          <p:nvSpPr>
            <p:cNvPr id="13" name="Rounded Rectangle 12"/>
            <p:cNvSpPr/>
            <p:nvPr/>
          </p:nvSpPr>
          <p:spPr>
            <a:xfrm>
              <a:off x="4831498" y="2194014"/>
              <a:ext cx="1986816" cy="1091835"/>
            </a:xfrm>
            <a:prstGeom prst="roundRect">
              <a:avLst/>
            </a:prstGeom>
            <a:solidFill>
              <a:schemeClr val="accent3">
                <a:lumMod val="75000"/>
              </a:schemeClr>
            </a:solidFill>
            <a:ln w="22225">
              <a:solidFill>
                <a:srgbClr val="6D747A"/>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Runtime permission</a:t>
              </a:r>
            </a:p>
            <a:p>
              <a:pPr algn="ctr"/>
              <a:r>
                <a:rPr lang="en-US" sz="1600" dirty="0"/>
                <a:t>incompatibility detection</a:t>
              </a:r>
            </a:p>
          </p:txBody>
        </p:sp>
        <p:sp>
          <p:nvSpPr>
            <p:cNvPr id="23" name="Right Arrow 22"/>
            <p:cNvSpPr/>
            <p:nvPr/>
          </p:nvSpPr>
          <p:spPr>
            <a:xfrm>
              <a:off x="4411463" y="2654898"/>
              <a:ext cx="343570" cy="334153"/>
            </a:xfrm>
            <a:prstGeom prst="rightArrow">
              <a:avLst/>
            </a:prstGeom>
            <a:solidFill>
              <a:schemeClr val="accent3">
                <a:lumMod val="75000"/>
              </a:schemeClr>
            </a:solidFill>
            <a:ln w="22225">
              <a:solidFill>
                <a:srgbClr val="6D747A"/>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800" dirty="0"/>
            </a:p>
          </p:txBody>
        </p:sp>
        <p:sp>
          <p:nvSpPr>
            <p:cNvPr id="25" name="Flowchart: Decision 24"/>
            <p:cNvSpPr/>
            <p:nvPr/>
          </p:nvSpPr>
          <p:spPr>
            <a:xfrm>
              <a:off x="7295947" y="2285390"/>
              <a:ext cx="3272592" cy="909082"/>
            </a:xfrm>
            <a:prstGeom prst="flowChartDecision">
              <a:avLst/>
            </a:prstGeom>
            <a:solidFill>
              <a:schemeClr val="accent3">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Incompatible?</a:t>
              </a:r>
            </a:p>
          </p:txBody>
        </p:sp>
        <p:sp>
          <p:nvSpPr>
            <p:cNvPr id="26" name="Right Arrow 25"/>
            <p:cNvSpPr/>
            <p:nvPr/>
          </p:nvSpPr>
          <p:spPr>
            <a:xfrm>
              <a:off x="6894779" y="2574925"/>
              <a:ext cx="352661" cy="347866"/>
            </a:xfrm>
            <a:prstGeom prst="rightArrow">
              <a:avLst/>
            </a:prstGeom>
            <a:solidFill>
              <a:schemeClr val="accent3">
                <a:lumMod val="75000"/>
              </a:schemeClr>
            </a:solidFill>
            <a:ln w="22225">
              <a:solidFill>
                <a:srgbClr val="6D747A"/>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800" dirty="0"/>
            </a:p>
          </p:txBody>
        </p:sp>
        <p:sp>
          <p:nvSpPr>
            <p:cNvPr id="31" name="Rounded Rectangle 30"/>
            <p:cNvSpPr/>
            <p:nvPr/>
          </p:nvSpPr>
          <p:spPr>
            <a:xfrm>
              <a:off x="9575131" y="4172013"/>
              <a:ext cx="1986816" cy="1091835"/>
            </a:xfrm>
            <a:prstGeom prst="roundRect">
              <a:avLst/>
            </a:prstGeom>
            <a:solidFill>
              <a:schemeClr val="accent3">
                <a:lumMod val="75000"/>
              </a:schemeClr>
            </a:solidFill>
            <a:ln w="22225">
              <a:solidFill>
                <a:srgbClr val="6D747A"/>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Runtime permission</a:t>
              </a:r>
            </a:p>
            <a:p>
              <a:pPr algn="ctr"/>
              <a:r>
                <a:rPr lang="en-US" sz="1600" dirty="0"/>
                <a:t>incompatibility repair</a:t>
              </a:r>
            </a:p>
          </p:txBody>
        </p:sp>
        <p:sp>
          <p:nvSpPr>
            <p:cNvPr id="32" name="Rounded Rectangle 31"/>
            <p:cNvSpPr/>
            <p:nvPr/>
          </p:nvSpPr>
          <p:spPr>
            <a:xfrm>
              <a:off x="9575131" y="5699866"/>
              <a:ext cx="1986816" cy="971990"/>
            </a:xfrm>
            <a:prstGeom prst="roundRect">
              <a:avLst/>
            </a:prstGeom>
            <a:solidFill>
              <a:schemeClr val="accent3">
                <a:lumMod val="75000"/>
              </a:schemeClr>
            </a:solidFill>
            <a:ln w="22225">
              <a:solidFill>
                <a:srgbClr val="6D747A"/>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Transformed app validation</a:t>
              </a:r>
            </a:p>
          </p:txBody>
        </p:sp>
        <p:grpSp>
          <p:nvGrpSpPr>
            <p:cNvPr id="14" name="Group 13">
              <a:extLst>
                <a:ext uri="{FF2B5EF4-FFF2-40B4-BE49-F238E27FC236}">
                  <a16:creationId xmlns:a16="http://schemas.microsoft.com/office/drawing/2014/main" xmlns="" id="{A06EAD4B-19CB-4D0B-849A-D3BB2F69473B}"/>
                </a:ext>
              </a:extLst>
            </p:cNvPr>
            <p:cNvGrpSpPr/>
            <p:nvPr/>
          </p:nvGrpSpPr>
          <p:grpSpPr>
            <a:xfrm>
              <a:off x="5946529" y="4839147"/>
              <a:ext cx="2302833" cy="1659615"/>
              <a:chOff x="5946529" y="4839147"/>
              <a:chExt cx="2302833" cy="1659615"/>
            </a:xfrm>
          </p:grpSpPr>
          <p:sp>
            <p:nvSpPr>
              <p:cNvPr id="41" name="TextBox 40"/>
              <p:cNvSpPr txBox="1"/>
              <p:nvPr/>
            </p:nvSpPr>
            <p:spPr>
              <a:xfrm>
                <a:off x="5946529" y="4839147"/>
                <a:ext cx="2302833" cy="1659615"/>
              </a:xfrm>
              <a:prstGeom prst="rect">
                <a:avLst/>
              </a:prstGeom>
              <a:solidFill>
                <a:schemeClr val="accent3">
                  <a:lumMod val="75000"/>
                </a:schemeClr>
              </a:solidFill>
              <a:ln w="22225">
                <a:solidFill>
                  <a:srgbClr val="6D747A"/>
                </a:solidFill>
              </a:ln>
            </p:spPr>
            <p:txBody>
              <a:bodyPr wrap="square" rtlCol="0">
                <a:spAutoFit/>
              </a:bodyPr>
              <a:lstStyle/>
              <a:p>
                <a:endParaRPr lang="en-US" dirty="0"/>
              </a:p>
            </p:txBody>
          </p:sp>
          <p:sp>
            <p:nvSpPr>
              <p:cNvPr id="36" name="Rectangle 35"/>
              <p:cNvSpPr/>
              <p:nvPr/>
            </p:nvSpPr>
            <p:spPr>
              <a:xfrm>
                <a:off x="6209732" y="5907114"/>
                <a:ext cx="1741448" cy="338554"/>
              </a:xfrm>
              <a:prstGeom prst="rect">
                <a:avLst/>
              </a:prstGeom>
              <a:solidFill>
                <a:schemeClr val="accent3">
                  <a:lumMod val="75000"/>
                </a:schemeClr>
              </a:solidFill>
              <a:ln w="22225">
                <a:solidFill>
                  <a:srgbClr val="6D747A"/>
                </a:solidFill>
              </a:ln>
            </p:spPr>
            <p:txBody>
              <a:bodyPr wrap="square">
                <a:spAutoFit/>
              </a:bodyPr>
              <a:lstStyle/>
              <a:p>
                <a:r>
                  <a:rPr lang="en-US" sz="1600" dirty="0">
                    <a:solidFill>
                      <a:schemeClr val="bg1"/>
                    </a:solidFill>
                  </a:rPr>
                  <a:t>Adaptation report</a:t>
                </a:r>
              </a:p>
            </p:txBody>
          </p:sp>
          <p:sp>
            <p:nvSpPr>
              <p:cNvPr id="37" name="Rectangle 36"/>
              <p:cNvSpPr/>
              <p:nvPr/>
            </p:nvSpPr>
            <p:spPr>
              <a:xfrm>
                <a:off x="6096000" y="5145780"/>
                <a:ext cx="1855179" cy="604102"/>
              </a:xfrm>
              <a:prstGeom prst="rect">
                <a:avLst/>
              </a:prstGeom>
              <a:solidFill>
                <a:schemeClr val="accent3">
                  <a:lumMod val="75000"/>
                </a:schemeClr>
              </a:solidFill>
              <a:ln w="22225">
                <a:solidFill>
                  <a:srgbClr val="6D747A"/>
                </a:solidFill>
              </a:ln>
            </p:spPr>
            <p:txBody>
              <a:bodyPr wrap="square">
                <a:spAutoFit/>
              </a:bodyPr>
              <a:lstStyle/>
              <a:p>
                <a:pPr algn="ctr"/>
                <a:r>
                  <a:rPr lang="en-US" sz="1600" dirty="0">
                    <a:solidFill>
                      <a:schemeClr val="bg1"/>
                    </a:solidFill>
                  </a:rPr>
                  <a:t>Resulting</a:t>
                </a:r>
              </a:p>
              <a:p>
                <a:pPr algn="ctr"/>
                <a:r>
                  <a:rPr lang="en-US" sz="1600" dirty="0">
                    <a:solidFill>
                      <a:schemeClr val="bg1"/>
                    </a:solidFill>
                  </a:rPr>
                  <a:t>Android app (APK)</a:t>
                </a:r>
              </a:p>
            </p:txBody>
          </p:sp>
        </p:grpSp>
        <p:sp>
          <p:nvSpPr>
            <p:cNvPr id="38" name="Right Arrow 37"/>
            <p:cNvSpPr/>
            <p:nvPr/>
          </p:nvSpPr>
          <p:spPr>
            <a:xfrm rot="5400000">
              <a:off x="10383923" y="5315572"/>
              <a:ext cx="360398" cy="344694"/>
            </a:xfrm>
            <a:prstGeom prst="rightArrow">
              <a:avLst/>
            </a:prstGeom>
            <a:solidFill>
              <a:schemeClr val="accent3">
                <a:lumMod val="75000"/>
              </a:schemeClr>
            </a:solidFill>
            <a:ln w="22225">
              <a:solidFill>
                <a:srgbClr val="6D747A"/>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800" dirty="0"/>
            </a:p>
          </p:txBody>
        </p:sp>
        <p:grpSp>
          <p:nvGrpSpPr>
            <p:cNvPr id="11" name="Group 10">
              <a:extLst>
                <a:ext uri="{FF2B5EF4-FFF2-40B4-BE49-F238E27FC236}">
                  <a16:creationId xmlns:a16="http://schemas.microsoft.com/office/drawing/2014/main" xmlns="" id="{A898B1F3-22BA-4D7D-AADC-FB7C0E51FFCF}"/>
                </a:ext>
              </a:extLst>
            </p:cNvPr>
            <p:cNvGrpSpPr/>
            <p:nvPr/>
          </p:nvGrpSpPr>
          <p:grpSpPr>
            <a:xfrm>
              <a:off x="8333129" y="3206114"/>
              <a:ext cx="865462" cy="2328064"/>
              <a:chOff x="8333129" y="3206114"/>
              <a:chExt cx="865462" cy="2328064"/>
            </a:xfrm>
          </p:grpSpPr>
          <p:sp>
            <p:nvSpPr>
              <p:cNvPr id="39" name="Bent Arrow 38"/>
              <p:cNvSpPr/>
              <p:nvPr/>
            </p:nvSpPr>
            <p:spPr>
              <a:xfrm rot="10800000">
                <a:off x="8333129" y="3206114"/>
                <a:ext cx="701495" cy="2328064"/>
              </a:xfrm>
              <a:prstGeom prst="bentArrow">
                <a:avLst/>
              </a:prstGeom>
              <a:solidFill>
                <a:schemeClr val="accent3">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p:txBody>
          </p:sp>
          <p:sp>
            <p:nvSpPr>
              <p:cNvPr id="40" name="TextBox 39"/>
              <p:cNvSpPr txBox="1"/>
              <p:nvPr/>
            </p:nvSpPr>
            <p:spPr>
              <a:xfrm>
                <a:off x="8757171" y="4320478"/>
                <a:ext cx="441420" cy="277000"/>
              </a:xfrm>
              <a:prstGeom prst="rect">
                <a:avLst/>
              </a:prstGeom>
              <a:solidFill>
                <a:schemeClr val="accent3">
                  <a:lumMod val="75000"/>
                </a:schemeClr>
              </a:solidFill>
              <a:ln>
                <a:solidFill>
                  <a:schemeClr val="accent4"/>
                </a:solidFill>
              </a:ln>
            </p:spPr>
            <p:txBody>
              <a:bodyPr wrap="square" rtlCol="0">
                <a:spAutoFit/>
              </a:bodyPr>
              <a:lstStyle/>
              <a:p>
                <a:pPr algn="ctr"/>
                <a:r>
                  <a:rPr lang="en-US" sz="1200" b="1" dirty="0">
                    <a:solidFill>
                      <a:schemeClr val="tx2"/>
                    </a:solidFill>
                  </a:rPr>
                  <a:t>No</a:t>
                </a:r>
              </a:p>
            </p:txBody>
          </p:sp>
        </p:grpSp>
        <p:grpSp>
          <p:nvGrpSpPr>
            <p:cNvPr id="12" name="Group 11">
              <a:extLst>
                <a:ext uri="{FF2B5EF4-FFF2-40B4-BE49-F238E27FC236}">
                  <a16:creationId xmlns:a16="http://schemas.microsoft.com/office/drawing/2014/main" xmlns="" id="{5926F5D1-4AC5-44EA-B230-AC723B1F8C20}"/>
                </a:ext>
              </a:extLst>
            </p:cNvPr>
            <p:cNvGrpSpPr/>
            <p:nvPr/>
          </p:nvGrpSpPr>
          <p:grpSpPr>
            <a:xfrm>
              <a:off x="8330590" y="5991366"/>
              <a:ext cx="1203596" cy="382138"/>
              <a:chOff x="8330590" y="5991366"/>
              <a:chExt cx="1203596" cy="382138"/>
            </a:xfrm>
          </p:grpSpPr>
          <p:sp>
            <p:nvSpPr>
              <p:cNvPr id="42" name="Right Arrow 41"/>
              <p:cNvSpPr/>
              <p:nvPr/>
            </p:nvSpPr>
            <p:spPr>
              <a:xfrm rot="10800000">
                <a:off x="8330590" y="5991366"/>
                <a:ext cx="1203596" cy="382138"/>
              </a:xfrm>
              <a:prstGeom prst="rightArrow">
                <a:avLst/>
              </a:prstGeom>
              <a:solidFill>
                <a:schemeClr val="accent3">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800" dirty="0"/>
              </a:p>
            </p:txBody>
          </p:sp>
          <p:sp>
            <p:nvSpPr>
              <p:cNvPr id="43" name="Rectangle 42"/>
              <p:cNvSpPr/>
              <p:nvPr/>
            </p:nvSpPr>
            <p:spPr>
              <a:xfrm>
                <a:off x="8697240" y="6059324"/>
                <a:ext cx="675541" cy="246221"/>
              </a:xfrm>
              <a:prstGeom prst="rect">
                <a:avLst/>
              </a:prstGeom>
              <a:solidFill>
                <a:schemeClr val="accent3">
                  <a:lumMod val="75000"/>
                </a:schemeClr>
              </a:solidFill>
              <a:ln>
                <a:solidFill>
                  <a:schemeClr val="accent4"/>
                </a:solidFill>
              </a:ln>
            </p:spPr>
            <p:txBody>
              <a:bodyPr wrap="square">
                <a:spAutoFit/>
              </a:bodyPr>
              <a:lstStyle/>
              <a:p>
                <a:r>
                  <a:rPr lang="en-US" sz="1000" b="1" dirty="0">
                    <a:solidFill>
                      <a:schemeClr val="tx2"/>
                    </a:solidFill>
                  </a:rPr>
                  <a:t>Output</a:t>
                </a:r>
              </a:p>
            </p:txBody>
          </p:sp>
        </p:grpSp>
        <p:grpSp>
          <p:nvGrpSpPr>
            <p:cNvPr id="7" name="Group 6">
              <a:extLst>
                <a:ext uri="{FF2B5EF4-FFF2-40B4-BE49-F238E27FC236}">
                  <a16:creationId xmlns:a16="http://schemas.microsoft.com/office/drawing/2014/main" xmlns="" id="{18C66134-5F55-40D6-9B24-BBDB5D0A410C}"/>
                </a:ext>
              </a:extLst>
            </p:cNvPr>
            <p:cNvGrpSpPr/>
            <p:nvPr/>
          </p:nvGrpSpPr>
          <p:grpSpPr>
            <a:xfrm>
              <a:off x="10270435" y="2825090"/>
              <a:ext cx="487598" cy="1303051"/>
              <a:chOff x="10270435" y="2825090"/>
              <a:chExt cx="487598" cy="1442461"/>
            </a:xfrm>
          </p:grpSpPr>
          <p:sp>
            <p:nvSpPr>
              <p:cNvPr id="30" name="Right Arrow 37">
                <a:extLst>
                  <a:ext uri="{FF2B5EF4-FFF2-40B4-BE49-F238E27FC236}">
                    <a16:creationId xmlns:a16="http://schemas.microsoft.com/office/drawing/2014/main" xmlns="" id="{E3FBA6FC-3633-4242-A104-DEE17E609EC2}"/>
                  </a:ext>
                </a:extLst>
              </p:cNvPr>
              <p:cNvSpPr/>
              <p:nvPr/>
            </p:nvSpPr>
            <p:spPr>
              <a:xfrm rot="5400000">
                <a:off x="9819897" y="3350979"/>
                <a:ext cx="1442461" cy="390683"/>
              </a:xfrm>
              <a:prstGeom prst="rightArrow">
                <a:avLst/>
              </a:prstGeom>
              <a:solidFill>
                <a:schemeClr val="accent3">
                  <a:lumMod val="75000"/>
                </a:schemeClr>
              </a:solidFill>
              <a:ln>
                <a:solidFill>
                  <a:srgbClr val="6D747A"/>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xmlns="" id="{56CF2FE2-D6E8-4F07-8DA6-3FF0ADAFAD17}"/>
                  </a:ext>
                </a:extLst>
              </p:cNvPr>
              <p:cNvSpPr txBox="1"/>
              <p:nvPr/>
            </p:nvSpPr>
            <p:spPr>
              <a:xfrm>
                <a:off x="10270435" y="3272149"/>
                <a:ext cx="487598" cy="306634"/>
              </a:xfrm>
              <a:prstGeom prst="rect">
                <a:avLst/>
              </a:prstGeom>
              <a:solidFill>
                <a:schemeClr val="accent3">
                  <a:lumMod val="75000"/>
                </a:schemeClr>
              </a:solidFill>
              <a:ln>
                <a:solidFill>
                  <a:schemeClr val="accent4"/>
                </a:solidFill>
              </a:ln>
            </p:spPr>
            <p:txBody>
              <a:bodyPr wrap="square" rtlCol="0">
                <a:spAutoFit/>
              </a:bodyPr>
              <a:lstStyle/>
              <a:p>
                <a:pPr algn="ctr"/>
                <a:r>
                  <a:rPr lang="en-US" sz="1200" b="1" dirty="0">
                    <a:solidFill>
                      <a:schemeClr val="tx2"/>
                    </a:solidFill>
                  </a:rPr>
                  <a:t>Yes</a:t>
                </a:r>
              </a:p>
            </p:txBody>
          </p:sp>
        </p:grpSp>
        <p:sp>
          <p:nvSpPr>
            <p:cNvPr id="33" name="Rectangle 32">
              <a:extLst>
                <a:ext uri="{FF2B5EF4-FFF2-40B4-BE49-F238E27FC236}">
                  <a16:creationId xmlns:a16="http://schemas.microsoft.com/office/drawing/2014/main" xmlns="" id="{2D4342CE-526D-4710-B19C-A2C676873C86}"/>
                </a:ext>
              </a:extLst>
            </p:cNvPr>
            <p:cNvSpPr/>
            <p:nvPr/>
          </p:nvSpPr>
          <p:spPr>
            <a:xfrm>
              <a:off x="1491745" y="2640432"/>
              <a:ext cx="675541" cy="276999"/>
            </a:xfrm>
            <a:prstGeom prst="rect">
              <a:avLst/>
            </a:prstGeom>
            <a:solidFill>
              <a:schemeClr val="accent3">
                <a:lumMod val="75000"/>
              </a:schemeClr>
            </a:solidFill>
            <a:ln>
              <a:solidFill>
                <a:schemeClr val="accent4"/>
              </a:solidFill>
            </a:ln>
          </p:spPr>
          <p:txBody>
            <a:bodyPr wrap="square">
              <a:spAutoFit/>
            </a:bodyPr>
            <a:lstStyle/>
            <a:p>
              <a:r>
                <a:rPr lang="en-US" sz="1200" b="1" dirty="0">
                  <a:solidFill>
                    <a:schemeClr val="tx2"/>
                  </a:solidFill>
                </a:rPr>
                <a:t>Input</a:t>
              </a:r>
            </a:p>
          </p:txBody>
        </p:sp>
      </p:grpSp>
    </p:spTree>
    <p:extLst>
      <p:ext uri="{BB962C8B-B14F-4D97-AF65-F5344CB8AC3E}">
        <p14:creationId xmlns:p14="http://schemas.microsoft.com/office/powerpoint/2010/main" val="350315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41058" y="973864"/>
            <a:ext cx="11171101" cy="812706"/>
          </a:xfrm>
          <a:noFill/>
          <a:ln>
            <a:solidFill>
              <a:schemeClr val="bg2">
                <a:lumMod val="50000"/>
              </a:schemeClr>
            </a:solidFill>
          </a:ln>
        </p:spPr>
        <p:txBody>
          <a:bodyPr>
            <a:noAutofit/>
          </a:bodyPr>
          <a:lstStyle/>
          <a:p>
            <a:r>
              <a:rPr lang="en-US" dirty="0"/>
              <a:t>Methodology – Incompatibility detection, repair and validation</a:t>
            </a:r>
          </a:p>
        </p:txBody>
      </p:sp>
      <p:grpSp>
        <p:nvGrpSpPr>
          <p:cNvPr id="6" name="Group 5">
            <a:extLst>
              <a:ext uri="{FF2B5EF4-FFF2-40B4-BE49-F238E27FC236}">
                <a16:creationId xmlns:a16="http://schemas.microsoft.com/office/drawing/2014/main" xmlns="" id="{24B3A2EB-317B-482E-9C37-E2CBF1A492C1}"/>
              </a:ext>
            </a:extLst>
          </p:cNvPr>
          <p:cNvGrpSpPr/>
          <p:nvPr/>
        </p:nvGrpSpPr>
        <p:grpSpPr>
          <a:xfrm>
            <a:off x="173383" y="2081479"/>
            <a:ext cx="11818729" cy="4176561"/>
            <a:chOff x="215133" y="2346522"/>
            <a:chExt cx="11818729" cy="4176561"/>
          </a:xfrm>
        </p:grpSpPr>
        <p:sp>
          <p:nvSpPr>
            <p:cNvPr id="2" name="Rectangle 1"/>
            <p:cNvSpPr/>
            <p:nvPr/>
          </p:nvSpPr>
          <p:spPr>
            <a:xfrm>
              <a:off x="4198011" y="4128323"/>
              <a:ext cx="3969456" cy="2387065"/>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7" name="Rounded Rectangle 6"/>
            <p:cNvSpPr/>
            <p:nvPr/>
          </p:nvSpPr>
          <p:spPr>
            <a:xfrm>
              <a:off x="2225438" y="3087828"/>
              <a:ext cx="1150219" cy="545918"/>
            </a:xfrm>
            <a:prstGeom prst="roundRect">
              <a:avLst/>
            </a:prstGeom>
            <a:solidFill>
              <a:schemeClr val="accent3">
                <a:lumMod val="75000"/>
              </a:schemeClr>
            </a:solidFill>
            <a:ln>
              <a:solidFill>
                <a:schemeClr val="bg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dirty="0"/>
                <a:t>Construct call graph</a:t>
              </a:r>
            </a:p>
          </p:txBody>
        </p:sp>
        <p:sp>
          <p:nvSpPr>
            <p:cNvPr id="11" name="Rounded Rectangle 10"/>
            <p:cNvSpPr/>
            <p:nvPr/>
          </p:nvSpPr>
          <p:spPr>
            <a:xfrm>
              <a:off x="3782124" y="3087829"/>
              <a:ext cx="1861287" cy="545917"/>
            </a:xfrm>
            <a:prstGeom prst="roundRect">
              <a:avLst/>
            </a:prstGeom>
            <a:solidFill>
              <a:schemeClr val="accent3">
                <a:lumMod val="75000"/>
              </a:schemeClr>
            </a:solidFill>
            <a:ln>
              <a:solidFill>
                <a:schemeClr val="bg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dirty="0"/>
                <a:t>Find the use of permission needed API</a:t>
              </a:r>
            </a:p>
          </p:txBody>
        </p:sp>
        <p:sp>
          <p:nvSpPr>
            <p:cNvPr id="12" name="Right Arrow 11"/>
            <p:cNvSpPr/>
            <p:nvPr/>
          </p:nvSpPr>
          <p:spPr>
            <a:xfrm>
              <a:off x="5721852" y="3130897"/>
              <a:ext cx="277527" cy="445497"/>
            </a:xfrm>
            <a:prstGeom prst="rightArrow">
              <a:avLst/>
            </a:prstGeom>
            <a:solidFill>
              <a:schemeClr val="accent3">
                <a:lumMod val="75000"/>
              </a:schemeClr>
            </a:solidFill>
            <a:ln>
              <a:solidFill>
                <a:schemeClr val="bg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b="1" dirty="0"/>
            </a:p>
          </p:txBody>
        </p:sp>
        <p:sp>
          <p:nvSpPr>
            <p:cNvPr id="17" name="Rectangle 16"/>
            <p:cNvSpPr/>
            <p:nvPr/>
          </p:nvSpPr>
          <p:spPr>
            <a:xfrm>
              <a:off x="606392" y="2850237"/>
              <a:ext cx="1171242" cy="415498"/>
            </a:xfrm>
            <a:prstGeom prst="rect">
              <a:avLst/>
            </a:prstGeom>
            <a:solidFill>
              <a:schemeClr val="accent3">
                <a:lumMod val="75000"/>
              </a:schemeClr>
            </a:solidFill>
            <a:ln w="31750">
              <a:solidFill>
                <a:schemeClr val="accent6">
                  <a:lumMod val="75000"/>
                </a:schemeClr>
              </a:solidFill>
            </a:ln>
          </p:spPr>
          <p:txBody>
            <a:bodyPr wrap="square">
              <a:spAutoFit/>
            </a:bodyPr>
            <a:lstStyle/>
            <a:p>
              <a:pPr algn="ctr"/>
              <a:r>
                <a:rPr lang="en-US" sz="1050" b="1" dirty="0">
                  <a:solidFill>
                    <a:schemeClr val="tx2"/>
                  </a:solidFill>
                </a:rPr>
                <a:t>API-permission</a:t>
              </a:r>
            </a:p>
            <a:p>
              <a:pPr algn="ctr"/>
              <a:r>
                <a:rPr lang="en-US" sz="1050" b="1" dirty="0">
                  <a:solidFill>
                    <a:schemeClr val="tx2"/>
                  </a:solidFill>
                </a:rPr>
                <a:t>mapping</a:t>
              </a:r>
            </a:p>
          </p:txBody>
        </p:sp>
        <p:sp>
          <p:nvSpPr>
            <p:cNvPr id="18" name="Rectangle 17"/>
            <p:cNvSpPr/>
            <p:nvPr/>
          </p:nvSpPr>
          <p:spPr>
            <a:xfrm>
              <a:off x="215133" y="3530282"/>
              <a:ext cx="1562501" cy="415498"/>
            </a:xfrm>
            <a:prstGeom prst="rect">
              <a:avLst/>
            </a:prstGeom>
            <a:solidFill>
              <a:schemeClr val="accent3">
                <a:lumMod val="75000"/>
              </a:schemeClr>
            </a:solidFill>
            <a:ln w="31750">
              <a:solidFill>
                <a:schemeClr val="accent6">
                  <a:lumMod val="75000"/>
                </a:schemeClr>
              </a:solidFill>
            </a:ln>
          </p:spPr>
          <p:txBody>
            <a:bodyPr wrap="square">
              <a:spAutoFit/>
            </a:bodyPr>
            <a:lstStyle/>
            <a:p>
              <a:pPr algn="ctr"/>
              <a:r>
                <a:rPr lang="en-US" sz="1050" b="1" dirty="0">
                  <a:solidFill>
                    <a:schemeClr val="tx2"/>
                  </a:solidFill>
                </a:rPr>
                <a:t>Original</a:t>
              </a:r>
            </a:p>
            <a:p>
              <a:pPr algn="ctr"/>
              <a:r>
                <a:rPr lang="en-US" sz="1050" b="1" dirty="0">
                  <a:solidFill>
                    <a:schemeClr val="tx2"/>
                  </a:solidFill>
                </a:rPr>
                <a:t>Android app (APK)</a:t>
              </a:r>
            </a:p>
          </p:txBody>
        </p:sp>
        <p:cxnSp>
          <p:nvCxnSpPr>
            <p:cNvPr id="27" name="Straight Arrow Connector 26"/>
            <p:cNvCxnSpPr>
              <a:stCxn id="17" idx="3"/>
              <a:endCxn id="7" idx="1"/>
            </p:cNvCxnSpPr>
            <p:nvPr/>
          </p:nvCxnSpPr>
          <p:spPr>
            <a:xfrm>
              <a:off x="1777634" y="3057986"/>
              <a:ext cx="447804" cy="302801"/>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3"/>
              <a:endCxn id="7" idx="1"/>
            </p:cNvCxnSpPr>
            <p:nvPr/>
          </p:nvCxnSpPr>
          <p:spPr>
            <a:xfrm flipV="1">
              <a:off x="1777634" y="3360787"/>
              <a:ext cx="447804" cy="377244"/>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068359" y="2707083"/>
              <a:ext cx="1660727" cy="1307408"/>
            </a:xfrm>
            <a:prstGeom prst="roundRect">
              <a:avLst/>
            </a:prstGeom>
            <a:solidFill>
              <a:schemeClr val="accent3">
                <a:lumMod val="75000"/>
              </a:schemeClr>
            </a:solidFill>
            <a:ln>
              <a:solidFill>
                <a:schemeClr val="bg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dirty="0"/>
                <a:t>Backward traversal on the call graph until the Permission responsible caller of the API is reached (PRC)</a:t>
              </a:r>
            </a:p>
          </p:txBody>
        </p:sp>
        <p:sp>
          <p:nvSpPr>
            <p:cNvPr id="46" name="Right Arrow 45"/>
            <p:cNvSpPr/>
            <p:nvPr/>
          </p:nvSpPr>
          <p:spPr>
            <a:xfrm>
              <a:off x="3430634" y="3138038"/>
              <a:ext cx="277527" cy="445497"/>
            </a:xfrm>
            <a:prstGeom prst="rightArrow">
              <a:avLst/>
            </a:prstGeom>
            <a:solidFill>
              <a:schemeClr val="accent3">
                <a:lumMod val="75000"/>
              </a:schemeClr>
            </a:solidFill>
            <a:ln>
              <a:solidFill>
                <a:schemeClr val="bg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b="1" dirty="0"/>
            </a:p>
          </p:txBody>
        </p:sp>
        <p:sp>
          <p:nvSpPr>
            <p:cNvPr id="52" name="Right Arrow 51"/>
            <p:cNvSpPr/>
            <p:nvPr/>
          </p:nvSpPr>
          <p:spPr>
            <a:xfrm>
              <a:off x="7889940" y="3163941"/>
              <a:ext cx="277527" cy="445497"/>
            </a:xfrm>
            <a:prstGeom prst="rightArrow">
              <a:avLst/>
            </a:prstGeom>
            <a:solidFill>
              <a:schemeClr val="accent3">
                <a:lumMod val="75000"/>
              </a:schemeClr>
            </a:solidFill>
            <a:ln>
              <a:solidFill>
                <a:schemeClr val="bg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b="1" dirty="0"/>
            </a:p>
          </p:txBody>
        </p:sp>
        <p:sp>
          <p:nvSpPr>
            <p:cNvPr id="53" name="Rectangle 52"/>
            <p:cNvSpPr/>
            <p:nvPr/>
          </p:nvSpPr>
          <p:spPr>
            <a:xfrm>
              <a:off x="7785846" y="2861039"/>
              <a:ext cx="574196" cy="276999"/>
            </a:xfrm>
            <a:prstGeom prst="rect">
              <a:avLst/>
            </a:prstGeom>
            <a:solidFill>
              <a:schemeClr val="accent3">
                <a:lumMod val="75000"/>
              </a:schemeClr>
            </a:solidFill>
            <a:ln>
              <a:solidFill>
                <a:schemeClr val="bg2">
                  <a:lumMod val="50000"/>
                </a:schemeClr>
              </a:solidFill>
            </a:ln>
          </p:spPr>
          <p:txBody>
            <a:bodyPr wrap="none">
              <a:spAutoFit/>
            </a:bodyPr>
            <a:lstStyle/>
            <a:p>
              <a:pPr algn="ctr"/>
              <a:r>
                <a:rPr lang="en-US" sz="1200" b="1" dirty="0">
                  <a:solidFill>
                    <a:schemeClr val="tx2"/>
                  </a:solidFill>
                </a:rPr>
                <a:t>PRCs</a:t>
              </a:r>
            </a:p>
          </p:txBody>
        </p:sp>
        <p:sp>
          <p:nvSpPr>
            <p:cNvPr id="54" name="Curved Left Arrow 53"/>
            <p:cNvSpPr/>
            <p:nvPr/>
          </p:nvSpPr>
          <p:spPr>
            <a:xfrm rot="3117379">
              <a:off x="10588006" y="3822316"/>
              <a:ext cx="907268" cy="1218444"/>
            </a:xfrm>
            <a:prstGeom prst="curvedLeftArrow">
              <a:avLst/>
            </a:prstGeom>
            <a:solidFill>
              <a:schemeClr val="accent3">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b="1">
                <a:solidFill>
                  <a:schemeClr val="tx1"/>
                </a:solidFill>
              </a:endParaRPr>
            </a:p>
          </p:txBody>
        </p:sp>
        <p:sp>
          <p:nvSpPr>
            <p:cNvPr id="55" name="Rectangle 54"/>
            <p:cNvSpPr/>
            <p:nvPr/>
          </p:nvSpPr>
          <p:spPr>
            <a:xfrm>
              <a:off x="10519916" y="4940309"/>
              <a:ext cx="1513946" cy="276999"/>
            </a:xfrm>
            <a:prstGeom prst="rect">
              <a:avLst/>
            </a:prstGeom>
            <a:solidFill>
              <a:schemeClr val="accent3">
                <a:lumMod val="75000"/>
              </a:schemeClr>
            </a:solidFill>
            <a:ln>
              <a:solidFill>
                <a:schemeClr val="bg2">
                  <a:lumMod val="50000"/>
                </a:schemeClr>
              </a:solidFill>
            </a:ln>
          </p:spPr>
          <p:txBody>
            <a:bodyPr wrap="square">
              <a:spAutoFit/>
            </a:bodyPr>
            <a:lstStyle/>
            <a:p>
              <a:pPr algn="ctr"/>
              <a:r>
                <a:rPr lang="en-US" sz="1200" b="1" dirty="0">
                  <a:solidFill>
                    <a:schemeClr val="tx2"/>
                  </a:solidFill>
                </a:rPr>
                <a:t>For every PRCs</a:t>
              </a:r>
            </a:p>
          </p:txBody>
        </p:sp>
        <p:sp>
          <p:nvSpPr>
            <p:cNvPr id="56" name="Right Arrow 55"/>
            <p:cNvSpPr/>
            <p:nvPr/>
          </p:nvSpPr>
          <p:spPr>
            <a:xfrm rot="5400000">
              <a:off x="8957030" y="4427914"/>
              <a:ext cx="1187705" cy="390685"/>
            </a:xfrm>
            <a:prstGeom prst="rightArrow">
              <a:avLst/>
            </a:prstGeom>
            <a:solidFill>
              <a:schemeClr val="accent3">
                <a:lumMod val="75000"/>
              </a:schemeClr>
            </a:solidFill>
            <a:ln>
              <a:solidFill>
                <a:schemeClr val="bg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600" b="1" dirty="0"/>
            </a:p>
          </p:txBody>
        </p:sp>
        <p:sp>
          <p:nvSpPr>
            <p:cNvPr id="58" name="Bent Arrow 57"/>
            <p:cNvSpPr/>
            <p:nvPr/>
          </p:nvSpPr>
          <p:spPr>
            <a:xfrm rot="10800000">
              <a:off x="7586376" y="3978531"/>
              <a:ext cx="1297170" cy="1278433"/>
            </a:xfrm>
            <a:prstGeom prst="bentArrow">
              <a:avLst>
                <a:gd name="adj1" fmla="val 17297"/>
                <a:gd name="adj2" fmla="val 25000"/>
                <a:gd name="adj3" fmla="val 25000"/>
                <a:gd name="adj4" fmla="val 43750"/>
              </a:avLst>
            </a:prstGeom>
            <a:solidFill>
              <a:schemeClr val="accent3">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b="1" dirty="0">
                <a:solidFill>
                  <a:schemeClr val="tx1"/>
                </a:solidFill>
              </a:endParaRPr>
            </a:p>
          </p:txBody>
        </p:sp>
        <p:sp>
          <p:nvSpPr>
            <p:cNvPr id="59" name="Rectangle 58"/>
            <p:cNvSpPr/>
            <p:nvPr/>
          </p:nvSpPr>
          <p:spPr>
            <a:xfrm>
              <a:off x="8013016" y="4774925"/>
              <a:ext cx="405880" cy="276999"/>
            </a:xfrm>
            <a:prstGeom prst="rect">
              <a:avLst/>
            </a:prstGeom>
            <a:solidFill>
              <a:schemeClr val="accent3">
                <a:lumMod val="75000"/>
              </a:schemeClr>
            </a:solidFill>
            <a:ln>
              <a:solidFill>
                <a:schemeClr val="bg2">
                  <a:lumMod val="50000"/>
                </a:schemeClr>
              </a:solidFill>
            </a:ln>
          </p:spPr>
          <p:txBody>
            <a:bodyPr wrap="none">
              <a:spAutoFit/>
            </a:bodyPr>
            <a:lstStyle/>
            <a:p>
              <a:pPr algn="ctr"/>
              <a:r>
                <a:rPr lang="en-US" sz="1200" b="1" dirty="0">
                  <a:solidFill>
                    <a:schemeClr val="tx2"/>
                  </a:solidFill>
                </a:rPr>
                <a:t>No</a:t>
              </a:r>
            </a:p>
          </p:txBody>
        </p:sp>
        <p:sp>
          <p:nvSpPr>
            <p:cNvPr id="60" name="Rectangle 59"/>
            <p:cNvSpPr/>
            <p:nvPr/>
          </p:nvSpPr>
          <p:spPr>
            <a:xfrm>
              <a:off x="8756013" y="5264660"/>
              <a:ext cx="1562501" cy="461665"/>
            </a:xfrm>
            <a:prstGeom prst="rect">
              <a:avLst/>
            </a:prstGeom>
            <a:solidFill>
              <a:schemeClr val="accent3">
                <a:lumMod val="75000"/>
              </a:schemeClr>
            </a:solidFill>
            <a:ln w="31750">
              <a:solidFill>
                <a:schemeClr val="accent6">
                  <a:lumMod val="75000"/>
                </a:schemeClr>
              </a:solidFill>
            </a:ln>
          </p:spPr>
          <p:txBody>
            <a:bodyPr wrap="square">
              <a:spAutoFit/>
            </a:bodyPr>
            <a:lstStyle/>
            <a:p>
              <a:pPr algn="ctr"/>
              <a:r>
                <a:rPr lang="en-US" sz="1200" b="1" dirty="0">
                  <a:solidFill>
                    <a:schemeClr val="tx2"/>
                  </a:solidFill>
                </a:rPr>
                <a:t>Original</a:t>
              </a:r>
            </a:p>
            <a:p>
              <a:pPr algn="ctr"/>
              <a:r>
                <a:rPr lang="en-US" sz="1200" b="1" dirty="0">
                  <a:solidFill>
                    <a:schemeClr val="tx2"/>
                  </a:solidFill>
                </a:rPr>
                <a:t>Android app (APK)</a:t>
              </a:r>
            </a:p>
          </p:txBody>
        </p:sp>
        <p:sp>
          <p:nvSpPr>
            <p:cNvPr id="63" name="Right Arrow 62"/>
            <p:cNvSpPr/>
            <p:nvPr/>
          </p:nvSpPr>
          <p:spPr>
            <a:xfrm rot="10800000">
              <a:off x="3893972" y="4756699"/>
              <a:ext cx="608080" cy="445497"/>
            </a:xfrm>
            <a:prstGeom prst="rightArrow">
              <a:avLst/>
            </a:prstGeom>
            <a:solidFill>
              <a:schemeClr val="accent3">
                <a:lumMod val="75000"/>
              </a:schemeClr>
            </a:solidFill>
            <a:ln>
              <a:solidFill>
                <a:schemeClr val="bg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b="1" dirty="0"/>
            </a:p>
          </p:txBody>
        </p:sp>
        <p:sp>
          <p:nvSpPr>
            <p:cNvPr id="64" name="Rectangle 63"/>
            <p:cNvSpPr/>
            <p:nvPr/>
          </p:nvSpPr>
          <p:spPr>
            <a:xfrm>
              <a:off x="215133" y="4813944"/>
              <a:ext cx="1562501" cy="415498"/>
            </a:xfrm>
            <a:prstGeom prst="rect">
              <a:avLst/>
            </a:prstGeom>
            <a:solidFill>
              <a:schemeClr val="accent3">
                <a:lumMod val="75000"/>
              </a:schemeClr>
            </a:solidFill>
            <a:ln w="31750">
              <a:solidFill>
                <a:schemeClr val="accent6">
                  <a:lumMod val="75000"/>
                </a:schemeClr>
              </a:solidFill>
            </a:ln>
          </p:spPr>
          <p:txBody>
            <a:bodyPr wrap="square">
              <a:spAutoFit/>
            </a:bodyPr>
            <a:lstStyle/>
            <a:p>
              <a:pPr algn="ctr"/>
              <a:r>
                <a:rPr lang="en-US" sz="1050" b="1" dirty="0">
                  <a:solidFill>
                    <a:schemeClr val="tx2"/>
                  </a:solidFill>
                </a:rPr>
                <a:t>Adapted Android app (APK)</a:t>
              </a:r>
            </a:p>
          </p:txBody>
        </p:sp>
        <p:cxnSp>
          <p:nvCxnSpPr>
            <p:cNvPr id="65" name="Straight Arrow Connector 64"/>
            <p:cNvCxnSpPr/>
            <p:nvPr/>
          </p:nvCxnSpPr>
          <p:spPr>
            <a:xfrm flipH="1">
              <a:off x="1777634" y="5018432"/>
              <a:ext cx="464603" cy="1"/>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Snip Single Corner Rectangle 27"/>
            <p:cNvSpPr/>
            <p:nvPr/>
          </p:nvSpPr>
          <p:spPr>
            <a:xfrm>
              <a:off x="4712767" y="4335997"/>
              <a:ext cx="2849077" cy="1278434"/>
            </a:xfrm>
            <a:prstGeom prst="snip1Rect">
              <a:avLst/>
            </a:prstGeom>
            <a:solidFill>
              <a:schemeClr val="accent3">
                <a:lumMod val="75000"/>
              </a:schemeClr>
            </a:solidFill>
            <a:ln>
              <a:solidFill>
                <a:schemeClr val="bg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dirty="0"/>
                <a:t>1. Guard PRC from check and requests</a:t>
              </a:r>
            </a:p>
            <a:p>
              <a:pPr marL="228600" indent="-228600" algn="ctr">
                <a:buAutoNum type="arabicPeriod"/>
              </a:pPr>
              <a:endParaRPr lang="en-US" sz="1200" b="1" dirty="0"/>
            </a:p>
            <a:p>
              <a:pPr algn="ctr"/>
              <a:r>
                <a:rPr lang="en-US" sz="1200" b="1" dirty="0"/>
                <a:t>2. Create a permission response handler PRH with respect to permissions</a:t>
              </a:r>
            </a:p>
          </p:txBody>
        </p:sp>
        <p:sp>
          <p:nvSpPr>
            <p:cNvPr id="29" name="Curved Left Arrow 28"/>
            <p:cNvSpPr/>
            <p:nvPr/>
          </p:nvSpPr>
          <p:spPr>
            <a:xfrm rot="8029084">
              <a:off x="4050103" y="5169310"/>
              <a:ext cx="961536" cy="1044007"/>
            </a:xfrm>
            <a:prstGeom prst="curvedLeftArrow">
              <a:avLst>
                <a:gd name="adj1" fmla="val 15324"/>
                <a:gd name="adj2" fmla="val 50000"/>
                <a:gd name="adj3" fmla="val 25000"/>
              </a:avLst>
            </a:prstGeom>
            <a:solidFill>
              <a:schemeClr val="accent3">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b="1">
                <a:solidFill>
                  <a:schemeClr val="tx1"/>
                </a:solidFill>
              </a:endParaRPr>
            </a:p>
          </p:txBody>
        </p:sp>
        <p:sp>
          <p:nvSpPr>
            <p:cNvPr id="32" name="Rectangle 31"/>
            <p:cNvSpPr/>
            <p:nvPr/>
          </p:nvSpPr>
          <p:spPr>
            <a:xfrm>
              <a:off x="3386383" y="6000460"/>
              <a:ext cx="1513946" cy="461665"/>
            </a:xfrm>
            <a:prstGeom prst="rect">
              <a:avLst/>
            </a:prstGeom>
            <a:solidFill>
              <a:schemeClr val="accent3">
                <a:lumMod val="75000"/>
              </a:schemeClr>
            </a:solidFill>
            <a:ln>
              <a:solidFill>
                <a:schemeClr val="bg2">
                  <a:lumMod val="50000"/>
                </a:schemeClr>
              </a:solidFill>
            </a:ln>
          </p:spPr>
          <p:txBody>
            <a:bodyPr wrap="square">
              <a:spAutoFit/>
            </a:bodyPr>
            <a:lstStyle/>
            <a:p>
              <a:pPr algn="ctr"/>
              <a:r>
                <a:rPr lang="en-US" sz="1200" b="1" dirty="0">
                  <a:solidFill>
                    <a:schemeClr val="tx2"/>
                  </a:solidFill>
                </a:rPr>
                <a:t>For every incomplete PRCs</a:t>
              </a:r>
            </a:p>
          </p:txBody>
        </p:sp>
        <p:sp>
          <p:nvSpPr>
            <p:cNvPr id="33" name="Rounded Rectangle 32"/>
            <p:cNvSpPr/>
            <p:nvPr/>
          </p:nvSpPr>
          <p:spPr>
            <a:xfrm>
              <a:off x="2225438" y="4449722"/>
              <a:ext cx="1644344" cy="1258175"/>
            </a:xfrm>
            <a:prstGeom prst="roundRect">
              <a:avLst/>
            </a:prstGeom>
            <a:solidFill>
              <a:schemeClr val="accent3">
                <a:lumMod val="75000"/>
              </a:schemeClr>
            </a:solidFill>
            <a:ln>
              <a:solidFill>
                <a:schemeClr val="bg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dirty="0"/>
                <a:t>Run the incompatibility detection algorithm and check the compatibility</a:t>
              </a:r>
            </a:p>
          </p:txBody>
        </p:sp>
        <p:sp>
          <p:nvSpPr>
            <p:cNvPr id="36" name="Rectangle 35"/>
            <p:cNvSpPr/>
            <p:nvPr/>
          </p:nvSpPr>
          <p:spPr>
            <a:xfrm>
              <a:off x="7561844" y="6269167"/>
              <a:ext cx="605623" cy="253916"/>
            </a:xfrm>
            <a:prstGeom prst="rect">
              <a:avLst/>
            </a:prstGeom>
            <a:solidFill>
              <a:schemeClr val="accent3">
                <a:lumMod val="75000"/>
              </a:schemeClr>
            </a:solidFill>
            <a:ln>
              <a:solidFill>
                <a:schemeClr val="bg2">
                  <a:lumMod val="50000"/>
                </a:schemeClr>
              </a:solidFill>
            </a:ln>
          </p:spPr>
          <p:txBody>
            <a:bodyPr wrap="square">
              <a:spAutoFit/>
            </a:bodyPr>
            <a:lstStyle/>
            <a:p>
              <a:pPr algn="ctr"/>
              <a:r>
                <a:rPr lang="en-US" sz="1050" b="1" dirty="0">
                  <a:solidFill>
                    <a:schemeClr val="tx2"/>
                  </a:solidFill>
                </a:rPr>
                <a:t>Repair</a:t>
              </a:r>
            </a:p>
          </p:txBody>
        </p:sp>
        <p:sp>
          <p:nvSpPr>
            <p:cNvPr id="31" name="Rounded Rectangle 34">
              <a:extLst>
                <a:ext uri="{FF2B5EF4-FFF2-40B4-BE49-F238E27FC236}">
                  <a16:creationId xmlns:a16="http://schemas.microsoft.com/office/drawing/2014/main" xmlns="" id="{9396C2D0-834F-4A9C-960E-6449DA987DEF}"/>
                </a:ext>
              </a:extLst>
            </p:cNvPr>
            <p:cNvSpPr/>
            <p:nvPr/>
          </p:nvSpPr>
          <p:spPr>
            <a:xfrm>
              <a:off x="8369351" y="2346522"/>
              <a:ext cx="2835678" cy="1625782"/>
            </a:xfrm>
            <a:prstGeom prst="roundRect">
              <a:avLst/>
            </a:prstGeom>
            <a:solidFill>
              <a:schemeClr val="accent3">
                <a:lumMod val="75000"/>
              </a:schemeClr>
            </a:solidFill>
            <a:ln>
              <a:solidFill>
                <a:schemeClr val="bg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dirty="0"/>
                <a:t>1. Every permission-dependent API </a:t>
              </a:r>
              <a:r>
                <a:rPr lang="en-US" sz="1200" b="1" dirty="0" err="1"/>
                <a:t>callsite</a:t>
              </a:r>
              <a:r>
                <a:rPr lang="en-US" sz="1200" b="1" dirty="0"/>
                <a:t> in each PRC is dominated by the true branch of a permission check ?</a:t>
              </a:r>
            </a:p>
            <a:p>
              <a:pPr marL="228600" indent="-228600" algn="ctr">
                <a:buAutoNum type="arabicPeriod"/>
              </a:pPr>
              <a:endParaRPr lang="en-US" sz="1200" b="1" dirty="0"/>
            </a:p>
            <a:p>
              <a:pPr algn="ctr"/>
              <a:r>
                <a:rPr lang="en-US" sz="1200" b="1" dirty="0"/>
                <a:t>2. The false branch of the check is post-dominated by permission requests for all the permissions required by the API ?</a:t>
              </a:r>
            </a:p>
          </p:txBody>
        </p:sp>
        <p:sp>
          <p:nvSpPr>
            <p:cNvPr id="34" name="Rectangle 33">
              <a:extLst>
                <a:ext uri="{FF2B5EF4-FFF2-40B4-BE49-F238E27FC236}">
                  <a16:creationId xmlns:a16="http://schemas.microsoft.com/office/drawing/2014/main" xmlns="" id="{BF559072-6715-49F3-AA0C-35FC30CA9F8E}"/>
                </a:ext>
              </a:extLst>
            </p:cNvPr>
            <p:cNvSpPr/>
            <p:nvPr/>
          </p:nvSpPr>
          <p:spPr>
            <a:xfrm>
              <a:off x="9331008" y="4541426"/>
              <a:ext cx="424347" cy="276999"/>
            </a:xfrm>
            <a:prstGeom prst="rect">
              <a:avLst/>
            </a:prstGeom>
            <a:solidFill>
              <a:schemeClr val="accent3">
                <a:lumMod val="75000"/>
              </a:schemeClr>
            </a:solidFill>
            <a:ln>
              <a:solidFill>
                <a:schemeClr val="bg2">
                  <a:lumMod val="50000"/>
                </a:schemeClr>
              </a:solidFill>
            </a:ln>
          </p:spPr>
          <p:txBody>
            <a:bodyPr wrap="none">
              <a:spAutoFit/>
            </a:bodyPr>
            <a:lstStyle/>
            <a:p>
              <a:pPr algn="ctr"/>
              <a:r>
                <a:rPr lang="en-US" sz="1200" b="1" dirty="0">
                  <a:solidFill>
                    <a:schemeClr val="tx2"/>
                  </a:solidFill>
                </a:rPr>
                <a:t>Yes</a:t>
              </a:r>
            </a:p>
          </p:txBody>
        </p:sp>
      </p:grpSp>
    </p:spTree>
    <p:extLst>
      <p:ext uri="{BB962C8B-B14F-4D97-AF65-F5344CB8AC3E}">
        <p14:creationId xmlns:p14="http://schemas.microsoft.com/office/powerpoint/2010/main" val="61725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Experimental procedure</a:t>
            </a:r>
          </a:p>
        </p:txBody>
      </p:sp>
      <p:sp>
        <p:nvSpPr>
          <p:cNvPr id="6" name="TextBox 5"/>
          <p:cNvSpPr txBox="1"/>
          <p:nvPr/>
        </p:nvSpPr>
        <p:spPr>
          <a:xfrm>
            <a:off x="561109" y="2951018"/>
            <a:ext cx="374073" cy="369332"/>
          </a:xfrm>
          <a:prstGeom prst="rect">
            <a:avLst/>
          </a:prstGeom>
          <a:noFill/>
        </p:spPr>
        <p:txBody>
          <a:bodyPr wrap="square" rtlCol="0">
            <a:spAutoFit/>
          </a:bodyPr>
          <a:lstStyle/>
          <a:p>
            <a:endParaRPr lang="en-US" dirty="0"/>
          </a:p>
        </p:txBody>
      </p:sp>
      <p:sp>
        <p:nvSpPr>
          <p:cNvPr id="3" name="TextBox 2"/>
          <p:cNvSpPr txBox="1"/>
          <p:nvPr/>
        </p:nvSpPr>
        <p:spPr>
          <a:xfrm>
            <a:off x="2425566" y="2083325"/>
            <a:ext cx="184731" cy="369332"/>
          </a:xfrm>
          <a:prstGeom prst="rect">
            <a:avLst/>
          </a:prstGeom>
          <a:noFill/>
        </p:spPr>
        <p:txBody>
          <a:bodyPr wrap="none" rtlCol="0">
            <a:spAutoFit/>
          </a:bodyPr>
          <a:lstStyle/>
          <a:p>
            <a:endParaRPr lang="en-US" dirty="0"/>
          </a:p>
        </p:txBody>
      </p:sp>
      <p:graphicFrame>
        <p:nvGraphicFramePr>
          <p:cNvPr id="4" name="Diagram 3"/>
          <p:cNvGraphicFramePr/>
          <p:nvPr>
            <p:extLst>
              <p:ext uri="{D42A27DB-BD31-4B8C-83A1-F6EECF244321}">
                <p14:modId xmlns:p14="http://schemas.microsoft.com/office/powerpoint/2010/main" val="835864325"/>
              </p:ext>
            </p:extLst>
          </p:nvPr>
        </p:nvGraphicFramePr>
        <p:xfrm>
          <a:off x="482794" y="2198829"/>
          <a:ext cx="10972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047647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3086</TotalTime>
  <Words>2481</Words>
  <Application>Microsoft Office PowerPoint</Application>
  <PresentationFormat>Custom</PresentationFormat>
  <Paragraphs>331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lpstr>
      <vt:lpstr>Automated Detection and Repair of Incompatible Uses of Runtime Permissions in Android Apps</vt:lpstr>
      <vt:lpstr>Introduction</vt:lpstr>
      <vt:lpstr>Introduction Cntd.</vt:lpstr>
      <vt:lpstr>Problem Statement</vt:lpstr>
      <vt:lpstr>Problem Statement CNTD.</vt:lpstr>
      <vt:lpstr>Solution</vt:lpstr>
      <vt:lpstr>Methodology</vt:lpstr>
      <vt:lpstr>Methodology – Incompatibility detection, repair and validation</vt:lpstr>
      <vt:lpstr>Results - Experimental procedure</vt:lpstr>
      <vt:lpstr>Results</vt:lpstr>
      <vt:lpstr>Limitations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Platform for Non-Invasive Ubiquitous Current Sensing</dc:title>
  <dc:creator>malinda</dc:creator>
  <cp:lastModifiedBy>Malwala Arachchige, Malinda</cp:lastModifiedBy>
  <cp:revision>155</cp:revision>
  <dcterms:created xsi:type="dcterms:W3CDTF">2016-11-06T06:27:51Z</dcterms:created>
  <dcterms:modified xsi:type="dcterms:W3CDTF">2018-05-19T02:08:27Z</dcterms:modified>
</cp:coreProperties>
</file>