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9"/>
  </p:notesMasterIdLst>
  <p:sldIdLst>
    <p:sldId id="256" r:id="rId2"/>
    <p:sldId id="257" r:id="rId3"/>
    <p:sldId id="258" r:id="rId4"/>
    <p:sldId id="262" r:id="rId5"/>
    <p:sldId id="271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72" r:id="rId15"/>
    <p:sldId id="273" r:id="rId16"/>
    <p:sldId id="274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59" r:id="rId26"/>
    <p:sldId id="261" r:id="rId27"/>
    <p:sldId id="260" r:id="rId28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406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6A940-D138-4FA8-84DC-137E407429BF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06B79-74E8-4F29-8D2C-B48353258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91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01ac3c8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01ac3c8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803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540001"/>
            <a:ext cx="5657850" cy="3458633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6096000"/>
            <a:ext cx="4846320" cy="1422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2DD8-6EDF-4E89-BF4A-E106A873931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94B4-FCF0-477B-8A83-E7BFC50C35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2DD8-6EDF-4E89-BF4A-E106A873931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94B4-FCF0-477B-8A83-E7BFC50C35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314450" cy="7802033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2DD8-6EDF-4E89-BF4A-E106A873931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94B4-FCF0-477B-8A83-E7BFC50C35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33775" y="561644"/>
            <a:ext cx="6390450" cy="14778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33775" y="2178178"/>
            <a:ext cx="2999925" cy="5962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3624300" y="2178178"/>
            <a:ext cx="2999925" cy="5962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6354344" y="8290164"/>
            <a:ext cx="411525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US" altLang="ko" smtClean="0"/>
              <a:pPr algn="r"/>
              <a:t>‹#›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98525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2DD8-6EDF-4E89-BF4A-E106A873931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94B4-FCF0-477B-8A83-E7BFC50C35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7315200"/>
            <a:ext cx="5744765" cy="1557867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5137151"/>
            <a:ext cx="4601765" cy="217805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2DD8-6EDF-4E89-BF4A-E106A873931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94B4-FCF0-477B-8A83-E7BFC50C35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048256"/>
            <a:ext cx="2743200" cy="6120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4700" y="2048256"/>
            <a:ext cx="2743200" cy="6120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2DD8-6EDF-4E89-BF4A-E106A873931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94B4-FCF0-477B-8A83-E7BFC50C35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2743200" cy="85301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274320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4700" y="2046817"/>
            <a:ext cx="2743200" cy="85301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4700" y="2899833"/>
            <a:ext cx="274320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2DD8-6EDF-4E89-BF4A-E106A873931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94B4-FCF0-477B-8A83-E7BFC50C35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2DD8-6EDF-4E89-BF4A-E106A873931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94B4-FCF0-477B-8A83-E7BFC50C35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2DD8-6EDF-4E89-BF4A-E106A873931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94B4-FCF0-477B-8A83-E7BFC50C35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7327392"/>
            <a:ext cx="5829300" cy="79248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8128000"/>
            <a:ext cx="5829301" cy="812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2DD8-6EDF-4E89-BF4A-E106A873931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94B4-FCF0-477B-8A83-E7BFC50C35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8600" y="508000"/>
            <a:ext cx="5829300" cy="659045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" y="7327037"/>
            <a:ext cx="5829300" cy="792835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343650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314" y="8128000"/>
            <a:ext cx="5829300" cy="81686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2DD8-6EDF-4E89-BF4A-E106A873931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0494B4-FCF0-477B-8A83-E7BFC50C35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5715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5715000" cy="640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43650" y="0"/>
            <a:ext cx="51435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43650" y="7315200"/>
            <a:ext cx="51435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98841" y="7531947"/>
            <a:ext cx="411480" cy="52832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D0494B4-FCF0-477B-8A83-E7BFC50C35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4999726" y="5505027"/>
            <a:ext cx="31563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4952314" y="2301240"/>
            <a:ext cx="325119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C522DD8-6EDF-4E89-BF4A-E106A873931C}" type="datetimeFigureOut">
              <a:rPr lang="ko-KR" altLang="en-US" smtClean="0"/>
              <a:t>2020-07-14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323862"/>
            <a:ext cx="5829300" cy="196003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디자인 평가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제출 항목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5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Servise</a:t>
            </a:r>
            <a:r>
              <a:rPr lang="en-US" altLang="ko-KR" dirty="0" smtClean="0"/>
              <a:t> page8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03058"/>
            <a:ext cx="5829300" cy="2799597"/>
          </a:xfrm>
        </p:spPr>
      </p:pic>
    </p:spTree>
    <p:extLst>
      <p:ext uri="{BB962C8B-B14F-4D97-AF65-F5344CB8AC3E}">
        <p14:creationId xmlns:p14="http://schemas.microsoft.com/office/powerpoint/2010/main" val="50184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Facilities page9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91821"/>
            <a:ext cx="5829300" cy="2822070"/>
          </a:xfrm>
        </p:spPr>
      </p:pic>
    </p:spTree>
    <p:extLst>
      <p:ext uri="{BB962C8B-B14F-4D97-AF65-F5344CB8AC3E}">
        <p14:creationId xmlns:p14="http://schemas.microsoft.com/office/powerpoint/2010/main" val="104280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Footer page10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01398"/>
            <a:ext cx="5829300" cy="2802916"/>
          </a:xfrm>
        </p:spPr>
      </p:pic>
    </p:spTree>
    <p:extLst>
      <p:ext uri="{BB962C8B-B14F-4D97-AF65-F5344CB8AC3E}">
        <p14:creationId xmlns:p14="http://schemas.microsoft.com/office/powerpoint/2010/main" val="52669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Travel sub page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09449"/>
            <a:ext cx="5829300" cy="2786814"/>
          </a:xfrm>
        </p:spPr>
      </p:pic>
    </p:spTree>
    <p:extLst>
      <p:ext uri="{BB962C8B-B14F-4D97-AF65-F5344CB8AC3E}">
        <p14:creationId xmlns:p14="http://schemas.microsoft.com/office/powerpoint/2010/main" val="392058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About</a:t>
            </a:r>
            <a:br>
              <a:rPr lang="en-US" altLang="ko-KR" dirty="0" smtClean="0"/>
            </a:br>
            <a:r>
              <a:rPr lang="en-US" altLang="ko-KR" dirty="0" smtClean="0"/>
              <a:t>:</a:t>
            </a:r>
            <a:r>
              <a:rPr lang="ko-KR" altLang="en-US" dirty="0" err="1" smtClean="0"/>
              <a:t>팬션소개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1488" y="3028950"/>
            <a:ext cx="3775329" cy="282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3" name="그룹 2"/>
          <p:cNvGrpSpPr/>
          <p:nvPr/>
        </p:nvGrpSpPr>
        <p:grpSpPr>
          <a:xfrm>
            <a:off x="630719" y="3432260"/>
            <a:ext cx="3456866" cy="1882403"/>
            <a:chOff x="1053267" y="750439"/>
            <a:chExt cx="4609155" cy="2509870"/>
          </a:xfrm>
        </p:grpSpPr>
        <p:sp>
          <p:nvSpPr>
            <p:cNvPr id="8" name="직사각형 7"/>
            <p:cNvSpPr/>
            <p:nvPr/>
          </p:nvSpPr>
          <p:spPr>
            <a:xfrm>
              <a:off x="2458869" y="750439"/>
              <a:ext cx="3203553" cy="250987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사진</a:t>
              </a:r>
            </a:p>
          </p:txBody>
        </p:sp>
        <p:sp>
          <p:nvSpPr>
            <p:cNvPr id="7" name="오각형 6"/>
            <p:cNvSpPr/>
            <p:nvPr/>
          </p:nvSpPr>
          <p:spPr>
            <a:xfrm>
              <a:off x="1053267" y="750439"/>
              <a:ext cx="2837793" cy="2509870"/>
            </a:xfrm>
            <a:prstGeom prst="homePlat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여러분의 꿈과 행복이 이루어지고</a:t>
              </a:r>
            </a:p>
            <a:p>
              <a:r>
                <a:rPr lang="ko-KR" altLang="en-US" sz="600" dirty="0">
                  <a:solidFill>
                    <a:schemeClr val="tx1"/>
                  </a:solidFill>
                </a:rPr>
                <a:t>아름다운 추억을 만들 수 있도록</a:t>
              </a:r>
            </a:p>
            <a:p>
              <a:r>
                <a:rPr lang="ko-KR" altLang="en-US" sz="600" dirty="0">
                  <a:solidFill>
                    <a:schemeClr val="tx1"/>
                  </a:solidFill>
                </a:rPr>
                <a:t>그리스 </a:t>
              </a:r>
              <a:r>
                <a:rPr lang="ko-KR" altLang="en-US" sz="600" dirty="0" err="1">
                  <a:solidFill>
                    <a:schemeClr val="tx1"/>
                  </a:solidFill>
                </a:rPr>
                <a:t>산토리니를</a:t>
              </a:r>
              <a:r>
                <a:rPr lang="ko-KR" altLang="en-US" sz="600" dirty="0">
                  <a:solidFill>
                    <a:schemeClr val="tx1"/>
                  </a:solidFill>
                </a:rPr>
                <a:t> 곱게 옮겨 놓았습니다</a:t>
              </a:r>
              <a:r>
                <a:rPr lang="en-US" altLang="ko-KR" sz="6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600" dirty="0">
                <a:solidFill>
                  <a:schemeClr val="tx1"/>
                </a:solidFill>
              </a:endParaRPr>
            </a:p>
            <a:p>
              <a:r>
                <a:rPr lang="ko-KR" altLang="en-US" sz="600" dirty="0">
                  <a:solidFill>
                    <a:schemeClr val="tx1"/>
                  </a:solidFill>
                </a:rPr>
                <a:t>산 좋고 물 좋은 이곳</a:t>
              </a:r>
              <a:r>
                <a:rPr lang="en-US" altLang="ko-KR" sz="600" dirty="0">
                  <a:solidFill>
                    <a:schemeClr val="tx1"/>
                  </a:solidFill>
                </a:rPr>
                <a:t>, </a:t>
              </a:r>
              <a:r>
                <a:rPr lang="ko-KR" altLang="en-US" sz="600" dirty="0" err="1">
                  <a:solidFill>
                    <a:schemeClr val="tx1"/>
                  </a:solidFill>
                </a:rPr>
                <a:t>칼봉산</a:t>
              </a:r>
              <a:r>
                <a:rPr lang="ko-KR" altLang="en-US" sz="600" dirty="0">
                  <a:solidFill>
                    <a:schemeClr val="tx1"/>
                  </a:solidFill>
                </a:rPr>
                <a:t> 자락에서 자연과 하나되어 마음껏 </a:t>
              </a:r>
              <a:r>
                <a:rPr lang="ko-KR" altLang="en-US" sz="600" dirty="0" err="1">
                  <a:solidFill>
                    <a:schemeClr val="tx1"/>
                  </a:solidFill>
                </a:rPr>
                <a:t>힐링하세요</a:t>
              </a:r>
              <a:r>
                <a:rPr lang="en-US" altLang="ko-KR" sz="6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600" dirty="0">
                <a:solidFill>
                  <a:schemeClr val="tx1"/>
                </a:solidFill>
              </a:endParaRPr>
            </a:p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71489" y="3163451"/>
            <a:ext cx="3775328" cy="2634417"/>
            <a:chOff x="628650" y="889176"/>
            <a:chExt cx="5033771" cy="3512556"/>
          </a:xfrm>
        </p:grpSpPr>
        <p:sp>
          <p:nvSpPr>
            <p:cNvPr id="10" name="직사각형 9"/>
            <p:cNvSpPr/>
            <p:nvPr/>
          </p:nvSpPr>
          <p:spPr>
            <a:xfrm>
              <a:off x="636927" y="889176"/>
              <a:ext cx="5019741" cy="309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350" dirty="0"/>
                <a:t>header</a:t>
              </a:r>
              <a:endParaRPr lang="ko-KR" altLang="en-US" sz="135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28650" y="3834174"/>
              <a:ext cx="5033771" cy="567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footer</a:t>
              </a:r>
              <a:endParaRPr lang="ko-KR" altLang="en-US" sz="135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48680" y="761238"/>
            <a:ext cx="47015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와이어프레임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22164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</a:t>
            </a:r>
            <a:br>
              <a:rPr lang="en-US" altLang="ko-KR" dirty="0"/>
            </a:br>
            <a:r>
              <a:rPr lang="en-US" altLang="ko-KR" dirty="0"/>
              <a:t>:</a:t>
            </a:r>
            <a:r>
              <a:rPr lang="ko-KR" altLang="en-US" dirty="0" err="1" smtClean="0"/>
              <a:t>팬션전경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1488" y="3310069"/>
            <a:ext cx="3775328" cy="22087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사진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296" y="4814099"/>
            <a:ext cx="1915909" cy="6574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75" dirty="0"/>
              <a:t>그대 푸른 눈</a:t>
            </a:r>
          </a:p>
          <a:p>
            <a:pPr>
              <a:lnSpc>
                <a:spcPct val="150000"/>
              </a:lnSpc>
            </a:pPr>
            <a:r>
              <a:rPr lang="ko-KR" altLang="en-US" sz="375" dirty="0" err="1"/>
              <a:t>하얀드레스에</a:t>
            </a:r>
            <a:endParaRPr lang="ko-KR" altLang="en-US" sz="375" dirty="0"/>
          </a:p>
          <a:p>
            <a:pPr>
              <a:lnSpc>
                <a:spcPct val="150000"/>
              </a:lnSpc>
            </a:pPr>
            <a:r>
              <a:rPr lang="ko-KR" altLang="en-US" sz="375" dirty="0"/>
              <a:t>난 잠 </a:t>
            </a:r>
            <a:r>
              <a:rPr lang="ko-KR" altLang="en-US" sz="375" dirty="0" err="1"/>
              <a:t>못이루고</a:t>
            </a:r>
            <a:endParaRPr lang="ko-KR" altLang="en-US" sz="375" dirty="0"/>
          </a:p>
          <a:p>
            <a:pPr>
              <a:lnSpc>
                <a:spcPct val="150000"/>
              </a:lnSpc>
            </a:pPr>
            <a:r>
              <a:rPr lang="ko-KR" altLang="en-US" sz="375" dirty="0"/>
              <a:t>파도처럼 부서지네</a:t>
            </a:r>
          </a:p>
          <a:p>
            <a:pPr>
              <a:lnSpc>
                <a:spcPct val="150000"/>
              </a:lnSpc>
            </a:pPr>
            <a:endParaRPr lang="ko-KR" altLang="en-US" sz="375" dirty="0"/>
          </a:p>
          <a:p>
            <a:pPr>
              <a:lnSpc>
                <a:spcPct val="150000"/>
              </a:lnSpc>
            </a:pPr>
            <a:r>
              <a:rPr lang="ko-KR" altLang="en-US" sz="375" dirty="0"/>
              <a:t>지중해도 가보고</a:t>
            </a:r>
          </a:p>
          <a:p>
            <a:pPr>
              <a:lnSpc>
                <a:spcPct val="150000"/>
              </a:lnSpc>
            </a:pPr>
            <a:r>
              <a:rPr lang="ko-KR" altLang="en-US" sz="375" dirty="0"/>
              <a:t>에게 해도 가 보고</a:t>
            </a:r>
          </a:p>
          <a:p>
            <a:pPr>
              <a:lnSpc>
                <a:spcPct val="150000"/>
              </a:lnSpc>
            </a:pPr>
            <a:r>
              <a:rPr lang="ko-KR" altLang="en-US" sz="375" dirty="0"/>
              <a:t>수많은 바다 가봤지만</a:t>
            </a:r>
          </a:p>
          <a:p>
            <a:pPr>
              <a:lnSpc>
                <a:spcPct val="150000"/>
              </a:lnSpc>
            </a:pPr>
            <a:r>
              <a:rPr lang="ko-KR" altLang="en-US" sz="375" dirty="0"/>
              <a:t>사랑해는 가 보질 못했네</a:t>
            </a:r>
          </a:p>
          <a:p>
            <a:pPr>
              <a:lnSpc>
                <a:spcPct val="150000"/>
              </a:lnSpc>
            </a:pPr>
            <a:endParaRPr lang="ko-KR" altLang="en-US" sz="375" dirty="0"/>
          </a:p>
          <a:p>
            <a:pPr>
              <a:lnSpc>
                <a:spcPct val="150000"/>
              </a:lnSpc>
            </a:pPr>
            <a:r>
              <a:rPr lang="ko-KR" altLang="en-US" sz="375" dirty="0"/>
              <a:t>그리운 이여</a:t>
            </a:r>
          </a:p>
          <a:p>
            <a:pPr>
              <a:lnSpc>
                <a:spcPct val="150000"/>
              </a:lnSpc>
            </a:pPr>
            <a:r>
              <a:rPr lang="ko-KR" altLang="en-US" sz="375" dirty="0"/>
              <a:t>성스러운 사랑이여</a:t>
            </a:r>
          </a:p>
          <a:p>
            <a:pPr>
              <a:lnSpc>
                <a:spcPct val="150000"/>
              </a:lnSpc>
            </a:pPr>
            <a:r>
              <a:rPr lang="ko-KR" altLang="en-US" sz="375" dirty="0"/>
              <a:t>내 눈에 박혀 있는 </a:t>
            </a:r>
          </a:p>
          <a:p>
            <a:pPr>
              <a:lnSpc>
                <a:spcPct val="150000"/>
              </a:lnSpc>
            </a:pPr>
            <a:r>
              <a:rPr lang="ko-KR" altLang="en-US" sz="375" dirty="0"/>
              <a:t>영원한 영혼의 </a:t>
            </a:r>
            <a:r>
              <a:rPr lang="ko-KR" altLang="en-US" sz="375" dirty="0" err="1"/>
              <a:t>등대여</a:t>
            </a:r>
            <a:endParaRPr lang="ko-KR" altLang="en-US" sz="375" dirty="0"/>
          </a:p>
          <a:p>
            <a:pPr>
              <a:lnSpc>
                <a:spcPct val="150000"/>
              </a:lnSpc>
            </a:pPr>
            <a:endParaRPr lang="ko-KR" altLang="en-US" sz="375" dirty="0"/>
          </a:p>
          <a:p>
            <a:pPr>
              <a:lnSpc>
                <a:spcPct val="150000"/>
              </a:lnSpc>
            </a:pPr>
            <a:r>
              <a:rPr lang="ko-KR" altLang="en-US" sz="375" dirty="0"/>
              <a:t>날마다 내 꿈으로</a:t>
            </a:r>
          </a:p>
          <a:p>
            <a:pPr>
              <a:lnSpc>
                <a:spcPct val="150000"/>
              </a:lnSpc>
            </a:pPr>
            <a:r>
              <a:rPr lang="ko-KR" altLang="en-US" sz="375" dirty="0"/>
              <a:t>성큼 오시라</a:t>
            </a:r>
          </a:p>
          <a:p>
            <a:pPr>
              <a:lnSpc>
                <a:spcPct val="150000"/>
              </a:lnSpc>
            </a:pPr>
            <a:r>
              <a:rPr lang="ko-KR" altLang="en-US" sz="375" dirty="0"/>
              <a:t>그윽한 </a:t>
            </a:r>
            <a:r>
              <a:rPr lang="ko-KR" altLang="en-US" sz="375" dirty="0" err="1"/>
              <a:t>그대가슴에</a:t>
            </a:r>
            <a:endParaRPr lang="ko-KR" altLang="en-US" sz="375" dirty="0"/>
          </a:p>
          <a:p>
            <a:pPr>
              <a:lnSpc>
                <a:spcPct val="150000"/>
              </a:lnSpc>
            </a:pPr>
            <a:r>
              <a:rPr lang="ko-KR" altLang="en-US" sz="375" dirty="0"/>
              <a:t>정박 </a:t>
            </a:r>
            <a:r>
              <a:rPr lang="ko-KR" altLang="en-US" sz="375" dirty="0" err="1"/>
              <a:t>할테니</a:t>
            </a:r>
            <a:endParaRPr lang="en-US" altLang="ko-KR" sz="375" dirty="0"/>
          </a:p>
          <a:p>
            <a:pPr>
              <a:lnSpc>
                <a:spcPct val="150000"/>
              </a:lnSpc>
            </a:pPr>
            <a:r>
              <a:rPr lang="ko-KR" altLang="en-US" sz="375" dirty="0" err="1"/>
              <a:t>정문규</a:t>
            </a:r>
            <a:r>
              <a:rPr lang="en-US" altLang="ko-KR" sz="375" dirty="0"/>
              <a:t>, &lt;</a:t>
            </a:r>
            <a:r>
              <a:rPr lang="ko-KR" altLang="en-US" sz="375" dirty="0" err="1"/>
              <a:t>산토리니</a:t>
            </a:r>
            <a:r>
              <a:rPr lang="en-US" altLang="ko-KR" sz="375" dirty="0"/>
              <a:t>&gt;</a:t>
            </a:r>
            <a:endParaRPr lang="ko-KR" altLang="en-US" sz="375" dirty="0"/>
          </a:p>
        </p:txBody>
      </p:sp>
      <p:sp>
        <p:nvSpPr>
          <p:cNvPr id="3" name="TextBox 2"/>
          <p:cNvSpPr txBox="1"/>
          <p:nvPr/>
        </p:nvSpPr>
        <p:spPr>
          <a:xfrm>
            <a:off x="1887132" y="3947128"/>
            <a:ext cx="11256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OUTER VIEW</a:t>
            </a:r>
            <a:endParaRPr lang="ko-KR" altLang="en-US" sz="1350" dirty="0"/>
          </a:p>
        </p:txBody>
      </p:sp>
      <p:grpSp>
        <p:nvGrpSpPr>
          <p:cNvPr id="9" name="그룹 8"/>
          <p:cNvGrpSpPr/>
          <p:nvPr/>
        </p:nvGrpSpPr>
        <p:grpSpPr>
          <a:xfrm>
            <a:off x="471488" y="3310070"/>
            <a:ext cx="3775328" cy="2634417"/>
            <a:chOff x="628650" y="889176"/>
            <a:chExt cx="5033771" cy="3512556"/>
          </a:xfrm>
        </p:grpSpPr>
        <p:sp>
          <p:nvSpPr>
            <p:cNvPr id="6" name="직사각형 5"/>
            <p:cNvSpPr/>
            <p:nvPr/>
          </p:nvSpPr>
          <p:spPr>
            <a:xfrm>
              <a:off x="636927" y="889176"/>
              <a:ext cx="5019741" cy="309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350" dirty="0"/>
                <a:t>header</a:t>
              </a:r>
              <a:endParaRPr lang="ko-KR" altLang="en-US" sz="135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28650" y="3834174"/>
              <a:ext cx="5033771" cy="567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footer</a:t>
              </a:r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757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ROOMS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5992" y="3182369"/>
            <a:ext cx="3770824" cy="26703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1075" y="3182369"/>
            <a:ext cx="2028077" cy="2670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2361575" y="3171557"/>
            <a:ext cx="2028077" cy="26703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1858570" y="4693529"/>
            <a:ext cx="5424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dirty="0"/>
              <a:t>Love You</a:t>
            </a:r>
            <a:endParaRPr lang="ko-KR" alt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2383325" y="3831327"/>
            <a:ext cx="5433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dirty="0"/>
              <a:t>Only You</a:t>
            </a:r>
            <a:endParaRPr lang="ko-KR" altLang="en-US" sz="135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18577" y="3519313"/>
            <a:ext cx="1695167" cy="966101"/>
            <a:chOff x="723695" y="969598"/>
            <a:chExt cx="2262924" cy="1362141"/>
          </a:xfrm>
        </p:grpSpPr>
        <p:sp>
          <p:nvSpPr>
            <p:cNvPr id="9" name="직사각형 8"/>
            <p:cNvSpPr/>
            <p:nvPr/>
          </p:nvSpPr>
          <p:spPr>
            <a:xfrm>
              <a:off x="723695" y="969598"/>
              <a:ext cx="2096183" cy="1362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사진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65184" y="1918427"/>
              <a:ext cx="121435" cy="413312"/>
              <a:chOff x="2865184" y="1967537"/>
              <a:chExt cx="121435" cy="413312"/>
            </a:xfrm>
          </p:grpSpPr>
          <p:sp>
            <p:nvSpPr>
              <p:cNvPr id="11" name="위쪽 화살표 10"/>
              <p:cNvSpPr/>
              <p:nvPr/>
            </p:nvSpPr>
            <p:spPr>
              <a:xfrm>
                <a:off x="2867511" y="1967537"/>
                <a:ext cx="119108" cy="17657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아래쪽 화살표 11"/>
              <p:cNvSpPr/>
              <p:nvPr/>
            </p:nvSpPr>
            <p:spPr>
              <a:xfrm>
                <a:off x="2865184" y="2184844"/>
                <a:ext cx="121435" cy="19600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2604663" y="4301513"/>
            <a:ext cx="1617620" cy="983853"/>
            <a:chOff x="3404366" y="2282847"/>
            <a:chExt cx="2159403" cy="1387170"/>
          </a:xfrm>
        </p:grpSpPr>
        <p:sp>
          <p:nvSpPr>
            <p:cNvPr id="10" name="직사각형 9"/>
            <p:cNvSpPr/>
            <p:nvPr/>
          </p:nvSpPr>
          <p:spPr>
            <a:xfrm>
              <a:off x="3581926" y="2282847"/>
              <a:ext cx="1981843" cy="138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사진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04366" y="2302276"/>
              <a:ext cx="121435" cy="413312"/>
              <a:chOff x="2865184" y="1967537"/>
              <a:chExt cx="121435" cy="413312"/>
            </a:xfrm>
          </p:grpSpPr>
          <p:sp>
            <p:nvSpPr>
              <p:cNvPr id="15" name="위쪽 화살표 14"/>
              <p:cNvSpPr/>
              <p:nvPr/>
            </p:nvSpPr>
            <p:spPr>
              <a:xfrm>
                <a:off x="2867511" y="1967537"/>
                <a:ext cx="119108" cy="17657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아래쪽 화살표 15"/>
              <p:cNvSpPr/>
              <p:nvPr/>
            </p:nvSpPr>
            <p:spPr>
              <a:xfrm>
                <a:off x="2865184" y="2184844"/>
                <a:ext cx="121435" cy="19600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517876" y="4582713"/>
            <a:ext cx="110912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5" dirty="0"/>
              <a:t>사랑한다는 것은 모든 것을 다 바쳐도 늘 부족하다고 생각하는 것</a:t>
            </a:r>
          </a:p>
          <a:p>
            <a:endParaRPr lang="ko-KR" altLang="en-US" sz="375" dirty="0"/>
          </a:p>
        </p:txBody>
      </p:sp>
      <p:sp>
        <p:nvSpPr>
          <p:cNvPr id="20" name="TextBox 19"/>
          <p:cNvSpPr txBox="1"/>
          <p:nvPr/>
        </p:nvSpPr>
        <p:spPr>
          <a:xfrm>
            <a:off x="3074516" y="4055370"/>
            <a:ext cx="117775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5" dirty="0"/>
              <a:t>사랑한다는 것은 눈물을 웃음으로 만들어 주는 것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073" y="3028950"/>
            <a:ext cx="4063579" cy="3009523"/>
            <a:chOff x="628650" y="889176"/>
            <a:chExt cx="5033771" cy="3512556"/>
          </a:xfrm>
        </p:grpSpPr>
        <p:sp>
          <p:nvSpPr>
            <p:cNvPr id="26" name="직사각형 25"/>
            <p:cNvSpPr/>
            <p:nvPr/>
          </p:nvSpPr>
          <p:spPr>
            <a:xfrm>
              <a:off x="636927" y="889176"/>
              <a:ext cx="5025494" cy="309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350" dirty="0"/>
                <a:t>header</a:t>
              </a:r>
              <a:endParaRPr lang="ko-KR" altLang="en-US" sz="135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28650" y="3834174"/>
              <a:ext cx="5033771" cy="567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footer</a:t>
              </a:r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1928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0892" y="2922899"/>
            <a:ext cx="1800225" cy="977265"/>
          </a:xfrm>
        </p:spPr>
        <p:txBody>
          <a:bodyPr/>
          <a:lstStyle/>
          <a:p>
            <a:r>
              <a:rPr lang="en-US" altLang="ko-KR" dirty="0" smtClean="0"/>
              <a:t>FACILITIES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80892" y="3900164"/>
            <a:ext cx="1800225" cy="18516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V="1">
            <a:off x="933477" y="4559304"/>
            <a:ext cx="577018" cy="34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flipV="1">
            <a:off x="2057358" y="4538566"/>
            <a:ext cx="577018" cy="34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flipV="1">
            <a:off x="3313694" y="4538566"/>
            <a:ext cx="577018" cy="34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7311" y="4220647"/>
            <a:ext cx="5770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" dirty="0">
                <a:solidFill>
                  <a:schemeClr val="bg1"/>
                </a:solidFill>
              </a:rPr>
              <a:t>옥상정원</a:t>
            </a:r>
            <a:endParaRPr lang="en-US" altLang="ko-KR" sz="450" dirty="0">
              <a:solidFill>
                <a:schemeClr val="bg1"/>
              </a:solidFill>
            </a:endParaRPr>
          </a:p>
          <a:p>
            <a:pPr algn="ctr"/>
            <a:endParaRPr lang="ko-KR" altLang="en-US" sz="450" dirty="0">
              <a:solidFill>
                <a:schemeClr val="bg1"/>
              </a:solidFill>
            </a:endParaRPr>
          </a:p>
          <a:p>
            <a:pPr algn="ctr"/>
            <a:r>
              <a:rPr lang="en-US" altLang="ko-KR" sz="450" dirty="0">
                <a:solidFill>
                  <a:schemeClr val="bg1"/>
                </a:solidFill>
              </a:rPr>
              <a:t>ROOF GARDEN</a:t>
            </a:r>
            <a:endParaRPr lang="ko-KR" altLang="en-US" sz="4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2225" y="4192316"/>
            <a:ext cx="65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" dirty="0" err="1">
                <a:solidFill>
                  <a:schemeClr val="bg1"/>
                </a:solidFill>
              </a:rPr>
              <a:t>칼봉산정경</a:t>
            </a:r>
            <a:endParaRPr lang="en-US" altLang="ko-KR" sz="450" dirty="0">
              <a:solidFill>
                <a:schemeClr val="bg1"/>
              </a:solidFill>
            </a:endParaRPr>
          </a:p>
          <a:p>
            <a:pPr algn="ctr"/>
            <a:endParaRPr lang="ko-KR" altLang="en-US" sz="450" dirty="0">
              <a:solidFill>
                <a:schemeClr val="bg1"/>
              </a:solidFill>
            </a:endParaRPr>
          </a:p>
          <a:p>
            <a:pPr algn="ctr"/>
            <a:r>
              <a:rPr lang="en-US" altLang="ko-KR" sz="450" dirty="0">
                <a:solidFill>
                  <a:schemeClr val="bg1"/>
                </a:solidFill>
              </a:rPr>
              <a:t>FULL SCENE OF KALBONG MT</a:t>
            </a:r>
            <a:endParaRPr lang="ko-KR" altLang="en-US" sz="45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3207" y="3470061"/>
            <a:ext cx="3775329" cy="22817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사진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1660" y="5930785"/>
            <a:ext cx="26420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449415" y="5083685"/>
            <a:ext cx="35845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객실 앞 시원한 수영장이 있습니다</a:t>
            </a:r>
            <a:r>
              <a:rPr lang="en-US" altLang="ko-KR" sz="750" dirty="0"/>
              <a:t>. </a:t>
            </a:r>
            <a:r>
              <a:rPr lang="ko-KR" altLang="en-US" sz="750" dirty="0"/>
              <a:t>수영장이용시 수영복</a:t>
            </a:r>
            <a:r>
              <a:rPr lang="en-US" altLang="ko-KR" sz="750" dirty="0"/>
              <a:t>, </a:t>
            </a:r>
            <a:r>
              <a:rPr lang="ko-KR" altLang="en-US" sz="750" dirty="0" err="1"/>
              <a:t>래쉬가드를</a:t>
            </a:r>
            <a:r>
              <a:rPr lang="ko-KR" altLang="en-US" sz="750" dirty="0"/>
              <a:t> 꼭 착용해주시기 바랍니다</a:t>
            </a:r>
            <a:r>
              <a:rPr lang="en-US" altLang="ko-KR" sz="750" dirty="0"/>
              <a:t>.</a:t>
            </a:r>
            <a:endParaRPr lang="ko-KR" altLang="en-US" sz="750" dirty="0"/>
          </a:p>
        </p:txBody>
      </p:sp>
      <p:sp>
        <p:nvSpPr>
          <p:cNvPr id="12" name="TextBox 11"/>
          <p:cNvSpPr txBox="1"/>
          <p:nvPr/>
        </p:nvSpPr>
        <p:spPr>
          <a:xfrm>
            <a:off x="90848" y="3628528"/>
            <a:ext cx="2006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/>
              <a:t>야외수영장</a:t>
            </a:r>
            <a:endParaRPr lang="en-US" altLang="ko-KR" sz="1350" dirty="0"/>
          </a:p>
          <a:p>
            <a:pPr algn="ctr"/>
            <a:endParaRPr lang="ko-KR" altLang="en-US" sz="1350" dirty="0"/>
          </a:p>
          <a:p>
            <a:pPr algn="ctr"/>
            <a:r>
              <a:rPr lang="en-US" altLang="ko-KR" sz="1350" dirty="0"/>
              <a:t>OUTDOOR </a:t>
            </a:r>
          </a:p>
          <a:p>
            <a:pPr algn="ctr"/>
            <a:r>
              <a:rPr lang="en-US" altLang="ko-KR" sz="1350" dirty="0"/>
              <a:t>SWIMMING-POOL</a:t>
            </a:r>
            <a:endParaRPr lang="ko-KR" altLang="en-US" sz="135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443207" y="3293734"/>
            <a:ext cx="3775328" cy="2634416"/>
            <a:chOff x="628650" y="889177"/>
            <a:chExt cx="5033771" cy="3512555"/>
          </a:xfrm>
        </p:grpSpPr>
        <p:sp>
          <p:nvSpPr>
            <p:cNvPr id="16" name="직사각형 15"/>
            <p:cNvSpPr/>
            <p:nvPr/>
          </p:nvSpPr>
          <p:spPr>
            <a:xfrm>
              <a:off x="628650" y="889177"/>
              <a:ext cx="5033771" cy="309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350" dirty="0"/>
                <a:t>header</a:t>
              </a:r>
              <a:endParaRPr lang="ko-KR" altLang="en-US" sz="135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50" y="3834174"/>
              <a:ext cx="5033771" cy="567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footer</a:t>
              </a:r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986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0892" y="2922899"/>
            <a:ext cx="1800225" cy="977265"/>
          </a:xfrm>
        </p:spPr>
        <p:txBody>
          <a:bodyPr/>
          <a:lstStyle/>
          <a:p>
            <a:r>
              <a:rPr lang="en-US" altLang="ko-KR" dirty="0" smtClean="0"/>
              <a:t>FACILITIES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80892" y="3900164"/>
            <a:ext cx="1800225" cy="18516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V="1">
            <a:off x="933477" y="4559304"/>
            <a:ext cx="577018" cy="34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flipV="1">
            <a:off x="2057358" y="4538566"/>
            <a:ext cx="577018" cy="34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flipV="1">
            <a:off x="3313694" y="4538566"/>
            <a:ext cx="577018" cy="34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7311" y="4220647"/>
            <a:ext cx="5770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" dirty="0">
                <a:solidFill>
                  <a:schemeClr val="bg1"/>
                </a:solidFill>
              </a:rPr>
              <a:t>옥상정원</a:t>
            </a:r>
            <a:endParaRPr lang="en-US" altLang="ko-KR" sz="450" dirty="0">
              <a:solidFill>
                <a:schemeClr val="bg1"/>
              </a:solidFill>
            </a:endParaRPr>
          </a:p>
          <a:p>
            <a:pPr algn="ctr"/>
            <a:endParaRPr lang="ko-KR" altLang="en-US" sz="450" dirty="0">
              <a:solidFill>
                <a:schemeClr val="bg1"/>
              </a:solidFill>
            </a:endParaRPr>
          </a:p>
          <a:p>
            <a:pPr algn="ctr"/>
            <a:r>
              <a:rPr lang="en-US" altLang="ko-KR" sz="450" dirty="0">
                <a:solidFill>
                  <a:schemeClr val="bg1"/>
                </a:solidFill>
              </a:rPr>
              <a:t>ROOF GARDEN</a:t>
            </a:r>
            <a:endParaRPr lang="ko-KR" altLang="en-US" sz="4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2225" y="4192316"/>
            <a:ext cx="65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" dirty="0" err="1">
                <a:solidFill>
                  <a:schemeClr val="bg1"/>
                </a:solidFill>
              </a:rPr>
              <a:t>칼봉산정경</a:t>
            </a:r>
            <a:endParaRPr lang="en-US" altLang="ko-KR" sz="450" dirty="0">
              <a:solidFill>
                <a:schemeClr val="bg1"/>
              </a:solidFill>
            </a:endParaRPr>
          </a:p>
          <a:p>
            <a:pPr algn="ctr"/>
            <a:endParaRPr lang="ko-KR" altLang="en-US" sz="450" dirty="0">
              <a:solidFill>
                <a:schemeClr val="bg1"/>
              </a:solidFill>
            </a:endParaRPr>
          </a:p>
          <a:p>
            <a:pPr algn="ctr"/>
            <a:r>
              <a:rPr lang="en-US" altLang="ko-KR" sz="450" dirty="0">
                <a:solidFill>
                  <a:schemeClr val="bg1"/>
                </a:solidFill>
              </a:rPr>
              <a:t>FULL SCENE OF KALBONG MT</a:t>
            </a:r>
            <a:endParaRPr lang="ko-KR" altLang="en-US" sz="45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3207" y="3470061"/>
            <a:ext cx="3775329" cy="22817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사진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1660" y="5930785"/>
            <a:ext cx="26420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443207" y="4996598"/>
            <a:ext cx="358454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펜션에서 가장 전망이 좋은 곳에 </a:t>
            </a:r>
            <a:r>
              <a:rPr lang="en-US" altLang="ko-KR" sz="1350" dirty="0"/>
              <a:t>sky </a:t>
            </a:r>
            <a:r>
              <a:rPr lang="ko-KR" altLang="en-US" sz="1350" dirty="0"/>
              <a:t>정원이 있습니다</a:t>
            </a:r>
            <a:r>
              <a:rPr lang="en-US" altLang="ko-KR" sz="1350" dirty="0"/>
              <a:t>. </a:t>
            </a:r>
            <a:r>
              <a:rPr lang="ko-KR" altLang="en-US" sz="1350" dirty="0" err="1"/>
              <a:t>숲속</a:t>
            </a:r>
            <a:r>
              <a:rPr lang="ko-KR" altLang="en-US" sz="1350" dirty="0"/>
              <a:t> 풍경을 내려다보며 휴식을 즐겨보세요</a:t>
            </a:r>
            <a:r>
              <a:rPr lang="en-US" altLang="ko-KR" sz="1350" dirty="0"/>
              <a:t>.</a:t>
            </a:r>
            <a:endParaRPr lang="ko-KR" altLang="en-US" sz="750" dirty="0"/>
          </a:p>
        </p:txBody>
      </p:sp>
      <p:sp>
        <p:nvSpPr>
          <p:cNvPr id="16" name="직사각형 15"/>
          <p:cNvSpPr/>
          <p:nvPr/>
        </p:nvSpPr>
        <p:spPr>
          <a:xfrm>
            <a:off x="443207" y="3293734"/>
            <a:ext cx="3775328" cy="23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50" dirty="0"/>
              <a:t>header</a:t>
            </a:r>
            <a:endParaRPr lang="ko-KR" altLang="en-US" sz="1350" dirty="0"/>
          </a:p>
        </p:txBody>
      </p:sp>
      <p:sp>
        <p:nvSpPr>
          <p:cNvPr id="17" name="직사각형 16"/>
          <p:cNvSpPr/>
          <p:nvPr/>
        </p:nvSpPr>
        <p:spPr>
          <a:xfrm>
            <a:off x="443207" y="5502481"/>
            <a:ext cx="3775328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footer</a:t>
            </a:r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507208" y="3743175"/>
            <a:ext cx="200657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/>
              <a:t>옥상정원</a:t>
            </a:r>
            <a:endParaRPr lang="en-US" altLang="ko-KR" sz="1350" dirty="0"/>
          </a:p>
          <a:p>
            <a:pPr algn="ctr"/>
            <a:endParaRPr lang="ko-KR" altLang="en-US" sz="1350" dirty="0"/>
          </a:p>
          <a:p>
            <a:pPr algn="ctr"/>
            <a:r>
              <a:rPr lang="en-US" altLang="ko-KR" sz="1350" dirty="0"/>
              <a:t>ROOF GARDEN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900011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0892" y="2922899"/>
            <a:ext cx="1800225" cy="977265"/>
          </a:xfrm>
        </p:spPr>
        <p:txBody>
          <a:bodyPr/>
          <a:lstStyle/>
          <a:p>
            <a:r>
              <a:rPr lang="en-US" altLang="ko-KR" dirty="0" smtClean="0"/>
              <a:t>FACILITIES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80892" y="3900164"/>
            <a:ext cx="1800225" cy="18516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V="1">
            <a:off x="933477" y="4559304"/>
            <a:ext cx="577018" cy="34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flipV="1">
            <a:off x="2057358" y="4538566"/>
            <a:ext cx="577018" cy="34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flipV="1">
            <a:off x="3313694" y="4538566"/>
            <a:ext cx="577018" cy="34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7311" y="4220647"/>
            <a:ext cx="5770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" dirty="0">
                <a:solidFill>
                  <a:schemeClr val="bg1"/>
                </a:solidFill>
              </a:rPr>
              <a:t>옥상정원</a:t>
            </a:r>
            <a:endParaRPr lang="en-US" altLang="ko-KR" sz="450" dirty="0">
              <a:solidFill>
                <a:schemeClr val="bg1"/>
              </a:solidFill>
            </a:endParaRPr>
          </a:p>
          <a:p>
            <a:pPr algn="ctr"/>
            <a:endParaRPr lang="ko-KR" altLang="en-US" sz="450" dirty="0">
              <a:solidFill>
                <a:schemeClr val="bg1"/>
              </a:solidFill>
            </a:endParaRPr>
          </a:p>
          <a:p>
            <a:pPr algn="ctr"/>
            <a:r>
              <a:rPr lang="en-US" altLang="ko-KR" sz="450" dirty="0">
                <a:solidFill>
                  <a:schemeClr val="bg1"/>
                </a:solidFill>
              </a:rPr>
              <a:t>ROOF GARDEN</a:t>
            </a:r>
            <a:endParaRPr lang="ko-KR" altLang="en-US" sz="4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2225" y="4192316"/>
            <a:ext cx="65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" dirty="0" err="1">
                <a:solidFill>
                  <a:schemeClr val="bg1"/>
                </a:solidFill>
              </a:rPr>
              <a:t>칼봉산정경</a:t>
            </a:r>
            <a:endParaRPr lang="en-US" altLang="ko-KR" sz="450" dirty="0">
              <a:solidFill>
                <a:schemeClr val="bg1"/>
              </a:solidFill>
            </a:endParaRPr>
          </a:p>
          <a:p>
            <a:pPr algn="ctr"/>
            <a:endParaRPr lang="ko-KR" altLang="en-US" sz="450" dirty="0">
              <a:solidFill>
                <a:schemeClr val="bg1"/>
              </a:solidFill>
            </a:endParaRPr>
          </a:p>
          <a:p>
            <a:pPr algn="ctr"/>
            <a:r>
              <a:rPr lang="en-US" altLang="ko-KR" sz="450" dirty="0">
                <a:solidFill>
                  <a:schemeClr val="bg1"/>
                </a:solidFill>
              </a:rPr>
              <a:t>FULL SCENE OF KALBONG MT</a:t>
            </a:r>
            <a:endParaRPr lang="ko-KR" altLang="en-US" sz="45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3207" y="3470061"/>
            <a:ext cx="3775329" cy="22817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사진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1660" y="5930785"/>
            <a:ext cx="26420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50" dirty="0"/>
          </a:p>
        </p:txBody>
      </p:sp>
      <p:sp>
        <p:nvSpPr>
          <p:cNvPr id="16" name="직사각형 15"/>
          <p:cNvSpPr/>
          <p:nvPr/>
        </p:nvSpPr>
        <p:spPr>
          <a:xfrm>
            <a:off x="443207" y="3293734"/>
            <a:ext cx="3775328" cy="23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50" dirty="0"/>
              <a:t>header</a:t>
            </a:r>
            <a:endParaRPr lang="ko-KR" altLang="en-US" sz="1350" dirty="0"/>
          </a:p>
        </p:txBody>
      </p:sp>
      <p:sp>
        <p:nvSpPr>
          <p:cNvPr id="17" name="직사각형 16"/>
          <p:cNvSpPr/>
          <p:nvPr/>
        </p:nvSpPr>
        <p:spPr>
          <a:xfrm>
            <a:off x="443207" y="5502481"/>
            <a:ext cx="3775328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footer</a:t>
            </a:r>
            <a:endParaRPr lang="ko-KR" alt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486896" y="3682987"/>
            <a:ext cx="2222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/>
              <a:t>칼봉산정경</a:t>
            </a:r>
            <a:endParaRPr lang="en-US" altLang="ko-KR" sz="1350" dirty="0"/>
          </a:p>
          <a:p>
            <a:pPr algn="ctr"/>
            <a:endParaRPr lang="ko-KR" altLang="en-US" sz="1350" dirty="0"/>
          </a:p>
          <a:p>
            <a:pPr algn="ctr"/>
            <a:r>
              <a:rPr lang="en-US" altLang="ko-KR" sz="1350" dirty="0"/>
              <a:t>FULL SCENE OF KALBONG MT</a:t>
            </a:r>
            <a:endParaRPr lang="ko-KR" alt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486896" y="5114236"/>
            <a:ext cx="35845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전 객실 베란다가 </a:t>
            </a:r>
            <a:r>
              <a:rPr lang="ko-KR" altLang="en-US" sz="750" dirty="0" err="1"/>
              <a:t>칼봉산을</a:t>
            </a:r>
            <a:r>
              <a:rPr lang="ko-KR" altLang="en-US" sz="750" dirty="0"/>
              <a:t> 마주보고 있습니다</a:t>
            </a:r>
            <a:r>
              <a:rPr lang="en-US" altLang="ko-KR" sz="750" dirty="0"/>
              <a:t>.</a:t>
            </a:r>
          </a:p>
          <a:p>
            <a:r>
              <a:rPr lang="ko-KR" altLang="en-US" sz="750" dirty="0"/>
              <a:t>조용한 산속에서 </a:t>
            </a:r>
            <a:r>
              <a:rPr lang="ko-KR" altLang="en-US" sz="750" dirty="0" err="1"/>
              <a:t>힐링하시길</a:t>
            </a:r>
            <a:r>
              <a:rPr lang="ko-KR" altLang="en-US" sz="750" dirty="0"/>
              <a:t> 바랍니다</a:t>
            </a:r>
            <a:r>
              <a:rPr lang="en-US" altLang="ko-KR" sz="750" dirty="0"/>
              <a:t>.</a:t>
            </a:r>
            <a:endParaRPr lang="ko-KR" altLang="en-US" sz="750" dirty="0"/>
          </a:p>
        </p:txBody>
      </p:sp>
    </p:spTree>
    <p:extLst>
      <p:ext uri="{BB962C8B-B14F-4D97-AF65-F5344CB8AC3E}">
        <p14:creationId xmlns:p14="http://schemas.microsoft.com/office/powerpoint/2010/main" val="78381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1. </a:t>
            </a:r>
            <a:r>
              <a:rPr lang="ko-KR" altLang="en-US" sz="4000" dirty="0" err="1" smtClean="0"/>
              <a:t>콘셉트</a:t>
            </a:r>
            <a:r>
              <a:rPr lang="ko-KR" altLang="en-US" sz="4000" dirty="0" smtClean="0"/>
              <a:t> 도출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80988">
              <a:lnSpc>
                <a:spcPct val="150000"/>
              </a:lnSpc>
              <a:spcBef>
                <a:spcPts val="0"/>
              </a:spcBef>
              <a:buSzPts val="2300"/>
              <a:buFont typeface="Arial" pitchFamily="34" charset="0"/>
              <a:buChar char="●"/>
            </a:pPr>
            <a:r>
              <a:rPr lang="ko-KR" altLang="en-US" sz="2400" dirty="0">
                <a:latin typeface="+mn-ea"/>
              </a:rPr>
              <a:t>‘산 속의 그리스 </a:t>
            </a:r>
            <a:r>
              <a:rPr lang="ko-KR" altLang="en-US" sz="2400" dirty="0" err="1">
                <a:latin typeface="+mn-ea"/>
              </a:rPr>
              <a:t>산토리니’를</a:t>
            </a:r>
            <a:r>
              <a:rPr lang="ko-KR" altLang="en-US" sz="2400" dirty="0">
                <a:latin typeface="+mn-ea"/>
              </a:rPr>
              <a:t> 컨셉으로 한다</a:t>
            </a:r>
            <a:r>
              <a:rPr lang="en-US" altLang="ko-KR" sz="2400" dirty="0"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  <a:p>
            <a:pPr indent="-280988">
              <a:lnSpc>
                <a:spcPct val="150000"/>
              </a:lnSpc>
              <a:spcBef>
                <a:spcPts val="0"/>
              </a:spcBef>
              <a:buSzPts val="2300"/>
              <a:buFont typeface="Arial" pitchFamily="34" charset="0"/>
              <a:buChar char="●"/>
            </a:pPr>
            <a:r>
              <a:rPr lang="ko-KR" altLang="en-US" sz="2400" dirty="0">
                <a:latin typeface="+mn-ea"/>
              </a:rPr>
              <a:t>하늘색과 아이보리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하얀색을 메인 컬러로 사용한다</a:t>
            </a:r>
            <a:r>
              <a:rPr lang="en-US" altLang="ko-KR" sz="2400" dirty="0"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  <a:p>
            <a:pPr indent="-280988">
              <a:lnSpc>
                <a:spcPct val="150000"/>
              </a:lnSpc>
              <a:spcBef>
                <a:spcPts val="0"/>
              </a:spcBef>
              <a:buSzPts val="2300"/>
              <a:buFont typeface="Arial" pitchFamily="34" charset="0"/>
              <a:buChar char="●"/>
            </a:pPr>
            <a:r>
              <a:rPr lang="ko-KR" altLang="en-US" sz="2400" dirty="0">
                <a:latin typeface="+mn-ea"/>
              </a:rPr>
              <a:t>투명하고 깨끗한 느낌 강조한다</a:t>
            </a:r>
            <a:r>
              <a:rPr lang="en-US" altLang="ko-KR" sz="2400" dirty="0"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  <a:p>
            <a:pPr indent="-280988">
              <a:lnSpc>
                <a:spcPct val="150000"/>
              </a:lnSpc>
              <a:spcBef>
                <a:spcPts val="0"/>
              </a:spcBef>
              <a:buSzPts val="2300"/>
              <a:buFont typeface="Arial" pitchFamily="34" charset="0"/>
              <a:buChar char="●"/>
            </a:pPr>
            <a:r>
              <a:rPr lang="ko-KR" altLang="en-US" sz="2400" dirty="0" err="1">
                <a:latin typeface="+mn-ea"/>
              </a:rPr>
              <a:t>풀스크린</a:t>
            </a:r>
            <a:r>
              <a:rPr lang="ko-KR" altLang="en-US" sz="2400" dirty="0">
                <a:latin typeface="+mn-ea"/>
              </a:rPr>
              <a:t> 사진을 사용해 경치를 부각한다</a:t>
            </a:r>
            <a:r>
              <a:rPr lang="en-US" altLang="ko-KR" sz="2400" dirty="0"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Google Shape;120;p22"/>
          <p:cNvSpPr txBox="1">
            <a:spLocks/>
          </p:cNvSpPr>
          <p:nvPr/>
        </p:nvSpPr>
        <p:spPr>
          <a:xfrm>
            <a:off x="620688" y="3491880"/>
            <a:ext cx="3063479" cy="256222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0988">
              <a:lnSpc>
                <a:spcPct val="150000"/>
              </a:lnSpc>
              <a:spcBef>
                <a:spcPts val="0"/>
              </a:spcBef>
              <a:buSzPts val="2300"/>
              <a:buFont typeface="Arial" pitchFamily="34" charset="0"/>
              <a:buChar char="●"/>
            </a:pPr>
            <a:endParaRPr lang="ko-KR" altLang="en-US" sz="15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99" y="6089056"/>
            <a:ext cx="3224480" cy="22980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3321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SERVICE:</a:t>
            </a:r>
            <a:br>
              <a:rPr lang="en-US" altLang="ko-KR" dirty="0" smtClean="0"/>
            </a:br>
            <a:r>
              <a:rPr lang="en-US" altLang="ko-KR" dirty="0" smtClean="0"/>
              <a:t>More info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8440" y="3808252"/>
            <a:ext cx="565608" cy="1979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>
                <a:solidFill>
                  <a:schemeClr val="tx1"/>
                </a:solidFill>
              </a:rPr>
              <a:t>MORE IMFO</a:t>
            </a:r>
            <a:endParaRPr lang="ko-KR" altLang="en-US" sz="525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96705" y="3808252"/>
            <a:ext cx="565608" cy="1979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>
                <a:solidFill>
                  <a:schemeClr val="tx1"/>
                </a:solidFill>
              </a:rPr>
              <a:t>MORE IMFO</a:t>
            </a:r>
            <a:endParaRPr lang="ko-KR" altLang="en-US" sz="525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4468" y="3209584"/>
            <a:ext cx="3775328" cy="2162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50" dirty="0"/>
          </a:p>
        </p:txBody>
      </p:sp>
      <p:sp>
        <p:nvSpPr>
          <p:cNvPr id="14" name="직사각형 13"/>
          <p:cNvSpPr/>
          <p:nvPr/>
        </p:nvSpPr>
        <p:spPr>
          <a:xfrm>
            <a:off x="971815" y="3451959"/>
            <a:ext cx="2789480" cy="16394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사진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534468" y="3073054"/>
            <a:ext cx="3775328" cy="2634416"/>
            <a:chOff x="628650" y="889177"/>
            <a:chExt cx="5033771" cy="3512555"/>
          </a:xfrm>
        </p:grpSpPr>
        <p:sp>
          <p:nvSpPr>
            <p:cNvPr id="17" name="직사각형 16"/>
            <p:cNvSpPr/>
            <p:nvPr/>
          </p:nvSpPr>
          <p:spPr>
            <a:xfrm>
              <a:off x="628650" y="889177"/>
              <a:ext cx="5033771" cy="309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350" dirty="0"/>
                <a:t>header</a:t>
              </a:r>
              <a:endParaRPr lang="ko-KR" altLang="en-US" sz="135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28650" y="3834174"/>
              <a:ext cx="5033771" cy="567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footer</a:t>
              </a:r>
              <a:endParaRPr lang="ko-KR" altLang="en-US" sz="135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16238" y="3462306"/>
            <a:ext cx="117749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/>
              <a:t>아메리카노</a:t>
            </a:r>
            <a:endParaRPr lang="ko-KR" altLang="en-US" sz="1350" dirty="0"/>
          </a:p>
          <a:p>
            <a:pPr algn="ctr"/>
            <a:r>
              <a:rPr lang="en-US" altLang="ko-KR" sz="1350" dirty="0"/>
              <a:t>AMERICANO</a:t>
            </a:r>
          </a:p>
          <a:p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1027391" y="4906786"/>
            <a:ext cx="27894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모든 입실 손님께 아메리카노가 무료 제공됩니다</a:t>
            </a:r>
            <a:r>
              <a:rPr lang="en-US" altLang="ko-KR" sz="750" dirty="0"/>
              <a:t>.</a:t>
            </a:r>
            <a:endParaRPr lang="ko-KR" altLang="en-US" sz="750" dirty="0"/>
          </a:p>
        </p:txBody>
      </p:sp>
    </p:spTree>
    <p:extLst>
      <p:ext uri="{BB962C8B-B14F-4D97-AF65-F5344CB8AC3E}">
        <p14:creationId xmlns:p14="http://schemas.microsoft.com/office/powerpoint/2010/main" val="361265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SERVICE:</a:t>
            </a:r>
            <a:br>
              <a:rPr lang="en-US" altLang="ko-KR" dirty="0" smtClean="0"/>
            </a:br>
            <a:r>
              <a:rPr lang="en-US" altLang="ko-KR" dirty="0" smtClean="0"/>
              <a:t>More info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8440" y="3808252"/>
            <a:ext cx="565608" cy="1979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>
                <a:solidFill>
                  <a:schemeClr val="tx1"/>
                </a:solidFill>
              </a:rPr>
              <a:t>MORE IMFO</a:t>
            </a:r>
            <a:endParaRPr lang="ko-KR" altLang="en-US" sz="525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96705" y="3808252"/>
            <a:ext cx="565608" cy="1979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>
                <a:solidFill>
                  <a:schemeClr val="tx1"/>
                </a:solidFill>
              </a:rPr>
              <a:t>MORE IMFO</a:t>
            </a:r>
            <a:endParaRPr lang="ko-KR" altLang="en-US" sz="525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4468" y="3209584"/>
            <a:ext cx="3775328" cy="2162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50" dirty="0"/>
          </a:p>
        </p:txBody>
      </p:sp>
      <p:sp>
        <p:nvSpPr>
          <p:cNvPr id="14" name="직사각형 13"/>
          <p:cNvSpPr/>
          <p:nvPr/>
        </p:nvSpPr>
        <p:spPr>
          <a:xfrm>
            <a:off x="971815" y="3451959"/>
            <a:ext cx="2789480" cy="16394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사진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534468" y="3073054"/>
            <a:ext cx="3775328" cy="2634416"/>
            <a:chOff x="628650" y="889177"/>
            <a:chExt cx="5033771" cy="3512555"/>
          </a:xfrm>
        </p:grpSpPr>
        <p:sp>
          <p:nvSpPr>
            <p:cNvPr id="17" name="직사각형 16"/>
            <p:cNvSpPr/>
            <p:nvPr/>
          </p:nvSpPr>
          <p:spPr>
            <a:xfrm>
              <a:off x="628650" y="889177"/>
              <a:ext cx="5033771" cy="309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350" dirty="0"/>
                <a:t>header</a:t>
              </a:r>
              <a:endParaRPr lang="ko-KR" altLang="en-US" sz="135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28650" y="3834174"/>
              <a:ext cx="5033771" cy="567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footer</a:t>
              </a:r>
              <a:endParaRPr lang="ko-KR" altLang="en-US" sz="135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814" y="4732963"/>
            <a:ext cx="2789480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대형</a:t>
            </a:r>
            <a:r>
              <a:rPr lang="en-US" altLang="ko-KR" sz="675" dirty="0"/>
              <a:t>TV</a:t>
            </a:r>
            <a:r>
              <a:rPr lang="ko-KR" altLang="en-US" sz="675" dirty="0"/>
              <a:t>가 객실마다 설치되어 있습니다</a:t>
            </a:r>
            <a:r>
              <a:rPr lang="en-US" altLang="ko-KR" sz="675" dirty="0"/>
              <a:t>. </a:t>
            </a:r>
          </a:p>
          <a:p>
            <a:r>
              <a:rPr lang="ko-KR" altLang="en-US" sz="675" dirty="0" err="1"/>
              <a:t>올레티비도</a:t>
            </a:r>
            <a:r>
              <a:rPr lang="ko-KR" altLang="en-US" sz="675" dirty="0"/>
              <a:t> 모든 객실에서 시청하실 수 있습니다</a:t>
            </a:r>
            <a:r>
              <a:rPr lang="en-US" altLang="ko-KR" sz="675" dirty="0"/>
              <a:t>. </a:t>
            </a:r>
          </a:p>
          <a:p>
            <a:r>
              <a:rPr lang="ko-KR" altLang="en-US" sz="675" dirty="0"/>
              <a:t>심심할 틈 없이 편안하게 </a:t>
            </a:r>
            <a:r>
              <a:rPr lang="en-US" altLang="ko-KR" sz="675" dirty="0"/>
              <a:t>TV</a:t>
            </a:r>
            <a:r>
              <a:rPr lang="ko-KR" altLang="en-US" sz="675" dirty="0"/>
              <a:t>시청을 즐기실 수 있습니다</a:t>
            </a:r>
            <a:r>
              <a:rPr lang="en-US" altLang="ko-KR" sz="675" dirty="0"/>
              <a:t>.​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6238" y="3496987"/>
            <a:ext cx="91590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/>
              <a:t>올레티비</a:t>
            </a:r>
            <a:endParaRPr lang="ko-KR" altLang="en-US" sz="1350" dirty="0"/>
          </a:p>
          <a:p>
            <a:pPr algn="ctr"/>
            <a:r>
              <a:rPr lang="en-US" altLang="ko-KR" sz="1350" dirty="0"/>
              <a:t>OLLEH TV</a:t>
            </a:r>
            <a:endParaRPr lang="ko-KR" altLang="en-US" sz="1350" dirty="0"/>
          </a:p>
          <a:p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905705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SERVICE:</a:t>
            </a:r>
            <a:br>
              <a:rPr lang="en-US" altLang="ko-KR" dirty="0" smtClean="0"/>
            </a:br>
            <a:r>
              <a:rPr lang="en-US" altLang="ko-KR" dirty="0" smtClean="0"/>
              <a:t>More info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8440" y="3808252"/>
            <a:ext cx="565608" cy="1979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>
                <a:solidFill>
                  <a:schemeClr val="tx1"/>
                </a:solidFill>
              </a:rPr>
              <a:t>MORE IMFO</a:t>
            </a:r>
            <a:endParaRPr lang="ko-KR" altLang="en-US" sz="525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96705" y="3808252"/>
            <a:ext cx="565608" cy="1979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>
                <a:solidFill>
                  <a:schemeClr val="tx1"/>
                </a:solidFill>
              </a:rPr>
              <a:t>MORE IMFO</a:t>
            </a:r>
            <a:endParaRPr lang="ko-KR" altLang="en-US" sz="525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4468" y="3209584"/>
            <a:ext cx="3775328" cy="2162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50" dirty="0"/>
          </a:p>
        </p:txBody>
      </p:sp>
      <p:sp>
        <p:nvSpPr>
          <p:cNvPr id="14" name="직사각형 13"/>
          <p:cNvSpPr/>
          <p:nvPr/>
        </p:nvSpPr>
        <p:spPr>
          <a:xfrm>
            <a:off x="971815" y="3451959"/>
            <a:ext cx="2789480" cy="16394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사진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534468" y="3073054"/>
            <a:ext cx="3775328" cy="2634416"/>
            <a:chOff x="628650" y="889177"/>
            <a:chExt cx="5033771" cy="3512555"/>
          </a:xfrm>
        </p:grpSpPr>
        <p:sp>
          <p:nvSpPr>
            <p:cNvPr id="17" name="직사각형 16"/>
            <p:cNvSpPr/>
            <p:nvPr/>
          </p:nvSpPr>
          <p:spPr>
            <a:xfrm>
              <a:off x="628650" y="889177"/>
              <a:ext cx="5033771" cy="309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350" dirty="0"/>
                <a:t>header</a:t>
              </a:r>
              <a:endParaRPr lang="ko-KR" altLang="en-US" sz="135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28650" y="3834174"/>
              <a:ext cx="5033771" cy="567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footer</a:t>
              </a:r>
              <a:endParaRPr lang="ko-KR" altLang="en-US" sz="135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815" y="4701878"/>
            <a:ext cx="27894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전 객실이 </a:t>
            </a:r>
            <a:r>
              <a:rPr lang="ko-KR" altLang="en-US" sz="675" dirty="0" err="1"/>
              <a:t>와이파이존입니다</a:t>
            </a:r>
            <a:r>
              <a:rPr lang="en-US" altLang="ko-KR" sz="675" dirty="0"/>
              <a:t>. </a:t>
            </a:r>
          </a:p>
          <a:p>
            <a:r>
              <a:rPr lang="ko-KR" altLang="en-US" sz="675" dirty="0"/>
              <a:t>빠른 검색으로 주변의 여행지와 인근 맛집 검색으로 </a:t>
            </a:r>
          </a:p>
          <a:p>
            <a:r>
              <a:rPr lang="ko-KR" altLang="en-US" sz="675" dirty="0"/>
              <a:t>더욱 즐거운 여행을 완성해보시기 바랍니다</a:t>
            </a:r>
            <a:r>
              <a:rPr lang="en-US" altLang="ko-KR" sz="675" dirty="0"/>
              <a:t>.​</a:t>
            </a:r>
          </a:p>
          <a:p>
            <a:r>
              <a:rPr lang="en-US" altLang="ko-KR" sz="675" dirty="0"/>
              <a:t>.</a:t>
            </a:r>
            <a:endParaRPr lang="ko-KR" altLang="en-US" sz="675" dirty="0"/>
          </a:p>
        </p:txBody>
      </p:sp>
      <p:sp>
        <p:nvSpPr>
          <p:cNvPr id="20" name="TextBox 19"/>
          <p:cNvSpPr txBox="1"/>
          <p:nvPr/>
        </p:nvSpPr>
        <p:spPr>
          <a:xfrm>
            <a:off x="971813" y="3495155"/>
            <a:ext cx="1133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/>
              <a:t>무료 와이파이</a:t>
            </a:r>
          </a:p>
          <a:p>
            <a:pPr algn="ctr"/>
            <a:r>
              <a:rPr lang="en-US" altLang="ko-KR" sz="1350" dirty="0"/>
              <a:t>FREE WIFI</a:t>
            </a:r>
            <a:endParaRPr lang="ko-KR" altLang="en-US" sz="1350" dirty="0"/>
          </a:p>
          <a:p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71328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SERVICE:</a:t>
            </a:r>
            <a:br>
              <a:rPr lang="en-US" altLang="ko-KR" dirty="0" smtClean="0"/>
            </a:br>
            <a:r>
              <a:rPr lang="en-US" altLang="ko-KR" dirty="0" smtClean="0"/>
              <a:t>More info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8440" y="3808252"/>
            <a:ext cx="565608" cy="1979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>
                <a:solidFill>
                  <a:schemeClr val="tx1"/>
                </a:solidFill>
              </a:rPr>
              <a:t>MORE IMFO</a:t>
            </a:r>
            <a:endParaRPr lang="ko-KR" altLang="en-US" sz="525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96705" y="3808252"/>
            <a:ext cx="565608" cy="1979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>
                <a:solidFill>
                  <a:schemeClr val="tx1"/>
                </a:solidFill>
              </a:rPr>
              <a:t>MORE IMFO</a:t>
            </a:r>
            <a:endParaRPr lang="ko-KR" altLang="en-US" sz="525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4468" y="3209584"/>
            <a:ext cx="3775328" cy="2162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50" dirty="0"/>
          </a:p>
        </p:txBody>
      </p:sp>
      <p:sp>
        <p:nvSpPr>
          <p:cNvPr id="14" name="직사각형 13"/>
          <p:cNvSpPr/>
          <p:nvPr/>
        </p:nvSpPr>
        <p:spPr>
          <a:xfrm>
            <a:off x="971815" y="3451959"/>
            <a:ext cx="2789480" cy="16394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사진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534468" y="3073054"/>
            <a:ext cx="3775328" cy="2634416"/>
            <a:chOff x="628650" y="889177"/>
            <a:chExt cx="5033771" cy="3512555"/>
          </a:xfrm>
        </p:grpSpPr>
        <p:sp>
          <p:nvSpPr>
            <p:cNvPr id="17" name="직사각형 16"/>
            <p:cNvSpPr/>
            <p:nvPr/>
          </p:nvSpPr>
          <p:spPr>
            <a:xfrm>
              <a:off x="628650" y="889177"/>
              <a:ext cx="5033771" cy="309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350" dirty="0"/>
                <a:t>header</a:t>
              </a:r>
              <a:endParaRPr lang="ko-KR" altLang="en-US" sz="135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28650" y="3834174"/>
              <a:ext cx="5033771" cy="567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footer</a:t>
              </a:r>
              <a:endParaRPr lang="ko-KR" altLang="en-US" sz="135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815" y="4675953"/>
            <a:ext cx="278948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개별 현관 앞에 </a:t>
            </a:r>
            <a:r>
              <a:rPr lang="ko-KR" altLang="en-US" sz="750" dirty="0" err="1"/>
              <a:t>바베큐장이</a:t>
            </a:r>
            <a:r>
              <a:rPr lang="ko-KR" altLang="en-US" sz="750" dirty="0"/>
              <a:t> 마련되어 있습니다</a:t>
            </a:r>
            <a:r>
              <a:rPr lang="en-US" altLang="ko-KR" sz="750" dirty="0"/>
              <a:t>.</a:t>
            </a:r>
          </a:p>
          <a:p>
            <a:r>
              <a:rPr lang="ko-KR" altLang="en-US" sz="750" dirty="0" err="1"/>
              <a:t>칼봉산</a:t>
            </a:r>
            <a:r>
              <a:rPr lang="ko-KR" altLang="en-US" sz="750" dirty="0"/>
              <a:t> 정경을 보며 맛있는 음식과 함께 즐거운 추억을 만드시길 바랍니다</a:t>
            </a:r>
            <a:r>
              <a:rPr lang="en-US" altLang="ko-KR" sz="750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6237" y="3561539"/>
            <a:ext cx="11335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/>
              <a:t>바베큐</a:t>
            </a:r>
            <a:endParaRPr lang="en-US" altLang="ko-KR" sz="1350" dirty="0"/>
          </a:p>
          <a:p>
            <a:pPr algn="ctr"/>
            <a:r>
              <a:rPr lang="en-US" altLang="ko-KR" sz="1350" dirty="0"/>
              <a:t>BARBECUE</a:t>
            </a:r>
          </a:p>
        </p:txBody>
      </p:sp>
    </p:spTree>
    <p:extLst>
      <p:ext uri="{BB962C8B-B14F-4D97-AF65-F5344CB8AC3E}">
        <p14:creationId xmlns:p14="http://schemas.microsoft.com/office/powerpoint/2010/main" val="295475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TRAFFIC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25419" y="3394466"/>
            <a:ext cx="2467466" cy="178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지도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5418" y="4915415"/>
            <a:ext cx="259472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경기도 가평군 </a:t>
            </a:r>
            <a:r>
              <a:rPr lang="ko-KR" altLang="en-US" sz="750" dirty="0" err="1"/>
              <a:t>가평읍</a:t>
            </a:r>
            <a:r>
              <a:rPr lang="ko-KR" altLang="en-US" sz="750" dirty="0"/>
              <a:t> </a:t>
            </a:r>
            <a:r>
              <a:rPr lang="ko-KR" altLang="en-US" sz="750" dirty="0" err="1"/>
              <a:t>경반안로</a:t>
            </a:r>
            <a:r>
              <a:rPr lang="ko-KR" altLang="en-US" sz="750" dirty="0"/>
              <a:t> </a:t>
            </a:r>
            <a:r>
              <a:rPr lang="en-US" altLang="ko-KR" sz="750" dirty="0"/>
              <a:t>357-187 (</a:t>
            </a:r>
            <a:r>
              <a:rPr lang="ko-KR" altLang="en-US" sz="750" dirty="0" err="1"/>
              <a:t>경반리</a:t>
            </a:r>
            <a:r>
              <a:rPr lang="ko-KR" altLang="en-US" sz="750" dirty="0"/>
              <a:t> </a:t>
            </a:r>
            <a:r>
              <a:rPr lang="en-US" altLang="ko-KR" sz="750" dirty="0"/>
              <a:t>583-34)</a:t>
            </a:r>
            <a:endParaRPr lang="ko-KR" altLang="en-US" sz="750" dirty="0"/>
          </a:p>
        </p:txBody>
      </p:sp>
      <p:grpSp>
        <p:nvGrpSpPr>
          <p:cNvPr id="7" name="그룹 6"/>
          <p:cNvGrpSpPr/>
          <p:nvPr/>
        </p:nvGrpSpPr>
        <p:grpSpPr>
          <a:xfrm>
            <a:off x="535119" y="3077758"/>
            <a:ext cx="3775328" cy="2634416"/>
            <a:chOff x="628650" y="889177"/>
            <a:chExt cx="5033771" cy="3512555"/>
          </a:xfrm>
        </p:grpSpPr>
        <p:sp>
          <p:nvSpPr>
            <p:cNvPr id="8" name="직사각형 7"/>
            <p:cNvSpPr/>
            <p:nvPr/>
          </p:nvSpPr>
          <p:spPr>
            <a:xfrm>
              <a:off x="628650" y="889177"/>
              <a:ext cx="5033771" cy="309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350" dirty="0"/>
                <a:t>header</a:t>
              </a:r>
              <a:endParaRPr lang="ko-KR" altLang="en-US" sz="135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28650" y="3834174"/>
              <a:ext cx="5033771" cy="567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footer</a:t>
              </a:r>
              <a:endParaRPr lang="ko-KR" altLang="en-US" sz="1350" dirty="0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161529" y="3440430"/>
            <a:ext cx="3775329" cy="2823782"/>
          </a:xfrm>
        </p:spPr>
        <p:txBody>
          <a:bodyPr/>
          <a:lstStyle/>
          <a:p>
            <a:r>
              <a:rPr lang="en-US" altLang="ko-KR" dirty="0" smtClean="0"/>
              <a:t>ADDRESS INFO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211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3. PC , Mobile </a:t>
            </a:r>
            <a:r>
              <a:rPr lang="ko-KR" altLang="en-US" sz="4000" dirty="0" smtClean="0"/>
              <a:t>상세디자인</a:t>
            </a:r>
            <a:endParaRPr lang="ko-KR" altLang="en-US" sz="40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2900" y="2133600"/>
            <a:ext cx="5715000" cy="6400800"/>
          </a:xfrm>
        </p:spPr>
        <p:txBody>
          <a:bodyPr/>
          <a:lstStyle/>
          <a:p>
            <a:r>
              <a:rPr lang="en-US" altLang="ko-KR" dirty="0" smtClean="0"/>
              <a:t>PC 1920*1080 </a:t>
            </a:r>
            <a:r>
              <a:rPr lang="ko-KR" altLang="en-US" dirty="0" smtClean="0"/>
              <a:t>해상도를 고려한 시안을 제작하시오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를 고려하여 </a:t>
            </a:r>
            <a:r>
              <a:rPr lang="ko-KR" altLang="en-US" dirty="0" err="1" smtClean="0"/>
              <a:t>모바일웹으로</a:t>
            </a:r>
            <a:r>
              <a:rPr lang="ko-KR" altLang="en-US" dirty="0" smtClean="0"/>
              <a:t> 제작하시오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제출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JPG</a:t>
            </a:r>
            <a:r>
              <a:rPr lang="ko-KR" altLang="en-US" dirty="0" smtClean="0"/>
              <a:t>는 아래 페이지에  삽입하고 </a:t>
            </a:r>
            <a:r>
              <a:rPr lang="en-US" altLang="ko-KR" dirty="0" smtClean="0"/>
              <a:t>PSD</a:t>
            </a:r>
            <a:r>
              <a:rPr lang="ko-KR" altLang="en-US" dirty="0" smtClean="0"/>
              <a:t>원본 파일은 채점자에게 제출하시오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23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3-1. PC </a:t>
            </a:r>
            <a:r>
              <a:rPr lang="ko-KR" altLang="en-US" sz="4000" dirty="0" smtClean="0"/>
              <a:t>상세디자인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133600"/>
            <a:ext cx="5715000" cy="6400800"/>
          </a:xfrm>
        </p:spPr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 스크린 화면 삽입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93" y="0"/>
            <a:ext cx="1844214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3-2. Mobile </a:t>
            </a:r>
            <a:r>
              <a:rPr lang="ko-KR" altLang="en-US" sz="4000" dirty="0" smtClean="0"/>
              <a:t>상세디자인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스크린 화면 삽입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16" y="21813"/>
            <a:ext cx="717567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디자인 방향성 설계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폰트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와이어프레임 및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4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187560" y="209932"/>
            <a:ext cx="6390450" cy="1477867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b" anchorCtr="0">
            <a:noAutofit/>
          </a:bodyPr>
          <a:lstStyle/>
          <a:p>
            <a:r>
              <a:rPr lang="ko" dirty="0" smtClean="0"/>
              <a:t>컬러                             </a:t>
            </a:r>
            <a:endParaRPr dirty="0"/>
          </a:p>
        </p:txBody>
      </p:sp>
      <p:pic>
        <p:nvPicPr>
          <p:cNvPr id="1026" name="Picture 2" descr="도심속에 있는 '그리스 산토리니'를 아시나요? 경기도 가볼만한곳 추천!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75" y="891760"/>
            <a:ext cx="1580619" cy="98788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59675" y="2580276"/>
            <a:ext cx="226950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ko-KR" altLang="en-US" sz="135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41776"/>
              </p:ext>
            </p:extLst>
          </p:nvPr>
        </p:nvGraphicFramePr>
        <p:xfrm>
          <a:off x="1772816" y="5844444"/>
          <a:ext cx="3704817" cy="2337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939">
                  <a:extLst>
                    <a:ext uri="{9D8B030D-6E8A-4147-A177-3AD203B41FA5}">
                      <a16:colId xmlns:a16="http://schemas.microsoft.com/office/drawing/2014/main" val="471223459"/>
                    </a:ext>
                  </a:extLst>
                </a:gridCol>
                <a:gridCol w="1234939">
                  <a:extLst>
                    <a:ext uri="{9D8B030D-6E8A-4147-A177-3AD203B41FA5}">
                      <a16:colId xmlns:a16="http://schemas.microsoft.com/office/drawing/2014/main" val="3037964954"/>
                    </a:ext>
                  </a:extLst>
                </a:gridCol>
                <a:gridCol w="1234939">
                  <a:extLst>
                    <a:ext uri="{9D8B030D-6E8A-4147-A177-3AD203B41FA5}">
                      <a16:colId xmlns:a16="http://schemas.microsoft.com/office/drawing/2014/main" val="425494326"/>
                    </a:ext>
                  </a:extLst>
                </a:gridCol>
              </a:tblGrid>
              <a:tr h="612233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한국어 글씨체</a:t>
                      </a:r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English Font</a:t>
                      </a:r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466376991"/>
                  </a:ext>
                </a:extLst>
              </a:tr>
              <a:tr h="86269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MAIN PAGE</a:t>
                      </a:r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000" dirty="0" err="1" smtClean="0"/>
                        <a:t>HYnamB</a:t>
                      </a:r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Segoe UI Bold</a:t>
                      </a:r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79458911"/>
                  </a:ext>
                </a:extLst>
              </a:tr>
              <a:tr h="86269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SUB PAGE</a:t>
                      </a:r>
                    </a:p>
                    <a:p>
                      <a:pPr lvl="0"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000" dirty="0" err="1" smtClean="0"/>
                        <a:t>Yj</a:t>
                      </a:r>
                      <a:r>
                        <a:rPr lang="en-US" altLang="ko-KR" sz="1000" dirty="0" smtClean="0"/>
                        <a:t> NANCHO Medium</a:t>
                      </a:r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000" dirty="0" err="1" smtClean="0"/>
                        <a:t>Yj</a:t>
                      </a:r>
                      <a:r>
                        <a:rPr lang="en-US" altLang="ko-KR" sz="1000" dirty="0" smtClean="0"/>
                        <a:t> NANCHO Medium</a:t>
                      </a:r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73179577"/>
                  </a:ext>
                </a:extLst>
              </a:tr>
            </a:tbl>
          </a:graphicData>
        </a:graphic>
      </p:graphicFrame>
      <p:sp>
        <p:nvSpPr>
          <p:cNvPr id="8" name="Google Shape;126;p23"/>
          <p:cNvSpPr txBox="1">
            <a:spLocks/>
          </p:cNvSpPr>
          <p:nvPr/>
        </p:nvSpPr>
        <p:spPr>
          <a:xfrm>
            <a:off x="-3123728" y="4366577"/>
            <a:ext cx="6390450" cy="1477867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b" anchorCtr="0">
            <a:noAutofit/>
          </a:bodyPr>
          <a:lstStyle>
            <a:lvl1pPr lvl="0" algn="l" defTabSz="914400" rtl="0" eaLnBrk="1" latin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ko-KR" altLang="en-US" dirty="0" smtClean="0"/>
              <a:t>                             폰트</a:t>
            </a:r>
            <a:endParaRPr lang="ko-KR" altLang="en-US" dirty="0"/>
          </a:p>
        </p:txBody>
      </p:sp>
      <p:sp>
        <p:nvSpPr>
          <p:cNvPr id="9" name="텍스트 개체 틀 3"/>
          <p:cNvSpPr>
            <a:spLocks noGrp="1"/>
          </p:cNvSpPr>
          <p:nvPr>
            <p:ph type="body" idx="1"/>
          </p:nvPr>
        </p:nvSpPr>
        <p:spPr>
          <a:xfrm>
            <a:off x="1979204" y="2026159"/>
            <a:ext cx="2999925" cy="594442"/>
          </a:xfrm>
        </p:spPr>
        <p:txBody>
          <a:bodyPr/>
          <a:lstStyle/>
          <a:p>
            <a:pPr marL="104775" indent="0">
              <a:lnSpc>
                <a:spcPct val="150000"/>
              </a:lnSpc>
              <a:buNone/>
            </a:pPr>
            <a:r>
              <a:rPr lang="ko-KR" altLang="en-US" dirty="0" smtClean="0"/>
              <a:t>        </a:t>
            </a:r>
            <a:r>
              <a:rPr lang="ko-KR" altLang="en-US" dirty="0" err="1" smtClean="0"/>
              <a:t>산토리니를</a:t>
            </a:r>
            <a:r>
              <a:rPr lang="ko-KR" altLang="en-US" dirty="0" smtClean="0"/>
              <a:t> 연상시키는 하늘색과 아이보리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화이트를 메인 컬러로 이용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53" y="2924641"/>
            <a:ext cx="2943225" cy="17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16483" y="539552"/>
            <a:ext cx="5472608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3947" y="435360"/>
            <a:ext cx="5829300" cy="792480"/>
          </a:xfrm>
        </p:spPr>
        <p:txBody>
          <a:bodyPr/>
          <a:lstStyle/>
          <a:p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24" y="2137218"/>
            <a:ext cx="1935794" cy="887239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126" y="4738876"/>
            <a:ext cx="1809750" cy="466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70" y="5938297"/>
            <a:ext cx="371475" cy="171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83" y="4870012"/>
            <a:ext cx="1657350" cy="209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5" y="2395390"/>
            <a:ext cx="1009650" cy="3429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294" y="5530489"/>
            <a:ext cx="476250" cy="76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93" y="5530489"/>
            <a:ext cx="476250" cy="762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84" y="1245440"/>
            <a:ext cx="1219092" cy="22771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676" y="5785897"/>
            <a:ext cx="352425" cy="304800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338137" y="3426584"/>
            <a:ext cx="5829300" cy="792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200" b="1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76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5519" y="434292"/>
            <a:ext cx="5829300" cy="792480"/>
          </a:xfrm>
        </p:spPr>
        <p:txBody>
          <a:bodyPr/>
          <a:lstStyle/>
          <a:p>
            <a:r>
              <a:rPr lang="ko-KR" altLang="en-US" sz="5000" dirty="0" smtClean="0"/>
              <a:t>레이아웃</a:t>
            </a:r>
            <a:endParaRPr lang="ko-KR" altLang="en-US" sz="5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228600" y="5868144"/>
            <a:ext cx="5829301" cy="3072656"/>
          </a:xfrm>
        </p:spPr>
        <p:txBody>
          <a:bodyPr>
            <a:normAutofit/>
          </a:bodyPr>
          <a:lstStyle/>
          <a:p>
            <a:pPr marL="171450" indent="-171450">
              <a:buAutoNum type="arabicPeriod"/>
            </a:pPr>
            <a:r>
              <a:rPr lang="en-US" altLang="ko-KR" dirty="0" smtClean="0"/>
              <a:t>Header Area</a:t>
            </a:r>
          </a:p>
          <a:p>
            <a:pPr marL="171450" indent="-171450">
              <a:buAutoNum type="arabicPeriod"/>
            </a:pPr>
            <a:r>
              <a:rPr lang="en-US" altLang="ko-KR" dirty="0" smtClean="0"/>
              <a:t>Main Contents Area</a:t>
            </a:r>
          </a:p>
          <a:p>
            <a:pPr marL="171450" indent="-171450">
              <a:buAutoNum type="arabicPeriod"/>
            </a:pPr>
            <a:r>
              <a:rPr lang="en-US" altLang="ko-KR" dirty="0" smtClean="0"/>
              <a:t>Side Button Area</a:t>
            </a:r>
          </a:p>
          <a:p>
            <a:pPr marL="171450" indent="-171450">
              <a:buAutoNum type="arabicPeriod"/>
            </a:pPr>
            <a:r>
              <a:rPr lang="en-US" altLang="ko-KR" dirty="0" smtClean="0"/>
              <a:t>Footer Area</a:t>
            </a:r>
          </a:p>
          <a:p>
            <a:pPr marL="171450" indent="-171450">
              <a:buAutoNum type="arabicPeriod"/>
            </a:pPr>
            <a:endParaRPr lang="en-US" altLang="ko-KR" dirty="0"/>
          </a:p>
          <a:p>
            <a:r>
              <a:rPr lang="ko-KR" altLang="en-US" dirty="0" smtClean="0"/>
              <a:t>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영역으로 화면을 구성하며</a:t>
            </a:r>
            <a:endParaRPr lang="en-US" altLang="ko-KR" dirty="0" smtClean="0"/>
          </a:p>
          <a:p>
            <a:r>
              <a:rPr lang="ko-KR" altLang="en-US" dirty="0" smtClean="0"/>
              <a:t>버튼 형태의 네비게이션으로 페이지를 이동한다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19" y="2555776"/>
            <a:ext cx="5775287" cy="2520280"/>
          </a:xfrm>
        </p:spPr>
      </p:pic>
    </p:spTree>
    <p:extLst>
      <p:ext uri="{BB962C8B-B14F-4D97-AF65-F5344CB8AC3E}">
        <p14:creationId xmlns:p14="http://schemas.microsoft.com/office/powerpoint/2010/main" val="30036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page1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26937"/>
            <a:ext cx="5829300" cy="2751838"/>
          </a:xfrm>
        </p:spPr>
      </p:pic>
    </p:spTree>
    <p:extLst>
      <p:ext uri="{BB962C8B-B14F-4D97-AF65-F5344CB8AC3E}">
        <p14:creationId xmlns:p14="http://schemas.microsoft.com/office/powerpoint/2010/main" val="399724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팬션</a:t>
            </a:r>
            <a:r>
              <a:rPr lang="ko-KR" altLang="en-US" dirty="0" smtClean="0"/>
              <a:t> 전경 </a:t>
            </a:r>
            <a:r>
              <a:rPr lang="en-US" altLang="ko-KR" dirty="0" smtClean="0"/>
              <a:t>page2-6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95014"/>
            <a:ext cx="5829300" cy="2815685"/>
          </a:xfrm>
        </p:spPr>
      </p:pic>
    </p:spTree>
    <p:extLst>
      <p:ext uri="{BB962C8B-B14F-4D97-AF65-F5344CB8AC3E}">
        <p14:creationId xmlns:p14="http://schemas.microsoft.com/office/powerpoint/2010/main" val="274918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Rooms page7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91923"/>
            <a:ext cx="5829300" cy="2821867"/>
          </a:xfrm>
        </p:spPr>
      </p:pic>
    </p:spTree>
    <p:extLst>
      <p:ext uri="{BB962C8B-B14F-4D97-AF65-F5344CB8AC3E}">
        <p14:creationId xmlns:p14="http://schemas.microsoft.com/office/powerpoint/2010/main" val="2250484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56</TotalTime>
  <Words>464</Words>
  <Application>Microsoft Office PowerPoint</Application>
  <PresentationFormat>화면 슬라이드 쇼(4:3)</PresentationFormat>
  <Paragraphs>187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Calibri</vt:lpstr>
      <vt:lpstr>Cambria</vt:lpstr>
      <vt:lpstr>근접</vt:lpstr>
      <vt:lpstr>UI 디자인 평가 제출 항목</vt:lpstr>
      <vt:lpstr>1. 콘셉트 도출</vt:lpstr>
      <vt:lpstr>2. 디자인 방향성 설계</vt:lpstr>
      <vt:lpstr>컬러                             </vt:lpstr>
      <vt:lpstr>아이콘</vt:lpstr>
      <vt:lpstr>레이아웃</vt:lpstr>
      <vt:lpstr>Main page1</vt:lpstr>
      <vt:lpstr>팬션 전경 page2-6</vt:lpstr>
      <vt:lpstr>Rooms page7</vt:lpstr>
      <vt:lpstr>Servise page8</vt:lpstr>
      <vt:lpstr>Facilities page9</vt:lpstr>
      <vt:lpstr>Footer page10</vt:lpstr>
      <vt:lpstr>Travel sub page</vt:lpstr>
      <vt:lpstr>About :팬션소개</vt:lpstr>
      <vt:lpstr>About :팬션전경</vt:lpstr>
      <vt:lpstr>ROOMS</vt:lpstr>
      <vt:lpstr>FACILITIES</vt:lpstr>
      <vt:lpstr>FACILITIES</vt:lpstr>
      <vt:lpstr>FACILITIES</vt:lpstr>
      <vt:lpstr>SERVICE: More info</vt:lpstr>
      <vt:lpstr>SERVICE: More info</vt:lpstr>
      <vt:lpstr>SERVICE: More info</vt:lpstr>
      <vt:lpstr>SERVICE: More info</vt:lpstr>
      <vt:lpstr>TRAFFIC</vt:lpstr>
      <vt:lpstr>3. PC , Mobile 상세디자인</vt:lpstr>
      <vt:lpstr>3-1. PC 상세디자인</vt:lpstr>
      <vt:lpstr>3-2. Mobile 상세디자인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디자인 평가 GUIDE</dc:title>
  <dc:creator>user</dc:creator>
  <cp:lastModifiedBy>user</cp:lastModifiedBy>
  <cp:revision>10</cp:revision>
  <dcterms:created xsi:type="dcterms:W3CDTF">2020-07-14T04:10:08Z</dcterms:created>
  <dcterms:modified xsi:type="dcterms:W3CDTF">2020-07-14T08:33:33Z</dcterms:modified>
</cp:coreProperties>
</file>