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124113" cy="7589838"/>
  <p:notesSz cx="6858000" cy="9144000"/>
  <p:defaultTextStyle>
    <a:defPPr>
      <a:defRPr lang="ja-JP"/>
    </a:defPPr>
    <a:lvl1pPr marL="0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1pPr>
    <a:lvl2pPr marL="550125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2pPr>
    <a:lvl3pPr marL="1100249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3pPr>
    <a:lvl4pPr marL="1650374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4pPr>
    <a:lvl5pPr marL="2200500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5pPr>
    <a:lvl6pPr marL="2750625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6pPr>
    <a:lvl7pPr marL="3300749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7pPr>
    <a:lvl8pPr marL="3850874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8pPr>
    <a:lvl9pPr marL="4400999" algn="l" defTabSz="550125" rtl="0" eaLnBrk="1" latinLnBrk="0" hangingPunct="1">
      <a:defRPr kumimoji="1"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72" y="-1232"/>
      </p:cViewPr>
      <p:guideLst>
        <p:guide orient="horz" pos="2391"/>
        <p:guide pos="47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E88DE-ECA5-DF41-87E8-78AC571CF7A4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700" y="685800"/>
            <a:ext cx="6832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F2CD4-749D-2446-845B-83B269DE56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700" y="685800"/>
            <a:ext cx="68326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F2CD4-749D-2446-845B-83B269DE56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71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4312" y="2357773"/>
            <a:ext cx="12855495" cy="1626896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8618" y="4300908"/>
            <a:ext cx="10586880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0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0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0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5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0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7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964985" y="303948"/>
            <a:ext cx="3402925" cy="64759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56206" y="303948"/>
            <a:ext cx="9956708" cy="64759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73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7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703" y="4877174"/>
            <a:ext cx="12855495" cy="1507426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703" y="3216900"/>
            <a:ext cx="12855495" cy="166027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012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02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03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005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506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007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508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009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8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56205" y="1770962"/>
            <a:ext cx="6679818" cy="500894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688092" y="1770962"/>
            <a:ext cx="6679818" cy="500894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5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6205" y="1698931"/>
            <a:ext cx="6682443" cy="70803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0125" indent="0">
              <a:buNone/>
              <a:defRPr sz="2400" b="1"/>
            </a:lvl2pPr>
            <a:lvl3pPr marL="1100249" indent="0">
              <a:buNone/>
              <a:defRPr sz="2200" b="1"/>
            </a:lvl3pPr>
            <a:lvl4pPr marL="1650374" indent="0">
              <a:buNone/>
              <a:defRPr sz="1900" b="1"/>
            </a:lvl4pPr>
            <a:lvl5pPr marL="2200500" indent="0">
              <a:buNone/>
              <a:defRPr sz="1900" b="1"/>
            </a:lvl5pPr>
            <a:lvl6pPr marL="2750625" indent="0">
              <a:buNone/>
              <a:defRPr sz="1900" b="1"/>
            </a:lvl6pPr>
            <a:lvl7pPr marL="3300749" indent="0">
              <a:buNone/>
              <a:defRPr sz="1900" b="1"/>
            </a:lvl7pPr>
            <a:lvl8pPr marL="3850874" indent="0">
              <a:buNone/>
              <a:defRPr sz="1900" b="1"/>
            </a:lvl8pPr>
            <a:lvl9pPr marL="4400999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6205" y="2406964"/>
            <a:ext cx="6682443" cy="4372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2844" y="1698931"/>
            <a:ext cx="6685067" cy="70803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0125" indent="0">
              <a:buNone/>
              <a:defRPr sz="2400" b="1"/>
            </a:lvl2pPr>
            <a:lvl3pPr marL="1100249" indent="0">
              <a:buNone/>
              <a:defRPr sz="2200" b="1"/>
            </a:lvl3pPr>
            <a:lvl4pPr marL="1650374" indent="0">
              <a:buNone/>
              <a:defRPr sz="1900" b="1"/>
            </a:lvl4pPr>
            <a:lvl5pPr marL="2200500" indent="0">
              <a:buNone/>
              <a:defRPr sz="1900" b="1"/>
            </a:lvl5pPr>
            <a:lvl6pPr marL="2750625" indent="0">
              <a:buNone/>
              <a:defRPr sz="1900" b="1"/>
            </a:lvl6pPr>
            <a:lvl7pPr marL="3300749" indent="0">
              <a:buNone/>
              <a:defRPr sz="1900" b="1"/>
            </a:lvl7pPr>
            <a:lvl8pPr marL="3850874" indent="0">
              <a:buNone/>
              <a:defRPr sz="1900" b="1"/>
            </a:lvl8pPr>
            <a:lvl9pPr marL="4400999" indent="0">
              <a:buNone/>
              <a:defRPr sz="1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2844" y="2406964"/>
            <a:ext cx="6685067" cy="4372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67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5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90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6208" y="302189"/>
            <a:ext cx="4975729" cy="128605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3108" y="302191"/>
            <a:ext cx="8454800" cy="647771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6208" y="1588246"/>
            <a:ext cx="4975729" cy="5191661"/>
          </a:xfrm>
        </p:spPr>
        <p:txBody>
          <a:bodyPr/>
          <a:lstStyle>
            <a:lvl1pPr marL="0" indent="0">
              <a:buNone/>
              <a:defRPr sz="1700"/>
            </a:lvl1pPr>
            <a:lvl2pPr marL="550125" indent="0">
              <a:buNone/>
              <a:defRPr sz="1400"/>
            </a:lvl2pPr>
            <a:lvl3pPr marL="1100249" indent="0">
              <a:buNone/>
              <a:defRPr sz="1100"/>
            </a:lvl3pPr>
            <a:lvl4pPr marL="1650374" indent="0">
              <a:buNone/>
              <a:defRPr sz="1000"/>
            </a:lvl4pPr>
            <a:lvl5pPr marL="2200500" indent="0">
              <a:buNone/>
              <a:defRPr sz="1000"/>
            </a:lvl5pPr>
            <a:lvl6pPr marL="2750625" indent="0">
              <a:buNone/>
              <a:defRPr sz="1000"/>
            </a:lvl6pPr>
            <a:lvl7pPr marL="3300749" indent="0">
              <a:buNone/>
              <a:defRPr sz="1000"/>
            </a:lvl7pPr>
            <a:lvl8pPr marL="3850874" indent="0">
              <a:buNone/>
              <a:defRPr sz="1000"/>
            </a:lvl8pPr>
            <a:lvl9pPr marL="440099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3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4432" y="5312889"/>
            <a:ext cx="9074468" cy="62721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4432" y="678167"/>
            <a:ext cx="9074468" cy="4553903"/>
          </a:xfrm>
        </p:spPr>
        <p:txBody>
          <a:bodyPr/>
          <a:lstStyle>
            <a:lvl1pPr marL="0" indent="0">
              <a:buNone/>
              <a:defRPr sz="3900"/>
            </a:lvl1pPr>
            <a:lvl2pPr marL="550125" indent="0">
              <a:buNone/>
              <a:defRPr sz="3400"/>
            </a:lvl2pPr>
            <a:lvl3pPr marL="1100249" indent="0">
              <a:buNone/>
              <a:defRPr sz="2800"/>
            </a:lvl3pPr>
            <a:lvl4pPr marL="1650374" indent="0">
              <a:buNone/>
              <a:defRPr sz="2400"/>
            </a:lvl4pPr>
            <a:lvl5pPr marL="2200500" indent="0">
              <a:buNone/>
              <a:defRPr sz="2400"/>
            </a:lvl5pPr>
            <a:lvl6pPr marL="2750625" indent="0">
              <a:buNone/>
              <a:defRPr sz="2400"/>
            </a:lvl6pPr>
            <a:lvl7pPr marL="3300749" indent="0">
              <a:buNone/>
              <a:defRPr sz="2400"/>
            </a:lvl7pPr>
            <a:lvl8pPr marL="3850874" indent="0">
              <a:buNone/>
              <a:defRPr sz="2400"/>
            </a:lvl8pPr>
            <a:lvl9pPr marL="4400999" indent="0">
              <a:buNone/>
              <a:defRPr sz="24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4432" y="5940106"/>
            <a:ext cx="9074468" cy="890751"/>
          </a:xfrm>
        </p:spPr>
        <p:txBody>
          <a:bodyPr/>
          <a:lstStyle>
            <a:lvl1pPr marL="0" indent="0">
              <a:buNone/>
              <a:defRPr sz="1700"/>
            </a:lvl1pPr>
            <a:lvl2pPr marL="550125" indent="0">
              <a:buNone/>
              <a:defRPr sz="1400"/>
            </a:lvl2pPr>
            <a:lvl3pPr marL="1100249" indent="0">
              <a:buNone/>
              <a:defRPr sz="1100"/>
            </a:lvl3pPr>
            <a:lvl4pPr marL="1650374" indent="0">
              <a:buNone/>
              <a:defRPr sz="1000"/>
            </a:lvl4pPr>
            <a:lvl5pPr marL="2200500" indent="0">
              <a:buNone/>
              <a:defRPr sz="1000"/>
            </a:lvl5pPr>
            <a:lvl6pPr marL="2750625" indent="0">
              <a:buNone/>
              <a:defRPr sz="1000"/>
            </a:lvl6pPr>
            <a:lvl7pPr marL="3300749" indent="0">
              <a:buNone/>
              <a:defRPr sz="1000"/>
            </a:lvl7pPr>
            <a:lvl8pPr marL="3850874" indent="0">
              <a:buNone/>
              <a:defRPr sz="1000"/>
            </a:lvl8pPr>
            <a:lvl9pPr marL="4400999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8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56209" y="303945"/>
            <a:ext cx="13611701" cy="1264973"/>
          </a:xfrm>
          <a:prstGeom prst="rect">
            <a:avLst/>
          </a:prstGeom>
        </p:spPr>
        <p:txBody>
          <a:bodyPr vert="horz" lIns="110025" tIns="55012" rIns="110025" bIns="5501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6209" y="1770962"/>
            <a:ext cx="13611701" cy="5008943"/>
          </a:xfrm>
          <a:prstGeom prst="rect">
            <a:avLst/>
          </a:prstGeom>
        </p:spPr>
        <p:txBody>
          <a:bodyPr vert="horz" lIns="110025" tIns="55012" rIns="110025" bIns="5501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6206" y="7034658"/>
            <a:ext cx="3528960" cy="404088"/>
          </a:xfrm>
          <a:prstGeom prst="rect">
            <a:avLst/>
          </a:prstGeom>
        </p:spPr>
        <p:txBody>
          <a:bodyPr vert="horz" lIns="110025" tIns="55012" rIns="110025" bIns="5501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32075-7ABE-7C47-846A-7C1A274AC22E}" type="datetimeFigureOut">
              <a:rPr kumimoji="1" lang="ja-JP" altLang="en-US" smtClean="0"/>
              <a:t>15/10/29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7408" y="7034658"/>
            <a:ext cx="4789302" cy="404088"/>
          </a:xfrm>
          <a:prstGeom prst="rect">
            <a:avLst/>
          </a:prstGeom>
        </p:spPr>
        <p:txBody>
          <a:bodyPr vert="horz" lIns="110025" tIns="55012" rIns="110025" bIns="5501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8949" y="7034658"/>
            <a:ext cx="3528960" cy="404088"/>
          </a:xfrm>
          <a:prstGeom prst="rect">
            <a:avLst/>
          </a:prstGeom>
        </p:spPr>
        <p:txBody>
          <a:bodyPr vert="horz" lIns="110025" tIns="55012" rIns="110025" bIns="5501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07DD-1D6E-6447-A3D1-519B1EDF5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9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50125" rtl="0" eaLnBrk="1" latinLnBrk="0" hangingPunct="1">
        <a:spcBef>
          <a:spcPct val="0"/>
        </a:spcBef>
        <a:buNone/>
        <a:defRPr kumimoji="1"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2594" indent="-412594" algn="l" defTabSz="550125" rtl="0" eaLnBrk="1" latinLnBrk="0" hangingPunct="1">
        <a:spcBef>
          <a:spcPct val="20000"/>
        </a:spcBef>
        <a:buFont typeface="Arial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3953" indent="-343828" algn="l" defTabSz="550125" rtl="0" eaLnBrk="1" latinLnBrk="0" hangingPunct="1">
        <a:spcBef>
          <a:spcPct val="20000"/>
        </a:spcBef>
        <a:buFont typeface="Arial"/>
        <a:buChar char="–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312" indent="-275063" algn="l" defTabSz="550125" rtl="0" eaLnBrk="1" latinLnBrk="0" hangingPunct="1">
        <a:spcBef>
          <a:spcPct val="20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25437" indent="-275063" algn="l" defTabSz="550125" rtl="0" eaLnBrk="1" latinLnBrk="0" hangingPunct="1">
        <a:spcBef>
          <a:spcPct val="20000"/>
        </a:spcBef>
        <a:buFont typeface="Arial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5562" indent="-275063" algn="l" defTabSz="550125" rtl="0" eaLnBrk="1" latinLnBrk="0" hangingPunct="1">
        <a:spcBef>
          <a:spcPct val="20000"/>
        </a:spcBef>
        <a:buFont typeface="Arial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5686" indent="-275063" algn="l" defTabSz="5501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75811" indent="-275063" algn="l" defTabSz="5501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25937" indent="-275063" algn="l" defTabSz="5501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76062" indent="-275063" algn="l" defTabSz="550125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0125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0249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0374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0500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0625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0749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0874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00999" algn="l" defTabSz="550125" rtl="0" eaLnBrk="1" latinLnBrk="0" hangingPunct="1"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矢印コネクタ 66"/>
          <p:cNvCxnSpPr/>
          <p:nvPr/>
        </p:nvCxnSpPr>
        <p:spPr>
          <a:xfrm>
            <a:off x="4329126" y="6832538"/>
            <a:ext cx="10444783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4855736" y="6832538"/>
            <a:ext cx="0" cy="26332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11483690" y="6830529"/>
            <a:ext cx="0" cy="28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8141696" y="6839716"/>
            <a:ext cx="0" cy="28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4234618" y="7111351"/>
            <a:ext cx="17805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Osaka"/>
                <a:ea typeface="Osaka"/>
                <a:cs typeface="Osaka"/>
              </a:rPr>
              <a:t>Past (2000)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520578" y="7103039"/>
            <a:ext cx="19688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Osaka"/>
                <a:ea typeface="Osaka"/>
                <a:cs typeface="Osaka"/>
              </a:rPr>
              <a:t>Trend (2010)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860810" y="7047011"/>
            <a:ext cx="2880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Osaka"/>
                <a:ea typeface="Osaka"/>
                <a:cs typeface="Osaka"/>
              </a:rPr>
              <a:t>Future</a:t>
            </a:r>
            <a:r>
              <a:rPr kumimoji="1" lang="en-US" altLang="ja-JP" dirty="0" smtClean="0">
                <a:latin typeface="Osaka"/>
                <a:ea typeface="Osaka"/>
                <a:cs typeface="Osaka"/>
              </a:rPr>
              <a:t> (2020-2030)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>
            <a:off x="4329126" y="2023509"/>
            <a:ext cx="104447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4329126" y="3743092"/>
            <a:ext cx="10444783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298393" y="5406647"/>
            <a:ext cx="10475516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図形グループ 76"/>
          <p:cNvGrpSpPr/>
          <p:nvPr/>
        </p:nvGrpSpPr>
        <p:grpSpPr>
          <a:xfrm>
            <a:off x="93386" y="786081"/>
            <a:ext cx="1591151" cy="5834700"/>
            <a:chOff x="-2370439" y="148452"/>
            <a:chExt cx="1591151" cy="5834700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2232631" y="148452"/>
              <a:ext cx="14533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Data</a:t>
              </a:r>
              <a:br>
                <a:rPr kumimoji="1" lang="en-US" altLang="ja-JP" dirty="0" smtClean="0">
                  <a:latin typeface="Osaka"/>
                  <a:ea typeface="Osaka"/>
                  <a:cs typeface="Osaka"/>
                </a:rPr>
              </a:br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Collection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-2370439" y="1814143"/>
              <a:ext cx="159115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Metrics</a:t>
              </a:r>
              <a:br>
                <a:rPr kumimoji="1" lang="en-US" altLang="ja-JP" dirty="0" smtClean="0">
                  <a:latin typeface="Osaka"/>
                  <a:ea typeface="Osaka"/>
                  <a:cs typeface="Osaka"/>
                </a:rPr>
              </a:br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Calculation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-1964378" y="3545810"/>
              <a:ext cx="118509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Model</a:t>
              </a:r>
              <a:br>
                <a:rPr kumimoji="1" lang="en-US" altLang="ja-JP" dirty="0" smtClean="0">
                  <a:latin typeface="Osaka"/>
                  <a:ea typeface="Osaka"/>
                  <a:cs typeface="Osaka"/>
                </a:rPr>
              </a:br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Building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-2290489" y="5244488"/>
              <a:ext cx="15112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Model</a:t>
              </a:r>
              <a:br>
                <a:rPr kumimoji="1" lang="en-US" altLang="ja-JP" dirty="0" smtClean="0">
                  <a:latin typeface="Osaka"/>
                  <a:ea typeface="Osaka"/>
                  <a:cs typeface="Osaka"/>
                </a:rPr>
              </a:br>
              <a:r>
                <a:rPr kumimoji="1" lang="en-US" altLang="ja-JP" dirty="0" smtClean="0">
                  <a:latin typeface="Osaka"/>
                  <a:ea typeface="Osaka"/>
                  <a:cs typeface="Osaka"/>
                </a:rPr>
                <a:t>Evaluation</a:t>
              </a:r>
              <a:endParaRPr kumimoji="1" lang="ja-JP" altLang="en-US" dirty="0">
                <a:latin typeface="Osaka"/>
                <a:ea typeface="Osaka"/>
                <a:cs typeface="Osaka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1816379" y="596767"/>
            <a:ext cx="2243373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Openness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16379" y="1061467"/>
            <a:ext cx="2243373" cy="4154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Types of Repos.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816379" y="1530064"/>
            <a:ext cx="2243373" cy="415498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Granularity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816379" y="2081024"/>
            <a:ext cx="2243373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>
                <a:latin typeface="Osaka"/>
                <a:ea typeface="Osaka"/>
                <a:cs typeface="Osaka"/>
              </a:rPr>
              <a:t>Dependent</a:t>
            </a:r>
            <a:br>
              <a:rPr lang="en-US" altLang="ja-JP" dirty="0" smtClean="0">
                <a:latin typeface="Osaka"/>
                <a:ea typeface="Osaka"/>
                <a:cs typeface="Osaka"/>
              </a:rPr>
            </a:br>
            <a:r>
              <a:rPr lang="en-US" altLang="ja-JP" dirty="0" smtClean="0">
                <a:latin typeface="Osaka"/>
                <a:ea typeface="Osaka"/>
                <a:cs typeface="Osaka"/>
              </a:rPr>
              <a:t>Variables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16379" y="2885664"/>
            <a:ext cx="2243373" cy="738664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Independent</a:t>
            </a:r>
            <a:br>
              <a:rPr kumimoji="1" lang="en-US" altLang="ja-JP" dirty="0" smtClean="0">
                <a:latin typeface="Osaka"/>
                <a:ea typeface="Osaka"/>
                <a:cs typeface="Osaka"/>
              </a:rPr>
            </a:br>
            <a:r>
              <a:rPr kumimoji="1" lang="en-US" altLang="ja-JP" dirty="0" smtClean="0">
                <a:latin typeface="Osaka"/>
                <a:ea typeface="Osaka"/>
                <a:cs typeface="Osaka"/>
              </a:rPr>
              <a:t>Variables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16379" y="3769042"/>
            <a:ext cx="2243373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Modeling</a:t>
            </a:r>
            <a:br>
              <a:rPr kumimoji="1" lang="en-US" altLang="ja-JP" dirty="0" smtClean="0">
                <a:latin typeface="Osaka"/>
                <a:ea typeface="Osaka"/>
                <a:cs typeface="Osaka"/>
              </a:rPr>
            </a:br>
            <a:r>
              <a:rPr kumimoji="1" lang="en-US" altLang="ja-JP" dirty="0" smtClean="0">
                <a:latin typeface="Osaka"/>
                <a:ea typeface="Osaka"/>
                <a:cs typeface="Osaka"/>
              </a:rPr>
              <a:t>Techniques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816379" y="4571206"/>
            <a:ext cx="2243373" cy="738664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Scope of </a:t>
            </a:r>
            <a:br>
              <a:rPr kumimoji="1" lang="en-US" altLang="ja-JP" dirty="0" smtClean="0">
                <a:latin typeface="Osaka"/>
                <a:ea typeface="Osaka"/>
                <a:cs typeface="Osaka"/>
              </a:rPr>
            </a:br>
            <a:r>
              <a:rPr kumimoji="1" lang="en-US" altLang="ja-JP" dirty="0" smtClean="0">
                <a:latin typeface="Osaka"/>
                <a:ea typeface="Osaka"/>
                <a:cs typeface="Osaka"/>
              </a:rPr>
              <a:t>Application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816379" y="5437190"/>
            <a:ext cx="2243373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Performance</a:t>
            </a:r>
            <a:br>
              <a:rPr kumimoji="1" lang="en-US" altLang="ja-JP" dirty="0" smtClean="0">
                <a:latin typeface="Osaka"/>
                <a:ea typeface="Osaka"/>
                <a:cs typeface="Osaka"/>
              </a:rPr>
            </a:br>
            <a:r>
              <a:rPr kumimoji="1" lang="en-US" altLang="ja-JP" dirty="0" smtClean="0">
                <a:latin typeface="Osaka"/>
                <a:ea typeface="Osaka"/>
                <a:cs typeface="Osaka"/>
              </a:rPr>
              <a:t>Measures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816379" y="6211018"/>
            <a:ext cx="2243373" cy="430887"/>
          </a:xfrm>
          <a:prstGeom prst="rect">
            <a:avLst/>
          </a:prstGeom>
          <a:solidFill>
            <a:srgbClr val="BFBFBF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latin typeface="Osaka"/>
                <a:ea typeface="Osaka"/>
                <a:cs typeface="Osaka"/>
              </a:rPr>
              <a:t>Transparency</a:t>
            </a:r>
            <a:endParaRPr kumimoji="1" lang="ja-JP" altLang="en-US" dirty="0">
              <a:latin typeface="Osaka"/>
              <a:ea typeface="Osaka"/>
              <a:cs typeface="Osaka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366482" y="336087"/>
            <a:ext cx="3312000" cy="781999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C1.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Limited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(only industrial datasets)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366482" y="1080351"/>
            <a:ext cx="331200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C2.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Code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and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bugs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7765644" y="840837"/>
            <a:ext cx="3312000" cy="7902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T2.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More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variety (e.g., </a:t>
            </a:r>
            <a:r>
              <a:rPr lang="en-US" altLang="ja-JP" sz="2000" dirty="0" err="1" smtClean="0">
                <a:latin typeface="Osaka"/>
                <a:ea typeface="Osaka"/>
                <a:cs typeface="Osaka"/>
              </a:rPr>
              <a:t>Gerrit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and vulnerability)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765643" y="334883"/>
            <a:ext cx="3312000" cy="505954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T1.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OSS data is shared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1173847" y="336087"/>
            <a:ext cx="3312000" cy="1650556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FC1.</a:t>
            </a:r>
            <a:r>
              <a:rPr lang="ja-JP" altLang="en-US" sz="2000" b="1" dirty="0" smtClean="0">
                <a:latin typeface="Osaka"/>
                <a:ea typeface="Osaka"/>
                <a:cs typeface="Osaka"/>
              </a:rPr>
              <a:t>　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Commercial vs. OSS data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66482" y="1560932"/>
            <a:ext cx="3312000" cy="425711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C3.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Subsystems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and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files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7765643" y="1570553"/>
            <a:ext cx="3312000" cy="415498"/>
          </a:xfrm>
          <a:prstGeom prst="rect">
            <a:avLst/>
          </a:prstGeom>
          <a:solidFill>
            <a:srgbClr val="BFBFBF"/>
          </a:solidFill>
        </p:spPr>
        <p:txBody>
          <a:bodyPr wrap="square" rIns="36000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T3.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Methods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and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changes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4359123" y="2244023"/>
            <a:ext cx="331200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C4.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Size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-based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metrics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7764545" y="2069788"/>
            <a:ext cx="3312000" cy="7639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T4.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Process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-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based and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Human-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based metrics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73847" y="2061026"/>
            <a:ext cx="3312000" cy="1651168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FC2.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Considering new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/>
            </a:r>
            <a:br>
              <a:rPr lang="en-US" altLang="ja-JP" sz="2000" dirty="0" smtClean="0">
                <a:latin typeface="Osaka"/>
                <a:ea typeface="Osaka"/>
                <a:cs typeface="Osaka"/>
              </a:rPr>
            </a:br>
            <a:r>
              <a:rPr lang="en-US" altLang="ja-JP" sz="2000" dirty="0" smtClean="0">
                <a:latin typeface="Osaka"/>
                <a:ea typeface="Osaka"/>
                <a:cs typeface="Osaka"/>
              </a:rPr>
              <a:t>markets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366482" y="3039307"/>
            <a:ext cx="3312000" cy="415498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C5.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Post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-release defects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765644" y="3039307"/>
            <a:ext cx="3312000" cy="415498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T5.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Considering effort</a:t>
            </a:r>
            <a:endParaRPr kumimoji="1" lang="ja-JP" altLang="en-US" sz="2000" dirty="0">
              <a:latin typeface="Osaka"/>
              <a:ea typeface="Osaka"/>
              <a:cs typeface="Osaka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366482" y="3730602"/>
            <a:ext cx="3312000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C6.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Lack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of handling uncertain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(linear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discriminant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analysis)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7765644" y="3771330"/>
            <a:ext cx="3312000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T6.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More robust for the different distribution of metrics among releases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366482" y="4811869"/>
            <a:ext cx="3312000" cy="39219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C7.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Within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-projects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2954105" y="3869492"/>
            <a:ext cx="1531742" cy="1360639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FC4.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Knowing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how to fix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765644" y="4803303"/>
            <a:ext cx="3312000" cy="400166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T7.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Cross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-projects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1173847" y="3869492"/>
            <a:ext cx="1780258" cy="133397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FC3.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Moving Fast!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366482" y="5618914"/>
            <a:ext cx="3312000" cy="415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C8.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Precision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and 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recall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764545" y="5437190"/>
            <a:ext cx="3312000" cy="7386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T8.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Considering effort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/>
            </a:r>
            <a:br>
              <a:rPr lang="en-US" altLang="ja-JP" sz="2000" dirty="0" smtClean="0">
                <a:latin typeface="Osaka"/>
                <a:ea typeface="Osaka"/>
                <a:cs typeface="Osaka"/>
              </a:rPr>
            </a:br>
            <a:r>
              <a:rPr lang="en-US" altLang="ja-JP" sz="2000" dirty="0" smtClean="0">
                <a:latin typeface="Osaka"/>
                <a:ea typeface="Osaka"/>
                <a:cs typeface="Osaka"/>
              </a:rPr>
              <a:t>(but using LOC as proxy)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1173847" y="5529902"/>
            <a:ext cx="1653257" cy="109087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FC5.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Simple is better! 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366482" y="6215623"/>
            <a:ext cx="3312000" cy="409763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C9.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Less considered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7765644" y="6209684"/>
            <a:ext cx="3312000" cy="415702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T9.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More considered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12954105" y="5529903"/>
            <a:ext cx="1531742" cy="1115174"/>
          </a:xfrm>
          <a:prstGeom prst="rect">
            <a:avLst/>
          </a:prstGeom>
          <a:solidFill>
            <a:srgbClr val="BFBFBF"/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ja-JP" sz="2000" b="1" dirty="0" smtClean="0">
                <a:latin typeface="Osaka"/>
                <a:ea typeface="Osaka"/>
                <a:cs typeface="Osaka"/>
              </a:rPr>
              <a:t>FC6.</a:t>
            </a:r>
            <a:r>
              <a:rPr lang="en-US" altLang="ja-JP" sz="2000" dirty="0" smtClean="0">
                <a:latin typeface="Osaka"/>
                <a:ea typeface="Osaka"/>
                <a:cs typeface="Osaka"/>
              </a:rPr>
              <a:t> Focusing on effort</a:t>
            </a:r>
            <a:endParaRPr lang="en-US" altLang="ja-JP" sz="2000" dirty="0" smtClean="0">
              <a:latin typeface="Osaka"/>
              <a:ea typeface="Osaka"/>
              <a:cs typeface="Osaka"/>
            </a:endParaRPr>
          </a:p>
        </p:txBody>
      </p:sp>
    </p:spTree>
    <p:extLst>
      <p:ext uri="{BB962C8B-B14F-4D97-AF65-F5344CB8AC3E}">
        <p14:creationId xmlns:p14="http://schemas.microsoft.com/office/powerpoint/2010/main" val="97173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177</Words>
  <Application>Microsoft Macintosh PowerPoint</Application>
  <PresentationFormat>ユーザー設定</PresentationFormat>
  <Paragraphs>41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Yasutaka Kamei</dc:creator>
  <cp:lastModifiedBy>Yasutaka Kamei</cp:lastModifiedBy>
  <cp:revision>106</cp:revision>
  <dcterms:created xsi:type="dcterms:W3CDTF">2015-09-20T21:16:12Z</dcterms:created>
  <dcterms:modified xsi:type="dcterms:W3CDTF">2015-10-29T15:11:44Z</dcterms:modified>
</cp:coreProperties>
</file>