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4.xml" ContentType="application/vnd.openxmlformats-officedocument.drawingml.chart+xml"/>
  <Override PartName="/ppt/theme/themeOverride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352" r:id="rId4"/>
    <p:sldId id="367" r:id="rId5"/>
    <p:sldId id="261" r:id="rId6"/>
    <p:sldId id="309" r:id="rId7"/>
    <p:sldId id="269" r:id="rId8"/>
    <p:sldId id="356" r:id="rId9"/>
    <p:sldId id="341" r:id="rId10"/>
    <p:sldId id="363" r:id="rId11"/>
    <p:sldId id="358" r:id="rId12"/>
    <p:sldId id="366" r:id="rId13"/>
    <p:sldId id="281" r:id="rId14"/>
    <p:sldId id="364" r:id="rId15"/>
    <p:sldId id="347" r:id="rId16"/>
    <p:sldId id="290" r:id="rId17"/>
    <p:sldId id="365" r:id="rId18"/>
    <p:sldId id="317" r:id="rId19"/>
    <p:sldId id="294" r:id="rId20"/>
    <p:sldId id="362" r:id="rId21"/>
    <p:sldId id="327" r:id="rId22"/>
    <p:sldId id="349" r:id="rId23"/>
    <p:sldId id="336" r:id="rId24"/>
    <p:sldId id="342" r:id="rId25"/>
    <p:sldId id="321" r:id="rId26"/>
    <p:sldId id="350" r:id="rId27"/>
    <p:sldId id="296" r:id="rId28"/>
    <p:sldId id="315" r:id="rId29"/>
    <p:sldId id="334" r:id="rId30"/>
    <p:sldId id="335" r:id="rId31"/>
    <p:sldId id="333" r:id="rId32"/>
    <p:sldId id="302" r:id="rId33"/>
    <p:sldId id="320" r:id="rId34"/>
    <p:sldId id="328" r:id="rId35"/>
    <p:sldId id="329" r:id="rId36"/>
    <p:sldId id="351" r:id="rId37"/>
    <p:sldId id="272" r:id="rId38"/>
    <p:sldId id="359" r:id="rId39"/>
    <p:sldId id="34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5F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2" autoAdjust="0"/>
    <p:restoredTop sz="90175" autoAdjust="0"/>
  </p:normalViewPr>
  <p:slideViewPr>
    <p:cSldViewPr>
      <p:cViewPr>
        <p:scale>
          <a:sx n="121" d="100"/>
          <a:sy n="121" d="100"/>
        </p:scale>
        <p:origin x="-1152" y="-5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Traditional</c:v>
                </c:pt>
              </c:strCache>
            </c:strRef>
          </c:tx>
          <c:invertIfNegative val="0"/>
          <c:cat>
            <c:strRef>
              <c:f>Sheet1!$A$2:$A$6</c:f>
              <c:strCache>
                <c:ptCount val="5"/>
                <c:pt idx="0">
                  <c:v>R1.1</c:v>
                </c:pt>
                <c:pt idx="1">
                  <c:v>R2.1</c:v>
                </c:pt>
                <c:pt idx="2">
                  <c:v>R3</c:v>
                </c:pt>
                <c:pt idx="3">
                  <c:v>R4</c:v>
                </c:pt>
                <c:pt idx="4">
                  <c:v>R4.1</c:v>
                </c:pt>
              </c:strCache>
            </c:strRef>
          </c:cat>
          <c:val>
            <c:numRef>
              <c:f>Sheet1!$B$2:$B$6</c:f>
              <c:numCache>
                <c:formatCode>General</c:formatCode>
                <c:ptCount val="5"/>
                <c:pt idx="0">
                  <c:v>15.6</c:v>
                </c:pt>
                <c:pt idx="1">
                  <c:v>6.8</c:v>
                </c:pt>
                <c:pt idx="2">
                  <c:v>11.2</c:v>
                </c:pt>
                <c:pt idx="3">
                  <c:v>8.9</c:v>
                </c:pt>
                <c:pt idx="4">
                  <c:v>10.7</c:v>
                </c:pt>
              </c:numCache>
            </c:numRef>
          </c:val>
        </c:ser>
        <c:ser>
          <c:idx val="1"/>
          <c:order val="1"/>
          <c:tx>
            <c:strRef>
              <c:f>Sheet1!$C$1</c:f>
              <c:strCache>
                <c:ptCount val="1"/>
                <c:pt idx="0">
                  <c:v>co-changed</c:v>
                </c:pt>
              </c:strCache>
            </c:strRef>
          </c:tx>
          <c:invertIfNegative val="0"/>
          <c:cat>
            <c:strRef>
              <c:f>Sheet1!$A$2:$A$6</c:f>
              <c:strCache>
                <c:ptCount val="5"/>
                <c:pt idx="0">
                  <c:v>R1.1</c:v>
                </c:pt>
                <c:pt idx="1">
                  <c:v>R2.1</c:v>
                </c:pt>
                <c:pt idx="2">
                  <c:v>R3</c:v>
                </c:pt>
                <c:pt idx="3">
                  <c:v>R4</c:v>
                </c:pt>
                <c:pt idx="4">
                  <c:v>R4.1</c:v>
                </c:pt>
              </c:strCache>
            </c:strRef>
          </c:cat>
          <c:val>
            <c:numRef>
              <c:f>Sheet1!$C$2:$C$6</c:f>
              <c:numCache>
                <c:formatCode>General</c:formatCode>
                <c:ptCount val="5"/>
                <c:pt idx="0">
                  <c:v>1.5</c:v>
                </c:pt>
                <c:pt idx="1">
                  <c:v>1.1</c:v>
                </c:pt>
                <c:pt idx="2">
                  <c:v>3.0</c:v>
                </c:pt>
                <c:pt idx="3">
                  <c:v>0.6</c:v>
                </c:pt>
                <c:pt idx="4">
                  <c:v>3.2</c:v>
                </c:pt>
              </c:numCache>
            </c:numRef>
          </c:val>
        </c:ser>
        <c:ser>
          <c:idx val="2"/>
          <c:order val="2"/>
          <c:tx>
            <c:strRef>
              <c:f>Sheet1!$D$1</c:f>
              <c:strCache>
                <c:ptCount val="1"/>
                <c:pt idx="0">
                  <c:v>Time</c:v>
                </c:pt>
              </c:strCache>
            </c:strRef>
          </c:tx>
          <c:invertIfNegative val="0"/>
          <c:cat>
            <c:strRef>
              <c:f>Sheet1!$A$2:$A$6</c:f>
              <c:strCache>
                <c:ptCount val="5"/>
                <c:pt idx="0">
                  <c:v>R1.1</c:v>
                </c:pt>
                <c:pt idx="1">
                  <c:v>R2.1</c:v>
                </c:pt>
                <c:pt idx="2">
                  <c:v>R3</c:v>
                </c:pt>
                <c:pt idx="3">
                  <c:v>R4</c:v>
                </c:pt>
                <c:pt idx="4">
                  <c:v>R4.1</c:v>
                </c:pt>
              </c:strCache>
            </c:strRef>
          </c:cat>
          <c:val>
            <c:numRef>
              <c:f>Sheet1!$D$2:$D$6</c:f>
              <c:numCache>
                <c:formatCode>General</c:formatCode>
                <c:ptCount val="5"/>
                <c:pt idx="0">
                  <c:v>0.4</c:v>
                </c:pt>
                <c:pt idx="1">
                  <c:v>0.1</c:v>
                </c:pt>
                <c:pt idx="2">
                  <c:v>0.4</c:v>
                </c:pt>
                <c:pt idx="3">
                  <c:v>2.1</c:v>
                </c:pt>
                <c:pt idx="4">
                  <c:v>0.0</c:v>
                </c:pt>
              </c:numCache>
            </c:numRef>
          </c:val>
        </c:ser>
        <c:dLbls>
          <c:showLegendKey val="0"/>
          <c:showVal val="0"/>
          <c:showCatName val="0"/>
          <c:showSerName val="0"/>
          <c:showPercent val="0"/>
          <c:showBubbleSize val="0"/>
        </c:dLbls>
        <c:gapWidth val="150"/>
        <c:overlap val="100"/>
        <c:axId val="2120952520"/>
        <c:axId val="2120949624"/>
      </c:barChart>
      <c:catAx>
        <c:axId val="2120952520"/>
        <c:scaling>
          <c:orientation val="minMax"/>
        </c:scaling>
        <c:delete val="0"/>
        <c:axPos val="b"/>
        <c:majorTickMark val="out"/>
        <c:minorTickMark val="none"/>
        <c:tickLblPos val="nextTo"/>
        <c:crossAx val="2120949624"/>
        <c:crosses val="autoZero"/>
        <c:auto val="1"/>
        <c:lblAlgn val="ctr"/>
        <c:lblOffset val="100"/>
        <c:noMultiLvlLbl val="0"/>
      </c:catAx>
      <c:valAx>
        <c:axId val="2120949624"/>
        <c:scaling>
          <c:orientation val="minMax"/>
          <c:max val="40.0"/>
        </c:scaling>
        <c:delete val="0"/>
        <c:axPos val="l"/>
        <c:majorGridlines/>
        <c:numFmt formatCode="General" sourceLinked="1"/>
        <c:majorTickMark val="out"/>
        <c:minorTickMark val="none"/>
        <c:tickLblPos val="nextTo"/>
        <c:crossAx val="21209525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Traditional</c:v>
                </c:pt>
              </c:strCache>
            </c:strRef>
          </c:tx>
          <c:invertIfNegative val="0"/>
          <c:cat>
            <c:strRef>
              <c:f>Sheet1!$A$2:$A$6</c:f>
              <c:strCache>
                <c:ptCount val="5"/>
                <c:pt idx="0">
                  <c:v>R1.1</c:v>
                </c:pt>
                <c:pt idx="1">
                  <c:v>R2.1</c:v>
                </c:pt>
                <c:pt idx="2">
                  <c:v>R3</c:v>
                </c:pt>
                <c:pt idx="3">
                  <c:v>R4</c:v>
                </c:pt>
                <c:pt idx="4">
                  <c:v>R4.1</c:v>
                </c:pt>
              </c:strCache>
            </c:strRef>
          </c:cat>
          <c:val>
            <c:numRef>
              <c:f>Sheet1!$B$2:$B$6</c:f>
              <c:numCache>
                <c:formatCode>General</c:formatCode>
                <c:ptCount val="5"/>
                <c:pt idx="0">
                  <c:v>0.0</c:v>
                </c:pt>
                <c:pt idx="1">
                  <c:v>2.9</c:v>
                </c:pt>
                <c:pt idx="2">
                  <c:v>2.8</c:v>
                </c:pt>
                <c:pt idx="3">
                  <c:v>0.7</c:v>
                </c:pt>
                <c:pt idx="4">
                  <c:v>0.7</c:v>
                </c:pt>
              </c:numCache>
            </c:numRef>
          </c:val>
        </c:ser>
        <c:ser>
          <c:idx val="1"/>
          <c:order val="1"/>
          <c:tx>
            <c:strRef>
              <c:f>Sheet1!$C$1</c:f>
              <c:strCache>
                <c:ptCount val="1"/>
                <c:pt idx="0">
                  <c:v>Co-changed</c:v>
                </c:pt>
              </c:strCache>
            </c:strRef>
          </c:tx>
          <c:invertIfNegative val="0"/>
          <c:cat>
            <c:strRef>
              <c:f>Sheet1!$A$2:$A$6</c:f>
              <c:strCache>
                <c:ptCount val="5"/>
                <c:pt idx="0">
                  <c:v>R1.1</c:v>
                </c:pt>
                <c:pt idx="1">
                  <c:v>R2.1</c:v>
                </c:pt>
                <c:pt idx="2">
                  <c:v>R3</c:v>
                </c:pt>
                <c:pt idx="3">
                  <c:v>R4</c:v>
                </c:pt>
                <c:pt idx="4">
                  <c:v>R4.1</c:v>
                </c:pt>
              </c:strCache>
            </c:strRef>
          </c:cat>
          <c:val>
            <c:numRef>
              <c:f>Sheet1!$C$2:$C$6</c:f>
              <c:numCache>
                <c:formatCode>General</c:formatCode>
                <c:ptCount val="5"/>
                <c:pt idx="0">
                  <c:v>0.0</c:v>
                </c:pt>
                <c:pt idx="1">
                  <c:v>1.1</c:v>
                </c:pt>
                <c:pt idx="2">
                  <c:v>4.6</c:v>
                </c:pt>
                <c:pt idx="3">
                  <c:v>9.8</c:v>
                </c:pt>
                <c:pt idx="4">
                  <c:v>14.5</c:v>
                </c:pt>
              </c:numCache>
            </c:numRef>
          </c:val>
        </c:ser>
        <c:ser>
          <c:idx val="2"/>
          <c:order val="2"/>
          <c:tx>
            <c:strRef>
              <c:f>Sheet1!$D$1</c:f>
              <c:strCache>
                <c:ptCount val="1"/>
                <c:pt idx="0">
                  <c:v>Time</c:v>
                </c:pt>
              </c:strCache>
            </c:strRef>
          </c:tx>
          <c:invertIfNegative val="0"/>
          <c:cat>
            <c:strRef>
              <c:f>Sheet1!$A$2:$A$6</c:f>
              <c:strCache>
                <c:ptCount val="5"/>
                <c:pt idx="0">
                  <c:v>R1.1</c:v>
                </c:pt>
                <c:pt idx="1">
                  <c:v>R2.1</c:v>
                </c:pt>
                <c:pt idx="2">
                  <c:v>R3</c:v>
                </c:pt>
                <c:pt idx="3">
                  <c:v>R4</c:v>
                </c:pt>
                <c:pt idx="4">
                  <c:v>R4.1</c:v>
                </c:pt>
              </c:strCache>
            </c:strRef>
          </c:cat>
          <c:val>
            <c:numRef>
              <c:f>Sheet1!$D$2:$D$6</c:f>
              <c:numCache>
                <c:formatCode>General</c:formatCode>
                <c:ptCount val="5"/>
                <c:pt idx="0">
                  <c:v>0.0</c:v>
                </c:pt>
                <c:pt idx="1">
                  <c:v>0.3</c:v>
                </c:pt>
                <c:pt idx="2">
                  <c:v>3.5</c:v>
                </c:pt>
                <c:pt idx="3">
                  <c:v>20.4</c:v>
                </c:pt>
                <c:pt idx="4">
                  <c:v>10.1</c:v>
                </c:pt>
              </c:numCache>
            </c:numRef>
          </c:val>
        </c:ser>
        <c:dLbls>
          <c:showLegendKey val="0"/>
          <c:showVal val="0"/>
          <c:showCatName val="0"/>
          <c:showSerName val="0"/>
          <c:showPercent val="0"/>
          <c:showBubbleSize val="0"/>
        </c:dLbls>
        <c:gapWidth val="150"/>
        <c:overlap val="100"/>
        <c:axId val="2120888744"/>
        <c:axId val="2120884984"/>
      </c:barChart>
      <c:catAx>
        <c:axId val="2120888744"/>
        <c:scaling>
          <c:orientation val="minMax"/>
        </c:scaling>
        <c:delete val="0"/>
        <c:axPos val="b"/>
        <c:majorTickMark val="out"/>
        <c:minorTickMark val="none"/>
        <c:tickLblPos val="nextTo"/>
        <c:crossAx val="2120884984"/>
        <c:crosses val="autoZero"/>
        <c:auto val="1"/>
        <c:lblAlgn val="ctr"/>
        <c:lblOffset val="100"/>
        <c:noMultiLvlLbl val="0"/>
      </c:catAx>
      <c:valAx>
        <c:axId val="2120884984"/>
        <c:scaling>
          <c:orientation val="minMax"/>
          <c:max val="40.0"/>
        </c:scaling>
        <c:delete val="0"/>
        <c:axPos val="l"/>
        <c:majorGridlines/>
        <c:numFmt formatCode="General" sourceLinked="1"/>
        <c:majorTickMark val="out"/>
        <c:minorTickMark val="none"/>
        <c:tickLblPos val="nextTo"/>
        <c:crossAx val="212088874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Breakages</c:v>
                </c:pt>
              </c:strCache>
            </c:strRef>
          </c:tx>
          <c:invertIfNegative val="0"/>
          <c:cat>
            <c:strRef>
              <c:f>Sheet1!$A$2:$A$3</c:f>
              <c:strCache>
                <c:ptCount val="2"/>
                <c:pt idx="0">
                  <c:v>File</c:v>
                </c:pt>
                <c:pt idx="1">
                  <c:v>LOC</c:v>
                </c:pt>
              </c:strCache>
            </c:strRef>
          </c:cat>
          <c:val>
            <c:numRef>
              <c:f>Sheet1!$B$2:$B$3</c:f>
              <c:numCache>
                <c:formatCode>General</c:formatCode>
                <c:ptCount val="2"/>
                <c:pt idx="0">
                  <c:v>41.0</c:v>
                </c:pt>
                <c:pt idx="1">
                  <c:v>42.0</c:v>
                </c:pt>
              </c:numCache>
            </c:numRef>
          </c:val>
        </c:ser>
        <c:ser>
          <c:idx val="1"/>
          <c:order val="1"/>
          <c:tx>
            <c:strRef>
              <c:f>Sheet1!$C$1</c:f>
              <c:strCache>
                <c:ptCount val="1"/>
                <c:pt idx="0">
                  <c:v>Surprises</c:v>
                </c:pt>
              </c:strCache>
            </c:strRef>
          </c:tx>
          <c:invertIfNegative val="0"/>
          <c:cat>
            <c:strRef>
              <c:f>Sheet1!$A$2:$A$3</c:f>
              <c:strCache>
                <c:ptCount val="2"/>
                <c:pt idx="0">
                  <c:v>File</c:v>
                </c:pt>
                <c:pt idx="1">
                  <c:v>LOC</c:v>
                </c:pt>
              </c:strCache>
            </c:strRef>
          </c:cat>
          <c:val>
            <c:numRef>
              <c:f>Sheet1!$C$2:$C$3</c:f>
              <c:numCache>
                <c:formatCode>General</c:formatCode>
                <c:ptCount val="2"/>
                <c:pt idx="0">
                  <c:v>55.0</c:v>
                </c:pt>
                <c:pt idx="1">
                  <c:v>50.0</c:v>
                </c:pt>
              </c:numCache>
            </c:numRef>
          </c:val>
        </c:ser>
        <c:dLbls>
          <c:dLblPos val="outEnd"/>
          <c:showLegendKey val="0"/>
          <c:showVal val="1"/>
          <c:showCatName val="0"/>
          <c:showSerName val="0"/>
          <c:showPercent val="0"/>
          <c:showBubbleSize val="0"/>
        </c:dLbls>
        <c:gapWidth val="150"/>
        <c:axId val="2120584024"/>
        <c:axId val="2120576888"/>
      </c:barChart>
      <c:catAx>
        <c:axId val="2120584024"/>
        <c:scaling>
          <c:orientation val="minMax"/>
        </c:scaling>
        <c:delete val="0"/>
        <c:axPos val="b"/>
        <c:majorTickMark val="out"/>
        <c:minorTickMark val="none"/>
        <c:tickLblPos val="nextTo"/>
        <c:txPr>
          <a:bodyPr/>
          <a:lstStyle/>
          <a:p>
            <a:pPr>
              <a:defRPr sz="2400" b="1"/>
            </a:pPr>
            <a:endParaRPr lang="en-US"/>
          </a:p>
        </c:txPr>
        <c:crossAx val="2120576888"/>
        <c:crosses val="autoZero"/>
        <c:auto val="1"/>
        <c:lblAlgn val="ctr"/>
        <c:lblOffset val="100"/>
        <c:noMultiLvlLbl val="0"/>
      </c:catAx>
      <c:valAx>
        <c:axId val="2120576888"/>
        <c:scaling>
          <c:orientation val="minMax"/>
          <c:max val="100.0"/>
        </c:scaling>
        <c:delete val="0"/>
        <c:axPos val="l"/>
        <c:majorGridlines/>
        <c:title>
          <c:tx>
            <c:rich>
              <a:bodyPr rot="-5400000" vert="horz"/>
              <a:lstStyle/>
              <a:p>
                <a:pPr>
                  <a:defRPr/>
                </a:pPr>
                <a:r>
                  <a:rPr lang="en-US" sz="2400" dirty="0" smtClean="0"/>
                  <a:t>Effort</a:t>
                </a:r>
                <a:r>
                  <a:rPr lang="en-US" sz="2400" baseline="0" dirty="0" smtClean="0"/>
                  <a:t> Savings (%)</a:t>
                </a:r>
                <a:endParaRPr lang="en-US" sz="2400" dirty="0"/>
              </a:p>
            </c:rich>
          </c:tx>
          <c:layout/>
          <c:overlay val="0"/>
        </c:title>
        <c:numFmt formatCode="General" sourceLinked="1"/>
        <c:majorTickMark val="out"/>
        <c:minorTickMark val="none"/>
        <c:tickLblPos val="nextTo"/>
        <c:crossAx val="2120584024"/>
        <c:crosses val="autoZero"/>
        <c:crossBetween val="between"/>
      </c:valAx>
    </c:plotArea>
    <c:legend>
      <c:legendPos val="r"/>
      <c:layout>
        <c:manualLayout>
          <c:xMode val="edge"/>
          <c:yMode val="edge"/>
          <c:x val="0.158530323337242"/>
          <c:y val="0.0506978663957328"/>
          <c:w val="0.234478276651589"/>
          <c:h val="0.188183049699433"/>
        </c:manualLayout>
      </c:layout>
      <c:overlay val="1"/>
      <c:txPr>
        <a:bodyPr/>
        <a:lstStyle/>
        <a:p>
          <a:pPr>
            <a:defRPr sz="2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Breakages</c:v>
                </c:pt>
              </c:strCache>
            </c:strRef>
          </c:tx>
          <c:invertIfNegative val="0"/>
          <c:cat>
            <c:strRef>
              <c:f>Sheet1!$A$2:$A$6</c:f>
              <c:strCache>
                <c:ptCount val="5"/>
                <c:pt idx="0">
                  <c:v>Pre-release defects</c:v>
                </c:pt>
                <c:pt idx="1">
                  <c:v>Size</c:v>
                </c:pt>
                <c:pt idx="2">
                  <c:v>No. co-changed files</c:v>
                </c:pt>
                <c:pt idx="3">
                  <c:v>Churn of co-changed files</c:v>
                </c:pt>
                <c:pt idx="4">
                  <c:v>Latest change</c:v>
                </c:pt>
              </c:strCache>
            </c:strRef>
          </c:cat>
          <c:val>
            <c:numRef>
              <c:f>Sheet1!$B$2:$B$6</c:f>
              <c:numCache>
                <c:formatCode>General</c:formatCode>
                <c:ptCount val="5"/>
                <c:pt idx="0">
                  <c:v>154.0</c:v>
                </c:pt>
                <c:pt idx="1">
                  <c:v>39.0</c:v>
                </c:pt>
              </c:numCache>
            </c:numRef>
          </c:val>
        </c:ser>
        <c:ser>
          <c:idx val="1"/>
          <c:order val="1"/>
          <c:tx>
            <c:strRef>
              <c:f>Sheet1!$C$1</c:f>
              <c:strCache>
                <c:ptCount val="1"/>
                <c:pt idx="0">
                  <c:v>Surprises</c:v>
                </c:pt>
              </c:strCache>
            </c:strRef>
          </c:tx>
          <c:invertIfNegative val="0"/>
          <c:cat>
            <c:strRef>
              <c:f>Sheet1!$A$2:$A$6</c:f>
              <c:strCache>
                <c:ptCount val="5"/>
                <c:pt idx="0">
                  <c:v>Pre-release defects</c:v>
                </c:pt>
                <c:pt idx="1">
                  <c:v>Size</c:v>
                </c:pt>
                <c:pt idx="2">
                  <c:v>No. co-changed files</c:v>
                </c:pt>
                <c:pt idx="3">
                  <c:v>Churn of co-changed files</c:v>
                </c:pt>
                <c:pt idx="4">
                  <c:v>Latest change</c:v>
                </c:pt>
              </c:strCache>
            </c:strRef>
          </c:cat>
          <c:val>
            <c:numRef>
              <c:f>Sheet1!$C$2:$C$6</c:f>
              <c:numCache>
                <c:formatCode>General</c:formatCode>
                <c:ptCount val="5"/>
                <c:pt idx="2">
                  <c:v>-85.0</c:v>
                </c:pt>
                <c:pt idx="3">
                  <c:v>-19.0</c:v>
                </c:pt>
                <c:pt idx="4">
                  <c:v>-92.0</c:v>
                </c:pt>
              </c:numCache>
            </c:numRef>
          </c:val>
        </c:ser>
        <c:dLbls>
          <c:dLblPos val="outEnd"/>
          <c:showLegendKey val="0"/>
          <c:showVal val="1"/>
          <c:showCatName val="0"/>
          <c:showSerName val="0"/>
          <c:showPercent val="0"/>
          <c:showBubbleSize val="0"/>
        </c:dLbls>
        <c:gapWidth val="150"/>
        <c:axId val="2128473704"/>
        <c:axId val="2128469608"/>
      </c:barChart>
      <c:catAx>
        <c:axId val="2128473704"/>
        <c:scaling>
          <c:orientation val="minMax"/>
        </c:scaling>
        <c:delete val="0"/>
        <c:axPos val="b"/>
        <c:majorTickMark val="out"/>
        <c:minorTickMark val="none"/>
        <c:tickLblPos val="low"/>
        <c:txPr>
          <a:bodyPr/>
          <a:lstStyle/>
          <a:p>
            <a:pPr>
              <a:defRPr sz="2000" b="1"/>
            </a:pPr>
            <a:endParaRPr lang="en-US"/>
          </a:p>
        </c:txPr>
        <c:crossAx val="2128469608"/>
        <c:crosses val="autoZero"/>
        <c:auto val="1"/>
        <c:lblAlgn val="ctr"/>
        <c:lblOffset val="100"/>
        <c:noMultiLvlLbl val="0"/>
      </c:catAx>
      <c:valAx>
        <c:axId val="2128469608"/>
        <c:scaling>
          <c:orientation val="minMax"/>
        </c:scaling>
        <c:delete val="0"/>
        <c:axPos val="l"/>
        <c:majorGridlines/>
        <c:numFmt formatCode="General" sourceLinked="1"/>
        <c:majorTickMark val="out"/>
        <c:minorTickMark val="none"/>
        <c:tickLblPos val="nextTo"/>
        <c:crossAx val="2128473704"/>
        <c:crosses val="autoZero"/>
        <c:crossBetween val="between"/>
      </c:valAx>
    </c:plotArea>
    <c:legend>
      <c:legendPos val="r"/>
      <c:layout>
        <c:manualLayout>
          <c:xMode val="edge"/>
          <c:yMode val="edge"/>
          <c:x val="0.775640255905512"/>
          <c:y val="0.0507650098425197"/>
          <c:w val="0.198567189236481"/>
          <c:h val="0.185196017164521"/>
        </c:manualLayout>
      </c:layout>
      <c:overlay val="1"/>
      <c:txPr>
        <a:bodyPr/>
        <a:lstStyle/>
        <a:p>
          <a:pPr>
            <a:defRPr sz="2400"/>
          </a:pPr>
          <a:endParaRPr lang="en-US"/>
        </a:p>
      </c:txPr>
    </c:legend>
    <c:plotVisOnly val="1"/>
    <c:dispBlanksAs val="gap"/>
    <c:showDLblsOverMax val="0"/>
  </c:chart>
  <c:txPr>
    <a:bodyPr/>
    <a:lstStyle/>
    <a:p>
      <a:pPr>
        <a:defRPr sz="1800"/>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2DDE96-FEC9-4FB8-A475-DB2CEB4C48A1}" type="doc">
      <dgm:prSet loTypeId="urn:microsoft.com/office/officeart/2005/8/layout/chart3" loCatId="cycle" qsTypeId="urn:microsoft.com/office/officeart/2005/8/quickstyle/simple1" qsCatId="simple" csTypeId="urn:microsoft.com/office/officeart/2005/8/colors/accent1_2" csCatId="accent1" phldr="1"/>
      <dgm:spPr/>
    </dgm:pt>
    <dgm:pt modelId="{BCE84936-77F5-4A0A-8A10-19E7434A5663}">
      <dgm:prSet phldrT="[Text]"/>
      <dgm:spPr/>
      <dgm:t>
        <a:bodyPr/>
        <a:lstStyle/>
        <a:p>
          <a:r>
            <a:rPr lang="en-US" dirty="0" smtClean="0"/>
            <a:t>Size</a:t>
          </a:r>
          <a:br>
            <a:rPr lang="en-US" dirty="0" smtClean="0"/>
          </a:br>
          <a:r>
            <a:rPr lang="en-US" dirty="0" smtClean="0"/>
            <a:t>Pre-release defects</a:t>
          </a:r>
          <a:endParaRPr lang="en-US" dirty="0"/>
        </a:p>
      </dgm:t>
    </dgm:pt>
    <dgm:pt modelId="{4D2A8DAE-E967-4AA7-A9B9-F9F178D6F271}" type="parTrans" cxnId="{8890E4F0-0618-4DFF-92D5-B7A44A8011DE}">
      <dgm:prSet/>
      <dgm:spPr/>
      <dgm:t>
        <a:bodyPr/>
        <a:lstStyle/>
        <a:p>
          <a:endParaRPr lang="en-US"/>
        </a:p>
      </dgm:t>
    </dgm:pt>
    <dgm:pt modelId="{5BB78757-4127-4675-A0CC-060DA600C8B8}" type="sibTrans" cxnId="{8890E4F0-0618-4DFF-92D5-B7A44A8011DE}">
      <dgm:prSet/>
      <dgm:spPr/>
      <dgm:t>
        <a:bodyPr/>
        <a:lstStyle/>
        <a:p>
          <a:endParaRPr lang="en-US"/>
        </a:p>
      </dgm:t>
    </dgm:pt>
    <dgm:pt modelId="{1D242AE3-CB0B-474F-AEA7-CB07EB57A9E8}">
      <dgm:prSet phldrT="[Text]"/>
      <dgm:spPr/>
      <dgm:t>
        <a:bodyPr/>
        <a:lstStyle/>
        <a:p>
          <a:r>
            <a:rPr lang="en-US" dirty="0" smtClean="0"/>
            <a:t>Latest Change</a:t>
          </a:r>
          <a:br>
            <a:rPr lang="en-US" dirty="0" smtClean="0"/>
          </a:br>
          <a:r>
            <a:rPr lang="en-US" dirty="0" smtClean="0"/>
            <a:t>Age</a:t>
          </a:r>
          <a:endParaRPr lang="en-US" dirty="0"/>
        </a:p>
      </dgm:t>
    </dgm:pt>
    <dgm:pt modelId="{1AA50A80-6EC6-4A7B-8D7D-01DCB15C4B35}" type="parTrans" cxnId="{21A91F9F-3AF4-419F-B95B-1788A6FBDED1}">
      <dgm:prSet/>
      <dgm:spPr/>
      <dgm:t>
        <a:bodyPr/>
        <a:lstStyle/>
        <a:p>
          <a:endParaRPr lang="en-US"/>
        </a:p>
      </dgm:t>
    </dgm:pt>
    <dgm:pt modelId="{D9A2C8FF-27DC-4108-911F-8956B893069C}" type="sibTrans" cxnId="{21A91F9F-3AF4-419F-B95B-1788A6FBDED1}">
      <dgm:prSet/>
      <dgm:spPr/>
      <dgm:t>
        <a:bodyPr/>
        <a:lstStyle/>
        <a:p>
          <a:endParaRPr lang="en-US"/>
        </a:p>
      </dgm:t>
    </dgm:pt>
    <dgm:pt modelId="{8CAB012D-307E-440A-B1C7-D4E7AFF28352}">
      <dgm:prSet phldrT="[Text]"/>
      <dgm:spPr/>
      <dgm:t>
        <a:bodyPr/>
        <a:lstStyle/>
        <a:p>
          <a:r>
            <a:rPr lang="en-US" dirty="0" smtClean="0"/>
            <a:t># of files</a:t>
          </a:r>
          <a:br>
            <a:rPr lang="en-US" dirty="0" smtClean="0"/>
          </a:br>
          <a:r>
            <a:rPr lang="en-US" dirty="0" smtClean="0"/>
            <a:t>Churn</a:t>
          </a:r>
          <a:br>
            <a:rPr lang="en-US" dirty="0" smtClean="0"/>
          </a:br>
          <a:r>
            <a:rPr lang="en-US" dirty="0" smtClean="0"/>
            <a:t>Size</a:t>
          </a:r>
          <a:br>
            <a:rPr lang="en-US" dirty="0" smtClean="0"/>
          </a:br>
          <a:r>
            <a:rPr lang="en-US" dirty="0" smtClean="0"/>
            <a:t>Pre-release defects</a:t>
          </a:r>
          <a:br>
            <a:rPr lang="en-US" dirty="0" smtClean="0"/>
          </a:br>
          <a:r>
            <a:rPr lang="en-US" dirty="0" smtClean="0"/>
            <a:t>Pre-release changes</a:t>
          </a:r>
          <a:endParaRPr lang="en-US" dirty="0"/>
        </a:p>
      </dgm:t>
    </dgm:pt>
    <dgm:pt modelId="{9A54F6B1-BDD9-4356-8700-42638667D7C3}" type="parTrans" cxnId="{857DF10D-2BB5-4B07-AA87-8D5A99570726}">
      <dgm:prSet/>
      <dgm:spPr/>
      <dgm:t>
        <a:bodyPr/>
        <a:lstStyle/>
        <a:p>
          <a:endParaRPr lang="en-US"/>
        </a:p>
      </dgm:t>
    </dgm:pt>
    <dgm:pt modelId="{0C471F4D-628E-40AD-AC71-89C4A025AF48}" type="sibTrans" cxnId="{857DF10D-2BB5-4B07-AA87-8D5A99570726}">
      <dgm:prSet/>
      <dgm:spPr/>
      <dgm:t>
        <a:bodyPr/>
        <a:lstStyle/>
        <a:p>
          <a:endParaRPr lang="en-US"/>
        </a:p>
      </dgm:t>
    </dgm:pt>
    <dgm:pt modelId="{61561A8E-0190-4474-8D3C-0344EA06034A}" type="pres">
      <dgm:prSet presAssocID="{002DDE96-FEC9-4FB8-A475-DB2CEB4C48A1}" presName="compositeShape" presStyleCnt="0">
        <dgm:presLayoutVars>
          <dgm:chMax val="7"/>
          <dgm:dir/>
          <dgm:resizeHandles val="exact"/>
        </dgm:presLayoutVars>
      </dgm:prSet>
      <dgm:spPr/>
    </dgm:pt>
    <dgm:pt modelId="{3B33A527-0D05-4BAB-89D6-3EA030790D87}" type="pres">
      <dgm:prSet presAssocID="{002DDE96-FEC9-4FB8-A475-DB2CEB4C48A1}" presName="wedge1" presStyleLbl="node1" presStyleIdx="0" presStyleCnt="3" custLinFactNeighborX="-5734" custLinFactNeighborY="3260"/>
      <dgm:spPr/>
      <dgm:t>
        <a:bodyPr/>
        <a:lstStyle/>
        <a:p>
          <a:endParaRPr lang="en-US"/>
        </a:p>
      </dgm:t>
    </dgm:pt>
    <dgm:pt modelId="{B1D813AD-0BBA-4BC6-90A9-9572F066083A}" type="pres">
      <dgm:prSet presAssocID="{002DDE96-FEC9-4FB8-A475-DB2CEB4C48A1}" presName="wedge1Tx" presStyleLbl="node1" presStyleIdx="0" presStyleCnt="3">
        <dgm:presLayoutVars>
          <dgm:chMax val="0"/>
          <dgm:chPref val="0"/>
          <dgm:bulletEnabled val="1"/>
        </dgm:presLayoutVars>
      </dgm:prSet>
      <dgm:spPr/>
      <dgm:t>
        <a:bodyPr/>
        <a:lstStyle/>
        <a:p>
          <a:endParaRPr lang="en-US"/>
        </a:p>
      </dgm:t>
    </dgm:pt>
    <dgm:pt modelId="{6F9D86A3-F250-4A05-9C0C-7396102D0D6F}" type="pres">
      <dgm:prSet presAssocID="{002DDE96-FEC9-4FB8-A475-DB2CEB4C48A1}" presName="wedge2" presStyleLbl="node1" presStyleIdx="1" presStyleCnt="3"/>
      <dgm:spPr/>
      <dgm:t>
        <a:bodyPr/>
        <a:lstStyle/>
        <a:p>
          <a:endParaRPr lang="en-US"/>
        </a:p>
      </dgm:t>
    </dgm:pt>
    <dgm:pt modelId="{CF917E9A-34AA-4920-B9C2-35C265DD1FF5}" type="pres">
      <dgm:prSet presAssocID="{002DDE96-FEC9-4FB8-A475-DB2CEB4C48A1}" presName="wedge2Tx" presStyleLbl="node1" presStyleIdx="1" presStyleCnt="3">
        <dgm:presLayoutVars>
          <dgm:chMax val="0"/>
          <dgm:chPref val="0"/>
          <dgm:bulletEnabled val="1"/>
        </dgm:presLayoutVars>
      </dgm:prSet>
      <dgm:spPr/>
      <dgm:t>
        <a:bodyPr/>
        <a:lstStyle/>
        <a:p>
          <a:endParaRPr lang="en-US"/>
        </a:p>
      </dgm:t>
    </dgm:pt>
    <dgm:pt modelId="{5D08FED2-7AD5-472A-AD4D-0511B800E8AD}" type="pres">
      <dgm:prSet presAssocID="{002DDE96-FEC9-4FB8-A475-DB2CEB4C48A1}" presName="wedge3" presStyleLbl="node1" presStyleIdx="2" presStyleCnt="3"/>
      <dgm:spPr/>
      <dgm:t>
        <a:bodyPr/>
        <a:lstStyle/>
        <a:p>
          <a:endParaRPr lang="en-US"/>
        </a:p>
      </dgm:t>
    </dgm:pt>
    <dgm:pt modelId="{FF641370-9E89-425B-A333-C83104D20F5B}" type="pres">
      <dgm:prSet presAssocID="{002DDE96-FEC9-4FB8-A475-DB2CEB4C48A1}" presName="wedge3Tx" presStyleLbl="node1" presStyleIdx="2" presStyleCnt="3">
        <dgm:presLayoutVars>
          <dgm:chMax val="0"/>
          <dgm:chPref val="0"/>
          <dgm:bulletEnabled val="1"/>
        </dgm:presLayoutVars>
      </dgm:prSet>
      <dgm:spPr/>
      <dgm:t>
        <a:bodyPr/>
        <a:lstStyle/>
        <a:p>
          <a:endParaRPr lang="en-US"/>
        </a:p>
      </dgm:t>
    </dgm:pt>
  </dgm:ptLst>
  <dgm:cxnLst>
    <dgm:cxn modelId="{8B25169A-CA5E-4665-8BB4-631FBF246D41}" type="presOf" srcId="{BCE84936-77F5-4A0A-8A10-19E7434A5663}" destId="{3B33A527-0D05-4BAB-89D6-3EA030790D87}" srcOrd="0" destOrd="0" presId="urn:microsoft.com/office/officeart/2005/8/layout/chart3"/>
    <dgm:cxn modelId="{857DF10D-2BB5-4B07-AA87-8D5A99570726}" srcId="{002DDE96-FEC9-4FB8-A475-DB2CEB4C48A1}" destId="{8CAB012D-307E-440A-B1C7-D4E7AFF28352}" srcOrd="1" destOrd="0" parTransId="{9A54F6B1-BDD9-4356-8700-42638667D7C3}" sibTransId="{0C471F4D-628E-40AD-AC71-89C4A025AF48}"/>
    <dgm:cxn modelId="{68AC0BF3-2CFC-46F3-A47E-818293B20AC8}" type="presOf" srcId="{BCE84936-77F5-4A0A-8A10-19E7434A5663}" destId="{B1D813AD-0BBA-4BC6-90A9-9572F066083A}" srcOrd="1" destOrd="0" presId="urn:microsoft.com/office/officeart/2005/8/layout/chart3"/>
    <dgm:cxn modelId="{21A91F9F-3AF4-419F-B95B-1788A6FBDED1}" srcId="{002DDE96-FEC9-4FB8-A475-DB2CEB4C48A1}" destId="{1D242AE3-CB0B-474F-AEA7-CB07EB57A9E8}" srcOrd="2" destOrd="0" parTransId="{1AA50A80-6EC6-4A7B-8D7D-01DCB15C4B35}" sibTransId="{D9A2C8FF-27DC-4108-911F-8956B893069C}"/>
    <dgm:cxn modelId="{2CB1C99A-02BE-4EB7-91C1-48E4F7429A2C}" type="presOf" srcId="{8CAB012D-307E-440A-B1C7-D4E7AFF28352}" destId="{CF917E9A-34AA-4920-B9C2-35C265DD1FF5}" srcOrd="1" destOrd="0" presId="urn:microsoft.com/office/officeart/2005/8/layout/chart3"/>
    <dgm:cxn modelId="{A30BC985-15D9-4225-96ED-81718F219A28}" type="presOf" srcId="{1D242AE3-CB0B-474F-AEA7-CB07EB57A9E8}" destId="{5D08FED2-7AD5-472A-AD4D-0511B800E8AD}" srcOrd="0" destOrd="0" presId="urn:microsoft.com/office/officeart/2005/8/layout/chart3"/>
    <dgm:cxn modelId="{3168E058-1D49-4412-9BD4-B4BD688D8759}" type="presOf" srcId="{8CAB012D-307E-440A-B1C7-D4E7AFF28352}" destId="{6F9D86A3-F250-4A05-9C0C-7396102D0D6F}" srcOrd="0" destOrd="0" presId="urn:microsoft.com/office/officeart/2005/8/layout/chart3"/>
    <dgm:cxn modelId="{8890E4F0-0618-4DFF-92D5-B7A44A8011DE}" srcId="{002DDE96-FEC9-4FB8-A475-DB2CEB4C48A1}" destId="{BCE84936-77F5-4A0A-8A10-19E7434A5663}" srcOrd="0" destOrd="0" parTransId="{4D2A8DAE-E967-4AA7-A9B9-F9F178D6F271}" sibTransId="{5BB78757-4127-4675-A0CC-060DA600C8B8}"/>
    <dgm:cxn modelId="{57A2DB3C-143B-42C1-A335-D004521B283B}" type="presOf" srcId="{1D242AE3-CB0B-474F-AEA7-CB07EB57A9E8}" destId="{FF641370-9E89-425B-A333-C83104D20F5B}" srcOrd="1" destOrd="0" presId="urn:microsoft.com/office/officeart/2005/8/layout/chart3"/>
    <dgm:cxn modelId="{B21ADB4A-F506-4EFB-8A32-0542CB1D51A9}" type="presOf" srcId="{002DDE96-FEC9-4FB8-A475-DB2CEB4C48A1}" destId="{61561A8E-0190-4474-8D3C-0344EA06034A}" srcOrd="0" destOrd="0" presId="urn:microsoft.com/office/officeart/2005/8/layout/chart3"/>
    <dgm:cxn modelId="{A70378AD-FD21-4B8D-B454-F5F06106D3AF}" type="presParOf" srcId="{61561A8E-0190-4474-8D3C-0344EA06034A}" destId="{3B33A527-0D05-4BAB-89D6-3EA030790D87}" srcOrd="0" destOrd="0" presId="urn:microsoft.com/office/officeart/2005/8/layout/chart3"/>
    <dgm:cxn modelId="{DF5219F9-5F20-4E1B-A129-CF4904C65606}" type="presParOf" srcId="{61561A8E-0190-4474-8D3C-0344EA06034A}" destId="{B1D813AD-0BBA-4BC6-90A9-9572F066083A}" srcOrd="1" destOrd="0" presId="urn:microsoft.com/office/officeart/2005/8/layout/chart3"/>
    <dgm:cxn modelId="{C23C949B-B7B5-44AF-A342-B1B484508634}" type="presParOf" srcId="{61561A8E-0190-4474-8D3C-0344EA06034A}" destId="{6F9D86A3-F250-4A05-9C0C-7396102D0D6F}" srcOrd="2" destOrd="0" presId="urn:microsoft.com/office/officeart/2005/8/layout/chart3"/>
    <dgm:cxn modelId="{1A1D89BE-4D13-4DD8-A4EA-F80D7DB300AB}" type="presParOf" srcId="{61561A8E-0190-4474-8D3C-0344EA06034A}" destId="{CF917E9A-34AA-4920-B9C2-35C265DD1FF5}" srcOrd="3" destOrd="0" presId="urn:microsoft.com/office/officeart/2005/8/layout/chart3"/>
    <dgm:cxn modelId="{3FE4B2CE-44D3-4461-A460-A60889336803}" type="presParOf" srcId="{61561A8E-0190-4474-8D3C-0344EA06034A}" destId="{5D08FED2-7AD5-472A-AD4D-0511B800E8AD}" srcOrd="4" destOrd="0" presId="urn:microsoft.com/office/officeart/2005/8/layout/chart3"/>
    <dgm:cxn modelId="{40B0BEB2-61A3-4F34-95E7-D3A78CED385E}" type="presParOf" srcId="{61561A8E-0190-4474-8D3C-0344EA06034A}" destId="{FF641370-9E89-425B-A333-C83104D20F5B}"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3A527-0D05-4BAB-89D6-3EA030790D87}">
      <dsp:nvSpPr>
        <dsp:cNvPr id="0" name=""/>
        <dsp:cNvSpPr/>
      </dsp:nvSpPr>
      <dsp:spPr>
        <a:xfrm>
          <a:off x="1556582" y="576002"/>
          <a:ext cx="5099304" cy="5099304"/>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Size</a:t>
          </a:r>
          <a:br>
            <a:rPr lang="en-US" sz="2100" kern="1200" dirty="0" smtClean="0"/>
          </a:br>
          <a:r>
            <a:rPr lang="en-US" sz="2100" kern="1200" dirty="0" smtClean="0"/>
            <a:t>Pre-release defects</a:t>
          </a:r>
          <a:endParaRPr lang="en-US" sz="2100" kern="1200" dirty="0"/>
        </a:p>
      </dsp:txBody>
      <dsp:txXfrm>
        <a:off x="4329025" y="1516945"/>
        <a:ext cx="1730121" cy="1699768"/>
      </dsp:txXfrm>
    </dsp:sp>
    <dsp:sp modelId="{6F9D86A3-F250-4A05-9C0C-7396102D0D6F}">
      <dsp:nvSpPr>
        <dsp:cNvPr id="0" name=""/>
        <dsp:cNvSpPr/>
      </dsp:nvSpPr>
      <dsp:spPr>
        <a:xfrm>
          <a:off x="1586119" y="561530"/>
          <a:ext cx="5099304" cy="5099304"/>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 of files</a:t>
          </a:r>
          <a:br>
            <a:rPr lang="en-US" sz="2100" kern="1200" dirty="0" smtClean="0"/>
          </a:br>
          <a:r>
            <a:rPr lang="en-US" sz="2100" kern="1200" dirty="0" smtClean="0"/>
            <a:t>Churn</a:t>
          </a:r>
          <a:br>
            <a:rPr lang="en-US" sz="2100" kern="1200" dirty="0" smtClean="0"/>
          </a:br>
          <a:r>
            <a:rPr lang="en-US" sz="2100" kern="1200" dirty="0" smtClean="0"/>
            <a:t>Size</a:t>
          </a:r>
          <a:br>
            <a:rPr lang="en-US" sz="2100" kern="1200" dirty="0" smtClean="0"/>
          </a:br>
          <a:r>
            <a:rPr lang="en-US" sz="2100" kern="1200" dirty="0" smtClean="0"/>
            <a:t>Pre-release defects</a:t>
          </a:r>
          <a:br>
            <a:rPr lang="en-US" sz="2100" kern="1200" dirty="0" smtClean="0"/>
          </a:br>
          <a:r>
            <a:rPr lang="en-US" sz="2100" kern="1200" dirty="0" smtClean="0"/>
            <a:t>Pre-release changes</a:t>
          </a:r>
          <a:endParaRPr lang="en-US" sz="2100" kern="1200" dirty="0"/>
        </a:p>
      </dsp:txBody>
      <dsp:txXfrm>
        <a:off x="2982357" y="3778948"/>
        <a:ext cx="2306828" cy="1578356"/>
      </dsp:txXfrm>
    </dsp:sp>
    <dsp:sp modelId="{5D08FED2-7AD5-472A-AD4D-0511B800E8AD}">
      <dsp:nvSpPr>
        <dsp:cNvPr id="0" name=""/>
        <dsp:cNvSpPr/>
      </dsp:nvSpPr>
      <dsp:spPr>
        <a:xfrm>
          <a:off x="1586119" y="561530"/>
          <a:ext cx="5099304" cy="5099304"/>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Latest Change</a:t>
          </a:r>
          <a:br>
            <a:rPr lang="en-US" sz="2100" kern="1200" dirty="0" smtClean="0"/>
          </a:br>
          <a:r>
            <a:rPr lang="en-US" sz="2100" kern="1200" dirty="0" smtClean="0"/>
            <a:t>Age</a:t>
          </a:r>
          <a:endParaRPr lang="en-US" sz="2100" kern="1200" dirty="0"/>
        </a:p>
      </dsp:txBody>
      <dsp:txXfrm>
        <a:off x="2132473" y="1563179"/>
        <a:ext cx="1730121" cy="1699768"/>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22C80D-7B66-4056-B5C0-4B5838DCF442}" type="datetimeFigureOut">
              <a:rPr lang="en-US" smtClean="0"/>
              <a:t>15-09-14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B7F10F-8C69-4650-9BAB-C3AF03ED57C6}" type="slidenum">
              <a:rPr lang="en-US" smtClean="0"/>
              <a:t>‹#›</a:t>
            </a:fld>
            <a:endParaRPr lang="en-US"/>
          </a:p>
        </p:txBody>
      </p:sp>
    </p:spTree>
    <p:extLst>
      <p:ext uri="{BB962C8B-B14F-4D97-AF65-F5344CB8AC3E}">
        <p14:creationId xmlns:p14="http://schemas.microsoft.com/office/powerpoint/2010/main" val="212571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03C5F4-7720-41F1-9B8F-9740ADC87981}" type="slidenum">
              <a:rPr lang="en-US" smtClean="0"/>
              <a:t>1</a:t>
            </a:fld>
            <a:endParaRPr lang="en-US"/>
          </a:p>
        </p:txBody>
      </p:sp>
    </p:spTree>
    <p:extLst>
      <p:ext uri="{BB962C8B-B14F-4D97-AF65-F5344CB8AC3E}">
        <p14:creationId xmlns:p14="http://schemas.microsoft.com/office/powerpoint/2010/main" val="1781170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ED7E99-8F0C-4C27-A997-5B1A3AD8947C}" type="slidenum">
              <a:rPr lang="en-US" smtClean="0"/>
              <a:t>10</a:t>
            </a:fld>
            <a:endParaRPr lang="en-US"/>
          </a:p>
        </p:txBody>
      </p:sp>
    </p:spTree>
    <p:extLst>
      <p:ext uri="{BB962C8B-B14F-4D97-AF65-F5344CB8AC3E}">
        <p14:creationId xmlns:p14="http://schemas.microsoft.com/office/powerpoint/2010/main" val="1912563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is this slide related to previous</a:t>
            </a:r>
            <a:r>
              <a:rPr lang="en-US" baseline="0" dirty="0" smtClean="0"/>
              <a:t> one? </a:t>
            </a:r>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Way</a:t>
            </a:r>
            <a:r>
              <a:rPr lang="en-US" baseline="0" dirty="0" smtClean="0"/>
              <a:t> too many terms that are not  defined:</a:t>
            </a:r>
          </a:p>
          <a:p>
            <a:pPr marL="171450" indent="-171450">
              <a:buFontTx/>
              <a:buChar char="-"/>
            </a:pPr>
            <a:r>
              <a:rPr lang="en-US" baseline="0" dirty="0" smtClean="0"/>
              <a:t>Predictive power</a:t>
            </a:r>
          </a:p>
          <a:p>
            <a:pPr marL="171450" indent="-171450">
              <a:buFontTx/>
              <a:buChar char="-"/>
            </a:pPr>
            <a:r>
              <a:rPr lang="en-US" baseline="0" dirty="0" smtClean="0"/>
              <a:t>- relative impact</a:t>
            </a:r>
          </a:p>
          <a:p>
            <a:pPr marL="171450" indent="-171450">
              <a:buFontTx/>
              <a:buChar char="-"/>
            </a:pPr>
            <a:r>
              <a:rPr lang="en-US" baseline="0" dirty="0" smtClean="0"/>
              <a:t>-effort saving</a:t>
            </a:r>
          </a:p>
          <a:p>
            <a:pPr marL="171450" indent="-171450">
              <a:buFontTx/>
              <a:buChar char="-"/>
            </a:pPr>
            <a:endParaRPr lang="en-US" baseline="0" dirty="0" smtClean="0"/>
          </a:p>
          <a:p>
            <a:pPr marL="171450" indent="-171450">
              <a:buFontTx/>
              <a:buChar char="-"/>
            </a:pPr>
            <a:r>
              <a:rPr lang="en-US" baseline="0" dirty="0" smtClean="0"/>
              <a:t>Just remove all green stuff for now – you need to sell your work for now not the exact technique the exact </a:t>
            </a:r>
            <a:r>
              <a:rPr lang="en-US" baseline="0" dirty="0" err="1" smtClean="0"/>
              <a:t>techqniue</a:t>
            </a:r>
            <a:r>
              <a:rPr lang="en-US" baseline="0" dirty="0" smtClean="0"/>
              <a:t> needs to be presented and detailed later on.</a:t>
            </a:r>
          </a:p>
          <a:p>
            <a:pPr marL="171450" indent="-171450">
              <a:buFontTx/>
              <a:buChar char="-"/>
            </a:pPr>
            <a:endParaRPr lang="en-US" baseline="0" dirty="0" smtClean="0"/>
          </a:p>
          <a:p>
            <a:pPr marL="171450" indent="-171450">
              <a:buFontTx/>
              <a:buChar char="-"/>
            </a:pPr>
            <a:r>
              <a:rPr lang="en-US" baseline="0" dirty="0" smtClean="0"/>
              <a:t>Avoid Green text very hard on the eyes</a:t>
            </a:r>
          </a:p>
          <a:p>
            <a:pPr marL="171450" indent="-171450">
              <a:buFontTx/>
              <a:buChar char="-"/>
            </a:pPr>
            <a:endParaRPr lang="en-US" baseline="0" dirty="0" smtClean="0"/>
          </a:p>
          <a:p>
            <a:pPr marL="171450" indent="-171450">
              <a:buFontTx/>
              <a:buChar char="-"/>
            </a:pPr>
            <a:r>
              <a:rPr lang="en-US" baseline="0" dirty="0" smtClean="0"/>
              <a:t> Also you never get back to these questions? These questions need to be answered later in your presentation (so the presentation should be around that structure and your conclusion should highlight these answers too)</a:t>
            </a:r>
          </a:p>
          <a:p>
            <a:endParaRPr lang="en-US" baseline="0" dirty="0" smtClean="0"/>
          </a:p>
          <a:p>
            <a:pPr marL="171450" indent="-171450">
              <a:buFontTx/>
              <a:buChar char="-"/>
            </a:pPr>
            <a:r>
              <a:rPr lang="en-US" baseline="0" dirty="0" smtClean="0"/>
              <a:t>The black magic picture means that your methodology is black magic</a:t>
            </a:r>
          </a:p>
          <a:p>
            <a:pPr marL="171450" indent="-171450">
              <a:buFontTx/>
              <a:buChar char="-"/>
            </a:pPr>
            <a:r>
              <a:rPr lang="en-US" baseline="0" dirty="0" smtClean="0"/>
              <a:t>Predictors are a way to study this thing – your paper is not about predictors it is about studying what makes things happen. You are using prediction models as a tool for your study.</a:t>
            </a:r>
          </a:p>
          <a:p>
            <a:pPr marL="171450" indent="-171450">
              <a:buFontTx/>
              <a:buChar char="-"/>
            </a:pPr>
            <a:endParaRPr lang="en-US" baseline="0" dirty="0" smtClean="0"/>
          </a:p>
          <a:p>
            <a:pPr marL="171450" indent="-171450">
              <a:buFontTx/>
              <a:buChar char="-"/>
            </a:pPr>
            <a:r>
              <a:rPr lang="en-US" baseline="0" dirty="0" smtClean="0"/>
              <a:t>What are the best predictors </a:t>
            </a:r>
            <a:r>
              <a:rPr lang="en-US" baseline="0" dirty="0" smtClean="0">
                <a:sym typeface="Wingdings" pitchFamily="2" charset="2"/>
              </a:rPr>
              <a:t> What </a:t>
            </a:r>
            <a:endParaRPr lang="en-US" dirty="0"/>
          </a:p>
        </p:txBody>
      </p:sp>
      <p:sp>
        <p:nvSpPr>
          <p:cNvPr id="4" name="Slide Number Placeholder 3"/>
          <p:cNvSpPr>
            <a:spLocks noGrp="1"/>
          </p:cNvSpPr>
          <p:nvPr>
            <p:ph type="sldNum" sz="quarter" idx="10"/>
          </p:nvPr>
        </p:nvSpPr>
        <p:spPr/>
        <p:txBody>
          <a:bodyPr/>
          <a:lstStyle/>
          <a:p>
            <a:fld id="{E6ED7E99-8F0C-4C27-A997-5B1A3AD8947C}" type="slidenum">
              <a:rPr lang="en-US" smtClean="0"/>
              <a:t>14</a:t>
            </a:fld>
            <a:endParaRPr lang="en-US"/>
          </a:p>
        </p:txBody>
      </p:sp>
    </p:spTree>
    <p:extLst>
      <p:ext uri="{BB962C8B-B14F-4D97-AF65-F5344CB8AC3E}">
        <p14:creationId xmlns:p14="http://schemas.microsoft.com/office/powerpoint/2010/main" val="1912563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Factors… may be say Causes?</a:t>
            </a:r>
          </a:p>
          <a:p>
            <a:endParaRPr lang="en-US" dirty="0" smtClean="0"/>
          </a:p>
          <a:p>
            <a:r>
              <a:rPr lang="en-US" dirty="0" smtClean="0"/>
              <a:t>What is this graph? ?How is it</a:t>
            </a:r>
            <a:r>
              <a:rPr lang="en-US" baseline="0" dirty="0" smtClean="0"/>
              <a:t> measured? What is your Y-axis? Need </a:t>
            </a:r>
            <a:r>
              <a:rPr lang="en-US" baseline="0" dirty="0" err="1" smtClean="0"/>
              <a:t>aslide</a:t>
            </a:r>
            <a:r>
              <a:rPr lang="en-US" baseline="0" dirty="0" smtClean="0"/>
              <a:t> before to explain how this graph is generated and what is the intuition behind it?</a:t>
            </a:r>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Way</a:t>
            </a:r>
            <a:r>
              <a:rPr lang="en-US" baseline="0" dirty="0" smtClean="0"/>
              <a:t> too many terms that are not  defined:</a:t>
            </a:r>
          </a:p>
          <a:p>
            <a:pPr marL="171450" indent="-171450">
              <a:buFontTx/>
              <a:buChar char="-"/>
            </a:pPr>
            <a:r>
              <a:rPr lang="en-US" baseline="0" dirty="0" smtClean="0"/>
              <a:t>Predictive power</a:t>
            </a:r>
          </a:p>
          <a:p>
            <a:pPr marL="171450" indent="-171450">
              <a:buFontTx/>
              <a:buChar char="-"/>
            </a:pPr>
            <a:r>
              <a:rPr lang="en-US" baseline="0" dirty="0" smtClean="0"/>
              <a:t>- relative impact</a:t>
            </a:r>
          </a:p>
          <a:p>
            <a:pPr marL="171450" indent="-171450">
              <a:buFontTx/>
              <a:buChar char="-"/>
            </a:pPr>
            <a:r>
              <a:rPr lang="en-US" baseline="0" dirty="0" smtClean="0"/>
              <a:t>-effort saving</a:t>
            </a:r>
          </a:p>
          <a:p>
            <a:pPr marL="171450" indent="-171450">
              <a:buFontTx/>
              <a:buChar char="-"/>
            </a:pPr>
            <a:endParaRPr lang="en-US" baseline="0" dirty="0" smtClean="0"/>
          </a:p>
          <a:p>
            <a:pPr marL="171450" indent="-171450">
              <a:buFontTx/>
              <a:buChar char="-"/>
            </a:pPr>
            <a:r>
              <a:rPr lang="en-US" baseline="0" dirty="0" smtClean="0"/>
              <a:t>Just remove all green stuff for now – you need to sell your work for now not the exact technique the exact </a:t>
            </a:r>
            <a:r>
              <a:rPr lang="en-US" baseline="0" dirty="0" err="1" smtClean="0"/>
              <a:t>techqniue</a:t>
            </a:r>
            <a:r>
              <a:rPr lang="en-US" baseline="0" dirty="0" smtClean="0"/>
              <a:t> needs to be presented and detailed later on.</a:t>
            </a:r>
          </a:p>
          <a:p>
            <a:pPr marL="171450" indent="-171450">
              <a:buFontTx/>
              <a:buChar char="-"/>
            </a:pPr>
            <a:endParaRPr lang="en-US" baseline="0" dirty="0" smtClean="0"/>
          </a:p>
          <a:p>
            <a:pPr marL="171450" indent="-171450">
              <a:buFontTx/>
              <a:buChar char="-"/>
            </a:pPr>
            <a:r>
              <a:rPr lang="en-US" baseline="0" dirty="0" smtClean="0"/>
              <a:t>Avoid Green text very hard on the eyes</a:t>
            </a:r>
          </a:p>
          <a:p>
            <a:pPr marL="171450" indent="-171450">
              <a:buFontTx/>
              <a:buChar char="-"/>
            </a:pPr>
            <a:endParaRPr lang="en-US" baseline="0" dirty="0" smtClean="0"/>
          </a:p>
          <a:p>
            <a:pPr marL="171450" indent="-171450">
              <a:buFontTx/>
              <a:buChar char="-"/>
            </a:pPr>
            <a:r>
              <a:rPr lang="en-US" baseline="0" dirty="0" smtClean="0"/>
              <a:t> Also you never get back to these questions? These questions need to be answered later in your presentation (so the presentation should be around that structure and your conclusion should highlight these answers too)</a:t>
            </a:r>
          </a:p>
          <a:p>
            <a:endParaRPr lang="en-US" baseline="0" dirty="0" smtClean="0"/>
          </a:p>
          <a:p>
            <a:pPr marL="171450" indent="-171450">
              <a:buFontTx/>
              <a:buChar char="-"/>
            </a:pPr>
            <a:r>
              <a:rPr lang="en-US" baseline="0" dirty="0" smtClean="0"/>
              <a:t>The black magic picture means that your methodology is black magic</a:t>
            </a:r>
          </a:p>
          <a:p>
            <a:pPr marL="171450" indent="-171450">
              <a:buFontTx/>
              <a:buChar char="-"/>
            </a:pPr>
            <a:r>
              <a:rPr lang="en-US" baseline="0" dirty="0" smtClean="0"/>
              <a:t>Predictors are a way to study this thing – your paper is not about predictors it is about studying what makes things happen. You are using prediction models as a tool for your study.</a:t>
            </a:r>
          </a:p>
          <a:p>
            <a:pPr marL="171450" indent="-171450">
              <a:buFontTx/>
              <a:buChar char="-"/>
            </a:pPr>
            <a:endParaRPr lang="en-US" baseline="0" dirty="0" smtClean="0"/>
          </a:p>
          <a:p>
            <a:pPr marL="171450" indent="-171450">
              <a:buFontTx/>
              <a:buChar char="-"/>
            </a:pPr>
            <a:r>
              <a:rPr lang="en-US" baseline="0" dirty="0" smtClean="0"/>
              <a:t>What are the best predictors </a:t>
            </a:r>
            <a:r>
              <a:rPr lang="en-US" baseline="0" dirty="0" smtClean="0">
                <a:sym typeface="Wingdings" pitchFamily="2" charset="2"/>
              </a:rPr>
              <a:t> What </a:t>
            </a:r>
            <a:endParaRPr lang="en-US" dirty="0"/>
          </a:p>
        </p:txBody>
      </p:sp>
      <p:sp>
        <p:nvSpPr>
          <p:cNvPr id="4" name="Slide Number Placeholder 3"/>
          <p:cNvSpPr>
            <a:spLocks noGrp="1"/>
          </p:cNvSpPr>
          <p:nvPr>
            <p:ph type="sldNum" sz="quarter" idx="10"/>
          </p:nvPr>
        </p:nvSpPr>
        <p:spPr/>
        <p:txBody>
          <a:bodyPr/>
          <a:lstStyle/>
          <a:p>
            <a:fld id="{E6ED7E99-8F0C-4C27-A997-5B1A3AD8947C}" type="slidenum">
              <a:rPr lang="en-US" smtClean="0"/>
              <a:t>17</a:t>
            </a:fld>
            <a:endParaRPr lang="en-US"/>
          </a:p>
        </p:txBody>
      </p:sp>
    </p:spTree>
    <p:extLst>
      <p:ext uri="{BB962C8B-B14F-4D97-AF65-F5344CB8AC3E}">
        <p14:creationId xmlns:p14="http://schemas.microsoft.com/office/powerpoint/2010/main" val="1912563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do not</a:t>
            </a:r>
            <a:r>
              <a:rPr lang="en-US" baseline="0" dirty="0" smtClean="0"/>
              <a:t> get how you measured effort savings? </a:t>
            </a:r>
          </a:p>
          <a:p>
            <a:r>
              <a:rPr lang="en-US" baseline="0" dirty="0" smtClean="0"/>
              <a:t>What do you mean by File or LOC? Need a slide before this to explain what you are doing? In the last slide you said you are comparing false positives.. I do not see that I just see File and LOC</a:t>
            </a:r>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ED7E99-8F0C-4C27-A997-5B1A3AD8947C}" type="slidenum">
              <a:rPr lang="en-US" smtClean="0"/>
              <a:t>20</a:t>
            </a:fld>
            <a:endParaRPr lang="en-US"/>
          </a:p>
        </p:txBody>
      </p:sp>
    </p:spTree>
    <p:extLst>
      <p:ext uri="{BB962C8B-B14F-4D97-AF65-F5344CB8AC3E}">
        <p14:creationId xmlns:p14="http://schemas.microsoft.com/office/powerpoint/2010/main" val="1912563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B7F10F-8C69-4650-9BAB-C3AF03ED57C6}" type="slidenum">
              <a:rPr lang="en-US" smtClean="0"/>
              <a:t>23</a:t>
            </a:fld>
            <a:endParaRPr lang="en-US"/>
          </a:p>
        </p:txBody>
      </p:sp>
    </p:spTree>
    <p:extLst>
      <p:ext uri="{BB962C8B-B14F-4D97-AF65-F5344CB8AC3E}">
        <p14:creationId xmlns:p14="http://schemas.microsoft.com/office/powerpoint/2010/main" val="384464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know that many factors can cause technical debt,</a:t>
            </a:r>
            <a:r>
              <a:rPr lang="en-US" baseline="0" dirty="0" smtClean="0"/>
              <a:t> such as:</a:t>
            </a:r>
          </a:p>
          <a:p>
            <a:pPr marL="0" indent="0">
              <a:buFontTx/>
              <a:buNone/>
            </a:pPr>
            <a:r>
              <a:rPr lang="en-US" baseline="0" dirty="0" smtClean="0"/>
              <a:t>[Click] Short deadlines </a:t>
            </a:r>
          </a:p>
          <a:p>
            <a:pPr marL="0" indent="0">
              <a:buFontTx/>
              <a:buNone/>
            </a:pPr>
            <a:r>
              <a:rPr lang="en-US" baseline="0" dirty="0" smtClean="0"/>
              <a:t>[Click] Complex changes</a:t>
            </a:r>
          </a:p>
          <a:p>
            <a:pPr marL="0" indent="0">
              <a:buFontTx/>
              <a:buNone/>
            </a:pPr>
            <a:r>
              <a:rPr lang="en-US" baseline="0" dirty="0" smtClean="0"/>
              <a:t>[Click] Lack of proper knowledge </a:t>
            </a:r>
          </a:p>
          <a:p>
            <a:pPr marL="0" indent="0">
              <a:buFontTx/>
              <a:buNone/>
            </a:pPr>
            <a:r>
              <a:rPr lang="en-US" baseline="0" dirty="0" smtClean="0"/>
              <a:t>[Click] Are common causes of Technical Debt. Once we know that these factors are likely unavoidable [Click] How cab we keep track of technical debt in our projects. </a:t>
            </a:r>
          </a:p>
          <a:p>
            <a:pPr marL="0" indent="0">
              <a:buFontTx/>
              <a:buNone/>
            </a:pP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Have one model box</a:t>
            </a:r>
          </a:p>
          <a:p>
            <a:endParaRPr lang="en-US" dirty="0" smtClean="0"/>
          </a:p>
          <a:p>
            <a:r>
              <a:rPr lang="en-US" dirty="0" smtClean="0"/>
              <a:t>Then have </a:t>
            </a:r>
            <a:r>
              <a:rPr lang="en-US" dirty="0" err="1" smtClean="0"/>
              <a:t>angeled</a:t>
            </a:r>
            <a:r>
              <a:rPr lang="en-US" dirty="0" smtClean="0"/>
              <a:t> input so both inputs</a:t>
            </a:r>
            <a:r>
              <a:rPr lang="en-US" baseline="0" dirty="0" smtClean="0"/>
              <a:t> and output are visible.. </a:t>
            </a:r>
            <a:r>
              <a:rPr lang="en-US" baseline="0" dirty="0" err="1" smtClean="0"/>
              <a:t>Ie</a:t>
            </a:r>
            <a:r>
              <a:rPr lang="en-US" baseline="0" dirty="0" smtClean="0"/>
              <a:t>. have two lines in and two lines out.</a:t>
            </a:r>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ED7E99-8F0C-4C27-A997-5B1A3AD8947C}" type="slidenum">
              <a:rPr lang="en-US" smtClean="0"/>
              <a:t>26</a:t>
            </a:fld>
            <a:endParaRPr lang="en-US"/>
          </a:p>
        </p:txBody>
      </p:sp>
    </p:spTree>
    <p:extLst>
      <p:ext uri="{BB962C8B-B14F-4D97-AF65-F5344CB8AC3E}">
        <p14:creationId xmlns:p14="http://schemas.microsoft.com/office/powerpoint/2010/main" val="1912563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use</a:t>
            </a:r>
            <a:r>
              <a:rPr lang="en-US" baseline="0" dirty="0" smtClean="0"/>
              <a:t> the overview running slide here and have below each point – the take home</a:t>
            </a:r>
            <a:endParaRPr lang="en-US" dirty="0"/>
          </a:p>
        </p:txBody>
      </p:sp>
      <p:sp>
        <p:nvSpPr>
          <p:cNvPr id="4" name="Slide Number Placeholder 3"/>
          <p:cNvSpPr>
            <a:spLocks noGrp="1"/>
          </p:cNvSpPr>
          <p:nvPr>
            <p:ph type="sldNum" sz="quarter" idx="10"/>
          </p:nvPr>
        </p:nvSpPr>
        <p:spPr/>
        <p:txBody>
          <a:bodyPr/>
          <a:lstStyle/>
          <a:p>
            <a:fld id="{2AB7F10F-8C69-4650-9BAB-C3AF03ED57C6}" type="slidenum">
              <a:rPr lang="en-US" smtClean="0"/>
              <a:t>27</a:t>
            </a:fld>
            <a:endParaRPr lang="en-US"/>
          </a:p>
        </p:txBody>
      </p:sp>
    </p:spTree>
    <p:extLst>
      <p:ext uri="{BB962C8B-B14F-4D97-AF65-F5344CB8AC3E}">
        <p14:creationId xmlns:p14="http://schemas.microsoft.com/office/powerpoint/2010/main" val="874477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ED7E99-8F0C-4C27-A997-5B1A3AD8947C}" type="slidenum">
              <a:rPr lang="en-US" smtClean="0"/>
              <a:t>28</a:t>
            </a:fld>
            <a:endParaRPr lang="en-US"/>
          </a:p>
        </p:txBody>
      </p:sp>
    </p:spTree>
    <p:extLst>
      <p:ext uri="{BB962C8B-B14F-4D97-AF65-F5344CB8AC3E}">
        <p14:creationId xmlns:p14="http://schemas.microsoft.com/office/powerpoint/2010/main" val="2400778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Put a basic model of how defect prediction works and how people use it, so</a:t>
            </a:r>
            <a:r>
              <a:rPr lang="en-US" baseline="0" dirty="0" smtClean="0"/>
              <a:t> attendees understand what defect prediction is about – not everyone knows this stuff</a:t>
            </a:r>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is this slide related to previous</a:t>
            </a:r>
            <a:r>
              <a:rPr lang="en-US" baseline="0" dirty="0" smtClean="0"/>
              <a:t> one? </a:t>
            </a:r>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precision</a:t>
            </a:r>
            <a:r>
              <a:rPr lang="en-US" sz="1200" b="0" i="0" kern="1200" dirty="0" smtClean="0">
                <a:solidFill>
                  <a:schemeClr val="tx1"/>
                </a:solidFill>
                <a:effectLst/>
                <a:latin typeface="+mn-lt"/>
                <a:ea typeface="+mn-ea"/>
                <a:cs typeface="+mn-cs"/>
              </a:rPr>
              <a:t> is the fraction of retrieved instances that are relevant, </a:t>
            </a:r>
          </a:p>
          <a:p>
            <a:r>
              <a:rPr lang="en-US" sz="1200" b="0" i="0" kern="1200" dirty="0" smtClean="0">
                <a:solidFill>
                  <a:schemeClr val="tx1"/>
                </a:solidFill>
                <a:effectLst/>
                <a:latin typeface="+mn-lt"/>
                <a:ea typeface="+mn-ea"/>
                <a:cs typeface="+mn-cs"/>
              </a:rPr>
              <a:t>while </a:t>
            </a:r>
            <a:r>
              <a:rPr lang="en-US" sz="1200" b="1" i="0" kern="1200" dirty="0" smtClean="0">
                <a:solidFill>
                  <a:schemeClr val="tx1"/>
                </a:solidFill>
                <a:effectLst/>
                <a:latin typeface="+mn-lt"/>
                <a:ea typeface="+mn-ea"/>
                <a:cs typeface="+mn-cs"/>
              </a:rPr>
              <a:t>recall</a:t>
            </a:r>
            <a:r>
              <a:rPr lang="en-US" sz="1200" b="0" i="0" kern="1200" dirty="0" smtClean="0">
                <a:solidFill>
                  <a:schemeClr val="tx1"/>
                </a:solidFill>
                <a:effectLst/>
                <a:latin typeface="+mn-lt"/>
                <a:ea typeface="+mn-ea"/>
                <a:cs typeface="+mn-cs"/>
              </a:rPr>
              <a:t> is the fraction of relevant instances that are retrieved</a:t>
            </a:r>
            <a:endParaRPr lang="en-US" dirty="0"/>
          </a:p>
        </p:txBody>
      </p:sp>
      <p:sp>
        <p:nvSpPr>
          <p:cNvPr id="4" name="Slide Number Placeholder 3"/>
          <p:cNvSpPr>
            <a:spLocks noGrp="1"/>
          </p:cNvSpPr>
          <p:nvPr>
            <p:ph type="sldNum" sz="quarter" idx="10"/>
          </p:nvPr>
        </p:nvSpPr>
        <p:spPr/>
        <p:txBody>
          <a:bodyPr/>
          <a:lstStyle/>
          <a:p>
            <a:fld id="{2AB7F10F-8C69-4650-9BAB-C3AF03ED57C6}" type="slidenum">
              <a:rPr lang="en-US" smtClean="0"/>
              <a:t>39</a:t>
            </a:fld>
            <a:endParaRPr lang="en-US"/>
          </a:p>
        </p:txBody>
      </p:sp>
    </p:spTree>
    <p:extLst>
      <p:ext uri="{BB962C8B-B14F-4D97-AF65-F5344CB8AC3E}">
        <p14:creationId xmlns:p14="http://schemas.microsoft.com/office/powerpoint/2010/main" val="135731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B7F10F-8C69-4650-9BAB-C3AF03ED57C6}" type="slidenum">
              <a:rPr lang="en-US" smtClean="0"/>
              <a:t>6</a:t>
            </a:fld>
            <a:endParaRPr lang="en-US"/>
          </a:p>
        </p:txBody>
      </p:sp>
    </p:spTree>
    <p:extLst>
      <p:ext uri="{BB962C8B-B14F-4D97-AF65-F5344CB8AC3E}">
        <p14:creationId xmlns:p14="http://schemas.microsoft.com/office/powerpoint/2010/main" val="393578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ED7E99-8F0C-4C27-A997-5B1A3AD8947C}" type="slidenum">
              <a:rPr lang="en-US" smtClean="0"/>
              <a:t>8</a:t>
            </a:fld>
            <a:endParaRPr lang="en-US"/>
          </a:p>
        </p:txBody>
      </p:sp>
    </p:spTree>
    <p:extLst>
      <p:ext uri="{BB962C8B-B14F-4D97-AF65-F5344CB8AC3E}">
        <p14:creationId xmlns:p14="http://schemas.microsoft.com/office/powerpoint/2010/main" val="1912563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15DDCD5-70FA-4DAD-914E-3B82A70D068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4D2AA0-0B78-413C-ADDA-356376AB8C18}" type="datetime1">
              <a:rPr lang="en-US" smtClean="0"/>
              <a:t>15-09-14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357664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60F9F7-C409-4ECA-9FBE-D0EB9FCCAED1}" type="datetime1">
              <a:rPr lang="en-US" smtClean="0"/>
              <a:t>15-09-14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204025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ADBEDD-1009-40F8-97B1-22035AE2BDFB}" type="datetime1">
              <a:rPr lang="en-US" smtClean="0"/>
              <a:t>15-09-14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212115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9F5408-76C5-47F2-83C0-A2FF62D2D22E}" type="datetime1">
              <a:rPr lang="en-US" smtClean="0"/>
              <a:t>15-09-14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144016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550B6-3746-45CB-8A7A-A790C7E014CF}" type="datetime1">
              <a:rPr lang="en-US" smtClean="0"/>
              <a:t>15-09-14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168497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89A5E4-73D2-4075-A54C-BC67DEE35A58}" type="datetime1">
              <a:rPr lang="en-US" smtClean="0"/>
              <a:t>15-09-14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247632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7323D9-BC63-4B53-BC59-4D04BBE5B583}" type="datetime1">
              <a:rPr lang="en-US" smtClean="0"/>
              <a:t>15-09-14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190166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B18866-457E-457D-9D3A-1D6674F5B452}" type="datetime1">
              <a:rPr lang="en-US" smtClean="0"/>
              <a:t>15-09-14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106356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035C5-1C1E-47FB-B995-541F19E3707A}" type="datetime1">
              <a:rPr lang="en-US" smtClean="0"/>
              <a:t>15-09-14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361200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D43BF0-A7E9-4F36-90FC-795F3C656C52}" type="datetime1">
              <a:rPr lang="en-US" smtClean="0"/>
              <a:t>15-09-14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238910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7A8E21-6F96-45A7-AF29-3B4F28A30A9C}" type="datetime1">
              <a:rPr lang="en-US" smtClean="0"/>
              <a:t>15-09-14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32480877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1BC05-E60A-4859-8F74-E03A3216BDB4}" type="datetime1">
              <a:rPr lang="en-US" smtClean="0"/>
              <a:t>15-09-14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27F4E-78AB-4E26-A0B2-E6DA284CA8FF}" type="slidenum">
              <a:rPr lang="en-US" smtClean="0"/>
              <a:t>‹#›</a:t>
            </a:fld>
            <a:endParaRPr lang="en-US"/>
          </a:p>
        </p:txBody>
      </p:sp>
    </p:spTree>
    <p:extLst>
      <p:ext uri="{BB962C8B-B14F-4D97-AF65-F5344CB8AC3E}">
        <p14:creationId xmlns:p14="http://schemas.microsoft.com/office/powerpoint/2010/main" val="91392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hart" Target="../charts/chart4.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0.jpeg"/><Relationship Id="rId6"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9.xml.rels><?xml version="1.0" encoding="UTF-8" standalone="yes"?>
<Relationships xmlns="http://schemas.openxmlformats.org/package/2006/relationships"><Relationship Id="rId3" Type="http://schemas.openxmlformats.org/officeDocument/2006/relationships/image" Target="../media/image80.png"/><Relationship Id="rId4" Type="http://schemas.openxmlformats.org/officeDocument/2006/relationships/image" Target="../media/image90.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457200"/>
            <a:ext cx="9144000" cy="1470025"/>
          </a:xfrm>
        </p:spPr>
        <p:txBody>
          <a:bodyPr>
            <a:normAutofit/>
          </a:bodyPr>
          <a:lstStyle/>
          <a:p>
            <a:r>
              <a:rPr lang="en-US" b="1" dirty="0">
                <a:solidFill>
                  <a:srgbClr val="C00000"/>
                </a:solidFill>
              </a:rPr>
              <a:t>Detecting and Quantifying Different Types of Self-Admitted Technical Debt</a:t>
            </a:r>
          </a:p>
        </p:txBody>
      </p:sp>
      <p:pic>
        <p:nvPicPr>
          <p:cNvPr id="5" name="Picture 4" descr="130951-748x642r1-Collection-of-goldfish-typ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536197"/>
            <a:ext cx="4800600" cy="4120301"/>
          </a:xfrm>
          <a:prstGeom prst="rect">
            <a:avLst/>
          </a:prstGeom>
        </p:spPr>
      </p:pic>
      <p:pic>
        <p:nvPicPr>
          <p:cNvPr id="2" name="Picture 1" descr="logo-enc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5181600"/>
            <a:ext cx="3656594" cy="1524000"/>
          </a:xfrm>
          <a:prstGeom prst="rect">
            <a:avLst/>
          </a:prstGeom>
        </p:spPr>
      </p:pic>
      <p:sp>
        <p:nvSpPr>
          <p:cNvPr id="7" name="Subtitle 2"/>
          <p:cNvSpPr>
            <a:spLocks noGrp="1"/>
          </p:cNvSpPr>
          <p:nvPr/>
        </p:nvSpPr>
        <p:spPr>
          <a:xfrm>
            <a:off x="4343400" y="4419600"/>
            <a:ext cx="49530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smtClean="0">
                <a:solidFill>
                  <a:schemeClr val="tx1"/>
                </a:solidFill>
              </a:rPr>
              <a:t>Everton da S. Maldonado</a:t>
            </a:r>
            <a:r>
              <a:rPr lang="en-US" sz="2000" b="1" dirty="0" smtClean="0">
                <a:solidFill>
                  <a:schemeClr val="tx1"/>
                </a:solidFill>
              </a:rPr>
              <a:t> </a:t>
            </a:r>
            <a:r>
              <a:rPr lang="en-US" sz="2000" dirty="0" smtClean="0">
                <a:solidFill>
                  <a:schemeClr val="tx1"/>
                </a:solidFill>
              </a:rPr>
              <a:t>and Emad Shihab</a:t>
            </a:r>
          </a:p>
        </p:txBody>
      </p:sp>
    </p:spTree>
    <p:extLst>
      <p:ext uri="{BB962C8B-B14F-4D97-AF65-F5344CB8AC3E}">
        <p14:creationId xmlns:p14="http://schemas.microsoft.com/office/powerpoint/2010/main" val="15206903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0" y="1378803"/>
            <a:ext cx="3657600" cy="2202597"/>
          </a:xfrm>
          <a:prstGeom prst="rect">
            <a:avLst/>
          </a:prstGeom>
          <a:solidFill>
            <a:schemeClr val="accent2">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09600" y="3581400"/>
            <a:ext cx="731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1371600"/>
            <a:ext cx="0" cy="44123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400" y="1378803"/>
            <a:ext cx="1436227" cy="707886"/>
          </a:xfrm>
          <a:prstGeom prst="rect">
            <a:avLst/>
          </a:prstGeom>
          <a:noFill/>
        </p:spPr>
        <p:txBody>
          <a:bodyPr wrap="none" rtlCol="0">
            <a:spAutoFit/>
          </a:bodyPr>
          <a:lstStyle/>
          <a:p>
            <a:r>
              <a:rPr lang="en-US" sz="4000" b="1" dirty="0" smtClean="0">
                <a:solidFill>
                  <a:schemeClr val="bg1">
                    <a:lumMod val="65000"/>
                  </a:schemeClr>
                </a:solidFill>
              </a:rPr>
              <a:t>Part 1</a:t>
            </a:r>
            <a:endParaRPr lang="en-US" sz="4000" b="1" dirty="0">
              <a:solidFill>
                <a:schemeClr val="bg1">
                  <a:lumMod val="65000"/>
                </a:schemeClr>
              </a:solidFill>
            </a:endParaRPr>
          </a:p>
        </p:txBody>
      </p:sp>
      <p:sp>
        <p:nvSpPr>
          <p:cNvPr id="20" name="TextBox 19"/>
          <p:cNvSpPr txBox="1"/>
          <p:nvPr/>
        </p:nvSpPr>
        <p:spPr>
          <a:xfrm>
            <a:off x="4431173" y="1295400"/>
            <a:ext cx="1436227" cy="707886"/>
          </a:xfrm>
          <a:prstGeom prst="rect">
            <a:avLst/>
          </a:prstGeom>
          <a:noFill/>
        </p:spPr>
        <p:txBody>
          <a:bodyPr wrap="none" rtlCol="0">
            <a:spAutoFit/>
          </a:bodyPr>
          <a:lstStyle/>
          <a:p>
            <a:r>
              <a:rPr lang="en-US" sz="4000" b="1" dirty="0">
                <a:solidFill>
                  <a:schemeClr val="bg1">
                    <a:lumMod val="65000"/>
                  </a:schemeClr>
                </a:solidFill>
              </a:rPr>
              <a:t>Part 2</a:t>
            </a:r>
          </a:p>
        </p:txBody>
      </p:sp>
      <p:sp>
        <p:nvSpPr>
          <p:cNvPr id="21" name="TextBox 20"/>
          <p:cNvSpPr txBox="1"/>
          <p:nvPr/>
        </p:nvSpPr>
        <p:spPr>
          <a:xfrm>
            <a:off x="533400" y="3635514"/>
            <a:ext cx="1436227" cy="707886"/>
          </a:xfrm>
          <a:prstGeom prst="rect">
            <a:avLst/>
          </a:prstGeom>
          <a:noFill/>
        </p:spPr>
        <p:txBody>
          <a:bodyPr wrap="none" rtlCol="0">
            <a:spAutoFit/>
          </a:bodyPr>
          <a:lstStyle/>
          <a:p>
            <a:r>
              <a:rPr lang="en-US" sz="4000" b="1" dirty="0">
                <a:solidFill>
                  <a:schemeClr val="bg1">
                    <a:lumMod val="65000"/>
                  </a:schemeClr>
                </a:solidFill>
              </a:rPr>
              <a:t>Part 3</a:t>
            </a:r>
          </a:p>
        </p:txBody>
      </p:sp>
      <p:sp>
        <p:nvSpPr>
          <p:cNvPr id="22" name="TextBox 21"/>
          <p:cNvSpPr txBox="1"/>
          <p:nvPr/>
        </p:nvSpPr>
        <p:spPr>
          <a:xfrm>
            <a:off x="4419600" y="3635514"/>
            <a:ext cx="1436227" cy="707886"/>
          </a:xfrm>
          <a:prstGeom prst="rect">
            <a:avLst/>
          </a:prstGeom>
          <a:noFill/>
        </p:spPr>
        <p:txBody>
          <a:bodyPr wrap="none" rtlCol="0">
            <a:spAutoFit/>
          </a:bodyPr>
          <a:lstStyle/>
          <a:p>
            <a:r>
              <a:rPr lang="en-US" sz="4000" b="1" dirty="0">
                <a:solidFill>
                  <a:schemeClr val="bg1">
                    <a:lumMod val="65000"/>
                  </a:schemeClr>
                </a:solidFill>
              </a:rPr>
              <a:t>Part 4</a:t>
            </a:r>
          </a:p>
        </p:txBody>
      </p:sp>
      <p:sp>
        <p:nvSpPr>
          <p:cNvPr id="17" name="TextBox 16"/>
          <p:cNvSpPr txBox="1"/>
          <p:nvPr/>
        </p:nvSpPr>
        <p:spPr>
          <a:xfrm>
            <a:off x="609600" y="2369403"/>
            <a:ext cx="3429000" cy="830997"/>
          </a:xfrm>
          <a:prstGeom prst="rect">
            <a:avLst/>
          </a:prstGeom>
          <a:noFill/>
        </p:spPr>
        <p:txBody>
          <a:bodyPr wrap="square" rtlCol="0">
            <a:spAutoFit/>
          </a:bodyPr>
          <a:lstStyle/>
          <a:p>
            <a:r>
              <a:rPr lang="en-US" sz="2400" b="1" dirty="0" smtClean="0">
                <a:solidFill>
                  <a:schemeClr val="bg1">
                    <a:lumMod val="65000"/>
                  </a:schemeClr>
                </a:solidFill>
              </a:rPr>
              <a:t>Exploratory Study of Breakages and Surprises</a:t>
            </a:r>
            <a:endParaRPr lang="en-US" sz="2400" b="1" dirty="0">
              <a:solidFill>
                <a:schemeClr val="bg1">
                  <a:lumMod val="65000"/>
                </a:schemeClr>
              </a:solidFill>
            </a:endParaRPr>
          </a:p>
        </p:txBody>
      </p:sp>
      <p:sp>
        <p:nvSpPr>
          <p:cNvPr id="24" name="TextBox 23"/>
          <p:cNvSpPr txBox="1"/>
          <p:nvPr/>
        </p:nvSpPr>
        <p:spPr>
          <a:xfrm>
            <a:off x="4267200" y="2369403"/>
            <a:ext cx="3810000" cy="1015663"/>
          </a:xfrm>
          <a:prstGeom prst="rect">
            <a:avLst/>
          </a:prstGeom>
          <a:noFill/>
        </p:spPr>
        <p:txBody>
          <a:bodyPr wrap="square" rtlCol="0">
            <a:spAutoFit/>
          </a:bodyPr>
          <a:lstStyle/>
          <a:p>
            <a:r>
              <a:rPr lang="en-US" sz="3200" b="1" dirty="0" smtClean="0"/>
              <a:t>Prediction</a:t>
            </a:r>
            <a:r>
              <a:rPr lang="en-US" sz="2800" dirty="0" smtClean="0"/>
              <a:t> of Breakages and Surprises</a:t>
            </a:r>
            <a:endParaRPr lang="en-US" sz="2800" dirty="0"/>
          </a:p>
        </p:txBody>
      </p:sp>
      <p:sp>
        <p:nvSpPr>
          <p:cNvPr id="25" name="TextBox 24"/>
          <p:cNvSpPr txBox="1"/>
          <p:nvPr/>
        </p:nvSpPr>
        <p:spPr>
          <a:xfrm>
            <a:off x="609600" y="4648200"/>
            <a:ext cx="3429000" cy="1200329"/>
          </a:xfrm>
          <a:prstGeom prst="rect">
            <a:avLst/>
          </a:prstGeom>
          <a:noFill/>
        </p:spPr>
        <p:txBody>
          <a:bodyPr wrap="square" rtlCol="0">
            <a:spAutoFit/>
          </a:bodyPr>
          <a:lstStyle/>
          <a:p>
            <a:r>
              <a:rPr lang="en-US" sz="2400" b="1" dirty="0" smtClean="0">
                <a:solidFill>
                  <a:schemeClr val="bg1">
                    <a:lumMod val="65000"/>
                  </a:schemeClr>
                </a:solidFill>
              </a:rPr>
              <a:t>Understanding Prediction Models of Breakages and Surprises</a:t>
            </a:r>
            <a:endParaRPr lang="en-US" sz="2400" b="1" dirty="0">
              <a:solidFill>
                <a:schemeClr val="bg1">
                  <a:lumMod val="65000"/>
                </a:schemeClr>
              </a:solidFill>
            </a:endParaRPr>
          </a:p>
        </p:txBody>
      </p:sp>
      <p:sp>
        <p:nvSpPr>
          <p:cNvPr id="26" name="TextBox 25"/>
          <p:cNvSpPr txBox="1"/>
          <p:nvPr/>
        </p:nvSpPr>
        <p:spPr>
          <a:xfrm>
            <a:off x="4648200" y="4648200"/>
            <a:ext cx="3429000" cy="830997"/>
          </a:xfrm>
          <a:prstGeom prst="rect">
            <a:avLst/>
          </a:prstGeom>
          <a:noFill/>
        </p:spPr>
        <p:txBody>
          <a:bodyPr wrap="square" rtlCol="0">
            <a:spAutoFit/>
          </a:bodyPr>
          <a:lstStyle/>
          <a:p>
            <a:r>
              <a:rPr lang="en-US" sz="2400" b="1" dirty="0" smtClean="0">
                <a:solidFill>
                  <a:schemeClr val="bg1">
                    <a:lumMod val="65000"/>
                  </a:schemeClr>
                </a:solidFill>
              </a:rPr>
              <a:t>Value of Focusing on Breakages and Surprises</a:t>
            </a:r>
            <a:endParaRPr lang="en-US" sz="2400" b="1" dirty="0">
              <a:solidFill>
                <a:schemeClr val="bg1">
                  <a:lumMod val="65000"/>
                </a:schemeClr>
              </a:solidFill>
            </a:endParaRPr>
          </a:p>
        </p:txBody>
      </p:sp>
      <p:sp>
        <p:nvSpPr>
          <p:cNvPr id="27" name="Title 1"/>
          <p:cNvSpPr>
            <a:spLocks noGrp="1"/>
          </p:cNvSpPr>
          <p:nvPr>
            <p:ph type="title"/>
          </p:nvPr>
        </p:nvSpPr>
        <p:spPr>
          <a:xfrm>
            <a:off x="152400" y="76200"/>
            <a:ext cx="8458200" cy="1143000"/>
          </a:xfrm>
        </p:spPr>
        <p:txBody>
          <a:bodyPr>
            <a:normAutofit/>
          </a:bodyPr>
          <a:lstStyle/>
          <a:p>
            <a:pPr algn="l" fontAlgn="base">
              <a:spcAft>
                <a:spcPct val="0"/>
              </a:spcAft>
            </a:pPr>
            <a:r>
              <a:rPr lang="en-US" b="1" dirty="0" smtClean="0">
                <a:solidFill>
                  <a:srgbClr val="C00000"/>
                </a:solidFill>
              </a:rPr>
              <a:t>Predicting Breakages and Surprises</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60927F4E-78AB-4E26-A0B2-E6DA284CA8FF}" type="slidenum">
              <a:rPr lang="en-US" smtClean="0"/>
              <a:t>10</a:t>
            </a:fld>
            <a:endParaRPr lang="en-US"/>
          </a:p>
        </p:txBody>
      </p:sp>
    </p:spTree>
    <p:extLst>
      <p:ext uri="{BB962C8B-B14F-4D97-AF65-F5344CB8AC3E}">
        <p14:creationId xmlns:p14="http://schemas.microsoft.com/office/powerpoint/2010/main" val="13102369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C00000"/>
                </a:solidFill>
              </a:rPr>
              <a:t>Prediction Using Logistic Regression</a:t>
            </a:r>
          </a:p>
        </p:txBody>
      </p:sp>
      <p:sp>
        <p:nvSpPr>
          <p:cNvPr id="6" name="TextBox 5"/>
          <p:cNvSpPr txBox="1"/>
          <p:nvPr/>
        </p:nvSpPr>
        <p:spPr>
          <a:xfrm>
            <a:off x="1219200" y="1981200"/>
            <a:ext cx="5266763" cy="523220"/>
          </a:xfrm>
          <a:prstGeom prst="rect">
            <a:avLst/>
          </a:prstGeom>
          <a:noFill/>
        </p:spPr>
        <p:txBody>
          <a:bodyPr wrap="none" rtlCol="0">
            <a:spAutoFit/>
          </a:bodyPr>
          <a:lstStyle/>
          <a:p>
            <a:r>
              <a:rPr lang="en-US" sz="2800" dirty="0" smtClean="0"/>
              <a:t>Outcome     =      </a:t>
            </a:r>
            <a:r>
              <a:rPr lang="en-US" sz="2800" dirty="0" err="1" smtClean="0"/>
              <a:t>Const</a:t>
            </a:r>
            <a:r>
              <a:rPr lang="en-US" sz="2800" dirty="0" smtClean="0"/>
              <a:t> + </a:t>
            </a:r>
            <a:r>
              <a:rPr lang="el-GR" sz="2800" dirty="0" smtClean="0"/>
              <a:t>β</a:t>
            </a:r>
            <a:r>
              <a:rPr lang="en-US" sz="2800" baseline="-25000" dirty="0" smtClean="0"/>
              <a:t>1 </a:t>
            </a:r>
            <a:r>
              <a:rPr lang="en-US" sz="2800" dirty="0" smtClean="0"/>
              <a:t>factor 1</a:t>
            </a:r>
            <a:endParaRPr lang="en-US" sz="2800" dirty="0"/>
          </a:p>
        </p:txBody>
      </p:sp>
      <p:sp>
        <p:nvSpPr>
          <p:cNvPr id="7" name="TextBox 6"/>
          <p:cNvSpPr txBox="1"/>
          <p:nvPr/>
        </p:nvSpPr>
        <p:spPr>
          <a:xfrm>
            <a:off x="4536044" y="2375848"/>
            <a:ext cx="1879745" cy="523220"/>
          </a:xfrm>
          <a:prstGeom prst="rect">
            <a:avLst/>
          </a:prstGeom>
          <a:noFill/>
        </p:spPr>
        <p:txBody>
          <a:bodyPr wrap="none" rtlCol="0">
            <a:spAutoFit/>
          </a:bodyPr>
          <a:lstStyle/>
          <a:p>
            <a:r>
              <a:rPr lang="en-US" sz="2800" dirty="0" smtClean="0"/>
              <a:t>+ </a:t>
            </a:r>
            <a:r>
              <a:rPr lang="el-GR" sz="2800" dirty="0" smtClean="0"/>
              <a:t>β</a:t>
            </a:r>
            <a:r>
              <a:rPr lang="en-US" sz="2800" baseline="-25000" dirty="0" smtClean="0"/>
              <a:t>2</a:t>
            </a:r>
            <a:r>
              <a:rPr lang="en-US" sz="2800" dirty="0" smtClean="0"/>
              <a:t> factor2</a:t>
            </a:r>
            <a:endParaRPr lang="en-US" sz="2800" dirty="0"/>
          </a:p>
        </p:txBody>
      </p:sp>
      <p:sp>
        <p:nvSpPr>
          <p:cNvPr id="8" name="TextBox 7"/>
          <p:cNvSpPr txBox="1"/>
          <p:nvPr/>
        </p:nvSpPr>
        <p:spPr>
          <a:xfrm>
            <a:off x="4536044" y="2767028"/>
            <a:ext cx="1961499" cy="523220"/>
          </a:xfrm>
          <a:prstGeom prst="rect">
            <a:avLst/>
          </a:prstGeom>
          <a:noFill/>
        </p:spPr>
        <p:txBody>
          <a:bodyPr wrap="none" rtlCol="0">
            <a:spAutoFit/>
          </a:bodyPr>
          <a:lstStyle/>
          <a:p>
            <a:r>
              <a:rPr lang="en-US" sz="2800" dirty="0" smtClean="0"/>
              <a:t>+ </a:t>
            </a:r>
            <a:r>
              <a:rPr lang="el-GR" sz="2800" dirty="0" smtClean="0"/>
              <a:t>β</a:t>
            </a:r>
            <a:r>
              <a:rPr lang="en-US" sz="2800" baseline="-25000" dirty="0" smtClean="0"/>
              <a:t>3</a:t>
            </a:r>
            <a:r>
              <a:rPr lang="en-US" sz="2800" dirty="0" smtClean="0"/>
              <a:t> factor 3</a:t>
            </a:r>
            <a:endParaRPr lang="en-US" sz="2800" dirty="0"/>
          </a:p>
        </p:txBody>
      </p:sp>
      <p:sp>
        <p:nvSpPr>
          <p:cNvPr id="9" name="TextBox 8"/>
          <p:cNvSpPr txBox="1"/>
          <p:nvPr/>
        </p:nvSpPr>
        <p:spPr>
          <a:xfrm>
            <a:off x="5755244" y="3137848"/>
            <a:ext cx="242374" cy="646331"/>
          </a:xfrm>
          <a:prstGeom prst="rect">
            <a:avLst/>
          </a:prstGeom>
          <a:noFill/>
        </p:spPr>
        <p:txBody>
          <a:bodyPr wrap="none" rtlCol="0">
            <a:spAutoFit/>
          </a:bodyPr>
          <a:lstStyle/>
          <a:p>
            <a:r>
              <a:rPr lang="en-US" dirty="0" smtClean="0"/>
              <a:t>.</a:t>
            </a:r>
          </a:p>
          <a:p>
            <a:r>
              <a:rPr lang="en-US" dirty="0"/>
              <a:t>.</a:t>
            </a:r>
          </a:p>
        </p:txBody>
      </p:sp>
      <p:sp>
        <p:nvSpPr>
          <p:cNvPr id="11" name="TextBox 10"/>
          <p:cNvSpPr txBox="1"/>
          <p:nvPr/>
        </p:nvSpPr>
        <p:spPr>
          <a:xfrm>
            <a:off x="4533043" y="3605228"/>
            <a:ext cx="1971117" cy="523220"/>
          </a:xfrm>
          <a:prstGeom prst="rect">
            <a:avLst/>
          </a:prstGeom>
          <a:noFill/>
        </p:spPr>
        <p:txBody>
          <a:bodyPr wrap="none" rtlCol="0">
            <a:spAutoFit/>
          </a:bodyPr>
          <a:lstStyle/>
          <a:p>
            <a:r>
              <a:rPr lang="en-US" sz="2800" dirty="0" smtClean="0"/>
              <a:t>+ </a:t>
            </a:r>
            <a:r>
              <a:rPr lang="el-GR" sz="2800" dirty="0" smtClean="0"/>
              <a:t>β</a:t>
            </a:r>
            <a:r>
              <a:rPr lang="en-US" sz="2800" baseline="-25000" dirty="0" smtClean="0"/>
              <a:t>n</a:t>
            </a:r>
            <a:r>
              <a:rPr lang="en-US" sz="2800" dirty="0" smtClean="0"/>
              <a:t> factor n</a:t>
            </a:r>
            <a:endParaRPr lang="en-US" sz="2800" dirty="0"/>
          </a:p>
        </p:txBody>
      </p:sp>
      <p:sp>
        <p:nvSpPr>
          <p:cNvPr id="12" name="Up-Down Arrow 11"/>
          <p:cNvSpPr/>
          <p:nvPr/>
        </p:nvSpPr>
        <p:spPr>
          <a:xfrm>
            <a:off x="2040378" y="2504420"/>
            <a:ext cx="211376" cy="252478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278379" y="5181600"/>
            <a:ext cx="1946751" cy="1077218"/>
          </a:xfrm>
          <a:prstGeom prst="rect">
            <a:avLst/>
          </a:prstGeom>
          <a:noFill/>
        </p:spPr>
        <p:txBody>
          <a:bodyPr wrap="none" rtlCol="0">
            <a:spAutoFit/>
          </a:bodyPr>
          <a:lstStyle/>
          <a:p>
            <a:r>
              <a:rPr lang="en-US" sz="3200" b="1" dirty="0" smtClean="0"/>
              <a:t>Breakage?</a:t>
            </a:r>
          </a:p>
          <a:p>
            <a:r>
              <a:rPr lang="en-US" sz="3200" b="1" dirty="0" smtClean="0"/>
              <a:t>Surprises?</a:t>
            </a:r>
          </a:p>
        </p:txBody>
      </p:sp>
      <p:sp>
        <p:nvSpPr>
          <p:cNvPr id="16" name="Up-Down Arrow 15"/>
          <p:cNvSpPr/>
          <p:nvPr/>
        </p:nvSpPr>
        <p:spPr>
          <a:xfrm>
            <a:off x="5410403" y="4104620"/>
            <a:ext cx="211376" cy="92458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640579" y="5206425"/>
            <a:ext cx="4760021" cy="584775"/>
          </a:xfrm>
          <a:prstGeom prst="rect">
            <a:avLst/>
          </a:prstGeom>
          <a:noFill/>
        </p:spPr>
        <p:txBody>
          <a:bodyPr wrap="none" rtlCol="0">
            <a:spAutoFit/>
          </a:bodyPr>
          <a:lstStyle/>
          <a:p>
            <a:pPr algn="ctr"/>
            <a:r>
              <a:rPr lang="en-US" sz="3200" b="1" dirty="0" smtClean="0"/>
              <a:t>Factors From 3 </a:t>
            </a:r>
            <a:r>
              <a:rPr lang="en-US" sz="3200" b="1" dirty="0"/>
              <a:t>D</a:t>
            </a:r>
            <a:r>
              <a:rPr lang="en-US" sz="3200" b="1" dirty="0" smtClean="0"/>
              <a:t>imensions</a:t>
            </a:r>
          </a:p>
        </p:txBody>
      </p:sp>
      <p:sp>
        <p:nvSpPr>
          <p:cNvPr id="3" name="Slide Number Placeholder 2"/>
          <p:cNvSpPr>
            <a:spLocks noGrp="1"/>
          </p:cNvSpPr>
          <p:nvPr>
            <p:ph type="sldNum" sz="quarter" idx="12"/>
          </p:nvPr>
        </p:nvSpPr>
        <p:spPr/>
        <p:txBody>
          <a:bodyPr/>
          <a:lstStyle/>
          <a:p>
            <a:fld id="{60927F4E-78AB-4E26-A0B2-E6DA284CA8FF}" type="slidenum">
              <a:rPr lang="en-US" smtClean="0"/>
              <a:t>11</a:t>
            </a:fld>
            <a:endParaRPr lang="en-US"/>
          </a:p>
        </p:txBody>
      </p:sp>
    </p:spTree>
    <p:extLst>
      <p:ext uri="{BB962C8B-B14F-4D97-AF65-F5344CB8AC3E}">
        <p14:creationId xmlns:p14="http://schemas.microsoft.com/office/powerpoint/2010/main" val="12007326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ryshke.files.wordpress.com/2011/06/istock_000001092488xsmal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54" y="3429000"/>
            <a:ext cx="1837446"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 y="152400"/>
            <a:ext cx="9448800" cy="1143000"/>
          </a:xfrm>
        </p:spPr>
        <p:txBody>
          <a:bodyPr>
            <a:normAutofit fontScale="90000"/>
          </a:bodyPr>
          <a:lstStyle/>
          <a:p>
            <a:pPr algn="l" fontAlgn="base">
              <a:spcAft>
                <a:spcPct val="0"/>
              </a:spcAft>
            </a:pPr>
            <a:r>
              <a:rPr lang="en-US" b="1" dirty="0">
                <a:solidFill>
                  <a:srgbClr val="C00000"/>
                </a:solidFill>
              </a:rPr>
              <a:t>Factors Used to </a:t>
            </a:r>
            <a:r>
              <a:rPr lang="en-US" b="1" dirty="0" smtClean="0">
                <a:solidFill>
                  <a:srgbClr val="C00000"/>
                </a:solidFill>
              </a:rPr>
              <a:t>Model Breakages and Surprises</a:t>
            </a:r>
            <a:endParaRPr lang="en-US" b="1" dirty="0">
              <a:solidFill>
                <a:srgbClr val="C00000"/>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578" y="1777300"/>
            <a:ext cx="12954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48000" y="1752600"/>
            <a:ext cx="3027432" cy="954107"/>
          </a:xfrm>
          <a:prstGeom prst="rect">
            <a:avLst/>
          </a:prstGeom>
          <a:noFill/>
        </p:spPr>
        <p:txBody>
          <a:bodyPr wrap="none" rtlCol="0">
            <a:spAutoFit/>
          </a:bodyPr>
          <a:lstStyle/>
          <a:p>
            <a:r>
              <a:rPr lang="en-US" sz="2800" b="1" dirty="0" smtClean="0"/>
              <a:t>Size</a:t>
            </a:r>
          </a:p>
          <a:p>
            <a:r>
              <a:rPr lang="en-US" sz="2800" b="1" dirty="0"/>
              <a:t>P</a:t>
            </a:r>
            <a:r>
              <a:rPr lang="en-US" sz="2800" b="1" dirty="0" smtClean="0"/>
              <a:t>re-release defects</a:t>
            </a:r>
          </a:p>
        </p:txBody>
      </p:sp>
      <p:sp>
        <p:nvSpPr>
          <p:cNvPr id="8" name="TextBox 7"/>
          <p:cNvSpPr txBox="1"/>
          <p:nvPr/>
        </p:nvSpPr>
        <p:spPr>
          <a:xfrm>
            <a:off x="3093067" y="3429000"/>
            <a:ext cx="5212733" cy="954107"/>
          </a:xfrm>
          <a:prstGeom prst="rect">
            <a:avLst/>
          </a:prstGeom>
          <a:noFill/>
        </p:spPr>
        <p:txBody>
          <a:bodyPr wrap="square" rtlCol="0">
            <a:spAutoFit/>
          </a:bodyPr>
          <a:lstStyle/>
          <a:p>
            <a:r>
              <a:rPr lang="en-US" sz="2800" b="1" dirty="0" smtClean="0"/>
              <a:t>Number</a:t>
            </a:r>
            <a:r>
              <a:rPr lang="en-US" sz="2800" dirty="0"/>
              <a:t>, </a:t>
            </a:r>
            <a:r>
              <a:rPr lang="en-US" sz="2800" b="1" dirty="0" smtClean="0"/>
              <a:t>churn</a:t>
            </a:r>
            <a:r>
              <a:rPr lang="en-US" sz="2800" dirty="0" smtClean="0"/>
              <a:t>, size,  pre-release changes, pre-release defects</a:t>
            </a:r>
            <a:endParaRPr lang="en-US" sz="2800" dirty="0"/>
          </a:p>
        </p:txBody>
      </p:sp>
      <p:sp>
        <p:nvSpPr>
          <p:cNvPr id="9" name="TextBox 8"/>
          <p:cNvSpPr txBox="1"/>
          <p:nvPr/>
        </p:nvSpPr>
        <p:spPr>
          <a:xfrm>
            <a:off x="3124200" y="5257800"/>
            <a:ext cx="2219325" cy="954107"/>
          </a:xfrm>
          <a:prstGeom prst="rect">
            <a:avLst/>
          </a:prstGeom>
          <a:noFill/>
        </p:spPr>
        <p:txBody>
          <a:bodyPr wrap="none" rtlCol="0">
            <a:spAutoFit/>
          </a:bodyPr>
          <a:lstStyle/>
          <a:p>
            <a:r>
              <a:rPr lang="en-US" sz="2800" b="1" dirty="0" smtClean="0"/>
              <a:t>Latest change</a:t>
            </a:r>
          </a:p>
          <a:p>
            <a:r>
              <a:rPr lang="en-US" sz="2800" dirty="0" smtClean="0"/>
              <a:t>Age</a:t>
            </a:r>
            <a:endParaRPr lang="en-US" sz="2800" dirty="0"/>
          </a:p>
        </p:txBody>
      </p:sp>
      <p:pic>
        <p:nvPicPr>
          <p:cNvPr id="10"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4860667"/>
            <a:ext cx="1600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5580" y="2743200"/>
            <a:ext cx="1634220" cy="461665"/>
          </a:xfrm>
          <a:prstGeom prst="rect">
            <a:avLst/>
          </a:prstGeom>
          <a:noFill/>
        </p:spPr>
        <p:txBody>
          <a:bodyPr wrap="square" rtlCol="0">
            <a:spAutoFit/>
          </a:bodyPr>
          <a:lstStyle/>
          <a:p>
            <a:r>
              <a:rPr lang="en-US" sz="2400" b="1" dirty="0" smtClean="0"/>
              <a:t>Traditional</a:t>
            </a:r>
            <a:endParaRPr lang="en-US" sz="2400" b="1" dirty="0"/>
          </a:p>
        </p:txBody>
      </p:sp>
      <p:sp>
        <p:nvSpPr>
          <p:cNvPr id="5" name="TextBox 4"/>
          <p:cNvSpPr txBox="1"/>
          <p:nvPr/>
        </p:nvSpPr>
        <p:spPr>
          <a:xfrm>
            <a:off x="304800" y="4343400"/>
            <a:ext cx="2278060" cy="461665"/>
          </a:xfrm>
          <a:prstGeom prst="rect">
            <a:avLst/>
          </a:prstGeom>
          <a:noFill/>
        </p:spPr>
        <p:txBody>
          <a:bodyPr wrap="none" rtlCol="0">
            <a:spAutoFit/>
          </a:bodyPr>
          <a:lstStyle/>
          <a:p>
            <a:r>
              <a:rPr lang="en-US" sz="2400" b="1" dirty="0"/>
              <a:t>Co-changed files</a:t>
            </a:r>
            <a:endParaRPr lang="en-US" sz="2400" dirty="0"/>
          </a:p>
        </p:txBody>
      </p:sp>
      <p:sp>
        <p:nvSpPr>
          <p:cNvPr id="12" name="TextBox 11"/>
          <p:cNvSpPr txBox="1"/>
          <p:nvPr/>
        </p:nvSpPr>
        <p:spPr>
          <a:xfrm>
            <a:off x="986650" y="6320135"/>
            <a:ext cx="817853" cy="461665"/>
          </a:xfrm>
          <a:prstGeom prst="rect">
            <a:avLst/>
          </a:prstGeom>
          <a:noFill/>
        </p:spPr>
        <p:txBody>
          <a:bodyPr wrap="none" rtlCol="0">
            <a:spAutoFit/>
          </a:bodyPr>
          <a:lstStyle/>
          <a:p>
            <a:pPr algn="ctr"/>
            <a:r>
              <a:rPr lang="en-US" sz="2400" b="1" dirty="0" smtClean="0"/>
              <a:t>Time</a:t>
            </a:r>
            <a:endParaRPr lang="en-US" sz="2400" b="1" dirty="0"/>
          </a:p>
        </p:txBody>
      </p:sp>
      <p:sp>
        <p:nvSpPr>
          <p:cNvPr id="7" name="Slide Number Placeholder 6"/>
          <p:cNvSpPr>
            <a:spLocks noGrp="1"/>
          </p:cNvSpPr>
          <p:nvPr>
            <p:ph type="sldNum" sz="quarter" idx="12"/>
          </p:nvPr>
        </p:nvSpPr>
        <p:spPr/>
        <p:txBody>
          <a:bodyPr/>
          <a:lstStyle/>
          <a:p>
            <a:fld id="{60927F4E-78AB-4E26-A0B2-E6DA284CA8FF}" type="slidenum">
              <a:rPr lang="en-US" smtClean="0"/>
              <a:t>12</a:t>
            </a:fld>
            <a:endParaRPr lang="en-US"/>
          </a:p>
        </p:txBody>
      </p:sp>
    </p:spTree>
    <p:extLst>
      <p:ext uri="{BB962C8B-B14F-4D97-AF65-F5344CB8AC3E}">
        <p14:creationId xmlns:p14="http://schemas.microsoft.com/office/powerpoint/2010/main" val="25746683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5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4" grpId="0"/>
      <p:bldP spid="5"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3507" y="5638800"/>
            <a:ext cx="1706493" cy="523220"/>
          </a:xfrm>
          <a:prstGeom prst="rect">
            <a:avLst/>
          </a:prstGeom>
          <a:noFill/>
        </p:spPr>
        <p:txBody>
          <a:bodyPr wrap="none" rtlCol="0">
            <a:spAutoFit/>
          </a:bodyPr>
          <a:lstStyle/>
          <a:p>
            <a:r>
              <a:rPr lang="en-US" sz="2800" b="1" dirty="0">
                <a:solidFill>
                  <a:srgbClr val="C00000"/>
                </a:solidFill>
              </a:rPr>
              <a:t>Breakages</a:t>
            </a:r>
          </a:p>
        </p:txBody>
      </p:sp>
      <p:sp>
        <p:nvSpPr>
          <p:cNvPr id="6" name="TextBox 5"/>
          <p:cNvSpPr txBox="1"/>
          <p:nvPr/>
        </p:nvSpPr>
        <p:spPr>
          <a:xfrm>
            <a:off x="6221976" y="5638800"/>
            <a:ext cx="1550424" cy="523220"/>
          </a:xfrm>
          <a:prstGeom prst="rect">
            <a:avLst/>
          </a:prstGeom>
          <a:noFill/>
        </p:spPr>
        <p:txBody>
          <a:bodyPr wrap="none" rtlCol="0">
            <a:spAutoFit/>
          </a:bodyPr>
          <a:lstStyle/>
          <a:p>
            <a:r>
              <a:rPr lang="en-US" sz="2800" b="1" dirty="0">
                <a:solidFill>
                  <a:srgbClr val="C00000"/>
                </a:solidFill>
              </a:rPr>
              <a:t>Surprises</a:t>
            </a:r>
          </a:p>
        </p:txBody>
      </p:sp>
      <p:sp>
        <p:nvSpPr>
          <p:cNvPr id="5" name="TextBox 4"/>
          <p:cNvSpPr txBox="1"/>
          <p:nvPr/>
        </p:nvSpPr>
        <p:spPr>
          <a:xfrm>
            <a:off x="76200" y="2981980"/>
            <a:ext cx="1504001" cy="523220"/>
          </a:xfrm>
          <a:prstGeom prst="rect">
            <a:avLst/>
          </a:prstGeom>
          <a:noFill/>
        </p:spPr>
        <p:txBody>
          <a:bodyPr wrap="none" rtlCol="0">
            <a:spAutoFit/>
          </a:bodyPr>
          <a:lstStyle/>
          <a:p>
            <a:r>
              <a:rPr lang="en-US" sz="2800" dirty="0" smtClean="0"/>
              <a:t>Precision</a:t>
            </a:r>
            <a:endParaRPr lang="en-US" sz="2800" dirty="0"/>
          </a:p>
        </p:txBody>
      </p:sp>
      <p:sp>
        <p:nvSpPr>
          <p:cNvPr id="8" name="TextBox 7"/>
          <p:cNvSpPr txBox="1"/>
          <p:nvPr/>
        </p:nvSpPr>
        <p:spPr>
          <a:xfrm>
            <a:off x="228600" y="4659868"/>
            <a:ext cx="1036246" cy="523220"/>
          </a:xfrm>
          <a:prstGeom prst="rect">
            <a:avLst/>
          </a:prstGeom>
          <a:noFill/>
        </p:spPr>
        <p:txBody>
          <a:bodyPr wrap="none" rtlCol="0">
            <a:spAutoFit/>
          </a:bodyPr>
          <a:lstStyle/>
          <a:p>
            <a:r>
              <a:rPr lang="en-US" sz="2800" dirty="0"/>
              <a:t>Recall</a:t>
            </a:r>
          </a:p>
        </p:txBody>
      </p:sp>
      <p:sp>
        <p:nvSpPr>
          <p:cNvPr id="9" name="Rectangle 8"/>
          <p:cNvSpPr/>
          <p:nvPr/>
        </p:nvSpPr>
        <p:spPr>
          <a:xfrm>
            <a:off x="1863376" y="2819400"/>
            <a:ext cx="346424" cy="304800"/>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63376" y="3276600"/>
            <a:ext cx="803624" cy="304800"/>
          </a:xfrm>
          <a:prstGeom prst="rect">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28800" y="4724400"/>
            <a:ext cx="2590800" cy="304800"/>
          </a:xfrm>
          <a:prstGeom prst="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520976" y="2819400"/>
            <a:ext cx="346424" cy="304800"/>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20976" y="3276600"/>
            <a:ext cx="1184624" cy="304800"/>
          </a:xfrm>
          <a:prstGeom prst="rect">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86400" y="4724400"/>
            <a:ext cx="2819400" cy="304800"/>
          </a:xfrm>
          <a:prstGeom prst="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5410200" y="2438400"/>
            <a:ext cx="0" cy="3124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752600" y="2590800"/>
            <a:ext cx="0" cy="2971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467600" y="4338935"/>
            <a:ext cx="947695" cy="461665"/>
          </a:xfrm>
          <a:prstGeom prst="rect">
            <a:avLst/>
          </a:prstGeom>
          <a:noFill/>
        </p:spPr>
        <p:txBody>
          <a:bodyPr wrap="none" rtlCol="0">
            <a:spAutoFit/>
          </a:bodyPr>
          <a:lstStyle/>
          <a:p>
            <a:r>
              <a:rPr lang="en-US" sz="2400" dirty="0" smtClean="0"/>
              <a:t>74.1%</a:t>
            </a:r>
            <a:endParaRPr lang="en-US" sz="2400" dirty="0"/>
          </a:p>
        </p:txBody>
      </p:sp>
      <p:sp>
        <p:nvSpPr>
          <p:cNvPr id="24" name="TextBox 23"/>
          <p:cNvSpPr txBox="1"/>
          <p:nvPr/>
        </p:nvSpPr>
        <p:spPr>
          <a:xfrm>
            <a:off x="3581400" y="4343400"/>
            <a:ext cx="947695" cy="461665"/>
          </a:xfrm>
          <a:prstGeom prst="rect">
            <a:avLst/>
          </a:prstGeom>
          <a:noFill/>
        </p:spPr>
        <p:txBody>
          <a:bodyPr wrap="none" rtlCol="0">
            <a:spAutoFit/>
          </a:bodyPr>
          <a:lstStyle/>
          <a:p>
            <a:r>
              <a:rPr lang="en-US" sz="2400" dirty="0" smtClean="0"/>
              <a:t>71.2%</a:t>
            </a:r>
            <a:endParaRPr lang="en-US" sz="2400" dirty="0"/>
          </a:p>
        </p:txBody>
      </p:sp>
      <p:sp>
        <p:nvSpPr>
          <p:cNvPr id="25" name="TextBox 24"/>
          <p:cNvSpPr txBox="1"/>
          <p:nvPr/>
        </p:nvSpPr>
        <p:spPr>
          <a:xfrm>
            <a:off x="7467600" y="3195935"/>
            <a:ext cx="792205" cy="461665"/>
          </a:xfrm>
          <a:prstGeom prst="rect">
            <a:avLst/>
          </a:prstGeom>
          <a:noFill/>
        </p:spPr>
        <p:txBody>
          <a:bodyPr wrap="none" rtlCol="0">
            <a:spAutoFit/>
          </a:bodyPr>
          <a:lstStyle/>
          <a:p>
            <a:r>
              <a:rPr lang="en-US" sz="2400" dirty="0" smtClean="0"/>
              <a:t>6.7%</a:t>
            </a:r>
            <a:endParaRPr lang="en-US" sz="2400" dirty="0"/>
          </a:p>
        </p:txBody>
      </p:sp>
      <p:sp>
        <p:nvSpPr>
          <p:cNvPr id="26" name="TextBox 25"/>
          <p:cNvSpPr txBox="1"/>
          <p:nvPr/>
        </p:nvSpPr>
        <p:spPr>
          <a:xfrm>
            <a:off x="7467600" y="2743200"/>
            <a:ext cx="792205" cy="461665"/>
          </a:xfrm>
          <a:prstGeom prst="rect">
            <a:avLst/>
          </a:prstGeom>
          <a:noFill/>
        </p:spPr>
        <p:txBody>
          <a:bodyPr wrap="none" rtlCol="0">
            <a:spAutoFit/>
          </a:bodyPr>
          <a:lstStyle/>
          <a:p>
            <a:r>
              <a:rPr lang="en-US" sz="2400" dirty="0" smtClean="0"/>
              <a:t>2.0%</a:t>
            </a:r>
            <a:endParaRPr lang="en-US" sz="2400" dirty="0"/>
          </a:p>
        </p:txBody>
      </p:sp>
      <p:sp>
        <p:nvSpPr>
          <p:cNvPr id="27" name="TextBox 26"/>
          <p:cNvSpPr txBox="1"/>
          <p:nvPr/>
        </p:nvSpPr>
        <p:spPr>
          <a:xfrm>
            <a:off x="3581400" y="3195935"/>
            <a:ext cx="792205" cy="461665"/>
          </a:xfrm>
          <a:prstGeom prst="rect">
            <a:avLst/>
          </a:prstGeom>
          <a:noFill/>
        </p:spPr>
        <p:txBody>
          <a:bodyPr wrap="none" rtlCol="0">
            <a:spAutoFit/>
          </a:bodyPr>
          <a:lstStyle/>
          <a:p>
            <a:r>
              <a:rPr lang="en-US" sz="2400" dirty="0" smtClean="0"/>
              <a:t>4.7%</a:t>
            </a:r>
            <a:endParaRPr lang="en-US" sz="2400" dirty="0"/>
          </a:p>
        </p:txBody>
      </p:sp>
      <p:sp>
        <p:nvSpPr>
          <p:cNvPr id="28" name="TextBox 27"/>
          <p:cNvSpPr txBox="1"/>
          <p:nvPr/>
        </p:nvSpPr>
        <p:spPr>
          <a:xfrm>
            <a:off x="3581400" y="2743200"/>
            <a:ext cx="792205" cy="461665"/>
          </a:xfrm>
          <a:prstGeom prst="rect">
            <a:avLst/>
          </a:prstGeom>
          <a:noFill/>
        </p:spPr>
        <p:txBody>
          <a:bodyPr wrap="none" rtlCol="0">
            <a:spAutoFit/>
          </a:bodyPr>
          <a:lstStyle/>
          <a:p>
            <a:r>
              <a:rPr lang="en-US" sz="2400" dirty="0" smtClean="0"/>
              <a:t>2.0%</a:t>
            </a:r>
            <a:endParaRPr lang="en-US" sz="2400" dirty="0"/>
          </a:p>
        </p:txBody>
      </p:sp>
      <p:sp>
        <p:nvSpPr>
          <p:cNvPr id="29" name="Rectangle 28"/>
          <p:cNvSpPr/>
          <p:nvPr/>
        </p:nvSpPr>
        <p:spPr>
          <a:xfrm>
            <a:off x="8247529" y="1872734"/>
            <a:ext cx="134471" cy="152400"/>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410200" y="1676400"/>
            <a:ext cx="2826158" cy="523220"/>
          </a:xfrm>
          <a:prstGeom prst="rect">
            <a:avLst/>
          </a:prstGeom>
          <a:noFill/>
        </p:spPr>
        <p:txBody>
          <a:bodyPr wrap="none" rtlCol="0">
            <a:spAutoFit/>
          </a:bodyPr>
          <a:lstStyle/>
          <a:p>
            <a:r>
              <a:rPr lang="en-US" sz="2800" dirty="0"/>
              <a:t>Random Predictor</a:t>
            </a:r>
          </a:p>
        </p:txBody>
      </p:sp>
      <p:sp>
        <p:nvSpPr>
          <p:cNvPr id="30" name="Title 1"/>
          <p:cNvSpPr txBox="1">
            <a:spLocks/>
          </p:cNvSpPr>
          <p:nvPr/>
        </p:nvSpPr>
        <p:spPr>
          <a:xfrm>
            <a:off x="304800" y="228600"/>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base">
              <a:spcAft>
                <a:spcPct val="0"/>
              </a:spcAft>
            </a:pPr>
            <a:r>
              <a:rPr lang="en-US" b="1" dirty="0" smtClean="0">
                <a:solidFill>
                  <a:srgbClr val="C00000"/>
                </a:solidFill>
              </a:rPr>
              <a:t>Prediction Results</a:t>
            </a:r>
            <a:endParaRPr lang="en-US" b="1" dirty="0">
              <a:solidFill>
                <a:srgbClr val="C00000"/>
              </a:solidFill>
            </a:endParaRPr>
          </a:p>
        </p:txBody>
      </p:sp>
      <p:sp>
        <p:nvSpPr>
          <p:cNvPr id="31" name="Rounded Rectangle 30"/>
          <p:cNvSpPr/>
          <p:nvPr/>
        </p:nvSpPr>
        <p:spPr>
          <a:xfrm>
            <a:off x="2103507" y="3733800"/>
            <a:ext cx="5701788" cy="8868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2-3X precision, high recall</a:t>
            </a:r>
            <a:endParaRPr lang="en-US" sz="3200" b="1" dirty="0"/>
          </a:p>
        </p:txBody>
      </p:sp>
      <p:sp>
        <p:nvSpPr>
          <p:cNvPr id="11" name="Slide Number Placeholder 10"/>
          <p:cNvSpPr>
            <a:spLocks noGrp="1"/>
          </p:cNvSpPr>
          <p:nvPr>
            <p:ph type="sldNum" sz="quarter" idx="12"/>
          </p:nvPr>
        </p:nvSpPr>
        <p:spPr/>
        <p:txBody>
          <a:bodyPr/>
          <a:lstStyle/>
          <a:p>
            <a:fld id="{60927F4E-78AB-4E26-A0B2-E6DA284CA8FF}" type="slidenum">
              <a:rPr lang="en-US" smtClean="0"/>
              <a:t>13</a:t>
            </a:fld>
            <a:endParaRPr lang="en-US"/>
          </a:p>
        </p:txBody>
      </p:sp>
    </p:spTree>
    <p:extLst>
      <p:ext uri="{BB962C8B-B14F-4D97-AF65-F5344CB8AC3E}">
        <p14:creationId xmlns:p14="http://schemas.microsoft.com/office/powerpoint/2010/main" val="1737152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5" grpId="0"/>
      <p:bldP spid="8" grpId="0"/>
      <p:bldP spid="9" grpId="0" animBg="1"/>
      <p:bldP spid="12" grpId="0" animBg="1"/>
      <p:bldP spid="13" grpId="0" animBg="1"/>
      <p:bldP spid="14" grpId="0" animBg="1"/>
      <p:bldP spid="15" grpId="0" animBg="1"/>
      <p:bldP spid="16" grpId="0" animBg="1"/>
      <p:bldP spid="23" grpId="0"/>
      <p:bldP spid="24" grpId="0"/>
      <p:bldP spid="25" grpId="0"/>
      <p:bldP spid="26" grpId="0"/>
      <p:bldP spid="27" grpId="0"/>
      <p:bldP spid="28" grpId="0"/>
      <p:bldP spid="29" grpId="0" animBg="1"/>
      <p:bldP spid="10" grpId="0"/>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588037"/>
            <a:ext cx="3657600" cy="2202597"/>
          </a:xfrm>
          <a:prstGeom prst="rect">
            <a:avLst/>
          </a:prstGeom>
          <a:solidFill>
            <a:schemeClr val="accent2">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09600" y="3581400"/>
            <a:ext cx="731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1371600"/>
            <a:ext cx="0" cy="44123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400" y="1378803"/>
            <a:ext cx="1436227" cy="707886"/>
          </a:xfrm>
          <a:prstGeom prst="rect">
            <a:avLst/>
          </a:prstGeom>
          <a:noFill/>
        </p:spPr>
        <p:txBody>
          <a:bodyPr wrap="none" rtlCol="0">
            <a:spAutoFit/>
          </a:bodyPr>
          <a:lstStyle/>
          <a:p>
            <a:r>
              <a:rPr lang="en-US" sz="4000" b="1" dirty="0" smtClean="0">
                <a:solidFill>
                  <a:schemeClr val="bg1">
                    <a:lumMod val="65000"/>
                  </a:schemeClr>
                </a:solidFill>
              </a:rPr>
              <a:t>Part 1</a:t>
            </a:r>
            <a:endParaRPr lang="en-US" sz="4000" b="1" dirty="0">
              <a:solidFill>
                <a:schemeClr val="bg1">
                  <a:lumMod val="65000"/>
                </a:schemeClr>
              </a:solidFill>
            </a:endParaRPr>
          </a:p>
        </p:txBody>
      </p:sp>
      <p:sp>
        <p:nvSpPr>
          <p:cNvPr id="20" name="TextBox 19"/>
          <p:cNvSpPr txBox="1"/>
          <p:nvPr/>
        </p:nvSpPr>
        <p:spPr>
          <a:xfrm>
            <a:off x="4431173" y="1295400"/>
            <a:ext cx="1436227" cy="707886"/>
          </a:xfrm>
          <a:prstGeom prst="rect">
            <a:avLst/>
          </a:prstGeom>
          <a:noFill/>
        </p:spPr>
        <p:txBody>
          <a:bodyPr wrap="none" rtlCol="0">
            <a:spAutoFit/>
          </a:bodyPr>
          <a:lstStyle/>
          <a:p>
            <a:r>
              <a:rPr lang="en-US" sz="4000" b="1" dirty="0">
                <a:solidFill>
                  <a:schemeClr val="bg1">
                    <a:lumMod val="65000"/>
                  </a:schemeClr>
                </a:solidFill>
              </a:rPr>
              <a:t>Part 2</a:t>
            </a:r>
          </a:p>
        </p:txBody>
      </p:sp>
      <p:sp>
        <p:nvSpPr>
          <p:cNvPr id="21" name="TextBox 20"/>
          <p:cNvSpPr txBox="1"/>
          <p:nvPr/>
        </p:nvSpPr>
        <p:spPr>
          <a:xfrm>
            <a:off x="533400" y="3635514"/>
            <a:ext cx="1436227" cy="707886"/>
          </a:xfrm>
          <a:prstGeom prst="rect">
            <a:avLst/>
          </a:prstGeom>
          <a:noFill/>
        </p:spPr>
        <p:txBody>
          <a:bodyPr wrap="none" rtlCol="0">
            <a:spAutoFit/>
          </a:bodyPr>
          <a:lstStyle/>
          <a:p>
            <a:r>
              <a:rPr lang="en-US" sz="4000" b="1" dirty="0">
                <a:solidFill>
                  <a:schemeClr val="bg1">
                    <a:lumMod val="65000"/>
                  </a:schemeClr>
                </a:solidFill>
              </a:rPr>
              <a:t>Part 3</a:t>
            </a:r>
          </a:p>
        </p:txBody>
      </p:sp>
      <p:sp>
        <p:nvSpPr>
          <p:cNvPr id="22" name="TextBox 21"/>
          <p:cNvSpPr txBox="1"/>
          <p:nvPr/>
        </p:nvSpPr>
        <p:spPr>
          <a:xfrm>
            <a:off x="4419600" y="3635514"/>
            <a:ext cx="1436227" cy="707886"/>
          </a:xfrm>
          <a:prstGeom prst="rect">
            <a:avLst/>
          </a:prstGeom>
          <a:noFill/>
        </p:spPr>
        <p:txBody>
          <a:bodyPr wrap="none" rtlCol="0">
            <a:spAutoFit/>
          </a:bodyPr>
          <a:lstStyle/>
          <a:p>
            <a:r>
              <a:rPr lang="en-US" sz="4000" b="1" dirty="0">
                <a:solidFill>
                  <a:schemeClr val="bg1">
                    <a:lumMod val="65000"/>
                  </a:schemeClr>
                </a:solidFill>
              </a:rPr>
              <a:t>Part 4</a:t>
            </a:r>
          </a:p>
        </p:txBody>
      </p:sp>
      <p:sp>
        <p:nvSpPr>
          <p:cNvPr id="17" name="TextBox 16"/>
          <p:cNvSpPr txBox="1"/>
          <p:nvPr/>
        </p:nvSpPr>
        <p:spPr>
          <a:xfrm>
            <a:off x="609600" y="2369403"/>
            <a:ext cx="3429000" cy="830997"/>
          </a:xfrm>
          <a:prstGeom prst="rect">
            <a:avLst/>
          </a:prstGeom>
          <a:noFill/>
        </p:spPr>
        <p:txBody>
          <a:bodyPr wrap="square" rtlCol="0">
            <a:spAutoFit/>
          </a:bodyPr>
          <a:lstStyle/>
          <a:p>
            <a:r>
              <a:rPr lang="en-US" sz="2400" b="1" dirty="0" smtClean="0">
                <a:solidFill>
                  <a:schemeClr val="bg1">
                    <a:lumMod val="65000"/>
                  </a:schemeClr>
                </a:solidFill>
              </a:rPr>
              <a:t>Exploratory Study of Breakages and Surprises</a:t>
            </a:r>
            <a:endParaRPr lang="en-US" sz="2400" b="1" dirty="0">
              <a:solidFill>
                <a:schemeClr val="bg1">
                  <a:lumMod val="65000"/>
                </a:schemeClr>
              </a:solidFill>
            </a:endParaRPr>
          </a:p>
        </p:txBody>
      </p:sp>
      <p:sp>
        <p:nvSpPr>
          <p:cNvPr id="24" name="TextBox 23"/>
          <p:cNvSpPr txBox="1"/>
          <p:nvPr/>
        </p:nvSpPr>
        <p:spPr>
          <a:xfrm>
            <a:off x="4495800" y="2369403"/>
            <a:ext cx="3429000" cy="830997"/>
          </a:xfrm>
          <a:prstGeom prst="rect">
            <a:avLst/>
          </a:prstGeom>
          <a:noFill/>
        </p:spPr>
        <p:txBody>
          <a:bodyPr wrap="square" rtlCol="0">
            <a:spAutoFit/>
          </a:bodyPr>
          <a:lstStyle/>
          <a:p>
            <a:r>
              <a:rPr lang="en-US" sz="2400" b="1" dirty="0" smtClean="0">
                <a:solidFill>
                  <a:schemeClr val="bg1">
                    <a:lumMod val="65000"/>
                  </a:schemeClr>
                </a:solidFill>
              </a:rPr>
              <a:t>Prediction of Breakages and Surprises</a:t>
            </a:r>
            <a:endParaRPr lang="en-US" sz="2400" b="1" dirty="0">
              <a:solidFill>
                <a:schemeClr val="bg1">
                  <a:lumMod val="65000"/>
                </a:schemeClr>
              </a:solidFill>
            </a:endParaRPr>
          </a:p>
        </p:txBody>
      </p:sp>
      <p:sp>
        <p:nvSpPr>
          <p:cNvPr id="25" name="TextBox 24"/>
          <p:cNvSpPr txBox="1"/>
          <p:nvPr/>
        </p:nvSpPr>
        <p:spPr>
          <a:xfrm>
            <a:off x="609600" y="4343400"/>
            <a:ext cx="3810000" cy="1446550"/>
          </a:xfrm>
          <a:prstGeom prst="rect">
            <a:avLst/>
          </a:prstGeom>
          <a:noFill/>
        </p:spPr>
        <p:txBody>
          <a:bodyPr wrap="square" rtlCol="0">
            <a:spAutoFit/>
          </a:bodyPr>
          <a:lstStyle/>
          <a:p>
            <a:r>
              <a:rPr lang="en-US" sz="3200" b="1" dirty="0" smtClean="0"/>
              <a:t>Understanding </a:t>
            </a:r>
            <a:r>
              <a:rPr lang="en-US" sz="2800" dirty="0" smtClean="0"/>
              <a:t>Prediction Models of Breakages and Surprises</a:t>
            </a:r>
            <a:endParaRPr lang="en-US" sz="2800" dirty="0"/>
          </a:p>
        </p:txBody>
      </p:sp>
      <p:sp>
        <p:nvSpPr>
          <p:cNvPr id="26" name="TextBox 25"/>
          <p:cNvSpPr txBox="1"/>
          <p:nvPr/>
        </p:nvSpPr>
        <p:spPr>
          <a:xfrm>
            <a:off x="4648200" y="4648200"/>
            <a:ext cx="3429000" cy="830997"/>
          </a:xfrm>
          <a:prstGeom prst="rect">
            <a:avLst/>
          </a:prstGeom>
          <a:noFill/>
        </p:spPr>
        <p:txBody>
          <a:bodyPr wrap="square" rtlCol="0">
            <a:spAutoFit/>
          </a:bodyPr>
          <a:lstStyle/>
          <a:p>
            <a:r>
              <a:rPr lang="en-US" sz="2400" b="1" dirty="0" smtClean="0">
                <a:solidFill>
                  <a:schemeClr val="bg1">
                    <a:lumMod val="65000"/>
                  </a:schemeClr>
                </a:solidFill>
              </a:rPr>
              <a:t>Value of Focusing on Breakages and Surprises</a:t>
            </a:r>
            <a:endParaRPr lang="en-US" sz="2400" b="1" dirty="0">
              <a:solidFill>
                <a:schemeClr val="bg1">
                  <a:lumMod val="65000"/>
                </a:schemeClr>
              </a:solidFill>
            </a:endParaRPr>
          </a:p>
        </p:txBody>
      </p:sp>
      <p:sp>
        <p:nvSpPr>
          <p:cNvPr id="27" name="Title 1"/>
          <p:cNvSpPr>
            <a:spLocks noGrp="1"/>
          </p:cNvSpPr>
          <p:nvPr>
            <p:ph type="title"/>
          </p:nvPr>
        </p:nvSpPr>
        <p:spPr>
          <a:xfrm>
            <a:off x="152400" y="76200"/>
            <a:ext cx="8458200" cy="1143000"/>
          </a:xfrm>
        </p:spPr>
        <p:txBody>
          <a:bodyPr>
            <a:normAutofit fontScale="90000"/>
          </a:bodyPr>
          <a:lstStyle/>
          <a:p>
            <a:pPr algn="l" fontAlgn="base">
              <a:spcAft>
                <a:spcPct val="0"/>
              </a:spcAft>
            </a:pPr>
            <a:r>
              <a:rPr lang="en-US" b="1" dirty="0" smtClean="0">
                <a:solidFill>
                  <a:srgbClr val="C00000"/>
                </a:solidFill>
              </a:rPr>
              <a:t>Understanding Breakages and Surprises Models</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60927F4E-78AB-4E26-A0B2-E6DA284CA8FF}" type="slidenum">
              <a:rPr lang="en-US" smtClean="0"/>
              <a:t>14</a:t>
            </a:fld>
            <a:endParaRPr lang="en-US"/>
          </a:p>
        </p:txBody>
      </p:sp>
    </p:spTree>
    <p:extLst>
      <p:ext uri="{BB962C8B-B14F-4D97-AF65-F5344CB8AC3E}">
        <p14:creationId xmlns:p14="http://schemas.microsoft.com/office/powerpoint/2010/main" val="2861242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C00000"/>
                </a:solidFill>
              </a:rPr>
              <a:t>Determining Important Factors</a:t>
            </a:r>
          </a:p>
        </p:txBody>
      </p:sp>
      <p:sp>
        <p:nvSpPr>
          <p:cNvPr id="6" name="Rectangle 5"/>
          <p:cNvSpPr/>
          <p:nvPr/>
        </p:nvSpPr>
        <p:spPr>
          <a:xfrm>
            <a:off x="4191000" y="3657600"/>
            <a:ext cx="457200" cy="179085"/>
          </a:xfrm>
          <a:prstGeom prst="rect">
            <a:avLst/>
          </a:prstGeom>
          <a:solidFill>
            <a:srgbClr val="C15F4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55242" y="3542421"/>
            <a:ext cx="457200" cy="114300"/>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5398785"/>
            <a:ext cx="1730795" cy="523220"/>
          </a:xfrm>
          <a:prstGeom prst="rect">
            <a:avLst/>
          </a:prstGeom>
          <a:noFill/>
        </p:spPr>
        <p:txBody>
          <a:bodyPr wrap="none" rtlCol="0">
            <a:spAutoFit/>
          </a:bodyPr>
          <a:lstStyle/>
          <a:p>
            <a:r>
              <a:rPr lang="en-US" sz="2800" dirty="0"/>
              <a:t>Traditional</a:t>
            </a:r>
          </a:p>
        </p:txBody>
      </p:sp>
      <p:sp>
        <p:nvSpPr>
          <p:cNvPr id="9" name="TextBox 8"/>
          <p:cNvSpPr txBox="1"/>
          <p:nvPr/>
        </p:nvSpPr>
        <p:spPr>
          <a:xfrm>
            <a:off x="3657600" y="5406420"/>
            <a:ext cx="1720599" cy="523220"/>
          </a:xfrm>
          <a:prstGeom prst="rect">
            <a:avLst/>
          </a:prstGeom>
          <a:noFill/>
        </p:spPr>
        <p:txBody>
          <a:bodyPr wrap="none" rtlCol="0">
            <a:spAutoFit/>
          </a:bodyPr>
          <a:lstStyle/>
          <a:p>
            <a:r>
              <a:rPr lang="en-US" sz="2800" dirty="0"/>
              <a:t>Co-change</a:t>
            </a:r>
          </a:p>
        </p:txBody>
      </p:sp>
      <p:sp>
        <p:nvSpPr>
          <p:cNvPr id="10" name="TextBox 9"/>
          <p:cNvSpPr txBox="1"/>
          <p:nvPr/>
        </p:nvSpPr>
        <p:spPr>
          <a:xfrm>
            <a:off x="5638800" y="5414055"/>
            <a:ext cx="906017" cy="523220"/>
          </a:xfrm>
          <a:prstGeom prst="rect">
            <a:avLst/>
          </a:prstGeom>
          <a:noFill/>
        </p:spPr>
        <p:txBody>
          <a:bodyPr wrap="none" rtlCol="0">
            <a:spAutoFit/>
          </a:bodyPr>
          <a:lstStyle/>
          <a:p>
            <a:r>
              <a:rPr lang="en-US" sz="2800" dirty="0" smtClean="0"/>
              <a:t>Time</a:t>
            </a:r>
            <a:endParaRPr lang="en-US" sz="2800" dirty="0"/>
          </a:p>
        </p:txBody>
      </p:sp>
      <p:sp>
        <p:nvSpPr>
          <p:cNvPr id="12" name="TextBox 11"/>
          <p:cNvSpPr txBox="1"/>
          <p:nvPr/>
        </p:nvSpPr>
        <p:spPr>
          <a:xfrm>
            <a:off x="2209800" y="3216905"/>
            <a:ext cx="1080745" cy="523220"/>
          </a:xfrm>
          <a:prstGeom prst="rect">
            <a:avLst/>
          </a:prstGeom>
          <a:noFill/>
        </p:spPr>
        <p:txBody>
          <a:bodyPr wrap="none" rtlCol="0">
            <a:spAutoFit/>
          </a:bodyPr>
          <a:lstStyle/>
          <a:p>
            <a:r>
              <a:rPr lang="en-US" sz="2800" dirty="0" smtClean="0"/>
              <a:t>15.6%</a:t>
            </a:r>
            <a:endParaRPr lang="en-US" sz="2400" dirty="0"/>
          </a:p>
        </p:txBody>
      </p:sp>
      <p:sp>
        <p:nvSpPr>
          <p:cNvPr id="18" name="TextBox 17"/>
          <p:cNvSpPr txBox="1"/>
          <p:nvPr/>
        </p:nvSpPr>
        <p:spPr>
          <a:xfrm>
            <a:off x="940487" y="1777817"/>
            <a:ext cx="2005677" cy="523220"/>
          </a:xfrm>
          <a:prstGeom prst="rect">
            <a:avLst/>
          </a:prstGeom>
          <a:noFill/>
        </p:spPr>
        <p:txBody>
          <a:bodyPr wrap="none" rtlCol="0">
            <a:spAutoFit/>
          </a:bodyPr>
          <a:lstStyle/>
          <a:p>
            <a:r>
              <a:rPr lang="en-US" sz="2800" dirty="0" smtClean="0"/>
              <a:t>Quality of fit</a:t>
            </a:r>
            <a:endParaRPr lang="en-US" sz="2800" dirty="0"/>
          </a:p>
        </p:txBody>
      </p:sp>
      <p:sp>
        <p:nvSpPr>
          <p:cNvPr id="19" name="TextBox 18"/>
          <p:cNvSpPr txBox="1"/>
          <p:nvPr/>
        </p:nvSpPr>
        <p:spPr>
          <a:xfrm>
            <a:off x="4076089" y="1716262"/>
            <a:ext cx="630406" cy="646331"/>
          </a:xfrm>
          <a:prstGeom prst="rect">
            <a:avLst/>
          </a:prstGeom>
          <a:noFill/>
        </p:spPr>
        <p:txBody>
          <a:bodyPr wrap="square" rtlCol="0">
            <a:spAutoFit/>
          </a:bodyPr>
          <a:lstStyle/>
          <a:p>
            <a:r>
              <a:rPr lang="en-US" sz="3600" dirty="0" smtClean="0">
                <a:sym typeface="Wingdings" pitchFamily="2" charset="2"/>
              </a:rPr>
              <a:t></a:t>
            </a:r>
            <a:endParaRPr lang="en-US" sz="3600" dirty="0"/>
          </a:p>
        </p:txBody>
      </p:sp>
      <p:sp>
        <p:nvSpPr>
          <p:cNvPr id="20" name="TextBox 19"/>
          <p:cNvSpPr txBox="1"/>
          <p:nvPr/>
        </p:nvSpPr>
        <p:spPr>
          <a:xfrm>
            <a:off x="4991971" y="1752600"/>
            <a:ext cx="3009029" cy="523220"/>
          </a:xfrm>
          <a:prstGeom prst="rect">
            <a:avLst/>
          </a:prstGeom>
          <a:noFill/>
        </p:spPr>
        <p:txBody>
          <a:bodyPr wrap="none" rtlCol="0">
            <a:spAutoFit/>
          </a:bodyPr>
          <a:lstStyle/>
          <a:p>
            <a:r>
              <a:rPr lang="en-US" sz="2800" dirty="0" smtClean="0"/>
              <a:t>Deviance Explained</a:t>
            </a:r>
            <a:endParaRPr lang="en-US" sz="2800" dirty="0"/>
          </a:p>
        </p:txBody>
      </p:sp>
      <p:sp>
        <p:nvSpPr>
          <p:cNvPr id="22" name="Rectangle 21"/>
          <p:cNvSpPr/>
          <p:nvPr/>
        </p:nvSpPr>
        <p:spPr>
          <a:xfrm>
            <a:off x="1066800" y="3008665"/>
            <a:ext cx="7162800" cy="30873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528545" y="3836685"/>
            <a:ext cx="457200" cy="1497315"/>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91000" y="3836685"/>
            <a:ext cx="457200" cy="1497315"/>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855242" y="3657600"/>
            <a:ext cx="457200" cy="179085"/>
          </a:xfrm>
          <a:prstGeom prst="rect">
            <a:avLst/>
          </a:prstGeom>
          <a:solidFill>
            <a:srgbClr val="C15F4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855242" y="3836685"/>
            <a:ext cx="457200" cy="1497315"/>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886200" y="3048000"/>
            <a:ext cx="1077539" cy="523220"/>
          </a:xfrm>
          <a:prstGeom prst="rect">
            <a:avLst/>
          </a:prstGeom>
          <a:noFill/>
        </p:spPr>
        <p:txBody>
          <a:bodyPr wrap="none" rtlCol="0">
            <a:spAutoFit/>
          </a:bodyPr>
          <a:lstStyle/>
          <a:p>
            <a:r>
              <a:rPr lang="en-US" sz="2800" dirty="0" smtClean="0"/>
              <a:t>+1.5%</a:t>
            </a:r>
            <a:endParaRPr lang="en-US" sz="2400" dirty="0"/>
          </a:p>
        </p:txBody>
      </p:sp>
      <p:sp>
        <p:nvSpPr>
          <p:cNvPr id="28" name="TextBox 27"/>
          <p:cNvSpPr txBox="1"/>
          <p:nvPr/>
        </p:nvSpPr>
        <p:spPr>
          <a:xfrm>
            <a:off x="5628061" y="2971800"/>
            <a:ext cx="1077539" cy="523220"/>
          </a:xfrm>
          <a:prstGeom prst="rect">
            <a:avLst/>
          </a:prstGeom>
          <a:noFill/>
        </p:spPr>
        <p:txBody>
          <a:bodyPr wrap="none" rtlCol="0">
            <a:spAutoFit/>
          </a:bodyPr>
          <a:lstStyle/>
          <a:p>
            <a:r>
              <a:rPr lang="en-US" sz="2800" dirty="0" smtClean="0"/>
              <a:t>+0.4%</a:t>
            </a:r>
            <a:endParaRPr lang="en-US" sz="2400" dirty="0"/>
          </a:p>
        </p:txBody>
      </p:sp>
      <p:sp>
        <p:nvSpPr>
          <p:cNvPr id="3" name="TextBox 2"/>
          <p:cNvSpPr txBox="1"/>
          <p:nvPr/>
        </p:nvSpPr>
        <p:spPr>
          <a:xfrm>
            <a:off x="2594437" y="6096000"/>
            <a:ext cx="3806363" cy="523220"/>
          </a:xfrm>
          <a:prstGeom prst="rect">
            <a:avLst/>
          </a:prstGeom>
          <a:noFill/>
        </p:spPr>
        <p:txBody>
          <a:bodyPr wrap="none" rtlCol="0">
            <a:spAutoFit/>
          </a:bodyPr>
          <a:lstStyle/>
          <a:p>
            <a:r>
              <a:rPr lang="en-US" sz="2800" dirty="0" smtClean="0"/>
              <a:t>Example: Breakages R1.1</a:t>
            </a:r>
            <a:endParaRPr lang="en-US" sz="2800" dirty="0"/>
          </a:p>
        </p:txBody>
      </p:sp>
      <p:sp>
        <p:nvSpPr>
          <p:cNvPr id="14" name="Rectangle 13"/>
          <p:cNvSpPr/>
          <p:nvPr/>
        </p:nvSpPr>
        <p:spPr>
          <a:xfrm>
            <a:off x="1905000" y="3048000"/>
            <a:ext cx="1752600" cy="3048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60927F4E-78AB-4E26-A0B2-E6DA284CA8FF}" type="slidenum">
              <a:rPr lang="en-US" smtClean="0"/>
              <a:t>15</a:t>
            </a:fld>
            <a:endParaRPr lang="en-US"/>
          </a:p>
        </p:txBody>
      </p:sp>
    </p:spTree>
    <p:extLst>
      <p:ext uri="{BB962C8B-B14F-4D97-AF65-F5344CB8AC3E}">
        <p14:creationId xmlns:p14="http://schemas.microsoft.com/office/powerpoint/2010/main" val="22026750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2" grpId="0"/>
      <p:bldP spid="22" grpId="0" animBg="1"/>
      <p:bldP spid="23" grpId="0" animBg="1"/>
      <p:bldP spid="24" grpId="0" animBg="1"/>
      <p:bldP spid="25" grpId="0" animBg="1"/>
      <p:bldP spid="26" grpId="0" animBg="1"/>
      <p:bldP spid="27" grpId="0"/>
      <p:bldP spid="28" grpId="0"/>
      <p:bldP spid="3" grpId="0"/>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94312" y="6542690"/>
            <a:ext cx="228600" cy="228600"/>
          </a:xfrm>
          <a:prstGeom prst="rect">
            <a:avLst/>
          </a:prstGeom>
          <a:solidFill>
            <a:srgbClr val="C15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47378" y="6538225"/>
            <a:ext cx="228600" cy="228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35347" y="6542690"/>
            <a:ext cx="2286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48427" y="6396335"/>
            <a:ext cx="1556773" cy="461665"/>
          </a:xfrm>
          <a:prstGeom prst="rect">
            <a:avLst/>
          </a:prstGeom>
          <a:noFill/>
        </p:spPr>
        <p:txBody>
          <a:bodyPr wrap="none" rtlCol="0">
            <a:spAutoFit/>
          </a:bodyPr>
          <a:lstStyle/>
          <a:p>
            <a:r>
              <a:rPr lang="en-US" sz="2400" b="1" dirty="0" smtClean="0"/>
              <a:t>Traditional</a:t>
            </a:r>
            <a:endParaRPr lang="en-US" sz="2400" b="1" dirty="0"/>
          </a:p>
        </p:txBody>
      </p:sp>
      <p:sp>
        <p:nvSpPr>
          <p:cNvPr id="10" name="TextBox 9"/>
          <p:cNvSpPr txBox="1"/>
          <p:nvPr/>
        </p:nvSpPr>
        <p:spPr>
          <a:xfrm>
            <a:off x="3969766" y="6396335"/>
            <a:ext cx="1516634" cy="461665"/>
          </a:xfrm>
          <a:prstGeom prst="rect">
            <a:avLst/>
          </a:prstGeom>
          <a:noFill/>
        </p:spPr>
        <p:txBody>
          <a:bodyPr wrap="none" rtlCol="0">
            <a:spAutoFit/>
          </a:bodyPr>
          <a:lstStyle/>
          <a:p>
            <a:r>
              <a:rPr lang="en-US" sz="2400" b="1" dirty="0" smtClean="0"/>
              <a:t>Co-change</a:t>
            </a:r>
            <a:endParaRPr lang="en-US" sz="2400" b="1" dirty="0"/>
          </a:p>
        </p:txBody>
      </p:sp>
      <p:sp>
        <p:nvSpPr>
          <p:cNvPr id="11" name="TextBox 10"/>
          <p:cNvSpPr txBox="1"/>
          <p:nvPr/>
        </p:nvSpPr>
        <p:spPr>
          <a:xfrm>
            <a:off x="5963947" y="6396335"/>
            <a:ext cx="817853" cy="461665"/>
          </a:xfrm>
          <a:prstGeom prst="rect">
            <a:avLst/>
          </a:prstGeom>
          <a:noFill/>
        </p:spPr>
        <p:txBody>
          <a:bodyPr wrap="none" rtlCol="0">
            <a:spAutoFit/>
          </a:bodyPr>
          <a:lstStyle/>
          <a:p>
            <a:r>
              <a:rPr lang="en-US" sz="2400" b="1" dirty="0" smtClean="0"/>
              <a:t>Time</a:t>
            </a:r>
            <a:endParaRPr lang="en-US" sz="2400" b="1" dirty="0"/>
          </a:p>
        </p:txBody>
      </p:sp>
      <p:sp>
        <p:nvSpPr>
          <p:cNvPr id="2" name="Title 1"/>
          <p:cNvSpPr>
            <a:spLocks noGrp="1"/>
          </p:cNvSpPr>
          <p:nvPr>
            <p:ph type="title"/>
          </p:nvPr>
        </p:nvSpPr>
        <p:spPr>
          <a:xfrm>
            <a:off x="0" y="152400"/>
            <a:ext cx="9144000" cy="1143000"/>
          </a:xfrm>
        </p:spPr>
        <p:txBody>
          <a:bodyPr>
            <a:normAutofit/>
          </a:bodyPr>
          <a:lstStyle/>
          <a:p>
            <a:pPr algn="l" fontAlgn="base">
              <a:spcAft>
                <a:spcPct val="0"/>
              </a:spcAft>
            </a:pPr>
            <a:r>
              <a:rPr lang="en-US" sz="4000" b="1" dirty="0" smtClean="0">
                <a:solidFill>
                  <a:srgbClr val="C00000"/>
                </a:solidFill>
              </a:rPr>
              <a:t>Important </a:t>
            </a:r>
            <a:r>
              <a:rPr lang="en-US" sz="4000" b="1" dirty="0">
                <a:solidFill>
                  <a:srgbClr val="C00000"/>
                </a:solidFill>
              </a:rPr>
              <a:t>F</a:t>
            </a:r>
            <a:r>
              <a:rPr lang="en-US" sz="4000" b="1" dirty="0" smtClean="0">
                <a:solidFill>
                  <a:srgbClr val="C00000"/>
                </a:solidFill>
              </a:rPr>
              <a:t>actors for High-Impact Defects</a:t>
            </a:r>
            <a:endParaRPr lang="en-US" sz="2700" b="1" dirty="0">
              <a:solidFill>
                <a:srgbClr val="C00000"/>
              </a:solidFill>
            </a:endParaRPr>
          </a:p>
        </p:txBody>
      </p:sp>
      <p:graphicFrame>
        <p:nvGraphicFramePr>
          <p:cNvPr id="3" name="Chart 2"/>
          <p:cNvGraphicFramePr/>
          <p:nvPr>
            <p:extLst>
              <p:ext uri="{D42A27DB-BD31-4B8C-83A1-F6EECF244321}">
                <p14:modId xmlns:p14="http://schemas.microsoft.com/office/powerpoint/2010/main" val="3368067801"/>
              </p:ext>
            </p:extLst>
          </p:nvPr>
        </p:nvGraphicFramePr>
        <p:xfrm>
          <a:off x="461666" y="2133600"/>
          <a:ext cx="3886200" cy="3886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p:nvPr>
            <p:extLst>
              <p:ext uri="{D42A27DB-BD31-4B8C-83A1-F6EECF244321}">
                <p14:modId xmlns:p14="http://schemas.microsoft.com/office/powerpoint/2010/main" val="957034504"/>
              </p:ext>
            </p:extLst>
          </p:nvPr>
        </p:nvGraphicFramePr>
        <p:xfrm>
          <a:off x="4576466" y="2133600"/>
          <a:ext cx="4114800" cy="3962400"/>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p:cNvSpPr txBox="1"/>
          <p:nvPr/>
        </p:nvSpPr>
        <p:spPr>
          <a:xfrm>
            <a:off x="1617545" y="1676400"/>
            <a:ext cx="1706493" cy="523220"/>
          </a:xfrm>
          <a:prstGeom prst="rect">
            <a:avLst/>
          </a:prstGeom>
          <a:noFill/>
        </p:spPr>
        <p:txBody>
          <a:bodyPr wrap="none" rtlCol="0">
            <a:spAutoFit/>
          </a:bodyPr>
          <a:lstStyle/>
          <a:p>
            <a:r>
              <a:rPr lang="en-US" sz="2800" b="1" dirty="0"/>
              <a:t>Breakages</a:t>
            </a:r>
          </a:p>
        </p:txBody>
      </p:sp>
      <p:sp>
        <p:nvSpPr>
          <p:cNvPr id="16" name="TextBox 15"/>
          <p:cNvSpPr txBox="1"/>
          <p:nvPr/>
        </p:nvSpPr>
        <p:spPr>
          <a:xfrm>
            <a:off x="6019555" y="1676400"/>
            <a:ext cx="1550424" cy="523220"/>
          </a:xfrm>
          <a:prstGeom prst="rect">
            <a:avLst/>
          </a:prstGeom>
          <a:noFill/>
        </p:spPr>
        <p:txBody>
          <a:bodyPr wrap="none" rtlCol="0">
            <a:spAutoFit/>
          </a:bodyPr>
          <a:lstStyle/>
          <a:p>
            <a:r>
              <a:rPr lang="en-US" sz="2800" b="1" dirty="0"/>
              <a:t>Surprises</a:t>
            </a:r>
          </a:p>
        </p:txBody>
      </p:sp>
      <p:sp>
        <p:nvSpPr>
          <p:cNvPr id="7" name="TextBox 6"/>
          <p:cNvSpPr txBox="1"/>
          <p:nvPr/>
        </p:nvSpPr>
        <p:spPr>
          <a:xfrm rot="16200000">
            <a:off x="-1346746" y="3770892"/>
            <a:ext cx="3155159" cy="461665"/>
          </a:xfrm>
          <a:prstGeom prst="rect">
            <a:avLst/>
          </a:prstGeom>
          <a:noFill/>
        </p:spPr>
        <p:txBody>
          <a:bodyPr wrap="none" rtlCol="0">
            <a:spAutoFit/>
          </a:bodyPr>
          <a:lstStyle/>
          <a:p>
            <a:r>
              <a:rPr lang="en-US" sz="2400" b="1" dirty="0" smtClean="0"/>
              <a:t>Deviance Explained (%)</a:t>
            </a:r>
            <a:endParaRPr lang="en-US" sz="2400" b="1" dirty="0"/>
          </a:p>
        </p:txBody>
      </p:sp>
      <p:sp>
        <p:nvSpPr>
          <p:cNvPr id="17" name="Rounded Rectangle 16"/>
          <p:cNvSpPr/>
          <p:nvPr/>
        </p:nvSpPr>
        <p:spPr>
          <a:xfrm>
            <a:off x="1295400" y="2618390"/>
            <a:ext cx="2667000" cy="8868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Traditional</a:t>
            </a:r>
            <a:endParaRPr lang="en-US" sz="3200" b="1" dirty="0"/>
          </a:p>
        </p:txBody>
      </p:sp>
      <p:sp>
        <p:nvSpPr>
          <p:cNvPr id="18" name="Rounded Rectangle 17"/>
          <p:cNvSpPr/>
          <p:nvPr/>
        </p:nvSpPr>
        <p:spPr>
          <a:xfrm>
            <a:off x="5681366" y="2618390"/>
            <a:ext cx="2667000" cy="8868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Co-change</a:t>
            </a:r>
          </a:p>
          <a:p>
            <a:pPr algn="ctr"/>
            <a:r>
              <a:rPr lang="en-US" sz="3200" b="1" dirty="0" smtClean="0"/>
              <a:t>Time</a:t>
            </a:r>
            <a:endParaRPr lang="en-US" sz="3200" b="1" dirty="0"/>
          </a:p>
        </p:txBody>
      </p:sp>
      <p:sp>
        <p:nvSpPr>
          <p:cNvPr id="12" name="Slide Number Placeholder 11"/>
          <p:cNvSpPr>
            <a:spLocks noGrp="1"/>
          </p:cNvSpPr>
          <p:nvPr>
            <p:ph type="sldNum" sz="quarter" idx="12"/>
          </p:nvPr>
        </p:nvSpPr>
        <p:spPr/>
        <p:txBody>
          <a:bodyPr/>
          <a:lstStyle/>
          <a:p>
            <a:fld id="{60927F4E-78AB-4E26-A0B2-E6DA284CA8FF}" type="slidenum">
              <a:rPr lang="en-US" smtClean="0"/>
              <a:t>16</a:t>
            </a:fld>
            <a:endParaRPr lang="en-US"/>
          </a:p>
        </p:txBody>
      </p:sp>
    </p:spTree>
    <p:extLst>
      <p:ext uri="{BB962C8B-B14F-4D97-AF65-F5344CB8AC3E}">
        <p14:creationId xmlns:p14="http://schemas.microsoft.com/office/powerpoint/2010/main" val="353736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6" grpId="0"/>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0" y="3588037"/>
            <a:ext cx="3657600" cy="2202597"/>
          </a:xfrm>
          <a:prstGeom prst="rect">
            <a:avLst/>
          </a:prstGeom>
          <a:solidFill>
            <a:schemeClr val="accent2">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09600" y="3581400"/>
            <a:ext cx="731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1371600"/>
            <a:ext cx="0" cy="44123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400" y="1378803"/>
            <a:ext cx="1436227" cy="707886"/>
          </a:xfrm>
          <a:prstGeom prst="rect">
            <a:avLst/>
          </a:prstGeom>
          <a:noFill/>
        </p:spPr>
        <p:txBody>
          <a:bodyPr wrap="none" rtlCol="0">
            <a:spAutoFit/>
          </a:bodyPr>
          <a:lstStyle/>
          <a:p>
            <a:r>
              <a:rPr lang="en-US" sz="4000" b="1" dirty="0" smtClean="0">
                <a:solidFill>
                  <a:schemeClr val="bg1">
                    <a:lumMod val="65000"/>
                  </a:schemeClr>
                </a:solidFill>
              </a:rPr>
              <a:t>Part 1</a:t>
            </a:r>
            <a:endParaRPr lang="en-US" sz="4000" b="1" dirty="0">
              <a:solidFill>
                <a:schemeClr val="bg1">
                  <a:lumMod val="65000"/>
                </a:schemeClr>
              </a:solidFill>
            </a:endParaRPr>
          </a:p>
        </p:txBody>
      </p:sp>
      <p:sp>
        <p:nvSpPr>
          <p:cNvPr id="20" name="TextBox 19"/>
          <p:cNvSpPr txBox="1"/>
          <p:nvPr/>
        </p:nvSpPr>
        <p:spPr>
          <a:xfrm>
            <a:off x="4431173" y="1295400"/>
            <a:ext cx="1436227" cy="707886"/>
          </a:xfrm>
          <a:prstGeom prst="rect">
            <a:avLst/>
          </a:prstGeom>
          <a:noFill/>
        </p:spPr>
        <p:txBody>
          <a:bodyPr wrap="none" rtlCol="0">
            <a:spAutoFit/>
          </a:bodyPr>
          <a:lstStyle/>
          <a:p>
            <a:r>
              <a:rPr lang="en-US" sz="4000" b="1" dirty="0">
                <a:solidFill>
                  <a:schemeClr val="bg1">
                    <a:lumMod val="65000"/>
                  </a:schemeClr>
                </a:solidFill>
              </a:rPr>
              <a:t>Part 2</a:t>
            </a:r>
          </a:p>
        </p:txBody>
      </p:sp>
      <p:sp>
        <p:nvSpPr>
          <p:cNvPr id="21" name="TextBox 20"/>
          <p:cNvSpPr txBox="1"/>
          <p:nvPr/>
        </p:nvSpPr>
        <p:spPr>
          <a:xfrm>
            <a:off x="533400" y="3635514"/>
            <a:ext cx="1436227" cy="707886"/>
          </a:xfrm>
          <a:prstGeom prst="rect">
            <a:avLst/>
          </a:prstGeom>
          <a:noFill/>
        </p:spPr>
        <p:txBody>
          <a:bodyPr wrap="none" rtlCol="0">
            <a:spAutoFit/>
          </a:bodyPr>
          <a:lstStyle/>
          <a:p>
            <a:r>
              <a:rPr lang="en-US" sz="4000" b="1" dirty="0">
                <a:solidFill>
                  <a:schemeClr val="bg1">
                    <a:lumMod val="65000"/>
                  </a:schemeClr>
                </a:solidFill>
              </a:rPr>
              <a:t>Part 3</a:t>
            </a:r>
          </a:p>
        </p:txBody>
      </p:sp>
      <p:sp>
        <p:nvSpPr>
          <p:cNvPr id="22" name="TextBox 21"/>
          <p:cNvSpPr txBox="1"/>
          <p:nvPr/>
        </p:nvSpPr>
        <p:spPr>
          <a:xfrm>
            <a:off x="4419600" y="3635514"/>
            <a:ext cx="1436227" cy="707886"/>
          </a:xfrm>
          <a:prstGeom prst="rect">
            <a:avLst/>
          </a:prstGeom>
          <a:noFill/>
        </p:spPr>
        <p:txBody>
          <a:bodyPr wrap="none" rtlCol="0">
            <a:spAutoFit/>
          </a:bodyPr>
          <a:lstStyle/>
          <a:p>
            <a:r>
              <a:rPr lang="en-US" sz="4000" b="1" dirty="0">
                <a:solidFill>
                  <a:schemeClr val="bg1">
                    <a:lumMod val="65000"/>
                  </a:schemeClr>
                </a:solidFill>
              </a:rPr>
              <a:t>Part 4</a:t>
            </a:r>
          </a:p>
        </p:txBody>
      </p:sp>
      <p:sp>
        <p:nvSpPr>
          <p:cNvPr id="17" name="TextBox 16"/>
          <p:cNvSpPr txBox="1"/>
          <p:nvPr/>
        </p:nvSpPr>
        <p:spPr>
          <a:xfrm>
            <a:off x="609600" y="2369403"/>
            <a:ext cx="3429000" cy="830997"/>
          </a:xfrm>
          <a:prstGeom prst="rect">
            <a:avLst/>
          </a:prstGeom>
          <a:noFill/>
        </p:spPr>
        <p:txBody>
          <a:bodyPr wrap="square" rtlCol="0">
            <a:spAutoFit/>
          </a:bodyPr>
          <a:lstStyle/>
          <a:p>
            <a:r>
              <a:rPr lang="en-US" sz="2400" b="1" dirty="0" smtClean="0">
                <a:solidFill>
                  <a:schemeClr val="bg1">
                    <a:lumMod val="65000"/>
                  </a:schemeClr>
                </a:solidFill>
              </a:rPr>
              <a:t>Exploratory Study of Breakages and Surprises</a:t>
            </a:r>
            <a:endParaRPr lang="en-US" sz="2400" b="1" dirty="0">
              <a:solidFill>
                <a:schemeClr val="bg1">
                  <a:lumMod val="65000"/>
                </a:schemeClr>
              </a:solidFill>
            </a:endParaRPr>
          </a:p>
        </p:txBody>
      </p:sp>
      <p:sp>
        <p:nvSpPr>
          <p:cNvPr id="24" name="TextBox 23"/>
          <p:cNvSpPr txBox="1"/>
          <p:nvPr/>
        </p:nvSpPr>
        <p:spPr>
          <a:xfrm>
            <a:off x="4495800" y="2369403"/>
            <a:ext cx="3429000" cy="830997"/>
          </a:xfrm>
          <a:prstGeom prst="rect">
            <a:avLst/>
          </a:prstGeom>
          <a:noFill/>
        </p:spPr>
        <p:txBody>
          <a:bodyPr wrap="square" rtlCol="0">
            <a:spAutoFit/>
          </a:bodyPr>
          <a:lstStyle/>
          <a:p>
            <a:r>
              <a:rPr lang="en-US" sz="2400" b="1" dirty="0" smtClean="0">
                <a:solidFill>
                  <a:schemeClr val="bg1">
                    <a:lumMod val="65000"/>
                  </a:schemeClr>
                </a:solidFill>
              </a:rPr>
              <a:t>Prediction of Breakages and Surprises</a:t>
            </a:r>
            <a:endParaRPr lang="en-US" sz="2400" b="1" dirty="0">
              <a:solidFill>
                <a:schemeClr val="bg1">
                  <a:lumMod val="65000"/>
                </a:schemeClr>
              </a:solidFill>
            </a:endParaRPr>
          </a:p>
        </p:txBody>
      </p:sp>
      <p:sp>
        <p:nvSpPr>
          <p:cNvPr id="25" name="TextBox 24"/>
          <p:cNvSpPr txBox="1"/>
          <p:nvPr/>
        </p:nvSpPr>
        <p:spPr>
          <a:xfrm>
            <a:off x="609600" y="4648200"/>
            <a:ext cx="3429000" cy="1200329"/>
          </a:xfrm>
          <a:prstGeom prst="rect">
            <a:avLst/>
          </a:prstGeom>
          <a:noFill/>
        </p:spPr>
        <p:txBody>
          <a:bodyPr wrap="square" rtlCol="0">
            <a:spAutoFit/>
          </a:bodyPr>
          <a:lstStyle/>
          <a:p>
            <a:r>
              <a:rPr lang="en-US" sz="2400" b="1" dirty="0" smtClean="0">
                <a:solidFill>
                  <a:schemeClr val="bg1">
                    <a:lumMod val="65000"/>
                  </a:schemeClr>
                </a:solidFill>
              </a:rPr>
              <a:t>Understanding Prediction Models of Breakages and Surprises</a:t>
            </a:r>
            <a:endParaRPr lang="en-US" sz="2400" b="1" dirty="0">
              <a:solidFill>
                <a:schemeClr val="bg1">
                  <a:lumMod val="65000"/>
                </a:schemeClr>
              </a:solidFill>
            </a:endParaRPr>
          </a:p>
        </p:txBody>
      </p:sp>
      <p:sp>
        <p:nvSpPr>
          <p:cNvPr id="26" name="TextBox 25"/>
          <p:cNvSpPr txBox="1"/>
          <p:nvPr/>
        </p:nvSpPr>
        <p:spPr>
          <a:xfrm>
            <a:off x="4267200" y="4648200"/>
            <a:ext cx="3962400" cy="1015663"/>
          </a:xfrm>
          <a:prstGeom prst="rect">
            <a:avLst/>
          </a:prstGeom>
          <a:noFill/>
        </p:spPr>
        <p:txBody>
          <a:bodyPr wrap="square" rtlCol="0">
            <a:spAutoFit/>
          </a:bodyPr>
          <a:lstStyle/>
          <a:p>
            <a:r>
              <a:rPr lang="en-US" sz="3200" b="1" dirty="0" smtClean="0"/>
              <a:t>Value</a:t>
            </a:r>
            <a:r>
              <a:rPr lang="en-US" sz="2800" dirty="0" smtClean="0"/>
              <a:t> of Focusing on Breakages and Surprises</a:t>
            </a:r>
            <a:endParaRPr lang="en-US" sz="2800" dirty="0"/>
          </a:p>
        </p:txBody>
      </p:sp>
      <p:sp>
        <p:nvSpPr>
          <p:cNvPr id="27" name="Title 1"/>
          <p:cNvSpPr>
            <a:spLocks noGrp="1"/>
          </p:cNvSpPr>
          <p:nvPr>
            <p:ph type="title"/>
          </p:nvPr>
        </p:nvSpPr>
        <p:spPr>
          <a:xfrm>
            <a:off x="228600" y="228600"/>
            <a:ext cx="8458200" cy="1143000"/>
          </a:xfrm>
        </p:spPr>
        <p:txBody>
          <a:bodyPr>
            <a:normAutofit fontScale="90000"/>
          </a:bodyPr>
          <a:lstStyle/>
          <a:p>
            <a:pPr algn="l" fontAlgn="base">
              <a:spcAft>
                <a:spcPct val="0"/>
              </a:spcAft>
            </a:pPr>
            <a:r>
              <a:rPr lang="en-US" b="1" dirty="0" smtClean="0">
                <a:solidFill>
                  <a:srgbClr val="C00000"/>
                </a:solidFill>
              </a:rPr>
              <a:t>Value of Focusing on Breakages and Surprises</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60927F4E-78AB-4E26-A0B2-E6DA284CA8FF}" type="slidenum">
              <a:rPr lang="en-US" smtClean="0"/>
              <a:t>17</a:t>
            </a:fld>
            <a:endParaRPr lang="en-US"/>
          </a:p>
        </p:txBody>
      </p:sp>
    </p:spTree>
    <p:extLst>
      <p:ext uri="{BB962C8B-B14F-4D97-AF65-F5344CB8AC3E}">
        <p14:creationId xmlns:p14="http://schemas.microsoft.com/office/powerpoint/2010/main" val="21728738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76200" y="4343400"/>
            <a:ext cx="7010400" cy="2209800"/>
          </a:xfrm>
          <a:prstGeom prst="roundRect">
            <a:avLst/>
          </a:prstGeom>
          <a:solidFill>
            <a:srgbClr val="C00000">
              <a:alpha val="2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76200" y="1676400"/>
            <a:ext cx="7010400" cy="2133600"/>
          </a:xfrm>
          <a:prstGeom prst="round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76200"/>
            <a:ext cx="9067800" cy="1143000"/>
          </a:xfrm>
        </p:spPr>
        <p:txBody>
          <a:bodyPr>
            <a:normAutofit/>
          </a:bodyPr>
          <a:lstStyle/>
          <a:p>
            <a:pPr algn="l" fontAlgn="base">
              <a:spcAft>
                <a:spcPct val="0"/>
              </a:spcAft>
            </a:pPr>
            <a:r>
              <a:rPr lang="en-US" b="1" dirty="0" smtClean="0">
                <a:solidFill>
                  <a:srgbClr val="C00000"/>
                </a:solidFill>
              </a:rPr>
              <a:t>Building Specialized Models</a:t>
            </a:r>
            <a:endParaRPr lang="en-US" b="1" dirty="0">
              <a:solidFill>
                <a:srgbClr val="C00000"/>
              </a:solidFill>
            </a:endParaRPr>
          </a:p>
        </p:txBody>
      </p:sp>
      <p:sp>
        <p:nvSpPr>
          <p:cNvPr id="37" name="TextBox 36"/>
          <p:cNvSpPr txBox="1"/>
          <p:nvPr/>
        </p:nvSpPr>
        <p:spPr>
          <a:xfrm>
            <a:off x="5250397" y="1676400"/>
            <a:ext cx="693203" cy="461665"/>
          </a:xfrm>
          <a:prstGeom prst="rect">
            <a:avLst/>
          </a:prstGeom>
          <a:noFill/>
        </p:spPr>
        <p:txBody>
          <a:bodyPr wrap="none" rtlCol="0">
            <a:spAutoFit/>
          </a:bodyPr>
          <a:lstStyle/>
          <a:p>
            <a:pPr algn="ctr"/>
            <a:r>
              <a:rPr lang="en-US" sz="2400" b="1" dirty="0" smtClean="0"/>
              <a:t>Test</a:t>
            </a:r>
            <a:endParaRPr lang="en-US" sz="2400" b="1" dirty="0"/>
          </a:p>
        </p:txBody>
      </p:sp>
      <p:sp>
        <p:nvSpPr>
          <p:cNvPr id="47" name="Rectangle 46"/>
          <p:cNvSpPr/>
          <p:nvPr/>
        </p:nvSpPr>
        <p:spPr>
          <a:xfrm>
            <a:off x="762000" y="2209800"/>
            <a:ext cx="21336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973376" y="2514600"/>
            <a:ext cx="1716303" cy="830997"/>
          </a:xfrm>
          <a:prstGeom prst="rect">
            <a:avLst/>
          </a:prstGeom>
          <a:noFill/>
        </p:spPr>
        <p:txBody>
          <a:bodyPr wrap="none" rtlCol="0">
            <a:spAutoFit/>
          </a:bodyPr>
          <a:lstStyle/>
          <a:p>
            <a:pPr algn="ctr"/>
            <a:r>
              <a:rPr lang="en-US" sz="2400" dirty="0" smtClean="0"/>
              <a:t>Post-release</a:t>
            </a:r>
          </a:p>
          <a:p>
            <a:pPr algn="ctr"/>
            <a:r>
              <a:rPr lang="en-US" sz="2400" dirty="0" smtClean="0"/>
              <a:t>Defects</a:t>
            </a:r>
            <a:endParaRPr lang="en-US" sz="2400" dirty="0"/>
          </a:p>
        </p:txBody>
      </p:sp>
      <p:sp>
        <p:nvSpPr>
          <p:cNvPr id="49" name="TextBox 48"/>
          <p:cNvSpPr txBox="1"/>
          <p:nvPr/>
        </p:nvSpPr>
        <p:spPr>
          <a:xfrm>
            <a:off x="1371600" y="1676400"/>
            <a:ext cx="816185" cy="461665"/>
          </a:xfrm>
          <a:prstGeom prst="rect">
            <a:avLst/>
          </a:prstGeom>
          <a:noFill/>
        </p:spPr>
        <p:txBody>
          <a:bodyPr wrap="none" rtlCol="0">
            <a:spAutoFit/>
          </a:bodyPr>
          <a:lstStyle/>
          <a:p>
            <a:pPr algn="ctr"/>
            <a:r>
              <a:rPr lang="en-US" sz="2400" b="1" dirty="0" smtClean="0"/>
              <a:t>Train</a:t>
            </a:r>
            <a:endParaRPr lang="en-US" sz="2400" b="1" dirty="0"/>
          </a:p>
        </p:txBody>
      </p:sp>
      <p:sp>
        <p:nvSpPr>
          <p:cNvPr id="50" name="Right Arrow 49"/>
          <p:cNvSpPr/>
          <p:nvPr/>
        </p:nvSpPr>
        <p:spPr>
          <a:xfrm>
            <a:off x="3352800" y="2743200"/>
            <a:ext cx="762000" cy="29759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495800" y="2209800"/>
            <a:ext cx="21336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342690" y="2662535"/>
            <a:ext cx="2515310" cy="461665"/>
          </a:xfrm>
          <a:prstGeom prst="rect">
            <a:avLst/>
          </a:prstGeom>
          <a:noFill/>
        </p:spPr>
        <p:txBody>
          <a:bodyPr wrap="square" rtlCol="0">
            <a:spAutoFit/>
          </a:bodyPr>
          <a:lstStyle/>
          <a:p>
            <a:pPr algn="ctr"/>
            <a:r>
              <a:rPr lang="en-US" sz="2400" dirty="0" smtClean="0"/>
              <a:t>Breakages</a:t>
            </a:r>
            <a:endParaRPr lang="en-US" sz="2400" dirty="0"/>
          </a:p>
        </p:txBody>
      </p:sp>
      <p:sp>
        <p:nvSpPr>
          <p:cNvPr id="55" name="TextBox 54"/>
          <p:cNvSpPr txBox="1"/>
          <p:nvPr/>
        </p:nvSpPr>
        <p:spPr>
          <a:xfrm>
            <a:off x="5250397" y="4267200"/>
            <a:ext cx="693203" cy="461665"/>
          </a:xfrm>
          <a:prstGeom prst="rect">
            <a:avLst/>
          </a:prstGeom>
          <a:noFill/>
        </p:spPr>
        <p:txBody>
          <a:bodyPr wrap="none" rtlCol="0">
            <a:spAutoFit/>
          </a:bodyPr>
          <a:lstStyle/>
          <a:p>
            <a:pPr algn="ctr"/>
            <a:r>
              <a:rPr lang="en-US" sz="2400" b="1" dirty="0" smtClean="0"/>
              <a:t>Test</a:t>
            </a:r>
            <a:endParaRPr lang="en-US" sz="2400" b="1" dirty="0"/>
          </a:p>
        </p:txBody>
      </p:sp>
      <p:sp>
        <p:nvSpPr>
          <p:cNvPr id="56" name="Rectangle 55"/>
          <p:cNvSpPr/>
          <p:nvPr/>
        </p:nvSpPr>
        <p:spPr>
          <a:xfrm>
            <a:off x="762000" y="4800600"/>
            <a:ext cx="21336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61290" y="5253335"/>
            <a:ext cx="2210510" cy="461665"/>
          </a:xfrm>
          <a:prstGeom prst="rect">
            <a:avLst/>
          </a:prstGeom>
          <a:noFill/>
        </p:spPr>
        <p:txBody>
          <a:bodyPr wrap="square" rtlCol="0">
            <a:spAutoFit/>
          </a:bodyPr>
          <a:lstStyle/>
          <a:p>
            <a:pPr algn="ctr"/>
            <a:r>
              <a:rPr lang="en-US" sz="2400" dirty="0" smtClean="0"/>
              <a:t>Breakages</a:t>
            </a:r>
            <a:endParaRPr lang="en-US" sz="2400" dirty="0"/>
          </a:p>
        </p:txBody>
      </p:sp>
      <p:sp>
        <p:nvSpPr>
          <p:cNvPr id="58" name="TextBox 57"/>
          <p:cNvSpPr txBox="1"/>
          <p:nvPr/>
        </p:nvSpPr>
        <p:spPr>
          <a:xfrm>
            <a:off x="1371600" y="4267200"/>
            <a:ext cx="816185" cy="461665"/>
          </a:xfrm>
          <a:prstGeom prst="rect">
            <a:avLst/>
          </a:prstGeom>
          <a:noFill/>
        </p:spPr>
        <p:txBody>
          <a:bodyPr wrap="none" rtlCol="0">
            <a:spAutoFit/>
          </a:bodyPr>
          <a:lstStyle/>
          <a:p>
            <a:pPr algn="ctr"/>
            <a:r>
              <a:rPr lang="en-US" sz="2400" b="1" dirty="0" smtClean="0"/>
              <a:t>Train</a:t>
            </a:r>
            <a:endParaRPr lang="en-US" sz="2400" b="1" dirty="0"/>
          </a:p>
        </p:txBody>
      </p:sp>
      <p:sp>
        <p:nvSpPr>
          <p:cNvPr id="59" name="Right Arrow 58"/>
          <p:cNvSpPr/>
          <p:nvPr/>
        </p:nvSpPr>
        <p:spPr>
          <a:xfrm>
            <a:off x="3352800" y="5334000"/>
            <a:ext cx="762000" cy="29759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495800" y="4800600"/>
            <a:ext cx="21336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342690" y="5257800"/>
            <a:ext cx="2515310" cy="461665"/>
          </a:xfrm>
          <a:prstGeom prst="rect">
            <a:avLst/>
          </a:prstGeom>
          <a:noFill/>
        </p:spPr>
        <p:txBody>
          <a:bodyPr wrap="square" rtlCol="0">
            <a:spAutoFit/>
          </a:bodyPr>
          <a:lstStyle/>
          <a:p>
            <a:pPr algn="ctr"/>
            <a:r>
              <a:rPr lang="en-US" sz="2400" dirty="0" smtClean="0"/>
              <a:t>Breakages</a:t>
            </a:r>
            <a:endParaRPr lang="en-US" sz="2400" dirty="0"/>
          </a:p>
        </p:txBody>
      </p:sp>
      <p:sp>
        <p:nvSpPr>
          <p:cNvPr id="6" name="TextBox 5"/>
          <p:cNvSpPr txBox="1"/>
          <p:nvPr/>
        </p:nvSpPr>
        <p:spPr>
          <a:xfrm>
            <a:off x="7086601" y="3581400"/>
            <a:ext cx="2133599" cy="1384995"/>
          </a:xfrm>
          <a:prstGeom prst="rect">
            <a:avLst/>
          </a:prstGeom>
          <a:noFill/>
        </p:spPr>
        <p:txBody>
          <a:bodyPr wrap="square" rtlCol="0">
            <a:spAutoFit/>
          </a:bodyPr>
          <a:lstStyle/>
          <a:p>
            <a:pPr algn="ctr"/>
            <a:r>
              <a:rPr lang="en-US" sz="2800" b="1" dirty="0" smtClean="0"/>
              <a:t>Compare  False Positives</a:t>
            </a:r>
            <a:endParaRPr lang="en-US" sz="2800" b="1" dirty="0"/>
          </a:p>
        </p:txBody>
      </p:sp>
      <p:sp>
        <p:nvSpPr>
          <p:cNvPr id="62" name="Right Arrow 61"/>
          <p:cNvSpPr/>
          <p:nvPr/>
        </p:nvSpPr>
        <p:spPr>
          <a:xfrm rot="2381157">
            <a:off x="7080116" y="3021467"/>
            <a:ext cx="1138902" cy="28857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rot="19740253">
            <a:off x="7079590" y="5073250"/>
            <a:ext cx="1138902" cy="28857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9729" y="1290935"/>
            <a:ext cx="2066271" cy="461665"/>
          </a:xfrm>
          <a:prstGeom prst="rect">
            <a:avLst/>
          </a:prstGeom>
          <a:noFill/>
        </p:spPr>
        <p:txBody>
          <a:bodyPr wrap="none" rtlCol="0">
            <a:spAutoFit/>
          </a:bodyPr>
          <a:lstStyle/>
          <a:p>
            <a:r>
              <a:rPr lang="en-US" sz="2400" b="1" dirty="0"/>
              <a:t>General model</a:t>
            </a:r>
          </a:p>
        </p:txBody>
      </p:sp>
      <p:sp>
        <p:nvSpPr>
          <p:cNvPr id="24" name="TextBox 23"/>
          <p:cNvSpPr txBox="1"/>
          <p:nvPr/>
        </p:nvSpPr>
        <p:spPr>
          <a:xfrm>
            <a:off x="192540" y="3957935"/>
            <a:ext cx="2474460" cy="461665"/>
          </a:xfrm>
          <a:prstGeom prst="rect">
            <a:avLst/>
          </a:prstGeom>
          <a:noFill/>
        </p:spPr>
        <p:txBody>
          <a:bodyPr wrap="none" rtlCol="0">
            <a:spAutoFit/>
          </a:bodyPr>
          <a:lstStyle/>
          <a:p>
            <a:r>
              <a:rPr lang="en-US" sz="2400" b="1" dirty="0" smtClean="0"/>
              <a:t>Specialized model</a:t>
            </a:r>
            <a:endParaRPr lang="en-US" sz="2400" b="1" dirty="0"/>
          </a:p>
        </p:txBody>
      </p:sp>
      <p:sp>
        <p:nvSpPr>
          <p:cNvPr id="7" name="Slide Number Placeholder 6"/>
          <p:cNvSpPr>
            <a:spLocks noGrp="1"/>
          </p:cNvSpPr>
          <p:nvPr>
            <p:ph type="sldNum" sz="quarter" idx="12"/>
          </p:nvPr>
        </p:nvSpPr>
        <p:spPr/>
        <p:txBody>
          <a:bodyPr/>
          <a:lstStyle/>
          <a:p>
            <a:fld id="{60927F4E-78AB-4E26-A0B2-E6DA284CA8FF}" type="slidenum">
              <a:rPr lang="en-US" smtClean="0"/>
              <a:t>18</a:t>
            </a:fld>
            <a:endParaRPr lang="en-US"/>
          </a:p>
        </p:txBody>
      </p:sp>
    </p:spTree>
    <p:extLst>
      <p:ext uri="{BB962C8B-B14F-4D97-AF65-F5344CB8AC3E}">
        <p14:creationId xmlns:p14="http://schemas.microsoft.com/office/powerpoint/2010/main" val="26641095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500"/>
                                        <p:tgtEl>
                                          <p:spTgt spid="5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animBg="1"/>
      <p:bldP spid="37" grpId="0"/>
      <p:bldP spid="47" grpId="0" animBg="1"/>
      <p:bldP spid="48" grpId="0"/>
      <p:bldP spid="49" grpId="0"/>
      <p:bldP spid="50" grpId="0" animBg="1"/>
      <p:bldP spid="51" grpId="0" animBg="1"/>
      <p:bldP spid="52" grpId="0"/>
      <p:bldP spid="55" grpId="0"/>
      <p:bldP spid="56" grpId="0" animBg="1"/>
      <p:bldP spid="57" grpId="0"/>
      <p:bldP spid="58" grpId="0"/>
      <p:bldP spid="59" grpId="0" animBg="1"/>
      <p:bldP spid="60" grpId="0" animBg="1"/>
      <p:bldP spid="61" grpId="0"/>
      <p:bldP spid="6" grpId="0"/>
      <p:bldP spid="62" grpId="0" animBg="1"/>
      <p:bldP spid="63" grpId="0" animBg="1"/>
      <p:bldP spid="5"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686800" cy="1143000"/>
          </a:xfrm>
        </p:spPr>
        <p:txBody>
          <a:bodyPr>
            <a:normAutofit fontScale="90000"/>
          </a:bodyPr>
          <a:lstStyle/>
          <a:p>
            <a:pPr algn="l" fontAlgn="base">
              <a:spcAft>
                <a:spcPct val="0"/>
              </a:spcAft>
            </a:pPr>
            <a:r>
              <a:rPr lang="en-US" b="1" dirty="0" smtClean="0">
                <a:solidFill>
                  <a:srgbClr val="C00000"/>
                </a:solidFill>
              </a:rPr>
              <a:t>Effort Savings Using Specialized Models</a:t>
            </a:r>
            <a:endParaRPr lang="en-US" b="1" dirty="0">
              <a:solidFill>
                <a:srgbClr val="C00000"/>
              </a:solidFill>
            </a:endParaRPr>
          </a:p>
        </p:txBody>
      </p:sp>
      <p:sp>
        <p:nvSpPr>
          <p:cNvPr id="3" name="AutoShape 2" descr="data:image/jpg;base64,/9j/4AAQSkZJRgABAQAAAQABAAD/2wCEAAkGBhQQEA8PDxINDwwQEA8QDw4QEBQVDA8VFRAVFRQcFxUXHCofFxwvGRQVKzssLyosLjguFSExNTEtNTIrLC8BCQoKDQwOGg8OFzUkHiQtLCwuKSkxKSkpLCwsNCwsKSwuLCwpNjYsLDYsNjU2LCwsNCkuKSkvNSwsLiwtKSw0Kf/AABEIAD8AXwMBIgACEQEDEQH/xAAbAAACAgMBAAAAAAAAAAAAAAACBAMFAQYHAP/EAC8QAAEEAQIEBQMDBQAAAAAAAAEAAgMRBBIhBRMxUQYHIoGSUlNhMkGRFUNyodH/xAAYAQEBAQEBAAAAAAAAAAAAAAAAAQIDBP/EAB4RAQEAAgICAwAAAAAAAAAAAAABAhEhURIxAxMi/9oADAMBAAIRAxEAPwC1hCfhCr4SrCEqh+EJqMJWEpuJAwwKSwASSA0CySaAA7lA1aL5nyTz8jAxWyPEjXTTBpqNzQ7S0Od003ZIv6VLdLJb6WPEPNjAhcWiSWcjYmCPUy/8nFoPta9wvzTwchwYXy47yQBz2aWG+nqaSB70tCZ5X5ko0iFrK6u1NEZP4ceoSXE/K7Kha5z34xLerGyjX/Cx5xv68uncpGpKZq1Lys47JLDNhzkmXF0aC79XLcCAD3otPtS3CVbY0rpwq2ZqtJgq6YIFIXJ+Fy1uLj0H3ovknYfEWP8Afh+SqNmgcnYitZi8TYw/vwfMJ7D8VYutl5GPVm/Xt02Ut4WTdWefxuOEiN8mOyUi2xvlDZnCibot2FA9dlo/HeNH+pYxYJHNOmJsLi0RWKMhHrLRZcNwB+lKwQ4UnE8nJy8vHe1uh8ADzpJPf6qqq/KCabDfmYpdkQDGDcm2g+lhEnpvtbXD4lcNV65cZw2/kDiBOl8uHoY5p5U41yONaS7lnSWCul2b/ZVfizjLWNOLy43y0NRjkHLb21Oe0VafxeLYLJeYMqCSQue7U6W9ILQNI7N2G3RUuFk8Ocx7n5LI5XPnMhMh1P12HWDs4Udr9lmtztW+VuQGZkkb3nU+ARxAj1SFri87/gA/yumzLmXhriOIeJSztkjix4Y9GO15oyPdbbHfbV8gugZOU8ahoLXBzWDYEFx379iF1mepy4X4/K/kM6rpio8zxDFGBzpI2apJI22fVbOtt6jcEKrm8U4334v9/wDFqXblljcbquTiRG2RLByMOWmDTZVLFLRBSYciD0BzMt+ruoXDdSF6B5UXZjGdTrS0w3Push6B7rRd8JMQ7nsU+7IP1yVYNcx1bChtf4CrYzSMyJpJlYnJHvZN/ubUbpFEXoC9VENog5BazaCUOWQ5RWs2gltYJUepe1ID1IS5Da9aAw5eL1Ha9aAi5Daxaxa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g;base64,/9j/4AAQSkZJRgABAQAAAQABAAD/2wCEAAkGBhQQEA8PDxINDwwQEA8QDw4QEBQVDA8VFRAVFRQcFxUXHCofFxwvGRQVKzssLyosLjguFSExNTEtNTIrLC8BCQoKDQwOGg8OFzUkHiQtLCwuKSkxKSkpLCwsNCwsKSwuLCwpNjYsLDYsNjU2LCwsNCkuKSkvNSwsLiwtKSw0Kf/AABEIAD8AXwMBIgACEQEDEQH/xAAbAAACAgMBAAAAAAAAAAAAAAACBAMFAQYHAP/EAC8QAAEEAQIEBQMDBQAAAAAAAAEAAgMRBBIhBRMxUQYHIoGSUlNhMkGRFUNyodH/xAAYAQEBAQEBAAAAAAAAAAAAAAAAAQIDBP/EAB4RAQEAAgICAwAAAAAAAAAAAAABAhEhURIxAxMi/9oADAMBAAIRAxEAPwC1hCfhCr4SrCEqh+EJqMJWEpuJAwwKSwASSA0CySaAA7lA1aL5nyTz8jAxWyPEjXTTBpqNzQ7S0Od003ZIv6VLdLJb6WPEPNjAhcWiSWcjYmCPUy/8nFoPta9wvzTwchwYXy47yQBz2aWG+nqaSB70tCZ5X5ko0iFrK6u1NEZP4ceoSXE/K7Kha5z34xLerGyjX/Cx5xv68uncpGpKZq1Lys47JLDNhzkmXF0aC79XLcCAD3otPtS3CVbY0rpwq2ZqtJgq6YIFIXJ+Fy1uLj0H3ovknYfEWP8Afh+SqNmgcnYitZi8TYw/vwfMJ7D8VYutl5GPVm/Xt02Ut4WTdWefxuOEiN8mOyUi2xvlDZnCibot2FA9dlo/HeNH+pYxYJHNOmJsLi0RWKMhHrLRZcNwB+lKwQ4UnE8nJy8vHe1uh8ADzpJPf6qqq/KCabDfmYpdkQDGDcm2g+lhEnpvtbXD4lcNV65cZw2/kDiBOl8uHoY5p5U41yONaS7lnSWCul2b/ZVfizjLWNOLy43y0NRjkHLb21Oe0VafxeLYLJeYMqCSQue7U6W9ILQNI7N2G3RUuFk8Ocx7n5LI5XPnMhMh1P12HWDs4Udr9lmtztW+VuQGZkkb3nU+ARxAj1SFri87/gA/yumzLmXhriOIeJSztkjix4Y9GO15oyPdbbHfbV8gugZOU8ahoLXBzWDYEFx379iF1mepy4X4/K/kM6rpio8zxDFGBzpI2apJI22fVbOtt6jcEKrm8U4334v9/wDFqXblljcbquTiRG2RLByMOWmDTZVLFLRBSYciD0BzMt+ruoXDdSF6B5UXZjGdTrS0w3Push6B7rRd8JMQ7nsU+7IP1yVYNcx1bChtf4CrYzSMyJpJlYnJHvZN/ubUbpFEXoC9VENog5BazaCUOWQ5RWs2gltYJUepe1ID1IS5Da9aAw5eL1Ha9aAi5Daxaxa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9" name="Chart 8"/>
          <p:cNvGraphicFramePr/>
          <p:nvPr>
            <p:extLst>
              <p:ext uri="{D42A27DB-BD31-4B8C-83A1-F6EECF244321}">
                <p14:modId xmlns:p14="http://schemas.microsoft.com/office/powerpoint/2010/main" val="1405833119"/>
              </p:ext>
            </p:extLst>
          </p:nvPr>
        </p:nvGraphicFramePr>
        <p:xfrm>
          <a:off x="838200" y="1828800"/>
          <a:ext cx="716280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7" name="Rounded Rectangle 6"/>
          <p:cNvSpPr/>
          <p:nvPr/>
        </p:nvSpPr>
        <p:spPr>
          <a:xfrm>
            <a:off x="1600200" y="2590800"/>
            <a:ext cx="7239000" cy="8868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40-50% Effort Savings Using Specialized Models</a:t>
            </a:r>
            <a:endParaRPr lang="en-US" sz="3200" b="1" dirty="0"/>
          </a:p>
        </p:txBody>
      </p:sp>
      <p:sp>
        <p:nvSpPr>
          <p:cNvPr id="6" name="Rectangle 5"/>
          <p:cNvSpPr/>
          <p:nvPr/>
        </p:nvSpPr>
        <p:spPr>
          <a:xfrm>
            <a:off x="4876800" y="1905000"/>
            <a:ext cx="3048000" cy="480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60927F4E-78AB-4E26-A0B2-E6DA284CA8FF}" type="slidenum">
              <a:rPr lang="en-US" smtClean="0"/>
              <a:t>19</a:t>
            </a:fld>
            <a:endParaRPr lang="en-US"/>
          </a:p>
        </p:txBody>
      </p:sp>
    </p:spTree>
    <p:extLst>
      <p:ext uri="{BB962C8B-B14F-4D97-AF65-F5344CB8AC3E}">
        <p14:creationId xmlns:p14="http://schemas.microsoft.com/office/powerpoint/2010/main" val="30196634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spcAft>
                <a:spcPct val="0"/>
              </a:spcAft>
            </a:pPr>
            <a:r>
              <a:rPr lang="en-US" b="1" dirty="0" smtClean="0">
                <a:solidFill>
                  <a:srgbClr val="C00000"/>
                </a:solidFill>
              </a:rPr>
              <a:t>We know that </a:t>
            </a:r>
            <a:r>
              <a:rPr lang="en-US" b="1" dirty="0" smtClean="0">
                <a:solidFill>
                  <a:srgbClr val="C00000"/>
                </a:solidFill>
              </a:rPr>
              <a:t>…</a:t>
            </a:r>
            <a:endParaRPr lang="en-US" b="1" dirty="0">
              <a:solidFill>
                <a:srgbClr val="C00000"/>
              </a:solidFill>
            </a:endParaRPr>
          </a:p>
        </p:txBody>
      </p:sp>
      <p:sp>
        <p:nvSpPr>
          <p:cNvPr id="5" name="TextBox 4"/>
          <p:cNvSpPr txBox="1"/>
          <p:nvPr/>
        </p:nvSpPr>
        <p:spPr>
          <a:xfrm>
            <a:off x="2362200" y="1905000"/>
            <a:ext cx="5181600" cy="646331"/>
          </a:xfrm>
          <a:prstGeom prst="rect">
            <a:avLst/>
          </a:prstGeom>
          <a:noFill/>
        </p:spPr>
        <p:txBody>
          <a:bodyPr wrap="square" rtlCol="0">
            <a:spAutoFit/>
          </a:bodyPr>
          <a:lstStyle/>
          <a:p>
            <a:r>
              <a:rPr lang="en-US" sz="3600" b="1" dirty="0" smtClean="0"/>
              <a:t>Short</a:t>
            </a:r>
            <a:r>
              <a:rPr lang="en-US" sz="3600" dirty="0" smtClean="0"/>
              <a:t> deadlines</a:t>
            </a:r>
            <a:endParaRPr lang="en-US" sz="2800" dirty="0" smtClean="0"/>
          </a:p>
        </p:txBody>
      </p:sp>
      <p:sp>
        <p:nvSpPr>
          <p:cNvPr id="12" name="Slide Number Placeholder 11"/>
          <p:cNvSpPr>
            <a:spLocks noGrp="1"/>
          </p:cNvSpPr>
          <p:nvPr>
            <p:ph type="sldNum" sz="quarter" idx="12"/>
          </p:nvPr>
        </p:nvSpPr>
        <p:spPr/>
        <p:txBody>
          <a:bodyPr/>
          <a:lstStyle/>
          <a:p>
            <a:fld id="{60927F4E-78AB-4E26-A0B2-E6DA284CA8FF}" type="slidenum">
              <a:rPr lang="en-US" smtClean="0"/>
              <a:t>2</a:t>
            </a:fld>
            <a:endParaRPr lang="en-US"/>
          </a:p>
        </p:txBody>
      </p:sp>
      <p:sp>
        <p:nvSpPr>
          <p:cNvPr id="13" name="TextBox 12"/>
          <p:cNvSpPr txBox="1"/>
          <p:nvPr/>
        </p:nvSpPr>
        <p:spPr>
          <a:xfrm>
            <a:off x="2362200" y="2971800"/>
            <a:ext cx="5181600" cy="646331"/>
          </a:xfrm>
          <a:prstGeom prst="rect">
            <a:avLst/>
          </a:prstGeom>
          <a:noFill/>
        </p:spPr>
        <p:txBody>
          <a:bodyPr wrap="square" rtlCol="0">
            <a:spAutoFit/>
          </a:bodyPr>
          <a:lstStyle/>
          <a:p>
            <a:r>
              <a:rPr lang="en-US" sz="3600" b="1" dirty="0" smtClean="0"/>
              <a:t>Complex </a:t>
            </a:r>
            <a:r>
              <a:rPr lang="en-US" sz="3600" dirty="0" smtClean="0"/>
              <a:t>changes </a:t>
            </a:r>
            <a:endParaRPr lang="en-US" sz="2800" dirty="0" smtClean="0"/>
          </a:p>
        </p:txBody>
      </p:sp>
      <p:sp>
        <p:nvSpPr>
          <p:cNvPr id="14" name="TextBox 13"/>
          <p:cNvSpPr txBox="1"/>
          <p:nvPr/>
        </p:nvSpPr>
        <p:spPr>
          <a:xfrm>
            <a:off x="2362200" y="3886200"/>
            <a:ext cx="5181600" cy="646331"/>
          </a:xfrm>
          <a:prstGeom prst="rect">
            <a:avLst/>
          </a:prstGeom>
          <a:noFill/>
        </p:spPr>
        <p:txBody>
          <a:bodyPr wrap="square" rtlCol="0">
            <a:spAutoFit/>
          </a:bodyPr>
          <a:lstStyle/>
          <a:p>
            <a:r>
              <a:rPr lang="en-US" sz="3600" b="1" dirty="0" smtClean="0"/>
              <a:t>Lack</a:t>
            </a:r>
            <a:r>
              <a:rPr lang="en-US" sz="3600" dirty="0" smtClean="0"/>
              <a:t> of knowledge</a:t>
            </a:r>
            <a:endParaRPr lang="en-US" sz="2800" dirty="0" smtClean="0"/>
          </a:p>
        </p:txBody>
      </p:sp>
      <p:sp>
        <p:nvSpPr>
          <p:cNvPr id="15" name="TextBox 14"/>
          <p:cNvSpPr txBox="1"/>
          <p:nvPr/>
        </p:nvSpPr>
        <p:spPr>
          <a:xfrm>
            <a:off x="2362200" y="4800600"/>
            <a:ext cx="5638800" cy="646331"/>
          </a:xfrm>
          <a:prstGeom prst="rect">
            <a:avLst/>
          </a:prstGeom>
          <a:noFill/>
        </p:spPr>
        <p:txBody>
          <a:bodyPr wrap="square" rtlCol="0">
            <a:spAutoFit/>
          </a:bodyPr>
          <a:lstStyle/>
          <a:p>
            <a:r>
              <a:rPr lang="en-US" sz="3600" dirty="0" smtClean="0"/>
              <a:t>are </a:t>
            </a:r>
            <a:r>
              <a:rPr lang="en-US" sz="3600" b="1" dirty="0" smtClean="0"/>
              <a:t>causes</a:t>
            </a:r>
            <a:r>
              <a:rPr lang="en-US" sz="3600" dirty="0" smtClean="0"/>
              <a:t> of Technical Debt</a:t>
            </a:r>
            <a:endParaRPr lang="en-US" sz="2800" dirty="0" smtClean="0"/>
          </a:p>
        </p:txBody>
      </p:sp>
      <p:grpSp>
        <p:nvGrpSpPr>
          <p:cNvPr id="11" name="Group 10"/>
          <p:cNvGrpSpPr/>
          <p:nvPr/>
        </p:nvGrpSpPr>
        <p:grpSpPr>
          <a:xfrm>
            <a:off x="762000" y="3048000"/>
            <a:ext cx="7543800" cy="1447800"/>
            <a:chOff x="838200" y="4724400"/>
            <a:chExt cx="7543800" cy="1295400"/>
          </a:xfrm>
        </p:grpSpPr>
        <p:sp>
          <p:nvSpPr>
            <p:cNvPr id="7" name="Rounded Rectangle 6"/>
            <p:cNvSpPr/>
            <p:nvPr/>
          </p:nvSpPr>
          <p:spPr>
            <a:xfrm>
              <a:off x="838200" y="4724400"/>
              <a:ext cx="7391400" cy="1295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752600" y="4724400"/>
              <a:ext cx="6629400" cy="1077218"/>
            </a:xfrm>
            <a:prstGeom prst="rect">
              <a:avLst/>
            </a:prstGeom>
            <a:noFill/>
          </p:spPr>
          <p:txBody>
            <a:bodyPr wrap="square" rtlCol="0">
              <a:spAutoFit/>
            </a:bodyPr>
            <a:lstStyle/>
            <a:p>
              <a:r>
                <a:rPr lang="en-US" sz="3200" b="1" dirty="0" smtClean="0">
                  <a:solidFill>
                    <a:schemeClr val="bg1"/>
                  </a:solidFill>
                </a:rPr>
                <a:t>How can we </a:t>
              </a:r>
              <a:r>
                <a:rPr lang="en-US" sz="3200" b="1" dirty="0" smtClean="0">
                  <a:solidFill>
                    <a:schemeClr val="bg1"/>
                  </a:solidFill>
                </a:rPr>
                <a:t>keep track of </a:t>
              </a:r>
              <a:r>
                <a:rPr lang="en-US" sz="3200" b="1" dirty="0" smtClean="0">
                  <a:solidFill>
                    <a:schemeClr val="bg1"/>
                  </a:solidFill>
                </a:rPr>
                <a:t> technical debt in our projects?</a:t>
              </a:r>
              <a:endParaRPr lang="en-US" sz="3200" b="1" dirty="0">
                <a:solidFill>
                  <a:schemeClr val="bg1"/>
                </a:solidFill>
              </a:endParaRPr>
            </a:p>
          </p:txBody>
        </p:sp>
        <p:sp>
          <p:nvSpPr>
            <p:cNvPr id="9" name="TextBox 8"/>
            <p:cNvSpPr txBox="1"/>
            <p:nvPr/>
          </p:nvSpPr>
          <p:spPr>
            <a:xfrm>
              <a:off x="1066800" y="4936239"/>
              <a:ext cx="580608" cy="584775"/>
            </a:xfrm>
            <a:prstGeom prst="rect">
              <a:avLst/>
            </a:prstGeom>
            <a:noFill/>
          </p:spPr>
          <p:txBody>
            <a:bodyPr wrap="none" rtlCol="0">
              <a:spAutoFit/>
            </a:bodyPr>
            <a:lstStyle/>
            <a:p>
              <a:r>
                <a:rPr lang="en-US" sz="3200" b="1" dirty="0" smtClean="0">
                  <a:solidFill>
                    <a:schemeClr val="bg1"/>
                  </a:solidFill>
                </a:rPr>
                <a:t>Q:</a:t>
              </a:r>
              <a:endParaRPr lang="en-US" sz="3200" b="1" dirty="0">
                <a:solidFill>
                  <a:schemeClr val="bg1"/>
                </a:solidFill>
              </a:endParaRPr>
            </a:p>
          </p:txBody>
        </p:sp>
      </p:grpSp>
    </p:spTree>
    <p:extLst>
      <p:ext uri="{BB962C8B-B14F-4D97-AF65-F5344CB8AC3E}">
        <p14:creationId xmlns:p14="http://schemas.microsoft.com/office/powerpoint/2010/main" val="11073997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1" nodeType="clickEffect">
                                  <p:stCondLst>
                                    <p:cond delay="0"/>
                                  </p:stCondLst>
                                  <p:childTnLst>
                                    <p:animClr clrSpc="rgb" dir="cw">
                                      <p:cBhvr override="childStyle">
                                        <p:cTn id="22" dur="10" fill="hold"/>
                                        <p:tgtEl>
                                          <p:spTgt spid="13"/>
                                        </p:tgtEl>
                                        <p:attrNameLst>
                                          <p:attrName>style.color</p:attrName>
                                        </p:attrNameLst>
                                      </p:cBhvr>
                                      <p:to>
                                        <a:srgbClr val="818280"/>
                                      </p:to>
                                    </p:animClr>
                                  </p:childTnLst>
                                </p:cTn>
                              </p:par>
                              <p:par>
                                <p:cTn id="23" presetID="3" presetClass="emph" presetSubtype="2" fill="hold" grpId="1" nodeType="withEffect">
                                  <p:stCondLst>
                                    <p:cond delay="0"/>
                                  </p:stCondLst>
                                  <p:childTnLst>
                                    <p:animClr clrSpc="rgb" dir="cw">
                                      <p:cBhvr override="childStyle">
                                        <p:cTn id="24" dur="10" fill="hold"/>
                                        <p:tgtEl>
                                          <p:spTgt spid="5"/>
                                        </p:tgtEl>
                                        <p:attrNameLst>
                                          <p:attrName>style.color</p:attrName>
                                        </p:attrNameLst>
                                      </p:cBhvr>
                                      <p:to>
                                        <a:srgbClr val="818280"/>
                                      </p:to>
                                    </p:animClr>
                                  </p:childTnLst>
                                </p:cTn>
                              </p:par>
                              <p:par>
                                <p:cTn id="25" presetID="3" presetClass="emph" presetSubtype="2" fill="hold" grpId="1" nodeType="withEffect">
                                  <p:stCondLst>
                                    <p:cond delay="0"/>
                                  </p:stCondLst>
                                  <p:childTnLst>
                                    <p:animClr clrSpc="rgb" dir="cw">
                                      <p:cBhvr override="childStyle">
                                        <p:cTn id="26" dur="10" fill="hold"/>
                                        <p:tgtEl>
                                          <p:spTgt spid="14"/>
                                        </p:tgtEl>
                                        <p:attrNameLst>
                                          <p:attrName>style.color</p:attrName>
                                        </p:attrNameLst>
                                      </p:cBhvr>
                                      <p:to>
                                        <a:srgbClr val="818280"/>
                                      </p:to>
                                    </p:animClr>
                                  </p:childTnLst>
                                </p:cTn>
                              </p:par>
                              <p:par>
                                <p:cTn id="27" presetID="3" presetClass="emph" presetSubtype="2" fill="hold" grpId="1" nodeType="withEffect">
                                  <p:stCondLst>
                                    <p:cond delay="0"/>
                                  </p:stCondLst>
                                  <p:childTnLst>
                                    <p:animClr clrSpc="rgb" dir="cw">
                                      <p:cBhvr override="childStyle">
                                        <p:cTn id="28" dur="10" fill="hold"/>
                                        <p:tgtEl>
                                          <p:spTgt spid="15"/>
                                        </p:tgtEl>
                                        <p:attrNameLst>
                                          <p:attrName>style.color</p:attrName>
                                        </p:attrNameLst>
                                      </p:cBhvr>
                                      <p:to>
                                        <a:srgbClr val="818280"/>
                                      </p:to>
                                    </p:animClr>
                                  </p:childTnLst>
                                </p:cTn>
                              </p:par>
                            </p:childTnLst>
                          </p:cTn>
                        </p:par>
                        <p:par>
                          <p:cTn id="29" fill="hold">
                            <p:stCondLst>
                              <p:cond delay="10"/>
                            </p:stCondLst>
                            <p:childTnLst>
                              <p:par>
                                <p:cTn id="30" presetID="1"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5" grpId="2"/>
      <p:bldP spid="13" grpId="0"/>
      <p:bldP spid="13" grpId="1"/>
      <p:bldP spid="14" grpId="0"/>
      <p:bldP spid="14" grpId="1"/>
      <p:bldP spid="15" grpId="0"/>
      <p:bldP spid="1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xfrm>
            <a:off x="152400" y="76200"/>
            <a:ext cx="8458200" cy="1143000"/>
          </a:xfrm>
        </p:spPr>
        <p:txBody>
          <a:bodyPr>
            <a:normAutofit/>
          </a:bodyPr>
          <a:lstStyle/>
          <a:p>
            <a:pPr algn="l" fontAlgn="base">
              <a:spcAft>
                <a:spcPct val="0"/>
              </a:spcAft>
            </a:pPr>
            <a:r>
              <a:rPr lang="en-US" b="1" dirty="0" smtClean="0">
                <a:solidFill>
                  <a:srgbClr val="C00000"/>
                </a:solidFill>
              </a:rPr>
              <a:t>Take Home Messages</a:t>
            </a:r>
            <a:endParaRPr lang="en-US" b="1" dirty="0">
              <a:solidFill>
                <a:srgbClr val="C00000"/>
              </a:solidFill>
            </a:endParaRPr>
          </a:p>
        </p:txBody>
      </p:sp>
      <p:sp>
        <p:nvSpPr>
          <p:cNvPr id="3" name="TextBox 2"/>
          <p:cNvSpPr txBox="1"/>
          <p:nvPr/>
        </p:nvSpPr>
        <p:spPr>
          <a:xfrm>
            <a:off x="609601" y="1524000"/>
            <a:ext cx="8229600" cy="954107"/>
          </a:xfrm>
          <a:prstGeom prst="rect">
            <a:avLst/>
          </a:prstGeom>
          <a:noFill/>
        </p:spPr>
        <p:txBody>
          <a:bodyPr wrap="square" rtlCol="0">
            <a:spAutoFit/>
          </a:bodyPr>
          <a:lstStyle/>
          <a:p>
            <a:r>
              <a:rPr lang="en-US" sz="2800" dirty="0" smtClean="0"/>
              <a:t>1. Breakages  and Surprises are </a:t>
            </a:r>
            <a:r>
              <a:rPr lang="en-US" sz="2800" b="1" dirty="0" smtClean="0"/>
              <a:t>different. </a:t>
            </a:r>
            <a:r>
              <a:rPr lang="en-US" sz="2800" dirty="0" smtClean="0"/>
              <a:t>Occur in 2%      </a:t>
            </a:r>
            <a:br>
              <a:rPr lang="en-US" sz="2800" dirty="0" smtClean="0"/>
            </a:br>
            <a:r>
              <a:rPr lang="en-US" sz="2800" dirty="0" smtClean="0"/>
              <a:t>     of files</a:t>
            </a:r>
            <a:r>
              <a:rPr lang="en-US" sz="2800" b="1" dirty="0" smtClean="0"/>
              <a:t>, hard to predict</a:t>
            </a:r>
            <a:endParaRPr lang="en-US" sz="2800" dirty="0"/>
          </a:p>
        </p:txBody>
      </p:sp>
      <p:sp>
        <p:nvSpPr>
          <p:cNvPr id="18" name="TextBox 17"/>
          <p:cNvSpPr txBox="1"/>
          <p:nvPr/>
        </p:nvSpPr>
        <p:spPr>
          <a:xfrm>
            <a:off x="609600" y="2905780"/>
            <a:ext cx="8229600" cy="523220"/>
          </a:xfrm>
          <a:prstGeom prst="rect">
            <a:avLst/>
          </a:prstGeom>
          <a:noFill/>
        </p:spPr>
        <p:txBody>
          <a:bodyPr wrap="square" rtlCol="0">
            <a:spAutoFit/>
          </a:bodyPr>
          <a:lstStyle/>
          <a:p>
            <a:r>
              <a:rPr lang="en-US" sz="2800" dirty="0" smtClean="0"/>
              <a:t>2. Achieve </a:t>
            </a:r>
            <a:r>
              <a:rPr lang="en-US" sz="2800" b="1" dirty="0" smtClean="0"/>
              <a:t>2-3X improvement in precision, high recall</a:t>
            </a:r>
            <a:endParaRPr lang="en-US" sz="2800" dirty="0"/>
          </a:p>
        </p:txBody>
      </p:sp>
      <p:sp>
        <p:nvSpPr>
          <p:cNvPr id="19" name="TextBox 18"/>
          <p:cNvSpPr txBox="1"/>
          <p:nvPr/>
        </p:nvSpPr>
        <p:spPr>
          <a:xfrm>
            <a:off x="4724399" y="4368225"/>
            <a:ext cx="4648201" cy="523220"/>
          </a:xfrm>
          <a:prstGeom prst="rect">
            <a:avLst/>
          </a:prstGeom>
          <a:noFill/>
        </p:spPr>
        <p:txBody>
          <a:bodyPr wrap="square" rtlCol="0">
            <a:spAutoFit/>
          </a:bodyPr>
          <a:lstStyle/>
          <a:p>
            <a:r>
              <a:rPr lang="en-US" sz="2800" b="1" dirty="0" smtClean="0"/>
              <a:t>Co-change and Time metrics</a:t>
            </a:r>
            <a:endParaRPr lang="en-US" sz="2800" b="1" dirty="0"/>
          </a:p>
        </p:txBody>
      </p:sp>
      <p:sp>
        <p:nvSpPr>
          <p:cNvPr id="23" name="TextBox 22"/>
          <p:cNvSpPr txBox="1"/>
          <p:nvPr/>
        </p:nvSpPr>
        <p:spPr>
          <a:xfrm>
            <a:off x="609600" y="5257800"/>
            <a:ext cx="8229600" cy="523220"/>
          </a:xfrm>
          <a:prstGeom prst="rect">
            <a:avLst/>
          </a:prstGeom>
          <a:noFill/>
        </p:spPr>
        <p:txBody>
          <a:bodyPr wrap="square" rtlCol="0">
            <a:spAutoFit/>
          </a:bodyPr>
          <a:lstStyle/>
          <a:p>
            <a:r>
              <a:rPr lang="en-US" sz="2800" dirty="0" smtClean="0"/>
              <a:t>4. Building specialized models </a:t>
            </a:r>
            <a:r>
              <a:rPr lang="en-US" sz="2800" b="1" dirty="0" smtClean="0"/>
              <a:t>saves 40-50% effort</a:t>
            </a:r>
            <a:endParaRPr lang="en-US" sz="2800" b="1" dirty="0"/>
          </a:p>
        </p:txBody>
      </p:sp>
      <p:sp>
        <p:nvSpPr>
          <p:cNvPr id="8" name="TextBox 7"/>
          <p:cNvSpPr txBox="1"/>
          <p:nvPr/>
        </p:nvSpPr>
        <p:spPr>
          <a:xfrm>
            <a:off x="3886200" y="3810000"/>
            <a:ext cx="609600" cy="646331"/>
          </a:xfrm>
          <a:prstGeom prst="rect">
            <a:avLst/>
          </a:prstGeom>
          <a:noFill/>
        </p:spPr>
        <p:txBody>
          <a:bodyPr wrap="square" rtlCol="0">
            <a:spAutoFit/>
          </a:bodyPr>
          <a:lstStyle/>
          <a:p>
            <a:r>
              <a:rPr lang="en-US" sz="3600" dirty="0" smtClean="0">
                <a:sym typeface="Wingdings" pitchFamily="2" charset="2"/>
              </a:rPr>
              <a:t></a:t>
            </a:r>
            <a:endParaRPr lang="en-US" sz="3600" dirty="0"/>
          </a:p>
        </p:txBody>
      </p:sp>
      <p:sp>
        <p:nvSpPr>
          <p:cNvPr id="2" name="TextBox 1"/>
          <p:cNvSpPr txBox="1"/>
          <p:nvPr/>
        </p:nvSpPr>
        <p:spPr>
          <a:xfrm>
            <a:off x="5105400" y="3834825"/>
            <a:ext cx="3055773" cy="523220"/>
          </a:xfrm>
          <a:prstGeom prst="rect">
            <a:avLst/>
          </a:prstGeom>
          <a:noFill/>
        </p:spPr>
        <p:txBody>
          <a:bodyPr wrap="none" rtlCol="0">
            <a:spAutoFit/>
          </a:bodyPr>
          <a:lstStyle/>
          <a:p>
            <a:r>
              <a:rPr lang="en-US" sz="2800" b="1" dirty="0"/>
              <a:t>Traditional metrics </a:t>
            </a:r>
            <a:endParaRPr lang="en-US" sz="2800" dirty="0"/>
          </a:p>
        </p:txBody>
      </p:sp>
      <p:sp>
        <p:nvSpPr>
          <p:cNvPr id="4" name="TextBox 3"/>
          <p:cNvSpPr txBox="1"/>
          <p:nvPr/>
        </p:nvSpPr>
        <p:spPr>
          <a:xfrm>
            <a:off x="676031" y="3834825"/>
            <a:ext cx="2067169" cy="523220"/>
          </a:xfrm>
          <a:prstGeom prst="rect">
            <a:avLst/>
          </a:prstGeom>
          <a:noFill/>
        </p:spPr>
        <p:txBody>
          <a:bodyPr wrap="none" rtlCol="0">
            <a:spAutoFit/>
          </a:bodyPr>
          <a:lstStyle/>
          <a:p>
            <a:r>
              <a:rPr lang="en-US" sz="2800" b="1" dirty="0" smtClean="0"/>
              <a:t>3. Breakages</a:t>
            </a:r>
            <a:endParaRPr lang="en-US" sz="2800" b="1" dirty="0"/>
          </a:p>
        </p:txBody>
      </p:sp>
      <p:sp>
        <p:nvSpPr>
          <p:cNvPr id="6" name="TextBox 5"/>
          <p:cNvSpPr txBox="1"/>
          <p:nvPr/>
        </p:nvSpPr>
        <p:spPr>
          <a:xfrm>
            <a:off x="990600" y="4444425"/>
            <a:ext cx="1550424" cy="523220"/>
          </a:xfrm>
          <a:prstGeom prst="rect">
            <a:avLst/>
          </a:prstGeom>
          <a:noFill/>
        </p:spPr>
        <p:txBody>
          <a:bodyPr wrap="none" rtlCol="0">
            <a:spAutoFit/>
          </a:bodyPr>
          <a:lstStyle/>
          <a:p>
            <a:r>
              <a:rPr lang="en-US" sz="2800" b="1" dirty="0" smtClean="0"/>
              <a:t>Surprises</a:t>
            </a:r>
            <a:endParaRPr lang="en-US" sz="2800" b="1" dirty="0"/>
          </a:p>
        </p:txBody>
      </p:sp>
      <p:sp>
        <p:nvSpPr>
          <p:cNvPr id="12" name="TextBox 11"/>
          <p:cNvSpPr txBox="1"/>
          <p:nvPr/>
        </p:nvSpPr>
        <p:spPr>
          <a:xfrm>
            <a:off x="3886200" y="4382869"/>
            <a:ext cx="609600" cy="646331"/>
          </a:xfrm>
          <a:prstGeom prst="rect">
            <a:avLst/>
          </a:prstGeom>
          <a:noFill/>
        </p:spPr>
        <p:txBody>
          <a:bodyPr wrap="square" rtlCol="0">
            <a:spAutoFit/>
          </a:bodyPr>
          <a:lstStyle/>
          <a:p>
            <a:r>
              <a:rPr lang="en-US" sz="3600" dirty="0" smtClean="0">
                <a:sym typeface="Wingdings" pitchFamily="2" charset="2"/>
              </a:rPr>
              <a:t></a:t>
            </a:r>
            <a:endParaRPr lang="en-US" sz="3600" dirty="0"/>
          </a:p>
        </p:txBody>
      </p:sp>
      <p:sp>
        <p:nvSpPr>
          <p:cNvPr id="7" name="Slide Number Placeholder 6"/>
          <p:cNvSpPr>
            <a:spLocks noGrp="1"/>
          </p:cNvSpPr>
          <p:nvPr>
            <p:ph type="sldNum" sz="quarter" idx="12"/>
          </p:nvPr>
        </p:nvSpPr>
        <p:spPr/>
        <p:txBody>
          <a:bodyPr/>
          <a:lstStyle/>
          <a:p>
            <a:fld id="{60927F4E-78AB-4E26-A0B2-E6DA284CA8FF}" type="slidenum">
              <a:rPr lang="en-US" smtClean="0"/>
              <a:t>20</a:t>
            </a:fld>
            <a:endParaRPr lang="en-US" dirty="0"/>
          </a:p>
        </p:txBody>
      </p:sp>
      <p:sp>
        <p:nvSpPr>
          <p:cNvPr id="5" name="TextBox 4"/>
          <p:cNvSpPr txBox="1"/>
          <p:nvPr/>
        </p:nvSpPr>
        <p:spPr>
          <a:xfrm>
            <a:off x="914400" y="6412468"/>
            <a:ext cx="7387920" cy="369332"/>
          </a:xfrm>
          <a:prstGeom prst="rect">
            <a:avLst/>
          </a:prstGeom>
          <a:noFill/>
        </p:spPr>
        <p:txBody>
          <a:bodyPr wrap="none" rtlCol="0">
            <a:spAutoFit/>
          </a:bodyPr>
          <a:lstStyle/>
          <a:p>
            <a:r>
              <a:rPr lang="en-US" dirty="0">
                <a:solidFill>
                  <a:srgbClr val="FF0000"/>
                </a:solidFill>
              </a:rPr>
              <a:t>http://research.cs.queensu.ca/home/emads/data/FSE2011/hid_artifact.html</a:t>
            </a:r>
          </a:p>
        </p:txBody>
      </p:sp>
    </p:spTree>
    <p:extLst>
      <p:ext uri="{BB962C8B-B14F-4D97-AF65-F5344CB8AC3E}">
        <p14:creationId xmlns:p14="http://schemas.microsoft.com/office/powerpoint/2010/main" val="37722751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P spid="23" grpId="0"/>
      <p:bldP spid="8" grpId="0"/>
      <p:bldP spid="2" grpId="0"/>
      <p:bldP spid="4" grpId="0"/>
      <p:bldP spid="6" grpId="0"/>
      <p:bldP spid="1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60927F4E-78AB-4E26-A0B2-E6DA284CA8FF}" type="slidenum">
              <a:rPr lang="en-US" smtClean="0"/>
              <a:t>21</a:t>
            </a:fld>
            <a:endParaRPr lang="en-US"/>
          </a:p>
        </p:txBody>
      </p:sp>
    </p:spTree>
    <p:extLst>
      <p:ext uri="{BB962C8B-B14F-4D97-AF65-F5344CB8AC3E}">
        <p14:creationId xmlns:p14="http://schemas.microsoft.com/office/powerpoint/2010/main" val="10537110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C00000"/>
                </a:solidFill>
              </a:rPr>
              <a:t>Quantifying Effort Savings</a:t>
            </a:r>
          </a:p>
        </p:txBody>
      </p:sp>
      <p:graphicFrame>
        <p:nvGraphicFramePr>
          <p:cNvPr id="5" name="Table 4"/>
          <p:cNvGraphicFramePr>
            <a:graphicFrameLocks noGrp="1"/>
          </p:cNvGraphicFramePr>
          <p:nvPr>
            <p:extLst>
              <p:ext uri="{D42A27DB-BD31-4B8C-83A1-F6EECF244321}">
                <p14:modId xmlns:p14="http://schemas.microsoft.com/office/powerpoint/2010/main" val="609930579"/>
              </p:ext>
            </p:extLst>
          </p:nvPr>
        </p:nvGraphicFramePr>
        <p:xfrm>
          <a:off x="5555399" y="3173317"/>
          <a:ext cx="2826601" cy="1398684"/>
        </p:xfrm>
        <a:graphic>
          <a:graphicData uri="http://schemas.openxmlformats.org/drawingml/2006/table">
            <a:tbl>
              <a:tblPr firstRow="1" bandRow="1">
                <a:tableStyleId>{0505E3EF-67EA-436B-97B2-0124C06EBD24}</a:tableStyleId>
              </a:tblPr>
              <a:tblGrid>
                <a:gridCol w="652044"/>
                <a:gridCol w="940940"/>
                <a:gridCol w="1233617"/>
              </a:tblGrid>
              <a:tr h="466228">
                <a:tc>
                  <a:txBody>
                    <a:bodyPr/>
                    <a:lstStyle/>
                    <a:p>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r>
              <a:tr h="466228">
                <a:tc>
                  <a:txBody>
                    <a:bodyPr/>
                    <a:lstStyle/>
                    <a:p>
                      <a:r>
                        <a:rPr lang="en-US" b="1" dirty="0" smtClean="0"/>
                        <a:t>Yes</a:t>
                      </a:r>
                      <a:endParaRPr lang="en-US" b="1" dirty="0"/>
                    </a:p>
                  </a:txBody>
                  <a:tcPr/>
                </a:tc>
                <a:tc>
                  <a:txBody>
                    <a:bodyPr/>
                    <a:lstStyle/>
                    <a:p>
                      <a:r>
                        <a:rPr lang="en-US" dirty="0" smtClean="0"/>
                        <a:t>26</a:t>
                      </a:r>
                      <a:endParaRPr lang="en-US" dirty="0"/>
                    </a:p>
                  </a:txBody>
                  <a:tcPr/>
                </a:tc>
                <a:tc>
                  <a:txBody>
                    <a:bodyPr/>
                    <a:lstStyle/>
                    <a:p>
                      <a:r>
                        <a:rPr lang="en-US" dirty="0" smtClean="0"/>
                        <a:t>320</a:t>
                      </a:r>
                      <a:endParaRPr lang="en-US" dirty="0"/>
                    </a:p>
                  </a:txBody>
                  <a:tcPr/>
                </a:tc>
              </a:tr>
              <a:tr h="466228">
                <a:tc>
                  <a:txBody>
                    <a:bodyPr/>
                    <a:lstStyle/>
                    <a:p>
                      <a:r>
                        <a:rPr lang="en-US" b="1" dirty="0" smtClean="0"/>
                        <a:t>No</a:t>
                      </a:r>
                      <a:endParaRPr lang="en-US" b="1" dirty="0"/>
                    </a:p>
                  </a:txBody>
                  <a:tcPr/>
                </a:tc>
                <a:tc>
                  <a:txBody>
                    <a:bodyPr/>
                    <a:lstStyle/>
                    <a:p>
                      <a:r>
                        <a:rPr lang="en-US" dirty="0" smtClean="0"/>
                        <a:t>7</a:t>
                      </a:r>
                      <a:endParaRPr lang="en-US" dirty="0"/>
                    </a:p>
                  </a:txBody>
                  <a:tcPr/>
                </a:tc>
                <a:tc>
                  <a:txBody>
                    <a:bodyPr/>
                    <a:lstStyle/>
                    <a:p>
                      <a:r>
                        <a:rPr lang="en-US" dirty="0" smtClean="0"/>
                        <a:t>1093</a:t>
                      </a:r>
                      <a:endParaRPr lang="en-US" dirty="0"/>
                    </a:p>
                  </a:txBody>
                  <a:tcPr/>
                </a:tc>
              </a:tr>
            </a:tbl>
          </a:graphicData>
        </a:graphic>
      </p:graphicFrame>
      <p:sp>
        <p:nvSpPr>
          <p:cNvPr id="6" name="TextBox 5"/>
          <p:cNvSpPr txBox="1"/>
          <p:nvPr/>
        </p:nvSpPr>
        <p:spPr>
          <a:xfrm rot="16200000">
            <a:off x="4554510" y="3746825"/>
            <a:ext cx="1402115" cy="461665"/>
          </a:xfrm>
          <a:prstGeom prst="rect">
            <a:avLst/>
          </a:prstGeom>
          <a:noFill/>
        </p:spPr>
        <p:txBody>
          <a:bodyPr wrap="none" rtlCol="0">
            <a:spAutoFit/>
          </a:bodyPr>
          <a:lstStyle/>
          <a:p>
            <a:r>
              <a:rPr lang="en-US" sz="2400" b="1" dirty="0" smtClean="0"/>
              <a:t>Predicted</a:t>
            </a:r>
            <a:endParaRPr lang="en-US" sz="2400" b="1" dirty="0"/>
          </a:p>
        </p:txBody>
      </p:sp>
      <p:sp>
        <p:nvSpPr>
          <p:cNvPr id="7" name="TextBox 6"/>
          <p:cNvSpPr txBox="1"/>
          <p:nvPr/>
        </p:nvSpPr>
        <p:spPr>
          <a:xfrm>
            <a:off x="1981200" y="2667000"/>
            <a:ext cx="998991" cy="461665"/>
          </a:xfrm>
          <a:prstGeom prst="rect">
            <a:avLst/>
          </a:prstGeom>
          <a:noFill/>
        </p:spPr>
        <p:txBody>
          <a:bodyPr wrap="none" rtlCol="0">
            <a:spAutoFit/>
          </a:bodyPr>
          <a:lstStyle/>
          <a:p>
            <a:r>
              <a:rPr lang="en-US" sz="2400" b="1" dirty="0" smtClean="0"/>
              <a:t>Actual</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1828506357"/>
              </p:ext>
            </p:extLst>
          </p:nvPr>
        </p:nvGraphicFramePr>
        <p:xfrm>
          <a:off x="830999" y="3173317"/>
          <a:ext cx="2826601" cy="1398684"/>
        </p:xfrm>
        <a:graphic>
          <a:graphicData uri="http://schemas.openxmlformats.org/drawingml/2006/table">
            <a:tbl>
              <a:tblPr firstRow="1" bandRow="1">
                <a:tableStyleId>{0505E3EF-67EA-436B-97B2-0124C06EBD24}</a:tableStyleId>
              </a:tblPr>
              <a:tblGrid>
                <a:gridCol w="652044"/>
                <a:gridCol w="940940"/>
                <a:gridCol w="1233617"/>
              </a:tblGrid>
              <a:tr h="466228">
                <a:tc>
                  <a:txBody>
                    <a:bodyPr/>
                    <a:lstStyle/>
                    <a:p>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r>
              <a:tr h="466228">
                <a:tc>
                  <a:txBody>
                    <a:bodyPr/>
                    <a:lstStyle/>
                    <a:p>
                      <a:r>
                        <a:rPr lang="en-US" b="1" dirty="0" smtClean="0"/>
                        <a:t>Yes</a:t>
                      </a:r>
                      <a:endParaRPr lang="en-US" b="1" dirty="0"/>
                    </a:p>
                  </a:txBody>
                  <a:tcPr/>
                </a:tc>
                <a:tc>
                  <a:txBody>
                    <a:bodyPr/>
                    <a:lstStyle/>
                    <a:p>
                      <a:r>
                        <a:rPr lang="en-US" dirty="0" smtClean="0"/>
                        <a:t>26</a:t>
                      </a:r>
                      <a:endParaRPr lang="en-US" dirty="0"/>
                    </a:p>
                  </a:txBody>
                  <a:tcPr/>
                </a:tc>
                <a:tc>
                  <a:txBody>
                    <a:bodyPr/>
                    <a:lstStyle/>
                    <a:p>
                      <a:r>
                        <a:rPr lang="en-US" dirty="0" smtClean="0"/>
                        <a:t>538</a:t>
                      </a:r>
                      <a:endParaRPr lang="en-US" dirty="0"/>
                    </a:p>
                  </a:txBody>
                  <a:tcPr/>
                </a:tc>
              </a:tr>
              <a:tr h="466228">
                <a:tc>
                  <a:txBody>
                    <a:bodyPr/>
                    <a:lstStyle/>
                    <a:p>
                      <a:r>
                        <a:rPr lang="en-US" b="1" dirty="0" smtClean="0"/>
                        <a:t>No</a:t>
                      </a:r>
                      <a:endParaRPr lang="en-US" b="1" dirty="0"/>
                    </a:p>
                  </a:txBody>
                  <a:tcPr/>
                </a:tc>
                <a:tc>
                  <a:txBody>
                    <a:bodyPr/>
                    <a:lstStyle/>
                    <a:p>
                      <a:r>
                        <a:rPr lang="en-US" dirty="0" smtClean="0"/>
                        <a:t>7</a:t>
                      </a:r>
                      <a:endParaRPr lang="en-US" dirty="0"/>
                    </a:p>
                  </a:txBody>
                  <a:tcPr/>
                </a:tc>
                <a:tc>
                  <a:txBody>
                    <a:bodyPr/>
                    <a:lstStyle/>
                    <a:p>
                      <a:r>
                        <a:rPr lang="en-US" dirty="0" smtClean="0"/>
                        <a:t>875</a:t>
                      </a:r>
                      <a:endParaRPr lang="en-US" dirty="0"/>
                    </a:p>
                  </a:txBody>
                  <a:tcPr/>
                </a:tc>
              </a:tr>
            </a:tbl>
          </a:graphicData>
        </a:graphic>
      </p:graphicFrame>
      <p:sp>
        <p:nvSpPr>
          <p:cNvPr id="9" name="TextBox 8"/>
          <p:cNvSpPr txBox="1"/>
          <p:nvPr/>
        </p:nvSpPr>
        <p:spPr>
          <a:xfrm rot="16200000">
            <a:off x="-169890" y="3746825"/>
            <a:ext cx="1402115" cy="461665"/>
          </a:xfrm>
          <a:prstGeom prst="rect">
            <a:avLst/>
          </a:prstGeom>
          <a:noFill/>
        </p:spPr>
        <p:txBody>
          <a:bodyPr wrap="none" rtlCol="0">
            <a:spAutoFit/>
          </a:bodyPr>
          <a:lstStyle/>
          <a:p>
            <a:r>
              <a:rPr lang="en-US" sz="2400" b="1" dirty="0" smtClean="0"/>
              <a:t>Predicted</a:t>
            </a:r>
            <a:endParaRPr lang="en-US" sz="2400" b="1" dirty="0"/>
          </a:p>
        </p:txBody>
      </p:sp>
      <p:sp>
        <p:nvSpPr>
          <p:cNvPr id="10" name="TextBox 9"/>
          <p:cNvSpPr txBox="1"/>
          <p:nvPr/>
        </p:nvSpPr>
        <p:spPr>
          <a:xfrm>
            <a:off x="6705600" y="2667000"/>
            <a:ext cx="998991" cy="461665"/>
          </a:xfrm>
          <a:prstGeom prst="rect">
            <a:avLst/>
          </a:prstGeom>
          <a:noFill/>
        </p:spPr>
        <p:txBody>
          <a:bodyPr wrap="none" rtlCol="0">
            <a:spAutoFit/>
          </a:bodyPr>
          <a:lstStyle/>
          <a:p>
            <a:r>
              <a:rPr lang="en-US" sz="2400" b="1" dirty="0" smtClean="0"/>
              <a:t>Actual</a:t>
            </a:r>
            <a:endParaRPr lang="en-US" sz="2400" b="1" dirty="0"/>
          </a:p>
        </p:txBody>
      </p:sp>
      <p:sp>
        <p:nvSpPr>
          <p:cNvPr id="11" name="Oval 10"/>
          <p:cNvSpPr/>
          <p:nvPr/>
        </p:nvSpPr>
        <p:spPr>
          <a:xfrm>
            <a:off x="6172200" y="3581400"/>
            <a:ext cx="609600" cy="9449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447800" y="3581400"/>
            <a:ext cx="609600" cy="9449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2057400" y="2438400"/>
            <a:ext cx="2819400" cy="129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76800" y="2438400"/>
            <a:ext cx="1295400" cy="1828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86871" y="1981200"/>
            <a:ext cx="3260764" cy="461665"/>
          </a:xfrm>
          <a:prstGeom prst="rect">
            <a:avLst/>
          </a:prstGeom>
          <a:noFill/>
        </p:spPr>
        <p:txBody>
          <a:bodyPr wrap="none" rtlCol="0">
            <a:spAutoFit/>
          </a:bodyPr>
          <a:lstStyle/>
          <a:p>
            <a:r>
              <a:rPr lang="en-US" sz="2400" dirty="0" smtClean="0"/>
              <a:t>Set recall to be the same</a:t>
            </a:r>
            <a:endParaRPr lang="en-US" sz="2400" dirty="0"/>
          </a:p>
        </p:txBody>
      </p:sp>
      <p:sp>
        <p:nvSpPr>
          <p:cNvPr id="28" name="Rectangle 27"/>
          <p:cNvSpPr/>
          <p:nvPr/>
        </p:nvSpPr>
        <p:spPr>
          <a:xfrm>
            <a:off x="7162800" y="3657600"/>
            <a:ext cx="1176905" cy="396257"/>
          </a:xfrm>
          <a:prstGeom prst="rect">
            <a:avLst/>
          </a:prstGeom>
          <a:solidFill>
            <a:srgbClr val="FFC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438400" y="3657600"/>
            <a:ext cx="1176905" cy="396257"/>
          </a:xfrm>
          <a:prstGeom prst="rect">
            <a:avLst/>
          </a:prstGeom>
          <a:solidFill>
            <a:srgbClr val="FFC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068633" y="5344180"/>
            <a:ext cx="3144387" cy="523220"/>
          </a:xfrm>
          <a:prstGeom prst="rect">
            <a:avLst/>
          </a:prstGeom>
          <a:noFill/>
        </p:spPr>
        <p:txBody>
          <a:bodyPr wrap="none" rtlCol="0">
            <a:spAutoFit/>
          </a:bodyPr>
          <a:lstStyle/>
          <a:p>
            <a:r>
              <a:rPr lang="en-US" sz="2800" dirty="0" smtClean="0"/>
              <a:t>Effort Savings ~41%!</a:t>
            </a:r>
            <a:endParaRPr lang="en-US" sz="2800" dirty="0"/>
          </a:p>
        </p:txBody>
      </p:sp>
      <p:sp>
        <p:nvSpPr>
          <p:cNvPr id="31" name="TextBox 30"/>
          <p:cNvSpPr txBox="1"/>
          <p:nvPr/>
        </p:nvSpPr>
        <p:spPr>
          <a:xfrm>
            <a:off x="1066800" y="4724400"/>
            <a:ext cx="2066271" cy="461665"/>
          </a:xfrm>
          <a:prstGeom prst="rect">
            <a:avLst/>
          </a:prstGeom>
          <a:noFill/>
        </p:spPr>
        <p:txBody>
          <a:bodyPr wrap="none" rtlCol="0">
            <a:spAutoFit/>
          </a:bodyPr>
          <a:lstStyle/>
          <a:p>
            <a:r>
              <a:rPr lang="en-US" sz="2400" b="1" dirty="0">
                <a:solidFill>
                  <a:srgbClr val="C00000"/>
                </a:solidFill>
                <a:latin typeface="+mj-lt"/>
                <a:ea typeface="+mj-ea"/>
                <a:cs typeface="+mj-cs"/>
              </a:rPr>
              <a:t>General model</a:t>
            </a:r>
          </a:p>
        </p:txBody>
      </p:sp>
      <p:sp>
        <p:nvSpPr>
          <p:cNvPr id="32" name="TextBox 31"/>
          <p:cNvSpPr txBox="1"/>
          <p:nvPr/>
        </p:nvSpPr>
        <p:spPr>
          <a:xfrm>
            <a:off x="5791200" y="4724400"/>
            <a:ext cx="2474460" cy="461665"/>
          </a:xfrm>
          <a:prstGeom prst="rect">
            <a:avLst/>
          </a:prstGeom>
          <a:noFill/>
        </p:spPr>
        <p:txBody>
          <a:bodyPr wrap="none" rtlCol="0">
            <a:spAutoFit/>
          </a:bodyPr>
          <a:lstStyle/>
          <a:p>
            <a:r>
              <a:rPr lang="en-US" sz="2400" b="1" dirty="0" smtClean="0">
                <a:solidFill>
                  <a:srgbClr val="C00000"/>
                </a:solidFill>
                <a:latin typeface="+mj-lt"/>
                <a:ea typeface="+mj-ea"/>
                <a:cs typeface="+mj-cs"/>
              </a:rPr>
              <a:t>Specialized </a:t>
            </a:r>
            <a:r>
              <a:rPr lang="en-US" sz="2400" b="1" dirty="0">
                <a:solidFill>
                  <a:srgbClr val="C00000"/>
                </a:solidFill>
                <a:latin typeface="+mj-lt"/>
                <a:ea typeface="+mj-ea"/>
                <a:cs typeface="+mj-cs"/>
              </a:rPr>
              <a:t>model</a:t>
            </a:r>
          </a:p>
        </p:txBody>
      </p:sp>
      <p:sp>
        <p:nvSpPr>
          <p:cNvPr id="3" name="Slide Number Placeholder 2"/>
          <p:cNvSpPr>
            <a:spLocks noGrp="1"/>
          </p:cNvSpPr>
          <p:nvPr>
            <p:ph type="sldNum" sz="quarter" idx="12"/>
          </p:nvPr>
        </p:nvSpPr>
        <p:spPr/>
        <p:txBody>
          <a:bodyPr/>
          <a:lstStyle/>
          <a:p>
            <a:fld id="{60927F4E-78AB-4E26-A0B2-E6DA284CA8FF}" type="slidenum">
              <a:rPr lang="en-US" smtClean="0"/>
              <a:t>22</a:t>
            </a:fld>
            <a:endParaRPr lang="en-US"/>
          </a:p>
        </p:txBody>
      </p:sp>
    </p:spTree>
    <p:extLst>
      <p:ext uri="{BB962C8B-B14F-4D97-AF65-F5344CB8AC3E}">
        <p14:creationId xmlns:p14="http://schemas.microsoft.com/office/powerpoint/2010/main" val="4072831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animBg="1"/>
      <p:bldP spid="12" grpId="0" animBg="1"/>
      <p:bldP spid="27" grpId="0"/>
      <p:bldP spid="28" grpId="0" animBg="1"/>
      <p:bldP spid="29" grpId="0" animBg="1"/>
      <p:bldP spid="30" grpId="0"/>
      <p:bldP spid="31"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C00000"/>
                </a:solidFill>
              </a:rPr>
              <a:t>Remaining Challenges</a:t>
            </a:r>
          </a:p>
        </p:txBody>
      </p:sp>
      <p:sp>
        <p:nvSpPr>
          <p:cNvPr id="3" name="Content Placeholder 2"/>
          <p:cNvSpPr>
            <a:spLocks noGrp="1"/>
          </p:cNvSpPr>
          <p:nvPr>
            <p:ph idx="1"/>
          </p:nvPr>
        </p:nvSpPr>
        <p:spPr/>
        <p:txBody>
          <a:bodyPr>
            <a:normAutofit fontScale="92500" lnSpcReduction="20000"/>
          </a:bodyPr>
          <a:lstStyle/>
          <a:p>
            <a:r>
              <a:rPr lang="en-US" b="1" dirty="0" smtClean="0"/>
              <a:t>“We tend to test features not files”</a:t>
            </a:r>
          </a:p>
          <a:p>
            <a:pPr lvl="1"/>
            <a:r>
              <a:rPr lang="en-US" dirty="0" smtClean="0"/>
              <a:t>Can we predict defects for features</a:t>
            </a:r>
          </a:p>
          <a:p>
            <a:pPr marL="457200" lvl="1" indent="0">
              <a:buNone/>
            </a:pPr>
            <a:endParaRPr lang="en-US" dirty="0"/>
          </a:p>
          <a:p>
            <a:r>
              <a:rPr lang="en-US" b="1" dirty="0" smtClean="0"/>
              <a:t>“Without knowing more about the nature of the defect or recommendations for how to fix it, I am not sure how we can use it”</a:t>
            </a:r>
          </a:p>
          <a:p>
            <a:pPr lvl="1"/>
            <a:r>
              <a:rPr lang="en-US" dirty="0" smtClean="0"/>
              <a:t>Predict the nature of defects</a:t>
            </a:r>
          </a:p>
          <a:p>
            <a:pPr lvl="1"/>
            <a:r>
              <a:rPr lang="en-US" dirty="0" smtClean="0"/>
              <a:t>Can we provide specific remediation strategies for predicted defects</a:t>
            </a:r>
          </a:p>
          <a:p>
            <a:pPr lvl="2"/>
            <a:r>
              <a:rPr lang="en-US" sz="2600" dirty="0" smtClean="0"/>
              <a:t>e.g., surprises mostly relate to incorrectly implemented requirements</a:t>
            </a:r>
            <a:endParaRPr lang="en-US" sz="2600" dirty="0"/>
          </a:p>
        </p:txBody>
      </p:sp>
      <p:sp>
        <p:nvSpPr>
          <p:cNvPr id="5" name="Slide Number Placeholder 4"/>
          <p:cNvSpPr>
            <a:spLocks noGrp="1"/>
          </p:cNvSpPr>
          <p:nvPr>
            <p:ph type="sldNum" sz="quarter" idx="12"/>
          </p:nvPr>
        </p:nvSpPr>
        <p:spPr/>
        <p:txBody>
          <a:bodyPr/>
          <a:lstStyle/>
          <a:p>
            <a:fld id="{60927F4E-78AB-4E26-A0B2-E6DA284CA8FF}" type="slidenum">
              <a:rPr lang="en-US" smtClean="0"/>
              <a:t>23</a:t>
            </a:fld>
            <a:endParaRPr lang="en-US"/>
          </a:p>
        </p:txBody>
      </p:sp>
    </p:spTree>
    <p:extLst>
      <p:ext uri="{BB962C8B-B14F-4D97-AF65-F5344CB8AC3E}">
        <p14:creationId xmlns:p14="http://schemas.microsoft.com/office/powerpoint/2010/main" val="3033652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1143000"/>
          </a:xfrm>
        </p:spPr>
        <p:txBody>
          <a:bodyPr>
            <a:normAutofit/>
          </a:bodyPr>
          <a:lstStyle/>
          <a:p>
            <a:pPr algn="l" fontAlgn="base">
              <a:spcAft>
                <a:spcPct val="0"/>
              </a:spcAft>
            </a:pPr>
            <a:r>
              <a:rPr lang="en-US" b="1" dirty="0" smtClean="0">
                <a:solidFill>
                  <a:srgbClr val="C00000"/>
                </a:solidFill>
              </a:rPr>
              <a:t>Quantifying Effect…An Example…</a:t>
            </a:r>
            <a:endParaRPr lang="en-US" b="1" dirty="0">
              <a:solidFill>
                <a:srgbClr val="C00000"/>
              </a:solidFill>
            </a:endParaRPr>
          </a:p>
        </p:txBody>
      </p:sp>
      <p:sp>
        <p:nvSpPr>
          <p:cNvPr id="3" name="Rectangle 2"/>
          <p:cNvSpPr/>
          <p:nvPr/>
        </p:nvSpPr>
        <p:spPr>
          <a:xfrm>
            <a:off x="3120929" y="3429000"/>
            <a:ext cx="21336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354298" y="3657600"/>
            <a:ext cx="1672317" cy="954107"/>
          </a:xfrm>
          <a:prstGeom prst="rect">
            <a:avLst/>
          </a:prstGeom>
          <a:noFill/>
        </p:spPr>
        <p:txBody>
          <a:bodyPr wrap="none" rtlCol="0">
            <a:spAutoFit/>
          </a:bodyPr>
          <a:lstStyle/>
          <a:p>
            <a:pPr algn="ctr"/>
            <a:r>
              <a:rPr lang="en-US" sz="2800" dirty="0" smtClean="0"/>
              <a:t>Prediction</a:t>
            </a:r>
          </a:p>
          <a:p>
            <a:pPr algn="ctr"/>
            <a:r>
              <a:rPr lang="en-US" sz="2800" dirty="0"/>
              <a:t>M</a:t>
            </a:r>
            <a:r>
              <a:rPr lang="en-US" sz="2800" dirty="0" smtClean="0"/>
              <a:t>odel</a:t>
            </a:r>
            <a:endParaRPr lang="en-US" sz="2800" dirty="0"/>
          </a:p>
        </p:txBody>
      </p:sp>
      <p:sp>
        <p:nvSpPr>
          <p:cNvPr id="22" name="Right Arrow 21"/>
          <p:cNvSpPr/>
          <p:nvPr/>
        </p:nvSpPr>
        <p:spPr>
          <a:xfrm>
            <a:off x="2399886" y="3962400"/>
            <a:ext cx="745548" cy="26042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62000" y="3376136"/>
            <a:ext cx="1317605" cy="369332"/>
          </a:xfrm>
          <a:prstGeom prst="rect">
            <a:avLst/>
          </a:prstGeom>
          <a:noFill/>
        </p:spPr>
        <p:txBody>
          <a:bodyPr wrap="none" rtlCol="0">
            <a:spAutoFit/>
          </a:bodyPr>
          <a:lstStyle/>
          <a:p>
            <a:r>
              <a:rPr lang="en-US" dirty="0" smtClean="0"/>
              <a:t>Median Size</a:t>
            </a:r>
            <a:endParaRPr lang="en-US" dirty="0"/>
          </a:p>
        </p:txBody>
      </p:sp>
      <p:sp>
        <p:nvSpPr>
          <p:cNvPr id="24" name="TextBox 23"/>
          <p:cNvSpPr txBox="1"/>
          <p:nvPr/>
        </p:nvSpPr>
        <p:spPr>
          <a:xfrm>
            <a:off x="381000" y="3680936"/>
            <a:ext cx="2018886" cy="369332"/>
          </a:xfrm>
          <a:prstGeom prst="rect">
            <a:avLst/>
          </a:prstGeom>
          <a:noFill/>
        </p:spPr>
        <p:txBody>
          <a:bodyPr wrap="none" rtlCol="0">
            <a:spAutoFit/>
          </a:bodyPr>
          <a:lstStyle/>
          <a:p>
            <a:r>
              <a:rPr lang="en-US" dirty="0" smtClean="0"/>
              <a:t>Median Pre-defects</a:t>
            </a:r>
            <a:endParaRPr lang="en-US" dirty="0"/>
          </a:p>
        </p:txBody>
      </p:sp>
      <p:sp>
        <p:nvSpPr>
          <p:cNvPr id="25" name="TextBox 24"/>
          <p:cNvSpPr txBox="1"/>
          <p:nvPr/>
        </p:nvSpPr>
        <p:spPr>
          <a:xfrm>
            <a:off x="1143000" y="3897868"/>
            <a:ext cx="242374" cy="646331"/>
          </a:xfrm>
          <a:prstGeom prst="rect">
            <a:avLst/>
          </a:prstGeom>
          <a:noFill/>
        </p:spPr>
        <p:txBody>
          <a:bodyPr wrap="none" rtlCol="0">
            <a:spAutoFit/>
          </a:bodyPr>
          <a:lstStyle/>
          <a:p>
            <a:pPr algn="ctr"/>
            <a:r>
              <a:rPr lang="en-US" dirty="0" smtClean="0"/>
              <a:t>.</a:t>
            </a:r>
          </a:p>
          <a:p>
            <a:pPr algn="ctr"/>
            <a:r>
              <a:rPr lang="en-US" dirty="0" smtClean="0"/>
              <a:t>.</a:t>
            </a:r>
          </a:p>
        </p:txBody>
      </p:sp>
      <p:sp>
        <p:nvSpPr>
          <p:cNvPr id="26" name="TextBox 25"/>
          <p:cNvSpPr txBox="1"/>
          <p:nvPr/>
        </p:nvSpPr>
        <p:spPr>
          <a:xfrm>
            <a:off x="685800" y="4507468"/>
            <a:ext cx="1290418" cy="369332"/>
          </a:xfrm>
          <a:prstGeom prst="rect">
            <a:avLst/>
          </a:prstGeom>
          <a:noFill/>
        </p:spPr>
        <p:txBody>
          <a:bodyPr wrap="none" rtlCol="0">
            <a:spAutoFit/>
          </a:bodyPr>
          <a:lstStyle/>
          <a:p>
            <a:r>
              <a:rPr lang="en-US" dirty="0" smtClean="0"/>
              <a:t>Median age</a:t>
            </a:r>
            <a:endParaRPr lang="en-US" dirty="0"/>
          </a:p>
        </p:txBody>
      </p:sp>
      <p:sp>
        <p:nvSpPr>
          <p:cNvPr id="27" name="Right Arrow 26"/>
          <p:cNvSpPr/>
          <p:nvPr/>
        </p:nvSpPr>
        <p:spPr>
          <a:xfrm>
            <a:off x="5257800" y="3962400"/>
            <a:ext cx="762000" cy="29759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52400" y="3276600"/>
            <a:ext cx="2499146" cy="523220"/>
          </a:xfrm>
          <a:prstGeom prst="rect">
            <a:avLst/>
          </a:prstGeom>
          <a:noFill/>
        </p:spPr>
        <p:txBody>
          <a:bodyPr wrap="none" rtlCol="0">
            <a:spAutoFit/>
          </a:bodyPr>
          <a:lstStyle/>
          <a:p>
            <a:r>
              <a:rPr lang="en-US" sz="2800" b="1" dirty="0" smtClean="0"/>
              <a:t>2 x Median Size</a:t>
            </a:r>
            <a:endParaRPr lang="en-US" sz="2800" b="1" dirty="0"/>
          </a:p>
        </p:txBody>
      </p:sp>
      <p:sp>
        <p:nvSpPr>
          <p:cNvPr id="41" name="TextBox 40"/>
          <p:cNvSpPr txBox="1"/>
          <p:nvPr/>
        </p:nvSpPr>
        <p:spPr>
          <a:xfrm rot="20020894">
            <a:off x="5551639" y="1896630"/>
            <a:ext cx="3221395" cy="707886"/>
          </a:xfrm>
          <a:prstGeom prst="rect">
            <a:avLst/>
          </a:prstGeom>
          <a:noFill/>
        </p:spPr>
        <p:txBody>
          <a:bodyPr wrap="none" rtlCol="0">
            <a:spAutoFit/>
          </a:bodyPr>
          <a:lstStyle/>
          <a:p>
            <a:r>
              <a:rPr lang="en-US" sz="4000" b="1" dirty="0" smtClean="0"/>
              <a:t>100% increase</a:t>
            </a:r>
            <a:endParaRPr lang="en-US" sz="4000" b="1" dirty="0"/>
          </a:p>
        </p:txBody>
      </p:sp>
      <p:sp>
        <p:nvSpPr>
          <p:cNvPr id="43" name="Rectangle 42"/>
          <p:cNvSpPr/>
          <p:nvPr/>
        </p:nvSpPr>
        <p:spPr>
          <a:xfrm>
            <a:off x="6434115" y="3962400"/>
            <a:ext cx="994971" cy="304800"/>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8533637" y="3886200"/>
            <a:ext cx="572593" cy="461665"/>
          </a:xfrm>
          <a:prstGeom prst="rect">
            <a:avLst/>
          </a:prstGeom>
          <a:noFill/>
        </p:spPr>
        <p:txBody>
          <a:bodyPr wrap="none" rtlCol="0">
            <a:spAutoFit/>
          </a:bodyPr>
          <a:lstStyle/>
          <a:p>
            <a:r>
              <a:rPr lang="en-US" sz="2400" dirty="0" smtClean="0"/>
              <a:t>0.1</a:t>
            </a:r>
            <a:endParaRPr lang="en-US" sz="2400" dirty="0"/>
          </a:p>
        </p:txBody>
      </p:sp>
      <p:sp>
        <p:nvSpPr>
          <p:cNvPr id="36" name="Rectangle 35"/>
          <p:cNvSpPr/>
          <p:nvPr/>
        </p:nvSpPr>
        <p:spPr>
          <a:xfrm>
            <a:off x="7429086" y="3962400"/>
            <a:ext cx="994971" cy="304800"/>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8533637" y="3881735"/>
            <a:ext cx="572593" cy="461665"/>
          </a:xfrm>
          <a:prstGeom prst="rect">
            <a:avLst/>
          </a:prstGeom>
          <a:noFill/>
        </p:spPr>
        <p:txBody>
          <a:bodyPr wrap="none" rtlCol="0">
            <a:spAutoFit/>
          </a:bodyPr>
          <a:lstStyle/>
          <a:p>
            <a:r>
              <a:rPr lang="en-US" sz="2400" dirty="0" smtClean="0"/>
              <a:t>0.2</a:t>
            </a:r>
            <a:endParaRPr lang="en-US" sz="2400" dirty="0"/>
          </a:p>
        </p:txBody>
      </p:sp>
      <p:sp>
        <p:nvSpPr>
          <p:cNvPr id="5" name="Slide Number Placeholder 4"/>
          <p:cNvSpPr>
            <a:spLocks noGrp="1"/>
          </p:cNvSpPr>
          <p:nvPr>
            <p:ph type="sldNum" sz="quarter" idx="12"/>
          </p:nvPr>
        </p:nvSpPr>
        <p:spPr/>
        <p:txBody>
          <a:bodyPr/>
          <a:lstStyle/>
          <a:p>
            <a:fld id="{60927F4E-78AB-4E26-A0B2-E6DA284CA8FF}" type="slidenum">
              <a:rPr lang="en-US" smtClean="0"/>
              <a:t>24</a:t>
            </a:fld>
            <a:endParaRPr lang="en-US"/>
          </a:p>
        </p:txBody>
      </p:sp>
    </p:spTree>
    <p:extLst>
      <p:ext uri="{BB962C8B-B14F-4D97-AF65-F5344CB8AC3E}">
        <p14:creationId xmlns:p14="http://schemas.microsoft.com/office/powerpoint/2010/main" val="26788974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xit" presetSubtype="0" fill="hold" grpId="1" nodeType="withEffect">
                                  <p:stCondLst>
                                    <p:cond delay="0"/>
                                  </p:stCondLst>
                                  <p:childTnLst>
                                    <p:animEffect transition="out" filter="fade">
                                      <p:cBhvr>
                                        <p:cTn id="43" dur="500"/>
                                        <p:tgtEl>
                                          <p:spTgt spid="23"/>
                                        </p:tgtEl>
                                      </p:cBhvr>
                                    </p:animEffect>
                                    <p:set>
                                      <p:cBhvr>
                                        <p:cTn id="44" dur="1" fill="hold">
                                          <p:stCondLst>
                                            <p:cond delay="499"/>
                                          </p:stCondLst>
                                        </p:cTn>
                                        <p:tgtEl>
                                          <p:spTgt spid="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xit" presetSubtype="0" fill="hold" grpId="1" nodeType="withEffect">
                                  <p:stCondLst>
                                    <p:cond delay="0"/>
                                  </p:stCondLst>
                                  <p:childTnLst>
                                    <p:animEffect transition="out" filter="fade">
                                      <p:cBhvr>
                                        <p:cTn id="54" dur="500"/>
                                        <p:tgtEl>
                                          <p:spTgt spid="45"/>
                                        </p:tgtEl>
                                      </p:cBhvr>
                                    </p:animEffect>
                                    <p:set>
                                      <p:cBhvr>
                                        <p:cTn id="55" dur="1" fill="hold">
                                          <p:stCondLst>
                                            <p:cond delay="499"/>
                                          </p:stCondLst>
                                        </p:cTn>
                                        <p:tgtEl>
                                          <p:spTgt spid="4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animBg="1"/>
      <p:bldP spid="23" grpId="0"/>
      <p:bldP spid="23" grpId="1"/>
      <p:bldP spid="24" grpId="0"/>
      <p:bldP spid="25" grpId="0"/>
      <p:bldP spid="26" grpId="0"/>
      <p:bldP spid="27" grpId="0" animBg="1"/>
      <p:bldP spid="31" grpId="0"/>
      <p:bldP spid="41" grpId="0"/>
      <p:bldP spid="43" grpId="0" animBg="1"/>
      <p:bldP spid="45" grpId="0"/>
      <p:bldP spid="45" grpId="1"/>
      <p:bldP spid="36" grpId="0" animBg="1"/>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1143000"/>
          </a:xfrm>
        </p:spPr>
        <p:txBody>
          <a:bodyPr>
            <a:noAutofit/>
          </a:bodyPr>
          <a:lstStyle/>
          <a:p>
            <a:pPr algn="l" fontAlgn="base">
              <a:spcAft>
                <a:spcPct val="0"/>
              </a:spcAft>
            </a:pPr>
            <a:r>
              <a:rPr lang="en-US" sz="3600" b="1" dirty="0" smtClean="0">
                <a:solidFill>
                  <a:srgbClr val="C00000"/>
                </a:solidFill>
              </a:rPr>
              <a:t>Effect of Factors on Breakages and Surprises</a:t>
            </a:r>
            <a:endParaRPr lang="en-US" sz="3600" b="1" dirty="0">
              <a:solidFill>
                <a:srgbClr val="C00000"/>
              </a:solidFill>
            </a:endParaRPr>
          </a:p>
        </p:txBody>
      </p:sp>
      <p:graphicFrame>
        <p:nvGraphicFramePr>
          <p:cNvPr id="3" name="Chart 2"/>
          <p:cNvGraphicFramePr/>
          <p:nvPr>
            <p:extLst>
              <p:ext uri="{D42A27DB-BD31-4B8C-83A1-F6EECF244321}">
                <p14:modId xmlns:p14="http://schemas.microsoft.com/office/powerpoint/2010/main" val="1021417787"/>
              </p:ext>
            </p:extLst>
          </p:nvPr>
        </p:nvGraphicFramePr>
        <p:xfrm>
          <a:off x="381000" y="1600200"/>
          <a:ext cx="8458200" cy="4800600"/>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p:cNvSpPr>
            <a:spLocks noGrp="1"/>
          </p:cNvSpPr>
          <p:nvPr>
            <p:ph type="sldNum" sz="quarter" idx="12"/>
          </p:nvPr>
        </p:nvSpPr>
        <p:spPr/>
        <p:txBody>
          <a:bodyPr/>
          <a:lstStyle/>
          <a:p>
            <a:fld id="{60927F4E-78AB-4E26-A0B2-E6DA284CA8FF}" type="slidenum">
              <a:rPr lang="en-US" smtClean="0"/>
              <a:t>25</a:t>
            </a:fld>
            <a:endParaRPr lang="en-US"/>
          </a:p>
        </p:txBody>
      </p:sp>
    </p:spTree>
    <p:extLst>
      <p:ext uri="{BB962C8B-B14F-4D97-AF65-F5344CB8AC3E}">
        <p14:creationId xmlns:p14="http://schemas.microsoft.com/office/powerpoint/2010/main" val="88330673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solidFill>
                  <a:srgbClr val="C00000"/>
                </a:solidFill>
              </a:rPr>
              <a:t>High Impact Defects: Summary</a:t>
            </a:r>
            <a:endParaRPr lang="en-US" sz="4000" b="1" dirty="0">
              <a:solidFill>
                <a:srgbClr val="C00000"/>
              </a:solidFill>
            </a:endParaRPr>
          </a:p>
        </p:txBody>
      </p:sp>
      <p:sp>
        <p:nvSpPr>
          <p:cNvPr id="3" name="TextBox 2"/>
          <p:cNvSpPr txBox="1"/>
          <p:nvPr/>
        </p:nvSpPr>
        <p:spPr>
          <a:xfrm>
            <a:off x="76200" y="4367464"/>
            <a:ext cx="2764677" cy="954107"/>
          </a:xfrm>
          <a:prstGeom prst="rect">
            <a:avLst/>
          </a:prstGeom>
          <a:noFill/>
        </p:spPr>
        <p:txBody>
          <a:bodyPr wrap="square" rtlCol="0">
            <a:spAutoFit/>
          </a:bodyPr>
          <a:lstStyle/>
          <a:p>
            <a:pPr algn="ctr"/>
            <a:r>
              <a:rPr lang="en-US" sz="2800" b="1" dirty="0" smtClean="0">
                <a:solidFill>
                  <a:srgbClr val="C00000"/>
                </a:solidFill>
              </a:rPr>
              <a:t>Can we identify them?</a:t>
            </a:r>
            <a:endParaRPr lang="en-US" sz="2800" b="1" dirty="0">
              <a:solidFill>
                <a:srgbClr val="C00000"/>
              </a:solidFill>
            </a:endParaRPr>
          </a:p>
        </p:txBody>
      </p:sp>
      <p:sp>
        <p:nvSpPr>
          <p:cNvPr id="8" name="TextBox 7"/>
          <p:cNvSpPr txBox="1"/>
          <p:nvPr/>
        </p:nvSpPr>
        <p:spPr>
          <a:xfrm>
            <a:off x="2895600" y="4385857"/>
            <a:ext cx="2971800" cy="954107"/>
          </a:xfrm>
          <a:prstGeom prst="rect">
            <a:avLst/>
          </a:prstGeom>
          <a:noFill/>
        </p:spPr>
        <p:txBody>
          <a:bodyPr wrap="square" rtlCol="0">
            <a:spAutoFit/>
          </a:bodyPr>
          <a:lstStyle/>
          <a:p>
            <a:pPr algn="ctr"/>
            <a:r>
              <a:rPr lang="en-US" sz="2800" b="1" dirty="0" smtClean="0">
                <a:solidFill>
                  <a:srgbClr val="C00000"/>
                </a:solidFill>
              </a:rPr>
              <a:t>What factor best predict them?</a:t>
            </a:r>
            <a:endParaRPr lang="en-US" sz="2800" b="1" dirty="0">
              <a:solidFill>
                <a:srgbClr val="C00000"/>
              </a:solidFill>
            </a:endParaRPr>
          </a:p>
        </p:txBody>
      </p:sp>
      <p:pic>
        <p:nvPicPr>
          <p:cNvPr id="1026" name="Picture 2" descr="http://www.enterpriseirregulars.com/wordpress/wp-content/uploads/2009/12/crystall-b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62200"/>
            <a:ext cx="2451100" cy="16263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019800" y="4432383"/>
            <a:ext cx="3200400" cy="954107"/>
          </a:xfrm>
          <a:prstGeom prst="rect">
            <a:avLst/>
          </a:prstGeom>
          <a:noFill/>
        </p:spPr>
        <p:txBody>
          <a:bodyPr wrap="square" rtlCol="0">
            <a:spAutoFit/>
          </a:bodyPr>
          <a:lstStyle/>
          <a:p>
            <a:pPr algn="ctr"/>
            <a:r>
              <a:rPr lang="en-US" sz="2800" b="1" dirty="0" smtClean="0">
                <a:solidFill>
                  <a:srgbClr val="C00000"/>
                </a:solidFill>
              </a:rPr>
              <a:t>What is the value of focusing on them?</a:t>
            </a:r>
            <a:endParaRPr lang="en-US" sz="2800" b="1" dirty="0">
              <a:solidFill>
                <a:srgbClr val="C00000"/>
              </a:solidFill>
            </a:endParaRPr>
          </a:p>
        </p:txBody>
      </p:sp>
      <p:pic>
        <p:nvPicPr>
          <p:cNvPr id="1030" name="Picture 6" descr="http://images.publicradio.org/content/2009/05/18/20090518_money_pocket_1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7525" y="2421015"/>
            <a:ext cx="16668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futurity.org/wp-content/uploads/2011/03/facts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388378"/>
            <a:ext cx="2458407" cy="1676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5638800"/>
            <a:ext cx="2631618" cy="830997"/>
          </a:xfrm>
          <a:prstGeom prst="rect">
            <a:avLst/>
          </a:prstGeom>
          <a:noFill/>
        </p:spPr>
        <p:txBody>
          <a:bodyPr wrap="none" rtlCol="0">
            <a:spAutoFit/>
          </a:bodyPr>
          <a:lstStyle/>
          <a:p>
            <a:pPr algn="ctr"/>
            <a:r>
              <a:rPr lang="en-US" sz="2400" b="1" dirty="0" smtClean="0"/>
              <a:t>Yes, 2-3X precision,</a:t>
            </a:r>
          </a:p>
          <a:p>
            <a:pPr algn="ctr"/>
            <a:r>
              <a:rPr lang="en-US" sz="2400" b="1" dirty="0" smtClean="0"/>
              <a:t>~70% recall</a:t>
            </a:r>
            <a:endParaRPr lang="en-US" sz="2400" b="1" dirty="0"/>
          </a:p>
        </p:txBody>
      </p:sp>
      <p:sp>
        <p:nvSpPr>
          <p:cNvPr id="11" name="TextBox 10"/>
          <p:cNvSpPr txBox="1"/>
          <p:nvPr/>
        </p:nvSpPr>
        <p:spPr>
          <a:xfrm>
            <a:off x="2667000" y="5657671"/>
            <a:ext cx="3657600" cy="1200329"/>
          </a:xfrm>
          <a:prstGeom prst="rect">
            <a:avLst/>
          </a:prstGeom>
          <a:noFill/>
        </p:spPr>
        <p:txBody>
          <a:bodyPr wrap="square" rtlCol="0">
            <a:spAutoFit/>
          </a:bodyPr>
          <a:lstStyle/>
          <a:p>
            <a:pPr algn="ctr"/>
            <a:r>
              <a:rPr lang="en-US" sz="2400" b="1" dirty="0" smtClean="0"/>
              <a:t>Breakages: Traditional Surprises: Co-change and release schedule</a:t>
            </a:r>
          </a:p>
        </p:txBody>
      </p:sp>
      <p:sp>
        <p:nvSpPr>
          <p:cNvPr id="12" name="TextBox 11"/>
          <p:cNvSpPr txBox="1"/>
          <p:nvPr/>
        </p:nvSpPr>
        <p:spPr>
          <a:xfrm>
            <a:off x="6019800" y="5710535"/>
            <a:ext cx="3352800" cy="461665"/>
          </a:xfrm>
          <a:prstGeom prst="rect">
            <a:avLst/>
          </a:prstGeom>
          <a:noFill/>
        </p:spPr>
        <p:txBody>
          <a:bodyPr wrap="square" rtlCol="0">
            <a:spAutoFit/>
          </a:bodyPr>
          <a:lstStyle/>
          <a:p>
            <a:pPr algn="ctr"/>
            <a:r>
              <a:rPr lang="en-US" sz="2400" b="1" dirty="0" smtClean="0"/>
              <a:t>40-50% effort savings</a:t>
            </a:r>
          </a:p>
        </p:txBody>
      </p:sp>
      <p:sp>
        <p:nvSpPr>
          <p:cNvPr id="6" name="Slide Number Placeholder 5"/>
          <p:cNvSpPr>
            <a:spLocks noGrp="1"/>
          </p:cNvSpPr>
          <p:nvPr>
            <p:ph type="sldNum" sz="quarter" idx="12"/>
          </p:nvPr>
        </p:nvSpPr>
        <p:spPr/>
        <p:txBody>
          <a:bodyPr/>
          <a:lstStyle/>
          <a:p>
            <a:fld id="{60927F4E-78AB-4E26-A0B2-E6DA284CA8FF}" type="slidenum">
              <a:rPr lang="en-US" smtClean="0"/>
              <a:t>26</a:t>
            </a:fld>
            <a:endParaRPr lang="en-US"/>
          </a:p>
        </p:txBody>
      </p:sp>
    </p:spTree>
    <p:extLst>
      <p:ext uri="{BB962C8B-B14F-4D97-AF65-F5344CB8AC3E}">
        <p14:creationId xmlns:p14="http://schemas.microsoft.com/office/powerpoint/2010/main" val="19100188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500"/>
                                        <p:tgtEl>
                                          <p:spTgt spid="10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030"/>
                                        </p:tgtEl>
                                        <p:attrNameLst>
                                          <p:attrName>style.visibility</p:attrName>
                                        </p:attrNameLst>
                                      </p:cBhvr>
                                      <p:to>
                                        <p:strVal val="visible"/>
                                      </p:to>
                                    </p:set>
                                    <p:animEffect transition="in" filter="fade">
                                      <p:cBhvr>
                                        <p:cTn id="36" dur="500"/>
                                        <p:tgtEl>
                                          <p:spTgt spid="103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4" grpId="0"/>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Emad\Documents\iStockphoto\iStock_000004647814X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57199"/>
            <a:ext cx="838200" cy="12488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95400" y="838200"/>
            <a:ext cx="6801157" cy="584775"/>
          </a:xfrm>
          <a:prstGeom prst="rect">
            <a:avLst/>
          </a:prstGeom>
          <a:noFill/>
        </p:spPr>
        <p:txBody>
          <a:bodyPr wrap="none" rtlCol="0">
            <a:spAutoFit/>
          </a:bodyPr>
          <a:lstStyle/>
          <a:p>
            <a:r>
              <a:rPr lang="en-US" sz="3200" dirty="0" smtClean="0"/>
              <a:t>Current approaches predict the obvious</a:t>
            </a:r>
            <a:endParaRPr lang="en-US" sz="3200" dirty="0"/>
          </a:p>
        </p:txBody>
      </p:sp>
      <p:sp>
        <p:nvSpPr>
          <p:cNvPr id="10" name="TextBox 9"/>
          <p:cNvSpPr txBox="1"/>
          <p:nvPr/>
        </p:nvSpPr>
        <p:spPr>
          <a:xfrm>
            <a:off x="1295401" y="2133600"/>
            <a:ext cx="7848600" cy="1077218"/>
          </a:xfrm>
          <a:prstGeom prst="rect">
            <a:avLst/>
          </a:prstGeom>
          <a:noFill/>
        </p:spPr>
        <p:txBody>
          <a:bodyPr wrap="square" rtlCol="0">
            <a:spAutoFit/>
          </a:bodyPr>
          <a:lstStyle/>
          <a:p>
            <a:r>
              <a:rPr lang="en-US" sz="3200" dirty="0" smtClean="0"/>
              <a:t>Focus on high-impact, i.e. surprises and breakages</a:t>
            </a:r>
            <a:endParaRPr lang="en-US" sz="3200" dirty="0"/>
          </a:p>
        </p:txBody>
      </p:sp>
      <p:sp>
        <p:nvSpPr>
          <p:cNvPr id="13" name="TextBox 12"/>
          <p:cNvSpPr txBox="1"/>
          <p:nvPr/>
        </p:nvSpPr>
        <p:spPr>
          <a:xfrm>
            <a:off x="1371600" y="3505200"/>
            <a:ext cx="7848600" cy="584775"/>
          </a:xfrm>
          <a:prstGeom prst="rect">
            <a:avLst/>
          </a:prstGeom>
          <a:noFill/>
        </p:spPr>
        <p:txBody>
          <a:bodyPr wrap="square" rtlCol="0">
            <a:spAutoFit/>
          </a:bodyPr>
          <a:lstStyle/>
          <a:p>
            <a:r>
              <a:rPr lang="en-US" sz="3200" dirty="0" smtClean="0"/>
              <a:t>Pre-defects and size predict Breakages</a:t>
            </a:r>
          </a:p>
        </p:txBody>
      </p:sp>
      <p:sp>
        <p:nvSpPr>
          <p:cNvPr id="4" name="TextBox 3"/>
          <p:cNvSpPr txBox="1"/>
          <p:nvPr/>
        </p:nvSpPr>
        <p:spPr>
          <a:xfrm>
            <a:off x="1371600" y="3875782"/>
            <a:ext cx="7010400" cy="1077218"/>
          </a:xfrm>
          <a:prstGeom prst="rect">
            <a:avLst/>
          </a:prstGeom>
          <a:noFill/>
        </p:spPr>
        <p:txBody>
          <a:bodyPr wrap="square" rtlCol="0">
            <a:spAutoFit/>
          </a:bodyPr>
          <a:lstStyle/>
          <a:p>
            <a:r>
              <a:rPr lang="en-US" sz="3200" dirty="0"/>
              <a:t>Number and churn of co-changed files and late changes predict </a:t>
            </a:r>
            <a:r>
              <a:rPr lang="en-US" sz="3200" dirty="0" smtClean="0"/>
              <a:t>surprises</a:t>
            </a:r>
            <a:endParaRPr lang="en-US" sz="3200" dirty="0"/>
          </a:p>
        </p:txBody>
      </p:sp>
      <p:sp>
        <p:nvSpPr>
          <p:cNvPr id="16" name="TextBox 15"/>
          <p:cNvSpPr txBox="1"/>
          <p:nvPr/>
        </p:nvSpPr>
        <p:spPr>
          <a:xfrm>
            <a:off x="1148617" y="5694402"/>
            <a:ext cx="8071583" cy="553998"/>
          </a:xfrm>
          <a:prstGeom prst="rect">
            <a:avLst/>
          </a:prstGeom>
          <a:noFill/>
        </p:spPr>
        <p:txBody>
          <a:bodyPr wrap="square" rtlCol="0">
            <a:spAutoFit/>
          </a:bodyPr>
          <a:lstStyle/>
          <a:p>
            <a:r>
              <a:rPr lang="en-US" sz="3000" dirty="0" smtClean="0"/>
              <a:t>Using specialized models reduces effort by 40-50% </a:t>
            </a:r>
            <a:endParaRPr lang="en-US" sz="3000" dirty="0"/>
          </a:p>
        </p:txBody>
      </p:sp>
      <p:pic>
        <p:nvPicPr>
          <p:cNvPr id="12" name="Picture 2" descr="http://www.cosmosmagazine.com/files/imagecache/news/files/news/20090814_surpris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2076612"/>
            <a:ext cx="952500" cy="10826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images.publicradio.org/content/2009/05/18/20090518_money_pocket_1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283" y="5486400"/>
            <a:ext cx="970717" cy="9707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www.futurity.org/wp-content/uploads/2011/03/facts_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083" y="3784449"/>
            <a:ext cx="1229204"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0927F4E-78AB-4E26-A0B2-E6DA284CA8FF}" type="slidenum">
              <a:rPr lang="en-US" smtClean="0"/>
              <a:t>27</a:t>
            </a:fld>
            <a:endParaRPr lang="en-US"/>
          </a:p>
        </p:txBody>
      </p:sp>
    </p:spTree>
    <p:extLst>
      <p:ext uri="{BB962C8B-B14F-4D97-AF65-F5344CB8AC3E}">
        <p14:creationId xmlns:p14="http://schemas.microsoft.com/office/powerpoint/2010/main" val="421014717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solidFill>
                  <a:srgbClr val="C00000"/>
                </a:solidFill>
              </a:rPr>
              <a:t>Study </a:t>
            </a:r>
            <a:r>
              <a:rPr lang="en-US" sz="4000" b="1" dirty="0">
                <a:solidFill>
                  <a:srgbClr val="C00000"/>
                </a:solidFill>
              </a:rPr>
              <a:t>Overview</a:t>
            </a:r>
          </a:p>
        </p:txBody>
      </p:sp>
      <p:sp>
        <p:nvSpPr>
          <p:cNvPr id="4" name="Rectangle 3"/>
          <p:cNvSpPr/>
          <p:nvPr/>
        </p:nvSpPr>
        <p:spPr>
          <a:xfrm>
            <a:off x="1143000" y="26670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3"/>
            <a:endCxn id="7" idx="1"/>
          </p:cNvCxnSpPr>
          <p:nvPr/>
        </p:nvCxnSpPr>
        <p:spPr>
          <a:xfrm>
            <a:off x="2819400" y="3200400"/>
            <a:ext cx="8382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657600" y="26670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96000" y="26670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5400" y="2743200"/>
            <a:ext cx="1371600" cy="646331"/>
          </a:xfrm>
          <a:prstGeom prst="rect">
            <a:avLst/>
          </a:prstGeom>
          <a:noFill/>
        </p:spPr>
        <p:txBody>
          <a:bodyPr wrap="square" rtlCol="0">
            <a:spAutoFit/>
          </a:bodyPr>
          <a:lstStyle/>
          <a:p>
            <a:pPr algn="ctr"/>
            <a:r>
              <a:rPr lang="en-US" b="1" dirty="0" smtClean="0"/>
              <a:t>Extract Metrics</a:t>
            </a:r>
            <a:endParaRPr lang="en-US" b="1" dirty="0"/>
          </a:p>
        </p:txBody>
      </p:sp>
      <p:sp>
        <p:nvSpPr>
          <p:cNvPr id="12" name="TextBox 11"/>
          <p:cNvSpPr txBox="1"/>
          <p:nvPr/>
        </p:nvSpPr>
        <p:spPr>
          <a:xfrm>
            <a:off x="3810000" y="2743200"/>
            <a:ext cx="1371600" cy="923330"/>
          </a:xfrm>
          <a:prstGeom prst="rect">
            <a:avLst/>
          </a:prstGeom>
          <a:noFill/>
        </p:spPr>
        <p:txBody>
          <a:bodyPr wrap="square" rtlCol="0">
            <a:spAutoFit/>
          </a:bodyPr>
          <a:lstStyle/>
          <a:p>
            <a:pPr algn="ctr"/>
            <a:r>
              <a:rPr lang="en-US" b="1" dirty="0" smtClean="0"/>
              <a:t>Build Statistical Models</a:t>
            </a:r>
            <a:endParaRPr lang="en-US" b="1" dirty="0"/>
          </a:p>
        </p:txBody>
      </p:sp>
      <p:sp>
        <p:nvSpPr>
          <p:cNvPr id="13" name="TextBox 12"/>
          <p:cNvSpPr txBox="1"/>
          <p:nvPr/>
        </p:nvSpPr>
        <p:spPr>
          <a:xfrm>
            <a:off x="6248400" y="2743200"/>
            <a:ext cx="1371600" cy="923330"/>
          </a:xfrm>
          <a:prstGeom prst="rect">
            <a:avLst/>
          </a:prstGeom>
          <a:noFill/>
        </p:spPr>
        <p:txBody>
          <a:bodyPr wrap="square" rtlCol="0">
            <a:spAutoFit/>
          </a:bodyPr>
          <a:lstStyle/>
          <a:p>
            <a:pPr algn="ctr"/>
            <a:r>
              <a:rPr lang="en-US" b="1" dirty="0" smtClean="0"/>
              <a:t>Analyze Effect on Quality</a:t>
            </a:r>
            <a:endParaRPr lang="en-US" b="1" dirty="0"/>
          </a:p>
        </p:txBody>
      </p:sp>
      <p:sp>
        <p:nvSpPr>
          <p:cNvPr id="14" name="TextBox 13"/>
          <p:cNvSpPr txBox="1"/>
          <p:nvPr/>
        </p:nvSpPr>
        <p:spPr>
          <a:xfrm>
            <a:off x="1143000" y="3877270"/>
            <a:ext cx="1813573" cy="1200329"/>
          </a:xfrm>
          <a:prstGeom prst="rect">
            <a:avLst/>
          </a:prstGeom>
          <a:noFill/>
        </p:spPr>
        <p:txBody>
          <a:bodyPr wrap="none" rtlCol="0">
            <a:spAutoFit/>
          </a:bodyPr>
          <a:lstStyle/>
          <a:p>
            <a:r>
              <a:rPr lang="en-US" sz="2400" dirty="0" smtClean="0"/>
              <a:t>1. Traditional</a:t>
            </a:r>
            <a:endParaRPr lang="en-US" sz="2400" dirty="0"/>
          </a:p>
          <a:p>
            <a:r>
              <a:rPr lang="en-US" sz="2400" dirty="0" smtClean="0"/>
              <a:t>2. Co-change</a:t>
            </a:r>
            <a:endParaRPr lang="en-US" sz="2400" dirty="0"/>
          </a:p>
          <a:p>
            <a:r>
              <a:rPr lang="en-US" sz="2400" dirty="0" smtClean="0"/>
              <a:t>3. Time</a:t>
            </a:r>
          </a:p>
        </p:txBody>
      </p:sp>
      <p:sp>
        <p:nvSpPr>
          <p:cNvPr id="16" name="TextBox 15"/>
          <p:cNvSpPr txBox="1"/>
          <p:nvPr/>
        </p:nvSpPr>
        <p:spPr>
          <a:xfrm>
            <a:off x="3412201" y="3810000"/>
            <a:ext cx="2531399" cy="461665"/>
          </a:xfrm>
          <a:prstGeom prst="rect">
            <a:avLst/>
          </a:prstGeom>
          <a:noFill/>
        </p:spPr>
        <p:txBody>
          <a:bodyPr wrap="none" rtlCol="0">
            <a:spAutoFit/>
          </a:bodyPr>
          <a:lstStyle/>
          <a:p>
            <a:r>
              <a:rPr lang="en-US" sz="2400" dirty="0" smtClean="0"/>
              <a:t>Logistic </a:t>
            </a:r>
            <a:r>
              <a:rPr lang="en-US" sz="2400" dirty="0"/>
              <a:t>Regression</a:t>
            </a:r>
          </a:p>
        </p:txBody>
      </p:sp>
      <p:sp>
        <p:nvSpPr>
          <p:cNvPr id="17" name="TextBox 16"/>
          <p:cNvSpPr txBox="1"/>
          <p:nvPr/>
        </p:nvSpPr>
        <p:spPr>
          <a:xfrm>
            <a:off x="6096000" y="3810000"/>
            <a:ext cx="2743200" cy="1569660"/>
          </a:xfrm>
          <a:prstGeom prst="rect">
            <a:avLst/>
          </a:prstGeom>
          <a:noFill/>
        </p:spPr>
        <p:txBody>
          <a:bodyPr wrap="square" rtlCol="0">
            <a:spAutoFit/>
          </a:bodyPr>
          <a:lstStyle/>
          <a:p>
            <a:r>
              <a:rPr lang="en-US" sz="2400" dirty="0" smtClean="0"/>
              <a:t>1. Predictive &amp; explanative power</a:t>
            </a:r>
            <a:endParaRPr lang="en-US" sz="2400" dirty="0"/>
          </a:p>
          <a:p>
            <a:r>
              <a:rPr lang="en-US" sz="2400" dirty="0" smtClean="0"/>
              <a:t>2. Quantify</a:t>
            </a:r>
            <a:br>
              <a:rPr lang="en-US" sz="2400" dirty="0" smtClean="0"/>
            </a:br>
            <a:r>
              <a:rPr lang="en-US" sz="2400" dirty="0" smtClean="0"/>
              <a:t>     Effect</a:t>
            </a:r>
            <a:endParaRPr lang="en-US" sz="2400" dirty="0"/>
          </a:p>
        </p:txBody>
      </p:sp>
      <p:cxnSp>
        <p:nvCxnSpPr>
          <p:cNvPr id="20" name="Straight Arrow Connector 19"/>
          <p:cNvCxnSpPr>
            <a:stCxn id="7" idx="3"/>
            <a:endCxn id="9" idx="1"/>
          </p:cNvCxnSpPr>
          <p:nvPr/>
        </p:nvCxnSpPr>
        <p:spPr>
          <a:xfrm>
            <a:off x="5334000" y="3200400"/>
            <a:ext cx="762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60927F4E-78AB-4E26-A0B2-E6DA284CA8FF}" type="slidenum">
              <a:rPr lang="en-US" smtClean="0"/>
              <a:t>28</a:t>
            </a:fld>
            <a:endParaRPr lang="en-US"/>
          </a:p>
        </p:txBody>
      </p:sp>
    </p:spTree>
    <p:extLst>
      <p:ext uri="{BB962C8B-B14F-4D97-AF65-F5344CB8AC3E}">
        <p14:creationId xmlns:p14="http://schemas.microsoft.com/office/powerpoint/2010/main" val="42364879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p:bldP spid="12" grpId="0"/>
      <p:bldP spid="13" grpId="0"/>
      <p:bldP spid="14"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066800"/>
            <a:ext cx="808672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l" fontAlgn="base">
              <a:spcAft>
                <a:spcPct val="0"/>
              </a:spcAft>
            </a:pPr>
            <a:r>
              <a:rPr lang="en-US" b="1" dirty="0" smtClean="0">
                <a:solidFill>
                  <a:srgbClr val="C00000"/>
                </a:solidFill>
              </a:rPr>
              <a:t>Breakage Defects</a:t>
            </a:r>
            <a:endParaRPr lang="en-US" b="1" dirty="0">
              <a:solidFill>
                <a:srgbClr val="C00000"/>
              </a:solidFill>
            </a:endParaRPr>
          </a:p>
        </p:txBody>
      </p:sp>
      <p:sp>
        <p:nvSpPr>
          <p:cNvPr id="5" name="TextBox 4"/>
          <p:cNvSpPr txBox="1"/>
          <p:nvPr/>
        </p:nvSpPr>
        <p:spPr>
          <a:xfrm>
            <a:off x="457200" y="2057401"/>
            <a:ext cx="4959338" cy="1200329"/>
          </a:xfrm>
          <a:prstGeom prst="rect">
            <a:avLst/>
          </a:prstGeom>
          <a:noFill/>
        </p:spPr>
        <p:txBody>
          <a:bodyPr wrap="square" rtlCol="0">
            <a:spAutoFit/>
          </a:bodyPr>
          <a:lstStyle/>
          <a:p>
            <a:r>
              <a:rPr lang="en-US" sz="3600" dirty="0" smtClean="0"/>
              <a:t>Defects that break </a:t>
            </a:r>
            <a:r>
              <a:rPr lang="en-US" sz="3600" b="1" dirty="0" smtClean="0"/>
              <a:t>existing functionality</a:t>
            </a:r>
            <a:endParaRPr lang="en-US" sz="3600" b="1" dirty="0"/>
          </a:p>
        </p:txBody>
      </p:sp>
      <p:sp>
        <p:nvSpPr>
          <p:cNvPr id="10" name="TextBox 9"/>
          <p:cNvSpPr txBox="1"/>
          <p:nvPr/>
        </p:nvSpPr>
        <p:spPr>
          <a:xfrm>
            <a:off x="457200" y="4265474"/>
            <a:ext cx="4959338" cy="1200329"/>
          </a:xfrm>
          <a:prstGeom prst="rect">
            <a:avLst/>
          </a:prstGeom>
          <a:noFill/>
        </p:spPr>
        <p:txBody>
          <a:bodyPr wrap="square" rtlCol="0">
            <a:spAutoFit/>
          </a:bodyPr>
          <a:lstStyle/>
          <a:p>
            <a:r>
              <a:rPr lang="en-US" sz="3600" smtClean="0"/>
              <a:t>Affect an established </a:t>
            </a:r>
            <a:r>
              <a:rPr lang="en-US" sz="3600" dirty="0" smtClean="0"/>
              <a:t>customer base</a:t>
            </a:r>
            <a:endParaRPr lang="en-US" sz="3600" dirty="0"/>
          </a:p>
        </p:txBody>
      </p:sp>
      <p:sp>
        <p:nvSpPr>
          <p:cNvPr id="8" name="TextBox 7"/>
          <p:cNvSpPr txBox="1"/>
          <p:nvPr/>
        </p:nvSpPr>
        <p:spPr>
          <a:xfrm>
            <a:off x="457200" y="5525869"/>
            <a:ext cx="4959338" cy="646331"/>
          </a:xfrm>
          <a:prstGeom prst="rect">
            <a:avLst/>
          </a:prstGeom>
          <a:noFill/>
        </p:spPr>
        <p:txBody>
          <a:bodyPr wrap="square" rtlCol="0">
            <a:spAutoFit/>
          </a:bodyPr>
          <a:lstStyle/>
          <a:p>
            <a:r>
              <a:rPr lang="en-US" sz="3600" dirty="0" smtClean="0"/>
              <a:t>Hurt quality image</a:t>
            </a:r>
            <a:endParaRPr lang="en-US" sz="3600" dirty="0"/>
          </a:p>
        </p:txBody>
      </p:sp>
      <p:sp>
        <p:nvSpPr>
          <p:cNvPr id="4" name="Slide Number Placeholder 3"/>
          <p:cNvSpPr>
            <a:spLocks noGrp="1"/>
          </p:cNvSpPr>
          <p:nvPr>
            <p:ph type="sldNum" sz="quarter" idx="12"/>
          </p:nvPr>
        </p:nvSpPr>
        <p:spPr/>
        <p:txBody>
          <a:bodyPr/>
          <a:lstStyle/>
          <a:p>
            <a:fld id="{60927F4E-78AB-4E26-A0B2-E6DA284CA8FF}" type="slidenum">
              <a:rPr lang="en-US" smtClean="0"/>
              <a:t>29</a:t>
            </a:fld>
            <a:endParaRPr lang="en-US"/>
          </a:p>
        </p:txBody>
      </p:sp>
    </p:spTree>
    <p:extLst>
      <p:ext uri="{BB962C8B-B14F-4D97-AF65-F5344CB8AC3E}">
        <p14:creationId xmlns:p14="http://schemas.microsoft.com/office/powerpoint/2010/main" val="2564670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spcAft>
                <a:spcPct val="0"/>
              </a:spcAft>
            </a:pPr>
            <a:r>
              <a:rPr lang="en-US" b="1" dirty="0" smtClean="0">
                <a:solidFill>
                  <a:srgbClr val="C00000"/>
                </a:solidFill>
              </a:rPr>
              <a:t>Technical debt identification</a:t>
            </a:r>
            <a:endParaRPr lang="en-US" b="1" dirty="0">
              <a:solidFill>
                <a:srgbClr val="C00000"/>
              </a:solidFill>
            </a:endParaRPr>
          </a:p>
        </p:txBody>
      </p:sp>
      <p:sp>
        <p:nvSpPr>
          <p:cNvPr id="52" name="TextBox 51"/>
          <p:cNvSpPr txBox="1"/>
          <p:nvPr/>
        </p:nvSpPr>
        <p:spPr>
          <a:xfrm>
            <a:off x="1102952" y="4262735"/>
            <a:ext cx="2049359" cy="461665"/>
          </a:xfrm>
          <a:prstGeom prst="rect">
            <a:avLst/>
          </a:prstGeom>
          <a:noFill/>
        </p:spPr>
        <p:txBody>
          <a:bodyPr wrap="none" rtlCol="0">
            <a:spAutoFit/>
          </a:bodyPr>
          <a:lstStyle/>
          <a:p>
            <a:r>
              <a:rPr lang="en-US" sz="2400" dirty="0" smtClean="0"/>
              <a:t>Duplicate code</a:t>
            </a:r>
            <a:endParaRPr lang="en-US" sz="2400" dirty="0"/>
          </a:p>
        </p:txBody>
      </p:sp>
      <p:sp>
        <p:nvSpPr>
          <p:cNvPr id="53" name="TextBox 52"/>
          <p:cNvSpPr txBox="1"/>
          <p:nvPr/>
        </p:nvSpPr>
        <p:spPr>
          <a:xfrm>
            <a:off x="6172200" y="3962400"/>
            <a:ext cx="1962496" cy="830997"/>
          </a:xfrm>
          <a:prstGeom prst="rect">
            <a:avLst/>
          </a:prstGeom>
          <a:noFill/>
        </p:spPr>
        <p:txBody>
          <a:bodyPr wrap="none" rtlCol="0">
            <a:spAutoFit/>
          </a:bodyPr>
          <a:lstStyle/>
          <a:p>
            <a:r>
              <a:rPr lang="en-US" sz="2400" dirty="0" smtClean="0"/>
              <a:t>Self-Admitted </a:t>
            </a:r>
          </a:p>
          <a:p>
            <a:r>
              <a:rPr lang="en-US" sz="2400" dirty="0" smtClean="0"/>
              <a:t>technical debt</a:t>
            </a:r>
            <a:endParaRPr lang="en-US" sz="2400" dirty="0"/>
          </a:p>
        </p:txBody>
      </p:sp>
      <p:sp>
        <p:nvSpPr>
          <p:cNvPr id="55" name="TextBox 54"/>
          <p:cNvSpPr txBox="1"/>
          <p:nvPr/>
        </p:nvSpPr>
        <p:spPr>
          <a:xfrm>
            <a:off x="1102952" y="3500735"/>
            <a:ext cx="1361370" cy="461665"/>
          </a:xfrm>
          <a:prstGeom prst="rect">
            <a:avLst/>
          </a:prstGeom>
          <a:noFill/>
        </p:spPr>
        <p:txBody>
          <a:bodyPr wrap="none" rtlCol="0">
            <a:spAutoFit/>
          </a:bodyPr>
          <a:lstStyle/>
          <a:p>
            <a:r>
              <a:rPr lang="en-US" sz="2400" dirty="0" smtClean="0"/>
              <a:t>God class</a:t>
            </a:r>
            <a:endParaRPr lang="en-US" sz="2400" dirty="0"/>
          </a:p>
        </p:txBody>
      </p:sp>
      <p:sp>
        <p:nvSpPr>
          <p:cNvPr id="58" name="TextBox 57"/>
          <p:cNvSpPr txBox="1"/>
          <p:nvPr/>
        </p:nvSpPr>
        <p:spPr>
          <a:xfrm>
            <a:off x="716171" y="2444115"/>
            <a:ext cx="1958113" cy="523220"/>
          </a:xfrm>
          <a:prstGeom prst="rect">
            <a:avLst/>
          </a:prstGeom>
          <a:noFill/>
        </p:spPr>
        <p:txBody>
          <a:bodyPr wrap="none" rtlCol="0">
            <a:spAutoFit/>
          </a:bodyPr>
          <a:lstStyle/>
          <a:p>
            <a:r>
              <a:rPr lang="en-US" sz="2800" b="1" dirty="0" smtClean="0"/>
              <a:t>Code smells</a:t>
            </a:r>
            <a:endParaRPr lang="en-US" b="1" dirty="0"/>
          </a:p>
        </p:txBody>
      </p:sp>
      <p:sp>
        <p:nvSpPr>
          <p:cNvPr id="59" name="TextBox 58"/>
          <p:cNvSpPr txBox="1"/>
          <p:nvPr/>
        </p:nvSpPr>
        <p:spPr>
          <a:xfrm rot="19522128">
            <a:off x="4832472" y="2122253"/>
            <a:ext cx="1981200" cy="461665"/>
          </a:xfrm>
          <a:prstGeom prst="rect">
            <a:avLst/>
          </a:prstGeom>
          <a:noFill/>
        </p:spPr>
        <p:txBody>
          <a:bodyPr wrap="square" rtlCol="0">
            <a:spAutoFit/>
          </a:bodyPr>
          <a:lstStyle/>
          <a:p>
            <a:r>
              <a:rPr lang="en-US" sz="2400" dirty="0" smtClean="0"/>
              <a:t>More recently</a:t>
            </a:r>
            <a:endParaRPr lang="en-US" sz="2400" dirty="0"/>
          </a:p>
        </p:txBody>
      </p:sp>
      <p:sp>
        <p:nvSpPr>
          <p:cNvPr id="60" name="TextBox 59"/>
          <p:cNvSpPr txBox="1"/>
          <p:nvPr/>
        </p:nvSpPr>
        <p:spPr>
          <a:xfrm>
            <a:off x="5903552" y="2433935"/>
            <a:ext cx="2630848" cy="523220"/>
          </a:xfrm>
          <a:prstGeom prst="rect">
            <a:avLst/>
          </a:prstGeom>
          <a:noFill/>
        </p:spPr>
        <p:txBody>
          <a:bodyPr wrap="none" rtlCol="0">
            <a:spAutoFit/>
          </a:bodyPr>
          <a:lstStyle/>
          <a:p>
            <a:r>
              <a:rPr lang="en-US" sz="2800" b="1" dirty="0" smtClean="0"/>
              <a:t>Code Comments</a:t>
            </a:r>
            <a:endParaRPr lang="en-US" b="1" dirty="0"/>
          </a:p>
        </p:txBody>
      </p:sp>
      <p:grpSp>
        <p:nvGrpSpPr>
          <p:cNvPr id="26" name="Group 25"/>
          <p:cNvGrpSpPr/>
          <p:nvPr/>
        </p:nvGrpSpPr>
        <p:grpSpPr>
          <a:xfrm>
            <a:off x="1130170" y="6619190"/>
            <a:ext cx="7543801" cy="1296085"/>
            <a:chOff x="838200" y="4723715"/>
            <a:chExt cx="7543801" cy="1296085"/>
          </a:xfrm>
        </p:grpSpPr>
        <p:sp>
          <p:nvSpPr>
            <p:cNvPr id="27" name="Rounded Rectangle 26"/>
            <p:cNvSpPr/>
            <p:nvPr/>
          </p:nvSpPr>
          <p:spPr>
            <a:xfrm>
              <a:off x="838200" y="4724400"/>
              <a:ext cx="7391400" cy="1295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03431" y="4723715"/>
              <a:ext cx="7378570" cy="1077218"/>
            </a:xfrm>
            <a:prstGeom prst="rect">
              <a:avLst/>
            </a:prstGeom>
            <a:noFill/>
          </p:spPr>
          <p:txBody>
            <a:bodyPr wrap="square" rtlCol="0">
              <a:spAutoFit/>
            </a:bodyPr>
            <a:lstStyle/>
            <a:p>
              <a:r>
                <a:rPr lang="en-US" sz="3200" b="1" dirty="0" smtClean="0">
                  <a:solidFill>
                    <a:schemeClr val="bg1"/>
                  </a:solidFill>
                </a:rPr>
                <a:t>Key Predictors: Size </a:t>
              </a:r>
              <a:r>
                <a:rPr lang="en-US" sz="3200" dirty="0" smtClean="0">
                  <a:solidFill>
                    <a:schemeClr val="bg1"/>
                  </a:solidFill>
                </a:rPr>
                <a:t>and</a:t>
              </a:r>
              <a:r>
                <a:rPr lang="en-US" sz="3200" b="1" dirty="0" smtClean="0">
                  <a:solidFill>
                    <a:schemeClr val="bg1"/>
                  </a:solidFill>
                </a:rPr>
                <a:t> pre-release defects</a:t>
              </a:r>
              <a:endParaRPr lang="en-US" sz="3200" b="1" dirty="0">
                <a:solidFill>
                  <a:schemeClr val="bg1"/>
                </a:solidFill>
              </a:endParaRPr>
            </a:p>
          </p:txBody>
        </p:sp>
      </p:grpSp>
      <p:sp>
        <p:nvSpPr>
          <p:cNvPr id="3" name="Slide Number Placeholder 2"/>
          <p:cNvSpPr>
            <a:spLocks noGrp="1"/>
          </p:cNvSpPr>
          <p:nvPr>
            <p:ph type="sldNum" sz="quarter" idx="12"/>
          </p:nvPr>
        </p:nvSpPr>
        <p:spPr>
          <a:xfrm>
            <a:off x="6553200" y="7788275"/>
            <a:ext cx="2133600" cy="365125"/>
          </a:xfrm>
        </p:spPr>
        <p:txBody>
          <a:bodyPr/>
          <a:lstStyle/>
          <a:p>
            <a:fld id="{60927F4E-78AB-4E26-A0B2-E6DA284CA8FF}" type="slidenum">
              <a:rPr lang="en-US" smtClean="0"/>
              <a:t>3</a:t>
            </a:fld>
            <a:endParaRPr lang="en-US"/>
          </a:p>
        </p:txBody>
      </p:sp>
      <p:sp>
        <p:nvSpPr>
          <p:cNvPr id="23" name="TextBox 22"/>
          <p:cNvSpPr txBox="1"/>
          <p:nvPr/>
        </p:nvSpPr>
        <p:spPr>
          <a:xfrm>
            <a:off x="1483952" y="2891135"/>
            <a:ext cx="1981200" cy="461665"/>
          </a:xfrm>
          <a:prstGeom prst="rect">
            <a:avLst/>
          </a:prstGeom>
          <a:noFill/>
        </p:spPr>
        <p:txBody>
          <a:bodyPr wrap="square" rtlCol="0">
            <a:spAutoFit/>
          </a:bodyPr>
          <a:lstStyle/>
          <a:p>
            <a:r>
              <a:rPr lang="en-US" sz="2400" dirty="0" smtClean="0"/>
              <a:t>Metrics based</a:t>
            </a:r>
            <a:endParaRPr lang="en-US" sz="2400" dirty="0"/>
          </a:p>
        </p:txBody>
      </p:sp>
      <p:sp>
        <p:nvSpPr>
          <p:cNvPr id="24" name="TextBox 23"/>
          <p:cNvSpPr txBox="1"/>
          <p:nvPr/>
        </p:nvSpPr>
        <p:spPr>
          <a:xfrm>
            <a:off x="1102952" y="3881735"/>
            <a:ext cx="1430500" cy="461665"/>
          </a:xfrm>
          <a:prstGeom prst="rect">
            <a:avLst/>
          </a:prstGeom>
          <a:noFill/>
        </p:spPr>
        <p:txBody>
          <a:bodyPr wrap="none" rtlCol="0">
            <a:spAutoFit/>
          </a:bodyPr>
          <a:lstStyle/>
          <a:p>
            <a:r>
              <a:rPr lang="en-US" sz="2400" dirty="0" smtClean="0"/>
              <a:t>Data class</a:t>
            </a:r>
            <a:endParaRPr lang="en-US" sz="2400" dirty="0"/>
          </a:p>
        </p:txBody>
      </p:sp>
      <p:sp>
        <p:nvSpPr>
          <p:cNvPr id="29" name="TextBox 28"/>
          <p:cNvSpPr txBox="1"/>
          <p:nvPr/>
        </p:nvSpPr>
        <p:spPr>
          <a:xfrm>
            <a:off x="6019800" y="3048000"/>
            <a:ext cx="2534468" cy="461665"/>
          </a:xfrm>
          <a:prstGeom prst="rect">
            <a:avLst/>
          </a:prstGeom>
          <a:noFill/>
        </p:spPr>
        <p:txBody>
          <a:bodyPr wrap="none" rtlCol="0">
            <a:spAutoFit/>
          </a:bodyPr>
          <a:lstStyle/>
          <a:p>
            <a:r>
              <a:rPr lang="en-US" sz="2400" dirty="0" smtClean="0"/>
              <a:t>Comment Patterns</a:t>
            </a:r>
            <a:endParaRPr lang="en-US" sz="2400" dirty="0"/>
          </a:p>
        </p:txBody>
      </p:sp>
      <p:sp>
        <p:nvSpPr>
          <p:cNvPr id="30" name="TextBox 29"/>
          <p:cNvSpPr txBox="1"/>
          <p:nvPr/>
        </p:nvSpPr>
        <p:spPr>
          <a:xfrm>
            <a:off x="4114800" y="4034135"/>
            <a:ext cx="1430500" cy="461665"/>
          </a:xfrm>
          <a:prstGeom prst="rect">
            <a:avLst/>
          </a:prstGeom>
          <a:noFill/>
        </p:spPr>
        <p:txBody>
          <a:bodyPr wrap="none" rtlCol="0">
            <a:spAutoFit/>
          </a:bodyPr>
          <a:lstStyle/>
          <a:p>
            <a:r>
              <a:rPr lang="en-US" sz="2400" dirty="0" smtClean="0"/>
              <a:t>Data class</a:t>
            </a:r>
            <a:endParaRPr lang="en-US" sz="2400" dirty="0"/>
          </a:p>
        </p:txBody>
      </p:sp>
    </p:spTree>
    <p:extLst>
      <p:ext uri="{BB962C8B-B14F-4D97-AF65-F5344CB8AC3E}">
        <p14:creationId xmlns:p14="http://schemas.microsoft.com/office/powerpoint/2010/main" val="37001787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096" y="3257730"/>
            <a:ext cx="5030304" cy="367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l" fontAlgn="base">
              <a:spcAft>
                <a:spcPct val="0"/>
              </a:spcAft>
            </a:pPr>
            <a:r>
              <a:rPr lang="en-US" b="1" dirty="0" smtClean="0">
                <a:solidFill>
                  <a:srgbClr val="C00000"/>
                </a:solidFill>
              </a:rPr>
              <a:t>Surprise Defects</a:t>
            </a:r>
            <a:endParaRPr lang="en-US" b="1" dirty="0">
              <a:solidFill>
                <a:srgbClr val="C00000"/>
              </a:solidFill>
            </a:endParaRPr>
          </a:p>
        </p:txBody>
      </p:sp>
      <p:sp>
        <p:nvSpPr>
          <p:cNvPr id="5" name="TextBox 4"/>
          <p:cNvSpPr txBox="1"/>
          <p:nvPr/>
        </p:nvSpPr>
        <p:spPr>
          <a:xfrm>
            <a:off x="152400" y="1828800"/>
            <a:ext cx="5486400" cy="1200329"/>
          </a:xfrm>
          <a:prstGeom prst="rect">
            <a:avLst/>
          </a:prstGeom>
          <a:noFill/>
        </p:spPr>
        <p:txBody>
          <a:bodyPr wrap="square" rtlCol="0">
            <a:spAutoFit/>
          </a:bodyPr>
          <a:lstStyle/>
          <a:p>
            <a:r>
              <a:rPr lang="en-US" sz="3600" dirty="0"/>
              <a:t>Flag files with </a:t>
            </a:r>
            <a:r>
              <a:rPr lang="en-US" sz="3600" dirty="0" smtClean="0"/>
              <a:t>defects in </a:t>
            </a:r>
            <a:r>
              <a:rPr lang="en-US" sz="3600" b="1" dirty="0"/>
              <a:t>unexpected locations</a:t>
            </a:r>
          </a:p>
        </p:txBody>
      </p:sp>
      <p:sp>
        <p:nvSpPr>
          <p:cNvPr id="10" name="TextBox 9"/>
          <p:cNvSpPr txBox="1"/>
          <p:nvPr/>
        </p:nvSpPr>
        <p:spPr>
          <a:xfrm>
            <a:off x="228600" y="5029200"/>
            <a:ext cx="4037496" cy="1200329"/>
          </a:xfrm>
          <a:prstGeom prst="rect">
            <a:avLst/>
          </a:prstGeom>
          <a:noFill/>
        </p:spPr>
        <p:txBody>
          <a:bodyPr wrap="square" rtlCol="0">
            <a:spAutoFit/>
          </a:bodyPr>
          <a:lstStyle/>
          <a:p>
            <a:r>
              <a:rPr lang="en-US" sz="3600" dirty="0" smtClean="0"/>
              <a:t>Catch practitioners off guard</a:t>
            </a:r>
            <a:endParaRPr lang="en-US" sz="3600" dirty="0"/>
          </a:p>
        </p:txBody>
      </p:sp>
      <p:sp>
        <p:nvSpPr>
          <p:cNvPr id="13" name="TextBox 12"/>
          <p:cNvSpPr txBox="1"/>
          <p:nvPr/>
        </p:nvSpPr>
        <p:spPr>
          <a:xfrm>
            <a:off x="228600" y="6211669"/>
            <a:ext cx="4037496" cy="646331"/>
          </a:xfrm>
          <a:prstGeom prst="rect">
            <a:avLst/>
          </a:prstGeom>
          <a:noFill/>
        </p:spPr>
        <p:txBody>
          <a:bodyPr wrap="square" rtlCol="0">
            <a:spAutoFit/>
          </a:bodyPr>
          <a:lstStyle/>
          <a:p>
            <a:r>
              <a:rPr lang="en-US" sz="3600" dirty="0" smtClean="0"/>
              <a:t>Interrupt schedules</a:t>
            </a:r>
            <a:endParaRPr lang="en-US" sz="3600" dirty="0"/>
          </a:p>
        </p:txBody>
      </p:sp>
      <p:sp>
        <p:nvSpPr>
          <p:cNvPr id="14" name="TextBox 13"/>
          <p:cNvSpPr txBox="1"/>
          <p:nvPr/>
        </p:nvSpPr>
        <p:spPr>
          <a:xfrm>
            <a:off x="228600" y="3352800"/>
            <a:ext cx="4037496" cy="1200329"/>
          </a:xfrm>
          <a:prstGeom prst="rect">
            <a:avLst/>
          </a:prstGeom>
          <a:noFill/>
        </p:spPr>
        <p:txBody>
          <a:bodyPr wrap="square" rtlCol="0">
            <a:spAutoFit/>
          </a:bodyPr>
          <a:lstStyle/>
          <a:p>
            <a:r>
              <a:rPr lang="en-US" sz="3600" dirty="0" smtClean="0"/>
              <a:t>High ratio of post-to-pre defects</a:t>
            </a:r>
            <a:endParaRPr lang="en-US" sz="3600" dirty="0"/>
          </a:p>
        </p:txBody>
      </p:sp>
      <p:sp>
        <p:nvSpPr>
          <p:cNvPr id="4" name="Slide Number Placeholder 3"/>
          <p:cNvSpPr>
            <a:spLocks noGrp="1"/>
          </p:cNvSpPr>
          <p:nvPr>
            <p:ph type="sldNum" sz="quarter" idx="12"/>
          </p:nvPr>
        </p:nvSpPr>
        <p:spPr/>
        <p:txBody>
          <a:bodyPr/>
          <a:lstStyle/>
          <a:p>
            <a:fld id="{60927F4E-78AB-4E26-A0B2-E6DA284CA8FF}" type="slidenum">
              <a:rPr lang="en-US" smtClean="0"/>
              <a:t>30</a:t>
            </a:fld>
            <a:endParaRPr lang="en-US"/>
          </a:p>
        </p:txBody>
      </p:sp>
    </p:spTree>
    <p:extLst>
      <p:ext uri="{BB962C8B-B14F-4D97-AF65-F5344CB8AC3E}">
        <p14:creationId xmlns:p14="http://schemas.microsoft.com/office/powerpoint/2010/main" val="26690595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fontAlgn="base">
              <a:spcAft>
                <a:spcPct val="0"/>
              </a:spcAft>
            </a:pPr>
            <a:r>
              <a:rPr lang="en-US" b="1" dirty="0">
                <a:solidFill>
                  <a:srgbClr val="C00000"/>
                </a:solidFill>
              </a:rPr>
              <a:t>Predicting Breakages and Surprises</a:t>
            </a:r>
            <a:br>
              <a:rPr lang="en-US" b="1" dirty="0">
                <a:solidFill>
                  <a:srgbClr val="C00000"/>
                </a:solidFill>
              </a:rPr>
            </a:br>
            <a:r>
              <a:rPr lang="en-US" sz="3100" b="1" dirty="0" smtClean="0">
                <a:solidFill>
                  <a:srgbClr val="C00000"/>
                </a:solidFill>
              </a:rPr>
              <a:t>Explanative </a:t>
            </a:r>
            <a:r>
              <a:rPr lang="en-US" sz="3100" b="1" dirty="0">
                <a:solidFill>
                  <a:srgbClr val="C00000"/>
                </a:solidFill>
              </a:rPr>
              <a:t>Power</a:t>
            </a:r>
            <a:endParaRPr lang="en-US" b="1" dirty="0">
              <a:solidFill>
                <a:srgbClr val="C00000"/>
              </a:solidFill>
            </a:endParaRPr>
          </a:p>
        </p:txBody>
      </p:sp>
      <p:sp>
        <p:nvSpPr>
          <p:cNvPr id="3" name="TextBox 2"/>
          <p:cNvSpPr txBox="1"/>
          <p:nvPr/>
        </p:nvSpPr>
        <p:spPr>
          <a:xfrm>
            <a:off x="1261005" y="5576591"/>
            <a:ext cx="1706493" cy="523220"/>
          </a:xfrm>
          <a:prstGeom prst="rect">
            <a:avLst/>
          </a:prstGeom>
          <a:noFill/>
        </p:spPr>
        <p:txBody>
          <a:bodyPr wrap="none" rtlCol="0">
            <a:spAutoFit/>
          </a:bodyPr>
          <a:lstStyle/>
          <a:p>
            <a:r>
              <a:rPr lang="en-US" sz="2800" b="1" dirty="0"/>
              <a:t>Breakages</a:t>
            </a:r>
          </a:p>
        </p:txBody>
      </p:sp>
      <p:sp>
        <p:nvSpPr>
          <p:cNvPr id="6" name="TextBox 5"/>
          <p:cNvSpPr txBox="1"/>
          <p:nvPr/>
        </p:nvSpPr>
        <p:spPr>
          <a:xfrm>
            <a:off x="3810000" y="5576591"/>
            <a:ext cx="1550424" cy="523220"/>
          </a:xfrm>
          <a:prstGeom prst="rect">
            <a:avLst/>
          </a:prstGeom>
          <a:noFill/>
        </p:spPr>
        <p:txBody>
          <a:bodyPr wrap="none" rtlCol="0">
            <a:spAutoFit/>
          </a:bodyPr>
          <a:lstStyle/>
          <a:p>
            <a:r>
              <a:rPr lang="en-US" sz="2800" b="1" dirty="0"/>
              <a:t>Surprises</a:t>
            </a:r>
          </a:p>
        </p:txBody>
      </p:sp>
      <p:sp>
        <p:nvSpPr>
          <p:cNvPr id="13" name="Rectangle 12"/>
          <p:cNvSpPr/>
          <p:nvPr/>
        </p:nvSpPr>
        <p:spPr>
          <a:xfrm rot="16200000">
            <a:off x="1333203" y="4643142"/>
            <a:ext cx="1562097" cy="304800"/>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3516180" y="4355158"/>
            <a:ext cx="2138065" cy="304800"/>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146279" y="2956763"/>
            <a:ext cx="947695" cy="461665"/>
          </a:xfrm>
          <a:prstGeom prst="rect">
            <a:avLst/>
          </a:prstGeom>
          <a:noFill/>
        </p:spPr>
        <p:txBody>
          <a:bodyPr wrap="none" rtlCol="0">
            <a:spAutoFit/>
          </a:bodyPr>
          <a:lstStyle/>
          <a:p>
            <a:r>
              <a:rPr lang="en-US" sz="2400" dirty="0" smtClean="0"/>
              <a:t>17.8%</a:t>
            </a:r>
            <a:endParaRPr lang="en-US" sz="2400" dirty="0"/>
          </a:p>
        </p:txBody>
      </p:sp>
      <p:sp>
        <p:nvSpPr>
          <p:cNvPr id="24" name="TextBox 23"/>
          <p:cNvSpPr txBox="1"/>
          <p:nvPr/>
        </p:nvSpPr>
        <p:spPr>
          <a:xfrm>
            <a:off x="1641120" y="3366791"/>
            <a:ext cx="947695" cy="461665"/>
          </a:xfrm>
          <a:prstGeom prst="rect">
            <a:avLst/>
          </a:prstGeom>
          <a:noFill/>
        </p:spPr>
        <p:txBody>
          <a:bodyPr wrap="none" rtlCol="0">
            <a:spAutoFit/>
          </a:bodyPr>
          <a:lstStyle/>
          <a:p>
            <a:r>
              <a:rPr lang="en-US" sz="2400" dirty="0" smtClean="0"/>
              <a:t>13.1%</a:t>
            </a:r>
            <a:endParaRPr lang="en-US" sz="2400" dirty="0"/>
          </a:p>
        </p:txBody>
      </p:sp>
      <p:sp>
        <p:nvSpPr>
          <p:cNvPr id="22" name="TextBox 21"/>
          <p:cNvSpPr txBox="1"/>
          <p:nvPr/>
        </p:nvSpPr>
        <p:spPr>
          <a:xfrm>
            <a:off x="6019800" y="5576591"/>
            <a:ext cx="2244461" cy="954107"/>
          </a:xfrm>
          <a:prstGeom prst="rect">
            <a:avLst/>
          </a:prstGeom>
          <a:noFill/>
        </p:spPr>
        <p:txBody>
          <a:bodyPr wrap="none" rtlCol="0">
            <a:spAutoFit/>
          </a:bodyPr>
          <a:lstStyle/>
          <a:p>
            <a:pPr algn="ctr"/>
            <a:r>
              <a:rPr lang="en-US" sz="2800" b="1" dirty="0" smtClean="0"/>
              <a:t>State of Art</a:t>
            </a:r>
            <a:br>
              <a:rPr lang="en-US" sz="2800" b="1" dirty="0" smtClean="0"/>
            </a:br>
            <a:r>
              <a:rPr lang="en-US" sz="2800" b="1" dirty="0" smtClean="0"/>
              <a:t>(post-release)</a:t>
            </a:r>
            <a:endParaRPr lang="en-US" sz="2800" b="1" dirty="0"/>
          </a:p>
        </p:txBody>
      </p:sp>
      <p:sp>
        <p:nvSpPr>
          <p:cNvPr id="29" name="Rectangle 28"/>
          <p:cNvSpPr/>
          <p:nvPr/>
        </p:nvSpPr>
        <p:spPr>
          <a:xfrm rot="16200000">
            <a:off x="5916991" y="4449221"/>
            <a:ext cx="2007996" cy="304800"/>
          </a:xfrm>
          <a:prstGeom prst="rect">
            <a:avLst/>
          </a:prstGeom>
          <a:solidFill>
            <a:schemeClr val="tx1">
              <a:lumMod val="65000"/>
              <a:lumOff val="3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029558" y="2362200"/>
            <a:ext cx="1782860" cy="461665"/>
          </a:xfrm>
          <a:prstGeom prst="rect">
            <a:avLst/>
          </a:prstGeom>
          <a:noFill/>
        </p:spPr>
        <p:txBody>
          <a:bodyPr wrap="none" rtlCol="0">
            <a:spAutoFit/>
          </a:bodyPr>
          <a:lstStyle/>
          <a:p>
            <a:r>
              <a:rPr lang="en-US" sz="2400" dirty="0" smtClean="0"/>
              <a:t>17.7 – 27.9%</a:t>
            </a:r>
            <a:endParaRPr lang="en-US" sz="2400" dirty="0"/>
          </a:p>
        </p:txBody>
      </p:sp>
      <p:sp>
        <p:nvSpPr>
          <p:cNvPr id="31" name="Rectangle 30"/>
          <p:cNvSpPr/>
          <p:nvPr/>
        </p:nvSpPr>
        <p:spPr>
          <a:xfrm rot="16200000">
            <a:off x="6538872" y="3063107"/>
            <a:ext cx="764232" cy="304800"/>
          </a:xfrm>
          <a:prstGeom prst="rect">
            <a:avLst/>
          </a:prstGeom>
          <a:solidFill>
            <a:schemeClr val="tx1">
              <a:lumMod val="85000"/>
              <a:lumOff val="1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60927F4E-78AB-4E26-A0B2-E6DA284CA8FF}" type="slidenum">
              <a:rPr lang="en-US" smtClean="0"/>
              <a:t>31</a:t>
            </a:fld>
            <a:endParaRPr lang="en-US"/>
          </a:p>
        </p:txBody>
      </p:sp>
    </p:spTree>
    <p:extLst>
      <p:ext uri="{BB962C8B-B14F-4D97-AF65-F5344CB8AC3E}">
        <p14:creationId xmlns:p14="http://schemas.microsoft.com/office/powerpoint/2010/main" val="8831133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animBg="1"/>
      <p:bldP spid="16" grpId="0" animBg="1"/>
      <p:bldP spid="23" grpId="0"/>
      <p:bldP spid="24" grpId="0"/>
      <p:bldP spid="22" grpId="0"/>
      <p:bldP spid="29" grpId="0" animBg="1"/>
      <p:bldP spid="30" grpId="0"/>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229600" cy="1143000"/>
          </a:xfrm>
        </p:spPr>
        <p:txBody>
          <a:bodyPr>
            <a:normAutofit fontScale="90000"/>
          </a:bodyPr>
          <a:lstStyle/>
          <a:p>
            <a:pPr algn="l" fontAlgn="base">
              <a:spcAft>
                <a:spcPct val="0"/>
              </a:spcAft>
            </a:pPr>
            <a:r>
              <a:rPr lang="en-US" b="1" dirty="0" smtClean="0">
                <a:solidFill>
                  <a:srgbClr val="C00000"/>
                </a:solidFill>
              </a:rPr>
              <a:t>Stability of Important Factors</a:t>
            </a:r>
            <a:br>
              <a:rPr lang="en-US" b="1" dirty="0" smtClean="0">
                <a:solidFill>
                  <a:srgbClr val="C00000"/>
                </a:solidFill>
              </a:rPr>
            </a:br>
            <a:r>
              <a:rPr lang="en-US" sz="3600" b="1" dirty="0" smtClean="0">
                <a:solidFill>
                  <a:srgbClr val="C00000"/>
                </a:solidFill>
              </a:rPr>
              <a:t>Breakages</a:t>
            </a:r>
            <a:endParaRPr lang="en-US" sz="2700" b="1" dirty="0">
              <a:solidFill>
                <a:srgbClr val="C00000"/>
              </a:solidFill>
            </a:endParaRPr>
          </a:p>
        </p:txBody>
      </p:sp>
      <p:sp>
        <p:nvSpPr>
          <p:cNvPr id="6" name="TextBox 5"/>
          <p:cNvSpPr txBox="1"/>
          <p:nvPr/>
        </p:nvSpPr>
        <p:spPr>
          <a:xfrm>
            <a:off x="3527895" y="1981200"/>
            <a:ext cx="750526" cy="461665"/>
          </a:xfrm>
          <a:prstGeom prst="rect">
            <a:avLst/>
          </a:prstGeom>
          <a:noFill/>
        </p:spPr>
        <p:txBody>
          <a:bodyPr wrap="none" rtlCol="0">
            <a:spAutoFit/>
          </a:bodyPr>
          <a:lstStyle/>
          <a:p>
            <a:r>
              <a:rPr lang="en-US" sz="2400" b="1" dirty="0" smtClean="0"/>
              <a:t>R1.1</a:t>
            </a:r>
            <a:endParaRPr lang="en-US" sz="2400" b="1" dirty="0"/>
          </a:p>
        </p:txBody>
      </p:sp>
      <p:sp>
        <p:nvSpPr>
          <p:cNvPr id="9" name="TextBox 8"/>
          <p:cNvSpPr txBox="1"/>
          <p:nvPr/>
        </p:nvSpPr>
        <p:spPr>
          <a:xfrm>
            <a:off x="4366095" y="1981200"/>
            <a:ext cx="750526" cy="461665"/>
          </a:xfrm>
          <a:prstGeom prst="rect">
            <a:avLst/>
          </a:prstGeom>
          <a:noFill/>
        </p:spPr>
        <p:txBody>
          <a:bodyPr wrap="none" rtlCol="0">
            <a:spAutoFit/>
          </a:bodyPr>
          <a:lstStyle/>
          <a:p>
            <a:r>
              <a:rPr lang="en-US" sz="2400" b="1" dirty="0" smtClean="0"/>
              <a:t>R2.1</a:t>
            </a:r>
            <a:endParaRPr lang="en-US" sz="2400" b="1" dirty="0"/>
          </a:p>
        </p:txBody>
      </p:sp>
      <p:sp>
        <p:nvSpPr>
          <p:cNvPr id="10" name="TextBox 9"/>
          <p:cNvSpPr txBox="1"/>
          <p:nvPr/>
        </p:nvSpPr>
        <p:spPr>
          <a:xfrm>
            <a:off x="5943600" y="1981200"/>
            <a:ext cx="750526" cy="461665"/>
          </a:xfrm>
          <a:prstGeom prst="rect">
            <a:avLst/>
          </a:prstGeom>
          <a:noFill/>
        </p:spPr>
        <p:txBody>
          <a:bodyPr wrap="none" rtlCol="0">
            <a:spAutoFit/>
          </a:bodyPr>
          <a:lstStyle/>
          <a:p>
            <a:r>
              <a:rPr lang="en-US" sz="2400" b="1" dirty="0" smtClean="0"/>
              <a:t>R3.1</a:t>
            </a:r>
            <a:endParaRPr lang="en-US" sz="2400" b="1" dirty="0"/>
          </a:p>
        </p:txBody>
      </p:sp>
      <p:sp>
        <p:nvSpPr>
          <p:cNvPr id="8" name="TextBox 7"/>
          <p:cNvSpPr txBox="1"/>
          <p:nvPr/>
        </p:nvSpPr>
        <p:spPr>
          <a:xfrm>
            <a:off x="230979" y="4034135"/>
            <a:ext cx="2778921" cy="461665"/>
          </a:xfrm>
          <a:prstGeom prst="rect">
            <a:avLst/>
          </a:prstGeom>
          <a:noFill/>
        </p:spPr>
        <p:txBody>
          <a:bodyPr wrap="square" rtlCol="0">
            <a:spAutoFit/>
          </a:bodyPr>
          <a:lstStyle/>
          <a:p>
            <a:r>
              <a:rPr lang="en-US" sz="2400" b="1" dirty="0" smtClean="0"/>
              <a:t>No. co-changed files</a:t>
            </a:r>
            <a:endParaRPr lang="en-US" sz="2400" b="1" dirty="0"/>
          </a:p>
        </p:txBody>
      </p:sp>
      <p:sp>
        <p:nvSpPr>
          <p:cNvPr id="13" name="TextBox 12"/>
          <p:cNvSpPr txBox="1"/>
          <p:nvPr/>
        </p:nvSpPr>
        <p:spPr>
          <a:xfrm>
            <a:off x="533400" y="5481935"/>
            <a:ext cx="1824154" cy="461665"/>
          </a:xfrm>
          <a:prstGeom prst="rect">
            <a:avLst/>
          </a:prstGeom>
          <a:noFill/>
        </p:spPr>
        <p:txBody>
          <a:bodyPr wrap="none" rtlCol="0">
            <a:spAutoFit/>
          </a:bodyPr>
          <a:lstStyle/>
          <a:p>
            <a:pPr algn="ctr"/>
            <a:r>
              <a:rPr lang="en-US" sz="2400" b="1" dirty="0" smtClean="0"/>
              <a:t>Late changes</a:t>
            </a:r>
            <a:endParaRPr lang="en-US" sz="2400" b="1" dirty="0"/>
          </a:p>
        </p:txBody>
      </p:sp>
      <p:cxnSp>
        <p:nvCxnSpPr>
          <p:cNvPr id="14" name="Straight Connector 13"/>
          <p:cNvCxnSpPr/>
          <p:nvPr/>
        </p:nvCxnSpPr>
        <p:spPr>
          <a:xfrm flipH="1">
            <a:off x="4324350" y="2831068"/>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5517" y="2662535"/>
            <a:ext cx="1629100" cy="461665"/>
          </a:xfrm>
          <a:prstGeom prst="rect">
            <a:avLst/>
          </a:prstGeom>
          <a:noFill/>
        </p:spPr>
        <p:txBody>
          <a:bodyPr wrap="none" rtlCol="0">
            <a:spAutoFit/>
          </a:bodyPr>
          <a:lstStyle/>
          <a:p>
            <a:pPr algn="ctr"/>
            <a:r>
              <a:rPr lang="en-US" sz="2400" b="1" dirty="0" smtClean="0"/>
              <a:t>Pre-defects</a:t>
            </a:r>
            <a:endParaRPr lang="en-US" sz="2400" b="1" dirty="0"/>
          </a:p>
        </p:txBody>
      </p:sp>
      <p:sp>
        <p:nvSpPr>
          <p:cNvPr id="30" name="TextBox 29"/>
          <p:cNvSpPr txBox="1"/>
          <p:nvPr/>
        </p:nvSpPr>
        <p:spPr>
          <a:xfrm>
            <a:off x="5257800" y="1981200"/>
            <a:ext cx="513282" cy="461665"/>
          </a:xfrm>
          <a:prstGeom prst="rect">
            <a:avLst/>
          </a:prstGeom>
          <a:noFill/>
        </p:spPr>
        <p:txBody>
          <a:bodyPr wrap="none" rtlCol="0">
            <a:spAutoFit/>
          </a:bodyPr>
          <a:lstStyle/>
          <a:p>
            <a:r>
              <a:rPr lang="en-US" sz="2400" b="1" dirty="0" smtClean="0"/>
              <a:t>R3</a:t>
            </a:r>
            <a:endParaRPr lang="en-US" sz="2400" b="1" dirty="0"/>
          </a:p>
        </p:txBody>
      </p:sp>
      <p:sp>
        <p:nvSpPr>
          <p:cNvPr id="31" name="TextBox 30"/>
          <p:cNvSpPr txBox="1"/>
          <p:nvPr/>
        </p:nvSpPr>
        <p:spPr>
          <a:xfrm>
            <a:off x="6728295" y="1981200"/>
            <a:ext cx="750526" cy="461665"/>
          </a:xfrm>
          <a:prstGeom prst="rect">
            <a:avLst/>
          </a:prstGeom>
          <a:noFill/>
        </p:spPr>
        <p:txBody>
          <a:bodyPr wrap="none" rtlCol="0">
            <a:spAutoFit/>
          </a:bodyPr>
          <a:lstStyle/>
          <a:p>
            <a:r>
              <a:rPr lang="en-US" sz="2400" b="1" dirty="0" smtClean="0"/>
              <a:t>R4.1</a:t>
            </a:r>
            <a:endParaRPr lang="en-US" sz="2400" b="1" dirty="0"/>
          </a:p>
        </p:txBody>
      </p:sp>
      <p:sp>
        <p:nvSpPr>
          <p:cNvPr id="38" name="TextBox 37"/>
          <p:cNvSpPr txBox="1"/>
          <p:nvPr/>
        </p:nvSpPr>
        <p:spPr>
          <a:xfrm>
            <a:off x="1032094" y="3348335"/>
            <a:ext cx="677494" cy="461665"/>
          </a:xfrm>
          <a:prstGeom prst="rect">
            <a:avLst/>
          </a:prstGeom>
          <a:noFill/>
        </p:spPr>
        <p:txBody>
          <a:bodyPr wrap="none" rtlCol="0">
            <a:spAutoFit/>
          </a:bodyPr>
          <a:lstStyle/>
          <a:p>
            <a:pPr algn="ctr"/>
            <a:r>
              <a:rPr lang="en-US" sz="2400" b="1" dirty="0" smtClean="0"/>
              <a:t>Size</a:t>
            </a:r>
            <a:endParaRPr lang="en-US" sz="2400" b="1" dirty="0"/>
          </a:p>
        </p:txBody>
      </p:sp>
      <p:sp>
        <p:nvSpPr>
          <p:cNvPr id="39" name="TextBox 38"/>
          <p:cNvSpPr txBox="1"/>
          <p:nvPr/>
        </p:nvSpPr>
        <p:spPr>
          <a:xfrm>
            <a:off x="114300" y="4796135"/>
            <a:ext cx="3238500" cy="461665"/>
          </a:xfrm>
          <a:prstGeom prst="rect">
            <a:avLst/>
          </a:prstGeom>
          <a:noFill/>
        </p:spPr>
        <p:txBody>
          <a:bodyPr wrap="square" rtlCol="0">
            <a:spAutoFit/>
          </a:bodyPr>
          <a:lstStyle/>
          <a:p>
            <a:r>
              <a:rPr lang="en-US" sz="2400" b="1" dirty="0" smtClean="0"/>
              <a:t>Churn co-changed files</a:t>
            </a:r>
            <a:endParaRPr lang="en-US" sz="2400" b="1" dirty="0"/>
          </a:p>
        </p:txBody>
      </p:sp>
      <p:sp>
        <p:nvSpPr>
          <p:cNvPr id="40" name="Down Arrow 39"/>
          <p:cNvSpPr/>
          <p:nvPr/>
        </p:nvSpPr>
        <p:spPr>
          <a:xfrm flipV="1">
            <a:off x="3832695"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flipV="1">
            <a:off x="46482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flipV="1">
            <a:off x="54864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flipV="1">
            <a:off x="61722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flipV="1">
            <a:off x="70104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flipV="1">
            <a:off x="3832695"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flipV="1">
            <a:off x="46482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flipV="1">
            <a:off x="54864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flipV="1">
            <a:off x="70104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6172200" y="34290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3832695"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46482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54864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70104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flipV="1">
            <a:off x="6172200" y="4114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flipV="1">
            <a:off x="3832695"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own Arrow 57"/>
          <p:cNvSpPr/>
          <p:nvPr/>
        </p:nvSpPr>
        <p:spPr>
          <a:xfrm flipV="1">
            <a:off x="46482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Down Arrow 58"/>
          <p:cNvSpPr/>
          <p:nvPr/>
        </p:nvSpPr>
        <p:spPr>
          <a:xfrm flipV="1">
            <a:off x="54864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Down Arrow 59"/>
          <p:cNvSpPr/>
          <p:nvPr/>
        </p:nvSpPr>
        <p:spPr>
          <a:xfrm flipV="1">
            <a:off x="70104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Down Arrow 60"/>
          <p:cNvSpPr/>
          <p:nvPr/>
        </p:nvSpPr>
        <p:spPr>
          <a:xfrm>
            <a:off x="6172200" y="4876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p:cNvSpPr/>
          <p:nvPr/>
        </p:nvSpPr>
        <p:spPr>
          <a:xfrm flipV="1">
            <a:off x="46482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p:cNvSpPr/>
          <p:nvPr/>
        </p:nvSpPr>
        <p:spPr>
          <a:xfrm flipV="1">
            <a:off x="54864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flipV="1">
            <a:off x="70104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172200" y="55626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3832695" y="55626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H="1">
            <a:off x="5162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94360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6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448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527895" y="2738735"/>
            <a:ext cx="4092105" cy="461665"/>
          </a:xfrm>
          <a:prstGeom prst="roundRect">
            <a:avLst/>
          </a:prstGeom>
          <a:solidFill>
            <a:schemeClr val="accent6">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a:off x="3581400" y="3348335"/>
            <a:ext cx="4092105" cy="1909465"/>
          </a:xfrm>
          <a:prstGeom prst="roundRect">
            <a:avLst/>
          </a:prstGeom>
          <a:solidFill>
            <a:schemeClr val="accent3">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3581400" y="5481935"/>
            <a:ext cx="4092105" cy="461665"/>
          </a:xfrm>
          <a:prstGeom prst="roundRect">
            <a:avLst/>
          </a:prstGeom>
          <a:solidFill>
            <a:schemeClr val="accent1">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965931" y="2598003"/>
            <a:ext cx="986167" cy="830997"/>
          </a:xfrm>
          <a:prstGeom prst="rect">
            <a:avLst/>
          </a:prstGeom>
          <a:noFill/>
        </p:spPr>
        <p:txBody>
          <a:bodyPr wrap="none" rtlCol="0">
            <a:spAutoFit/>
          </a:bodyPr>
          <a:lstStyle/>
          <a:p>
            <a:pPr algn="ctr"/>
            <a:r>
              <a:rPr lang="en-US" sz="2400" b="1" dirty="0" smtClean="0"/>
              <a:t>Highly</a:t>
            </a:r>
          </a:p>
          <a:p>
            <a:pPr algn="ctr"/>
            <a:r>
              <a:rPr lang="en-US" sz="2400" b="1" dirty="0"/>
              <a:t>s</a:t>
            </a:r>
            <a:r>
              <a:rPr lang="en-US" sz="2400" b="1" dirty="0" smtClean="0"/>
              <a:t>table</a:t>
            </a:r>
            <a:endParaRPr lang="en-US" sz="2400" b="1" dirty="0"/>
          </a:p>
        </p:txBody>
      </p:sp>
      <p:sp>
        <p:nvSpPr>
          <p:cNvPr id="74" name="TextBox 73"/>
          <p:cNvSpPr txBox="1"/>
          <p:nvPr/>
        </p:nvSpPr>
        <p:spPr>
          <a:xfrm>
            <a:off x="7802972" y="4038600"/>
            <a:ext cx="1067921" cy="830997"/>
          </a:xfrm>
          <a:prstGeom prst="rect">
            <a:avLst/>
          </a:prstGeom>
          <a:noFill/>
        </p:spPr>
        <p:txBody>
          <a:bodyPr wrap="none" rtlCol="0">
            <a:spAutoFit/>
          </a:bodyPr>
          <a:lstStyle/>
          <a:p>
            <a:pPr algn="ctr"/>
            <a:r>
              <a:rPr lang="en-US" sz="2400" b="1" dirty="0" smtClean="0"/>
              <a:t>Mainly</a:t>
            </a:r>
          </a:p>
          <a:p>
            <a:pPr algn="ctr"/>
            <a:r>
              <a:rPr lang="en-US" sz="2400" b="1" dirty="0" smtClean="0"/>
              <a:t>stable</a:t>
            </a:r>
          </a:p>
        </p:txBody>
      </p:sp>
      <p:sp>
        <p:nvSpPr>
          <p:cNvPr id="75" name="TextBox 74"/>
          <p:cNvSpPr txBox="1"/>
          <p:nvPr/>
        </p:nvSpPr>
        <p:spPr>
          <a:xfrm>
            <a:off x="7902814" y="5334000"/>
            <a:ext cx="957250" cy="830997"/>
          </a:xfrm>
          <a:prstGeom prst="rect">
            <a:avLst/>
          </a:prstGeom>
          <a:noFill/>
        </p:spPr>
        <p:txBody>
          <a:bodyPr wrap="none" rtlCol="0">
            <a:spAutoFit/>
          </a:bodyPr>
          <a:lstStyle/>
          <a:p>
            <a:pPr algn="ctr"/>
            <a:r>
              <a:rPr lang="en-US" sz="2400" b="1" dirty="0" smtClean="0"/>
              <a:t>Not</a:t>
            </a:r>
          </a:p>
          <a:p>
            <a:pPr algn="ctr"/>
            <a:r>
              <a:rPr lang="en-US" sz="2400" b="1" dirty="0" smtClean="0"/>
              <a:t>stable</a:t>
            </a:r>
          </a:p>
        </p:txBody>
      </p:sp>
      <p:sp>
        <p:nvSpPr>
          <p:cNvPr id="7" name="Slide Number Placeholder 6"/>
          <p:cNvSpPr>
            <a:spLocks noGrp="1"/>
          </p:cNvSpPr>
          <p:nvPr>
            <p:ph type="sldNum" sz="quarter" idx="12"/>
          </p:nvPr>
        </p:nvSpPr>
        <p:spPr/>
        <p:txBody>
          <a:bodyPr/>
          <a:lstStyle/>
          <a:p>
            <a:fld id="{60927F4E-78AB-4E26-A0B2-E6DA284CA8FF}" type="slidenum">
              <a:rPr lang="en-US" smtClean="0"/>
              <a:t>32</a:t>
            </a:fld>
            <a:endParaRPr lang="en-US"/>
          </a:p>
        </p:txBody>
      </p:sp>
    </p:spTree>
    <p:extLst>
      <p:ext uri="{BB962C8B-B14F-4D97-AF65-F5344CB8AC3E}">
        <p14:creationId xmlns:p14="http://schemas.microsoft.com/office/powerpoint/2010/main" val="27954537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fade">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500"/>
                                        <p:tgtEl>
                                          <p:spTgt spid="7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fade">
                                      <p:cBhvr>
                                        <p:cTn id="2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2" grpId="0" animBg="1"/>
      <p:bldP spid="73" grpId="0" animBg="1"/>
      <p:bldP spid="5" grpId="0"/>
      <p:bldP spid="74" grpId="0"/>
      <p:bldP spid="7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229600" cy="1143000"/>
          </a:xfrm>
        </p:spPr>
        <p:txBody>
          <a:bodyPr>
            <a:normAutofit/>
          </a:bodyPr>
          <a:lstStyle/>
          <a:p>
            <a:pPr algn="l" fontAlgn="base">
              <a:spcAft>
                <a:spcPct val="0"/>
              </a:spcAft>
            </a:pPr>
            <a:r>
              <a:rPr lang="en-US" b="1" dirty="0" smtClean="0">
                <a:solidFill>
                  <a:srgbClr val="C00000"/>
                </a:solidFill>
              </a:rPr>
              <a:t>Stability of Important Factors</a:t>
            </a:r>
            <a:endParaRPr lang="en-US" sz="3600" b="1" dirty="0">
              <a:solidFill>
                <a:srgbClr val="C00000"/>
              </a:solidFill>
            </a:endParaRPr>
          </a:p>
        </p:txBody>
      </p:sp>
      <p:grpSp>
        <p:nvGrpSpPr>
          <p:cNvPr id="3" name="Group 2"/>
          <p:cNvGrpSpPr/>
          <p:nvPr/>
        </p:nvGrpSpPr>
        <p:grpSpPr>
          <a:xfrm>
            <a:off x="667030" y="2569008"/>
            <a:ext cx="2790968" cy="2895600"/>
            <a:chOff x="3527895" y="1981200"/>
            <a:chExt cx="4145610" cy="3962400"/>
          </a:xfrm>
        </p:grpSpPr>
        <p:sp>
          <p:nvSpPr>
            <p:cNvPr id="6" name="TextBox 5"/>
            <p:cNvSpPr txBox="1"/>
            <p:nvPr/>
          </p:nvSpPr>
          <p:spPr>
            <a:xfrm>
              <a:off x="3527895" y="1981200"/>
              <a:ext cx="836224" cy="463284"/>
            </a:xfrm>
            <a:prstGeom prst="rect">
              <a:avLst/>
            </a:prstGeom>
            <a:noFill/>
          </p:spPr>
          <p:txBody>
            <a:bodyPr wrap="none" rtlCol="0">
              <a:spAutoFit/>
            </a:bodyPr>
            <a:lstStyle/>
            <a:p>
              <a:r>
                <a:rPr lang="en-US" sz="1600" b="1" dirty="0" smtClean="0"/>
                <a:t>R1.1</a:t>
              </a:r>
              <a:endParaRPr lang="en-US" sz="1600" b="1" dirty="0"/>
            </a:p>
          </p:txBody>
        </p:sp>
        <p:sp>
          <p:nvSpPr>
            <p:cNvPr id="9" name="TextBox 8"/>
            <p:cNvSpPr txBox="1"/>
            <p:nvPr/>
          </p:nvSpPr>
          <p:spPr>
            <a:xfrm>
              <a:off x="4366095" y="1981200"/>
              <a:ext cx="836224" cy="463284"/>
            </a:xfrm>
            <a:prstGeom prst="rect">
              <a:avLst/>
            </a:prstGeom>
            <a:noFill/>
          </p:spPr>
          <p:txBody>
            <a:bodyPr wrap="none" rtlCol="0">
              <a:spAutoFit/>
            </a:bodyPr>
            <a:lstStyle/>
            <a:p>
              <a:r>
                <a:rPr lang="en-US" sz="1600" b="1" dirty="0" smtClean="0"/>
                <a:t>R2.1</a:t>
              </a:r>
              <a:endParaRPr lang="en-US" sz="1600" b="1" dirty="0"/>
            </a:p>
          </p:txBody>
        </p:sp>
        <p:sp>
          <p:nvSpPr>
            <p:cNvPr id="10" name="TextBox 9"/>
            <p:cNvSpPr txBox="1"/>
            <p:nvPr/>
          </p:nvSpPr>
          <p:spPr>
            <a:xfrm>
              <a:off x="5943600" y="1981200"/>
              <a:ext cx="836224" cy="463284"/>
            </a:xfrm>
            <a:prstGeom prst="rect">
              <a:avLst/>
            </a:prstGeom>
            <a:noFill/>
          </p:spPr>
          <p:txBody>
            <a:bodyPr wrap="none" rtlCol="0">
              <a:spAutoFit/>
            </a:bodyPr>
            <a:lstStyle/>
            <a:p>
              <a:r>
                <a:rPr lang="en-US" sz="1600" b="1" dirty="0" smtClean="0"/>
                <a:t>R3.1</a:t>
              </a:r>
              <a:endParaRPr lang="en-US" sz="1600" b="1" dirty="0"/>
            </a:p>
          </p:txBody>
        </p:sp>
        <p:cxnSp>
          <p:nvCxnSpPr>
            <p:cNvPr id="14" name="Straight Connector 13"/>
            <p:cNvCxnSpPr/>
            <p:nvPr/>
          </p:nvCxnSpPr>
          <p:spPr>
            <a:xfrm flipH="1">
              <a:off x="4324350" y="2831068"/>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57800" y="1981200"/>
              <a:ext cx="600501" cy="463284"/>
            </a:xfrm>
            <a:prstGeom prst="rect">
              <a:avLst/>
            </a:prstGeom>
            <a:noFill/>
          </p:spPr>
          <p:txBody>
            <a:bodyPr wrap="none" rtlCol="0">
              <a:spAutoFit/>
            </a:bodyPr>
            <a:lstStyle/>
            <a:p>
              <a:r>
                <a:rPr lang="en-US" sz="1600" b="1" dirty="0" smtClean="0"/>
                <a:t>R3</a:t>
              </a:r>
              <a:endParaRPr lang="en-US" sz="1600" b="1" dirty="0"/>
            </a:p>
          </p:txBody>
        </p:sp>
        <p:sp>
          <p:nvSpPr>
            <p:cNvPr id="31" name="TextBox 30"/>
            <p:cNvSpPr txBox="1"/>
            <p:nvPr/>
          </p:nvSpPr>
          <p:spPr>
            <a:xfrm>
              <a:off x="6728295" y="1981200"/>
              <a:ext cx="836224" cy="463284"/>
            </a:xfrm>
            <a:prstGeom prst="rect">
              <a:avLst/>
            </a:prstGeom>
            <a:noFill/>
          </p:spPr>
          <p:txBody>
            <a:bodyPr wrap="none" rtlCol="0">
              <a:spAutoFit/>
            </a:bodyPr>
            <a:lstStyle/>
            <a:p>
              <a:r>
                <a:rPr lang="en-US" sz="1600" b="1" dirty="0" smtClean="0"/>
                <a:t>R4.1</a:t>
              </a:r>
              <a:endParaRPr lang="en-US" sz="1600" b="1" dirty="0"/>
            </a:p>
          </p:txBody>
        </p:sp>
        <p:sp>
          <p:nvSpPr>
            <p:cNvPr id="40" name="Down Arrow 39"/>
            <p:cNvSpPr/>
            <p:nvPr/>
          </p:nvSpPr>
          <p:spPr>
            <a:xfrm flipV="1">
              <a:off x="3832695"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flipV="1">
              <a:off x="46482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flipV="1">
              <a:off x="54864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flipV="1">
              <a:off x="61722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flipV="1">
              <a:off x="70104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flipV="1">
              <a:off x="3832695"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flipV="1">
              <a:off x="46482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flipV="1">
              <a:off x="54864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flipV="1">
              <a:off x="70104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6172200" y="34290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3832695"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46482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54864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70104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flipV="1">
              <a:off x="6172200" y="4114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flipV="1">
              <a:off x="3832695"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own Arrow 57"/>
            <p:cNvSpPr/>
            <p:nvPr/>
          </p:nvSpPr>
          <p:spPr>
            <a:xfrm flipV="1">
              <a:off x="46482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Down Arrow 58"/>
            <p:cNvSpPr/>
            <p:nvPr/>
          </p:nvSpPr>
          <p:spPr>
            <a:xfrm flipV="1">
              <a:off x="54864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Down Arrow 59"/>
            <p:cNvSpPr/>
            <p:nvPr/>
          </p:nvSpPr>
          <p:spPr>
            <a:xfrm flipV="1">
              <a:off x="70104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Down Arrow 60"/>
            <p:cNvSpPr/>
            <p:nvPr/>
          </p:nvSpPr>
          <p:spPr>
            <a:xfrm>
              <a:off x="6172200" y="4876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p:cNvSpPr/>
            <p:nvPr/>
          </p:nvSpPr>
          <p:spPr>
            <a:xfrm flipV="1">
              <a:off x="46482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p:cNvSpPr/>
            <p:nvPr/>
          </p:nvSpPr>
          <p:spPr>
            <a:xfrm flipV="1">
              <a:off x="54864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flipV="1">
              <a:off x="70104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172200" y="55626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3832695" y="55626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H="1">
              <a:off x="5162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94360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6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448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527895" y="2738735"/>
              <a:ext cx="4092105" cy="461665"/>
            </a:xfrm>
            <a:prstGeom prst="roundRect">
              <a:avLst/>
            </a:prstGeom>
            <a:solidFill>
              <a:schemeClr val="accent6">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a:off x="3581400" y="3348335"/>
              <a:ext cx="4092105" cy="1909465"/>
            </a:xfrm>
            <a:prstGeom prst="roundRect">
              <a:avLst/>
            </a:prstGeom>
            <a:solidFill>
              <a:schemeClr val="accent3">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3581400" y="5481935"/>
              <a:ext cx="4092105" cy="461665"/>
            </a:xfrm>
            <a:prstGeom prst="roundRect">
              <a:avLst/>
            </a:prstGeom>
            <a:solidFill>
              <a:schemeClr val="accent1">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334000" y="2590800"/>
            <a:ext cx="2790968" cy="2895600"/>
            <a:chOff x="3527895" y="1981200"/>
            <a:chExt cx="4145610" cy="3962400"/>
          </a:xfrm>
        </p:grpSpPr>
        <p:sp>
          <p:nvSpPr>
            <p:cNvPr id="62" name="TextBox 61"/>
            <p:cNvSpPr txBox="1"/>
            <p:nvPr/>
          </p:nvSpPr>
          <p:spPr>
            <a:xfrm>
              <a:off x="3527895" y="1981200"/>
              <a:ext cx="836224" cy="463284"/>
            </a:xfrm>
            <a:prstGeom prst="rect">
              <a:avLst/>
            </a:prstGeom>
            <a:noFill/>
          </p:spPr>
          <p:txBody>
            <a:bodyPr wrap="none" rtlCol="0">
              <a:spAutoFit/>
            </a:bodyPr>
            <a:lstStyle/>
            <a:p>
              <a:r>
                <a:rPr lang="en-US" sz="1600" b="1" dirty="0" smtClean="0"/>
                <a:t>R1.1</a:t>
              </a:r>
              <a:endParaRPr lang="en-US" sz="1600" b="1" dirty="0"/>
            </a:p>
          </p:txBody>
        </p:sp>
        <p:sp>
          <p:nvSpPr>
            <p:cNvPr id="76" name="TextBox 75"/>
            <p:cNvSpPr txBox="1"/>
            <p:nvPr/>
          </p:nvSpPr>
          <p:spPr>
            <a:xfrm>
              <a:off x="4366095" y="1981200"/>
              <a:ext cx="836224" cy="463284"/>
            </a:xfrm>
            <a:prstGeom prst="rect">
              <a:avLst/>
            </a:prstGeom>
            <a:noFill/>
          </p:spPr>
          <p:txBody>
            <a:bodyPr wrap="none" rtlCol="0">
              <a:spAutoFit/>
            </a:bodyPr>
            <a:lstStyle/>
            <a:p>
              <a:r>
                <a:rPr lang="en-US" sz="1600" b="1" dirty="0" smtClean="0"/>
                <a:t>R2.1</a:t>
              </a:r>
              <a:endParaRPr lang="en-US" sz="1600" b="1" dirty="0"/>
            </a:p>
          </p:txBody>
        </p:sp>
        <p:sp>
          <p:nvSpPr>
            <p:cNvPr id="77" name="TextBox 76"/>
            <p:cNvSpPr txBox="1"/>
            <p:nvPr/>
          </p:nvSpPr>
          <p:spPr>
            <a:xfrm>
              <a:off x="5943600" y="1981200"/>
              <a:ext cx="836224" cy="463284"/>
            </a:xfrm>
            <a:prstGeom prst="rect">
              <a:avLst/>
            </a:prstGeom>
            <a:noFill/>
          </p:spPr>
          <p:txBody>
            <a:bodyPr wrap="none" rtlCol="0">
              <a:spAutoFit/>
            </a:bodyPr>
            <a:lstStyle/>
            <a:p>
              <a:r>
                <a:rPr lang="en-US" sz="1600" b="1" dirty="0" smtClean="0"/>
                <a:t>R3.1</a:t>
              </a:r>
              <a:endParaRPr lang="en-US" sz="1600" b="1" dirty="0"/>
            </a:p>
          </p:txBody>
        </p:sp>
        <p:cxnSp>
          <p:nvCxnSpPr>
            <p:cNvPr id="78" name="Straight Connector 77"/>
            <p:cNvCxnSpPr/>
            <p:nvPr/>
          </p:nvCxnSpPr>
          <p:spPr>
            <a:xfrm flipH="1">
              <a:off x="4324350" y="2831068"/>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257800" y="1981200"/>
              <a:ext cx="600501" cy="463284"/>
            </a:xfrm>
            <a:prstGeom prst="rect">
              <a:avLst/>
            </a:prstGeom>
            <a:noFill/>
          </p:spPr>
          <p:txBody>
            <a:bodyPr wrap="none" rtlCol="0">
              <a:spAutoFit/>
            </a:bodyPr>
            <a:lstStyle/>
            <a:p>
              <a:r>
                <a:rPr lang="en-US" sz="1600" b="1" dirty="0" smtClean="0"/>
                <a:t>R3</a:t>
              </a:r>
              <a:endParaRPr lang="en-US" sz="1600" b="1" dirty="0"/>
            </a:p>
          </p:txBody>
        </p:sp>
        <p:sp>
          <p:nvSpPr>
            <p:cNvPr id="80" name="TextBox 79"/>
            <p:cNvSpPr txBox="1"/>
            <p:nvPr/>
          </p:nvSpPr>
          <p:spPr>
            <a:xfrm>
              <a:off x="6728295" y="1981200"/>
              <a:ext cx="836224" cy="463284"/>
            </a:xfrm>
            <a:prstGeom prst="rect">
              <a:avLst/>
            </a:prstGeom>
            <a:noFill/>
          </p:spPr>
          <p:txBody>
            <a:bodyPr wrap="none" rtlCol="0">
              <a:spAutoFit/>
            </a:bodyPr>
            <a:lstStyle/>
            <a:p>
              <a:r>
                <a:rPr lang="en-US" sz="1600" b="1" dirty="0" smtClean="0"/>
                <a:t>R4.1</a:t>
              </a:r>
              <a:endParaRPr lang="en-US" sz="1600" b="1" dirty="0"/>
            </a:p>
          </p:txBody>
        </p:sp>
        <p:sp>
          <p:nvSpPr>
            <p:cNvPr id="81" name="Down Arrow 80"/>
            <p:cNvSpPr/>
            <p:nvPr/>
          </p:nvSpPr>
          <p:spPr>
            <a:xfrm flipV="1">
              <a:off x="3832695"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own Arrow 81"/>
            <p:cNvSpPr/>
            <p:nvPr/>
          </p:nvSpPr>
          <p:spPr>
            <a:xfrm flipV="1">
              <a:off x="46482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own Arrow 82"/>
            <p:cNvSpPr/>
            <p:nvPr/>
          </p:nvSpPr>
          <p:spPr>
            <a:xfrm flipV="1">
              <a:off x="54864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own Arrow 83"/>
            <p:cNvSpPr/>
            <p:nvPr/>
          </p:nvSpPr>
          <p:spPr>
            <a:xfrm flipV="1">
              <a:off x="61722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own Arrow 84"/>
            <p:cNvSpPr/>
            <p:nvPr/>
          </p:nvSpPr>
          <p:spPr>
            <a:xfrm flipV="1">
              <a:off x="70104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own Arrow 85"/>
            <p:cNvSpPr/>
            <p:nvPr/>
          </p:nvSpPr>
          <p:spPr>
            <a:xfrm flipV="1">
              <a:off x="3832695"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own Arrow 86"/>
            <p:cNvSpPr/>
            <p:nvPr/>
          </p:nvSpPr>
          <p:spPr>
            <a:xfrm flipV="1">
              <a:off x="46482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own Arrow 87"/>
            <p:cNvSpPr/>
            <p:nvPr/>
          </p:nvSpPr>
          <p:spPr>
            <a:xfrm flipV="1">
              <a:off x="54864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flipV="1">
              <a:off x="70104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Down Arrow 89"/>
            <p:cNvSpPr/>
            <p:nvPr/>
          </p:nvSpPr>
          <p:spPr>
            <a:xfrm>
              <a:off x="6172200" y="34290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Down Arrow 90"/>
            <p:cNvSpPr/>
            <p:nvPr/>
          </p:nvSpPr>
          <p:spPr>
            <a:xfrm>
              <a:off x="3832695"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own Arrow 91"/>
            <p:cNvSpPr/>
            <p:nvPr/>
          </p:nvSpPr>
          <p:spPr>
            <a:xfrm>
              <a:off x="46482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own Arrow 92"/>
            <p:cNvSpPr/>
            <p:nvPr/>
          </p:nvSpPr>
          <p:spPr>
            <a:xfrm>
              <a:off x="54864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Down Arrow 93"/>
            <p:cNvSpPr/>
            <p:nvPr/>
          </p:nvSpPr>
          <p:spPr>
            <a:xfrm>
              <a:off x="70104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Down Arrow 94"/>
            <p:cNvSpPr/>
            <p:nvPr/>
          </p:nvSpPr>
          <p:spPr>
            <a:xfrm flipV="1">
              <a:off x="6172200" y="4114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Down Arrow 95"/>
            <p:cNvSpPr/>
            <p:nvPr/>
          </p:nvSpPr>
          <p:spPr>
            <a:xfrm flipV="1">
              <a:off x="3832695"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Down Arrow 96"/>
            <p:cNvSpPr/>
            <p:nvPr/>
          </p:nvSpPr>
          <p:spPr>
            <a:xfrm flipV="1">
              <a:off x="46482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own Arrow 97"/>
            <p:cNvSpPr/>
            <p:nvPr/>
          </p:nvSpPr>
          <p:spPr>
            <a:xfrm flipV="1">
              <a:off x="54864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Down Arrow 98"/>
            <p:cNvSpPr/>
            <p:nvPr/>
          </p:nvSpPr>
          <p:spPr>
            <a:xfrm flipV="1">
              <a:off x="70104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Down Arrow 99"/>
            <p:cNvSpPr/>
            <p:nvPr/>
          </p:nvSpPr>
          <p:spPr>
            <a:xfrm>
              <a:off x="6172200" y="4876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own Arrow 100"/>
            <p:cNvSpPr/>
            <p:nvPr/>
          </p:nvSpPr>
          <p:spPr>
            <a:xfrm flipV="1">
              <a:off x="46482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Down Arrow 101"/>
            <p:cNvSpPr/>
            <p:nvPr/>
          </p:nvSpPr>
          <p:spPr>
            <a:xfrm flipV="1">
              <a:off x="54864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Down Arrow 102"/>
            <p:cNvSpPr/>
            <p:nvPr/>
          </p:nvSpPr>
          <p:spPr>
            <a:xfrm flipV="1">
              <a:off x="70104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Down Arrow 103"/>
            <p:cNvSpPr/>
            <p:nvPr/>
          </p:nvSpPr>
          <p:spPr>
            <a:xfrm>
              <a:off x="6172200" y="55626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own Arrow 104"/>
            <p:cNvSpPr/>
            <p:nvPr/>
          </p:nvSpPr>
          <p:spPr>
            <a:xfrm>
              <a:off x="3832695" y="55626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flipH="1">
              <a:off x="5162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594360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6686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7448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Rounded Rectangle 109"/>
            <p:cNvSpPr/>
            <p:nvPr/>
          </p:nvSpPr>
          <p:spPr>
            <a:xfrm>
              <a:off x="3527895" y="2738735"/>
              <a:ext cx="4092105" cy="461665"/>
            </a:xfrm>
            <a:prstGeom prst="roundRect">
              <a:avLst/>
            </a:prstGeom>
            <a:solidFill>
              <a:schemeClr val="accent6">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a:off x="3581400" y="3348335"/>
              <a:ext cx="4092105" cy="1909465"/>
            </a:xfrm>
            <a:prstGeom prst="roundRect">
              <a:avLst/>
            </a:prstGeom>
            <a:solidFill>
              <a:schemeClr val="accent3">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p:cNvSpPr/>
            <p:nvPr/>
          </p:nvSpPr>
          <p:spPr>
            <a:xfrm>
              <a:off x="3581400" y="5481935"/>
              <a:ext cx="4092105" cy="461665"/>
            </a:xfrm>
            <a:prstGeom prst="roundRect">
              <a:avLst/>
            </a:prstGeom>
            <a:solidFill>
              <a:schemeClr val="accent1">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TextBox 112"/>
          <p:cNvSpPr txBox="1"/>
          <p:nvPr/>
        </p:nvSpPr>
        <p:spPr>
          <a:xfrm>
            <a:off x="839868" y="5867400"/>
            <a:ext cx="2512932" cy="769441"/>
          </a:xfrm>
          <a:prstGeom prst="rect">
            <a:avLst/>
          </a:prstGeom>
          <a:noFill/>
        </p:spPr>
        <p:txBody>
          <a:bodyPr wrap="none" rtlCol="0">
            <a:spAutoFit/>
          </a:bodyPr>
          <a:lstStyle/>
          <a:p>
            <a:r>
              <a:rPr lang="en-US" sz="4400" dirty="0"/>
              <a:t>Breakages</a:t>
            </a:r>
          </a:p>
        </p:txBody>
      </p:sp>
      <p:sp>
        <p:nvSpPr>
          <p:cNvPr id="114" name="TextBox 113"/>
          <p:cNvSpPr txBox="1"/>
          <p:nvPr/>
        </p:nvSpPr>
        <p:spPr>
          <a:xfrm>
            <a:off x="5648966" y="5874841"/>
            <a:ext cx="2284600" cy="769441"/>
          </a:xfrm>
          <a:prstGeom prst="rect">
            <a:avLst/>
          </a:prstGeom>
          <a:noFill/>
        </p:spPr>
        <p:txBody>
          <a:bodyPr wrap="none" rtlCol="0">
            <a:spAutoFit/>
          </a:bodyPr>
          <a:lstStyle/>
          <a:p>
            <a:r>
              <a:rPr lang="en-US" sz="4400" dirty="0"/>
              <a:t>Surprises</a:t>
            </a:r>
          </a:p>
        </p:txBody>
      </p:sp>
      <p:sp>
        <p:nvSpPr>
          <p:cNvPr id="115" name="TextBox 114"/>
          <p:cNvSpPr txBox="1"/>
          <p:nvPr/>
        </p:nvSpPr>
        <p:spPr>
          <a:xfrm rot="20259759">
            <a:off x="1031103" y="3810495"/>
            <a:ext cx="1869294" cy="954107"/>
          </a:xfrm>
          <a:prstGeom prst="rect">
            <a:avLst/>
          </a:prstGeom>
          <a:noFill/>
        </p:spPr>
        <p:txBody>
          <a:bodyPr wrap="none" rtlCol="0">
            <a:spAutoFit/>
          </a:bodyPr>
          <a:lstStyle/>
          <a:p>
            <a:pPr algn="ctr"/>
            <a:r>
              <a:rPr lang="en-US" sz="2800" b="1" dirty="0" smtClean="0"/>
              <a:t>Size </a:t>
            </a:r>
          </a:p>
          <a:p>
            <a:pPr algn="ctr"/>
            <a:r>
              <a:rPr lang="en-US" sz="2800" b="1" dirty="0" smtClean="0"/>
              <a:t>Pre-defects</a:t>
            </a:r>
            <a:endParaRPr lang="en-US" sz="2800" b="1" dirty="0"/>
          </a:p>
        </p:txBody>
      </p:sp>
      <p:sp>
        <p:nvSpPr>
          <p:cNvPr id="116" name="TextBox 115"/>
          <p:cNvSpPr txBox="1"/>
          <p:nvPr/>
        </p:nvSpPr>
        <p:spPr>
          <a:xfrm rot="20259759">
            <a:off x="4927136" y="3439124"/>
            <a:ext cx="3758593" cy="1384995"/>
          </a:xfrm>
          <a:prstGeom prst="rect">
            <a:avLst/>
          </a:prstGeom>
          <a:noFill/>
        </p:spPr>
        <p:txBody>
          <a:bodyPr wrap="none" rtlCol="0">
            <a:spAutoFit/>
          </a:bodyPr>
          <a:lstStyle/>
          <a:p>
            <a:pPr algn="ctr"/>
            <a:r>
              <a:rPr lang="en-US" sz="2800" b="1" dirty="0" smtClean="0"/>
              <a:t>No. co-change files</a:t>
            </a:r>
          </a:p>
          <a:p>
            <a:pPr algn="ctr"/>
            <a:r>
              <a:rPr lang="en-US" sz="2800" b="1" dirty="0" smtClean="0"/>
              <a:t>Churn of co-change files</a:t>
            </a:r>
          </a:p>
          <a:p>
            <a:pPr algn="ctr"/>
            <a:r>
              <a:rPr lang="en-US" sz="2800" b="1" dirty="0" smtClean="0"/>
              <a:t>Late changes</a:t>
            </a:r>
            <a:endParaRPr lang="en-US" sz="2800" b="1" dirty="0"/>
          </a:p>
        </p:txBody>
      </p:sp>
      <p:sp>
        <p:nvSpPr>
          <p:cNvPr id="7" name="Slide Number Placeholder 6"/>
          <p:cNvSpPr>
            <a:spLocks noGrp="1"/>
          </p:cNvSpPr>
          <p:nvPr>
            <p:ph type="sldNum" sz="quarter" idx="12"/>
          </p:nvPr>
        </p:nvSpPr>
        <p:spPr/>
        <p:txBody>
          <a:bodyPr/>
          <a:lstStyle/>
          <a:p>
            <a:fld id="{60927F4E-78AB-4E26-A0B2-E6DA284CA8FF}" type="slidenum">
              <a:rPr lang="en-US" smtClean="0"/>
              <a:t>33</a:t>
            </a:fld>
            <a:endParaRPr lang="en-US"/>
          </a:p>
        </p:txBody>
      </p:sp>
    </p:spTree>
    <p:extLst>
      <p:ext uri="{BB962C8B-B14F-4D97-AF65-F5344CB8AC3E}">
        <p14:creationId xmlns:p14="http://schemas.microsoft.com/office/powerpoint/2010/main" val="15120195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fade">
                                      <p:cBhvr>
                                        <p:cTn id="19" dur="500"/>
                                        <p:tgtEl>
                                          <p:spTgt spid="11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54"/>
                                        </p:tgtEl>
                                        <p:attrNameLst>
                                          <p:attrName>style.opacity</p:attrName>
                                        </p:attrNameLst>
                                      </p:cBhvr>
                                      <p:to>
                                        <p:strVal val="0.25"/>
                                      </p:to>
                                    </p:set>
                                    <p:animEffect filter="image" prLst="opacity: 0.25">
                                      <p:cBhvr rctx="IE">
                                        <p:cTn id="24" dur="indefinite"/>
                                        <p:tgtEl>
                                          <p:spTgt spid="54"/>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066800"/>
            <a:ext cx="808672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l" fontAlgn="base">
              <a:spcAft>
                <a:spcPct val="0"/>
              </a:spcAft>
            </a:pPr>
            <a:r>
              <a:rPr lang="en-US" b="1" dirty="0" smtClean="0">
                <a:solidFill>
                  <a:srgbClr val="C00000"/>
                </a:solidFill>
              </a:rPr>
              <a:t>Breakage Defects</a:t>
            </a:r>
            <a:endParaRPr lang="en-US" b="1" dirty="0">
              <a:solidFill>
                <a:srgbClr val="C00000"/>
              </a:solidFill>
            </a:endParaRPr>
          </a:p>
        </p:txBody>
      </p:sp>
      <p:sp>
        <p:nvSpPr>
          <p:cNvPr id="5" name="TextBox 4"/>
          <p:cNvSpPr txBox="1"/>
          <p:nvPr/>
        </p:nvSpPr>
        <p:spPr>
          <a:xfrm>
            <a:off x="457200" y="2057401"/>
            <a:ext cx="4959338" cy="1200329"/>
          </a:xfrm>
          <a:prstGeom prst="rect">
            <a:avLst/>
          </a:prstGeom>
          <a:noFill/>
        </p:spPr>
        <p:txBody>
          <a:bodyPr wrap="square" rtlCol="0">
            <a:spAutoFit/>
          </a:bodyPr>
          <a:lstStyle/>
          <a:p>
            <a:r>
              <a:rPr lang="en-US" sz="3600" dirty="0" smtClean="0"/>
              <a:t>Defects that break </a:t>
            </a:r>
            <a:r>
              <a:rPr lang="en-US" sz="3600" b="1" dirty="0" smtClean="0"/>
              <a:t>existing functionality</a:t>
            </a:r>
            <a:endParaRPr lang="en-US" sz="3600" b="1" dirty="0"/>
          </a:p>
        </p:txBody>
      </p:sp>
      <p:sp>
        <p:nvSpPr>
          <p:cNvPr id="10" name="TextBox 9"/>
          <p:cNvSpPr txBox="1"/>
          <p:nvPr/>
        </p:nvSpPr>
        <p:spPr>
          <a:xfrm>
            <a:off x="457200" y="4265474"/>
            <a:ext cx="4959338" cy="1200329"/>
          </a:xfrm>
          <a:prstGeom prst="rect">
            <a:avLst/>
          </a:prstGeom>
          <a:noFill/>
        </p:spPr>
        <p:txBody>
          <a:bodyPr wrap="square" rtlCol="0">
            <a:spAutoFit/>
          </a:bodyPr>
          <a:lstStyle/>
          <a:p>
            <a:r>
              <a:rPr lang="en-US" sz="3600" smtClean="0"/>
              <a:t>Affect an established </a:t>
            </a:r>
            <a:r>
              <a:rPr lang="en-US" sz="3600" dirty="0" smtClean="0"/>
              <a:t>customer base</a:t>
            </a:r>
            <a:endParaRPr lang="en-US" sz="3600" dirty="0"/>
          </a:p>
        </p:txBody>
      </p:sp>
      <p:sp>
        <p:nvSpPr>
          <p:cNvPr id="8" name="TextBox 7"/>
          <p:cNvSpPr txBox="1"/>
          <p:nvPr/>
        </p:nvSpPr>
        <p:spPr>
          <a:xfrm>
            <a:off x="457200" y="5525869"/>
            <a:ext cx="4959338" cy="646331"/>
          </a:xfrm>
          <a:prstGeom prst="rect">
            <a:avLst/>
          </a:prstGeom>
          <a:noFill/>
        </p:spPr>
        <p:txBody>
          <a:bodyPr wrap="square" rtlCol="0">
            <a:spAutoFit/>
          </a:bodyPr>
          <a:lstStyle/>
          <a:p>
            <a:r>
              <a:rPr lang="en-US" sz="3600" dirty="0" smtClean="0"/>
              <a:t>Hurt quality image</a:t>
            </a:r>
            <a:endParaRPr lang="en-US" sz="3600" dirty="0"/>
          </a:p>
        </p:txBody>
      </p:sp>
      <p:sp>
        <p:nvSpPr>
          <p:cNvPr id="4" name="Slide Number Placeholder 3"/>
          <p:cNvSpPr>
            <a:spLocks noGrp="1"/>
          </p:cNvSpPr>
          <p:nvPr>
            <p:ph type="sldNum" sz="quarter" idx="12"/>
          </p:nvPr>
        </p:nvSpPr>
        <p:spPr/>
        <p:txBody>
          <a:bodyPr/>
          <a:lstStyle/>
          <a:p>
            <a:fld id="{60927F4E-78AB-4E26-A0B2-E6DA284CA8FF}" type="slidenum">
              <a:rPr lang="en-US" smtClean="0"/>
              <a:t>34</a:t>
            </a:fld>
            <a:endParaRPr lang="en-US"/>
          </a:p>
        </p:txBody>
      </p:sp>
    </p:spTree>
    <p:extLst>
      <p:ext uri="{BB962C8B-B14F-4D97-AF65-F5344CB8AC3E}">
        <p14:creationId xmlns:p14="http://schemas.microsoft.com/office/powerpoint/2010/main" val="14097614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096" y="3257730"/>
            <a:ext cx="5030304" cy="367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l" fontAlgn="base">
              <a:spcAft>
                <a:spcPct val="0"/>
              </a:spcAft>
            </a:pPr>
            <a:r>
              <a:rPr lang="en-US" b="1" dirty="0" smtClean="0">
                <a:solidFill>
                  <a:srgbClr val="C00000"/>
                </a:solidFill>
              </a:rPr>
              <a:t>Surprise Defects</a:t>
            </a:r>
            <a:endParaRPr lang="en-US" b="1" dirty="0">
              <a:solidFill>
                <a:srgbClr val="C00000"/>
              </a:solidFill>
            </a:endParaRPr>
          </a:p>
        </p:txBody>
      </p:sp>
      <p:sp>
        <p:nvSpPr>
          <p:cNvPr id="5" name="TextBox 4"/>
          <p:cNvSpPr txBox="1"/>
          <p:nvPr/>
        </p:nvSpPr>
        <p:spPr>
          <a:xfrm>
            <a:off x="152400" y="1828800"/>
            <a:ext cx="5486400" cy="1200329"/>
          </a:xfrm>
          <a:prstGeom prst="rect">
            <a:avLst/>
          </a:prstGeom>
          <a:noFill/>
        </p:spPr>
        <p:txBody>
          <a:bodyPr wrap="square" rtlCol="0">
            <a:spAutoFit/>
          </a:bodyPr>
          <a:lstStyle/>
          <a:p>
            <a:r>
              <a:rPr lang="en-US" sz="3600" dirty="0"/>
              <a:t>Flag files with </a:t>
            </a:r>
            <a:r>
              <a:rPr lang="en-US" sz="3600" dirty="0" smtClean="0"/>
              <a:t>defects in </a:t>
            </a:r>
            <a:r>
              <a:rPr lang="en-US" sz="3600" b="1" dirty="0"/>
              <a:t>unexpected locations</a:t>
            </a:r>
          </a:p>
        </p:txBody>
      </p:sp>
      <p:sp>
        <p:nvSpPr>
          <p:cNvPr id="10" name="TextBox 9"/>
          <p:cNvSpPr txBox="1"/>
          <p:nvPr/>
        </p:nvSpPr>
        <p:spPr>
          <a:xfrm>
            <a:off x="228600" y="5029200"/>
            <a:ext cx="4037496" cy="1200329"/>
          </a:xfrm>
          <a:prstGeom prst="rect">
            <a:avLst/>
          </a:prstGeom>
          <a:noFill/>
        </p:spPr>
        <p:txBody>
          <a:bodyPr wrap="square" rtlCol="0">
            <a:spAutoFit/>
          </a:bodyPr>
          <a:lstStyle/>
          <a:p>
            <a:r>
              <a:rPr lang="en-US" sz="3600" dirty="0" smtClean="0"/>
              <a:t>Catch practitioners off guard</a:t>
            </a:r>
            <a:endParaRPr lang="en-US" sz="3600" dirty="0"/>
          </a:p>
        </p:txBody>
      </p:sp>
      <p:sp>
        <p:nvSpPr>
          <p:cNvPr id="13" name="TextBox 12"/>
          <p:cNvSpPr txBox="1"/>
          <p:nvPr/>
        </p:nvSpPr>
        <p:spPr>
          <a:xfrm>
            <a:off x="228600" y="6211669"/>
            <a:ext cx="4037496" cy="646331"/>
          </a:xfrm>
          <a:prstGeom prst="rect">
            <a:avLst/>
          </a:prstGeom>
          <a:noFill/>
        </p:spPr>
        <p:txBody>
          <a:bodyPr wrap="square" rtlCol="0">
            <a:spAutoFit/>
          </a:bodyPr>
          <a:lstStyle/>
          <a:p>
            <a:r>
              <a:rPr lang="en-US" sz="3600" dirty="0" smtClean="0"/>
              <a:t>Interrupt schedules</a:t>
            </a:r>
            <a:endParaRPr lang="en-US" sz="3600" dirty="0"/>
          </a:p>
        </p:txBody>
      </p:sp>
      <p:sp>
        <p:nvSpPr>
          <p:cNvPr id="14" name="TextBox 13"/>
          <p:cNvSpPr txBox="1"/>
          <p:nvPr/>
        </p:nvSpPr>
        <p:spPr>
          <a:xfrm>
            <a:off x="228600" y="3352800"/>
            <a:ext cx="4037496" cy="1200329"/>
          </a:xfrm>
          <a:prstGeom prst="rect">
            <a:avLst/>
          </a:prstGeom>
          <a:noFill/>
        </p:spPr>
        <p:txBody>
          <a:bodyPr wrap="square" rtlCol="0">
            <a:spAutoFit/>
          </a:bodyPr>
          <a:lstStyle/>
          <a:p>
            <a:r>
              <a:rPr lang="en-US" sz="3600" dirty="0" smtClean="0"/>
              <a:t>High ratio of post-to-pre defects</a:t>
            </a:r>
            <a:endParaRPr lang="en-US" sz="3600" dirty="0"/>
          </a:p>
        </p:txBody>
      </p:sp>
      <p:sp>
        <p:nvSpPr>
          <p:cNvPr id="4" name="Slide Number Placeholder 3"/>
          <p:cNvSpPr>
            <a:spLocks noGrp="1"/>
          </p:cNvSpPr>
          <p:nvPr>
            <p:ph type="sldNum" sz="quarter" idx="12"/>
          </p:nvPr>
        </p:nvSpPr>
        <p:spPr/>
        <p:txBody>
          <a:bodyPr/>
          <a:lstStyle/>
          <a:p>
            <a:fld id="{60927F4E-78AB-4E26-A0B2-E6DA284CA8FF}" type="slidenum">
              <a:rPr lang="en-US" smtClean="0"/>
              <a:t>35</a:t>
            </a:fld>
            <a:endParaRPr lang="en-US"/>
          </a:p>
        </p:txBody>
      </p:sp>
    </p:spTree>
    <p:extLst>
      <p:ext uri="{BB962C8B-B14F-4D97-AF65-F5344CB8AC3E}">
        <p14:creationId xmlns:p14="http://schemas.microsoft.com/office/powerpoint/2010/main" val="27017610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fontAlgn="base">
              <a:spcAft>
                <a:spcPct val="0"/>
              </a:spcAft>
            </a:pPr>
            <a:r>
              <a:rPr lang="en-US" b="1" dirty="0" smtClean="0">
                <a:solidFill>
                  <a:srgbClr val="C00000"/>
                </a:solidFill>
              </a:rPr>
              <a:t>Defect Prediction Helps Focus Quality Assurance Efforts</a:t>
            </a:r>
            <a:endParaRPr lang="en-US" b="1" dirty="0">
              <a:solidFill>
                <a:srgbClr val="C00000"/>
              </a:solidFill>
            </a:endParaRPr>
          </a:p>
        </p:txBody>
      </p:sp>
      <p:sp>
        <p:nvSpPr>
          <p:cNvPr id="5" name="Folded Corner 4"/>
          <p:cNvSpPr/>
          <p:nvPr/>
        </p:nvSpPr>
        <p:spPr>
          <a:xfrm>
            <a:off x="624777" y="1752600"/>
            <a:ext cx="457200" cy="533400"/>
          </a:xfrm>
          <a:prstGeom prst="foldedCorner">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ded Corner 6"/>
          <p:cNvSpPr/>
          <p:nvPr/>
        </p:nvSpPr>
        <p:spPr>
          <a:xfrm>
            <a:off x="700977" y="1828800"/>
            <a:ext cx="457200" cy="533400"/>
          </a:xfrm>
          <a:prstGeom prst="foldedCorner">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lded Corner 7"/>
          <p:cNvSpPr/>
          <p:nvPr/>
        </p:nvSpPr>
        <p:spPr>
          <a:xfrm>
            <a:off x="777177" y="1905000"/>
            <a:ext cx="457200" cy="533400"/>
          </a:xfrm>
          <a:prstGeom prst="foldedCorner">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ded Corner 8"/>
          <p:cNvSpPr/>
          <p:nvPr/>
        </p:nvSpPr>
        <p:spPr>
          <a:xfrm>
            <a:off x="853377" y="1981200"/>
            <a:ext cx="457200" cy="533400"/>
          </a:xfrm>
          <a:prstGeom prst="foldedCorner">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1005777" y="2514600"/>
            <a:ext cx="0"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588" y="2590800"/>
            <a:ext cx="887551" cy="646331"/>
          </a:xfrm>
          <a:prstGeom prst="rect">
            <a:avLst/>
          </a:prstGeom>
          <a:noFill/>
        </p:spPr>
        <p:txBody>
          <a:bodyPr wrap="none" rtlCol="0">
            <a:spAutoFit/>
          </a:bodyPr>
          <a:lstStyle/>
          <a:p>
            <a:pPr algn="ctr"/>
            <a:r>
              <a:rPr lang="en-US" dirty="0" smtClean="0"/>
              <a:t>Extract </a:t>
            </a:r>
          </a:p>
          <a:p>
            <a:pPr algn="ctr"/>
            <a:r>
              <a:rPr lang="en-US" dirty="0" smtClean="0"/>
              <a:t>Metrics</a:t>
            </a:r>
            <a:endParaRPr lang="en-US" dirty="0"/>
          </a:p>
        </p:txBody>
      </p:sp>
      <p:sp>
        <p:nvSpPr>
          <p:cNvPr id="13" name="TextBox 12"/>
          <p:cNvSpPr txBox="1"/>
          <p:nvPr/>
        </p:nvSpPr>
        <p:spPr>
          <a:xfrm>
            <a:off x="152400" y="3276600"/>
            <a:ext cx="544957" cy="369332"/>
          </a:xfrm>
          <a:prstGeom prst="rect">
            <a:avLst/>
          </a:prstGeom>
          <a:noFill/>
        </p:spPr>
        <p:txBody>
          <a:bodyPr wrap="none" rtlCol="0">
            <a:spAutoFit/>
          </a:bodyPr>
          <a:lstStyle/>
          <a:p>
            <a:r>
              <a:rPr lang="en-US" dirty="0" smtClean="0"/>
              <a:t>Size</a:t>
            </a:r>
            <a:endParaRPr lang="en-US" dirty="0"/>
          </a:p>
        </p:txBody>
      </p:sp>
      <p:sp>
        <p:nvSpPr>
          <p:cNvPr id="14" name="TextBox 13"/>
          <p:cNvSpPr txBox="1"/>
          <p:nvPr/>
        </p:nvSpPr>
        <p:spPr>
          <a:xfrm>
            <a:off x="-152400" y="3516868"/>
            <a:ext cx="1234377" cy="369332"/>
          </a:xfrm>
          <a:prstGeom prst="rect">
            <a:avLst/>
          </a:prstGeom>
          <a:noFill/>
        </p:spPr>
        <p:txBody>
          <a:bodyPr wrap="none" rtlCol="0">
            <a:spAutoFit/>
          </a:bodyPr>
          <a:lstStyle/>
          <a:p>
            <a:r>
              <a:rPr lang="en-US" dirty="0" smtClean="0"/>
              <a:t>Complexity</a:t>
            </a:r>
            <a:endParaRPr lang="en-US" dirty="0"/>
          </a:p>
        </p:txBody>
      </p:sp>
      <p:sp>
        <p:nvSpPr>
          <p:cNvPr id="15" name="TextBox 14"/>
          <p:cNvSpPr txBox="1"/>
          <p:nvPr/>
        </p:nvSpPr>
        <p:spPr>
          <a:xfrm>
            <a:off x="304800" y="3657600"/>
            <a:ext cx="242374" cy="646331"/>
          </a:xfrm>
          <a:prstGeom prst="rect">
            <a:avLst/>
          </a:prstGeom>
          <a:noFill/>
        </p:spPr>
        <p:txBody>
          <a:bodyPr wrap="none" rtlCol="0">
            <a:spAutoFit/>
          </a:bodyPr>
          <a:lstStyle/>
          <a:p>
            <a:r>
              <a:rPr lang="en-US" dirty="0" smtClean="0"/>
              <a:t>.</a:t>
            </a:r>
          </a:p>
          <a:p>
            <a:r>
              <a:rPr lang="en-US" dirty="0"/>
              <a:t>.</a:t>
            </a:r>
          </a:p>
        </p:txBody>
      </p:sp>
      <p:cxnSp>
        <p:nvCxnSpPr>
          <p:cNvPr id="17" name="Straight Arrow Connector 16"/>
          <p:cNvCxnSpPr/>
          <p:nvPr/>
        </p:nvCxnSpPr>
        <p:spPr>
          <a:xfrm>
            <a:off x="1539177" y="2095500"/>
            <a:ext cx="685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48777" y="1828800"/>
            <a:ext cx="2064604" cy="369332"/>
          </a:xfrm>
          <a:prstGeom prst="rect">
            <a:avLst/>
          </a:prstGeom>
          <a:noFill/>
        </p:spPr>
        <p:txBody>
          <a:bodyPr wrap="none" rtlCol="0">
            <a:spAutoFit/>
          </a:bodyPr>
          <a:lstStyle/>
          <a:p>
            <a:r>
              <a:rPr lang="en-US" dirty="0" smtClean="0"/>
              <a:t>Post-release defects</a:t>
            </a:r>
            <a:endParaRPr lang="en-US" dirty="0"/>
          </a:p>
        </p:txBody>
      </p:sp>
      <p:sp>
        <p:nvSpPr>
          <p:cNvPr id="19" name="Rectangle 18"/>
          <p:cNvSpPr/>
          <p:nvPr/>
        </p:nvSpPr>
        <p:spPr>
          <a:xfrm>
            <a:off x="2301177" y="3195935"/>
            <a:ext cx="1508823" cy="918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1234377" y="3733800"/>
            <a:ext cx="914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971800" y="2438400"/>
            <a:ext cx="0" cy="685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00600" y="3516868"/>
            <a:ext cx="4320029" cy="369332"/>
          </a:xfrm>
          <a:prstGeom prst="rect">
            <a:avLst/>
          </a:prstGeom>
          <a:noFill/>
        </p:spPr>
        <p:txBody>
          <a:bodyPr wrap="none" rtlCol="0">
            <a:spAutoFit/>
          </a:bodyPr>
          <a:lstStyle/>
          <a:p>
            <a:r>
              <a:rPr lang="en-US" dirty="0" smtClean="0"/>
              <a:t>D(f) = C + 0.1*size(f) + 0.2*complexity(f) + …</a:t>
            </a:r>
            <a:endParaRPr lang="en-US" dirty="0"/>
          </a:p>
        </p:txBody>
      </p:sp>
      <p:cxnSp>
        <p:nvCxnSpPr>
          <p:cNvPr id="25" name="Straight Arrow Connector 24"/>
          <p:cNvCxnSpPr/>
          <p:nvPr/>
        </p:nvCxnSpPr>
        <p:spPr>
          <a:xfrm>
            <a:off x="3810000" y="3733800"/>
            <a:ext cx="914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62200" y="3200400"/>
            <a:ext cx="1403407" cy="923330"/>
          </a:xfrm>
          <a:prstGeom prst="rect">
            <a:avLst/>
          </a:prstGeom>
          <a:noFill/>
        </p:spPr>
        <p:txBody>
          <a:bodyPr wrap="square" rtlCol="0">
            <a:spAutoFit/>
          </a:bodyPr>
          <a:lstStyle/>
          <a:p>
            <a:pPr algn="ctr"/>
            <a:r>
              <a:rPr lang="en-US" dirty="0" smtClean="0"/>
              <a:t>Model</a:t>
            </a:r>
          </a:p>
          <a:p>
            <a:pPr algn="ctr"/>
            <a:r>
              <a:rPr lang="en-US" dirty="0" smtClean="0"/>
              <a:t>(e.g. Logistic Regression)</a:t>
            </a:r>
            <a:endParaRPr lang="en-US" dirty="0"/>
          </a:p>
        </p:txBody>
      </p:sp>
      <p:sp>
        <p:nvSpPr>
          <p:cNvPr id="27" name="Folded Corner 26"/>
          <p:cNvSpPr/>
          <p:nvPr/>
        </p:nvSpPr>
        <p:spPr>
          <a:xfrm>
            <a:off x="929577" y="4495800"/>
            <a:ext cx="457200" cy="533400"/>
          </a:xfrm>
          <a:prstGeom prst="foldedCorner">
            <a:avLst/>
          </a:prstGeom>
          <a:solidFill>
            <a:schemeClr val="accent3">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a:off x="1310577" y="5257800"/>
            <a:ext cx="0"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9212" y="5334000"/>
            <a:ext cx="887551" cy="646331"/>
          </a:xfrm>
          <a:prstGeom prst="rect">
            <a:avLst/>
          </a:prstGeom>
          <a:noFill/>
        </p:spPr>
        <p:txBody>
          <a:bodyPr wrap="none" rtlCol="0">
            <a:spAutoFit/>
          </a:bodyPr>
          <a:lstStyle/>
          <a:p>
            <a:pPr algn="ctr"/>
            <a:r>
              <a:rPr lang="en-US" dirty="0" smtClean="0"/>
              <a:t>Extract </a:t>
            </a:r>
          </a:p>
          <a:p>
            <a:pPr algn="ctr"/>
            <a:r>
              <a:rPr lang="en-US" dirty="0" smtClean="0"/>
              <a:t>Metrics</a:t>
            </a:r>
            <a:endParaRPr lang="en-US" dirty="0"/>
          </a:p>
        </p:txBody>
      </p:sp>
      <p:sp>
        <p:nvSpPr>
          <p:cNvPr id="33" name="TextBox 32"/>
          <p:cNvSpPr txBox="1"/>
          <p:nvPr/>
        </p:nvSpPr>
        <p:spPr>
          <a:xfrm>
            <a:off x="457200" y="6019800"/>
            <a:ext cx="544957" cy="369332"/>
          </a:xfrm>
          <a:prstGeom prst="rect">
            <a:avLst/>
          </a:prstGeom>
          <a:noFill/>
        </p:spPr>
        <p:txBody>
          <a:bodyPr wrap="none" rtlCol="0">
            <a:spAutoFit/>
          </a:bodyPr>
          <a:lstStyle/>
          <a:p>
            <a:r>
              <a:rPr lang="en-US" dirty="0" smtClean="0"/>
              <a:t>Size</a:t>
            </a:r>
            <a:endParaRPr lang="en-US" dirty="0"/>
          </a:p>
        </p:txBody>
      </p:sp>
      <p:sp>
        <p:nvSpPr>
          <p:cNvPr id="34" name="TextBox 33"/>
          <p:cNvSpPr txBox="1"/>
          <p:nvPr/>
        </p:nvSpPr>
        <p:spPr>
          <a:xfrm>
            <a:off x="152400" y="6260068"/>
            <a:ext cx="1234377" cy="369332"/>
          </a:xfrm>
          <a:prstGeom prst="rect">
            <a:avLst/>
          </a:prstGeom>
          <a:noFill/>
        </p:spPr>
        <p:txBody>
          <a:bodyPr wrap="none" rtlCol="0">
            <a:spAutoFit/>
          </a:bodyPr>
          <a:lstStyle/>
          <a:p>
            <a:r>
              <a:rPr lang="en-US" dirty="0" smtClean="0"/>
              <a:t>Complexity</a:t>
            </a:r>
            <a:endParaRPr lang="en-US" dirty="0"/>
          </a:p>
        </p:txBody>
      </p:sp>
      <p:sp>
        <p:nvSpPr>
          <p:cNvPr id="35" name="TextBox 34"/>
          <p:cNvSpPr txBox="1"/>
          <p:nvPr/>
        </p:nvSpPr>
        <p:spPr>
          <a:xfrm>
            <a:off x="655035" y="6629400"/>
            <a:ext cx="242374" cy="646331"/>
          </a:xfrm>
          <a:prstGeom prst="rect">
            <a:avLst/>
          </a:prstGeom>
          <a:noFill/>
        </p:spPr>
        <p:txBody>
          <a:bodyPr wrap="none" rtlCol="0">
            <a:spAutoFit/>
          </a:bodyPr>
          <a:lstStyle/>
          <a:p>
            <a:r>
              <a:rPr lang="en-US" dirty="0" smtClean="0"/>
              <a:t>.</a:t>
            </a:r>
          </a:p>
          <a:p>
            <a:r>
              <a:rPr lang="en-US" dirty="0"/>
              <a:t>.</a:t>
            </a:r>
          </a:p>
        </p:txBody>
      </p:sp>
      <p:sp>
        <p:nvSpPr>
          <p:cNvPr id="36" name="TextBox 35"/>
          <p:cNvSpPr txBox="1"/>
          <p:nvPr/>
        </p:nvSpPr>
        <p:spPr>
          <a:xfrm>
            <a:off x="2514600" y="6107668"/>
            <a:ext cx="4320029" cy="369332"/>
          </a:xfrm>
          <a:prstGeom prst="rect">
            <a:avLst/>
          </a:prstGeom>
          <a:noFill/>
        </p:spPr>
        <p:txBody>
          <a:bodyPr wrap="none" rtlCol="0">
            <a:spAutoFit/>
          </a:bodyPr>
          <a:lstStyle/>
          <a:p>
            <a:r>
              <a:rPr lang="en-US" dirty="0" smtClean="0"/>
              <a:t>D(f) = C + 0.1*size(f) + 0.2*complexity(f) + …</a:t>
            </a:r>
            <a:endParaRPr lang="en-US" dirty="0"/>
          </a:p>
        </p:txBody>
      </p:sp>
      <p:cxnSp>
        <p:nvCxnSpPr>
          <p:cNvPr id="37" name="Straight Arrow Connector 36"/>
          <p:cNvCxnSpPr/>
          <p:nvPr/>
        </p:nvCxnSpPr>
        <p:spPr>
          <a:xfrm>
            <a:off x="1524000" y="6324600"/>
            <a:ext cx="914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Folded Corner 37"/>
          <p:cNvSpPr/>
          <p:nvPr/>
        </p:nvSpPr>
        <p:spPr>
          <a:xfrm>
            <a:off x="990600" y="4572000"/>
            <a:ext cx="457200" cy="533400"/>
          </a:xfrm>
          <a:prstGeom prst="foldedCorner">
            <a:avLst/>
          </a:prstGeom>
          <a:solidFill>
            <a:schemeClr val="accent3">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olded Corner 38"/>
          <p:cNvSpPr/>
          <p:nvPr/>
        </p:nvSpPr>
        <p:spPr>
          <a:xfrm>
            <a:off x="1066800" y="4648200"/>
            <a:ext cx="457200" cy="533400"/>
          </a:xfrm>
          <a:prstGeom prst="foldedCorner">
            <a:avLst/>
          </a:prstGeom>
          <a:solidFill>
            <a:schemeClr val="accent3">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olded Corner 39"/>
          <p:cNvSpPr/>
          <p:nvPr/>
        </p:nvSpPr>
        <p:spPr>
          <a:xfrm>
            <a:off x="1143000" y="4724400"/>
            <a:ext cx="457200" cy="533400"/>
          </a:xfrm>
          <a:prstGeom prst="foldedCorner">
            <a:avLst/>
          </a:prstGeom>
          <a:solidFill>
            <a:schemeClr val="accent3">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olded Corner 40"/>
          <p:cNvSpPr/>
          <p:nvPr/>
        </p:nvSpPr>
        <p:spPr>
          <a:xfrm>
            <a:off x="6553200" y="4724400"/>
            <a:ext cx="457200" cy="533400"/>
          </a:xfrm>
          <a:prstGeom prst="foldedCorner">
            <a:avLst/>
          </a:prstGeom>
          <a:solidFill>
            <a:schemeClr val="accent3">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olded Corner 41"/>
          <p:cNvSpPr/>
          <p:nvPr/>
        </p:nvSpPr>
        <p:spPr>
          <a:xfrm>
            <a:off x="6553200" y="5410200"/>
            <a:ext cx="457200" cy="533400"/>
          </a:xfrm>
          <a:prstGeom prst="foldedCorner">
            <a:avLst/>
          </a:prstGeom>
          <a:solidFill>
            <a:schemeClr val="accent3">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189214" y="4914900"/>
            <a:ext cx="1055289" cy="369332"/>
          </a:xfrm>
          <a:prstGeom prst="rect">
            <a:avLst/>
          </a:prstGeom>
          <a:noFill/>
        </p:spPr>
        <p:txBody>
          <a:bodyPr wrap="none" rtlCol="0">
            <a:spAutoFit/>
          </a:bodyPr>
          <a:lstStyle/>
          <a:p>
            <a:r>
              <a:rPr lang="en-US" dirty="0" smtClean="0"/>
              <a:t>D(f) = 0.8</a:t>
            </a:r>
            <a:endParaRPr lang="en-US" dirty="0"/>
          </a:p>
        </p:txBody>
      </p:sp>
      <p:sp>
        <p:nvSpPr>
          <p:cNvPr id="44" name="TextBox 43"/>
          <p:cNvSpPr txBox="1"/>
          <p:nvPr/>
        </p:nvSpPr>
        <p:spPr>
          <a:xfrm>
            <a:off x="7189213" y="5421868"/>
            <a:ext cx="1055289" cy="369332"/>
          </a:xfrm>
          <a:prstGeom prst="rect">
            <a:avLst/>
          </a:prstGeom>
          <a:noFill/>
        </p:spPr>
        <p:txBody>
          <a:bodyPr wrap="none" rtlCol="0">
            <a:spAutoFit/>
          </a:bodyPr>
          <a:lstStyle/>
          <a:p>
            <a:r>
              <a:rPr lang="en-US" dirty="0" smtClean="0"/>
              <a:t>D(f) = 0.6</a:t>
            </a:r>
            <a:endParaRPr lang="en-US" dirty="0"/>
          </a:p>
        </p:txBody>
      </p:sp>
      <p:grpSp>
        <p:nvGrpSpPr>
          <p:cNvPr id="45" name="Group 44"/>
          <p:cNvGrpSpPr/>
          <p:nvPr/>
        </p:nvGrpSpPr>
        <p:grpSpPr>
          <a:xfrm>
            <a:off x="914400" y="7848600"/>
            <a:ext cx="7391400" cy="1295400"/>
            <a:chOff x="838200" y="4724400"/>
            <a:chExt cx="7391400" cy="1295400"/>
          </a:xfrm>
        </p:grpSpPr>
        <p:sp>
          <p:nvSpPr>
            <p:cNvPr id="46" name="Rounded Rectangle 45"/>
            <p:cNvSpPr/>
            <p:nvPr/>
          </p:nvSpPr>
          <p:spPr>
            <a:xfrm>
              <a:off x="838200" y="4724400"/>
              <a:ext cx="7391400" cy="1295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066800" y="4743271"/>
              <a:ext cx="7086600" cy="1200329"/>
            </a:xfrm>
            <a:prstGeom prst="rect">
              <a:avLst/>
            </a:prstGeom>
            <a:noFill/>
          </p:spPr>
          <p:txBody>
            <a:bodyPr wrap="square" rtlCol="0">
              <a:spAutoFit/>
            </a:bodyPr>
            <a:lstStyle/>
            <a:p>
              <a:r>
                <a:rPr lang="en-US" sz="3600" b="1" dirty="0" smtClean="0">
                  <a:solidFill>
                    <a:schemeClr val="bg1"/>
                  </a:solidFill>
                </a:rPr>
                <a:t>Key Predictors: Size and pre-release defects</a:t>
              </a:r>
              <a:endParaRPr lang="en-US" sz="3600" b="1" dirty="0">
                <a:solidFill>
                  <a:schemeClr val="bg1"/>
                </a:solidFill>
              </a:endParaRPr>
            </a:p>
          </p:txBody>
        </p:sp>
        <p:sp>
          <p:nvSpPr>
            <p:cNvPr id="48" name="TextBox 47"/>
            <p:cNvSpPr txBox="1"/>
            <p:nvPr/>
          </p:nvSpPr>
          <p:spPr>
            <a:xfrm>
              <a:off x="1066800" y="4936239"/>
              <a:ext cx="184731" cy="646331"/>
            </a:xfrm>
            <a:prstGeom prst="rect">
              <a:avLst/>
            </a:prstGeom>
            <a:noFill/>
          </p:spPr>
          <p:txBody>
            <a:bodyPr wrap="none" rtlCol="0">
              <a:spAutoFit/>
            </a:bodyPr>
            <a:lstStyle/>
            <a:p>
              <a:endParaRPr lang="en-US" sz="3600" b="1" dirty="0">
                <a:solidFill>
                  <a:schemeClr val="bg1"/>
                </a:solidFill>
              </a:endParaRPr>
            </a:p>
          </p:txBody>
        </p:sp>
      </p:grpSp>
      <p:sp>
        <p:nvSpPr>
          <p:cNvPr id="3" name="Slide Number Placeholder 2"/>
          <p:cNvSpPr>
            <a:spLocks noGrp="1"/>
          </p:cNvSpPr>
          <p:nvPr>
            <p:ph type="sldNum" sz="quarter" idx="12"/>
          </p:nvPr>
        </p:nvSpPr>
        <p:spPr/>
        <p:txBody>
          <a:bodyPr/>
          <a:lstStyle/>
          <a:p>
            <a:fld id="{60927F4E-78AB-4E26-A0B2-E6DA284CA8FF}" type="slidenum">
              <a:rPr lang="en-US" smtClean="0"/>
              <a:t>36</a:t>
            </a:fld>
            <a:endParaRPr lang="en-US"/>
          </a:p>
        </p:txBody>
      </p:sp>
    </p:spTree>
    <p:extLst>
      <p:ext uri="{BB962C8B-B14F-4D97-AF65-F5344CB8AC3E}">
        <p14:creationId xmlns:p14="http://schemas.microsoft.com/office/powerpoint/2010/main" val="3958141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500"/>
                                        <p:tgtEl>
                                          <p:spTgt spid="3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fade">
                                      <p:cBhvr>
                                        <p:cTn id="74" dur="500"/>
                                        <p:tgtEl>
                                          <p:spTgt spid="3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5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500"/>
                                        <p:tgtEl>
                                          <p:spTgt spid="3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500"/>
                                        <p:tgtEl>
                                          <p:spTgt spid="36"/>
                                        </p:tgtEl>
                                      </p:cBhvr>
                                    </p:animEffect>
                                  </p:childTnLst>
                                </p:cTn>
                              </p:par>
                              <p:par>
                                <p:cTn id="100" presetID="10" presetClass="entr" presetSubtype="0" fill="hold"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fade">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500"/>
                                        <p:tgtEl>
                                          <p:spTgt spid="4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fade">
                                      <p:cBhvr>
                                        <p:cTn id="110" dur="500"/>
                                        <p:tgtEl>
                                          <p:spTgt spid="42"/>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3"/>
                                        </p:tgtEl>
                                        <p:attrNameLst>
                                          <p:attrName>style.visibility</p:attrName>
                                        </p:attrNameLst>
                                      </p:cBhvr>
                                      <p:to>
                                        <p:strVal val="visible"/>
                                      </p:to>
                                    </p:set>
                                    <p:animEffect transition="in" filter="fade">
                                      <p:cBhvr>
                                        <p:cTn id="113" dur="500"/>
                                        <p:tgtEl>
                                          <p:spTgt spid="43"/>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fade">
                                      <p:cBhvr>
                                        <p:cTn id="116" dur="500"/>
                                        <p:tgtEl>
                                          <p:spTgt spid="44"/>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par>
                                <p:cTn id="121" presetID="9" presetClass="emph" presetSubtype="0" grpId="1" nodeType="withEffect">
                                  <p:stCondLst>
                                    <p:cond delay="0"/>
                                  </p:stCondLst>
                                  <p:childTnLst>
                                    <p:set>
                                      <p:cBhvr rctx="PPT">
                                        <p:cTn id="122" dur="indefinite"/>
                                        <p:tgtEl>
                                          <p:spTgt spid="5"/>
                                        </p:tgtEl>
                                        <p:attrNameLst>
                                          <p:attrName>style.opacity</p:attrName>
                                        </p:attrNameLst>
                                      </p:cBhvr>
                                      <p:to>
                                        <p:strVal val="0.5"/>
                                      </p:to>
                                    </p:set>
                                    <p:animEffect filter="image" prLst="opacity: 0.5">
                                      <p:cBhvr rctx="IE">
                                        <p:cTn id="123" dur="indefinite"/>
                                        <p:tgtEl>
                                          <p:spTgt spid="5"/>
                                        </p:tgtEl>
                                      </p:cBhvr>
                                    </p:animEffect>
                                  </p:childTnLst>
                                </p:cTn>
                              </p:par>
                              <p:par>
                                <p:cTn id="124" presetID="9" presetClass="emph" presetSubtype="0" grpId="1" nodeType="withEffect">
                                  <p:stCondLst>
                                    <p:cond delay="0"/>
                                  </p:stCondLst>
                                  <p:childTnLst>
                                    <p:set>
                                      <p:cBhvr rctx="PPT">
                                        <p:cTn id="125" dur="indefinite"/>
                                        <p:tgtEl>
                                          <p:spTgt spid="7"/>
                                        </p:tgtEl>
                                        <p:attrNameLst>
                                          <p:attrName>style.opacity</p:attrName>
                                        </p:attrNameLst>
                                      </p:cBhvr>
                                      <p:to>
                                        <p:strVal val="0.5"/>
                                      </p:to>
                                    </p:set>
                                    <p:animEffect filter="image" prLst="opacity: 0.5">
                                      <p:cBhvr rctx="IE">
                                        <p:cTn id="126" dur="indefinite"/>
                                        <p:tgtEl>
                                          <p:spTgt spid="7"/>
                                        </p:tgtEl>
                                      </p:cBhvr>
                                    </p:animEffect>
                                  </p:childTnLst>
                                </p:cTn>
                              </p:par>
                              <p:par>
                                <p:cTn id="127" presetID="9" presetClass="emph" presetSubtype="0" grpId="1" nodeType="withEffect">
                                  <p:stCondLst>
                                    <p:cond delay="0"/>
                                  </p:stCondLst>
                                  <p:childTnLst>
                                    <p:set>
                                      <p:cBhvr rctx="PPT">
                                        <p:cTn id="128" dur="indefinite"/>
                                        <p:tgtEl>
                                          <p:spTgt spid="8"/>
                                        </p:tgtEl>
                                        <p:attrNameLst>
                                          <p:attrName>style.opacity</p:attrName>
                                        </p:attrNameLst>
                                      </p:cBhvr>
                                      <p:to>
                                        <p:strVal val="0.5"/>
                                      </p:to>
                                    </p:set>
                                    <p:animEffect filter="image" prLst="opacity: 0.5">
                                      <p:cBhvr rctx="IE">
                                        <p:cTn id="129" dur="indefinite"/>
                                        <p:tgtEl>
                                          <p:spTgt spid="8"/>
                                        </p:tgtEl>
                                      </p:cBhvr>
                                    </p:animEffect>
                                  </p:childTnLst>
                                </p:cTn>
                              </p:par>
                              <p:par>
                                <p:cTn id="130" presetID="9" presetClass="emph" presetSubtype="0" grpId="1" nodeType="withEffect">
                                  <p:stCondLst>
                                    <p:cond delay="0"/>
                                  </p:stCondLst>
                                  <p:childTnLst>
                                    <p:set>
                                      <p:cBhvr rctx="PPT">
                                        <p:cTn id="131" dur="indefinite"/>
                                        <p:tgtEl>
                                          <p:spTgt spid="9"/>
                                        </p:tgtEl>
                                        <p:attrNameLst>
                                          <p:attrName>style.opacity</p:attrName>
                                        </p:attrNameLst>
                                      </p:cBhvr>
                                      <p:to>
                                        <p:strVal val="0.5"/>
                                      </p:to>
                                    </p:set>
                                    <p:animEffect filter="image" prLst="opacity: 0.5">
                                      <p:cBhvr rctx="IE">
                                        <p:cTn id="132" dur="indefinite"/>
                                        <p:tgtEl>
                                          <p:spTgt spid="9"/>
                                        </p:tgtEl>
                                      </p:cBhvr>
                                    </p:animEffect>
                                  </p:childTnLst>
                                </p:cTn>
                              </p:par>
                              <p:par>
                                <p:cTn id="133" presetID="9" presetClass="emph" presetSubtype="0" nodeType="withEffect">
                                  <p:stCondLst>
                                    <p:cond delay="0"/>
                                  </p:stCondLst>
                                  <p:childTnLst>
                                    <p:set>
                                      <p:cBhvr rctx="PPT">
                                        <p:cTn id="134" dur="indefinite"/>
                                        <p:tgtEl>
                                          <p:spTgt spid="11"/>
                                        </p:tgtEl>
                                        <p:attrNameLst>
                                          <p:attrName>style.opacity</p:attrName>
                                        </p:attrNameLst>
                                      </p:cBhvr>
                                      <p:to>
                                        <p:strVal val="0.5"/>
                                      </p:to>
                                    </p:set>
                                    <p:animEffect filter="image" prLst="opacity: 0.5">
                                      <p:cBhvr rctx="IE">
                                        <p:cTn id="135" dur="indefinite"/>
                                        <p:tgtEl>
                                          <p:spTgt spid="11"/>
                                        </p:tgtEl>
                                      </p:cBhvr>
                                    </p:animEffect>
                                  </p:childTnLst>
                                </p:cTn>
                              </p:par>
                              <p:par>
                                <p:cTn id="136" presetID="9" presetClass="emph" presetSubtype="0" grpId="1" nodeType="withEffect">
                                  <p:stCondLst>
                                    <p:cond delay="0"/>
                                  </p:stCondLst>
                                  <p:childTnLst>
                                    <p:set>
                                      <p:cBhvr rctx="PPT">
                                        <p:cTn id="137" dur="indefinite"/>
                                        <p:tgtEl>
                                          <p:spTgt spid="12"/>
                                        </p:tgtEl>
                                        <p:attrNameLst>
                                          <p:attrName>style.opacity</p:attrName>
                                        </p:attrNameLst>
                                      </p:cBhvr>
                                      <p:to>
                                        <p:strVal val="0.5"/>
                                      </p:to>
                                    </p:set>
                                    <p:animEffect filter="image" prLst="opacity: 0.5">
                                      <p:cBhvr rctx="IE">
                                        <p:cTn id="138" dur="indefinite"/>
                                        <p:tgtEl>
                                          <p:spTgt spid="12"/>
                                        </p:tgtEl>
                                      </p:cBhvr>
                                    </p:animEffect>
                                  </p:childTnLst>
                                </p:cTn>
                              </p:par>
                              <p:par>
                                <p:cTn id="139" presetID="9" presetClass="emph" presetSubtype="0" grpId="1" nodeType="withEffect">
                                  <p:stCondLst>
                                    <p:cond delay="0"/>
                                  </p:stCondLst>
                                  <p:childTnLst>
                                    <p:set>
                                      <p:cBhvr rctx="PPT">
                                        <p:cTn id="140" dur="indefinite"/>
                                        <p:tgtEl>
                                          <p:spTgt spid="13"/>
                                        </p:tgtEl>
                                        <p:attrNameLst>
                                          <p:attrName>style.opacity</p:attrName>
                                        </p:attrNameLst>
                                      </p:cBhvr>
                                      <p:to>
                                        <p:strVal val="0.5"/>
                                      </p:to>
                                    </p:set>
                                    <p:animEffect filter="image" prLst="opacity: 0.5">
                                      <p:cBhvr rctx="IE">
                                        <p:cTn id="141" dur="indefinite"/>
                                        <p:tgtEl>
                                          <p:spTgt spid="13"/>
                                        </p:tgtEl>
                                      </p:cBhvr>
                                    </p:animEffect>
                                  </p:childTnLst>
                                </p:cTn>
                              </p:par>
                              <p:par>
                                <p:cTn id="142" presetID="9" presetClass="emph" presetSubtype="0" grpId="1" nodeType="withEffect">
                                  <p:stCondLst>
                                    <p:cond delay="0"/>
                                  </p:stCondLst>
                                  <p:childTnLst>
                                    <p:set>
                                      <p:cBhvr rctx="PPT">
                                        <p:cTn id="143" dur="indefinite"/>
                                        <p:tgtEl>
                                          <p:spTgt spid="14"/>
                                        </p:tgtEl>
                                        <p:attrNameLst>
                                          <p:attrName>style.opacity</p:attrName>
                                        </p:attrNameLst>
                                      </p:cBhvr>
                                      <p:to>
                                        <p:strVal val="0.5"/>
                                      </p:to>
                                    </p:set>
                                    <p:animEffect filter="image" prLst="opacity: 0.5">
                                      <p:cBhvr rctx="IE">
                                        <p:cTn id="144" dur="indefinite"/>
                                        <p:tgtEl>
                                          <p:spTgt spid="14"/>
                                        </p:tgtEl>
                                      </p:cBhvr>
                                    </p:animEffect>
                                  </p:childTnLst>
                                </p:cTn>
                              </p:par>
                              <p:par>
                                <p:cTn id="145" presetID="9" presetClass="emph" presetSubtype="0" grpId="1" nodeType="withEffect">
                                  <p:stCondLst>
                                    <p:cond delay="0"/>
                                  </p:stCondLst>
                                  <p:childTnLst>
                                    <p:set>
                                      <p:cBhvr rctx="PPT">
                                        <p:cTn id="146" dur="indefinite"/>
                                        <p:tgtEl>
                                          <p:spTgt spid="15"/>
                                        </p:tgtEl>
                                        <p:attrNameLst>
                                          <p:attrName>style.opacity</p:attrName>
                                        </p:attrNameLst>
                                      </p:cBhvr>
                                      <p:to>
                                        <p:strVal val="0.5"/>
                                      </p:to>
                                    </p:set>
                                    <p:animEffect filter="image" prLst="opacity: 0.5">
                                      <p:cBhvr rctx="IE">
                                        <p:cTn id="147" dur="indefinite"/>
                                        <p:tgtEl>
                                          <p:spTgt spid="15"/>
                                        </p:tgtEl>
                                      </p:cBhvr>
                                    </p:animEffect>
                                  </p:childTnLst>
                                </p:cTn>
                              </p:par>
                              <p:par>
                                <p:cTn id="148" presetID="9" presetClass="emph" presetSubtype="0" nodeType="withEffect">
                                  <p:stCondLst>
                                    <p:cond delay="0"/>
                                  </p:stCondLst>
                                  <p:childTnLst>
                                    <p:set>
                                      <p:cBhvr rctx="PPT">
                                        <p:cTn id="149" dur="indefinite"/>
                                        <p:tgtEl>
                                          <p:spTgt spid="17"/>
                                        </p:tgtEl>
                                        <p:attrNameLst>
                                          <p:attrName>style.opacity</p:attrName>
                                        </p:attrNameLst>
                                      </p:cBhvr>
                                      <p:to>
                                        <p:strVal val="0.5"/>
                                      </p:to>
                                    </p:set>
                                    <p:animEffect filter="image" prLst="opacity: 0.5">
                                      <p:cBhvr rctx="IE">
                                        <p:cTn id="150" dur="indefinite"/>
                                        <p:tgtEl>
                                          <p:spTgt spid="17"/>
                                        </p:tgtEl>
                                      </p:cBhvr>
                                    </p:animEffect>
                                  </p:childTnLst>
                                </p:cTn>
                              </p:par>
                              <p:par>
                                <p:cTn id="151" presetID="9" presetClass="emph" presetSubtype="0" grpId="1" nodeType="withEffect">
                                  <p:stCondLst>
                                    <p:cond delay="0"/>
                                  </p:stCondLst>
                                  <p:childTnLst>
                                    <p:set>
                                      <p:cBhvr rctx="PPT">
                                        <p:cTn id="152" dur="indefinite"/>
                                        <p:tgtEl>
                                          <p:spTgt spid="18"/>
                                        </p:tgtEl>
                                        <p:attrNameLst>
                                          <p:attrName>style.opacity</p:attrName>
                                        </p:attrNameLst>
                                      </p:cBhvr>
                                      <p:to>
                                        <p:strVal val="0.5"/>
                                      </p:to>
                                    </p:set>
                                    <p:animEffect filter="image" prLst="opacity: 0.5">
                                      <p:cBhvr rctx="IE">
                                        <p:cTn id="153" dur="indefinite"/>
                                        <p:tgtEl>
                                          <p:spTgt spid="18"/>
                                        </p:tgtEl>
                                      </p:cBhvr>
                                    </p:animEffect>
                                  </p:childTnLst>
                                </p:cTn>
                              </p:par>
                              <p:par>
                                <p:cTn id="154" presetID="9" presetClass="emph" presetSubtype="0" grpId="1" nodeType="withEffect">
                                  <p:stCondLst>
                                    <p:cond delay="0"/>
                                  </p:stCondLst>
                                  <p:childTnLst>
                                    <p:set>
                                      <p:cBhvr rctx="PPT">
                                        <p:cTn id="155" dur="indefinite"/>
                                        <p:tgtEl>
                                          <p:spTgt spid="19"/>
                                        </p:tgtEl>
                                        <p:attrNameLst>
                                          <p:attrName>style.opacity</p:attrName>
                                        </p:attrNameLst>
                                      </p:cBhvr>
                                      <p:to>
                                        <p:strVal val="0.5"/>
                                      </p:to>
                                    </p:set>
                                    <p:animEffect filter="image" prLst="opacity: 0.5">
                                      <p:cBhvr rctx="IE">
                                        <p:cTn id="156" dur="indefinite"/>
                                        <p:tgtEl>
                                          <p:spTgt spid="19"/>
                                        </p:tgtEl>
                                      </p:cBhvr>
                                    </p:animEffect>
                                  </p:childTnLst>
                                </p:cTn>
                              </p:par>
                              <p:par>
                                <p:cTn id="157" presetID="9" presetClass="emph" presetSubtype="0" nodeType="withEffect">
                                  <p:stCondLst>
                                    <p:cond delay="0"/>
                                  </p:stCondLst>
                                  <p:childTnLst>
                                    <p:set>
                                      <p:cBhvr rctx="PPT">
                                        <p:cTn id="158" dur="indefinite"/>
                                        <p:tgtEl>
                                          <p:spTgt spid="21"/>
                                        </p:tgtEl>
                                        <p:attrNameLst>
                                          <p:attrName>style.opacity</p:attrName>
                                        </p:attrNameLst>
                                      </p:cBhvr>
                                      <p:to>
                                        <p:strVal val="0.5"/>
                                      </p:to>
                                    </p:set>
                                    <p:animEffect filter="image" prLst="opacity: 0.5">
                                      <p:cBhvr rctx="IE">
                                        <p:cTn id="159" dur="indefinite"/>
                                        <p:tgtEl>
                                          <p:spTgt spid="21"/>
                                        </p:tgtEl>
                                      </p:cBhvr>
                                    </p:animEffect>
                                  </p:childTnLst>
                                </p:cTn>
                              </p:par>
                              <p:par>
                                <p:cTn id="160" presetID="9" presetClass="emph" presetSubtype="0" nodeType="withEffect">
                                  <p:stCondLst>
                                    <p:cond delay="0"/>
                                  </p:stCondLst>
                                  <p:childTnLst>
                                    <p:set>
                                      <p:cBhvr rctx="PPT">
                                        <p:cTn id="161" dur="indefinite"/>
                                        <p:tgtEl>
                                          <p:spTgt spid="23"/>
                                        </p:tgtEl>
                                        <p:attrNameLst>
                                          <p:attrName>style.opacity</p:attrName>
                                        </p:attrNameLst>
                                      </p:cBhvr>
                                      <p:to>
                                        <p:strVal val="0.5"/>
                                      </p:to>
                                    </p:set>
                                    <p:animEffect filter="image" prLst="opacity: 0.5">
                                      <p:cBhvr rctx="IE">
                                        <p:cTn id="162" dur="indefinite"/>
                                        <p:tgtEl>
                                          <p:spTgt spid="23"/>
                                        </p:tgtEl>
                                      </p:cBhvr>
                                    </p:animEffect>
                                  </p:childTnLst>
                                </p:cTn>
                              </p:par>
                              <p:par>
                                <p:cTn id="163" presetID="9" presetClass="emph" presetSubtype="0" grpId="1" nodeType="withEffect">
                                  <p:stCondLst>
                                    <p:cond delay="0"/>
                                  </p:stCondLst>
                                  <p:childTnLst>
                                    <p:set>
                                      <p:cBhvr rctx="PPT">
                                        <p:cTn id="164" dur="indefinite"/>
                                        <p:tgtEl>
                                          <p:spTgt spid="26"/>
                                        </p:tgtEl>
                                        <p:attrNameLst>
                                          <p:attrName>style.opacity</p:attrName>
                                        </p:attrNameLst>
                                      </p:cBhvr>
                                      <p:to>
                                        <p:strVal val="0.5"/>
                                      </p:to>
                                    </p:set>
                                    <p:animEffect filter="image" prLst="opacity: 0.5">
                                      <p:cBhvr rctx="IE">
                                        <p:cTn id="165" dur="indefinite"/>
                                        <p:tgtEl>
                                          <p:spTgt spid="26"/>
                                        </p:tgtEl>
                                      </p:cBhvr>
                                    </p:animEffect>
                                  </p:childTnLst>
                                </p:cTn>
                              </p:par>
                              <p:par>
                                <p:cTn id="166" presetID="9" presetClass="emph" presetSubtype="0" grpId="1" nodeType="withEffect">
                                  <p:stCondLst>
                                    <p:cond delay="0"/>
                                  </p:stCondLst>
                                  <p:childTnLst>
                                    <p:set>
                                      <p:cBhvr rctx="PPT">
                                        <p:cTn id="167" dur="indefinite"/>
                                        <p:tgtEl>
                                          <p:spTgt spid="24"/>
                                        </p:tgtEl>
                                        <p:attrNameLst>
                                          <p:attrName>style.opacity</p:attrName>
                                        </p:attrNameLst>
                                      </p:cBhvr>
                                      <p:to>
                                        <p:strVal val="0.5"/>
                                      </p:to>
                                    </p:set>
                                    <p:animEffect filter="image" prLst="opacity: 0.5">
                                      <p:cBhvr rctx="IE">
                                        <p:cTn id="168" dur="indefinite"/>
                                        <p:tgtEl>
                                          <p:spTgt spid="24"/>
                                        </p:tgtEl>
                                      </p:cBhvr>
                                    </p:animEffect>
                                  </p:childTnLst>
                                </p:cTn>
                              </p:par>
                              <p:par>
                                <p:cTn id="169" presetID="9" presetClass="emph" presetSubtype="0" nodeType="withEffect">
                                  <p:stCondLst>
                                    <p:cond delay="0"/>
                                  </p:stCondLst>
                                  <p:childTnLst>
                                    <p:set>
                                      <p:cBhvr rctx="PPT">
                                        <p:cTn id="170" dur="indefinite"/>
                                        <p:tgtEl>
                                          <p:spTgt spid="25"/>
                                        </p:tgtEl>
                                        <p:attrNameLst>
                                          <p:attrName>style.opacity</p:attrName>
                                        </p:attrNameLst>
                                      </p:cBhvr>
                                      <p:to>
                                        <p:strVal val="0.5"/>
                                      </p:to>
                                    </p:set>
                                    <p:animEffect filter="image" prLst="opacity: 0.5">
                                      <p:cBhvr rctx="IE">
                                        <p:cTn id="171" dur="indefinite"/>
                                        <p:tgtEl>
                                          <p:spTgt spid="25"/>
                                        </p:tgtEl>
                                      </p:cBhvr>
                                    </p:animEffect>
                                  </p:childTnLst>
                                </p:cTn>
                              </p:par>
                              <p:par>
                                <p:cTn id="172" presetID="9" presetClass="emph" presetSubtype="0" grpId="1" nodeType="withEffect">
                                  <p:stCondLst>
                                    <p:cond delay="0"/>
                                  </p:stCondLst>
                                  <p:childTnLst>
                                    <p:set>
                                      <p:cBhvr rctx="PPT">
                                        <p:cTn id="173" dur="indefinite"/>
                                        <p:tgtEl>
                                          <p:spTgt spid="27"/>
                                        </p:tgtEl>
                                        <p:attrNameLst>
                                          <p:attrName>style.opacity</p:attrName>
                                        </p:attrNameLst>
                                      </p:cBhvr>
                                      <p:to>
                                        <p:strVal val="0.5"/>
                                      </p:to>
                                    </p:set>
                                    <p:animEffect filter="image" prLst="opacity: 0.5">
                                      <p:cBhvr rctx="IE">
                                        <p:cTn id="174" dur="indefinite"/>
                                        <p:tgtEl>
                                          <p:spTgt spid="27"/>
                                        </p:tgtEl>
                                      </p:cBhvr>
                                    </p:animEffect>
                                  </p:childTnLst>
                                </p:cTn>
                              </p:par>
                              <p:par>
                                <p:cTn id="175" presetID="9" presetClass="emph" presetSubtype="0" grpId="1" nodeType="withEffect">
                                  <p:stCondLst>
                                    <p:cond delay="0"/>
                                  </p:stCondLst>
                                  <p:childTnLst>
                                    <p:set>
                                      <p:cBhvr rctx="PPT">
                                        <p:cTn id="176" dur="indefinite"/>
                                        <p:tgtEl>
                                          <p:spTgt spid="38"/>
                                        </p:tgtEl>
                                        <p:attrNameLst>
                                          <p:attrName>style.opacity</p:attrName>
                                        </p:attrNameLst>
                                      </p:cBhvr>
                                      <p:to>
                                        <p:strVal val="0.5"/>
                                      </p:to>
                                    </p:set>
                                    <p:animEffect filter="image" prLst="opacity: 0.5">
                                      <p:cBhvr rctx="IE">
                                        <p:cTn id="177" dur="indefinite"/>
                                        <p:tgtEl>
                                          <p:spTgt spid="38"/>
                                        </p:tgtEl>
                                      </p:cBhvr>
                                    </p:animEffect>
                                  </p:childTnLst>
                                </p:cTn>
                              </p:par>
                              <p:par>
                                <p:cTn id="178" presetID="9" presetClass="emph" presetSubtype="0" grpId="1" nodeType="withEffect">
                                  <p:stCondLst>
                                    <p:cond delay="0"/>
                                  </p:stCondLst>
                                  <p:childTnLst>
                                    <p:set>
                                      <p:cBhvr rctx="PPT">
                                        <p:cTn id="179" dur="indefinite"/>
                                        <p:tgtEl>
                                          <p:spTgt spid="39"/>
                                        </p:tgtEl>
                                        <p:attrNameLst>
                                          <p:attrName>style.opacity</p:attrName>
                                        </p:attrNameLst>
                                      </p:cBhvr>
                                      <p:to>
                                        <p:strVal val="0.5"/>
                                      </p:to>
                                    </p:set>
                                    <p:animEffect filter="image" prLst="opacity: 0.5">
                                      <p:cBhvr rctx="IE">
                                        <p:cTn id="180" dur="indefinite"/>
                                        <p:tgtEl>
                                          <p:spTgt spid="39"/>
                                        </p:tgtEl>
                                      </p:cBhvr>
                                    </p:animEffect>
                                  </p:childTnLst>
                                </p:cTn>
                              </p:par>
                              <p:par>
                                <p:cTn id="181" presetID="9" presetClass="emph" presetSubtype="0" grpId="1" nodeType="withEffect">
                                  <p:stCondLst>
                                    <p:cond delay="0"/>
                                  </p:stCondLst>
                                  <p:childTnLst>
                                    <p:set>
                                      <p:cBhvr rctx="PPT">
                                        <p:cTn id="182" dur="indefinite"/>
                                        <p:tgtEl>
                                          <p:spTgt spid="40"/>
                                        </p:tgtEl>
                                        <p:attrNameLst>
                                          <p:attrName>style.opacity</p:attrName>
                                        </p:attrNameLst>
                                      </p:cBhvr>
                                      <p:to>
                                        <p:strVal val="0.5"/>
                                      </p:to>
                                    </p:set>
                                    <p:animEffect filter="image" prLst="opacity: 0.5">
                                      <p:cBhvr rctx="IE">
                                        <p:cTn id="183" dur="indefinite"/>
                                        <p:tgtEl>
                                          <p:spTgt spid="40"/>
                                        </p:tgtEl>
                                      </p:cBhvr>
                                    </p:animEffect>
                                  </p:childTnLst>
                                </p:cTn>
                              </p:par>
                              <p:par>
                                <p:cTn id="184" presetID="9" presetClass="emph" presetSubtype="0" nodeType="withEffect">
                                  <p:stCondLst>
                                    <p:cond delay="0"/>
                                  </p:stCondLst>
                                  <p:childTnLst>
                                    <p:set>
                                      <p:cBhvr rctx="PPT">
                                        <p:cTn id="185" dur="indefinite"/>
                                        <p:tgtEl>
                                          <p:spTgt spid="31"/>
                                        </p:tgtEl>
                                        <p:attrNameLst>
                                          <p:attrName>style.opacity</p:attrName>
                                        </p:attrNameLst>
                                      </p:cBhvr>
                                      <p:to>
                                        <p:strVal val="0.5"/>
                                      </p:to>
                                    </p:set>
                                    <p:animEffect filter="image" prLst="opacity: 0.5">
                                      <p:cBhvr rctx="IE">
                                        <p:cTn id="186" dur="indefinite"/>
                                        <p:tgtEl>
                                          <p:spTgt spid="31"/>
                                        </p:tgtEl>
                                      </p:cBhvr>
                                    </p:animEffect>
                                  </p:childTnLst>
                                </p:cTn>
                              </p:par>
                              <p:par>
                                <p:cTn id="187" presetID="9" presetClass="emph" presetSubtype="0" grpId="1" nodeType="withEffect">
                                  <p:stCondLst>
                                    <p:cond delay="0"/>
                                  </p:stCondLst>
                                  <p:childTnLst>
                                    <p:set>
                                      <p:cBhvr rctx="PPT">
                                        <p:cTn id="188" dur="indefinite"/>
                                        <p:tgtEl>
                                          <p:spTgt spid="32"/>
                                        </p:tgtEl>
                                        <p:attrNameLst>
                                          <p:attrName>style.opacity</p:attrName>
                                        </p:attrNameLst>
                                      </p:cBhvr>
                                      <p:to>
                                        <p:strVal val="0.5"/>
                                      </p:to>
                                    </p:set>
                                    <p:animEffect filter="image" prLst="opacity: 0.5">
                                      <p:cBhvr rctx="IE">
                                        <p:cTn id="189" dur="indefinite"/>
                                        <p:tgtEl>
                                          <p:spTgt spid="32"/>
                                        </p:tgtEl>
                                      </p:cBhvr>
                                    </p:animEffect>
                                  </p:childTnLst>
                                </p:cTn>
                              </p:par>
                              <p:par>
                                <p:cTn id="190" presetID="9" presetClass="emph" presetSubtype="0" grpId="1" nodeType="withEffect">
                                  <p:stCondLst>
                                    <p:cond delay="0"/>
                                  </p:stCondLst>
                                  <p:childTnLst>
                                    <p:set>
                                      <p:cBhvr rctx="PPT">
                                        <p:cTn id="191" dur="indefinite"/>
                                        <p:tgtEl>
                                          <p:spTgt spid="33"/>
                                        </p:tgtEl>
                                        <p:attrNameLst>
                                          <p:attrName>style.opacity</p:attrName>
                                        </p:attrNameLst>
                                      </p:cBhvr>
                                      <p:to>
                                        <p:strVal val="0.5"/>
                                      </p:to>
                                    </p:set>
                                    <p:animEffect filter="image" prLst="opacity: 0.5">
                                      <p:cBhvr rctx="IE">
                                        <p:cTn id="192" dur="indefinite"/>
                                        <p:tgtEl>
                                          <p:spTgt spid="33"/>
                                        </p:tgtEl>
                                      </p:cBhvr>
                                    </p:animEffect>
                                  </p:childTnLst>
                                </p:cTn>
                              </p:par>
                              <p:par>
                                <p:cTn id="193" presetID="9" presetClass="emph" presetSubtype="0" grpId="1" nodeType="withEffect">
                                  <p:stCondLst>
                                    <p:cond delay="0"/>
                                  </p:stCondLst>
                                  <p:childTnLst>
                                    <p:set>
                                      <p:cBhvr rctx="PPT">
                                        <p:cTn id="194" dur="indefinite"/>
                                        <p:tgtEl>
                                          <p:spTgt spid="34"/>
                                        </p:tgtEl>
                                        <p:attrNameLst>
                                          <p:attrName>style.opacity</p:attrName>
                                        </p:attrNameLst>
                                      </p:cBhvr>
                                      <p:to>
                                        <p:strVal val="0.5"/>
                                      </p:to>
                                    </p:set>
                                    <p:animEffect filter="image" prLst="opacity: 0.5">
                                      <p:cBhvr rctx="IE">
                                        <p:cTn id="195" dur="indefinite"/>
                                        <p:tgtEl>
                                          <p:spTgt spid="34"/>
                                        </p:tgtEl>
                                      </p:cBhvr>
                                    </p:animEffect>
                                  </p:childTnLst>
                                </p:cTn>
                              </p:par>
                              <p:par>
                                <p:cTn id="196" presetID="9" presetClass="emph" presetSubtype="0" grpId="1" nodeType="withEffect">
                                  <p:stCondLst>
                                    <p:cond delay="0"/>
                                  </p:stCondLst>
                                  <p:childTnLst>
                                    <p:set>
                                      <p:cBhvr rctx="PPT">
                                        <p:cTn id="197" dur="indefinite"/>
                                        <p:tgtEl>
                                          <p:spTgt spid="36"/>
                                        </p:tgtEl>
                                        <p:attrNameLst>
                                          <p:attrName>style.opacity</p:attrName>
                                        </p:attrNameLst>
                                      </p:cBhvr>
                                      <p:to>
                                        <p:strVal val="0.5"/>
                                      </p:to>
                                    </p:set>
                                    <p:animEffect filter="image" prLst="opacity: 0.5">
                                      <p:cBhvr rctx="IE">
                                        <p:cTn id="198" dur="indefinite"/>
                                        <p:tgtEl>
                                          <p:spTgt spid="36"/>
                                        </p:tgtEl>
                                      </p:cBhvr>
                                    </p:animEffect>
                                  </p:childTnLst>
                                </p:cTn>
                              </p:par>
                              <p:par>
                                <p:cTn id="199" presetID="9" presetClass="emph" presetSubtype="0" nodeType="withEffect">
                                  <p:stCondLst>
                                    <p:cond delay="0"/>
                                  </p:stCondLst>
                                  <p:childTnLst>
                                    <p:set>
                                      <p:cBhvr rctx="PPT">
                                        <p:cTn id="200" dur="indefinite"/>
                                        <p:tgtEl>
                                          <p:spTgt spid="37"/>
                                        </p:tgtEl>
                                        <p:attrNameLst>
                                          <p:attrName>style.opacity</p:attrName>
                                        </p:attrNameLst>
                                      </p:cBhvr>
                                      <p:to>
                                        <p:strVal val="0.5"/>
                                      </p:to>
                                    </p:set>
                                    <p:animEffect filter="image" prLst="opacity: 0.5">
                                      <p:cBhvr rctx="IE">
                                        <p:cTn id="201" dur="indefinite"/>
                                        <p:tgtEl>
                                          <p:spTgt spid="37"/>
                                        </p:tgtEl>
                                      </p:cBhvr>
                                    </p:animEffect>
                                  </p:childTnLst>
                                </p:cTn>
                              </p:par>
                              <p:par>
                                <p:cTn id="202" presetID="9" presetClass="emph" presetSubtype="0" grpId="1" nodeType="withEffect">
                                  <p:stCondLst>
                                    <p:cond delay="0"/>
                                  </p:stCondLst>
                                  <p:childTnLst>
                                    <p:set>
                                      <p:cBhvr rctx="PPT">
                                        <p:cTn id="203" dur="indefinite"/>
                                        <p:tgtEl>
                                          <p:spTgt spid="41"/>
                                        </p:tgtEl>
                                        <p:attrNameLst>
                                          <p:attrName>style.opacity</p:attrName>
                                        </p:attrNameLst>
                                      </p:cBhvr>
                                      <p:to>
                                        <p:strVal val="0.5"/>
                                      </p:to>
                                    </p:set>
                                    <p:animEffect filter="image" prLst="opacity: 0.5">
                                      <p:cBhvr rctx="IE">
                                        <p:cTn id="204" dur="indefinite"/>
                                        <p:tgtEl>
                                          <p:spTgt spid="41"/>
                                        </p:tgtEl>
                                      </p:cBhvr>
                                    </p:animEffect>
                                  </p:childTnLst>
                                </p:cTn>
                              </p:par>
                              <p:par>
                                <p:cTn id="205" presetID="9" presetClass="emph" presetSubtype="0" grpId="1" nodeType="withEffect">
                                  <p:stCondLst>
                                    <p:cond delay="0"/>
                                  </p:stCondLst>
                                  <p:childTnLst>
                                    <p:set>
                                      <p:cBhvr rctx="PPT">
                                        <p:cTn id="206" dur="indefinite"/>
                                        <p:tgtEl>
                                          <p:spTgt spid="42"/>
                                        </p:tgtEl>
                                        <p:attrNameLst>
                                          <p:attrName>style.opacity</p:attrName>
                                        </p:attrNameLst>
                                      </p:cBhvr>
                                      <p:to>
                                        <p:strVal val="0.5"/>
                                      </p:to>
                                    </p:set>
                                    <p:animEffect filter="image" prLst="opacity: 0.5">
                                      <p:cBhvr rctx="IE">
                                        <p:cTn id="207" dur="indefinite"/>
                                        <p:tgtEl>
                                          <p:spTgt spid="42"/>
                                        </p:tgtEl>
                                      </p:cBhvr>
                                    </p:animEffect>
                                  </p:childTnLst>
                                </p:cTn>
                              </p:par>
                              <p:par>
                                <p:cTn id="208" presetID="9" presetClass="emph" presetSubtype="0" grpId="1" nodeType="withEffect">
                                  <p:stCondLst>
                                    <p:cond delay="0"/>
                                  </p:stCondLst>
                                  <p:childTnLst>
                                    <p:set>
                                      <p:cBhvr rctx="PPT">
                                        <p:cTn id="209" dur="indefinite"/>
                                        <p:tgtEl>
                                          <p:spTgt spid="43"/>
                                        </p:tgtEl>
                                        <p:attrNameLst>
                                          <p:attrName>style.opacity</p:attrName>
                                        </p:attrNameLst>
                                      </p:cBhvr>
                                      <p:to>
                                        <p:strVal val="0.5"/>
                                      </p:to>
                                    </p:set>
                                    <p:animEffect filter="image" prLst="opacity: 0.5">
                                      <p:cBhvr rctx="IE">
                                        <p:cTn id="210" dur="indefinite"/>
                                        <p:tgtEl>
                                          <p:spTgt spid="43"/>
                                        </p:tgtEl>
                                      </p:cBhvr>
                                    </p:animEffect>
                                  </p:childTnLst>
                                </p:cTn>
                              </p:par>
                              <p:par>
                                <p:cTn id="211" presetID="9" presetClass="emph" presetSubtype="0" grpId="1" nodeType="withEffect">
                                  <p:stCondLst>
                                    <p:cond delay="0"/>
                                  </p:stCondLst>
                                  <p:childTnLst>
                                    <p:set>
                                      <p:cBhvr rctx="PPT">
                                        <p:cTn id="212" dur="indefinite"/>
                                        <p:tgtEl>
                                          <p:spTgt spid="44"/>
                                        </p:tgtEl>
                                        <p:attrNameLst>
                                          <p:attrName>style.opacity</p:attrName>
                                        </p:attrNameLst>
                                      </p:cBhvr>
                                      <p:to>
                                        <p:strVal val="0.5"/>
                                      </p:to>
                                    </p:set>
                                    <p:animEffect filter="image" prLst="opacity: 0.5">
                                      <p:cBhvr rctx="IE">
                                        <p:cTn id="213" dur="indefinite"/>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2" grpId="0"/>
      <p:bldP spid="12" grpId="1"/>
      <p:bldP spid="13" grpId="0"/>
      <p:bldP spid="13" grpId="1"/>
      <p:bldP spid="14" grpId="0"/>
      <p:bldP spid="14" grpId="1"/>
      <p:bldP spid="15" grpId="0"/>
      <p:bldP spid="15" grpId="1"/>
      <p:bldP spid="18" grpId="0"/>
      <p:bldP spid="18" grpId="1"/>
      <p:bldP spid="19" grpId="0" animBg="1"/>
      <p:bldP spid="19" grpId="1" animBg="1"/>
      <p:bldP spid="24" grpId="0"/>
      <p:bldP spid="24" grpId="1"/>
      <p:bldP spid="26" grpId="0"/>
      <p:bldP spid="26" grpId="1"/>
      <p:bldP spid="27" grpId="0" animBg="1"/>
      <p:bldP spid="27" grpId="1" animBg="1"/>
      <p:bldP spid="32" grpId="0"/>
      <p:bldP spid="32" grpId="1"/>
      <p:bldP spid="33" grpId="0"/>
      <p:bldP spid="33" grpId="1"/>
      <p:bldP spid="34" grpId="0"/>
      <p:bldP spid="34" grpId="1"/>
      <p:bldP spid="35" grpId="0"/>
      <p:bldP spid="36" grpId="0"/>
      <p:bldP spid="36" grpId="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p:bldP spid="43" grpId="1"/>
      <p:bldP spid="44" grpId="0"/>
      <p:bldP spid="44"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ryshke.files.wordpress.com/2011/06/istock_000001092488xsmal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54" y="3429000"/>
            <a:ext cx="1837446"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 y="76200"/>
            <a:ext cx="9448800" cy="1143000"/>
          </a:xfrm>
        </p:spPr>
        <p:txBody>
          <a:bodyPr>
            <a:normAutofit fontScale="90000"/>
          </a:bodyPr>
          <a:lstStyle/>
          <a:p>
            <a:pPr algn="l" fontAlgn="base">
              <a:spcAft>
                <a:spcPct val="0"/>
              </a:spcAft>
            </a:pPr>
            <a:r>
              <a:rPr lang="en-US" b="1" dirty="0">
                <a:solidFill>
                  <a:srgbClr val="C00000"/>
                </a:solidFill>
              </a:rPr>
              <a:t>Factors Used to </a:t>
            </a:r>
            <a:r>
              <a:rPr lang="en-US" b="1" dirty="0" smtClean="0">
                <a:solidFill>
                  <a:srgbClr val="C00000"/>
                </a:solidFill>
              </a:rPr>
              <a:t>Model High Impact Defects</a:t>
            </a:r>
            <a:endParaRPr lang="en-US" b="1" dirty="0">
              <a:solidFill>
                <a:srgbClr val="C00000"/>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578" y="1777300"/>
            <a:ext cx="12954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41498" y="1752600"/>
            <a:ext cx="2621102" cy="1200329"/>
          </a:xfrm>
          <a:prstGeom prst="rect">
            <a:avLst/>
          </a:prstGeom>
          <a:noFill/>
        </p:spPr>
        <p:txBody>
          <a:bodyPr wrap="none" rtlCol="0">
            <a:spAutoFit/>
          </a:bodyPr>
          <a:lstStyle/>
          <a:p>
            <a:r>
              <a:rPr lang="en-US" sz="2400" b="1" dirty="0" smtClean="0"/>
              <a:t>Size</a:t>
            </a:r>
          </a:p>
          <a:p>
            <a:r>
              <a:rPr lang="en-US" sz="2400" b="1" dirty="0"/>
              <a:t>P</a:t>
            </a:r>
            <a:r>
              <a:rPr lang="en-US" sz="2400" b="1" dirty="0" smtClean="0"/>
              <a:t>re-release defects</a:t>
            </a:r>
          </a:p>
          <a:p>
            <a:r>
              <a:rPr lang="en-US" sz="2400" dirty="0" smtClean="0"/>
              <a:t>Age</a:t>
            </a:r>
            <a:endParaRPr lang="en-US" sz="2400" dirty="0"/>
          </a:p>
        </p:txBody>
      </p:sp>
      <p:sp>
        <p:nvSpPr>
          <p:cNvPr id="8" name="TextBox 7"/>
          <p:cNvSpPr txBox="1"/>
          <p:nvPr/>
        </p:nvSpPr>
        <p:spPr>
          <a:xfrm>
            <a:off x="2864467" y="3429000"/>
            <a:ext cx="4603133" cy="830997"/>
          </a:xfrm>
          <a:prstGeom prst="rect">
            <a:avLst/>
          </a:prstGeom>
          <a:noFill/>
        </p:spPr>
        <p:txBody>
          <a:bodyPr wrap="square" rtlCol="0">
            <a:spAutoFit/>
          </a:bodyPr>
          <a:lstStyle/>
          <a:p>
            <a:r>
              <a:rPr lang="en-US" sz="2400" b="1" dirty="0" smtClean="0"/>
              <a:t>Number</a:t>
            </a:r>
            <a:r>
              <a:rPr lang="en-US" sz="2400" dirty="0"/>
              <a:t>, </a:t>
            </a:r>
            <a:r>
              <a:rPr lang="en-US" sz="2400" b="1" dirty="0" smtClean="0"/>
              <a:t>churn</a:t>
            </a:r>
            <a:r>
              <a:rPr lang="en-US" sz="2400" dirty="0" smtClean="0"/>
              <a:t>, size,  pre-release changes, pre-release defects</a:t>
            </a:r>
            <a:endParaRPr lang="en-US" sz="2400" dirty="0"/>
          </a:p>
        </p:txBody>
      </p:sp>
      <p:sp>
        <p:nvSpPr>
          <p:cNvPr id="9" name="TextBox 8"/>
          <p:cNvSpPr txBox="1"/>
          <p:nvPr/>
        </p:nvSpPr>
        <p:spPr>
          <a:xfrm>
            <a:off x="2976446" y="5481935"/>
            <a:ext cx="2051524" cy="461665"/>
          </a:xfrm>
          <a:prstGeom prst="rect">
            <a:avLst/>
          </a:prstGeom>
          <a:noFill/>
        </p:spPr>
        <p:txBody>
          <a:bodyPr wrap="none" rtlCol="0">
            <a:spAutoFit/>
          </a:bodyPr>
          <a:lstStyle/>
          <a:p>
            <a:r>
              <a:rPr lang="en-US" sz="2400" b="1" dirty="0" smtClean="0"/>
              <a:t>Latest changes</a:t>
            </a:r>
          </a:p>
        </p:txBody>
      </p:sp>
      <p:pic>
        <p:nvPicPr>
          <p:cNvPr id="10"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4860667"/>
            <a:ext cx="1600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5580" y="2743200"/>
            <a:ext cx="1634220" cy="461665"/>
          </a:xfrm>
          <a:prstGeom prst="rect">
            <a:avLst/>
          </a:prstGeom>
          <a:noFill/>
        </p:spPr>
        <p:txBody>
          <a:bodyPr wrap="square" rtlCol="0">
            <a:spAutoFit/>
          </a:bodyPr>
          <a:lstStyle/>
          <a:p>
            <a:r>
              <a:rPr lang="en-US" sz="2400" b="1" dirty="0" smtClean="0"/>
              <a:t>Traditional</a:t>
            </a:r>
            <a:endParaRPr lang="en-US" sz="2400" b="1" dirty="0"/>
          </a:p>
        </p:txBody>
      </p:sp>
      <p:sp>
        <p:nvSpPr>
          <p:cNvPr id="5" name="TextBox 4"/>
          <p:cNvSpPr txBox="1"/>
          <p:nvPr/>
        </p:nvSpPr>
        <p:spPr>
          <a:xfrm>
            <a:off x="304800" y="4343400"/>
            <a:ext cx="2278060" cy="461665"/>
          </a:xfrm>
          <a:prstGeom prst="rect">
            <a:avLst/>
          </a:prstGeom>
          <a:noFill/>
        </p:spPr>
        <p:txBody>
          <a:bodyPr wrap="none" rtlCol="0">
            <a:spAutoFit/>
          </a:bodyPr>
          <a:lstStyle/>
          <a:p>
            <a:r>
              <a:rPr lang="en-US" sz="2400" b="1" dirty="0"/>
              <a:t>Co-changed files</a:t>
            </a:r>
            <a:endParaRPr lang="en-US" sz="2400" dirty="0"/>
          </a:p>
        </p:txBody>
      </p:sp>
      <p:sp>
        <p:nvSpPr>
          <p:cNvPr id="12" name="TextBox 11"/>
          <p:cNvSpPr txBox="1"/>
          <p:nvPr/>
        </p:nvSpPr>
        <p:spPr>
          <a:xfrm>
            <a:off x="209036" y="6320135"/>
            <a:ext cx="2373086" cy="461665"/>
          </a:xfrm>
          <a:prstGeom prst="rect">
            <a:avLst/>
          </a:prstGeom>
          <a:noFill/>
        </p:spPr>
        <p:txBody>
          <a:bodyPr wrap="none" rtlCol="0">
            <a:spAutoFit/>
          </a:bodyPr>
          <a:lstStyle/>
          <a:p>
            <a:pPr algn="ctr"/>
            <a:r>
              <a:rPr lang="en-US" sz="2400" b="1" dirty="0" smtClean="0"/>
              <a:t>Release schedule</a:t>
            </a:r>
            <a:endParaRPr lang="en-US" sz="2400" b="1" dirty="0"/>
          </a:p>
        </p:txBody>
      </p:sp>
      <p:sp>
        <p:nvSpPr>
          <p:cNvPr id="7" name="Slide Number Placeholder 6"/>
          <p:cNvSpPr>
            <a:spLocks noGrp="1"/>
          </p:cNvSpPr>
          <p:nvPr>
            <p:ph type="sldNum" sz="quarter" idx="12"/>
          </p:nvPr>
        </p:nvSpPr>
        <p:spPr/>
        <p:txBody>
          <a:bodyPr/>
          <a:lstStyle/>
          <a:p>
            <a:fld id="{60927F4E-78AB-4E26-A0B2-E6DA284CA8FF}" type="slidenum">
              <a:rPr lang="en-US" smtClean="0"/>
              <a:t>37</a:t>
            </a:fld>
            <a:endParaRPr lang="en-US"/>
          </a:p>
        </p:txBody>
      </p:sp>
    </p:spTree>
    <p:extLst>
      <p:ext uri="{BB962C8B-B14F-4D97-AF65-F5344CB8AC3E}">
        <p14:creationId xmlns:p14="http://schemas.microsoft.com/office/powerpoint/2010/main" val="972807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5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4" grpId="0"/>
      <p:bldP spid="5"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Diagram 20"/>
          <p:cNvGraphicFramePr/>
          <p:nvPr>
            <p:extLst>
              <p:ext uri="{D42A27DB-BD31-4B8C-83A1-F6EECF244321}">
                <p14:modId xmlns:p14="http://schemas.microsoft.com/office/powerpoint/2010/main" val="1837262452"/>
              </p:ext>
            </p:extLst>
          </p:nvPr>
        </p:nvGraphicFramePr>
        <p:xfrm>
          <a:off x="381000" y="304800"/>
          <a:ext cx="8534400" cy="607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TextBox 21"/>
          <p:cNvSpPr txBox="1"/>
          <p:nvPr/>
        </p:nvSpPr>
        <p:spPr>
          <a:xfrm rot="3353265">
            <a:off x="5882317" y="1619757"/>
            <a:ext cx="2014078" cy="584775"/>
          </a:xfrm>
          <a:prstGeom prst="rect">
            <a:avLst/>
          </a:prstGeom>
          <a:noFill/>
        </p:spPr>
        <p:txBody>
          <a:bodyPr wrap="none" rtlCol="0">
            <a:spAutoFit/>
          </a:bodyPr>
          <a:lstStyle/>
          <a:p>
            <a:r>
              <a:rPr lang="en-US" sz="3200" b="1" dirty="0" smtClean="0"/>
              <a:t>Traditional</a:t>
            </a:r>
            <a:endParaRPr lang="en-US" sz="3200" b="1" dirty="0"/>
          </a:p>
        </p:txBody>
      </p:sp>
      <p:sp>
        <p:nvSpPr>
          <p:cNvPr id="24" name="TextBox 23"/>
          <p:cNvSpPr txBox="1"/>
          <p:nvPr/>
        </p:nvSpPr>
        <p:spPr>
          <a:xfrm rot="18433903">
            <a:off x="1752600" y="1396425"/>
            <a:ext cx="1029449" cy="584775"/>
          </a:xfrm>
          <a:prstGeom prst="rect">
            <a:avLst/>
          </a:prstGeom>
          <a:noFill/>
        </p:spPr>
        <p:txBody>
          <a:bodyPr wrap="none" rtlCol="0">
            <a:spAutoFit/>
          </a:bodyPr>
          <a:lstStyle/>
          <a:p>
            <a:r>
              <a:rPr lang="en-US" sz="3200" b="1" dirty="0" smtClean="0"/>
              <a:t>Time</a:t>
            </a:r>
            <a:endParaRPr lang="en-US" sz="3200" b="1" dirty="0"/>
          </a:p>
        </p:txBody>
      </p:sp>
      <p:sp>
        <p:nvSpPr>
          <p:cNvPr id="26" name="TextBox 25"/>
          <p:cNvSpPr txBox="1"/>
          <p:nvPr/>
        </p:nvSpPr>
        <p:spPr>
          <a:xfrm>
            <a:off x="2971800" y="6019800"/>
            <a:ext cx="3078471" cy="584775"/>
          </a:xfrm>
          <a:prstGeom prst="rect">
            <a:avLst/>
          </a:prstGeom>
          <a:noFill/>
        </p:spPr>
        <p:txBody>
          <a:bodyPr wrap="none" rtlCol="0">
            <a:spAutoFit/>
          </a:bodyPr>
          <a:lstStyle/>
          <a:p>
            <a:r>
              <a:rPr lang="en-US" sz="3200" b="1" dirty="0" smtClean="0"/>
              <a:t>Co-Changed Files</a:t>
            </a:r>
            <a:endParaRPr lang="en-US" sz="3200" b="1" dirty="0"/>
          </a:p>
        </p:txBody>
      </p:sp>
      <p:sp>
        <p:nvSpPr>
          <p:cNvPr id="27" name="Title 1"/>
          <p:cNvSpPr>
            <a:spLocks noGrp="1"/>
          </p:cNvSpPr>
          <p:nvPr>
            <p:ph type="title"/>
          </p:nvPr>
        </p:nvSpPr>
        <p:spPr>
          <a:xfrm>
            <a:off x="152400" y="0"/>
            <a:ext cx="8229600" cy="1143000"/>
          </a:xfrm>
        </p:spPr>
        <p:txBody>
          <a:bodyPr>
            <a:normAutofit/>
          </a:bodyPr>
          <a:lstStyle/>
          <a:p>
            <a:pPr algn="l"/>
            <a:r>
              <a:rPr lang="en-US" sz="4000" b="1" dirty="0" smtClean="0">
                <a:solidFill>
                  <a:srgbClr val="C00000"/>
                </a:solidFill>
              </a:rPr>
              <a:t>Prediction Factors</a:t>
            </a:r>
            <a:endParaRPr lang="en-US" sz="4000" b="1" dirty="0">
              <a:solidFill>
                <a:srgbClr val="C00000"/>
              </a:solidFill>
            </a:endParaRPr>
          </a:p>
        </p:txBody>
      </p:sp>
      <p:sp>
        <p:nvSpPr>
          <p:cNvPr id="28" name="Oval 27"/>
          <p:cNvSpPr/>
          <p:nvPr/>
        </p:nvSpPr>
        <p:spPr>
          <a:xfrm>
            <a:off x="2438400" y="2133600"/>
            <a:ext cx="1828800" cy="1219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971801" y="4114800"/>
            <a:ext cx="3078470" cy="1676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60927F4E-78AB-4E26-A0B2-E6DA284CA8FF}" type="slidenum">
              <a:rPr lang="en-US" smtClean="0"/>
              <a:t>38</a:t>
            </a:fld>
            <a:endParaRPr lang="en-US"/>
          </a:p>
        </p:txBody>
      </p:sp>
    </p:spTree>
    <p:extLst>
      <p:ext uri="{BB962C8B-B14F-4D97-AF65-F5344CB8AC3E}">
        <p14:creationId xmlns:p14="http://schemas.microsoft.com/office/powerpoint/2010/main" val="8812608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xit" presetSubtype="0" fill="hold" grpId="0" nodeType="withEffect">
                                  <p:stCondLst>
                                    <p:cond delay="0"/>
                                  </p:stCondLst>
                                  <p:childTnLst>
                                    <p:animEffect transition="out" filter="fade">
                                      <p:cBhvr>
                                        <p:cTn id="9" dur="500"/>
                                        <p:tgtEl>
                                          <p:spTgt spid="29"/>
                                        </p:tgtEl>
                                      </p:cBhvr>
                                    </p:animEffect>
                                    <p:set>
                                      <p:cBhvr>
                                        <p:cTn id="10" dur="1" fill="hold">
                                          <p:stCondLst>
                                            <p:cond delay="499"/>
                                          </p:stCondLst>
                                        </p:cTn>
                                        <p:tgtEl>
                                          <p:spTgt spid="2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xit" presetSubtype="0" fill="hold" grpId="0" nodeType="withEffect">
                                  <p:stCondLst>
                                    <p:cond delay="0"/>
                                  </p:stCondLst>
                                  <p:childTnLst>
                                    <p:animEffect transition="out" filter="fade">
                                      <p:cBhvr>
                                        <p:cTn id="17" dur="500"/>
                                        <p:tgtEl>
                                          <p:spTgt spid="28"/>
                                        </p:tgtEl>
                                      </p:cBhvr>
                                    </p:animEffect>
                                    <p:set>
                                      <p:cBhvr>
                                        <p:cTn id="18"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8" grpId="0" animBg="1"/>
      <p:bldP spid="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C00000"/>
                </a:solidFill>
              </a:rPr>
              <a:t>Evaluation of Prediction Model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46272339"/>
              </p:ext>
            </p:extLst>
          </p:nvPr>
        </p:nvGraphicFramePr>
        <p:xfrm>
          <a:off x="5329769" y="2716117"/>
          <a:ext cx="3280831" cy="1322484"/>
        </p:xfrm>
        <a:graphic>
          <a:graphicData uri="http://schemas.openxmlformats.org/drawingml/2006/table">
            <a:tbl>
              <a:tblPr firstRow="1" bandRow="1">
                <a:tableStyleId>{0505E3EF-67EA-436B-97B2-0124C06EBD24}</a:tableStyleId>
              </a:tblPr>
              <a:tblGrid>
                <a:gridCol w="1015495"/>
                <a:gridCol w="1132668"/>
                <a:gridCol w="1132668"/>
              </a:tblGrid>
              <a:tr h="440828">
                <a:tc>
                  <a:txBody>
                    <a:bodyPr/>
                    <a:lstStyle/>
                    <a:p>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r>
              <a:tr h="440828">
                <a:tc>
                  <a:txBody>
                    <a:bodyPr/>
                    <a:lstStyle/>
                    <a:p>
                      <a:r>
                        <a:rPr lang="en-US" b="1" dirty="0" smtClean="0"/>
                        <a:t>Yes</a:t>
                      </a:r>
                      <a:endParaRPr lang="en-US" b="1" dirty="0"/>
                    </a:p>
                  </a:txBody>
                  <a:tcPr/>
                </a:tc>
                <a:tc>
                  <a:txBody>
                    <a:bodyPr/>
                    <a:lstStyle/>
                    <a:p>
                      <a:r>
                        <a:rPr lang="en-US" dirty="0" smtClean="0"/>
                        <a:t>TP</a:t>
                      </a:r>
                      <a:endParaRPr lang="en-US" dirty="0"/>
                    </a:p>
                  </a:txBody>
                  <a:tcPr/>
                </a:tc>
                <a:tc>
                  <a:txBody>
                    <a:bodyPr/>
                    <a:lstStyle/>
                    <a:p>
                      <a:r>
                        <a:rPr lang="en-US" dirty="0" smtClean="0"/>
                        <a:t>FP</a:t>
                      </a:r>
                      <a:endParaRPr lang="en-US" dirty="0"/>
                    </a:p>
                  </a:txBody>
                  <a:tcPr/>
                </a:tc>
              </a:tr>
              <a:tr h="440828">
                <a:tc>
                  <a:txBody>
                    <a:bodyPr/>
                    <a:lstStyle/>
                    <a:p>
                      <a:r>
                        <a:rPr lang="en-US" b="1" dirty="0" smtClean="0"/>
                        <a:t>No</a:t>
                      </a:r>
                      <a:endParaRPr lang="en-US" b="1" dirty="0"/>
                    </a:p>
                  </a:txBody>
                  <a:tcPr/>
                </a:tc>
                <a:tc>
                  <a:txBody>
                    <a:bodyPr/>
                    <a:lstStyle/>
                    <a:p>
                      <a:r>
                        <a:rPr lang="en-US" dirty="0" smtClean="0"/>
                        <a:t>FN</a:t>
                      </a:r>
                      <a:endParaRPr lang="en-US" dirty="0"/>
                    </a:p>
                  </a:txBody>
                  <a:tcPr/>
                </a:tc>
                <a:tc>
                  <a:txBody>
                    <a:bodyPr/>
                    <a:lstStyle/>
                    <a:p>
                      <a:r>
                        <a:rPr lang="en-US" dirty="0" smtClean="0"/>
                        <a:t>TN</a:t>
                      </a:r>
                      <a:endParaRPr lang="en-US" dirty="0"/>
                    </a:p>
                  </a:txBody>
                  <a:tcPr/>
                </a:tc>
              </a:tr>
            </a:tbl>
          </a:graphicData>
        </a:graphic>
      </p:graphicFrame>
      <p:sp>
        <p:nvSpPr>
          <p:cNvPr id="6" name="TextBox 5"/>
          <p:cNvSpPr txBox="1"/>
          <p:nvPr/>
        </p:nvSpPr>
        <p:spPr>
          <a:xfrm rot="16200000">
            <a:off x="4325910" y="3213426"/>
            <a:ext cx="1402115" cy="461665"/>
          </a:xfrm>
          <a:prstGeom prst="rect">
            <a:avLst/>
          </a:prstGeom>
          <a:noFill/>
        </p:spPr>
        <p:txBody>
          <a:bodyPr wrap="none" rtlCol="0">
            <a:spAutoFit/>
          </a:bodyPr>
          <a:lstStyle/>
          <a:p>
            <a:r>
              <a:rPr lang="en-US" sz="2400" b="1" dirty="0" smtClean="0"/>
              <a:t>Predicted</a:t>
            </a:r>
            <a:endParaRPr lang="en-US" sz="2400" b="1" dirty="0"/>
          </a:p>
        </p:txBody>
      </p:sp>
      <p:sp>
        <p:nvSpPr>
          <p:cNvPr id="7" name="TextBox 6"/>
          <p:cNvSpPr txBox="1"/>
          <p:nvPr/>
        </p:nvSpPr>
        <p:spPr>
          <a:xfrm>
            <a:off x="6849610" y="2209800"/>
            <a:ext cx="998991" cy="461665"/>
          </a:xfrm>
          <a:prstGeom prst="rect">
            <a:avLst/>
          </a:prstGeom>
          <a:noFill/>
        </p:spPr>
        <p:txBody>
          <a:bodyPr wrap="none" rtlCol="0">
            <a:spAutoFit/>
          </a:bodyPr>
          <a:lstStyle/>
          <a:p>
            <a:r>
              <a:rPr lang="en-US" sz="2400" b="1" dirty="0" smtClean="0"/>
              <a:t>Actual</a:t>
            </a:r>
            <a:endParaRPr lang="en-US" sz="2400" b="1" dirty="0"/>
          </a:p>
        </p:txBody>
      </p:sp>
      <p:sp>
        <p:nvSpPr>
          <p:cNvPr id="8" name="TextBox 3"/>
          <p:cNvSpPr txBox="1"/>
          <p:nvPr/>
        </p:nvSpPr>
        <p:spPr>
          <a:xfrm>
            <a:off x="5623930" y="4730290"/>
            <a:ext cx="1504001"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Precision</a:t>
            </a:r>
          </a:p>
        </p:txBody>
      </p:sp>
      <mc:AlternateContent xmlns:mc="http://schemas.openxmlformats.org/markup-compatibility/2006" xmlns:a14="http://schemas.microsoft.com/office/drawing/2010/main">
        <mc:Choice Requires="a14">
          <p:sp>
            <p:nvSpPr>
              <p:cNvPr id="9" name="TextBox 7"/>
              <p:cNvSpPr txBox="1"/>
              <p:nvPr/>
            </p:nvSpPr>
            <p:spPr>
              <a:xfrm>
                <a:off x="7300330" y="4648200"/>
                <a:ext cx="1386470" cy="7899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Para xmlns="" xmlns:m="http://schemas.openxmlformats.org/officeDocument/2006/math">
                    <m:oMathParaPr>
                      <m:jc m:val="centerGroup"/>
                    </m:oMathParaPr>
                    <m:oMath xmlns:m="http://schemas.openxmlformats.org/officeDocument/2006/math">
                      <m:f>
                        <m:fPr>
                          <m:ctrlPr>
                            <a:rPr lang="en-US" sz="2400" i="1" dirty="0" smtClean="0">
                              <a:latin typeface="Cambria Math"/>
                            </a:rPr>
                          </m:ctrlPr>
                        </m:fPr>
                        <m:num>
                          <m:r>
                            <a:rPr lang="en-US" sz="2400" i="1" dirty="0" smtClean="0">
                              <a:latin typeface="Cambria Math"/>
                            </a:rPr>
                            <m:t>𝑇𝑃</m:t>
                          </m:r>
                        </m:num>
                        <m:den>
                          <m:r>
                            <a:rPr lang="en-US" sz="2400" i="1" smtClean="0">
                              <a:latin typeface="Cambria Math"/>
                            </a:rPr>
                            <m:t>𝑇𝑃</m:t>
                          </m:r>
                          <m:r>
                            <a:rPr lang="en-US" sz="2400" i="1" smtClean="0">
                              <a:latin typeface="Cambria Math"/>
                            </a:rPr>
                            <m:t>+</m:t>
                          </m:r>
                          <m:r>
                            <a:rPr lang="en-US" sz="2400" i="1" smtClean="0">
                              <a:latin typeface="Cambria Math"/>
                            </a:rPr>
                            <m:t>𝐹𝑃</m:t>
                          </m:r>
                        </m:den>
                      </m:f>
                    </m:oMath>
                  </m:oMathPara>
                </a14:m>
                <a:endParaRPr lang="en-US" sz="2400" dirty="0"/>
              </a:p>
            </p:txBody>
          </p:sp>
        </mc:Choice>
        <mc:Fallback xmlns="">
          <p:sp>
            <p:nvSpPr>
              <p:cNvPr id="9" name="TextBox 7"/>
              <p:cNvSpPr txBox="1">
                <a:spLocks noRot="1" noChangeAspect="1" noMove="1" noResize="1" noEditPoints="1" noAdjustHandles="1" noChangeArrowheads="1" noChangeShapeType="1" noTextEdit="1"/>
              </p:cNvSpPr>
              <p:nvPr/>
            </p:nvSpPr>
            <p:spPr>
              <a:xfrm>
                <a:off x="7300330" y="4648200"/>
                <a:ext cx="1386470" cy="78996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8"/>
              <p:cNvSpPr txBox="1"/>
              <p:nvPr/>
            </p:nvSpPr>
            <p:spPr>
              <a:xfrm>
                <a:off x="7097794" y="5486400"/>
                <a:ext cx="1421736" cy="7899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Para xmlns="" xmlns:m="http://schemas.openxmlformats.org/officeDocument/2006/math">
                    <m:oMathParaPr>
                      <m:jc m:val="centerGroup"/>
                    </m:oMathParaPr>
                    <m:oMath xmlns:m="http://schemas.openxmlformats.org/officeDocument/2006/math">
                      <m:f>
                        <m:fPr>
                          <m:ctrlPr>
                            <a:rPr lang="en-US" sz="2400" i="1" dirty="0" smtClean="0">
                              <a:latin typeface="Cambria Math"/>
                            </a:rPr>
                          </m:ctrlPr>
                        </m:fPr>
                        <m:num>
                          <m:r>
                            <a:rPr lang="en-US" sz="2400" i="1" dirty="0" smtClean="0">
                              <a:latin typeface="Cambria Math"/>
                            </a:rPr>
                            <m:t>𝑇𝑃</m:t>
                          </m:r>
                        </m:num>
                        <m:den>
                          <m:r>
                            <a:rPr lang="en-US" sz="2400" i="1" smtClean="0">
                              <a:latin typeface="Cambria Math"/>
                            </a:rPr>
                            <m:t>𝑇𝑃</m:t>
                          </m:r>
                          <m:r>
                            <a:rPr lang="en-US" sz="2400" i="1" smtClean="0">
                              <a:latin typeface="Cambria Math"/>
                            </a:rPr>
                            <m:t>+</m:t>
                          </m:r>
                          <m:r>
                            <a:rPr lang="en-US" sz="2400" i="1" smtClean="0">
                              <a:latin typeface="Cambria Math"/>
                            </a:rPr>
                            <m:t>𝐹𝑁</m:t>
                          </m:r>
                        </m:den>
                      </m:f>
                    </m:oMath>
                  </m:oMathPara>
                </a14:m>
                <a:endParaRPr lang="en-US" sz="2400" dirty="0"/>
              </a:p>
            </p:txBody>
          </p:sp>
        </mc:Choice>
        <mc:Fallback xmlns="">
          <p:sp>
            <p:nvSpPr>
              <p:cNvPr id="10" name="TextBox 8"/>
              <p:cNvSpPr txBox="1">
                <a:spLocks noRot="1" noChangeAspect="1" noMove="1" noResize="1" noEditPoints="1" noAdjustHandles="1" noChangeArrowheads="1" noChangeShapeType="1" noTextEdit="1"/>
              </p:cNvSpPr>
              <p:nvPr/>
            </p:nvSpPr>
            <p:spPr>
              <a:xfrm>
                <a:off x="7097794" y="5486400"/>
                <a:ext cx="1421736" cy="789960"/>
              </a:xfrm>
              <a:prstGeom prst="rect">
                <a:avLst/>
              </a:prstGeom>
              <a:blipFill rotWithShape="1">
                <a:blip r:embed="rId4"/>
                <a:stretch>
                  <a:fillRect/>
                </a:stretch>
              </a:blipFill>
            </p:spPr>
            <p:txBody>
              <a:bodyPr/>
              <a:lstStyle/>
              <a:p>
                <a:r>
                  <a:rPr lang="en-US">
                    <a:noFill/>
                  </a:rPr>
                  <a:t> </a:t>
                </a:r>
              </a:p>
            </p:txBody>
          </p:sp>
        </mc:Fallback>
      </mc:AlternateContent>
      <p:sp>
        <p:nvSpPr>
          <p:cNvPr id="11" name="TextBox 3"/>
          <p:cNvSpPr txBox="1"/>
          <p:nvPr/>
        </p:nvSpPr>
        <p:spPr>
          <a:xfrm>
            <a:off x="5648694" y="5564025"/>
            <a:ext cx="103624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Recall</a:t>
            </a:r>
          </a:p>
        </p:txBody>
      </p:sp>
      <p:sp>
        <p:nvSpPr>
          <p:cNvPr id="14" name="Rectangle 13"/>
          <p:cNvSpPr/>
          <p:nvPr/>
        </p:nvSpPr>
        <p:spPr>
          <a:xfrm>
            <a:off x="533400" y="2671465"/>
            <a:ext cx="2971800" cy="15957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2057400" y="2671465"/>
            <a:ext cx="838200" cy="15957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9600" y="3055203"/>
            <a:ext cx="1261884" cy="830997"/>
          </a:xfrm>
          <a:prstGeom prst="rect">
            <a:avLst/>
          </a:prstGeom>
          <a:noFill/>
        </p:spPr>
        <p:txBody>
          <a:bodyPr wrap="none" rtlCol="0">
            <a:spAutoFit/>
          </a:bodyPr>
          <a:lstStyle/>
          <a:p>
            <a:r>
              <a:rPr lang="en-US" sz="2400" dirty="0" smtClean="0"/>
              <a:t>Training</a:t>
            </a:r>
          </a:p>
          <a:p>
            <a:pPr algn="ctr"/>
            <a:r>
              <a:rPr lang="en-US" sz="2400" dirty="0" smtClean="0"/>
              <a:t>2/3</a:t>
            </a:r>
            <a:endParaRPr lang="en-US" sz="2400" dirty="0"/>
          </a:p>
        </p:txBody>
      </p:sp>
      <p:sp>
        <p:nvSpPr>
          <p:cNvPr id="20" name="TextBox 19"/>
          <p:cNvSpPr txBox="1"/>
          <p:nvPr/>
        </p:nvSpPr>
        <p:spPr>
          <a:xfrm>
            <a:off x="2414696" y="3360003"/>
            <a:ext cx="1057918" cy="830997"/>
          </a:xfrm>
          <a:prstGeom prst="rect">
            <a:avLst/>
          </a:prstGeom>
          <a:noFill/>
        </p:spPr>
        <p:txBody>
          <a:bodyPr wrap="none" rtlCol="0">
            <a:spAutoFit/>
          </a:bodyPr>
          <a:lstStyle/>
          <a:p>
            <a:pPr algn="ctr"/>
            <a:r>
              <a:rPr lang="en-US" sz="2400" dirty="0" smtClean="0"/>
              <a:t>Testing</a:t>
            </a:r>
          </a:p>
          <a:p>
            <a:pPr algn="ctr"/>
            <a:r>
              <a:rPr lang="en-US" sz="2400" dirty="0" smtClean="0"/>
              <a:t>1/3</a:t>
            </a:r>
            <a:endParaRPr lang="en-US" sz="2400" dirty="0"/>
          </a:p>
        </p:txBody>
      </p:sp>
      <p:sp>
        <p:nvSpPr>
          <p:cNvPr id="21" name="TextBox 20"/>
          <p:cNvSpPr txBox="1"/>
          <p:nvPr/>
        </p:nvSpPr>
        <p:spPr>
          <a:xfrm>
            <a:off x="1676400" y="2219980"/>
            <a:ext cx="861454" cy="523220"/>
          </a:xfrm>
          <a:prstGeom prst="rect">
            <a:avLst/>
          </a:prstGeom>
          <a:noFill/>
        </p:spPr>
        <p:txBody>
          <a:bodyPr wrap="none" rtlCol="0">
            <a:spAutoFit/>
          </a:bodyPr>
          <a:lstStyle/>
          <a:p>
            <a:r>
              <a:rPr lang="en-US" sz="2800" dirty="0"/>
              <a:t>Data</a:t>
            </a:r>
          </a:p>
        </p:txBody>
      </p:sp>
      <p:cxnSp>
        <p:nvCxnSpPr>
          <p:cNvPr id="23" name="Straight Arrow Connector 22"/>
          <p:cNvCxnSpPr/>
          <p:nvPr/>
        </p:nvCxnSpPr>
        <p:spPr>
          <a:xfrm>
            <a:off x="1240542" y="4267200"/>
            <a:ext cx="0" cy="4630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4730290"/>
            <a:ext cx="1321196" cy="369332"/>
          </a:xfrm>
          <a:prstGeom prst="rect">
            <a:avLst/>
          </a:prstGeom>
          <a:noFill/>
        </p:spPr>
        <p:txBody>
          <a:bodyPr wrap="none" rtlCol="0">
            <a:spAutoFit/>
          </a:bodyPr>
          <a:lstStyle/>
          <a:p>
            <a:r>
              <a:rPr lang="en-US" dirty="0" smtClean="0"/>
              <a:t>Build Model</a:t>
            </a:r>
            <a:endParaRPr lang="en-US" dirty="0"/>
          </a:p>
        </p:txBody>
      </p:sp>
      <p:cxnSp>
        <p:nvCxnSpPr>
          <p:cNvPr id="28" name="Straight Connector 27"/>
          <p:cNvCxnSpPr/>
          <p:nvPr/>
        </p:nvCxnSpPr>
        <p:spPr>
          <a:xfrm>
            <a:off x="2895600" y="4267200"/>
            <a:ext cx="0" cy="6477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871484" y="4914956"/>
            <a:ext cx="102411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139406" y="4572000"/>
            <a:ext cx="684803" cy="369332"/>
          </a:xfrm>
          <a:prstGeom prst="rect">
            <a:avLst/>
          </a:prstGeom>
          <a:noFill/>
        </p:spPr>
        <p:txBody>
          <a:bodyPr wrap="none" rtlCol="0">
            <a:spAutoFit/>
          </a:bodyPr>
          <a:lstStyle/>
          <a:p>
            <a:r>
              <a:rPr lang="en-US" dirty="0"/>
              <a:t>I</a:t>
            </a:r>
            <a:r>
              <a:rPr lang="en-US" dirty="0" smtClean="0"/>
              <a:t>nput</a:t>
            </a:r>
            <a:endParaRPr lang="en-US" dirty="0"/>
          </a:p>
        </p:txBody>
      </p:sp>
      <p:cxnSp>
        <p:nvCxnSpPr>
          <p:cNvPr id="33" name="Straight Arrow Connector 32"/>
          <p:cNvCxnSpPr>
            <a:stCxn id="24" idx="2"/>
          </p:cNvCxnSpPr>
          <p:nvPr/>
        </p:nvCxnSpPr>
        <p:spPr>
          <a:xfrm>
            <a:off x="1193998" y="5099622"/>
            <a:ext cx="0" cy="46440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9600" y="5562600"/>
            <a:ext cx="1050352" cy="369332"/>
          </a:xfrm>
          <a:prstGeom prst="rect">
            <a:avLst/>
          </a:prstGeom>
          <a:noFill/>
        </p:spPr>
        <p:txBody>
          <a:bodyPr wrap="none" rtlCol="0">
            <a:spAutoFit/>
          </a:bodyPr>
          <a:lstStyle/>
          <a:p>
            <a:r>
              <a:rPr lang="en-US" dirty="0" smtClean="0"/>
              <a:t>Outcome</a:t>
            </a:r>
            <a:endParaRPr lang="en-US" dirty="0"/>
          </a:p>
        </p:txBody>
      </p:sp>
      <p:sp>
        <p:nvSpPr>
          <p:cNvPr id="3" name="Slide Number Placeholder 2"/>
          <p:cNvSpPr>
            <a:spLocks noGrp="1"/>
          </p:cNvSpPr>
          <p:nvPr>
            <p:ph type="sldNum" sz="quarter" idx="12"/>
          </p:nvPr>
        </p:nvSpPr>
        <p:spPr/>
        <p:txBody>
          <a:bodyPr/>
          <a:lstStyle/>
          <a:p>
            <a:fld id="{60927F4E-78AB-4E26-A0B2-E6DA284CA8FF}" type="slidenum">
              <a:rPr lang="en-US" smtClean="0"/>
              <a:t>39</a:t>
            </a:fld>
            <a:endParaRPr lang="en-US"/>
          </a:p>
        </p:txBody>
      </p:sp>
    </p:spTree>
    <p:extLst>
      <p:ext uri="{BB962C8B-B14F-4D97-AF65-F5344CB8AC3E}">
        <p14:creationId xmlns:p14="http://schemas.microsoft.com/office/powerpoint/2010/main" val="1176023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4" grpId="0" animBg="1"/>
      <p:bldP spid="19" grpId="0"/>
      <p:bldP spid="20" grpId="0"/>
      <p:bldP spid="21" grpId="0"/>
      <p:bldP spid="24" grpId="0"/>
      <p:bldP spid="31"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spcAft>
                <a:spcPct val="0"/>
              </a:spcAft>
            </a:pPr>
            <a:r>
              <a:rPr lang="en-US" b="1" dirty="0" smtClean="0">
                <a:solidFill>
                  <a:srgbClr val="C00000"/>
                </a:solidFill>
              </a:rPr>
              <a:t>Technical debt identification</a:t>
            </a:r>
            <a:endParaRPr lang="en-US" b="1" dirty="0">
              <a:solidFill>
                <a:srgbClr val="C00000"/>
              </a:solidFill>
            </a:endParaRPr>
          </a:p>
        </p:txBody>
      </p:sp>
      <p:sp>
        <p:nvSpPr>
          <p:cNvPr id="41" name="Folded Corner 40"/>
          <p:cNvSpPr/>
          <p:nvPr/>
        </p:nvSpPr>
        <p:spPr>
          <a:xfrm>
            <a:off x="7543800" y="2971800"/>
            <a:ext cx="457200" cy="533400"/>
          </a:xfrm>
          <a:prstGeom prst="foldedCorner">
            <a:avLst/>
          </a:prstGeom>
          <a:solidFill>
            <a:srgbClr val="FF0000"/>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olded Corner 41"/>
          <p:cNvSpPr/>
          <p:nvPr/>
        </p:nvSpPr>
        <p:spPr>
          <a:xfrm>
            <a:off x="7543800" y="3657600"/>
            <a:ext cx="457200" cy="533400"/>
          </a:xfrm>
          <a:prstGeom prst="foldedCorner">
            <a:avLst/>
          </a:prstGeom>
          <a:solidFill>
            <a:srgbClr val="00B050"/>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876018" y="3059668"/>
            <a:ext cx="572593" cy="461665"/>
          </a:xfrm>
          <a:prstGeom prst="rect">
            <a:avLst/>
          </a:prstGeom>
          <a:noFill/>
        </p:spPr>
        <p:txBody>
          <a:bodyPr wrap="none" rtlCol="0">
            <a:spAutoFit/>
          </a:bodyPr>
          <a:lstStyle/>
          <a:p>
            <a:r>
              <a:rPr lang="en-US" sz="2400" dirty="0" smtClean="0"/>
              <a:t>0.8</a:t>
            </a:r>
            <a:endParaRPr lang="en-US" sz="2400" dirty="0"/>
          </a:p>
        </p:txBody>
      </p:sp>
      <p:sp>
        <p:nvSpPr>
          <p:cNvPr id="44" name="TextBox 43"/>
          <p:cNvSpPr txBox="1"/>
          <p:nvPr/>
        </p:nvSpPr>
        <p:spPr>
          <a:xfrm>
            <a:off x="6876018" y="3669268"/>
            <a:ext cx="572593" cy="461665"/>
          </a:xfrm>
          <a:prstGeom prst="rect">
            <a:avLst/>
          </a:prstGeom>
          <a:noFill/>
        </p:spPr>
        <p:txBody>
          <a:bodyPr wrap="none" rtlCol="0">
            <a:spAutoFit/>
          </a:bodyPr>
          <a:lstStyle/>
          <a:p>
            <a:r>
              <a:rPr lang="en-US" sz="2400" dirty="0" smtClean="0"/>
              <a:t>0.1</a:t>
            </a:r>
            <a:endParaRPr lang="en-US" sz="2400" dirty="0"/>
          </a:p>
        </p:txBody>
      </p:sp>
      <p:sp>
        <p:nvSpPr>
          <p:cNvPr id="49" name="Rectangle 48"/>
          <p:cNvSpPr/>
          <p:nvPr/>
        </p:nvSpPr>
        <p:spPr>
          <a:xfrm>
            <a:off x="3806729" y="3048000"/>
            <a:ext cx="21336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040101" y="3276600"/>
            <a:ext cx="1672317" cy="954107"/>
          </a:xfrm>
          <a:prstGeom prst="rect">
            <a:avLst/>
          </a:prstGeom>
          <a:noFill/>
        </p:spPr>
        <p:txBody>
          <a:bodyPr wrap="none" rtlCol="0">
            <a:spAutoFit/>
          </a:bodyPr>
          <a:lstStyle/>
          <a:p>
            <a:pPr algn="ctr"/>
            <a:r>
              <a:rPr lang="en-US" sz="2800" dirty="0" smtClean="0"/>
              <a:t>Prediction</a:t>
            </a:r>
          </a:p>
          <a:p>
            <a:pPr algn="ctr"/>
            <a:r>
              <a:rPr lang="en-US" sz="2800" dirty="0" smtClean="0"/>
              <a:t>Model</a:t>
            </a:r>
          </a:p>
        </p:txBody>
      </p:sp>
      <p:sp>
        <p:nvSpPr>
          <p:cNvPr id="51" name="Right Arrow 50"/>
          <p:cNvSpPr/>
          <p:nvPr/>
        </p:nvSpPr>
        <p:spPr>
          <a:xfrm>
            <a:off x="3048000" y="3581400"/>
            <a:ext cx="745548" cy="26042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295400" y="2995136"/>
            <a:ext cx="665054" cy="461665"/>
          </a:xfrm>
          <a:prstGeom prst="rect">
            <a:avLst/>
          </a:prstGeom>
          <a:noFill/>
        </p:spPr>
        <p:txBody>
          <a:bodyPr wrap="none" rtlCol="0">
            <a:spAutoFit/>
          </a:bodyPr>
          <a:lstStyle/>
          <a:p>
            <a:r>
              <a:rPr lang="en-US" sz="2400" dirty="0" smtClean="0"/>
              <a:t>Size</a:t>
            </a:r>
            <a:endParaRPr lang="en-US" sz="2400" dirty="0"/>
          </a:p>
        </p:txBody>
      </p:sp>
      <p:sp>
        <p:nvSpPr>
          <p:cNvPr id="53" name="TextBox 52"/>
          <p:cNvSpPr txBox="1"/>
          <p:nvPr/>
        </p:nvSpPr>
        <p:spPr>
          <a:xfrm>
            <a:off x="609600" y="4110335"/>
            <a:ext cx="2573910" cy="461665"/>
          </a:xfrm>
          <a:prstGeom prst="rect">
            <a:avLst/>
          </a:prstGeom>
          <a:noFill/>
        </p:spPr>
        <p:txBody>
          <a:bodyPr wrap="none" rtlCol="0">
            <a:spAutoFit/>
          </a:bodyPr>
          <a:lstStyle/>
          <a:p>
            <a:r>
              <a:rPr lang="en-US" sz="2400" dirty="0" smtClean="0"/>
              <a:t>Pre-release defects</a:t>
            </a:r>
            <a:endParaRPr lang="en-US" sz="2400" dirty="0"/>
          </a:p>
        </p:txBody>
      </p:sp>
      <p:sp>
        <p:nvSpPr>
          <p:cNvPr id="54" name="TextBox 53"/>
          <p:cNvSpPr txBox="1"/>
          <p:nvPr/>
        </p:nvSpPr>
        <p:spPr>
          <a:xfrm>
            <a:off x="1557892" y="4343400"/>
            <a:ext cx="242374" cy="646331"/>
          </a:xfrm>
          <a:prstGeom prst="rect">
            <a:avLst/>
          </a:prstGeom>
          <a:noFill/>
        </p:spPr>
        <p:txBody>
          <a:bodyPr wrap="none" rtlCol="0">
            <a:spAutoFit/>
          </a:bodyPr>
          <a:lstStyle/>
          <a:p>
            <a:pPr algn="ctr"/>
            <a:r>
              <a:rPr lang="en-US" dirty="0" smtClean="0"/>
              <a:t>.</a:t>
            </a:r>
          </a:p>
          <a:p>
            <a:pPr algn="ctr"/>
            <a:r>
              <a:rPr lang="en-US" dirty="0" smtClean="0"/>
              <a:t>.</a:t>
            </a:r>
          </a:p>
        </p:txBody>
      </p:sp>
      <p:sp>
        <p:nvSpPr>
          <p:cNvPr id="55" name="TextBox 54"/>
          <p:cNvSpPr txBox="1"/>
          <p:nvPr/>
        </p:nvSpPr>
        <p:spPr>
          <a:xfrm>
            <a:off x="990600" y="3729335"/>
            <a:ext cx="1582613" cy="461665"/>
          </a:xfrm>
          <a:prstGeom prst="rect">
            <a:avLst/>
          </a:prstGeom>
          <a:noFill/>
        </p:spPr>
        <p:txBody>
          <a:bodyPr wrap="none" rtlCol="0">
            <a:spAutoFit/>
          </a:bodyPr>
          <a:lstStyle/>
          <a:p>
            <a:r>
              <a:rPr lang="en-US" sz="2400" dirty="0" smtClean="0"/>
              <a:t>Complexity</a:t>
            </a:r>
            <a:endParaRPr lang="en-US" sz="2400" dirty="0"/>
          </a:p>
        </p:txBody>
      </p:sp>
      <p:sp>
        <p:nvSpPr>
          <p:cNvPr id="56" name="Right Arrow 55"/>
          <p:cNvSpPr/>
          <p:nvPr/>
        </p:nvSpPr>
        <p:spPr>
          <a:xfrm>
            <a:off x="5943600" y="3581400"/>
            <a:ext cx="762000" cy="29759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56219" y="1991380"/>
            <a:ext cx="2291781" cy="523220"/>
          </a:xfrm>
          <a:prstGeom prst="rect">
            <a:avLst/>
          </a:prstGeom>
          <a:noFill/>
        </p:spPr>
        <p:txBody>
          <a:bodyPr wrap="none" rtlCol="0">
            <a:spAutoFit/>
          </a:bodyPr>
          <a:lstStyle/>
          <a:p>
            <a:r>
              <a:rPr lang="en-US" sz="2800" b="1" dirty="0" smtClean="0"/>
              <a:t>Input: Metrics</a:t>
            </a:r>
            <a:endParaRPr lang="en-US" b="1" dirty="0"/>
          </a:p>
        </p:txBody>
      </p:sp>
      <p:sp>
        <p:nvSpPr>
          <p:cNvPr id="59" name="TextBox 58"/>
          <p:cNvSpPr txBox="1"/>
          <p:nvPr/>
        </p:nvSpPr>
        <p:spPr>
          <a:xfrm>
            <a:off x="1261360" y="3352800"/>
            <a:ext cx="941283" cy="461665"/>
          </a:xfrm>
          <a:prstGeom prst="rect">
            <a:avLst/>
          </a:prstGeom>
          <a:noFill/>
        </p:spPr>
        <p:txBody>
          <a:bodyPr wrap="none" rtlCol="0">
            <a:spAutoFit/>
          </a:bodyPr>
          <a:lstStyle/>
          <a:p>
            <a:r>
              <a:rPr lang="en-US" sz="2400" dirty="0" smtClean="0"/>
              <a:t>Churn</a:t>
            </a:r>
            <a:endParaRPr lang="en-US" sz="2400" dirty="0"/>
          </a:p>
        </p:txBody>
      </p:sp>
      <p:sp>
        <p:nvSpPr>
          <p:cNvPr id="60" name="TextBox 59"/>
          <p:cNvSpPr txBox="1"/>
          <p:nvPr/>
        </p:nvSpPr>
        <p:spPr>
          <a:xfrm>
            <a:off x="5943600" y="1981200"/>
            <a:ext cx="2914580" cy="523220"/>
          </a:xfrm>
          <a:prstGeom prst="rect">
            <a:avLst/>
          </a:prstGeom>
          <a:noFill/>
        </p:spPr>
        <p:txBody>
          <a:bodyPr wrap="none" rtlCol="0">
            <a:spAutoFit/>
          </a:bodyPr>
          <a:lstStyle/>
          <a:p>
            <a:r>
              <a:rPr lang="en-US" sz="2800" b="1" dirty="0" smtClean="0"/>
              <a:t>Output: Risk [0..1]</a:t>
            </a:r>
            <a:endParaRPr lang="en-US" b="1" dirty="0"/>
          </a:p>
        </p:txBody>
      </p:sp>
      <p:sp>
        <p:nvSpPr>
          <p:cNvPr id="61" name="TextBox 60"/>
          <p:cNvSpPr txBox="1"/>
          <p:nvPr/>
        </p:nvSpPr>
        <p:spPr>
          <a:xfrm>
            <a:off x="7315200" y="4648200"/>
            <a:ext cx="242374" cy="646331"/>
          </a:xfrm>
          <a:prstGeom prst="rect">
            <a:avLst/>
          </a:prstGeom>
          <a:noFill/>
        </p:spPr>
        <p:txBody>
          <a:bodyPr wrap="none" rtlCol="0">
            <a:spAutoFit/>
          </a:bodyPr>
          <a:lstStyle/>
          <a:p>
            <a:pPr algn="ctr"/>
            <a:r>
              <a:rPr lang="en-US" dirty="0" smtClean="0"/>
              <a:t>.</a:t>
            </a:r>
          </a:p>
          <a:p>
            <a:pPr algn="ctr"/>
            <a:r>
              <a:rPr lang="en-US" dirty="0" smtClean="0"/>
              <a:t>.</a:t>
            </a:r>
          </a:p>
        </p:txBody>
      </p:sp>
      <p:grpSp>
        <p:nvGrpSpPr>
          <p:cNvPr id="26" name="Group 25"/>
          <p:cNvGrpSpPr/>
          <p:nvPr/>
        </p:nvGrpSpPr>
        <p:grpSpPr>
          <a:xfrm>
            <a:off x="1130170" y="5187265"/>
            <a:ext cx="7543801" cy="1296085"/>
            <a:chOff x="838200" y="4723715"/>
            <a:chExt cx="7543801" cy="1296085"/>
          </a:xfrm>
        </p:grpSpPr>
        <p:sp>
          <p:nvSpPr>
            <p:cNvPr id="27" name="Rounded Rectangle 26"/>
            <p:cNvSpPr/>
            <p:nvPr/>
          </p:nvSpPr>
          <p:spPr>
            <a:xfrm>
              <a:off x="838200" y="4724400"/>
              <a:ext cx="7391400" cy="1295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03431" y="4723715"/>
              <a:ext cx="7378570" cy="1077218"/>
            </a:xfrm>
            <a:prstGeom prst="rect">
              <a:avLst/>
            </a:prstGeom>
            <a:noFill/>
          </p:spPr>
          <p:txBody>
            <a:bodyPr wrap="square" rtlCol="0">
              <a:spAutoFit/>
            </a:bodyPr>
            <a:lstStyle/>
            <a:p>
              <a:r>
                <a:rPr lang="en-US" sz="3200" b="1" dirty="0" smtClean="0">
                  <a:solidFill>
                    <a:schemeClr val="bg1"/>
                  </a:solidFill>
                </a:rPr>
                <a:t>Key Predictors: Size </a:t>
              </a:r>
              <a:r>
                <a:rPr lang="en-US" sz="3200" dirty="0" smtClean="0">
                  <a:solidFill>
                    <a:schemeClr val="bg1"/>
                  </a:solidFill>
                </a:rPr>
                <a:t>and</a:t>
              </a:r>
              <a:r>
                <a:rPr lang="en-US" sz="3200" b="1" dirty="0" smtClean="0">
                  <a:solidFill>
                    <a:schemeClr val="bg1"/>
                  </a:solidFill>
                </a:rPr>
                <a:t> pre-release defects</a:t>
              </a:r>
              <a:endParaRPr lang="en-US" sz="3200" b="1" dirty="0">
                <a:solidFill>
                  <a:schemeClr val="bg1"/>
                </a:solidFill>
              </a:endParaRPr>
            </a:p>
          </p:txBody>
        </p:sp>
      </p:grpSp>
      <p:sp>
        <p:nvSpPr>
          <p:cNvPr id="3" name="Slide Number Placeholder 2"/>
          <p:cNvSpPr>
            <a:spLocks noGrp="1"/>
          </p:cNvSpPr>
          <p:nvPr>
            <p:ph type="sldNum" sz="quarter" idx="12"/>
          </p:nvPr>
        </p:nvSpPr>
        <p:spPr/>
        <p:txBody>
          <a:bodyPr/>
          <a:lstStyle/>
          <a:p>
            <a:fld id="{60927F4E-78AB-4E26-A0B2-E6DA284CA8FF}" type="slidenum">
              <a:rPr lang="en-US" smtClean="0"/>
              <a:t>4</a:t>
            </a:fld>
            <a:endParaRPr lang="en-US"/>
          </a:p>
        </p:txBody>
      </p:sp>
    </p:spTree>
    <p:extLst>
      <p:ext uri="{BB962C8B-B14F-4D97-AF65-F5344CB8AC3E}">
        <p14:creationId xmlns:p14="http://schemas.microsoft.com/office/powerpoint/2010/main" val="26978951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500"/>
                                        <p:tgtEl>
                                          <p:spTgt spid="5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fill="hold"/>
                                        <p:tgtEl>
                                          <p:spTgt spid="26"/>
                                        </p:tgtEl>
                                        <p:attrNameLst>
                                          <p:attrName>ppt_x</p:attrName>
                                        </p:attrNameLst>
                                      </p:cBhvr>
                                      <p:tavLst>
                                        <p:tav tm="0">
                                          <p:val>
                                            <p:strVal val="#ppt_x"/>
                                          </p:val>
                                        </p:tav>
                                        <p:tav tm="100000">
                                          <p:val>
                                            <p:strVal val="#ppt_x"/>
                                          </p:val>
                                        </p:tav>
                                      </p:tavLst>
                                    </p:anim>
                                    <p:anim calcmode="lin" valueType="num">
                                      <p:cBhvr additive="base">
                                        <p:cTn id="5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p:bldP spid="44" grpId="0"/>
      <p:bldP spid="49" grpId="0" animBg="1"/>
      <p:bldP spid="50" grpId="0"/>
      <p:bldP spid="51" grpId="0" animBg="1"/>
      <p:bldP spid="52" grpId="0"/>
      <p:bldP spid="53" grpId="0"/>
      <p:bldP spid="54" grpId="0"/>
      <p:bldP spid="55" grpId="0"/>
      <p:bldP spid="56" grpId="0" animBg="1"/>
      <p:bldP spid="58" grpId="0"/>
      <p:bldP spid="59"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067800" cy="1143000"/>
          </a:xfrm>
        </p:spPr>
        <p:txBody>
          <a:bodyPr>
            <a:normAutofit fontScale="90000"/>
          </a:bodyPr>
          <a:lstStyle/>
          <a:p>
            <a:pPr algn="l"/>
            <a:r>
              <a:rPr lang="en-US" b="1" dirty="0" smtClean="0">
                <a:solidFill>
                  <a:srgbClr val="C00000"/>
                </a:solidFill>
              </a:rPr>
              <a:t>Existing Approaches Aren’t Adding </a:t>
            </a:r>
            <a:r>
              <a:rPr lang="en-US" b="1" dirty="0">
                <a:solidFill>
                  <a:srgbClr val="C00000"/>
                </a:solidFill>
              </a:rPr>
              <a:t>V</a:t>
            </a:r>
            <a:r>
              <a:rPr lang="en-US" b="1" dirty="0" smtClean="0">
                <a:solidFill>
                  <a:srgbClr val="C00000"/>
                </a:solidFill>
              </a:rPr>
              <a:t>alue</a:t>
            </a:r>
            <a:endParaRPr lang="en-US" b="1" dirty="0">
              <a:solidFill>
                <a:srgbClr val="C00000"/>
              </a:solidFill>
            </a:endParaRPr>
          </a:p>
        </p:txBody>
      </p:sp>
      <p:sp>
        <p:nvSpPr>
          <p:cNvPr id="5" name="TextBox 4"/>
          <p:cNvSpPr txBox="1"/>
          <p:nvPr/>
        </p:nvSpPr>
        <p:spPr>
          <a:xfrm>
            <a:off x="381000" y="1598474"/>
            <a:ext cx="8229600" cy="1754326"/>
          </a:xfrm>
          <a:prstGeom prst="rect">
            <a:avLst/>
          </a:prstGeom>
          <a:noFill/>
        </p:spPr>
        <p:txBody>
          <a:bodyPr wrap="square" rtlCol="0">
            <a:spAutoFit/>
          </a:bodyPr>
          <a:lstStyle/>
          <a:p>
            <a:pPr marL="571500" indent="-571500">
              <a:buFont typeface="Arial" pitchFamily="34" charset="0"/>
              <a:buChar char="•"/>
            </a:pPr>
            <a:r>
              <a:rPr lang="en-US" sz="3600" dirty="0" smtClean="0"/>
              <a:t>Obvious to practitioners</a:t>
            </a:r>
          </a:p>
          <a:p>
            <a:pPr marL="571500" indent="-571500">
              <a:buFont typeface="Arial" pitchFamily="34" charset="0"/>
              <a:buChar char="•"/>
            </a:pPr>
            <a:r>
              <a:rPr lang="en-US" sz="3600" dirty="0" smtClean="0"/>
              <a:t>Require a large amount of effort</a:t>
            </a:r>
          </a:p>
          <a:p>
            <a:pPr marL="571500" indent="-571500">
              <a:buFont typeface="Arial" pitchFamily="34" charset="0"/>
              <a:buChar char="•"/>
            </a:pPr>
            <a:r>
              <a:rPr lang="en-US" sz="3600" dirty="0" smtClean="0"/>
              <a:t>Not all defects are equally important</a:t>
            </a:r>
            <a:endParaRPr lang="en-US" sz="3600" dirty="0"/>
          </a:p>
        </p:txBody>
      </p:sp>
      <p:sp>
        <p:nvSpPr>
          <p:cNvPr id="8" name="TextBox 7"/>
          <p:cNvSpPr txBox="1"/>
          <p:nvPr/>
        </p:nvSpPr>
        <p:spPr>
          <a:xfrm>
            <a:off x="1295460" y="4038600"/>
            <a:ext cx="6395340" cy="923330"/>
          </a:xfrm>
          <a:prstGeom prst="rect">
            <a:avLst/>
          </a:prstGeom>
          <a:noFill/>
        </p:spPr>
        <p:txBody>
          <a:bodyPr wrap="none" rtlCol="0">
            <a:spAutoFit/>
          </a:bodyPr>
          <a:lstStyle/>
          <a:p>
            <a:r>
              <a:rPr lang="en-US" sz="5400" b="1" dirty="0" smtClean="0"/>
              <a:t>So….what can we do?</a:t>
            </a:r>
            <a:endParaRPr lang="en-US" sz="5400" b="1" dirty="0"/>
          </a:p>
        </p:txBody>
      </p:sp>
      <p:sp>
        <p:nvSpPr>
          <p:cNvPr id="10" name="TextBox 9"/>
          <p:cNvSpPr txBox="1"/>
          <p:nvPr/>
        </p:nvSpPr>
        <p:spPr>
          <a:xfrm>
            <a:off x="709757" y="5029200"/>
            <a:ext cx="7824643" cy="707886"/>
          </a:xfrm>
          <a:prstGeom prst="rect">
            <a:avLst/>
          </a:prstGeom>
          <a:noFill/>
        </p:spPr>
        <p:txBody>
          <a:bodyPr wrap="none" rtlCol="0">
            <a:spAutoFit/>
          </a:bodyPr>
          <a:lstStyle/>
          <a:p>
            <a:r>
              <a:rPr lang="en-US" sz="4000" b="1" dirty="0">
                <a:solidFill>
                  <a:srgbClr val="C00000"/>
                </a:solidFill>
                <a:latin typeface="+mj-lt"/>
                <a:ea typeface="+mj-ea"/>
                <a:cs typeface="+mj-cs"/>
              </a:rPr>
              <a:t>FOCUS ON HIGH-IMPACT DEFECTS </a:t>
            </a:r>
            <a:r>
              <a:rPr lang="en-US" sz="4000" b="1" dirty="0" smtClean="0">
                <a:solidFill>
                  <a:srgbClr val="C00000"/>
                </a:solidFill>
                <a:latin typeface="+mj-lt"/>
                <a:ea typeface="+mj-ea"/>
                <a:cs typeface="+mj-cs"/>
              </a:rPr>
              <a:t>!</a:t>
            </a:r>
            <a:endParaRPr lang="en-US" sz="4000" b="1" dirty="0">
              <a:solidFill>
                <a:srgbClr val="C00000"/>
              </a:solidFill>
              <a:latin typeface="+mj-lt"/>
              <a:ea typeface="+mj-ea"/>
              <a:cs typeface="+mj-cs"/>
            </a:endParaRPr>
          </a:p>
        </p:txBody>
      </p:sp>
      <p:sp>
        <p:nvSpPr>
          <p:cNvPr id="4" name="Slide Number Placeholder 3"/>
          <p:cNvSpPr>
            <a:spLocks noGrp="1"/>
          </p:cNvSpPr>
          <p:nvPr>
            <p:ph type="sldNum" sz="quarter" idx="12"/>
          </p:nvPr>
        </p:nvSpPr>
        <p:spPr/>
        <p:txBody>
          <a:bodyPr/>
          <a:lstStyle/>
          <a:p>
            <a:fld id="{60927F4E-78AB-4E26-A0B2-E6DA284CA8FF}" type="slidenum">
              <a:rPr lang="en-US" smtClean="0"/>
              <a:t>5</a:t>
            </a:fld>
            <a:endParaRPr lang="en-US"/>
          </a:p>
        </p:txBody>
      </p:sp>
    </p:spTree>
    <p:extLst>
      <p:ext uri="{BB962C8B-B14F-4D97-AF65-F5344CB8AC3E}">
        <p14:creationId xmlns:p14="http://schemas.microsoft.com/office/powerpoint/2010/main" val="33603853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a:solidFill>
                  <a:srgbClr val="C00000"/>
                </a:solidFill>
              </a:rPr>
              <a:t>Impact I</a:t>
            </a:r>
            <a:r>
              <a:rPr lang="en-US" sz="4000" b="1" dirty="0" smtClean="0">
                <a:solidFill>
                  <a:srgbClr val="C00000"/>
                </a:solidFill>
              </a:rPr>
              <a:t>s In The </a:t>
            </a:r>
            <a:r>
              <a:rPr lang="en-US" sz="4000" b="1" dirty="0">
                <a:solidFill>
                  <a:srgbClr val="C00000"/>
                </a:solidFill>
              </a:rPr>
              <a:t>E</a:t>
            </a:r>
            <a:r>
              <a:rPr lang="en-US" sz="4000" b="1" dirty="0" smtClean="0">
                <a:solidFill>
                  <a:srgbClr val="C00000"/>
                </a:solidFill>
              </a:rPr>
              <a:t>ye </a:t>
            </a:r>
            <a:r>
              <a:rPr lang="en-US" sz="4000" b="1" dirty="0">
                <a:solidFill>
                  <a:srgbClr val="C00000"/>
                </a:solidFill>
              </a:rPr>
              <a:t>of </a:t>
            </a:r>
            <a:r>
              <a:rPr lang="en-US" sz="4000" b="1" dirty="0" smtClean="0">
                <a:solidFill>
                  <a:srgbClr val="C00000"/>
                </a:solidFill>
              </a:rPr>
              <a:t>The Beholder!</a:t>
            </a:r>
            <a:endParaRPr lang="en-US" sz="4000" b="1" dirty="0">
              <a:solidFill>
                <a:srgbClr val="C00000"/>
              </a:solidFill>
            </a:endParaRPr>
          </a:p>
        </p:txBody>
      </p:sp>
      <p:sp>
        <p:nvSpPr>
          <p:cNvPr id="3" name="TextBox 2"/>
          <p:cNvSpPr txBox="1"/>
          <p:nvPr/>
        </p:nvSpPr>
        <p:spPr>
          <a:xfrm>
            <a:off x="228600" y="3186212"/>
            <a:ext cx="4143507" cy="646331"/>
          </a:xfrm>
          <a:prstGeom prst="rect">
            <a:avLst/>
          </a:prstGeom>
          <a:noFill/>
        </p:spPr>
        <p:txBody>
          <a:bodyPr wrap="none" rtlCol="0">
            <a:spAutoFit/>
          </a:bodyPr>
          <a:lstStyle/>
          <a:p>
            <a:r>
              <a:rPr lang="en-US" sz="3200" b="1" dirty="0" smtClean="0"/>
              <a:t>Customers:</a:t>
            </a:r>
            <a:r>
              <a:rPr lang="en-US" sz="3200" b="1" dirty="0" smtClean="0">
                <a:solidFill>
                  <a:srgbClr val="C00000"/>
                </a:solidFill>
              </a:rPr>
              <a:t> </a:t>
            </a:r>
            <a:r>
              <a:rPr lang="en-US" sz="3600" b="1" dirty="0" smtClean="0">
                <a:solidFill>
                  <a:srgbClr val="C00000"/>
                </a:solidFill>
              </a:rPr>
              <a:t>Breakages</a:t>
            </a:r>
            <a:endParaRPr lang="en-US" sz="3600" b="1" dirty="0">
              <a:solidFill>
                <a:srgbClr val="C00000"/>
              </a:solidFill>
            </a:endParaRPr>
          </a:p>
        </p:txBody>
      </p:sp>
      <p:sp>
        <p:nvSpPr>
          <p:cNvPr id="5" name="TextBox 4"/>
          <p:cNvSpPr txBox="1"/>
          <p:nvPr/>
        </p:nvSpPr>
        <p:spPr>
          <a:xfrm>
            <a:off x="4836041" y="1687773"/>
            <a:ext cx="3558025" cy="461665"/>
          </a:xfrm>
          <a:prstGeom prst="rect">
            <a:avLst/>
          </a:prstGeom>
          <a:noFill/>
        </p:spPr>
        <p:txBody>
          <a:bodyPr wrap="none" rtlCol="0">
            <a:spAutoFit/>
          </a:bodyPr>
          <a:lstStyle/>
          <a:p>
            <a:r>
              <a:rPr lang="en-US" sz="2400" dirty="0" smtClean="0"/>
              <a:t>Break existing functionality</a:t>
            </a:r>
          </a:p>
        </p:txBody>
      </p:sp>
      <p:sp>
        <p:nvSpPr>
          <p:cNvPr id="7" name="TextBox 6"/>
          <p:cNvSpPr txBox="1"/>
          <p:nvPr/>
        </p:nvSpPr>
        <p:spPr>
          <a:xfrm>
            <a:off x="4836041" y="2363987"/>
            <a:ext cx="3774559" cy="830997"/>
          </a:xfrm>
          <a:prstGeom prst="rect">
            <a:avLst/>
          </a:prstGeom>
          <a:noFill/>
        </p:spPr>
        <p:txBody>
          <a:bodyPr wrap="none" rtlCol="0">
            <a:spAutoFit/>
          </a:bodyPr>
          <a:lstStyle/>
          <a:p>
            <a:r>
              <a:rPr lang="en-US" sz="2400" dirty="0" smtClean="0"/>
              <a:t>Affect established customers</a:t>
            </a:r>
          </a:p>
          <a:p>
            <a:r>
              <a:rPr lang="en-US" sz="2400" dirty="0" smtClean="0"/>
              <a:t>Hurt company image</a:t>
            </a:r>
            <a:endParaRPr lang="en-US" sz="2400" dirty="0"/>
          </a:p>
        </p:txBody>
      </p:sp>
      <p:sp>
        <p:nvSpPr>
          <p:cNvPr id="9" name="TextBox 8"/>
          <p:cNvSpPr txBox="1"/>
          <p:nvPr/>
        </p:nvSpPr>
        <p:spPr>
          <a:xfrm>
            <a:off x="1537891" y="7696200"/>
            <a:ext cx="184731" cy="369332"/>
          </a:xfrm>
          <a:prstGeom prst="rect">
            <a:avLst/>
          </a:prstGeom>
          <a:noFill/>
        </p:spPr>
        <p:txBody>
          <a:bodyPr wrap="none" rtlCol="0">
            <a:spAutoFit/>
          </a:bodyPr>
          <a:lstStyle/>
          <a:p>
            <a:endParaRPr lang="en-US" dirty="0"/>
          </a:p>
        </p:txBody>
      </p:sp>
      <p:sp>
        <p:nvSpPr>
          <p:cNvPr id="10" name="TextBox 9"/>
          <p:cNvSpPr txBox="1"/>
          <p:nvPr/>
        </p:nvSpPr>
        <p:spPr>
          <a:xfrm>
            <a:off x="4541382" y="4582459"/>
            <a:ext cx="5059818" cy="461665"/>
          </a:xfrm>
          <a:prstGeom prst="rect">
            <a:avLst/>
          </a:prstGeom>
          <a:noFill/>
        </p:spPr>
        <p:txBody>
          <a:bodyPr wrap="square" rtlCol="0">
            <a:spAutoFit/>
          </a:bodyPr>
          <a:lstStyle/>
          <a:p>
            <a:r>
              <a:rPr lang="en-US" sz="2400" dirty="0"/>
              <a:t>L</a:t>
            </a:r>
            <a:r>
              <a:rPr lang="en-US" sz="2400" dirty="0" smtClean="0"/>
              <a:t>ow pre-, high post-release defects</a:t>
            </a:r>
            <a:endParaRPr lang="en-US" sz="2400" dirty="0"/>
          </a:p>
        </p:txBody>
      </p:sp>
      <p:sp>
        <p:nvSpPr>
          <p:cNvPr id="11" name="TextBox 10"/>
          <p:cNvSpPr txBox="1"/>
          <p:nvPr/>
        </p:nvSpPr>
        <p:spPr>
          <a:xfrm>
            <a:off x="4800600" y="5188803"/>
            <a:ext cx="4871641" cy="830997"/>
          </a:xfrm>
          <a:prstGeom prst="rect">
            <a:avLst/>
          </a:prstGeom>
          <a:noFill/>
        </p:spPr>
        <p:txBody>
          <a:bodyPr wrap="square" rtlCol="0">
            <a:spAutoFit/>
          </a:bodyPr>
          <a:lstStyle/>
          <a:p>
            <a:r>
              <a:rPr lang="en-US" sz="2400" dirty="0"/>
              <a:t>Catch </a:t>
            </a:r>
            <a:r>
              <a:rPr lang="en-US" sz="2400" dirty="0" smtClean="0"/>
              <a:t>developers </a:t>
            </a:r>
            <a:r>
              <a:rPr lang="en-US" sz="2400" dirty="0"/>
              <a:t>off-guard</a:t>
            </a:r>
          </a:p>
          <a:p>
            <a:r>
              <a:rPr lang="en-US" sz="2400" dirty="0" smtClean="0"/>
              <a:t>Lead to schedule </a:t>
            </a:r>
            <a:r>
              <a:rPr lang="en-US" sz="2400" dirty="0"/>
              <a:t>interruptions</a:t>
            </a:r>
          </a:p>
        </p:txBody>
      </p:sp>
      <p:sp>
        <p:nvSpPr>
          <p:cNvPr id="15" name="TextBox 14"/>
          <p:cNvSpPr txBox="1"/>
          <p:nvPr/>
        </p:nvSpPr>
        <p:spPr>
          <a:xfrm>
            <a:off x="489568" y="6029980"/>
            <a:ext cx="3796424" cy="646331"/>
          </a:xfrm>
          <a:prstGeom prst="rect">
            <a:avLst/>
          </a:prstGeom>
          <a:noFill/>
        </p:spPr>
        <p:txBody>
          <a:bodyPr wrap="none" rtlCol="0">
            <a:spAutoFit/>
          </a:bodyPr>
          <a:lstStyle/>
          <a:p>
            <a:r>
              <a:rPr lang="en-US" sz="2800" b="1" dirty="0" smtClean="0"/>
              <a:t>Developers: </a:t>
            </a:r>
            <a:r>
              <a:rPr lang="en-US" sz="3600" b="1" dirty="0" smtClean="0">
                <a:solidFill>
                  <a:srgbClr val="C00000"/>
                </a:solidFill>
              </a:rPr>
              <a:t>Surprises</a:t>
            </a:r>
            <a:endParaRPr lang="en-US" sz="3600" b="1" dirty="0">
              <a:solidFill>
                <a:srgbClr val="C00000"/>
              </a:solidFill>
            </a:endParaRPr>
          </a:p>
        </p:txBody>
      </p:sp>
      <p:sp>
        <p:nvSpPr>
          <p:cNvPr id="19" name="TextBox 18"/>
          <p:cNvSpPr txBox="1"/>
          <p:nvPr/>
        </p:nvSpPr>
        <p:spPr>
          <a:xfrm>
            <a:off x="4800600" y="4267200"/>
            <a:ext cx="4069218" cy="461665"/>
          </a:xfrm>
          <a:prstGeom prst="rect">
            <a:avLst/>
          </a:prstGeom>
          <a:noFill/>
        </p:spPr>
        <p:txBody>
          <a:bodyPr wrap="square" rtlCol="0">
            <a:spAutoFit/>
          </a:bodyPr>
          <a:lstStyle/>
          <a:p>
            <a:r>
              <a:rPr lang="en-US" sz="2400" dirty="0" smtClean="0"/>
              <a:t>Occur in unexpected locations </a:t>
            </a:r>
          </a:p>
        </p:txBody>
      </p:sp>
      <p:pic>
        <p:nvPicPr>
          <p:cNvPr id="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999419"/>
            <a:ext cx="3377283" cy="22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1" y="3973531"/>
            <a:ext cx="3189339" cy="2122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0927F4E-78AB-4E26-A0B2-E6DA284CA8FF}" type="slidenum">
              <a:rPr lang="en-US" smtClean="0"/>
              <a:t>6</a:t>
            </a:fld>
            <a:endParaRPr lang="en-US"/>
          </a:p>
        </p:txBody>
      </p:sp>
    </p:spTree>
    <p:extLst>
      <p:ext uri="{BB962C8B-B14F-4D97-AF65-F5344CB8AC3E}">
        <p14:creationId xmlns:p14="http://schemas.microsoft.com/office/powerpoint/2010/main" val="6982032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500"/>
                                        <p:tgtEl>
                                          <p:spTgt spid="10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0" grpId="0"/>
      <p:bldP spid="11" grpId="0"/>
      <p:bldP spid="15"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a:bodyPr>
          <a:lstStyle/>
          <a:p>
            <a:pPr algn="l" fontAlgn="base">
              <a:spcAft>
                <a:spcPct val="0"/>
              </a:spcAft>
            </a:pPr>
            <a:r>
              <a:rPr lang="en-US" b="1" dirty="0" smtClean="0">
                <a:solidFill>
                  <a:srgbClr val="C00000"/>
                </a:solidFill>
              </a:rPr>
              <a:t>Case Study</a:t>
            </a:r>
            <a:endParaRPr lang="en-US" b="1" dirty="0">
              <a:solidFill>
                <a:srgbClr val="C00000"/>
              </a:solidFill>
            </a:endParaRPr>
          </a:p>
        </p:txBody>
      </p:sp>
      <p:sp>
        <p:nvSpPr>
          <p:cNvPr id="5" name="TextBox 4"/>
          <p:cNvSpPr txBox="1"/>
          <p:nvPr/>
        </p:nvSpPr>
        <p:spPr>
          <a:xfrm>
            <a:off x="228600" y="2014478"/>
            <a:ext cx="5638800" cy="2862322"/>
          </a:xfrm>
          <a:prstGeom prst="rect">
            <a:avLst/>
          </a:prstGeom>
          <a:noFill/>
        </p:spPr>
        <p:txBody>
          <a:bodyPr wrap="square" rtlCol="0">
            <a:spAutoFit/>
          </a:bodyPr>
          <a:lstStyle/>
          <a:p>
            <a:r>
              <a:rPr lang="en-US" sz="3600" dirty="0" smtClean="0"/>
              <a:t>Commercial telecom project</a:t>
            </a:r>
          </a:p>
          <a:p>
            <a:endParaRPr lang="en-US" sz="3600" dirty="0" smtClean="0"/>
          </a:p>
          <a:p>
            <a:r>
              <a:rPr lang="en-US" sz="3600" dirty="0" smtClean="0"/>
              <a:t>30+ years of development</a:t>
            </a:r>
          </a:p>
          <a:p>
            <a:r>
              <a:rPr lang="en-US" sz="3600" dirty="0" smtClean="0"/>
              <a:t>7+ MLOC</a:t>
            </a:r>
          </a:p>
          <a:p>
            <a:r>
              <a:rPr lang="en-US" sz="3600" dirty="0" smtClean="0"/>
              <a:t>Mainly in C/C++</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9" y="3789203"/>
            <a:ext cx="4572001" cy="3039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0927F4E-78AB-4E26-A0B2-E6DA284CA8FF}" type="slidenum">
              <a:rPr lang="en-US" smtClean="0"/>
              <a:t>7</a:t>
            </a:fld>
            <a:endParaRPr lang="en-US"/>
          </a:p>
        </p:txBody>
      </p:sp>
    </p:spTree>
    <p:extLst>
      <p:ext uri="{BB962C8B-B14F-4D97-AF65-F5344CB8AC3E}">
        <p14:creationId xmlns:p14="http://schemas.microsoft.com/office/powerpoint/2010/main" val="28676770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609600" y="3581400"/>
            <a:ext cx="731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1371600"/>
            <a:ext cx="0" cy="44123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400" y="1378803"/>
            <a:ext cx="1436227" cy="707886"/>
          </a:xfrm>
          <a:prstGeom prst="rect">
            <a:avLst/>
          </a:prstGeom>
          <a:noFill/>
        </p:spPr>
        <p:txBody>
          <a:bodyPr wrap="none" rtlCol="0">
            <a:spAutoFit/>
          </a:bodyPr>
          <a:lstStyle/>
          <a:p>
            <a:r>
              <a:rPr lang="en-US" sz="4000" b="1" dirty="0" smtClean="0">
                <a:solidFill>
                  <a:schemeClr val="bg1">
                    <a:lumMod val="65000"/>
                  </a:schemeClr>
                </a:solidFill>
              </a:rPr>
              <a:t>Part 1</a:t>
            </a:r>
            <a:endParaRPr lang="en-US" sz="4000" b="1" dirty="0">
              <a:solidFill>
                <a:schemeClr val="bg1">
                  <a:lumMod val="65000"/>
                </a:schemeClr>
              </a:solidFill>
            </a:endParaRPr>
          </a:p>
        </p:txBody>
      </p:sp>
      <p:sp>
        <p:nvSpPr>
          <p:cNvPr id="20" name="TextBox 19"/>
          <p:cNvSpPr txBox="1"/>
          <p:nvPr/>
        </p:nvSpPr>
        <p:spPr>
          <a:xfrm>
            <a:off x="4431173" y="1295400"/>
            <a:ext cx="1436227" cy="707886"/>
          </a:xfrm>
          <a:prstGeom prst="rect">
            <a:avLst/>
          </a:prstGeom>
          <a:noFill/>
        </p:spPr>
        <p:txBody>
          <a:bodyPr wrap="none" rtlCol="0">
            <a:spAutoFit/>
          </a:bodyPr>
          <a:lstStyle/>
          <a:p>
            <a:r>
              <a:rPr lang="en-US" sz="4000" b="1" dirty="0">
                <a:solidFill>
                  <a:schemeClr val="bg1">
                    <a:lumMod val="65000"/>
                  </a:schemeClr>
                </a:solidFill>
              </a:rPr>
              <a:t>Part 2</a:t>
            </a:r>
          </a:p>
        </p:txBody>
      </p:sp>
      <p:sp>
        <p:nvSpPr>
          <p:cNvPr id="21" name="TextBox 20"/>
          <p:cNvSpPr txBox="1"/>
          <p:nvPr/>
        </p:nvSpPr>
        <p:spPr>
          <a:xfrm>
            <a:off x="533400" y="3635514"/>
            <a:ext cx="1436227" cy="707886"/>
          </a:xfrm>
          <a:prstGeom prst="rect">
            <a:avLst/>
          </a:prstGeom>
          <a:noFill/>
        </p:spPr>
        <p:txBody>
          <a:bodyPr wrap="none" rtlCol="0">
            <a:spAutoFit/>
          </a:bodyPr>
          <a:lstStyle/>
          <a:p>
            <a:r>
              <a:rPr lang="en-US" sz="4000" b="1" dirty="0">
                <a:solidFill>
                  <a:schemeClr val="bg1">
                    <a:lumMod val="65000"/>
                  </a:schemeClr>
                </a:solidFill>
              </a:rPr>
              <a:t>Part 3</a:t>
            </a:r>
          </a:p>
        </p:txBody>
      </p:sp>
      <p:sp>
        <p:nvSpPr>
          <p:cNvPr id="22" name="TextBox 21"/>
          <p:cNvSpPr txBox="1"/>
          <p:nvPr/>
        </p:nvSpPr>
        <p:spPr>
          <a:xfrm>
            <a:off x="4419600" y="3635514"/>
            <a:ext cx="1436227" cy="707886"/>
          </a:xfrm>
          <a:prstGeom prst="rect">
            <a:avLst/>
          </a:prstGeom>
          <a:noFill/>
        </p:spPr>
        <p:txBody>
          <a:bodyPr wrap="none" rtlCol="0">
            <a:spAutoFit/>
          </a:bodyPr>
          <a:lstStyle/>
          <a:p>
            <a:r>
              <a:rPr lang="en-US" sz="4000" b="1" dirty="0">
                <a:solidFill>
                  <a:schemeClr val="bg1">
                    <a:lumMod val="65000"/>
                  </a:schemeClr>
                </a:solidFill>
              </a:rPr>
              <a:t>Part 4</a:t>
            </a:r>
          </a:p>
        </p:txBody>
      </p:sp>
      <p:sp>
        <p:nvSpPr>
          <p:cNvPr id="17" name="TextBox 16"/>
          <p:cNvSpPr txBox="1"/>
          <p:nvPr/>
        </p:nvSpPr>
        <p:spPr>
          <a:xfrm>
            <a:off x="381000" y="2170093"/>
            <a:ext cx="3810000" cy="1015663"/>
          </a:xfrm>
          <a:prstGeom prst="rect">
            <a:avLst/>
          </a:prstGeom>
          <a:noFill/>
        </p:spPr>
        <p:txBody>
          <a:bodyPr wrap="square" rtlCol="0">
            <a:spAutoFit/>
          </a:bodyPr>
          <a:lstStyle/>
          <a:p>
            <a:r>
              <a:rPr lang="en-US" sz="3200" b="1" dirty="0" smtClean="0"/>
              <a:t>Exploratory Study</a:t>
            </a:r>
            <a:r>
              <a:rPr lang="en-US" sz="2800" dirty="0" smtClean="0"/>
              <a:t> of Breakages and Surprises</a:t>
            </a:r>
            <a:endParaRPr lang="en-US" sz="2800" dirty="0"/>
          </a:p>
        </p:txBody>
      </p:sp>
      <p:sp>
        <p:nvSpPr>
          <p:cNvPr id="24" name="TextBox 23"/>
          <p:cNvSpPr txBox="1"/>
          <p:nvPr/>
        </p:nvSpPr>
        <p:spPr>
          <a:xfrm>
            <a:off x="4343400" y="2184737"/>
            <a:ext cx="4114800" cy="1015663"/>
          </a:xfrm>
          <a:prstGeom prst="rect">
            <a:avLst/>
          </a:prstGeom>
          <a:noFill/>
        </p:spPr>
        <p:txBody>
          <a:bodyPr wrap="square" rtlCol="0">
            <a:spAutoFit/>
          </a:bodyPr>
          <a:lstStyle/>
          <a:p>
            <a:r>
              <a:rPr lang="en-US" sz="3200" b="1" dirty="0" smtClean="0"/>
              <a:t>Prediction</a:t>
            </a:r>
            <a:r>
              <a:rPr lang="en-US" sz="2400" dirty="0" smtClean="0"/>
              <a:t> </a:t>
            </a:r>
            <a:r>
              <a:rPr lang="en-US" sz="2800" dirty="0" smtClean="0"/>
              <a:t>of Breakages and Surprises</a:t>
            </a:r>
            <a:endParaRPr lang="en-US" sz="2400" dirty="0"/>
          </a:p>
        </p:txBody>
      </p:sp>
      <p:sp>
        <p:nvSpPr>
          <p:cNvPr id="25" name="TextBox 24"/>
          <p:cNvSpPr txBox="1"/>
          <p:nvPr/>
        </p:nvSpPr>
        <p:spPr>
          <a:xfrm>
            <a:off x="457200" y="4419600"/>
            <a:ext cx="3821573" cy="1446550"/>
          </a:xfrm>
          <a:prstGeom prst="rect">
            <a:avLst/>
          </a:prstGeom>
          <a:noFill/>
        </p:spPr>
        <p:txBody>
          <a:bodyPr wrap="square" rtlCol="0">
            <a:spAutoFit/>
          </a:bodyPr>
          <a:lstStyle/>
          <a:p>
            <a:r>
              <a:rPr lang="en-US" sz="3200" b="1" dirty="0" smtClean="0"/>
              <a:t>Understanding </a:t>
            </a:r>
            <a:r>
              <a:rPr lang="en-US" sz="2800" dirty="0" smtClean="0"/>
              <a:t>Prediction Models of Breakages and Surprises</a:t>
            </a:r>
            <a:endParaRPr lang="en-US" sz="2800" dirty="0"/>
          </a:p>
        </p:txBody>
      </p:sp>
      <p:sp>
        <p:nvSpPr>
          <p:cNvPr id="26" name="TextBox 25"/>
          <p:cNvSpPr txBox="1"/>
          <p:nvPr/>
        </p:nvSpPr>
        <p:spPr>
          <a:xfrm>
            <a:off x="4495800" y="4419600"/>
            <a:ext cx="3733800" cy="1015663"/>
          </a:xfrm>
          <a:prstGeom prst="rect">
            <a:avLst/>
          </a:prstGeom>
          <a:noFill/>
        </p:spPr>
        <p:txBody>
          <a:bodyPr wrap="square" rtlCol="0">
            <a:spAutoFit/>
          </a:bodyPr>
          <a:lstStyle/>
          <a:p>
            <a:r>
              <a:rPr lang="en-US" sz="3200" b="1" dirty="0" smtClean="0"/>
              <a:t>Value</a:t>
            </a:r>
            <a:r>
              <a:rPr lang="en-US" sz="2800" dirty="0" smtClean="0"/>
              <a:t> of Focusing on Breakages and Surprises</a:t>
            </a:r>
            <a:endParaRPr lang="en-US" sz="2800" dirty="0"/>
          </a:p>
        </p:txBody>
      </p:sp>
      <p:sp>
        <p:nvSpPr>
          <p:cNvPr id="27" name="Title 1"/>
          <p:cNvSpPr>
            <a:spLocks noGrp="1"/>
          </p:cNvSpPr>
          <p:nvPr>
            <p:ph type="title"/>
          </p:nvPr>
        </p:nvSpPr>
        <p:spPr>
          <a:xfrm>
            <a:off x="152400" y="76200"/>
            <a:ext cx="8458200" cy="1143000"/>
          </a:xfrm>
        </p:spPr>
        <p:txBody>
          <a:bodyPr>
            <a:normAutofit/>
          </a:bodyPr>
          <a:lstStyle/>
          <a:p>
            <a:pPr algn="l" fontAlgn="base">
              <a:spcAft>
                <a:spcPct val="0"/>
              </a:spcAft>
            </a:pPr>
            <a:r>
              <a:rPr lang="en-US" b="1" dirty="0" smtClean="0">
                <a:solidFill>
                  <a:srgbClr val="C00000"/>
                </a:solidFill>
              </a:rPr>
              <a:t>Study Overview</a:t>
            </a:r>
            <a:endParaRPr lang="en-US" b="1" dirty="0">
              <a:solidFill>
                <a:srgbClr val="C00000"/>
              </a:solidFill>
            </a:endParaRPr>
          </a:p>
        </p:txBody>
      </p:sp>
      <p:sp>
        <p:nvSpPr>
          <p:cNvPr id="15" name="Rectangle 14"/>
          <p:cNvSpPr/>
          <p:nvPr/>
        </p:nvSpPr>
        <p:spPr>
          <a:xfrm>
            <a:off x="457200" y="1378803"/>
            <a:ext cx="3810000" cy="2202597"/>
          </a:xfrm>
          <a:prstGeom prst="rect">
            <a:avLst/>
          </a:prstGeom>
          <a:solidFill>
            <a:schemeClr val="accent2">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60927F4E-78AB-4E26-A0B2-E6DA284CA8FF}" type="slidenum">
              <a:rPr lang="en-US" smtClean="0"/>
              <a:t>8</a:t>
            </a:fld>
            <a:endParaRPr lang="en-US"/>
          </a:p>
        </p:txBody>
      </p:sp>
    </p:spTree>
    <p:extLst>
      <p:ext uri="{BB962C8B-B14F-4D97-AF65-F5344CB8AC3E}">
        <p14:creationId xmlns:p14="http://schemas.microsoft.com/office/powerpoint/2010/main" val="20460948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4" grpId="0"/>
      <p:bldP spid="25" grpId="0"/>
      <p:bldP spid="26"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9677400" cy="1143000"/>
          </a:xfrm>
        </p:spPr>
        <p:txBody>
          <a:bodyPr>
            <a:normAutofit fontScale="90000"/>
          </a:bodyPr>
          <a:lstStyle/>
          <a:p>
            <a:pPr algn="l" fontAlgn="base">
              <a:spcAft>
                <a:spcPct val="0"/>
              </a:spcAft>
            </a:pPr>
            <a:r>
              <a:rPr lang="en-US" b="1" dirty="0" smtClean="0">
                <a:solidFill>
                  <a:srgbClr val="C00000"/>
                </a:solidFill>
              </a:rPr>
              <a:t>Exploratory Study of Breakages and Surprises</a:t>
            </a:r>
            <a:endParaRPr lang="en-US" b="1" dirty="0">
              <a:solidFill>
                <a:srgbClr val="C00000"/>
              </a:solidFill>
            </a:endParaRPr>
          </a:p>
        </p:txBody>
      </p:sp>
      <p:sp>
        <p:nvSpPr>
          <p:cNvPr id="7" name="Rectangle 6"/>
          <p:cNvSpPr/>
          <p:nvPr/>
        </p:nvSpPr>
        <p:spPr>
          <a:xfrm>
            <a:off x="2514600" y="1928594"/>
            <a:ext cx="3886200" cy="2491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514600" y="1519535"/>
            <a:ext cx="1082348" cy="461665"/>
          </a:xfrm>
          <a:prstGeom prst="rect">
            <a:avLst/>
          </a:prstGeom>
          <a:noFill/>
        </p:spPr>
        <p:txBody>
          <a:bodyPr wrap="none" rtlCol="0">
            <a:spAutoFit/>
          </a:bodyPr>
          <a:lstStyle/>
          <a:p>
            <a:r>
              <a:rPr lang="en-US" sz="2400" dirty="0"/>
              <a:t>All files</a:t>
            </a:r>
          </a:p>
        </p:txBody>
      </p:sp>
      <p:sp>
        <p:nvSpPr>
          <p:cNvPr id="16" name="Oval 15"/>
          <p:cNvSpPr/>
          <p:nvPr/>
        </p:nvSpPr>
        <p:spPr>
          <a:xfrm>
            <a:off x="3248363" y="2346325"/>
            <a:ext cx="2161837" cy="17684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733800" y="2819400"/>
            <a:ext cx="685800" cy="609600"/>
          </a:xfrm>
          <a:prstGeom prst="ellipse">
            <a:avLst/>
          </a:prstGeom>
          <a:solidFill>
            <a:schemeClr val="accent1">
              <a:lumMod val="75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343400" y="2819400"/>
            <a:ext cx="627940" cy="609600"/>
          </a:xfrm>
          <a:prstGeom prst="ellipse">
            <a:avLst/>
          </a:prstGeom>
          <a:solidFill>
            <a:schemeClr val="accent2">
              <a:lumMod val="75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270797" y="4415135"/>
            <a:ext cx="1453603" cy="461665"/>
          </a:xfrm>
          <a:prstGeom prst="rect">
            <a:avLst/>
          </a:prstGeom>
          <a:noFill/>
        </p:spPr>
        <p:txBody>
          <a:bodyPr wrap="none" rtlCol="0">
            <a:spAutoFit/>
          </a:bodyPr>
          <a:lstStyle/>
          <a:p>
            <a:r>
              <a:rPr lang="en-US" sz="2400" dirty="0" smtClean="0"/>
              <a:t>Breakages</a:t>
            </a:r>
            <a:endParaRPr lang="en-US" sz="2400" dirty="0"/>
          </a:p>
        </p:txBody>
      </p:sp>
      <p:sp>
        <p:nvSpPr>
          <p:cNvPr id="20" name="TextBox 19"/>
          <p:cNvSpPr txBox="1"/>
          <p:nvPr/>
        </p:nvSpPr>
        <p:spPr>
          <a:xfrm>
            <a:off x="4876800" y="4415135"/>
            <a:ext cx="1329210" cy="461665"/>
          </a:xfrm>
          <a:prstGeom prst="rect">
            <a:avLst/>
          </a:prstGeom>
          <a:noFill/>
        </p:spPr>
        <p:txBody>
          <a:bodyPr wrap="none" rtlCol="0">
            <a:spAutoFit/>
          </a:bodyPr>
          <a:lstStyle/>
          <a:p>
            <a:r>
              <a:rPr lang="en-US" sz="2400" dirty="0" smtClean="0"/>
              <a:t>Surprises</a:t>
            </a:r>
            <a:endParaRPr lang="en-US" sz="2400" dirty="0"/>
          </a:p>
        </p:txBody>
      </p:sp>
      <p:sp>
        <p:nvSpPr>
          <p:cNvPr id="23" name="TextBox 22"/>
          <p:cNvSpPr txBox="1"/>
          <p:nvPr/>
        </p:nvSpPr>
        <p:spPr>
          <a:xfrm>
            <a:off x="3505200" y="1905000"/>
            <a:ext cx="1716304" cy="461665"/>
          </a:xfrm>
          <a:prstGeom prst="rect">
            <a:avLst/>
          </a:prstGeom>
          <a:noFill/>
        </p:spPr>
        <p:txBody>
          <a:bodyPr wrap="none" rtlCol="0">
            <a:spAutoFit/>
          </a:bodyPr>
          <a:lstStyle/>
          <a:p>
            <a:r>
              <a:rPr lang="en-US" sz="2400" dirty="0"/>
              <a:t>Post-release</a:t>
            </a:r>
          </a:p>
        </p:txBody>
      </p:sp>
      <p:sp>
        <p:nvSpPr>
          <p:cNvPr id="26" name="TextBox 25"/>
          <p:cNvSpPr txBox="1"/>
          <p:nvPr/>
        </p:nvSpPr>
        <p:spPr>
          <a:xfrm>
            <a:off x="4009140" y="2281535"/>
            <a:ext cx="715260" cy="461665"/>
          </a:xfrm>
          <a:prstGeom prst="rect">
            <a:avLst/>
          </a:prstGeom>
          <a:noFill/>
        </p:spPr>
        <p:txBody>
          <a:bodyPr wrap="none" rtlCol="0">
            <a:spAutoFit/>
          </a:bodyPr>
          <a:lstStyle/>
          <a:p>
            <a:r>
              <a:rPr lang="en-US" sz="2400" dirty="0" smtClean="0"/>
              <a:t>10%</a:t>
            </a:r>
            <a:endParaRPr lang="en-US" sz="2400" dirty="0"/>
          </a:p>
        </p:txBody>
      </p:sp>
      <p:sp>
        <p:nvSpPr>
          <p:cNvPr id="27" name="TextBox 26"/>
          <p:cNvSpPr txBox="1"/>
          <p:nvPr/>
        </p:nvSpPr>
        <p:spPr>
          <a:xfrm>
            <a:off x="3876606" y="2943264"/>
            <a:ext cx="466794" cy="369332"/>
          </a:xfrm>
          <a:prstGeom prst="rect">
            <a:avLst/>
          </a:prstGeom>
          <a:noFill/>
        </p:spPr>
        <p:txBody>
          <a:bodyPr wrap="none" rtlCol="0">
            <a:spAutoFit/>
          </a:bodyPr>
          <a:lstStyle/>
          <a:p>
            <a:r>
              <a:rPr lang="en-US" dirty="0" smtClean="0"/>
              <a:t>2%</a:t>
            </a:r>
            <a:endParaRPr lang="en-US" dirty="0"/>
          </a:p>
        </p:txBody>
      </p:sp>
      <p:sp>
        <p:nvSpPr>
          <p:cNvPr id="28" name="TextBox 27"/>
          <p:cNvSpPr txBox="1"/>
          <p:nvPr/>
        </p:nvSpPr>
        <p:spPr>
          <a:xfrm>
            <a:off x="4419600" y="2943264"/>
            <a:ext cx="466794" cy="369332"/>
          </a:xfrm>
          <a:prstGeom prst="rect">
            <a:avLst/>
          </a:prstGeom>
          <a:noFill/>
        </p:spPr>
        <p:txBody>
          <a:bodyPr wrap="none" rtlCol="0">
            <a:spAutoFit/>
          </a:bodyPr>
          <a:lstStyle/>
          <a:p>
            <a:r>
              <a:rPr lang="en-US" dirty="0" smtClean="0"/>
              <a:t>2%</a:t>
            </a:r>
            <a:endParaRPr lang="en-US" dirty="0"/>
          </a:p>
        </p:txBody>
      </p:sp>
      <p:cxnSp>
        <p:nvCxnSpPr>
          <p:cNvPr id="30" name="Straight Arrow Connector 29"/>
          <p:cNvCxnSpPr>
            <a:stCxn id="19" idx="0"/>
            <a:endCxn id="17" idx="4"/>
          </p:cNvCxnSpPr>
          <p:nvPr/>
        </p:nvCxnSpPr>
        <p:spPr>
          <a:xfrm flipV="1">
            <a:off x="3997599" y="3429000"/>
            <a:ext cx="79101" cy="986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4874938" y="3249612"/>
            <a:ext cx="422383" cy="12417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52400" y="5049798"/>
            <a:ext cx="8694613" cy="584775"/>
          </a:xfrm>
          <a:prstGeom prst="rect">
            <a:avLst/>
          </a:prstGeom>
          <a:noFill/>
        </p:spPr>
        <p:txBody>
          <a:bodyPr wrap="square" rtlCol="0">
            <a:spAutoFit/>
          </a:bodyPr>
          <a:lstStyle/>
          <a:p>
            <a:r>
              <a:rPr lang="en-US" sz="3200" dirty="0"/>
              <a:t>R</a:t>
            </a:r>
            <a:r>
              <a:rPr lang="en-US" sz="3200" dirty="0" smtClean="0"/>
              <a:t>are (2% of files)</a:t>
            </a:r>
            <a:endParaRPr lang="en-US" sz="3200" dirty="0"/>
          </a:p>
        </p:txBody>
      </p:sp>
      <p:sp>
        <p:nvSpPr>
          <p:cNvPr id="22" name="TextBox 21"/>
          <p:cNvSpPr txBox="1"/>
          <p:nvPr/>
        </p:nvSpPr>
        <p:spPr>
          <a:xfrm>
            <a:off x="152400" y="6019800"/>
            <a:ext cx="8302958" cy="584775"/>
          </a:xfrm>
          <a:prstGeom prst="rect">
            <a:avLst/>
          </a:prstGeom>
          <a:noFill/>
        </p:spPr>
        <p:txBody>
          <a:bodyPr wrap="square" rtlCol="0">
            <a:spAutoFit/>
          </a:bodyPr>
          <a:lstStyle/>
          <a:p>
            <a:r>
              <a:rPr lang="en-US" sz="3200" dirty="0" smtClean="0"/>
              <a:t>6% overlap</a:t>
            </a:r>
            <a:endParaRPr lang="en-US" sz="3200" dirty="0"/>
          </a:p>
        </p:txBody>
      </p:sp>
      <p:sp>
        <p:nvSpPr>
          <p:cNvPr id="24" name="TextBox 23"/>
          <p:cNvSpPr txBox="1"/>
          <p:nvPr/>
        </p:nvSpPr>
        <p:spPr>
          <a:xfrm>
            <a:off x="3352800" y="6019800"/>
            <a:ext cx="630406" cy="646331"/>
          </a:xfrm>
          <a:prstGeom prst="rect">
            <a:avLst/>
          </a:prstGeom>
          <a:noFill/>
        </p:spPr>
        <p:txBody>
          <a:bodyPr wrap="square" rtlCol="0">
            <a:spAutoFit/>
          </a:bodyPr>
          <a:lstStyle/>
          <a:p>
            <a:r>
              <a:rPr lang="en-US" sz="3600" dirty="0" smtClean="0">
                <a:sym typeface="Wingdings" pitchFamily="2" charset="2"/>
              </a:rPr>
              <a:t></a:t>
            </a:r>
            <a:endParaRPr lang="en-US" sz="3600" dirty="0"/>
          </a:p>
        </p:txBody>
      </p:sp>
      <p:sp>
        <p:nvSpPr>
          <p:cNvPr id="25" name="TextBox 24"/>
          <p:cNvSpPr txBox="1"/>
          <p:nvPr/>
        </p:nvSpPr>
        <p:spPr>
          <a:xfrm>
            <a:off x="4038601" y="6038671"/>
            <a:ext cx="5257799" cy="1077218"/>
          </a:xfrm>
          <a:prstGeom prst="rect">
            <a:avLst/>
          </a:prstGeom>
          <a:noFill/>
        </p:spPr>
        <p:txBody>
          <a:bodyPr wrap="square" rtlCol="0">
            <a:spAutoFit/>
          </a:bodyPr>
          <a:lstStyle/>
          <a:p>
            <a:r>
              <a:rPr lang="en-US" sz="3200" dirty="0"/>
              <a:t>S</a:t>
            </a:r>
            <a:r>
              <a:rPr lang="en-US" sz="3200" dirty="0" smtClean="0"/>
              <a:t>hould study them separately</a:t>
            </a:r>
            <a:endParaRPr lang="en-US" sz="3200" dirty="0"/>
          </a:p>
          <a:p>
            <a:endParaRPr lang="en-US" sz="3200" dirty="0"/>
          </a:p>
        </p:txBody>
      </p:sp>
      <p:sp>
        <p:nvSpPr>
          <p:cNvPr id="29" name="TextBox 28"/>
          <p:cNvSpPr txBox="1"/>
          <p:nvPr/>
        </p:nvSpPr>
        <p:spPr>
          <a:xfrm>
            <a:off x="3331994" y="5068669"/>
            <a:ext cx="630406" cy="646331"/>
          </a:xfrm>
          <a:prstGeom prst="rect">
            <a:avLst/>
          </a:prstGeom>
          <a:noFill/>
        </p:spPr>
        <p:txBody>
          <a:bodyPr wrap="square" rtlCol="0">
            <a:spAutoFit/>
          </a:bodyPr>
          <a:lstStyle/>
          <a:p>
            <a:r>
              <a:rPr lang="en-US" sz="3600" dirty="0" smtClean="0">
                <a:sym typeface="Wingdings" pitchFamily="2" charset="2"/>
              </a:rPr>
              <a:t></a:t>
            </a:r>
            <a:endParaRPr lang="en-US" sz="3600" dirty="0"/>
          </a:p>
        </p:txBody>
      </p:sp>
      <p:sp>
        <p:nvSpPr>
          <p:cNvPr id="31" name="TextBox 30"/>
          <p:cNvSpPr txBox="1"/>
          <p:nvPr/>
        </p:nvSpPr>
        <p:spPr>
          <a:xfrm>
            <a:off x="4532479" y="4992469"/>
            <a:ext cx="4532479" cy="584775"/>
          </a:xfrm>
          <a:prstGeom prst="rect">
            <a:avLst/>
          </a:prstGeom>
          <a:noFill/>
        </p:spPr>
        <p:txBody>
          <a:bodyPr wrap="square" rtlCol="0">
            <a:spAutoFit/>
          </a:bodyPr>
          <a:lstStyle/>
          <a:p>
            <a:r>
              <a:rPr lang="en-US" sz="3200" dirty="0" smtClean="0"/>
              <a:t>Very difficult to model</a:t>
            </a:r>
            <a:endParaRPr lang="en-US" sz="3200" dirty="0"/>
          </a:p>
        </p:txBody>
      </p:sp>
      <p:sp>
        <p:nvSpPr>
          <p:cNvPr id="6" name="Slide Number Placeholder 5"/>
          <p:cNvSpPr>
            <a:spLocks noGrp="1"/>
          </p:cNvSpPr>
          <p:nvPr>
            <p:ph type="sldNum" sz="quarter" idx="12"/>
          </p:nvPr>
        </p:nvSpPr>
        <p:spPr/>
        <p:txBody>
          <a:bodyPr/>
          <a:lstStyle/>
          <a:p>
            <a:fld id="{60927F4E-78AB-4E26-A0B2-E6DA284CA8FF}" type="slidenum">
              <a:rPr lang="en-US" smtClean="0"/>
              <a:t>9</a:t>
            </a:fld>
            <a:endParaRPr lang="en-US"/>
          </a:p>
        </p:txBody>
      </p:sp>
    </p:spTree>
    <p:extLst>
      <p:ext uri="{BB962C8B-B14F-4D97-AF65-F5344CB8AC3E}">
        <p14:creationId xmlns:p14="http://schemas.microsoft.com/office/powerpoint/2010/main" val="41253869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p:bldP spid="16" grpId="0" animBg="1"/>
      <p:bldP spid="17" grpId="0" animBg="1"/>
      <p:bldP spid="18" grpId="0" animBg="1"/>
      <p:bldP spid="19" grpId="0"/>
      <p:bldP spid="20" grpId="0"/>
      <p:bldP spid="23" grpId="0"/>
      <p:bldP spid="26" grpId="0"/>
      <p:bldP spid="27" grpId="0"/>
      <p:bldP spid="28" grpId="0"/>
      <p:bldP spid="21" grpId="0"/>
      <p:bldP spid="22" grpId="0"/>
      <p:bldP spid="24" grpId="0"/>
      <p:bldP spid="25" grpId="0"/>
      <p:bldP spid="29"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3837</TotalTime>
  <Words>1915</Words>
  <Application>Microsoft Macintosh PowerPoint</Application>
  <PresentationFormat>On-screen Show (4:3)</PresentationFormat>
  <Paragraphs>501</Paragraphs>
  <Slides>39</Slides>
  <Notes>34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Detecting and Quantifying Different Types of Self-Admitted Technical Debt</vt:lpstr>
      <vt:lpstr>We know that …</vt:lpstr>
      <vt:lpstr>Technical debt identification</vt:lpstr>
      <vt:lpstr>Technical debt identification</vt:lpstr>
      <vt:lpstr>Existing Approaches Aren’t Adding Value</vt:lpstr>
      <vt:lpstr>Impact Is In The Eye of The Beholder!</vt:lpstr>
      <vt:lpstr>Case Study</vt:lpstr>
      <vt:lpstr>Study Overview</vt:lpstr>
      <vt:lpstr>Exploratory Study of Breakages and Surprises</vt:lpstr>
      <vt:lpstr>Predicting Breakages and Surprises</vt:lpstr>
      <vt:lpstr>Prediction Using Logistic Regression</vt:lpstr>
      <vt:lpstr>Factors Used to Model Breakages and Surprises</vt:lpstr>
      <vt:lpstr>PowerPoint Presentation</vt:lpstr>
      <vt:lpstr>Understanding Breakages and Surprises Models</vt:lpstr>
      <vt:lpstr>Determining Important Factors</vt:lpstr>
      <vt:lpstr>Important Factors for High-Impact Defects</vt:lpstr>
      <vt:lpstr>Value of Focusing on Breakages and Surprises</vt:lpstr>
      <vt:lpstr>Building Specialized Models</vt:lpstr>
      <vt:lpstr>Effort Savings Using Specialized Models</vt:lpstr>
      <vt:lpstr>Take Home Messages</vt:lpstr>
      <vt:lpstr>PowerPoint Presentation</vt:lpstr>
      <vt:lpstr>Quantifying Effort Savings</vt:lpstr>
      <vt:lpstr>Remaining Challenges</vt:lpstr>
      <vt:lpstr>Quantifying Effect…An Example…</vt:lpstr>
      <vt:lpstr>Effect of Factors on Breakages and Surprises</vt:lpstr>
      <vt:lpstr>High Impact Defects: Summary</vt:lpstr>
      <vt:lpstr>PowerPoint Presentation</vt:lpstr>
      <vt:lpstr>Study Overview</vt:lpstr>
      <vt:lpstr>Breakage Defects</vt:lpstr>
      <vt:lpstr>Surprise Defects</vt:lpstr>
      <vt:lpstr>Predicting Breakages and Surprises Explanative Power</vt:lpstr>
      <vt:lpstr>Stability of Important Factors Breakages</vt:lpstr>
      <vt:lpstr>Stability of Important Factors</vt:lpstr>
      <vt:lpstr>Breakage Defects</vt:lpstr>
      <vt:lpstr>Surprise Defects</vt:lpstr>
      <vt:lpstr>Defect Prediction Helps Focus Quality Assurance Efforts</vt:lpstr>
      <vt:lpstr>Factors Used to Model High Impact Defects</vt:lpstr>
      <vt:lpstr>Prediction Factors</vt:lpstr>
      <vt:lpstr>Evaluation of Prediction Model</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Pragmatic Prioritization of Software Quality Assurance Efforts</dc:title>
  <dc:creator>Emad</dc:creator>
  <cp:lastModifiedBy>Everton Maldonado</cp:lastModifiedBy>
  <cp:revision>295</cp:revision>
  <dcterms:created xsi:type="dcterms:W3CDTF">2011-07-20T05:14:30Z</dcterms:created>
  <dcterms:modified xsi:type="dcterms:W3CDTF">2015-09-14T22:04:19Z</dcterms:modified>
</cp:coreProperties>
</file>