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D180-3E5E-224B-BD00-251E229A3F8F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239-08B3-0C40-89A9-4F2A8D6D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3C5F4-7720-41F1-9B8F-9740ADC87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that many factors can cause technical debt,</a:t>
            </a:r>
            <a:r>
              <a:rPr lang="en-US" baseline="0" dirty="0" smtClean="0"/>
              <a:t> such as: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Short deadlines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Complex changes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Lack of proper knowledge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[Click] Are common causes of Technical Debt. Once we know that these factors are likely unavoidable [Click] How are we addressing these problems?.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Chenge</a:t>
            </a:r>
            <a:r>
              <a:rPr lang="en-US" dirty="0" smtClean="0"/>
              <a:t> the</a:t>
            </a:r>
            <a:r>
              <a:rPr lang="en-US" baseline="0" dirty="0" smtClean="0"/>
              <a:t> arrow and the title after the conclusion box to indicate the next step, manual investigation.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7E99-8F0C-4C27-A997-5B1A3AD89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4D68-D901-8842-95FC-5B2D9C9E429A}" type="datetimeFigureOut">
              <a:rPr lang="en-US" smtClean="0"/>
              <a:t>15-09-15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Detecting and Quantifying Different Types of Self-Admitted Technical Debt</a:t>
            </a:r>
          </a:p>
        </p:txBody>
      </p:sp>
      <p:pic>
        <p:nvPicPr>
          <p:cNvPr id="2" name="Picture 1" descr="logo-en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181600"/>
            <a:ext cx="3656594" cy="1524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4343400" y="4419600"/>
            <a:ext cx="4953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Everton da S. Maldonado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Emad Shihab</a:t>
            </a:r>
          </a:p>
        </p:txBody>
      </p:sp>
      <p:pic>
        <p:nvPicPr>
          <p:cNvPr id="3" name="Picture 2" descr="character-and-magnifying-gl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6" y="2468910"/>
            <a:ext cx="3750954" cy="36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We know that 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905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Short</a:t>
            </a:r>
            <a:r>
              <a:rPr lang="en-US" sz="3600" dirty="0" smtClean="0"/>
              <a:t> deadlines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2590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Complex </a:t>
            </a:r>
            <a:r>
              <a:rPr lang="en-US" sz="3600" dirty="0" smtClean="0"/>
              <a:t>changes 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3200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Lack</a:t>
            </a:r>
            <a:r>
              <a:rPr lang="en-US" sz="3600" dirty="0" smtClean="0"/>
              <a:t> of knowledge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3924648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can cause </a:t>
            </a:r>
            <a:r>
              <a:rPr lang="en-US" sz="3600" b="1" dirty="0" smtClean="0"/>
              <a:t>Technical Debt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8601" y="2629248"/>
            <a:ext cx="8112553" cy="1295400"/>
            <a:chOff x="838200" y="4724400"/>
            <a:chExt cx="8112553" cy="1295400"/>
          </a:xfrm>
        </p:grpSpPr>
        <p:sp>
          <p:nvSpPr>
            <p:cNvPr id="21" name="Rounded Rectangle 20"/>
            <p:cNvSpPr/>
            <p:nvPr/>
          </p:nvSpPr>
          <p:spPr>
            <a:xfrm>
              <a:off x="838200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2183" y="4969662"/>
              <a:ext cx="7378570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Identification of technical debt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  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85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Technical debt identification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7651" y="1714963"/>
            <a:ext cx="26672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recently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728542" y="2163291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Code Comments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3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68732" y="2806815"/>
            <a:ext cx="3317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Comment Patterns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8542" y="3631433"/>
            <a:ext cx="3130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“</a:t>
            </a:r>
            <a:r>
              <a:rPr lang="en-US" sz="3200" i="1" dirty="0" smtClean="0"/>
              <a:t>probably </a:t>
            </a:r>
            <a:r>
              <a:rPr lang="en-US" sz="3200" i="1" dirty="0"/>
              <a:t>a </a:t>
            </a:r>
            <a:r>
              <a:rPr lang="en-US" sz="3200" i="1" dirty="0" smtClean="0"/>
              <a:t>bug</a:t>
            </a:r>
            <a:r>
              <a:rPr lang="en-US" sz="3200" i="1" dirty="0" smtClean="0"/>
              <a:t>”</a:t>
            </a:r>
            <a:r>
              <a:rPr lang="en-US" sz="3200" i="1" dirty="0" smtClean="0"/>
              <a:t> 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8732" y="3250826"/>
            <a:ext cx="13073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i="1" dirty="0" smtClean="0"/>
              <a:t>hack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8732" y="4093098"/>
            <a:ext cx="24442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</a:t>
            </a:r>
            <a:r>
              <a:rPr lang="en-US" sz="3200" i="1" dirty="0"/>
              <a:t>fix this crap</a:t>
            </a:r>
            <a:r>
              <a:rPr lang="en-US" sz="3200" dirty="0"/>
              <a:t>”</a:t>
            </a:r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02353" y="2862622"/>
            <a:ext cx="8241647" cy="1295400"/>
            <a:chOff x="895926" y="4724400"/>
            <a:chExt cx="8241647" cy="1295400"/>
          </a:xfrm>
        </p:grpSpPr>
        <p:sp>
          <p:nvSpPr>
            <p:cNvPr id="27" name="Rounded Rectangle 26"/>
            <p:cNvSpPr/>
            <p:nvPr/>
          </p:nvSpPr>
          <p:spPr>
            <a:xfrm>
              <a:off x="895926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003" y="5005045"/>
              <a:ext cx="7378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Self-Admitted Technical Debt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1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828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9" grpId="0"/>
      <p:bldP spid="29" grpId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Different types of Technical Debt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296" y="1576651"/>
            <a:ext cx="61555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Technical debt </a:t>
            </a:r>
            <a:r>
              <a:rPr lang="en-US" sz="3200" dirty="0" smtClean="0"/>
              <a:t>is a </a:t>
            </a:r>
            <a:r>
              <a:rPr lang="en-US" sz="3200" b="1" dirty="0" smtClean="0"/>
              <a:t>broad </a:t>
            </a:r>
            <a:r>
              <a:rPr lang="en-US" sz="3200" dirty="0" smtClean="0"/>
              <a:t>concept: 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720169" y="4232118"/>
            <a:ext cx="791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are the </a:t>
            </a:r>
            <a:r>
              <a:rPr lang="en-US" sz="3600" b="1" dirty="0" smtClean="0"/>
              <a:t>types</a:t>
            </a:r>
            <a:r>
              <a:rPr lang="en-US" sz="3600" dirty="0" smtClean="0"/>
              <a:t> of Self-Admitted TD 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curly-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32" y="2365977"/>
            <a:ext cx="328948" cy="15026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11802" y="3180284"/>
            <a:ext cx="444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Requirement </a:t>
            </a:r>
            <a:r>
              <a:rPr lang="en-US" sz="3600" dirty="0" smtClean="0"/>
              <a:t>debt …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11803" y="2256954"/>
            <a:ext cx="273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Design </a:t>
            </a:r>
            <a:r>
              <a:rPr lang="en-US" sz="3600" dirty="0"/>
              <a:t>debt</a:t>
            </a:r>
            <a:r>
              <a:rPr lang="en-US" sz="3600" b="1" dirty="0"/>
              <a:t> </a:t>
            </a:r>
            <a:r>
              <a:rPr lang="en-US" sz="3600" dirty="0"/>
              <a:t>,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1802" y="2718619"/>
            <a:ext cx="445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Documentation </a:t>
            </a:r>
            <a:r>
              <a:rPr lang="en-US" sz="3600" dirty="0" smtClean="0"/>
              <a:t>debt,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56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Case Study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554px-Apache-Ant-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40130"/>
            <a:ext cx="1450826" cy="898255"/>
          </a:xfrm>
          <a:prstGeom prst="rect">
            <a:avLst/>
          </a:prstGeom>
        </p:spPr>
      </p:pic>
      <p:pic>
        <p:nvPicPr>
          <p:cNvPr id="7" name="Picture 6" descr="argologo200x190_400x4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26" y="5566509"/>
            <a:ext cx="1071332" cy="1071332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1" y="5217718"/>
            <a:ext cx="1572995" cy="1572995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6" y="5761435"/>
            <a:ext cx="2255143" cy="594915"/>
          </a:xfrm>
          <a:prstGeom prst="rect">
            <a:avLst/>
          </a:prstGeom>
        </p:spPr>
      </p:pic>
      <p:pic>
        <p:nvPicPr>
          <p:cNvPr id="10" name="Picture 9" descr="logo3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35" y="5848532"/>
            <a:ext cx="2255142" cy="4160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1145" y="1371600"/>
            <a:ext cx="760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5</a:t>
            </a:r>
            <a:r>
              <a:rPr lang="en-US" sz="3600" dirty="0" smtClean="0"/>
              <a:t> java open source projects</a:t>
            </a:r>
            <a:endParaRPr lang="en-US" sz="3600" dirty="0" smtClean="0"/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Ant, </a:t>
            </a:r>
            <a:r>
              <a:rPr lang="en-US" sz="2800" i="1" dirty="0" err="1" smtClean="0"/>
              <a:t>ArgoUML</a:t>
            </a:r>
            <a:r>
              <a:rPr lang="en-US" sz="2800" i="1" dirty="0" smtClean="0"/>
              <a:t>, Columba, </a:t>
            </a:r>
            <a:r>
              <a:rPr lang="en-US" sz="2800" i="1" dirty="0" err="1" smtClean="0"/>
              <a:t>JFreeChart</a:t>
            </a:r>
            <a:r>
              <a:rPr lang="en-US" sz="2800" i="1" dirty="0"/>
              <a:t> </a:t>
            </a:r>
            <a:r>
              <a:rPr lang="en-US" sz="2800" i="1" dirty="0" smtClean="0"/>
              <a:t>and </a:t>
            </a:r>
            <a:r>
              <a:rPr lang="en-US" sz="2800" i="1" dirty="0" err="1" smtClean="0"/>
              <a:t>Jmeter</a:t>
            </a:r>
            <a:r>
              <a:rPr lang="en-US" sz="28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50" y="2841658"/>
            <a:ext cx="24285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606K </a:t>
            </a:r>
            <a:r>
              <a:rPr lang="en-US" sz="3200" dirty="0" smtClean="0"/>
              <a:t>+  SLOC</a:t>
            </a:r>
            <a:endParaRPr 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50" y="3266625"/>
            <a:ext cx="5242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166K </a:t>
            </a:r>
            <a:r>
              <a:rPr lang="en-US" sz="3200" dirty="0" smtClean="0"/>
              <a:t>+  Extracted comments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375" y="3700519"/>
            <a:ext cx="27098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8k</a:t>
            </a:r>
            <a:r>
              <a:rPr lang="en-US" sz="3200" b="1" dirty="0" smtClean="0"/>
              <a:t> </a:t>
            </a:r>
            <a:r>
              <a:rPr lang="en-US" sz="3200" dirty="0" smtClean="0"/>
              <a:t>+      Classes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7479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3662" y="3113164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Heuristic 1- 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31" y="3821050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2-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831" y="4528936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3-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662" y="5236822"/>
            <a:ext cx="211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Heuristic </a:t>
            </a: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4-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Filter Comments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pproa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1" y="1154331"/>
            <a:ext cx="8843567" cy="1148826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999706" y="2383241"/>
            <a:ext cx="245465" cy="445310"/>
          </a:xfrm>
          <a:prstGeom prst="upArrow">
            <a:avLst/>
          </a:prstGeom>
          <a:solidFill>
            <a:srgbClr val="AA00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054" y="3107340"/>
            <a:ext cx="5197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license comments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12054" y="3821050"/>
            <a:ext cx="713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Merge multiple single line comments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12054" y="4528936"/>
            <a:ext cx="646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commented source code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12054" y="5236822"/>
            <a:ext cx="538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Remove </a:t>
            </a:r>
            <a:r>
              <a:rPr lang="en-US" sz="3600" dirty="0" err="1" smtClean="0"/>
              <a:t>Javadoc</a:t>
            </a:r>
            <a:r>
              <a:rPr lang="en-US" sz="3600" dirty="0" smtClean="0"/>
              <a:t> comments</a:t>
            </a:r>
            <a:endParaRPr lang="en-US" sz="36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2641" y="3382302"/>
            <a:ext cx="7493135" cy="1295400"/>
            <a:chOff x="895926" y="4724400"/>
            <a:chExt cx="7493135" cy="1295400"/>
          </a:xfrm>
        </p:grpSpPr>
        <p:sp>
          <p:nvSpPr>
            <p:cNvPr id="31" name="Rounded Rectangle 30"/>
            <p:cNvSpPr/>
            <p:nvPr/>
          </p:nvSpPr>
          <p:spPr>
            <a:xfrm>
              <a:off x="895926" y="4724400"/>
              <a:ext cx="7391400" cy="1295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0491" y="5040633"/>
              <a:ext cx="7378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We ended up with 33,093 comments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7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00903 L 0.17763 0.00903 " pathEditMode="relative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8" grpId="0" animBg="1"/>
      <p:bldP spid="19" grpId="0"/>
      <p:bldP spid="23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77864" y="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Classification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4281" y="6326337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10143"/>
              </p:ext>
            </p:extLst>
          </p:nvPr>
        </p:nvGraphicFramePr>
        <p:xfrm>
          <a:off x="513021" y="1567739"/>
          <a:ext cx="8090622" cy="42086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0709"/>
                <a:gridCol w="1967989"/>
                <a:gridCol w="2220295"/>
                <a:gridCol w="2001629"/>
              </a:tblGrid>
              <a:tr h="10425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Project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analyzed</a:t>
                      </a:r>
                      <a:r>
                        <a:rPr lang="en-US" sz="2400" baseline="0" dirty="0" smtClean="0"/>
                        <a:t> comments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self-admitted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TD comments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 of self-admitted</a:t>
                      </a:r>
                      <a:r>
                        <a:rPr lang="en-US" sz="2400" baseline="0" dirty="0" smtClean="0"/>
                        <a:t> TD per project</a:t>
                      </a:r>
                      <a:endParaRPr lang="en-US" sz="2400" dirty="0"/>
                    </a:p>
                  </a:txBody>
                  <a:tcPr/>
                </a:tc>
              </a:tr>
              <a:tr h="60398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4,140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134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3.2</a:t>
                      </a:r>
                      <a:endParaRPr lang="en-US" sz="3200" b="1" dirty="0"/>
                    </a:p>
                  </a:txBody>
                  <a:tcPr/>
                </a:tc>
              </a:tr>
              <a:tr h="60398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ArgoUML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9,788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1,653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16.8</a:t>
                      </a:r>
                      <a:endParaRPr lang="en-US" sz="3200" b="1" dirty="0"/>
                    </a:p>
                  </a:txBody>
                  <a:tcPr/>
                </a:tc>
              </a:tr>
              <a:tr h="60398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Columba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6,569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295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4.4</a:t>
                      </a:r>
                      <a:endParaRPr lang="en-US" sz="3200" b="1" dirty="0"/>
                    </a:p>
                  </a:txBody>
                  <a:tcPr/>
                </a:tc>
              </a:tr>
              <a:tr h="603988">
                <a:tc>
                  <a:txBody>
                    <a:bodyPr/>
                    <a:lstStyle/>
                    <a:p>
                      <a:r>
                        <a:rPr lang="en-US" sz="3100" dirty="0" err="1" smtClean="0"/>
                        <a:t>JFreeChart</a:t>
                      </a:r>
                      <a:endParaRPr lang="en-U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4,433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219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4.9</a:t>
                      </a:r>
                      <a:endParaRPr lang="en-US" sz="3200" b="1" dirty="0"/>
                    </a:p>
                  </a:txBody>
                  <a:tcPr/>
                </a:tc>
              </a:tr>
              <a:tr h="60398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Jmeter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8,163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4.6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77864" y="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Classification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4281" y="6326337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2946" y="1416374"/>
            <a:ext cx="2362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Design Debt: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946" y="1964398"/>
            <a:ext cx="851132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“quick </a:t>
            </a:r>
            <a:r>
              <a:rPr lang="en-US" sz="3000" i="1" dirty="0"/>
              <a:t>&amp; dirty, to make nested </a:t>
            </a:r>
            <a:r>
              <a:rPr lang="en-US" sz="3000" i="1" dirty="0" smtClean="0"/>
              <a:t>mapped </a:t>
            </a:r>
            <a:r>
              <a:rPr lang="en-US" sz="3000" i="1" dirty="0"/>
              <a:t>p-sets work:” </a:t>
            </a:r>
            <a:endParaRPr lang="en-US" sz="3000" i="1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[</a:t>
            </a:r>
            <a:r>
              <a:rPr lang="en-US" sz="3000" dirty="0" smtClean="0"/>
              <a:t>from Ant</a:t>
            </a:r>
            <a:r>
              <a:rPr lang="en-US" sz="3000" dirty="0"/>
              <a:t>]</a:t>
            </a:r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9106" y="3092084"/>
            <a:ext cx="3465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Requirement Debt: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84" y="4332870"/>
            <a:ext cx="23465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Defect Debt: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884" y="4940169"/>
            <a:ext cx="6258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“Bug </a:t>
            </a:r>
            <a:r>
              <a:rPr lang="en-US" sz="3000" i="1" dirty="0"/>
              <a:t>in above method” - [from </a:t>
            </a:r>
            <a:r>
              <a:rPr lang="en-US" sz="3000" i="1" dirty="0" err="1" smtClean="0"/>
              <a:t>Jmeter</a:t>
            </a:r>
            <a:r>
              <a:rPr lang="en-US" sz="3000" i="1" dirty="0"/>
              <a:t>]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106" y="3680806"/>
            <a:ext cx="8569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“TODO: </a:t>
            </a:r>
            <a:r>
              <a:rPr lang="en-US" sz="3000" i="1" dirty="0"/>
              <a:t>no methods yet for </a:t>
            </a:r>
            <a:r>
              <a:rPr lang="en-US" sz="3000" i="1" dirty="0" err="1"/>
              <a:t>getClassname</a:t>
            </a:r>
            <a:r>
              <a:rPr lang="en-US" sz="3000" i="1" dirty="0" smtClean="0"/>
              <a:t>” </a:t>
            </a:r>
            <a:r>
              <a:rPr lang="en-US" sz="3000" i="1" dirty="0"/>
              <a:t>[from </a:t>
            </a:r>
            <a:r>
              <a:rPr lang="en-US" sz="3000" i="1" dirty="0" smtClean="0"/>
              <a:t>Ant</a:t>
            </a:r>
            <a:r>
              <a:rPr lang="en-US" sz="3000" i="1" dirty="0"/>
              <a:t>]</a:t>
            </a:r>
            <a:endParaRPr lang="en-US" sz="3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5865" y="1143000"/>
            <a:ext cx="8276967" cy="4653239"/>
            <a:chOff x="225919" y="1287489"/>
            <a:chExt cx="8276967" cy="4653239"/>
          </a:xfrm>
        </p:grpSpPr>
        <p:grpSp>
          <p:nvGrpSpPr>
            <p:cNvPr id="24" name="Group 23"/>
            <p:cNvGrpSpPr/>
            <p:nvPr/>
          </p:nvGrpSpPr>
          <p:grpSpPr>
            <a:xfrm>
              <a:off x="546828" y="1287489"/>
              <a:ext cx="7956058" cy="4653239"/>
              <a:chOff x="1463376" y="3288643"/>
              <a:chExt cx="6385453" cy="363326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63376" y="3288643"/>
                <a:ext cx="6385453" cy="3633266"/>
                <a:chOff x="269127" y="1219200"/>
                <a:chExt cx="8487418" cy="4592222"/>
              </a:xfrm>
            </p:grpSpPr>
            <p:pic>
              <p:nvPicPr>
                <p:cNvPr id="44" name="Picture 43" descr="technical_debt_distribution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27" y="1219200"/>
                  <a:ext cx="7838315" cy="459222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58" t="16854" r="6806" b="69927"/>
                <a:stretch/>
              </p:blipFill>
              <p:spPr>
                <a:xfrm>
                  <a:off x="5855842" y="1873778"/>
                  <a:ext cx="2900703" cy="1110234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2078337" y="6482709"/>
                <a:ext cx="5011468" cy="421502"/>
                <a:chOff x="313210" y="4021395"/>
                <a:chExt cx="5011468" cy="421502"/>
              </a:xfrm>
            </p:grpSpPr>
            <p:pic>
              <p:nvPicPr>
                <p:cNvPr id="39" name="Picture 38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41" t="88838" r="80825" b="5667"/>
                <a:stretch/>
              </p:blipFill>
              <p:spPr>
                <a:xfrm>
                  <a:off x="313210" y="4021395"/>
                  <a:ext cx="654980" cy="395311"/>
                </a:xfrm>
                <a:prstGeom prst="rect">
                  <a:avLst/>
                </a:prstGeom>
              </p:spPr>
            </p:pic>
            <p:pic>
              <p:nvPicPr>
                <p:cNvPr id="40" name="Picture 39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92" t="88838" r="62744" b="5667"/>
                <a:stretch/>
              </p:blipFill>
              <p:spPr>
                <a:xfrm>
                  <a:off x="1338239" y="4021395"/>
                  <a:ext cx="756918" cy="395311"/>
                </a:xfrm>
                <a:prstGeom prst="rect">
                  <a:avLst/>
                </a:prstGeom>
              </p:spPr>
            </p:pic>
            <p:pic>
              <p:nvPicPr>
                <p:cNvPr id="41" name="Picture 40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729" t="88838" r="44738" b="5667"/>
                <a:stretch/>
              </p:blipFill>
              <p:spPr>
                <a:xfrm>
                  <a:off x="2263362" y="4047586"/>
                  <a:ext cx="925123" cy="395311"/>
                </a:xfrm>
                <a:prstGeom prst="rect">
                  <a:avLst/>
                </a:prstGeom>
              </p:spPr>
            </p:pic>
            <p:pic>
              <p:nvPicPr>
                <p:cNvPr id="42" name="Picture 41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49" t="88838" r="26659" b="5667"/>
                <a:stretch/>
              </p:blipFill>
              <p:spPr>
                <a:xfrm>
                  <a:off x="3255767" y="4047586"/>
                  <a:ext cx="1042866" cy="395311"/>
                </a:xfrm>
                <a:prstGeom prst="rect">
                  <a:avLst/>
                </a:prstGeom>
              </p:spPr>
            </p:pic>
            <p:pic>
              <p:nvPicPr>
                <p:cNvPr id="43" name="Picture 42" descr="technical_debt_distribution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585" t="88838" r="9813" b="6499"/>
                <a:stretch/>
              </p:blipFill>
              <p:spPr>
                <a:xfrm>
                  <a:off x="4391145" y="4021395"/>
                  <a:ext cx="933533" cy="33542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technical_debt_distribution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352" r="97711" b="43019"/>
            <a:stretch/>
          </p:blipFill>
          <p:spPr>
            <a:xfrm>
              <a:off x="225919" y="2380268"/>
              <a:ext cx="462562" cy="2127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25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Take Home Messages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524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</a:t>
            </a:r>
            <a:r>
              <a:rPr lang="en-US" sz="2800" dirty="0" smtClean="0"/>
              <a:t> </a:t>
            </a:r>
            <a:r>
              <a:rPr lang="en-US" sz="3600" dirty="0" smtClean="0"/>
              <a:t>We found </a:t>
            </a:r>
            <a:r>
              <a:rPr lang="en-US" sz="3600" b="1" dirty="0" smtClean="0"/>
              <a:t>5 types</a:t>
            </a:r>
            <a:r>
              <a:rPr lang="en-US" sz="3600" dirty="0" smtClean="0"/>
              <a:t> of self-admitted TD</a:t>
            </a:r>
            <a:r>
              <a:rPr lang="en-US" sz="3600" b="1" dirty="0" smtClean="0"/>
              <a:t>.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1" y="266186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</a:t>
            </a:r>
            <a:r>
              <a:rPr lang="en-US" sz="2800" dirty="0" smtClean="0"/>
              <a:t> </a:t>
            </a:r>
            <a:r>
              <a:rPr lang="en-US" sz="3600" b="1" dirty="0" smtClean="0"/>
              <a:t>3% </a:t>
            </a:r>
            <a:r>
              <a:rPr lang="en-US" sz="3600" dirty="0" smtClean="0"/>
              <a:t>~</a:t>
            </a:r>
            <a:r>
              <a:rPr lang="en-US" sz="3600" b="1" dirty="0" smtClean="0"/>
              <a:t> 16% </a:t>
            </a:r>
            <a:r>
              <a:rPr lang="en-US" sz="3600" dirty="0" smtClean="0"/>
              <a:t>of the comments contains some type of technical debt</a:t>
            </a:r>
            <a:r>
              <a:rPr lang="en-US" sz="3600" b="1" dirty="0" smtClean="0"/>
              <a:t>.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16439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b="1" dirty="0"/>
              <a:t>Design</a:t>
            </a:r>
            <a:r>
              <a:rPr lang="en-US" sz="3600" dirty="0"/>
              <a:t> and </a:t>
            </a:r>
            <a:r>
              <a:rPr lang="en-US" sz="3600" b="1" dirty="0"/>
              <a:t>Requirement</a:t>
            </a:r>
            <a:r>
              <a:rPr lang="en-US" sz="3600" dirty="0"/>
              <a:t> debt are the most common </a:t>
            </a:r>
            <a:r>
              <a:rPr lang="en-US" sz="3600" dirty="0" smtClean="0"/>
              <a:t>types of self-admitted TD.</a:t>
            </a:r>
            <a:endParaRPr lang="en-US" sz="3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F4E-78AB-4E26-A0B2-E6DA284CA8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472</Words>
  <Application>Microsoft Macintosh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Detecting and Quantifying Different Types of Self-Admitted Technical Debt</vt:lpstr>
      <vt:lpstr>We know that …</vt:lpstr>
      <vt:lpstr>Technical debt identification</vt:lpstr>
      <vt:lpstr>Different types of Technical Debt </vt:lpstr>
      <vt:lpstr>Case Study</vt:lpstr>
      <vt:lpstr>Filter Comments</vt:lpstr>
      <vt:lpstr>Classification Results</vt:lpstr>
      <vt:lpstr>Classification Results</vt:lpstr>
      <vt:lpstr>Take Home Messages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 Maldonado</dc:creator>
  <cp:lastModifiedBy>Everton Maldonado</cp:lastModifiedBy>
  <cp:revision>13</cp:revision>
  <dcterms:created xsi:type="dcterms:W3CDTF">2015-09-15T14:29:37Z</dcterms:created>
  <dcterms:modified xsi:type="dcterms:W3CDTF">2015-09-16T13:31:55Z</dcterms:modified>
</cp:coreProperties>
</file>