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57" r:id="rId18"/>
    <p:sldId id="277" r:id="rId19"/>
    <p:sldId id="278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DBB55-FB75-43CF-8777-A51529287BC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CA7E0-2B28-4890-BF81-2467FD4FD3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8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F799-E563-4825-90B6-43E4F013A314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3925-386A-460D-A093-73237D8C0D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2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C502-C2BE-497C-BCAE-D5E2656D3800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3925-386A-460D-A093-73237D8C0D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8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7473-0288-47AA-8008-D31FE340F65B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3925-386A-460D-A093-73237D8C0D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4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B3A2-0BAB-4098-A96E-0D9D745541D2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3925-386A-460D-A093-73237D8C0D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1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6A76-4302-42E1-B376-E8D75308EB2F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3925-386A-460D-A093-73237D8C0D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3A27-3D6F-43E2-9D3B-32A971CCB3A6}" type="datetime1">
              <a:rPr lang="en-US" smtClean="0"/>
              <a:t>6/2/2022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3925-386A-460D-A093-73237D8C0D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6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EFB8-DA79-4EA5-98A3-78F8CD8CADBC}" type="datetime1">
              <a:rPr lang="en-US" smtClean="0"/>
              <a:t>6/2/2022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3925-386A-460D-A093-73237D8C0D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2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3D7C-4416-4318-B34D-FF006B32D82F}" type="datetime1">
              <a:rPr lang="en-US" smtClean="0"/>
              <a:t>6/2/2022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3925-386A-460D-A093-73237D8C0D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8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0A704-9225-4C0A-BD87-0C6E1593D983}" type="datetime1">
              <a:rPr lang="en-US" smtClean="0"/>
              <a:t>6/2/2022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3925-386A-460D-A093-73237D8C0D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2FCB-2FFF-49D6-88C7-FED434F0FBF2}" type="datetime1">
              <a:rPr lang="en-US" smtClean="0"/>
              <a:t>6/2/2022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3925-386A-460D-A093-73237D8C0D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9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80B-13CC-401C-827A-173D79B1769C}" type="datetime1">
              <a:rPr lang="en-US" smtClean="0"/>
              <a:t>6/2/2022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3925-386A-460D-A093-73237D8C0D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5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EB3B7-AFCD-4B38-B358-0CD8CC368076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03925-386A-460D-A093-73237D8C0D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5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ba.gov.au/education/resources/explainers/the-global-financial-crisis.html" TargetMode="External"/><Relationship Id="rId2" Type="http://schemas.openxmlformats.org/officeDocument/2006/relationships/hyperlink" Target="https://www.financialresearch.gov/financial-stress-index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nancialresearch.gov/financial-stress-index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leckicoa/FSI_Covi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45029" y="1122363"/>
            <a:ext cx="10189028" cy="2387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Dubai Medium" panose="020B0603030403030204" pitchFamily="34" charset="-78"/>
                <a:cs typeface="Dubai Medium" panose="020B0603030403030204" pitchFamily="34" charset="-78"/>
              </a:rPr>
              <a:t>The </a:t>
            </a:r>
            <a:r>
              <a:rPr lang="en-US" sz="4400" dirty="0" err="1" smtClean="0">
                <a:latin typeface="Dubai Medium" panose="020B0603030403030204" pitchFamily="34" charset="-78"/>
                <a:cs typeface="Dubai Medium" panose="020B0603030403030204" pitchFamily="34" charset="-78"/>
              </a:rPr>
              <a:t>Covid</a:t>
            </a:r>
            <a:r>
              <a:rPr lang="en-US" sz="4400" dirty="0" smtClean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sz="4400" dirty="0" smtClean="0">
                <a:latin typeface="Dubai Medium" panose="020B0603030403030204" pitchFamily="34" charset="-78"/>
                <a:cs typeface="Dubai Medium" panose="020B0603030403030204" pitchFamily="34" charset="-78"/>
              </a:rPr>
              <a:t>Pandemic,</a:t>
            </a:r>
            <a:br>
              <a:rPr lang="en-US" sz="4400" dirty="0" smtClean="0">
                <a:latin typeface="Dubai Medium" panose="020B0603030403030204" pitchFamily="34" charset="-78"/>
                <a:cs typeface="Dubai Medium" panose="020B0603030403030204" pitchFamily="34" charset="-78"/>
              </a:rPr>
            </a:br>
            <a:r>
              <a:rPr lang="en-US" sz="4400" dirty="0" smtClean="0">
                <a:latin typeface="Dubai Medium" panose="020B0603030403030204" pitchFamily="34" charset="-78"/>
                <a:cs typeface="Dubai Medium" panose="020B0603030403030204" pitchFamily="34" charset="-78"/>
              </a:rPr>
              <a:t>a period </a:t>
            </a:r>
            <a:r>
              <a:rPr lang="en-US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of significant financial stress?</a:t>
            </a:r>
            <a:endParaRPr lang="en-US" sz="4400" dirty="0">
              <a:latin typeface="Dubai Medium" panose="020B0603030403030204" pitchFamily="34" charset="-78"/>
              <a:ea typeface="Tahoma" panose="020B0604030504040204" pitchFamily="34" charset="0"/>
              <a:cs typeface="Dubai Medium" panose="020B0603030403030204" pitchFamily="34" charset="-78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63609" y="6474007"/>
            <a:ext cx="9144000" cy="298268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>
                <a:latin typeface="Dubai" panose="020B0503030403030204" pitchFamily="34" charset="-78"/>
                <a:cs typeface="Dubai" panose="020B0503030403030204" pitchFamily="34" charset="-78"/>
              </a:rPr>
              <a:t>Aleksa </a:t>
            </a:r>
            <a:r>
              <a:rPr lang="en-US" sz="16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Mihajlovic</a:t>
            </a:r>
            <a:r>
              <a:rPr lang="en-US" sz="1600" dirty="0" smtClean="0">
                <a:latin typeface="Dubai" panose="020B0503030403030204" pitchFamily="34" charset="-78"/>
                <a:cs typeface="Dubai" panose="020B0503030403030204" pitchFamily="34" charset="-78"/>
              </a:rPr>
              <a:t> – Market Risk Analyst – Deutsche Bank AG Berlin – June 2022</a:t>
            </a:r>
            <a:endParaRPr lang="en-US" sz="16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6810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Dubai Medium" panose="020B0603030403030204" pitchFamily="34" charset="-78"/>
                <a:cs typeface="Dubai Medium" panose="020B0603030403030204" pitchFamily="34" charset="-78"/>
              </a:rPr>
              <a:t>The </a:t>
            </a:r>
            <a:r>
              <a:rPr lang="en-US" sz="3200" dirty="0" err="1" smtClean="0">
                <a:latin typeface="Dubai Medium" panose="020B0603030403030204" pitchFamily="34" charset="-78"/>
                <a:cs typeface="Dubai Medium" panose="020B0603030403030204" pitchFamily="34" charset="-78"/>
              </a:rPr>
              <a:t>Covid</a:t>
            </a:r>
            <a:r>
              <a:rPr lang="en-US" sz="3200" dirty="0" smtClean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sz="3200" dirty="0" smtClean="0">
                <a:latin typeface="Dubai Medium" panose="020B0603030403030204" pitchFamily="34" charset="-78"/>
                <a:cs typeface="Dubai Medium" panose="020B0603030403030204" pitchFamily="34" charset="-78"/>
              </a:rPr>
              <a:t>Pandemic, a </a:t>
            </a:r>
            <a:r>
              <a:rPr lang="en-US" sz="3200" dirty="0">
                <a:latin typeface="Dubai Medium" panose="020B0603030403030204" pitchFamily="34" charset="-78"/>
                <a:cs typeface="Dubai Medium" panose="020B0603030403030204" pitchFamily="34" charset="-78"/>
              </a:rPr>
              <a:t>period of significant financial stress?</a:t>
            </a:r>
            <a:endParaRPr lang="en-US" sz="32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981575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FSI – Financial </a:t>
            </a:r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Crisis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of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 2008/2009</a:t>
            </a:r>
            <a:endParaRPr lang="de-DE" sz="16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de-DE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endParaRPr lang="en-US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3" t="11218" r="9218" b="7372"/>
          <a:stretch/>
        </p:blipFill>
        <p:spPr>
          <a:xfrm>
            <a:off x="1889182" y="2224087"/>
            <a:ext cx="8617951" cy="418539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340360" cy="365125"/>
          </a:xfrm>
        </p:spPr>
        <p:txBody>
          <a:bodyPr/>
          <a:lstStyle/>
          <a:p>
            <a:fld id="{71003925-386A-460D-A093-73237D8C0DBD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698" y="2285136"/>
            <a:ext cx="838523" cy="147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8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Dubai Medium" panose="020B0603030403030204" pitchFamily="34" charset="-78"/>
                <a:cs typeface="Dubai Medium" panose="020B0603030403030204" pitchFamily="34" charset="-78"/>
              </a:rPr>
              <a:t>The </a:t>
            </a:r>
            <a:r>
              <a:rPr lang="en-US" sz="3200" dirty="0" err="1" smtClean="0">
                <a:latin typeface="Dubai Medium" panose="020B0603030403030204" pitchFamily="34" charset="-78"/>
                <a:cs typeface="Dubai Medium" panose="020B0603030403030204" pitchFamily="34" charset="-78"/>
              </a:rPr>
              <a:t>Covid</a:t>
            </a:r>
            <a:r>
              <a:rPr lang="en-US" sz="3200" dirty="0" smtClean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sz="3200" dirty="0" smtClean="0">
                <a:latin typeface="Dubai Medium" panose="020B0603030403030204" pitchFamily="34" charset="-78"/>
                <a:cs typeface="Dubai Medium" panose="020B0603030403030204" pitchFamily="34" charset="-78"/>
              </a:rPr>
              <a:t>Pandemic, a </a:t>
            </a:r>
            <a:r>
              <a:rPr lang="en-US" sz="3200" dirty="0">
                <a:latin typeface="Dubai Medium" panose="020B0603030403030204" pitchFamily="34" charset="-78"/>
                <a:cs typeface="Dubai Medium" panose="020B0603030403030204" pitchFamily="34" charset="-78"/>
              </a:rPr>
              <a:t>period of significant financial stress?</a:t>
            </a:r>
            <a:endParaRPr lang="en-US" sz="32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88532"/>
            <a:ext cx="10515600" cy="4699000"/>
          </a:xfrm>
        </p:spPr>
        <p:txBody>
          <a:bodyPr>
            <a:normAutofit/>
          </a:bodyPr>
          <a:lstStyle/>
          <a:p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Covid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Crisis</a:t>
            </a:r>
            <a:r>
              <a:rPr lang="de-DE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impact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on Financial </a:t>
            </a:r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Markets</a:t>
            </a:r>
            <a:endParaRPr lang="de-DE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de-DE" sz="8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Credit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spreads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(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standardized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)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experienced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more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stress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than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Equity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prices</a:t>
            </a:r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de-DE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endParaRPr lang="en-US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8411" r="9072" b="7510"/>
          <a:stretch/>
        </p:blipFill>
        <p:spPr>
          <a:xfrm>
            <a:off x="5338581" y="2628310"/>
            <a:ext cx="6715228" cy="361405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8" t="6314" r="9160" b="1036"/>
          <a:stretch/>
        </p:blipFill>
        <p:spPr>
          <a:xfrm>
            <a:off x="317393" y="3875497"/>
            <a:ext cx="4703795" cy="23532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370840" cy="365125"/>
          </a:xfrm>
        </p:spPr>
        <p:txBody>
          <a:bodyPr/>
          <a:lstStyle/>
          <a:p>
            <a:fld id="{71003925-386A-460D-A093-73237D8C0DBD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6487" y="2816801"/>
            <a:ext cx="1198172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6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Dubai Medium" panose="020B0603030403030204" pitchFamily="34" charset="-78"/>
                <a:cs typeface="Dubai Medium" panose="020B0603030403030204" pitchFamily="34" charset="-78"/>
              </a:rPr>
              <a:t>The </a:t>
            </a:r>
            <a:r>
              <a:rPr lang="en-US" sz="3200" dirty="0" err="1" smtClean="0">
                <a:latin typeface="Dubai Medium" panose="020B0603030403030204" pitchFamily="34" charset="-78"/>
                <a:cs typeface="Dubai Medium" panose="020B0603030403030204" pitchFamily="34" charset="-78"/>
              </a:rPr>
              <a:t>Covid</a:t>
            </a:r>
            <a:r>
              <a:rPr lang="en-US" sz="3200" dirty="0" smtClean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sz="3200" dirty="0" smtClean="0">
                <a:latin typeface="Dubai Medium" panose="020B0603030403030204" pitchFamily="34" charset="-78"/>
                <a:cs typeface="Dubai Medium" panose="020B0603030403030204" pitchFamily="34" charset="-78"/>
              </a:rPr>
              <a:t>Pandemic, a </a:t>
            </a:r>
            <a:r>
              <a:rPr lang="en-US" sz="3200" dirty="0">
                <a:latin typeface="Dubai Medium" panose="020B0603030403030204" pitchFamily="34" charset="-78"/>
                <a:cs typeface="Dubai Medium" panose="020B0603030403030204" pitchFamily="34" charset="-78"/>
              </a:rPr>
              <a:t>period of significant financial stress?</a:t>
            </a:r>
            <a:endParaRPr lang="en-US" sz="32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77975"/>
            <a:ext cx="10515600" cy="4699000"/>
          </a:xfrm>
        </p:spPr>
        <p:txBody>
          <a:bodyPr>
            <a:normAutofit/>
          </a:bodyPr>
          <a:lstStyle/>
          <a:p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Covid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Crisis</a:t>
            </a:r>
            <a:r>
              <a:rPr lang="de-DE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impact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on 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Financial </a:t>
            </a:r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Markets</a:t>
            </a:r>
            <a:endParaRPr lang="de-DE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de-DE" sz="8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Growth 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Stocks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performed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better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than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>
                <a:latin typeface="Dubai" panose="020B0503030403030204" pitchFamily="34" charset="-78"/>
                <a:cs typeface="Dubai" panose="020B0503030403030204" pitchFamily="34" charset="-78"/>
              </a:rPr>
              <a:t>Value Stocks</a:t>
            </a:r>
          </a:p>
          <a:p>
            <a:pPr marL="457200" lvl="1" indent="0">
              <a:buNone/>
            </a:pPr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de-DE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endParaRPr lang="en-US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8013" r="9297"/>
          <a:stretch/>
        </p:blipFill>
        <p:spPr>
          <a:xfrm>
            <a:off x="1381125" y="2746655"/>
            <a:ext cx="9220200" cy="394148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-4762" y="6457791"/>
            <a:ext cx="381000" cy="365125"/>
          </a:xfrm>
        </p:spPr>
        <p:txBody>
          <a:bodyPr/>
          <a:lstStyle/>
          <a:p>
            <a:fld id="{71003925-386A-460D-A093-73237D8C0DB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3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Dubai Medium" panose="020B0603030403030204" pitchFamily="34" charset="-78"/>
                <a:cs typeface="Dubai Medium" panose="020B0603030403030204" pitchFamily="34" charset="-78"/>
              </a:rPr>
              <a:t>The </a:t>
            </a:r>
            <a:r>
              <a:rPr lang="en-US" sz="3200" dirty="0" err="1" smtClean="0">
                <a:latin typeface="Dubai Medium" panose="020B0603030403030204" pitchFamily="34" charset="-78"/>
                <a:cs typeface="Dubai Medium" panose="020B0603030403030204" pitchFamily="34" charset="-78"/>
              </a:rPr>
              <a:t>Covid</a:t>
            </a:r>
            <a:r>
              <a:rPr lang="en-US" sz="3200" dirty="0" smtClean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sz="3200" dirty="0" smtClean="0">
                <a:latin typeface="Dubai Medium" panose="020B0603030403030204" pitchFamily="34" charset="-78"/>
                <a:cs typeface="Dubai Medium" panose="020B0603030403030204" pitchFamily="34" charset="-78"/>
              </a:rPr>
              <a:t>Pandemic, a </a:t>
            </a:r>
            <a:r>
              <a:rPr lang="en-US" sz="3200" dirty="0">
                <a:latin typeface="Dubai Medium" panose="020B0603030403030204" pitchFamily="34" charset="-78"/>
                <a:cs typeface="Dubai Medium" panose="020B0603030403030204" pitchFamily="34" charset="-78"/>
              </a:rPr>
              <a:t>period of significant financial stress?</a:t>
            </a:r>
            <a:endParaRPr lang="en-US" sz="32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45419"/>
            <a:ext cx="10515600" cy="4699000"/>
          </a:xfrm>
        </p:spPr>
        <p:txBody>
          <a:bodyPr>
            <a:normAutofit/>
          </a:bodyPr>
          <a:lstStyle/>
          <a:p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Covid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Crisis</a:t>
            </a:r>
            <a:r>
              <a:rPr lang="de-DE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impact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on 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Financial </a:t>
            </a:r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Markets</a:t>
            </a:r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de-DE" sz="8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USD 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was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mostly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stable</a:t>
            </a:r>
            <a:endParaRPr lang="de-DE" sz="20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de-DE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endParaRPr lang="en-US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7" t="8223" r="8828"/>
          <a:stretch/>
        </p:blipFill>
        <p:spPr>
          <a:xfrm>
            <a:off x="1601016" y="2656365"/>
            <a:ext cx="9243196" cy="39346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Rechteck 5"/>
          <p:cNvSpPr/>
          <p:nvPr/>
        </p:nvSpPr>
        <p:spPr>
          <a:xfrm>
            <a:off x="9334500" y="3012362"/>
            <a:ext cx="1019175" cy="1706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-5082" y="6465570"/>
            <a:ext cx="366713" cy="365125"/>
          </a:xfrm>
        </p:spPr>
        <p:txBody>
          <a:bodyPr/>
          <a:lstStyle/>
          <a:p>
            <a:fld id="{71003925-386A-460D-A093-73237D8C0DBD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3504565" y="3732293"/>
            <a:ext cx="1108075" cy="2189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115" y="2837142"/>
            <a:ext cx="1422860" cy="62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9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Dubai Medium" panose="020B0603030403030204" pitchFamily="34" charset="-78"/>
                <a:cs typeface="Dubai Medium" panose="020B0603030403030204" pitchFamily="34" charset="-78"/>
              </a:rPr>
              <a:t>The </a:t>
            </a:r>
            <a:r>
              <a:rPr lang="en-US" sz="3200" dirty="0" err="1" smtClean="0">
                <a:latin typeface="Dubai Medium" panose="020B0603030403030204" pitchFamily="34" charset="-78"/>
                <a:cs typeface="Dubai Medium" panose="020B0603030403030204" pitchFamily="34" charset="-78"/>
              </a:rPr>
              <a:t>Covid</a:t>
            </a:r>
            <a:r>
              <a:rPr lang="en-US" sz="3200" dirty="0" smtClean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sz="3200" dirty="0" smtClean="0">
                <a:latin typeface="Dubai Medium" panose="020B0603030403030204" pitchFamily="34" charset="-78"/>
                <a:cs typeface="Dubai Medium" panose="020B0603030403030204" pitchFamily="34" charset="-78"/>
              </a:rPr>
              <a:t>Pandemic, a </a:t>
            </a:r>
            <a:r>
              <a:rPr lang="en-US" sz="3200" dirty="0">
                <a:latin typeface="Dubai Medium" panose="020B0603030403030204" pitchFamily="34" charset="-78"/>
                <a:cs typeface="Dubai Medium" panose="020B0603030403030204" pitchFamily="34" charset="-78"/>
              </a:rPr>
              <a:t>period of significant financial stress?</a:t>
            </a:r>
            <a:endParaRPr lang="en-US" sz="32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01775"/>
            <a:ext cx="10515600" cy="4699000"/>
          </a:xfrm>
        </p:spPr>
        <p:txBody>
          <a:bodyPr>
            <a:normAutofit/>
          </a:bodyPr>
          <a:lstStyle/>
          <a:p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Covid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Crisis</a:t>
            </a:r>
            <a:r>
              <a:rPr lang="de-DE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impact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on 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Financial </a:t>
            </a:r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Markets</a:t>
            </a:r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Treasury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Yields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fell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as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investors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run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for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safety</a:t>
            </a:r>
            <a:endParaRPr lang="de-DE" sz="20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de-DE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endParaRPr lang="en-US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381000" cy="365125"/>
          </a:xfrm>
        </p:spPr>
        <p:txBody>
          <a:bodyPr/>
          <a:lstStyle/>
          <a:p>
            <a:fld id="{71003925-386A-460D-A093-73237D8C0DBD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6" t="8237" r="9250"/>
          <a:stretch/>
        </p:blipFill>
        <p:spPr>
          <a:xfrm>
            <a:off x="3963413" y="2955924"/>
            <a:ext cx="8013652" cy="35194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Rechteck 8"/>
          <p:cNvSpPr/>
          <p:nvPr/>
        </p:nvSpPr>
        <p:spPr>
          <a:xfrm>
            <a:off x="10544810" y="4568190"/>
            <a:ext cx="908063" cy="1360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4" b="5934"/>
          <a:stretch/>
        </p:blipFill>
        <p:spPr>
          <a:xfrm>
            <a:off x="392319" y="2751136"/>
            <a:ext cx="3437659" cy="371475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6044" y="3121185"/>
            <a:ext cx="1162265" cy="63166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3524" y="2998310"/>
            <a:ext cx="840681" cy="147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8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Dubai Medium" panose="020B0603030403030204" pitchFamily="34" charset="-78"/>
                <a:cs typeface="Dubai Medium" panose="020B0603030403030204" pitchFamily="34" charset="-78"/>
              </a:rPr>
              <a:t>The </a:t>
            </a:r>
            <a:r>
              <a:rPr lang="en-US" sz="3200" dirty="0" err="1" smtClean="0">
                <a:latin typeface="Dubai Medium" panose="020B0603030403030204" pitchFamily="34" charset="-78"/>
                <a:cs typeface="Dubai Medium" panose="020B0603030403030204" pitchFamily="34" charset="-78"/>
              </a:rPr>
              <a:t>Covid</a:t>
            </a:r>
            <a:r>
              <a:rPr lang="en-US" sz="3200" dirty="0" smtClean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sz="3200" dirty="0" smtClean="0">
                <a:latin typeface="Dubai Medium" panose="020B0603030403030204" pitchFamily="34" charset="-78"/>
                <a:cs typeface="Dubai Medium" panose="020B0603030403030204" pitchFamily="34" charset="-78"/>
              </a:rPr>
              <a:t>Pandemic, a </a:t>
            </a:r>
            <a:r>
              <a:rPr lang="en-US" sz="3200" dirty="0">
                <a:latin typeface="Dubai Medium" panose="020B0603030403030204" pitchFamily="34" charset="-78"/>
                <a:cs typeface="Dubai Medium" panose="020B0603030403030204" pitchFamily="34" charset="-78"/>
              </a:rPr>
              <a:t>period of significant financial stress?</a:t>
            </a:r>
            <a:endParaRPr lang="en-US" sz="32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58900"/>
            <a:ext cx="10515600" cy="4699000"/>
          </a:xfrm>
        </p:spPr>
        <p:txBody>
          <a:bodyPr>
            <a:normAutofit/>
          </a:bodyPr>
          <a:lstStyle/>
          <a:p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Covid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Crisis</a:t>
            </a:r>
            <a:r>
              <a:rPr lang="de-DE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impact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on 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Financial </a:t>
            </a:r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Markets</a:t>
            </a:r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Gold –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price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quite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uncorrelated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with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other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assets</a:t>
            </a:r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r>
              <a:rPr lang="de-DE" sz="2000" dirty="0" err="1">
                <a:latin typeface="Dubai" panose="020B0503030403030204" pitchFamily="34" charset="-78"/>
                <a:cs typeface="Dubai" panose="020B0503030403030204" pitchFamily="34" charset="-78"/>
              </a:rPr>
              <a:t>Oil</a:t>
            </a:r>
            <a:r>
              <a:rPr lang="de-DE" sz="2000" dirty="0">
                <a:latin typeface="Dubai" panose="020B0503030403030204" pitchFamily="34" charset="-78"/>
                <a:cs typeface="Dubai" panose="020B0503030403030204" pitchFamily="34" charset="-78"/>
              </a:rPr>
              <a:t> – high </a:t>
            </a:r>
            <a:r>
              <a:rPr lang="de-DE" sz="2000" dirty="0" err="1">
                <a:latin typeface="Dubai" panose="020B0503030403030204" pitchFamily="34" charset="-78"/>
                <a:cs typeface="Dubai" panose="020B0503030403030204" pitchFamily="34" charset="-78"/>
              </a:rPr>
              <a:t>price</a:t>
            </a:r>
            <a:r>
              <a:rPr lang="de-DE" sz="200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>
                <a:latin typeface="Dubai" panose="020B0503030403030204" pitchFamily="34" charset="-78"/>
                <a:cs typeface="Dubai" panose="020B0503030403030204" pitchFamily="34" charset="-78"/>
              </a:rPr>
              <a:t>volatility</a:t>
            </a:r>
            <a:endParaRPr lang="de-DE" sz="20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de-DE" sz="20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de-DE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endParaRPr lang="en-US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0" y="6547485"/>
            <a:ext cx="401320" cy="310515"/>
          </a:xfrm>
        </p:spPr>
        <p:txBody>
          <a:bodyPr/>
          <a:lstStyle/>
          <a:p>
            <a:fld id="{71003925-386A-460D-A093-73237D8C0DBD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8376" r="9000"/>
          <a:stretch/>
        </p:blipFill>
        <p:spPr>
          <a:xfrm>
            <a:off x="4275859" y="2285047"/>
            <a:ext cx="7681932" cy="426243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0" b="5709"/>
          <a:stretch/>
        </p:blipFill>
        <p:spPr>
          <a:xfrm>
            <a:off x="539916" y="2788444"/>
            <a:ext cx="3437659" cy="37147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5924" y="3026885"/>
            <a:ext cx="840681" cy="147844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5325" y="2481262"/>
            <a:ext cx="1503947" cy="83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Dubai Medium" panose="020B0603030403030204" pitchFamily="34" charset="-78"/>
                <a:cs typeface="Dubai Medium" panose="020B0603030403030204" pitchFamily="34" charset="-78"/>
              </a:rPr>
              <a:t>The </a:t>
            </a:r>
            <a:r>
              <a:rPr lang="en-US" sz="3200" dirty="0" err="1" smtClean="0">
                <a:latin typeface="Dubai Medium" panose="020B0603030403030204" pitchFamily="34" charset="-78"/>
                <a:cs typeface="Dubai Medium" panose="020B0603030403030204" pitchFamily="34" charset="-78"/>
              </a:rPr>
              <a:t>Covid</a:t>
            </a:r>
            <a:r>
              <a:rPr lang="en-US" sz="3200" dirty="0" smtClean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sz="3200" dirty="0" smtClean="0">
                <a:latin typeface="Dubai Medium" panose="020B0603030403030204" pitchFamily="34" charset="-78"/>
                <a:cs typeface="Dubai Medium" panose="020B0603030403030204" pitchFamily="34" charset="-78"/>
              </a:rPr>
              <a:t>Pandemic, a </a:t>
            </a:r>
            <a:r>
              <a:rPr lang="en-US" sz="3200" dirty="0">
                <a:latin typeface="Dubai Medium" panose="020B0603030403030204" pitchFamily="34" charset="-78"/>
                <a:cs typeface="Dubai Medium" panose="020B0603030403030204" pitchFamily="34" charset="-78"/>
              </a:rPr>
              <a:t>period of significant financial stress?</a:t>
            </a:r>
            <a:endParaRPr lang="en-US" sz="32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16075"/>
            <a:ext cx="10515600" cy="4699000"/>
          </a:xfrm>
        </p:spPr>
        <p:txBody>
          <a:bodyPr>
            <a:normAutofit/>
          </a:bodyPr>
          <a:lstStyle/>
          <a:p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Covid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Crisis</a:t>
            </a:r>
            <a:r>
              <a:rPr lang="de-DE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impact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on S&amp;P 500 Market Segments</a:t>
            </a:r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de-DE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endParaRPr lang="en-US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0" y="6547485"/>
            <a:ext cx="401320" cy="310515"/>
          </a:xfrm>
        </p:spPr>
        <p:txBody>
          <a:bodyPr/>
          <a:lstStyle/>
          <a:p>
            <a:fld id="{71003925-386A-460D-A093-73237D8C0DBD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0" t="8127" r="8018"/>
          <a:stretch/>
        </p:blipFill>
        <p:spPr>
          <a:xfrm>
            <a:off x="476249" y="2438400"/>
            <a:ext cx="3781425" cy="401669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6" t="7909" r="8835"/>
          <a:stretch/>
        </p:blipFill>
        <p:spPr>
          <a:xfrm>
            <a:off x="4575595" y="2447925"/>
            <a:ext cx="7283030" cy="402621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799" y="2636360"/>
            <a:ext cx="840681" cy="147844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7525" y="2645886"/>
            <a:ext cx="1076324" cy="143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Dubai Medium" panose="020B0603030403030204" pitchFamily="34" charset="-78"/>
                <a:cs typeface="Dubai Medium" panose="020B0603030403030204" pitchFamily="34" charset="-78"/>
              </a:rPr>
              <a:t>The </a:t>
            </a:r>
            <a:r>
              <a:rPr lang="en-US" sz="3200" dirty="0" err="1" smtClean="0">
                <a:latin typeface="Dubai Medium" panose="020B0603030403030204" pitchFamily="34" charset="-78"/>
                <a:cs typeface="Dubai Medium" panose="020B0603030403030204" pitchFamily="34" charset="-78"/>
              </a:rPr>
              <a:t>Covid</a:t>
            </a:r>
            <a:r>
              <a:rPr lang="en-US" sz="3200" dirty="0" smtClean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sz="3200" dirty="0">
                <a:latin typeface="Dubai Medium" panose="020B0603030403030204" pitchFamily="34" charset="-78"/>
                <a:cs typeface="Dubai Medium" panose="020B0603030403030204" pitchFamily="34" charset="-78"/>
              </a:rPr>
              <a:t>Pandemic, a period of significant financial stress?</a:t>
            </a:r>
            <a:endParaRPr lang="en-US" sz="32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39875"/>
            <a:ext cx="11144252" cy="4351338"/>
          </a:xfrm>
        </p:spPr>
        <p:txBody>
          <a:bodyPr>
            <a:normAutofit/>
          </a:bodyPr>
          <a:lstStyle/>
          <a:p>
            <a:r>
              <a:rPr lang="de-DE" dirty="0" err="1">
                <a:latin typeface="Dubai" panose="020B0503030403030204" pitchFamily="34" charset="-78"/>
                <a:cs typeface="Dubai" panose="020B0503030403030204" pitchFamily="34" charset="-78"/>
              </a:rPr>
              <a:t>Covid</a:t>
            </a:r>
            <a:r>
              <a:rPr lang="de-DE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dirty="0" err="1">
                <a:latin typeface="Dubai" panose="020B0503030403030204" pitchFamily="34" charset="-78"/>
                <a:cs typeface="Dubai" panose="020B0503030403030204" pitchFamily="34" charset="-78"/>
              </a:rPr>
              <a:t>Crisis</a:t>
            </a:r>
            <a:r>
              <a:rPr lang="de-DE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dirty="0" err="1">
                <a:latin typeface="Dubai" panose="020B0503030403030204" pitchFamily="34" charset="-78"/>
                <a:cs typeface="Dubai" panose="020B0503030403030204" pitchFamily="34" charset="-78"/>
              </a:rPr>
              <a:t>impact</a:t>
            </a:r>
            <a:r>
              <a:rPr lang="de-DE" dirty="0">
                <a:latin typeface="Dubai" panose="020B0503030403030204" pitchFamily="34" charset="-78"/>
                <a:cs typeface="Dubai" panose="020B0503030403030204" pitchFamily="34" charset="-78"/>
              </a:rPr>
              <a:t> on S&amp;P 500 Market Segments</a:t>
            </a:r>
          </a:p>
          <a:p>
            <a:endParaRPr lang="en-US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endParaRPr lang="en-US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en-US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endParaRPr lang="en-US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endParaRPr lang="en-US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endParaRPr 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19622"/>
            <a:ext cx="441960" cy="409575"/>
          </a:xfrm>
        </p:spPr>
        <p:txBody>
          <a:bodyPr/>
          <a:lstStyle/>
          <a:p>
            <a:fld id="{71003925-386A-460D-A093-73237D8C0DBD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847725" y="2178924"/>
            <a:ext cx="3324222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High Stress </a:t>
            </a:r>
            <a:r>
              <a:rPr lang="de-DE" dirty="0" err="1" smtClean="0"/>
              <a:t>sectors</a:t>
            </a: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Materials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Consumer </a:t>
            </a:r>
            <a:r>
              <a:rPr lang="de-DE" dirty="0" err="1" smtClean="0"/>
              <a:t>Discretionary</a:t>
            </a: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Energy</a:t>
            </a: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Financials</a:t>
            </a: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Industrials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Low Stress </a:t>
            </a:r>
            <a:r>
              <a:rPr lang="de-DE" dirty="0" err="1" smtClean="0"/>
              <a:t>sectors</a:t>
            </a: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Technology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Consumer </a:t>
            </a:r>
            <a:r>
              <a:rPr lang="de-DE" dirty="0" err="1" smtClean="0"/>
              <a:t>Staples</a:t>
            </a: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Utilities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Healthcare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Incomplete</a:t>
            </a:r>
            <a:r>
              <a:rPr lang="de-DE" dirty="0" smtClean="0"/>
              <a:t> </a:t>
            </a:r>
            <a:r>
              <a:rPr lang="de-DE" dirty="0"/>
              <a:t>D</a:t>
            </a:r>
            <a:r>
              <a:rPr lang="de-DE" dirty="0" smtClean="0"/>
              <a:t>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Real Estate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Communications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8" t="7263" r="8907"/>
          <a:stretch/>
        </p:blipFill>
        <p:spPr>
          <a:xfrm>
            <a:off x="4229729" y="2200275"/>
            <a:ext cx="7752723" cy="43455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654" y="2455863"/>
            <a:ext cx="1266496" cy="153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4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Dubai Medium" panose="020B0603030403030204" pitchFamily="34" charset="-78"/>
                <a:cs typeface="Dubai Medium" panose="020B0603030403030204" pitchFamily="34" charset="-78"/>
              </a:rPr>
              <a:t>The </a:t>
            </a:r>
            <a:r>
              <a:rPr lang="en-US" sz="3200" dirty="0" err="1" smtClean="0">
                <a:latin typeface="Dubai Medium" panose="020B0603030403030204" pitchFamily="34" charset="-78"/>
                <a:cs typeface="Dubai Medium" panose="020B0603030403030204" pitchFamily="34" charset="-78"/>
              </a:rPr>
              <a:t>Covid</a:t>
            </a:r>
            <a:r>
              <a:rPr lang="en-US" sz="3200" dirty="0" smtClean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sz="3200" dirty="0">
                <a:latin typeface="Dubai Medium" panose="020B0603030403030204" pitchFamily="34" charset="-78"/>
                <a:cs typeface="Dubai Medium" panose="020B0603030403030204" pitchFamily="34" charset="-78"/>
              </a:rPr>
              <a:t>Pandemic, a period of significant financial stress?</a:t>
            </a:r>
            <a:endParaRPr lang="en-US" sz="32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39875"/>
            <a:ext cx="11144252" cy="4351338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Managing </a:t>
            </a:r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the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dirty="0" err="1">
                <a:latin typeface="Dubai" panose="020B0503030403030204" pitchFamily="34" charset="-78"/>
                <a:cs typeface="Dubai" panose="020B0503030403030204" pitchFamily="34" charset="-78"/>
              </a:rPr>
              <a:t>R</a:t>
            </a:r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isk</a:t>
            </a:r>
            <a:endParaRPr lang="de-DE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endParaRPr lang="de-DE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Approaches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would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differ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depending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on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the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nature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of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the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financial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instituion</a:t>
            </a:r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endParaRPr lang="de-DE" sz="20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In Investment Banking (Market Making)</a:t>
            </a:r>
          </a:p>
          <a:p>
            <a:pPr lvl="1"/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Shift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towards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more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liquid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assets</a:t>
            </a:r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Update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the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Credit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Ratings</a:t>
            </a:r>
          </a:p>
          <a:p>
            <a:pPr lvl="1"/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Adapt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the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Stress Tests (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adopt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new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scenarios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)</a:t>
            </a:r>
          </a:p>
          <a:p>
            <a:pPr lvl="1"/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Widen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the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bid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-ask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spread</a:t>
            </a:r>
            <a:endParaRPr lang="en-US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en-US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endParaRPr lang="en-US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endParaRPr lang="en-US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endParaRPr 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19622"/>
            <a:ext cx="441960" cy="409575"/>
          </a:xfrm>
        </p:spPr>
        <p:txBody>
          <a:bodyPr/>
          <a:lstStyle/>
          <a:p>
            <a:fld id="{71003925-386A-460D-A093-73237D8C0DB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Dubai Medium" panose="020B0603030403030204" pitchFamily="34" charset="-78"/>
                <a:cs typeface="Dubai Medium" panose="020B0603030403030204" pitchFamily="34" charset="-78"/>
              </a:rPr>
              <a:t>The </a:t>
            </a:r>
            <a:r>
              <a:rPr lang="en-US" sz="3200" dirty="0" err="1" smtClean="0">
                <a:latin typeface="Dubai Medium" panose="020B0603030403030204" pitchFamily="34" charset="-78"/>
                <a:cs typeface="Dubai Medium" panose="020B0603030403030204" pitchFamily="34" charset="-78"/>
              </a:rPr>
              <a:t>Covid</a:t>
            </a:r>
            <a:r>
              <a:rPr lang="en-US" sz="3200" dirty="0" smtClean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sz="3200" dirty="0">
                <a:latin typeface="Dubai Medium" panose="020B0603030403030204" pitchFamily="34" charset="-78"/>
                <a:cs typeface="Dubai Medium" panose="020B0603030403030204" pitchFamily="34" charset="-78"/>
              </a:rPr>
              <a:t>Pandemic, a period of significant financial stress?</a:t>
            </a:r>
            <a:endParaRPr lang="en-US" sz="32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7748" y="1416050"/>
            <a:ext cx="11144252" cy="4351338"/>
          </a:xfrm>
        </p:spPr>
        <p:txBody>
          <a:bodyPr>
            <a:normAutofit/>
          </a:bodyPr>
          <a:lstStyle/>
          <a:p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Effect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 on Investment Banks</a:t>
            </a:r>
          </a:p>
          <a:p>
            <a:endParaRPr lang="de-DE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en-US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endParaRPr lang="en-US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endParaRPr lang="en-US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endParaRPr 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19622"/>
            <a:ext cx="441960" cy="409575"/>
          </a:xfrm>
        </p:spPr>
        <p:txBody>
          <a:bodyPr/>
          <a:lstStyle/>
          <a:p>
            <a:fld id="{71003925-386A-460D-A093-73237D8C0DBD}" type="slidenum">
              <a:rPr lang="en-US" smtClean="0"/>
              <a:t>19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1199" t="1530" r="3308" b="2041"/>
          <a:stretch/>
        </p:blipFill>
        <p:spPr>
          <a:xfrm>
            <a:off x="2886075" y="1990294"/>
            <a:ext cx="6515100" cy="466745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1730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Dubai Medium" panose="020B0603030403030204" pitchFamily="34" charset="-78"/>
                <a:cs typeface="Dubai Medium" panose="020B0603030403030204" pitchFamily="34" charset="-78"/>
              </a:rPr>
              <a:t>The </a:t>
            </a:r>
            <a:r>
              <a:rPr lang="en-US" sz="3200" dirty="0" err="1" smtClean="0">
                <a:latin typeface="Dubai Medium" panose="020B0603030403030204" pitchFamily="34" charset="-78"/>
                <a:cs typeface="Dubai Medium" panose="020B0603030403030204" pitchFamily="34" charset="-78"/>
              </a:rPr>
              <a:t>Covid</a:t>
            </a:r>
            <a:r>
              <a:rPr lang="en-US" sz="3200" dirty="0" smtClean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sz="3200" dirty="0" smtClean="0">
                <a:latin typeface="Dubai Medium" panose="020B0603030403030204" pitchFamily="34" charset="-78"/>
                <a:cs typeface="Dubai Medium" panose="020B0603030403030204" pitchFamily="34" charset="-78"/>
              </a:rPr>
              <a:t>Pandemic, a </a:t>
            </a:r>
            <a:r>
              <a:rPr lang="en-US" sz="3200" dirty="0">
                <a:latin typeface="Dubai Medium" panose="020B0603030403030204" pitchFamily="34" charset="-78"/>
                <a:cs typeface="Dubai Medium" panose="020B0603030403030204" pitchFamily="34" charset="-78"/>
              </a:rPr>
              <a:t>period of significant financial stress?</a:t>
            </a:r>
            <a:endParaRPr lang="en-US" sz="32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2084389"/>
            <a:ext cx="10787743" cy="3602036"/>
          </a:xfrm>
        </p:spPr>
        <p:txBody>
          <a:bodyPr>
            <a:normAutofit/>
          </a:bodyPr>
          <a:lstStyle/>
          <a:p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W</a:t>
            </a:r>
            <a:r>
              <a:rPr lang="en-US" dirty="0" smtClean="0">
                <a:latin typeface="Dubai" panose="020B0503030403030204" pitchFamily="34" charset="-78"/>
                <a:cs typeface="Dubai" panose="020B0503030403030204" pitchFamily="34" charset="-78"/>
              </a:rPr>
              <a:t>hat is </a:t>
            </a:r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Financial </a:t>
            </a:r>
            <a:r>
              <a:rPr lang="en-US" dirty="0" smtClean="0">
                <a:latin typeface="Dubai" panose="020B0503030403030204" pitchFamily="34" charset="-78"/>
                <a:cs typeface="Dubai" panose="020B0503030403030204" pitchFamily="34" charset="-78"/>
              </a:rPr>
              <a:t>Stress?</a:t>
            </a:r>
            <a:endParaRPr 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457200" lvl="1" indent="0">
              <a:buNone/>
            </a:pPr>
            <a:endParaRPr lang="en-US" sz="20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Financial </a:t>
            </a:r>
            <a:r>
              <a:rPr lang="de-DE" sz="2000" dirty="0">
                <a:latin typeface="Dubai" panose="020B0503030403030204" pitchFamily="34" charset="-78"/>
                <a:cs typeface="Dubai" panose="020B0503030403030204" pitchFamily="34" charset="-78"/>
              </a:rPr>
              <a:t>Stress </a:t>
            </a:r>
            <a:r>
              <a:rPr lang="de-DE" sz="2000" dirty="0" err="1">
                <a:latin typeface="Dubai" panose="020B0503030403030204" pitchFamily="34" charset="-78"/>
                <a:cs typeface="Dubai" panose="020B0503030403030204" pitchFamily="34" charset="-78"/>
              </a:rPr>
              <a:t>is</a:t>
            </a:r>
            <a:r>
              <a:rPr lang="de-DE" sz="2000" dirty="0">
                <a:latin typeface="Dubai" panose="020B0503030403030204" pitchFamily="34" charset="-78"/>
                <a:cs typeface="Dubai" panose="020B0503030403030204" pitchFamily="34" charset="-78"/>
              </a:rPr>
              <a:t> a </a:t>
            </a:r>
            <a:r>
              <a:rPr lang="de-DE" sz="2000" dirty="0" err="1">
                <a:latin typeface="Dubai" panose="020B0503030403030204" pitchFamily="34" charset="-78"/>
                <a:cs typeface="Dubai" panose="020B0503030403030204" pitchFamily="34" charset="-78"/>
              </a:rPr>
              <a:t>disruption</a:t>
            </a:r>
            <a:r>
              <a:rPr lang="de-DE" sz="2000" dirty="0">
                <a:latin typeface="Dubai" panose="020B0503030403030204" pitchFamily="34" charset="-78"/>
                <a:cs typeface="Dubai" panose="020B0503030403030204" pitchFamily="34" charset="-78"/>
              </a:rPr>
              <a:t> in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the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functioning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>
                <a:latin typeface="Dubai" panose="020B0503030403030204" pitchFamily="34" charset="-78"/>
                <a:cs typeface="Dubai" panose="020B0503030403030204" pitchFamily="34" charset="-78"/>
              </a:rPr>
              <a:t>of</a:t>
            </a:r>
            <a:r>
              <a:rPr lang="de-DE" sz="200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>
                <a:latin typeface="Dubai" panose="020B0503030403030204" pitchFamily="34" charset="-78"/>
                <a:cs typeface="Dubai" panose="020B0503030403030204" pitchFamily="34" charset="-78"/>
              </a:rPr>
              <a:t>financial</a:t>
            </a:r>
            <a:r>
              <a:rPr lang="de-DE" sz="200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markets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characterized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by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: </a:t>
            </a:r>
            <a:endParaRPr lang="de-DE" sz="14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2">
              <a:buFontTx/>
              <a:buChar char="-"/>
            </a:pPr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Increased uncertainty about the fundamental value of </a:t>
            </a:r>
            <a:r>
              <a:rPr lang="en-US" dirty="0" smtClean="0">
                <a:latin typeface="Dubai" panose="020B0503030403030204" pitchFamily="34" charset="-78"/>
                <a:cs typeface="Dubai" panose="020B0503030403030204" pitchFamily="34" charset="-78"/>
              </a:rPr>
              <a:t>assets</a:t>
            </a:r>
          </a:p>
          <a:p>
            <a:pPr lvl="2">
              <a:buFontTx/>
              <a:buChar char="-"/>
            </a:pPr>
            <a:r>
              <a:rPr lang="en-US" dirty="0" smtClean="0">
                <a:latin typeface="Dubai" panose="020B0503030403030204" pitchFamily="34" charset="-78"/>
                <a:cs typeface="Dubai" panose="020B0503030403030204" pitchFamily="34" charset="-78"/>
              </a:rPr>
              <a:t>Increased </a:t>
            </a:r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asymmetry of information</a:t>
            </a:r>
          </a:p>
          <a:p>
            <a:pPr lvl="2">
              <a:buFontTx/>
              <a:buChar char="-"/>
            </a:pPr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Unwillingness</a:t>
            </a:r>
            <a:r>
              <a:rPr lang="de-DE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dirty="0" err="1">
                <a:latin typeface="Dubai" panose="020B0503030403030204" pitchFamily="34" charset="-78"/>
                <a:cs typeface="Dubai" panose="020B0503030403030204" pitchFamily="34" charset="-78"/>
              </a:rPr>
              <a:t>to</a:t>
            </a:r>
            <a:r>
              <a:rPr lang="de-DE" dirty="0">
                <a:latin typeface="Dubai" panose="020B0503030403030204" pitchFamily="34" charset="-78"/>
                <a:cs typeface="Dubai" panose="020B0503030403030204" pitchFamily="34" charset="-78"/>
              </a:rPr>
              <a:t> hold </a:t>
            </a:r>
            <a:r>
              <a:rPr lang="de-DE" dirty="0" err="1">
                <a:latin typeface="Dubai" panose="020B0503030403030204" pitchFamily="34" charset="-78"/>
                <a:cs typeface="Dubai" panose="020B0503030403030204" pitchFamily="34" charset="-78"/>
              </a:rPr>
              <a:t>risky</a:t>
            </a:r>
            <a:r>
              <a:rPr lang="de-DE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dirty="0" err="1">
                <a:latin typeface="Dubai" panose="020B0503030403030204" pitchFamily="34" charset="-78"/>
                <a:cs typeface="Dubai" panose="020B0503030403030204" pitchFamily="34" charset="-78"/>
              </a:rPr>
              <a:t>or</a:t>
            </a:r>
            <a:r>
              <a:rPr lang="de-DE" dirty="0">
                <a:latin typeface="Dubai" panose="020B0503030403030204" pitchFamily="34" charset="-78"/>
                <a:cs typeface="Dubai" panose="020B0503030403030204" pitchFamily="34" charset="-78"/>
              </a:rPr>
              <a:t> illiquid </a:t>
            </a:r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assets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   </a:t>
            </a:r>
            <a:r>
              <a:rPr lang="de-DE" sz="1400" dirty="0">
                <a:latin typeface="Dubai" panose="020B0503030403030204" pitchFamily="34" charset="-78"/>
                <a:cs typeface="Dubai" panose="020B0503030403030204" pitchFamily="34" charset="-78"/>
              </a:rPr>
              <a:t>1</a:t>
            </a:r>
            <a:r>
              <a:rPr lang="de-DE" sz="1400" dirty="0" smtClean="0">
                <a:latin typeface="Dubai" panose="020B0503030403030204" pitchFamily="34" charset="-78"/>
                <a:cs typeface="Dubai" panose="020B0503030403030204" pitchFamily="34" charset="-78"/>
              </a:rPr>
              <a:t>*</a:t>
            </a:r>
            <a:endParaRPr lang="de-DE" sz="14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2">
              <a:buFontTx/>
              <a:buChar char="-"/>
            </a:pPr>
            <a:endParaRPr lang="de-DE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457200" lvl="1" indent="0">
              <a:buNone/>
            </a:pPr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r>
              <a:rPr lang="en-US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Financial </a:t>
            </a:r>
            <a:r>
              <a:rPr lang="en-US" sz="2000" dirty="0">
                <a:latin typeface="Dubai" panose="020B0503030403030204" pitchFamily="34" charset="-78"/>
                <a:cs typeface="Dubai" panose="020B0503030403030204" pitchFamily="34" charset="-78"/>
              </a:rPr>
              <a:t>C</a:t>
            </a:r>
            <a:r>
              <a:rPr lang="en-US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risis </a:t>
            </a:r>
            <a:r>
              <a:rPr lang="en-US" sz="2000" dirty="0">
                <a:latin typeface="Dubai" panose="020B0503030403030204" pitchFamily="34" charset="-78"/>
                <a:cs typeface="Dubai" panose="020B0503030403030204" pitchFamily="34" charset="-78"/>
              </a:rPr>
              <a:t>is a period of extreme stress in global financial markets and banking systems  </a:t>
            </a:r>
            <a:r>
              <a:rPr lang="en-US" sz="1400" dirty="0">
                <a:latin typeface="Dubai" panose="020B0503030403030204" pitchFamily="34" charset="-78"/>
                <a:cs typeface="Dubai" panose="020B0503030403030204" pitchFamily="34" charset="-78"/>
              </a:rPr>
              <a:t>2*</a:t>
            </a:r>
          </a:p>
          <a:p>
            <a:pPr lvl="1"/>
            <a:endParaRPr lang="de-DE" sz="2000" dirty="0" smtClean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endParaRPr lang="de-DE" dirty="0" smtClean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endParaRPr lang="en-US" dirty="0" smtClean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endParaRPr lang="en-US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672540" y="6306876"/>
            <a:ext cx="5333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1</a:t>
            </a:r>
            <a:r>
              <a:rPr lang="de-DE" sz="800" dirty="0" smtClean="0"/>
              <a:t>* </a:t>
            </a:r>
            <a:r>
              <a:rPr lang="en-US" sz="800" dirty="0"/>
              <a:t>The OFR Financial Stress </a:t>
            </a:r>
            <a:r>
              <a:rPr lang="en-US" sz="800" dirty="0" smtClean="0"/>
              <a:t>Index – US </a:t>
            </a:r>
            <a:r>
              <a:rPr lang="en-US" sz="800" dirty="0" err="1" smtClean="0"/>
              <a:t>Deparmtent</a:t>
            </a:r>
            <a:r>
              <a:rPr lang="en-US" sz="800" dirty="0" smtClean="0"/>
              <a:t> </a:t>
            </a:r>
            <a:r>
              <a:rPr lang="en-US" sz="800" dirty="0"/>
              <a:t>of Treasury </a:t>
            </a:r>
            <a:r>
              <a:rPr lang="en-US" sz="800" dirty="0" smtClean="0"/>
              <a:t>– </a:t>
            </a:r>
            <a:r>
              <a:rPr lang="en-US" sz="800" dirty="0" smtClean="0">
                <a:hlinkClick r:id="rId2"/>
              </a:rPr>
              <a:t>https</a:t>
            </a:r>
            <a:r>
              <a:rPr lang="en-US" sz="800" dirty="0">
                <a:hlinkClick r:id="rId2"/>
              </a:rPr>
              <a:t>://www.financialresearch.gov/financial-stress-index</a:t>
            </a:r>
            <a:r>
              <a:rPr lang="en-US" sz="800" dirty="0" smtClean="0">
                <a:hlinkClick r:id="rId2"/>
              </a:rPr>
              <a:t>/</a:t>
            </a:r>
            <a:endParaRPr lang="en-US" sz="800" dirty="0" smtClean="0"/>
          </a:p>
          <a:p>
            <a:r>
              <a:rPr lang="en-US" sz="800" dirty="0"/>
              <a:t>2*  Reserve Bank of Australia - </a:t>
            </a:r>
            <a:r>
              <a:rPr lang="en-US" sz="800" u="sng" dirty="0">
                <a:hlinkClick r:id="rId3"/>
              </a:rPr>
              <a:t>https://www.rba.gov.au/education/resources/explainers/the-global-financial-crisis.html</a:t>
            </a:r>
            <a:endParaRPr lang="en-US" sz="800" dirty="0"/>
          </a:p>
          <a:p>
            <a:endParaRPr lang="en-US" sz="800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0060"/>
            <a:ext cx="274320" cy="365125"/>
          </a:xfrm>
        </p:spPr>
        <p:txBody>
          <a:bodyPr/>
          <a:lstStyle/>
          <a:p>
            <a:fld id="{71003925-386A-460D-A093-73237D8C0DB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Dubai Medium" panose="020B0603030403030204" pitchFamily="34" charset="-78"/>
                <a:cs typeface="Dubai Medium" panose="020B0603030403030204" pitchFamily="34" charset="-78"/>
              </a:rPr>
              <a:t>The </a:t>
            </a:r>
            <a:r>
              <a:rPr lang="en-US" sz="3200" dirty="0" err="1" smtClean="0">
                <a:latin typeface="Dubai Medium" panose="020B0603030403030204" pitchFamily="34" charset="-78"/>
                <a:cs typeface="Dubai Medium" panose="020B0603030403030204" pitchFamily="34" charset="-78"/>
              </a:rPr>
              <a:t>Covid</a:t>
            </a:r>
            <a:r>
              <a:rPr lang="en-US" sz="3200" dirty="0" smtClean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sz="3200" dirty="0">
                <a:latin typeface="Dubai Medium" panose="020B0603030403030204" pitchFamily="34" charset="-78"/>
                <a:cs typeface="Dubai Medium" panose="020B0603030403030204" pitchFamily="34" charset="-78"/>
              </a:rPr>
              <a:t>Pandemic, a period of significant financial stress?</a:t>
            </a:r>
            <a:endParaRPr lang="en-US" sz="32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39875"/>
            <a:ext cx="10620375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indent="0" algn="ctr">
              <a:buNone/>
            </a:pPr>
            <a:endParaRPr lang="de-DE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indent="0" algn="ctr">
              <a:buNone/>
            </a:pPr>
            <a:endParaRPr lang="de-DE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indent="0" algn="ctr">
              <a:buNone/>
            </a:pPr>
            <a:endParaRPr lang="de-DE" sz="9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indent="0" algn="ctr">
              <a:buNone/>
            </a:pPr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Thank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dirty="0" err="1">
                <a:latin typeface="Dubai" panose="020B0503030403030204" pitchFamily="34" charset="-78"/>
                <a:cs typeface="Dubai" panose="020B0503030403030204" pitchFamily="34" charset="-78"/>
              </a:rPr>
              <a:t>y</a:t>
            </a:r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ou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for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your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attention</a:t>
            </a:r>
            <a:endParaRPr lang="en-US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ctr"/>
            <a:endParaRPr lang="en-US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 algn="ctr"/>
            <a:endParaRPr lang="en-US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ctr"/>
            <a:endParaRPr lang="en-US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ctr"/>
            <a:endParaRPr lang="en-US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ctr"/>
            <a:endParaRPr 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19622"/>
            <a:ext cx="441960" cy="409575"/>
          </a:xfrm>
        </p:spPr>
        <p:txBody>
          <a:bodyPr/>
          <a:lstStyle/>
          <a:p>
            <a:fld id="{71003925-386A-460D-A093-73237D8C0DBD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Untertitel 2"/>
          <p:cNvSpPr txBox="1">
            <a:spLocks/>
          </p:cNvSpPr>
          <p:nvPr/>
        </p:nvSpPr>
        <p:spPr>
          <a:xfrm>
            <a:off x="1663609" y="6475275"/>
            <a:ext cx="9144000" cy="2982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latin typeface="Dubai" panose="020B0503030403030204" pitchFamily="34" charset="-78"/>
                <a:cs typeface="Dubai" panose="020B0503030403030204" pitchFamily="34" charset="-78"/>
              </a:rPr>
              <a:t>Aleksa </a:t>
            </a:r>
            <a:r>
              <a:rPr lang="en-US" sz="16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Mihajlovic</a:t>
            </a:r>
            <a:r>
              <a:rPr lang="en-US" sz="1600" dirty="0" smtClean="0">
                <a:latin typeface="Dubai" panose="020B0503030403030204" pitchFamily="34" charset="-78"/>
                <a:cs typeface="Dubai" panose="020B0503030403030204" pitchFamily="34" charset="-78"/>
              </a:rPr>
              <a:t> – Market Risk Analyst – Deutsche Bank AG Berlin – June 2022</a:t>
            </a:r>
            <a:endParaRPr lang="en-US" sz="16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5236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Dubai Medium" panose="020B0603030403030204" pitchFamily="34" charset="-78"/>
                <a:cs typeface="Dubai Medium" panose="020B0603030403030204" pitchFamily="34" charset="-78"/>
              </a:rPr>
              <a:t>The </a:t>
            </a:r>
            <a:r>
              <a:rPr lang="en-US" sz="3200" dirty="0" err="1" smtClean="0">
                <a:latin typeface="Dubai Medium" panose="020B0603030403030204" pitchFamily="34" charset="-78"/>
                <a:cs typeface="Dubai Medium" panose="020B0603030403030204" pitchFamily="34" charset="-78"/>
              </a:rPr>
              <a:t>Covid</a:t>
            </a:r>
            <a:r>
              <a:rPr lang="en-US" sz="3200" dirty="0" smtClean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sz="3200" dirty="0" smtClean="0">
                <a:latin typeface="Dubai Medium" panose="020B0603030403030204" pitchFamily="34" charset="-78"/>
                <a:cs typeface="Dubai Medium" panose="020B0603030403030204" pitchFamily="34" charset="-78"/>
              </a:rPr>
              <a:t>Pandemic, a </a:t>
            </a:r>
            <a:r>
              <a:rPr lang="en-US" sz="3200" dirty="0">
                <a:latin typeface="Dubai Medium" panose="020B0603030403030204" pitchFamily="34" charset="-78"/>
                <a:cs typeface="Dubai Medium" panose="020B0603030403030204" pitchFamily="34" charset="-78"/>
              </a:rPr>
              <a:t>period of significant financial stress?</a:t>
            </a:r>
            <a:endParaRPr lang="en-US" sz="32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27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Dubai" panose="020B0503030403030204" pitchFamily="34" charset="-78"/>
                <a:cs typeface="Dubai" panose="020B0503030403030204" pitchFamily="34" charset="-78"/>
              </a:rPr>
              <a:t>Financial Stress Index 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(FSI)</a:t>
            </a:r>
            <a:endParaRPr lang="en-US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indent="0">
              <a:buNone/>
            </a:pPr>
            <a:endParaRPr lang="en-US" sz="20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FSIs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can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>
                <a:latin typeface="Dubai" panose="020B0503030403030204" pitchFamily="34" charset="-78"/>
                <a:cs typeface="Dubai" panose="020B0503030403030204" pitchFamily="34" charset="-78"/>
              </a:rPr>
              <a:t>be</a:t>
            </a:r>
            <a:r>
              <a:rPr lang="de-DE" sz="200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used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to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quantify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>
                <a:latin typeface="Dubai" panose="020B0503030403030204" pitchFamily="34" charset="-78"/>
                <a:cs typeface="Dubai" panose="020B0503030403030204" pitchFamily="34" charset="-78"/>
              </a:rPr>
              <a:t>and</a:t>
            </a:r>
            <a:r>
              <a:rPr lang="de-DE" sz="200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mutually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compare</a:t>
            </a:r>
            <a:r>
              <a:rPr lang="de-DE" sz="200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financial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stresses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/ </a:t>
            </a:r>
            <a:r>
              <a:rPr lang="de-DE" sz="2000" dirty="0" err="1">
                <a:latin typeface="Dubai" panose="020B0503030403030204" pitchFamily="34" charset="-78"/>
                <a:cs typeface="Dubai" panose="020B0503030403030204" pitchFamily="34" charset="-78"/>
              </a:rPr>
              <a:t>financial</a:t>
            </a:r>
            <a:r>
              <a:rPr lang="de-DE" sz="200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>
                <a:latin typeface="Dubai" panose="020B0503030403030204" pitchFamily="34" charset="-78"/>
                <a:cs typeface="Dubai" panose="020B0503030403030204" pitchFamily="34" charset="-78"/>
              </a:rPr>
              <a:t>crises</a:t>
            </a:r>
            <a:r>
              <a:rPr lang="de-DE" sz="200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457200" lvl="1" indent="0">
              <a:buNone/>
            </a:pPr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Many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FSIs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have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been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designed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since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the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pt-BR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Financial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Crisis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of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2008</a:t>
            </a:r>
          </a:p>
          <a:p>
            <a:pPr lvl="1"/>
            <a:endParaRPr lang="de-DE" sz="20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FSIs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are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comprised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of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selected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indicators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(time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series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of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market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data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)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which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best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represent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the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financial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markets</a:t>
            </a:r>
            <a:r>
              <a:rPr lang="de-DE" sz="2000" dirty="0">
                <a:latin typeface="Dubai" panose="020B0503030403030204" pitchFamily="34" charset="-78"/>
                <a:cs typeface="Dubai" panose="020B0503030403030204" pitchFamily="34" charset="-78"/>
              </a:rPr>
              <a:t>.</a:t>
            </a:r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457200" lvl="1" indent="0">
              <a:buNone/>
            </a:pPr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FSIs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differ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based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on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the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methodology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used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to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combine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the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indicators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(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averages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, PCAs, Dynamic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Factor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Models, Portfolio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Theory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)</a:t>
            </a:r>
          </a:p>
          <a:p>
            <a:pPr lvl="1"/>
            <a:endParaRPr lang="en-US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6858489" y="6519114"/>
            <a:ext cx="5333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1</a:t>
            </a:r>
            <a:r>
              <a:rPr lang="de-DE" sz="800" dirty="0" smtClean="0"/>
              <a:t>* </a:t>
            </a:r>
            <a:r>
              <a:rPr lang="en-US" sz="800" dirty="0"/>
              <a:t>The OFR Financial Stress </a:t>
            </a:r>
            <a:r>
              <a:rPr lang="en-US" sz="800" dirty="0" smtClean="0"/>
              <a:t>Index – US </a:t>
            </a:r>
            <a:r>
              <a:rPr lang="en-US" sz="800" dirty="0" err="1" smtClean="0"/>
              <a:t>Deparmtent</a:t>
            </a:r>
            <a:r>
              <a:rPr lang="en-US" sz="800" dirty="0" smtClean="0"/>
              <a:t> </a:t>
            </a:r>
            <a:r>
              <a:rPr lang="en-US" sz="800" dirty="0"/>
              <a:t>of Treasury </a:t>
            </a:r>
            <a:r>
              <a:rPr lang="en-US" sz="800" dirty="0" smtClean="0"/>
              <a:t>– </a:t>
            </a:r>
            <a:r>
              <a:rPr lang="en-US" sz="800" dirty="0" smtClean="0">
                <a:hlinkClick r:id="rId2"/>
              </a:rPr>
              <a:t>https</a:t>
            </a:r>
            <a:r>
              <a:rPr lang="en-US" sz="800" dirty="0">
                <a:hlinkClick r:id="rId2"/>
              </a:rPr>
              <a:t>://www.financialresearch.gov/financial-stress-index</a:t>
            </a:r>
            <a:r>
              <a:rPr lang="en-US" sz="800" dirty="0" smtClean="0">
                <a:hlinkClick r:id="rId2"/>
              </a:rPr>
              <a:t>/</a:t>
            </a:r>
            <a:endParaRPr lang="en-US" sz="800" dirty="0" smtClean="0"/>
          </a:p>
          <a:p>
            <a:endParaRPr lang="en-US" sz="800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543"/>
            <a:ext cx="314960" cy="365125"/>
          </a:xfrm>
        </p:spPr>
        <p:txBody>
          <a:bodyPr/>
          <a:lstStyle/>
          <a:p>
            <a:fld id="{71003925-386A-460D-A093-73237D8C0DB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Dubai Medium" panose="020B0603030403030204" pitchFamily="34" charset="-78"/>
                <a:cs typeface="Dubai Medium" panose="020B0603030403030204" pitchFamily="34" charset="-78"/>
              </a:rPr>
              <a:t>The </a:t>
            </a:r>
            <a:r>
              <a:rPr lang="en-US" sz="3200" dirty="0" err="1" smtClean="0">
                <a:latin typeface="Dubai Medium" panose="020B0603030403030204" pitchFamily="34" charset="-78"/>
                <a:cs typeface="Dubai Medium" panose="020B0603030403030204" pitchFamily="34" charset="-78"/>
              </a:rPr>
              <a:t>Covid</a:t>
            </a:r>
            <a:r>
              <a:rPr lang="en-US" sz="3200" dirty="0" smtClean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sz="3200" dirty="0" smtClean="0">
                <a:latin typeface="Dubai Medium" panose="020B0603030403030204" pitchFamily="34" charset="-78"/>
                <a:cs typeface="Dubai Medium" panose="020B0603030403030204" pitchFamily="34" charset="-78"/>
              </a:rPr>
              <a:t>Pandemic, a </a:t>
            </a:r>
            <a:r>
              <a:rPr lang="en-US" sz="3200" dirty="0">
                <a:latin typeface="Dubai Medium" panose="020B0603030403030204" pitchFamily="34" charset="-78"/>
                <a:cs typeface="Dubai Medium" panose="020B0603030403030204" pitchFamily="34" charset="-78"/>
              </a:rPr>
              <a:t>period of significant financial stress?</a:t>
            </a:r>
            <a:endParaRPr lang="en-US" sz="32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54175"/>
            <a:ext cx="10515600" cy="4699000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OFR – FSI </a:t>
            </a:r>
            <a:endParaRPr lang="en-US" sz="20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Office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for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Financial Research (US </a:t>
            </a:r>
            <a:r>
              <a:rPr lang="de-DE" sz="2000" dirty="0">
                <a:latin typeface="Dubai" panose="020B0503030403030204" pitchFamily="34" charset="-78"/>
                <a:cs typeface="Dubai" panose="020B0503030403030204" pitchFamily="34" charset="-78"/>
              </a:rPr>
              <a:t>T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reasury)</a:t>
            </a:r>
          </a:p>
          <a:p>
            <a:pPr lvl="1"/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Comprises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33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indicators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in 5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categories</a:t>
            </a:r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de-DE" sz="20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Credit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–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credit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spreads</a:t>
            </a:r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Equity – </a:t>
            </a:r>
            <a:r>
              <a:rPr lang="de-DE" sz="2000" dirty="0">
                <a:latin typeface="Dubai" panose="020B0503030403030204" pitchFamily="34" charset="-78"/>
                <a:cs typeface="Dubai" panose="020B0503030403030204" pitchFamily="34" charset="-78"/>
              </a:rPr>
              <a:t>s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tock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indices</a:t>
            </a:r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Funding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–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overnight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rates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, IR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spreads</a:t>
            </a:r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Safe Assets – </a:t>
            </a:r>
            <a:r>
              <a:rPr lang="de-DE" sz="2000" dirty="0" err="1">
                <a:latin typeface="Dubai" panose="020B0503030403030204" pitchFamily="34" charset="-78"/>
                <a:cs typeface="Dubai" panose="020B0503030403030204" pitchFamily="34" charset="-78"/>
              </a:rPr>
              <a:t>t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reasury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note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yields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,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exchange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rates</a:t>
            </a:r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Volatility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– VIX, </a:t>
            </a:r>
            <a:r>
              <a:rPr lang="de-DE" sz="2000" dirty="0" err="1">
                <a:latin typeface="Dubai" panose="020B0503030403030204" pitchFamily="34" charset="-78"/>
                <a:cs typeface="Dubai" panose="020B0503030403030204" pitchFamily="34" charset="-78"/>
              </a:rPr>
              <a:t>i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mplied</a:t>
            </a:r>
            <a:r>
              <a:rPr lang="de-DE" sz="2000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v</a:t>
            </a:r>
            <a:r>
              <a:rPr lang="de-DE" sz="2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olatilities</a:t>
            </a:r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de-DE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endParaRPr lang="en-US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521" y="1432559"/>
            <a:ext cx="4554306" cy="53244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-32067" y="6492875"/>
            <a:ext cx="269240" cy="365125"/>
          </a:xfrm>
        </p:spPr>
        <p:txBody>
          <a:bodyPr/>
          <a:lstStyle/>
          <a:p>
            <a:fld id="{71003925-386A-460D-A093-73237D8C0DB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09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Dubai Medium" panose="020B0603030403030204" pitchFamily="34" charset="-78"/>
                <a:cs typeface="Dubai Medium" panose="020B0603030403030204" pitchFamily="34" charset="-78"/>
              </a:rPr>
              <a:t>The </a:t>
            </a:r>
            <a:r>
              <a:rPr lang="en-US" sz="3200" dirty="0" err="1" smtClean="0">
                <a:latin typeface="Dubai Medium" panose="020B0603030403030204" pitchFamily="34" charset="-78"/>
                <a:cs typeface="Dubai Medium" panose="020B0603030403030204" pitchFamily="34" charset="-78"/>
              </a:rPr>
              <a:t>Covid</a:t>
            </a:r>
            <a:r>
              <a:rPr lang="en-US" sz="3200" dirty="0" smtClean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sz="3200" dirty="0" smtClean="0">
                <a:latin typeface="Dubai Medium" panose="020B0603030403030204" pitchFamily="34" charset="-78"/>
                <a:cs typeface="Dubai Medium" panose="020B0603030403030204" pitchFamily="34" charset="-78"/>
              </a:rPr>
              <a:t>Pandemic, a </a:t>
            </a:r>
            <a:r>
              <a:rPr lang="en-US" sz="3200" dirty="0">
                <a:latin typeface="Dubai Medium" panose="020B0603030403030204" pitchFamily="34" charset="-78"/>
                <a:cs typeface="Dubai Medium" panose="020B0603030403030204" pitchFamily="34" charset="-78"/>
              </a:rPr>
              <a:t>period of significant financial stress?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990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de-DE" sz="24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OFR – FSI - </a:t>
                </a:r>
                <a:r>
                  <a:rPr lang="de-DE" sz="24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Idea</a:t>
                </a:r>
                <a:endParaRPr lang="en-US" sz="2400" dirty="0">
                  <a:latin typeface="Dubai" panose="020B0503030403030204" pitchFamily="34" charset="-78"/>
                  <a:cs typeface="Dubai" panose="020B0503030403030204" pitchFamily="34" charset="-78"/>
                </a:endParaRPr>
              </a:p>
              <a:p>
                <a:pPr lvl="1"/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Financial stress 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manifests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when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the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indicators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move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together</a:t>
                </a:r>
                <a:endParaRPr lang="de-DE" sz="2000" dirty="0" smtClean="0">
                  <a:latin typeface="Dubai" panose="020B0503030403030204" pitchFamily="34" charset="-78"/>
                  <a:cs typeface="Dubai" panose="020B0503030403030204" pitchFamily="34" charset="-78"/>
                </a:endParaRPr>
              </a:p>
              <a:p>
                <a:pPr lvl="1"/>
                <a:r>
                  <a:rPr lang="en-US" sz="2000" dirty="0">
                    <a:latin typeface="Dubai" panose="020B0503030403030204" pitchFamily="34" charset="-78"/>
                    <a:cs typeface="Dubai" panose="020B0503030403030204" pitchFamily="34" charset="-78"/>
                  </a:rPr>
                  <a:t>The extent of the simultaneous co-movement in the indicators reflects systemic financial stress</a:t>
                </a:r>
                <a:r>
                  <a:rPr lang="en-US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.</a:t>
                </a:r>
              </a:p>
              <a:p>
                <a:pPr lvl="1"/>
                <a:endParaRPr lang="en-US" dirty="0" smtClean="0">
                  <a:latin typeface="Dubai" panose="020B0503030403030204" pitchFamily="34" charset="-78"/>
                  <a:cs typeface="Dubai" panose="020B0503030403030204" pitchFamily="34" charset="-78"/>
                </a:endParaRPr>
              </a:p>
              <a:p>
                <a:r>
                  <a:rPr lang="de-DE" sz="2400" dirty="0">
                    <a:latin typeface="Dubai" panose="020B0503030403030204" pitchFamily="34" charset="-78"/>
                    <a:cs typeface="Dubai" panose="020B0503030403030204" pitchFamily="34" charset="-78"/>
                  </a:rPr>
                  <a:t>OFR – FSI - </a:t>
                </a:r>
                <a:r>
                  <a:rPr lang="de-DE" sz="24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Methodology</a:t>
                </a:r>
                <a:endParaRPr lang="de-DE" sz="2000" dirty="0" smtClean="0">
                  <a:latin typeface="Dubai" panose="020B0503030403030204" pitchFamily="34" charset="-78"/>
                  <a:cs typeface="Dubai" panose="020B0503030403030204" pitchFamily="34" charset="-78"/>
                </a:endParaRPr>
              </a:p>
              <a:p>
                <a:pPr lvl="1"/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Indicators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are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standardized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(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with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a 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rolling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window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and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until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that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date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)</a:t>
                </a:r>
              </a:p>
              <a:p>
                <a:pPr lvl="1"/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Signs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of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some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indicators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are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flipped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in a 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way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that</a:t>
                </a:r>
                <a:r>
                  <a:rPr lang="de-DE" sz="2000" dirty="0">
                    <a:latin typeface="Dubai" panose="020B0503030403030204" pitchFamily="34" charset="-78"/>
                    <a:cs typeface="Dubai" panose="020B0503030403030204" pitchFamily="34" charset="-78"/>
                  </a:rPr>
                  <a:t>: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Indicator</a:t>
                </a:r>
                <a:r>
                  <a:rPr lang="de-DE" sz="2000" dirty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↗   Stress ↗</a:t>
                </a:r>
              </a:p>
              <a:p>
                <a:pPr lvl="1"/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Dimensionality-reduction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method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is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performed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( Dynamic 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factor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model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or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PCA)</a:t>
                </a:r>
              </a:p>
              <a:p>
                <a:pPr lvl="1"/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The </a:t>
                </a:r>
                <a:r>
                  <a:rPr lang="de-DE" sz="2000" dirty="0" err="1">
                    <a:latin typeface="Dubai" panose="020B0503030403030204" pitchFamily="34" charset="-78"/>
                    <a:cs typeface="Dubai" panose="020B0503030403030204" pitchFamily="34" charset="-78"/>
                  </a:rPr>
                  <a:t>d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egree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of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simultaneous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co-movement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is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expressed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through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the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1st 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Principal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Component</a:t>
                </a:r>
                <a:endParaRPr lang="de-DE" sz="2000" dirty="0" smtClean="0">
                  <a:latin typeface="Dubai" panose="020B0503030403030204" pitchFamily="34" charset="-78"/>
                  <a:cs typeface="Dubai" panose="020B0503030403030204" pitchFamily="34" charset="-78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Dubai" panose="020B0503030403030204" pitchFamily="34" charset="-78"/>
                          </a:rPr>
                        </m:ctrlPr>
                      </m:sSubPr>
                      <m:e>
                        <m:r>
                          <a:rPr lang="de-DE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Dubai" panose="020B0503030403030204" pitchFamily="34" charset="-78"/>
                          </a:rPr>
                          <m:t>𝑍</m:t>
                        </m:r>
                      </m:e>
                      <m:sub>
                        <m:d>
                          <m:dPr>
                            <m:ctrlPr>
                              <a:rPr lang="de-DE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ubai" panose="020B0503030403030204" pitchFamily="34" charset="-78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19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ubai" panose="020B0503030403030204" pitchFamily="34" charset="-78"/>
                              </a:rPr>
                              <m:t>o</m:t>
                            </m:r>
                            <m:r>
                              <a:rPr lang="de-DE" sz="19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ubai" panose="020B0503030403030204" pitchFamily="34" charset="-78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de-DE" sz="19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ubai" panose="020B0503030403030204" pitchFamily="34" charset="-78"/>
                              </a:rPr>
                              <m:t>t</m:t>
                            </m:r>
                          </m:e>
                        </m:d>
                        <m:r>
                          <a:rPr lang="de-DE" sz="19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Dubai" panose="020B0503030403030204" pitchFamily="34" charset="-78"/>
                          </a:rPr>
                          <m:t>,1</m:t>
                        </m:r>
                      </m:sub>
                    </m:sSub>
                    <m:r>
                      <a:rPr lang="de-DE" sz="19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Dubai" panose="020B0503030403030204" pitchFamily="34" charset="-78"/>
                      </a:rPr>
                      <m:t>=</m:t>
                    </m:r>
                    <m:sSubSup>
                      <m:sSubSupPr>
                        <m:ctrlPr>
                          <a:rPr lang="de-DE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Dubai" panose="020B0503030403030204" pitchFamily="34" charset="-78"/>
                          </a:rPr>
                        </m:ctrlPr>
                      </m:sSubSupPr>
                      <m:e>
                        <m:r>
                          <a:rPr lang="de-DE" sz="19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Dubai" panose="020B0503030403030204" pitchFamily="34" charset="-78"/>
                          </a:rPr>
                          <m:t> </m:t>
                        </m:r>
                        <m:r>
                          <a:rPr lang="de-DE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Dubai" panose="020B0503030403030204" pitchFamily="34" charset="-78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9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Dubai" panose="020B0503030403030204" pitchFamily="34" charset="-78"/>
                          </a:rPr>
                          <m:t>i</m:t>
                        </m:r>
                        <m:r>
                          <a:rPr lang="de-DE" sz="19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Dubai" panose="020B0503030403030204" pitchFamily="34" charset="-78"/>
                          </a:rPr>
                          <m:t> ,1 </m:t>
                        </m:r>
                      </m:sub>
                      <m:sup>
                        <m:r>
                          <a:rPr lang="de-DE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Dubai" panose="020B0503030403030204" pitchFamily="34" charset="-78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de-DE" sz="1900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Dubai" panose="020B0503030403030204" pitchFamily="34" charset="-7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Dubai" panose="020B0503030403030204" pitchFamily="34" charset="-78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Dubai" panose="020B0503030403030204" pitchFamily="34" charset="-78"/>
                          </a:rPr>
                          <m:t>i</m:t>
                        </m:r>
                        <m:r>
                          <a:rPr lang="de-DE" sz="1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Dubai" panose="020B0503030403030204" pitchFamily="34" charset="-78"/>
                          </a:rPr>
                          <m:t>,(0−</m:t>
                        </m:r>
                        <m:r>
                          <m:rPr>
                            <m:sty m:val="p"/>
                          </m:rPr>
                          <a:rPr lang="de-DE" sz="1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Dubai" panose="020B0503030403030204" pitchFamily="34" charset="-78"/>
                          </a:rPr>
                          <m:t>t</m:t>
                        </m:r>
                        <m:r>
                          <a:rPr lang="de-DE" sz="1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Dubai" panose="020B0503030403030204" pitchFamily="34" charset="-78"/>
                          </a:rPr>
                          <m:t>)</m:t>
                        </m:r>
                      </m:sub>
                    </m:sSub>
                    <m:r>
                      <m:rPr>
                        <m:nor/>
                      </m:rPr>
                      <a:rPr lang="de-DE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Dubai" panose="020B0503030403030204" pitchFamily="34" charset="-78"/>
                      </a:rPr>
                      <m:t>     </m:t>
                    </m:r>
                    <m:r>
                      <m:rPr>
                        <m:nor/>
                      </m:rPr>
                      <a:rPr lang="de-DE" sz="1900" b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Dubai" panose="020B0503030403030204" pitchFamily="34" charset="-78"/>
                      </a:rPr>
                      <m:t> </m:t>
                    </m:r>
                    <m:r>
                      <m:rPr>
                        <m:nor/>
                      </m:rPr>
                      <a:rPr lang="de-DE" sz="19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Dubai" panose="020B0503030403030204" pitchFamily="34" charset="-78"/>
                      </a:rPr>
                      <m:t>for</m:t>
                    </m:r>
                    <m:r>
                      <m:rPr>
                        <m:nor/>
                      </m:rPr>
                      <a:rPr lang="de-DE" sz="19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Dubai" panose="020B0503030403030204" pitchFamily="34" charset="-78"/>
                      </a:rPr>
                      <m:t>  </m:t>
                    </m:r>
                    <m:r>
                      <m:rPr>
                        <m:nor/>
                      </m:rPr>
                      <a:rPr lang="de-DE" sz="19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Dubai" panose="020B0503030403030204" pitchFamily="34" charset="-78"/>
                      </a:rPr>
                      <m:t>t</m:t>
                    </m:r>
                    <m:r>
                      <m:rPr>
                        <m:nor/>
                      </m:rPr>
                      <a:rPr lang="de-DE" sz="1900" b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Dubai" panose="020B0503030403030204" pitchFamily="34" charset="-78"/>
                      </a:rPr>
                      <m:t> </m:t>
                    </m:r>
                    <m:r>
                      <m:rPr>
                        <m:nor/>
                      </m:rPr>
                      <a:rPr lang="en-US" sz="19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de-DE" sz="1900" b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de-DE" sz="19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Dubai" panose="020B0503030403030204" pitchFamily="34" charset="-78"/>
                      </a:rPr>
                      <m:t>0,</m:t>
                    </m:r>
                    <m:r>
                      <m:rPr>
                        <m:nor/>
                      </m:rPr>
                      <a:rPr lang="de-DE" sz="19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Dubai" panose="020B0503030403030204" pitchFamily="34" charset="-78"/>
                      </a:rPr>
                      <m:t>T</m:t>
                    </m:r>
                    <m:r>
                      <m:rPr>
                        <m:nor/>
                      </m:rPr>
                      <a:rPr lang="de-DE" sz="19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Dubai" panose="020B0503030403030204" pitchFamily="34" charset="-78"/>
                      </a:rPr>
                      <m:t>]</m:t>
                    </m:r>
                  </m:oMath>
                </a14:m>
                <a:endParaRPr lang="de-DE" sz="19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Dubai" panose="020B0503030403030204" pitchFamily="34" charset="-78"/>
                </a:endParaRPr>
              </a:p>
              <a:p>
                <a:endParaRPr lang="de-DE" sz="2400" dirty="0" smtClean="0">
                  <a:latin typeface="Dubai" panose="020B0503030403030204" pitchFamily="34" charset="-78"/>
                  <a:cs typeface="Dubai" panose="020B0503030403030204" pitchFamily="34" charset="-78"/>
                </a:endParaRPr>
              </a:p>
              <a:p>
                <a:r>
                  <a:rPr lang="de-DE" sz="24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Pros </a:t>
                </a:r>
                <a:r>
                  <a:rPr lang="de-DE" sz="24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and</a:t>
                </a:r>
                <a:r>
                  <a:rPr lang="de-DE" sz="24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4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Cons</a:t>
                </a:r>
                <a:endParaRPr lang="de-DE" sz="2400" dirty="0" smtClean="0">
                  <a:latin typeface="Dubai" panose="020B0503030403030204" pitchFamily="34" charset="-78"/>
                  <a:cs typeface="Dubai" panose="020B0503030403030204" pitchFamily="34" charset="-78"/>
                </a:endParaRPr>
              </a:p>
              <a:p>
                <a:pPr lvl="1"/>
                <a:r>
                  <a:rPr lang="de-DE" sz="2000" dirty="0" err="1">
                    <a:latin typeface="Dubai" panose="020B0503030403030204" pitchFamily="34" charset="-78"/>
                    <a:cs typeface="Dubai" panose="020B0503030403030204" pitchFamily="34" charset="-78"/>
                  </a:rPr>
                  <a:t>Ability</a:t>
                </a:r>
                <a:r>
                  <a:rPr lang="de-DE" sz="2000" dirty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>
                    <a:latin typeface="Dubai" panose="020B0503030403030204" pitchFamily="34" charset="-78"/>
                    <a:cs typeface="Dubai" panose="020B0503030403030204" pitchFamily="34" charset="-78"/>
                  </a:rPr>
                  <a:t>to</a:t>
                </a:r>
                <a:r>
                  <a:rPr lang="de-DE" sz="2000" dirty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>
                    <a:latin typeface="Dubai" panose="020B0503030403030204" pitchFamily="34" charset="-78"/>
                    <a:cs typeface="Dubai" panose="020B0503030403030204" pitchFamily="34" charset="-78"/>
                  </a:rPr>
                  <a:t>sum</a:t>
                </a:r>
                <a:r>
                  <a:rPr lang="de-DE" sz="2000" dirty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>
                    <a:latin typeface="Dubai" panose="020B0503030403030204" pitchFamily="34" charset="-78"/>
                    <a:cs typeface="Dubai" panose="020B0503030403030204" pitchFamily="34" charset="-78"/>
                  </a:rPr>
                  <a:t>up</a:t>
                </a:r>
                <a:r>
                  <a:rPr lang="de-DE" sz="2000" dirty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>
                    <a:latin typeface="Dubai" panose="020B0503030403030204" pitchFamily="34" charset="-78"/>
                    <a:cs typeface="Dubai" panose="020B0503030403030204" pitchFamily="34" charset="-78"/>
                  </a:rPr>
                  <a:t>various</a:t>
                </a:r>
                <a:r>
                  <a:rPr lang="de-DE" sz="2000" dirty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>
                    <a:latin typeface="Dubai" panose="020B0503030403030204" pitchFamily="34" charset="-78"/>
                    <a:cs typeface="Dubai" panose="020B0503030403030204" pitchFamily="34" charset="-78"/>
                  </a:rPr>
                  <a:t>financial</a:t>
                </a:r>
                <a:r>
                  <a:rPr lang="de-DE" sz="2000" dirty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>
                    <a:latin typeface="Dubai" panose="020B0503030403030204" pitchFamily="34" charset="-78"/>
                    <a:cs typeface="Dubai" panose="020B0503030403030204" pitchFamily="34" charset="-78"/>
                  </a:rPr>
                  <a:t>market</a:t>
                </a:r>
                <a:r>
                  <a:rPr lang="de-DE" sz="2000" dirty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>
                    <a:latin typeface="Dubai" panose="020B0503030403030204" pitchFamily="34" charset="-78"/>
                    <a:cs typeface="Dubai" panose="020B0503030403030204" pitchFamily="34" charset="-78"/>
                  </a:rPr>
                  <a:t>indicators</a:t>
                </a:r>
                <a:r>
                  <a:rPr lang="de-DE" sz="2000" dirty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>
                    <a:latin typeface="Dubai" panose="020B0503030403030204" pitchFamily="34" charset="-78"/>
                    <a:cs typeface="Dubai" panose="020B0503030403030204" pitchFamily="34" charset="-78"/>
                  </a:rPr>
                  <a:t>into</a:t>
                </a:r>
                <a:r>
                  <a:rPr lang="de-DE" sz="2000" dirty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>
                    <a:latin typeface="Dubai" panose="020B0503030403030204" pitchFamily="34" charset="-78"/>
                    <a:cs typeface="Dubai" panose="020B0503030403030204" pitchFamily="34" charset="-78"/>
                  </a:rPr>
                  <a:t>one</a:t>
                </a:r>
                <a:r>
                  <a:rPr lang="de-DE" sz="2000" dirty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measure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(Pro)</a:t>
                </a:r>
              </a:p>
              <a:p>
                <a:pPr lvl="1"/>
                <a:r>
                  <a:rPr lang="de-DE" sz="2000" dirty="0" err="1">
                    <a:latin typeface="Dubai" panose="020B0503030403030204" pitchFamily="34" charset="-78"/>
                    <a:cs typeface="Dubai" panose="020B0503030403030204" pitchFamily="34" charset="-78"/>
                  </a:rPr>
                  <a:t>Decompose</a:t>
                </a:r>
                <a:r>
                  <a:rPr lang="de-DE" sz="2000" dirty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>
                    <a:latin typeface="Dubai" panose="020B0503030403030204" pitchFamily="34" charset="-78"/>
                    <a:cs typeface="Dubai" panose="020B0503030403030204" pitchFamily="34" charset="-78"/>
                  </a:rPr>
                  <a:t>the</a:t>
                </a:r>
                <a:r>
                  <a:rPr lang="de-DE" sz="2000" dirty="0">
                    <a:latin typeface="Dubai" panose="020B0503030403030204" pitchFamily="34" charset="-78"/>
                    <a:cs typeface="Dubai" panose="020B0503030403030204" pitchFamily="34" charset="-78"/>
                  </a:rPr>
                  <a:t> FSI </a:t>
                </a:r>
                <a:r>
                  <a:rPr lang="de-DE" sz="2000" dirty="0" err="1">
                    <a:latin typeface="Dubai" panose="020B0503030403030204" pitchFamily="34" charset="-78"/>
                    <a:cs typeface="Dubai" panose="020B0503030403030204" pitchFamily="34" charset="-78"/>
                  </a:rPr>
                  <a:t>into</a:t>
                </a:r>
                <a:r>
                  <a:rPr lang="de-DE" sz="2000" dirty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>
                    <a:latin typeface="Dubai" panose="020B0503030403030204" pitchFamily="34" charset="-78"/>
                    <a:cs typeface="Dubai" panose="020B0503030403030204" pitchFamily="34" charset="-78"/>
                  </a:rPr>
                  <a:t>constituent</a:t>
                </a:r>
                <a:r>
                  <a:rPr lang="de-DE" sz="2000" dirty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>
                    <a:latin typeface="Dubai" panose="020B0503030403030204" pitchFamily="34" charset="-78"/>
                    <a:cs typeface="Dubai" panose="020B0503030403030204" pitchFamily="34" charset="-78"/>
                  </a:rPr>
                  <a:t>factors</a:t>
                </a:r>
                <a:r>
                  <a:rPr lang="de-DE" sz="2000" dirty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(Pro)</a:t>
                </a:r>
              </a:p>
              <a:p>
                <a:pPr lvl="1"/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FSI 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is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completely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influenced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by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the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choice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of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indicators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 (</a:t>
                </a:r>
                <a:r>
                  <a:rPr lang="de-DE" sz="2000" dirty="0" err="1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Con</a:t>
                </a:r>
                <a:r>
                  <a:rPr lang="de-DE" sz="2000" dirty="0" smtClean="0">
                    <a:latin typeface="Dubai" panose="020B0503030403030204" pitchFamily="34" charset="-78"/>
                    <a:cs typeface="Dubai" panose="020B0503030403030204" pitchFamily="34" charset="-78"/>
                  </a:rPr>
                  <a:t>)</a:t>
                </a:r>
                <a:endParaRPr lang="de-DE" sz="1600" dirty="0" smtClean="0">
                  <a:latin typeface="Dubai" panose="020B0503030403030204" pitchFamily="34" charset="-78"/>
                  <a:cs typeface="Dubai" panose="020B0503030403030204" pitchFamily="34" charset="-78"/>
                </a:endParaRPr>
              </a:p>
              <a:p>
                <a:pPr lvl="1"/>
                <a:endParaRPr lang="de-DE" sz="2000" dirty="0" smtClean="0">
                  <a:latin typeface="Dubai" panose="020B0503030403030204" pitchFamily="34" charset="-78"/>
                  <a:cs typeface="Dubai" panose="020B0503030403030204" pitchFamily="34" charset="-78"/>
                </a:endParaRPr>
              </a:p>
              <a:p>
                <a:pPr lvl="1"/>
                <a:endParaRPr lang="de-DE" sz="2000" dirty="0" smtClean="0">
                  <a:latin typeface="Dubai" panose="020B0503030403030204" pitchFamily="34" charset="-78"/>
                  <a:cs typeface="Dubai" panose="020B0503030403030204" pitchFamily="34" charset="-78"/>
                </a:endParaRPr>
              </a:p>
              <a:p>
                <a:pPr lvl="1"/>
                <a:endParaRPr lang="de-DE" sz="2000" dirty="0" smtClean="0">
                  <a:latin typeface="Dubai" panose="020B0503030403030204" pitchFamily="34" charset="-78"/>
                  <a:cs typeface="Dubai" panose="020B0503030403030204" pitchFamily="34" charset="-78"/>
                </a:endParaRPr>
              </a:p>
              <a:p>
                <a:pPr lvl="1"/>
                <a:endParaRPr lang="de-DE" dirty="0" smtClean="0">
                  <a:latin typeface="Dubai" panose="020B0503030403030204" pitchFamily="34" charset="-78"/>
                  <a:cs typeface="Dubai" panose="020B0503030403030204" pitchFamily="34" charset="-78"/>
                </a:endParaRPr>
              </a:p>
              <a:p>
                <a:endParaRPr lang="en-US" dirty="0" smtClean="0">
                  <a:latin typeface="Dubai" panose="020B0503030403030204" pitchFamily="34" charset="-78"/>
                  <a:cs typeface="Dubai" panose="020B0503030403030204" pitchFamily="34" charset="-78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99000"/>
              </a:xfrm>
              <a:blipFill>
                <a:blip r:embed="rId2"/>
                <a:stretch>
                  <a:fillRect l="-696" t="-3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0" y="6491182"/>
            <a:ext cx="350520" cy="365125"/>
          </a:xfrm>
        </p:spPr>
        <p:txBody>
          <a:bodyPr/>
          <a:lstStyle/>
          <a:p>
            <a:fld id="{71003925-386A-460D-A093-73237D8C0DB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0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Dubai Medium" panose="020B0603030403030204" pitchFamily="34" charset="-78"/>
                <a:cs typeface="Dubai Medium" panose="020B0603030403030204" pitchFamily="34" charset="-78"/>
              </a:rPr>
              <a:t>The </a:t>
            </a:r>
            <a:r>
              <a:rPr lang="en-US" sz="3200" dirty="0" err="1" smtClean="0">
                <a:latin typeface="Dubai Medium" panose="020B0603030403030204" pitchFamily="34" charset="-78"/>
                <a:cs typeface="Dubai Medium" panose="020B0603030403030204" pitchFamily="34" charset="-78"/>
              </a:rPr>
              <a:t>Covid</a:t>
            </a:r>
            <a:r>
              <a:rPr lang="en-US" sz="3200" dirty="0" smtClean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sz="3200" dirty="0" smtClean="0">
                <a:latin typeface="Dubai Medium" panose="020B0603030403030204" pitchFamily="34" charset="-78"/>
                <a:cs typeface="Dubai Medium" panose="020B0603030403030204" pitchFamily="34" charset="-78"/>
              </a:rPr>
              <a:t>Pandemic, a </a:t>
            </a:r>
            <a:r>
              <a:rPr lang="en-US" sz="3200" dirty="0">
                <a:latin typeface="Dubai Medium" panose="020B0603030403030204" pitchFamily="34" charset="-78"/>
                <a:cs typeface="Dubai Medium" panose="020B0603030403030204" pitchFamily="34" charset="-78"/>
              </a:rPr>
              <a:t>period of significant financial stress?</a:t>
            </a:r>
            <a:endParaRPr lang="en-US" sz="32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58925"/>
            <a:ext cx="10515600" cy="4699000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OFR – FSI</a:t>
            </a:r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de-DE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endParaRPr lang="en-US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09" y="2260601"/>
            <a:ext cx="8794989" cy="40735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Textfeld 5"/>
          <p:cNvSpPr txBox="1"/>
          <p:nvPr/>
        </p:nvSpPr>
        <p:spPr>
          <a:xfrm>
            <a:off x="9115005" y="6567715"/>
            <a:ext cx="29527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Source: https</a:t>
            </a:r>
            <a:r>
              <a:rPr lang="en-US" sz="800" dirty="0"/>
              <a:t>://www.financialresearch.gov/financial-stress-index/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0634" cy="365125"/>
          </a:xfrm>
        </p:spPr>
        <p:txBody>
          <a:bodyPr/>
          <a:lstStyle/>
          <a:p>
            <a:fld id="{71003925-386A-460D-A093-73237D8C0DBD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730" y="2623694"/>
            <a:ext cx="2539636" cy="36976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952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Dubai Medium" panose="020B0603030403030204" pitchFamily="34" charset="-78"/>
                <a:cs typeface="Dubai Medium" panose="020B0603030403030204" pitchFamily="34" charset="-78"/>
              </a:rPr>
              <a:t>The </a:t>
            </a:r>
            <a:r>
              <a:rPr lang="en-US" sz="3200" dirty="0" err="1" smtClean="0">
                <a:latin typeface="Dubai Medium" panose="020B0603030403030204" pitchFamily="34" charset="-78"/>
                <a:cs typeface="Dubai Medium" panose="020B0603030403030204" pitchFamily="34" charset="-78"/>
              </a:rPr>
              <a:t>Covid</a:t>
            </a:r>
            <a:r>
              <a:rPr lang="en-US" sz="3200" dirty="0" smtClean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sz="3200" dirty="0" smtClean="0">
                <a:latin typeface="Dubai Medium" panose="020B0603030403030204" pitchFamily="34" charset="-78"/>
                <a:cs typeface="Dubai Medium" panose="020B0603030403030204" pitchFamily="34" charset="-78"/>
              </a:rPr>
              <a:t>Pandemic, a </a:t>
            </a:r>
            <a:r>
              <a:rPr lang="en-US" sz="3200" dirty="0">
                <a:latin typeface="Dubai Medium" panose="020B0603030403030204" pitchFamily="34" charset="-78"/>
                <a:cs typeface="Dubai Medium" panose="020B0603030403030204" pitchFamily="34" charset="-78"/>
              </a:rPr>
              <a:t>period of significant financial stress?</a:t>
            </a:r>
            <a:endParaRPr lang="en-US" sz="32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9000"/>
          </a:xfrm>
        </p:spPr>
        <p:txBody>
          <a:bodyPr>
            <a:normAutofit fontScale="70000" lnSpcReduction="20000"/>
          </a:bodyPr>
          <a:lstStyle/>
          <a:p>
            <a:r>
              <a:rPr lang="de-DE" sz="4000" dirty="0" smtClean="0">
                <a:latin typeface="Dubai" panose="020B0503030403030204" pitchFamily="34" charset="-78"/>
                <a:cs typeface="Dubai" panose="020B0503030403030204" pitchFamily="34" charset="-78"/>
              </a:rPr>
              <a:t>Custom </a:t>
            </a:r>
            <a:r>
              <a:rPr lang="de-DE" sz="4000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made</a:t>
            </a:r>
            <a:r>
              <a:rPr lang="de-DE" sz="4000" dirty="0" smtClean="0">
                <a:latin typeface="Dubai" panose="020B0503030403030204" pitchFamily="34" charset="-78"/>
                <a:cs typeface="Dubai" panose="020B0503030403030204" pitchFamily="34" charset="-78"/>
              </a:rPr>
              <a:t> FSI</a:t>
            </a:r>
          </a:p>
          <a:p>
            <a:pPr lvl="1"/>
            <a:endParaRPr lang="de-DE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Focus on </a:t>
            </a:r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the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 US Financial Market</a:t>
            </a:r>
          </a:p>
          <a:p>
            <a:pPr marL="457200" lvl="1" indent="0">
              <a:buNone/>
            </a:pPr>
            <a:endParaRPr lang="de-DE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10 </a:t>
            </a:r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Indicators</a:t>
            </a:r>
            <a:r>
              <a:rPr lang="de-DE" dirty="0">
                <a:latin typeface="Dubai" panose="020B0503030403030204" pitchFamily="34" charset="-78"/>
                <a:cs typeface="Dubai" panose="020B0503030403030204" pitchFamily="34" charset="-78"/>
              </a:rPr>
              <a:t> in 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4+ </a:t>
            </a:r>
            <a:r>
              <a:rPr lang="de-DE" dirty="0">
                <a:latin typeface="Dubai" panose="020B0503030403030204" pitchFamily="34" charset="-78"/>
                <a:cs typeface="Dubai" panose="020B0503030403030204" pitchFamily="34" charset="-78"/>
              </a:rPr>
              <a:t>Asset </a:t>
            </a:r>
            <a:r>
              <a:rPr lang="de-DE" dirty="0" err="1">
                <a:latin typeface="Dubai" panose="020B0503030403030204" pitchFamily="34" charset="-78"/>
                <a:cs typeface="Dubai" panose="020B0503030403030204" pitchFamily="34" charset="-78"/>
              </a:rPr>
              <a:t>Classes</a:t>
            </a:r>
            <a:r>
              <a:rPr lang="de-DE" dirty="0">
                <a:latin typeface="Dubai" panose="020B0503030403030204" pitchFamily="34" charset="-78"/>
                <a:cs typeface="Dubai" panose="020B0503030403030204" pitchFamily="34" charset="-78"/>
              </a:rPr>
              <a:t> (</a:t>
            </a:r>
            <a:r>
              <a:rPr lang="de-DE" dirty="0" err="1">
                <a:latin typeface="Dubai" panose="020B0503030403030204" pitchFamily="34" charset="-78"/>
                <a:cs typeface="Dubai" panose="020B0503030403030204" pitchFamily="34" charset="-78"/>
              </a:rPr>
              <a:t>Credit</a:t>
            </a:r>
            <a:r>
              <a:rPr lang="de-DE" dirty="0">
                <a:latin typeface="Dubai" panose="020B0503030403030204" pitchFamily="34" charset="-78"/>
                <a:cs typeface="Dubai" panose="020B0503030403030204" pitchFamily="34" charset="-78"/>
              </a:rPr>
              <a:t>, Equity, Rates, 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FX, </a:t>
            </a:r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Commodities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)</a:t>
            </a:r>
          </a:p>
          <a:p>
            <a:pPr lvl="2"/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BaML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 US Corporate Master (IG) OAS</a:t>
            </a:r>
          </a:p>
          <a:p>
            <a:pPr lvl="2"/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BaML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 US Corporate Master (HY) OAS</a:t>
            </a:r>
          </a:p>
          <a:p>
            <a:pPr lvl="2"/>
            <a:r>
              <a:rPr lang="de-DE" dirty="0">
                <a:latin typeface="Dubai" panose="020B0503030403030204" pitchFamily="34" charset="-78"/>
                <a:cs typeface="Dubai" panose="020B0503030403030204" pitchFamily="34" charset="-78"/>
              </a:rPr>
              <a:t>S&amp;P 500 Growth 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Index (SPDR – SPYG - ETF )</a:t>
            </a:r>
          </a:p>
          <a:p>
            <a:pPr lvl="2"/>
            <a:r>
              <a:rPr lang="de-DE" dirty="0">
                <a:latin typeface="Dubai" panose="020B0503030403030204" pitchFamily="34" charset="-78"/>
                <a:cs typeface="Dubai" panose="020B0503030403030204" pitchFamily="34" charset="-78"/>
              </a:rPr>
              <a:t>S&amp;P 500 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Value Index (SPDR – SPYV - ETF )</a:t>
            </a:r>
          </a:p>
          <a:p>
            <a:pPr lvl="2"/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US 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Treasury 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Note </a:t>
            </a:r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Yield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 10 </a:t>
            </a:r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years</a:t>
            </a:r>
            <a:endParaRPr lang="de-DE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2"/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US </a:t>
            </a:r>
            <a:r>
              <a:rPr lang="de-DE" dirty="0">
                <a:latin typeface="Dubai" panose="020B0503030403030204" pitchFamily="34" charset="-78"/>
                <a:cs typeface="Dubai" panose="020B0503030403030204" pitchFamily="34" charset="-78"/>
              </a:rPr>
              <a:t>T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reasury Note </a:t>
            </a:r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Yield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 30 </a:t>
            </a:r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Years</a:t>
            </a:r>
            <a:endParaRPr lang="de-DE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2"/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USD-EUR Spot</a:t>
            </a:r>
          </a:p>
          <a:p>
            <a:pPr lvl="2"/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USD-JPY Spot</a:t>
            </a:r>
          </a:p>
          <a:p>
            <a:pPr lvl="2"/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WTI-USD</a:t>
            </a:r>
          </a:p>
          <a:p>
            <a:pPr lvl="2"/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XAU- USD</a:t>
            </a:r>
          </a:p>
          <a:p>
            <a:pPr marL="457200" lvl="1" indent="0">
              <a:buNone/>
            </a:pPr>
            <a:endParaRPr lang="de-DE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r>
              <a:rPr lang="de-DE" dirty="0">
                <a:latin typeface="Dubai" panose="020B0503030403030204" pitchFamily="34" charset="-78"/>
                <a:cs typeface="Dubai" panose="020B0503030403030204" pitchFamily="34" charset="-78"/>
              </a:rPr>
              <a:t>C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ode </a:t>
            </a:r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available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 at</a:t>
            </a:r>
            <a:r>
              <a:rPr lang="de-DE" dirty="0">
                <a:latin typeface="Dubai" panose="020B0503030403030204" pitchFamily="34" charset="-78"/>
                <a:cs typeface="Dubai" panose="020B0503030403030204" pitchFamily="34" charset="-78"/>
              </a:rPr>
              <a:t>: </a:t>
            </a:r>
            <a:r>
              <a:rPr lang="de-DE" dirty="0">
                <a:latin typeface="Dubai" panose="020B0503030403030204" pitchFamily="34" charset="-78"/>
                <a:cs typeface="Dubai" panose="020B0503030403030204" pitchFamily="34" charset="-78"/>
                <a:hlinkClick r:id="rId2"/>
              </a:rPr>
              <a:t>https://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  <a:hlinkClick r:id="rId2"/>
              </a:rPr>
              <a:t>github.com/maleckicoa/FSI_Covid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</a:p>
          <a:p>
            <a:pPr lvl="1"/>
            <a:endParaRPr lang="de-DE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Data </a:t>
            </a:r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sources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: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FRED St Louis FED ; Investing.com ; Yahoo </a:t>
            </a:r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Finance</a:t>
            </a:r>
            <a:endParaRPr lang="de-DE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2"/>
            <a:endParaRPr lang="de-DE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2"/>
            <a:endParaRPr lang="de-DE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457200" lvl="1" indent="0">
              <a:buNone/>
            </a:pPr>
            <a:endParaRPr lang="de-DE" sz="16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de-DE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endParaRPr lang="en-US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0" y="6483350"/>
            <a:ext cx="289560" cy="365125"/>
          </a:xfrm>
        </p:spPr>
        <p:txBody>
          <a:bodyPr/>
          <a:lstStyle/>
          <a:p>
            <a:fld id="{71003925-386A-460D-A093-73237D8C0DB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54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Dubai Medium" panose="020B0603030403030204" pitchFamily="34" charset="-78"/>
                <a:cs typeface="Dubai Medium" panose="020B0603030403030204" pitchFamily="34" charset="-78"/>
              </a:rPr>
              <a:t>The </a:t>
            </a:r>
            <a:r>
              <a:rPr lang="en-US" sz="3200" dirty="0" err="1" smtClean="0">
                <a:latin typeface="Dubai Medium" panose="020B0603030403030204" pitchFamily="34" charset="-78"/>
                <a:cs typeface="Dubai Medium" panose="020B0603030403030204" pitchFamily="34" charset="-78"/>
              </a:rPr>
              <a:t>Covid</a:t>
            </a:r>
            <a:r>
              <a:rPr lang="en-US" sz="3200" dirty="0" smtClean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sz="3200" dirty="0" smtClean="0">
                <a:latin typeface="Dubai Medium" panose="020B0603030403030204" pitchFamily="34" charset="-78"/>
                <a:cs typeface="Dubai Medium" panose="020B0603030403030204" pitchFamily="34" charset="-78"/>
              </a:rPr>
              <a:t>Pandemic, a </a:t>
            </a:r>
            <a:r>
              <a:rPr lang="en-US" sz="3200" dirty="0">
                <a:latin typeface="Dubai Medium" panose="020B0603030403030204" pitchFamily="34" charset="-78"/>
                <a:cs typeface="Dubai Medium" panose="020B0603030403030204" pitchFamily="34" charset="-78"/>
              </a:rPr>
              <a:t>period of significant financial stress?</a:t>
            </a:r>
            <a:endParaRPr lang="en-US" sz="32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3034" y="1473200"/>
            <a:ext cx="10515600" cy="4699000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Custom </a:t>
            </a:r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made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 FSI </a:t>
            </a:r>
          </a:p>
          <a:p>
            <a:pPr marL="457200" lvl="1" indent="0">
              <a:buNone/>
            </a:pPr>
            <a:endParaRPr lang="de-DE" sz="16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de-DE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endParaRPr lang="en-US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" y="2099225"/>
            <a:ext cx="11589202" cy="4473025"/>
          </a:xfrm>
          <a:prstGeom prst="rect">
            <a:avLst/>
          </a:prstGeom>
          <a:ln>
            <a:noFill/>
          </a:ln>
        </p:spPr>
      </p:pic>
      <p:sp>
        <p:nvSpPr>
          <p:cNvPr id="7" name="Rechteck 6"/>
          <p:cNvSpPr/>
          <p:nvPr/>
        </p:nvSpPr>
        <p:spPr>
          <a:xfrm>
            <a:off x="2035628" y="2762250"/>
            <a:ext cx="1317172" cy="2383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9765845" y="2272393"/>
            <a:ext cx="533401" cy="2830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0" y="6483350"/>
            <a:ext cx="320040" cy="365125"/>
          </a:xfrm>
        </p:spPr>
        <p:txBody>
          <a:bodyPr/>
          <a:lstStyle/>
          <a:p>
            <a:fld id="{71003925-386A-460D-A093-73237D8C0DBD}" type="slidenum">
              <a:rPr lang="en-US" smtClean="0"/>
              <a:t>8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5555" y="2182496"/>
            <a:ext cx="923999" cy="162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Dubai Medium" panose="020B0603030403030204" pitchFamily="34" charset="-78"/>
                <a:cs typeface="Dubai Medium" panose="020B0603030403030204" pitchFamily="34" charset="-78"/>
              </a:rPr>
              <a:t>The </a:t>
            </a:r>
            <a:r>
              <a:rPr lang="en-US" sz="3200" dirty="0" err="1" smtClean="0">
                <a:latin typeface="Dubai Medium" panose="020B0603030403030204" pitchFamily="34" charset="-78"/>
                <a:cs typeface="Dubai Medium" panose="020B0603030403030204" pitchFamily="34" charset="-78"/>
              </a:rPr>
              <a:t>Covid</a:t>
            </a:r>
            <a:r>
              <a:rPr lang="en-US" sz="3200" dirty="0" smtClean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sz="3200" dirty="0" smtClean="0">
                <a:latin typeface="Dubai Medium" panose="020B0603030403030204" pitchFamily="34" charset="-78"/>
                <a:cs typeface="Dubai Medium" panose="020B0603030403030204" pitchFamily="34" charset="-78"/>
              </a:rPr>
              <a:t>Pandemic, a </a:t>
            </a:r>
            <a:r>
              <a:rPr lang="en-US" sz="3200" dirty="0">
                <a:latin typeface="Dubai Medium" panose="020B0603030403030204" pitchFamily="34" charset="-78"/>
                <a:cs typeface="Dubai Medium" panose="020B0603030403030204" pitchFamily="34" charset="-78"/>
              </a:rPr>
              <a:t>period of significant financial stress?</a:t>
            </a:r>
            <a:endParaRPr lang="en-US" sz="32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699000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FSI – </a:t>
            </a:r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Covid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19 </a:t>
            </a:r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Pandemic</a:t>
            </a:r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de-DE" sz="2000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1"/>
            <a:endParaRPr lang="de-DE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endParaRPr lang="en-US" dirty="0" smtClean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7" t="11379" r="9687" b="7853"/>
          <a:stretch/>
        </p:blipFill>
        <p:spPr>
          <a:xfrm>
            <a:off x="1447800" y="2261818"/>
            <a:ext cx="8686800" cy="413813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320040" cy="365125"/>
          </a:xfrm>
        </p:spPr>
        <p:txBody>
          <a:bodyPr/>
          <a:lstStyle/>
          <a:p>
            <a:fld id="{71003925-386A-460D-A093-73237D8C0DBD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116" y="2314574"/>
            <a:ext cx="1001993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4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944</Words>
  <Application>Microsoft Office PowerPoint</Application>
  <PresentationFormat>Breitbild</PresentationFormat>
  <Paragraphs>221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Dubai</vt:lpstr>
      <vt:lpstr>Dubai Medium</vt:lpstr>
      <vt:lpstr>Tahoma</vt:lpstr>
      <vt:lpstr>Office</vt:lpstr>
      <vt:lpstr>The Covid Pandemic, a period of significant financial stress?</vt:lpstr>
      <vt:lpstr>The Covid Pandemic, a period of significant financial stress?</vt:lpstr>
      <vt:lpstr>The Covid Pandemic, a period of significant financial stress?</vt:lpstr>
      <vt:lpstr>The Covid Pandemic, a period of significant financial stress?</vt:lpstr>
      <vt:lpstr>The Covid Pandemic, a period of significant financial stress?</vt:lpstr>
      <vt:lpstr>The Covid Pandemic, a period of significant financial stress?</vt:lpstr>
      <vt:lpstr>The Covid Pandemic, a period of significant financial stress?</vt:lpstr>
      <vt:lpstr>The Covid Pandemic, a period of significant financial stress?</vt:lpstr>
      <vt:lpstr>The Covid Pandemic, a period of significant financial stress?</vt:lpstr>
      <vt:lpstr>The Covid Pandemic, a period of significant financial stress?</vt:lpstr>
      <vt:lpstr>The Covid Pandemic, a period of significant financial stress?</vt:lpstr>
      <vt:lpstr>The Covid Pandemic, a period of significant financial stress?</vt:lpstr>
      <vt:lpstr>The Covid Pandemic, a period of significant financial stress?</vt:lpstr>
      <vt:lpstr>The Covid Pandemic, a period of significant financial stress?</vt:lpstr>
      <vt:lpstr>The Covid Pandemic, a period of significant financial stress?</vt:lpstr>
      <vt:lpstr>The Covid Pandemic, a period of significant financial stress?</vt:lpstr>
      <vt:lpstr>The Covid Pandemic, a period of significant financial stress?</vt:lpstr>
      <vt:lpstr>The Covid Pandemic, a period of significant financial stress?</vt:lpstr>
      <vt:lpstr>The Covid Pandemic, a period of significant financial stress?</vt:lpstr>
      <vt:lpstr>The Covid Pandemic, a period of significant financial stress?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Stress in Covid</dc:title>
  <dc:creator>Aleksa</dc:creator>
  <cp:lastModifiedBy>Aleksa</cp:lastModifiedBy>
  <cp:revision>221</cp:revision>
  <dcterms:created xsi:type="dcterms:W3CDTF">2022-05-25T20:44:25Z</dcterms:created>
  <dcterms:modified xsi:type="dcterms:W3CDTF">2022-06-03T00:26:05Z</dcterms:modified>
</cp:coreProperties>
</file>