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de93719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de93719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75c2255b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75c2255b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e4879d5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e4879d5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e4879d5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e4879d5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5c2255bd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5c2255bd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fe4879d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fe4879d5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fe4879d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fe4879d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5c2255bd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75c2255bd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DO NOT USE] - Guidelines Slides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sz="24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770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2 boxes)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05400" y="13336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itle)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/o title)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20625" y="4815050"/>
            <a:ext cx="20727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Confidential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Lake Value Proposition</a:t>
            </a:r>
            <a:endParaRPr sz="2200" b="0"/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>
            <a:off x="2086350" y="29103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MALEINA BIDEK</a:t>
            </a:r>
            <a:endParaRPr dirty="0"/>
          </a:p>
        </p:txBody>
      </p:sp>
      <p:sp>
        <p:nvSpPr>
          <p:cNvPr id="57" name="Google Shape;57;p12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2110150" y="2609163"/>
            <a:ext cx="4886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Medical Data Processing Company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Agenda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Components of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Lake vs Data Warehouse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 Value of Data Lake Solution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Proposed Data Lake Architecture for Medical Data Processing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4753779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Centralized place to store data in its native format.</a:t>
            </a:r>
          </a:p>
          <a:p>
            <a:pPr marL="285750" indent="-285750"/>
            <a:endParaRPr lang="en" dirty="0"/>
          </a:p>
          <a:p>
            <a:pPr marL="285750" indent="-285750"/>
            <a:r>
              <a:rPr lang="en" dirty="0"/>
              <a:t>Data can be structured, semi-structured, or unstructured.</a:t>
            </a:r>
          </a:p>
          <a:p>
            <a:pPr marL="285750" indent="-285750"/>
            <a:endParaRPr lang="en" dirty="0"/>
          </a:p>
          <a:p>
            <a:pPr marL="285750" indent="-285750"/>
            <a:r>
              <a:rPr lang="en" dirty="0"/>
              <a:t>Breaks data silos within an organization so that data can be used for real-time analytics and machine learning. </a:t>
            </a:r>
          </a:p>
          <a:p>
            <a:pPr marL="285750" indent="-285750"/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Data Lake</a:t>
            </a:r>
            <a:endParaRPr dirty="0"/>
          </a:p>
        </p:txBody>
      </p:sp>
      <p:pic>
        <p:nvPicPr>
          <p:cNvPr id="3" name="Picture 2" descr="A diagram of data and data&#10;&#10;Description automatically generated">
            <a:extLst>
              <a:ext uri="{FF2B5EF4-FFF2-40B4-BE49-F238E27FC236}">
                <a16:creationId xmlns:a16="http://schemas.microsoft.com/office/drawing/2014/main" id="{E4E32615-29F6-0B55-8B12-E04964712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193" y="2554762"/>
            <a:ext cx="3510777" cy="1825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E71E2F-39CA-1408-CD4E-C27D60E47546}"/>
              </a:ext>
            </a:extLst>
          </p:cNvPr>
          <p:cNvSpPr txBox="1"/>
          <p:nvPr/>
        </p:nvSpPr>
        <p:spPr>
          <a:xfrm>
            <a:off x="7231976" y="4416082"/>
            <a:ext cx="1426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Diagram source: MongoDB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605400" y="1509454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CA" b="1" dirty="0"/>
              <a:t>Ingestion Layer: </a:t>
            </a:r>
            <a:r>
              <a:rPr lang="fr-CA" dirty="0"/>
              <a:t>How data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added</a:t>
            </a:r>
            <a:r>
              <a:rPr lang="fr-CA" dirty="0"/>
              <a:t> to the data </a:t>
            </a:r>
            <a:r>
              <a:rPr lang="fr-CA" dirty="0" err="1"/>
              <a:t>lake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various</a:t>
            </a:r>
            <a:r>
              <a:rPr lang="fr-CA" dirty="0"/>
              <a:t> sources (data streaming, file </a:t>
            </a:r>
            <a:r>
              <a:rPr lang="fr-CA" dirty="0" err="1"/>
              <a:t>transfers</a:t>
            </a:r>
            <a:r>
              <a:rPr lang="fr-CA" dirty="0"/>
              <a:t>, etc.)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fr-CA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CA" b="1" dirty="0"/>
              <a:t>Storage Layer: </a:t>
            </a:r>
            <a:r>
              <a:rPr lang="fr-CA" dirty="0"/>
              <a:t>How and </a:t>
            </a:r>
            <a:r>
              <a:rPr lang="fr-CA" dirty="0" err="1"/>
              <a:t>where</a:t>
            </a:r>
            <a:r>
              <a:rPr lang="fr-CA" dirty="0"/>
              <a:t> data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physically</a:t>
            </a:r>
            <a:r>
              <a:rPr lang="fr-CA" dirty="0"/>
              <a:t> </a:t>
            </a:r>
            <a:r>
              <a:rPr lang="fr-CA" dirty="0" err="1"/>
              <a:t>stored</a:t>
            </a:r>
            <a:r>
              <a:rPr lang="fr-CA" dirty="0"/>
              <a:t>.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includes</a:t>
            </a:r>
            <a:r>
              <a:rPr lang="fr-CA" dirty="0"/>
              <a:t> the production of </a:t>
            </a:r>
            <a:r>
              <a:rPr lang="fr-CA" dirty="0" err="1"/>
              <a:t>metadata</a:t>
            </a:r>
            <a:r>
              <a:rPr lang="fr-CA" dirty="0"/>
              <a:t> and </a:t>
            </a:r>
            <a:r>
              <a:rPr lang="fr-CA" dirty="0" err="1"/>
              <a:t>formating</a:t>
            </a:r>
            <a:r>
              <a:rPr lang="fr-CA" dirty="0"/>
              <a:t> of data for use in the </a:t>
            </a:r>
            <a:r>
              <a:rPr lang="fr-CA" dirty="0" err="1"/>
              <a:t>next</a:t>
            </a:r>
            <a:r>
              <a:rPr lang="fr-CA" dirty="0"/>
              <a:t> layer.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fr-CA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CA" b="1" dirty="0" err="1"/>
              <a:t>Processing</a:t>
            </a:r>
            <a:r>
              <a:rPr lang="fr-CA" b="1" dirty="0"/>
              <a:t> Layer: </a:t>
            </a:r>
            <a:r>
              <a:rPr lang="fr-CA" dirty="0" err="1"/>
              <a:t>Where</a:t>
            </a:r>
            <a:r>
              <a:rPr lang="fr-CA" dirty="0"/>
              <a:t> the </a:t>
            </a:r>
            <a:r>
              <a:rPr lang="fr-CA" dirty="0" err="1"/>
              <a:t>queries</a:t>
            </a:r>
            <a:r>
              <a:rPr lang="fr-CA" dirty="0"/>
              <a:t> are run, </a:t>
            </a:r>
            <a:r>
              <a:rPr lang="fr-CA" dirty="0" err="1"/>
              <a:t>often</a:t>
            </a:r>
            <a:r>
              <a:rPr lang="fr-CA" dirty="0"/>
              <a:t> in </a:t>
            </a:r>
            <a:r>
              <a:rPr lang="fr-CA" dirty="0" err="1"/>
              <a:t>parallel</a:t>
            </a:r>
            <a:r>
              <a:rPr lang="fr-CA" dirty="0"/>
              <a:t> on </a:t>
            </a:r>
            <a:r>
              <a:rPr lang="fr-CA" dirty="0" err="1"/>
              <a:t>smaller</a:t>
            </a:r>
            <a:r>
              <a:rPr lang="fr-CA" dirty="0"/>
              <a:t> sets or </a:t>
            </a:r>
            <a:r>
              <a:rPr lang="fr-CA" dirty="0" err="1"/>
              <a:t>chunks</a:t>
            </a:r>
            <a:r>
              <a:rPr lang="fr-CA" dirty="0"/>
              <a:t> of the data (for </a:t>
            </a:r>
            <a:r>
              <a:rPr lang="fr-CA" dirty="0" err="1"/>
              <a:t>faster</a:t>
            </a:r>
            <a:r>
              <a:rPr lang="fr-CA" dirty="0"/>
              <a:t> </a:t>
            </a:r>
            <a:r>
              <a:rPr lang="fr-CA" dirty="0" err="1"/>
              <a:t>processing</a:t>
            </a:r>
            <a:r>
              <a:rPr lang="fr-CA" dirty="0"/>
              <a:t>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fr-CA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CA" b="1" dirty="0" err="1"/>
              <a:t>Serving</a:t>
            </a:r>
            <a:r>
              <a:rPr lang="fr-CA" b="1" dirty="0"/>
              <a:t> Layer: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nables the presentation of the data to end users via the use of tools such as dashboards and analytics software or via ad-hoc queries. </a:t>
            </a:r>
            <a:endParaRPr lang="fr-C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fr-C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Data Lake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05400" y="1219593"/>
            <a:ext cx="3442200" cy="3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Data is structured or semi-structured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Schema-on-write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Fixed configuration, difficult to modify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More complex to add new data sources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Mainly proprietary, </a:t>
            </a:r>
            <a:r>
              <a:rPr lang="en" dirty="0" err="1"/>
              <a:t>commer</a:t>
            </a:r>
            <a:r>
              <a:rPr lang="en-US" dirty="0"/>
              <a:t>ci</a:t>
            </a:r>
            <a:r>
              <a:rPr lang="en" dirty="0"/>
              <a:t>al tools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Higher data storage costs vs. data lake</a:t>
            </a: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5030250" y="11990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Data can be structured, semi-structured </a:t>
            </a:r>
            <a:r>
              <a:rPr lang="en" i="1" dirty="0"/>
              <a:t>or unstructured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i="1" dirty="0"/>
          </a:p>
          <a:p>
            <a:pPr>
              <a:lnSpc>
                <a:spcPct val="100000"/>
              </a:lnSpc>
            </a:pPr>
            <a:r>
              <a:rPr lang="fr-CA" dirty="0" err="1"/>
              <a:t>Schema</a:t>
            </a:r>
            <a:r>
              <a:rPr lang="fr-CA" dirty="0"/>
              <a:t>-on-</a:t>
            </a:r>
            <a:r>
              <a:rPr lang="fr-CA" dirty="0" err="1"/>
              <a:t>read</a:t>
            </a:r>
            <a:endParaRPr lang="fr-CA" dirty="0"/>
          </a:p>
          <a:p>
            <a:pPr>
              <a:lnSpc>
                <a:spcPct val="100000"/>
              </a:lnSpc>
            </a:pPr>
            <a:endParaRPr lang="fr-CA" dirty="0"/>
          </a:p>
          <a:p>
            <a:pPr>
              <a:lnSpc>
                <a:spcPct val="100000"/>
              </a:lnSpc>
            </a:pPr>
            <a:r>
              <a:rPr lang="fr-CA" dirty="0" err="1"/>
              <a:t>Easier</a:t>
            </a:r>
            <a:r>
              <a:rPr lang="fr-CA" dirty="0"/>
              <a:t> to reconfigure if </a:t>
            </a:r>
            <a:r>
              <a:rPr lang="fr-CA" dirty="0" err="1"/>
              <a:t>needs</a:t>
            </a:r>
            <a:r>
              <a:rPr lang="fr-CA" dirty="0"/>
              <a:t> change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fr-CA" i="1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Easier to add new data sources and scale up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fr-CA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CA" dirty="0"/>
              <a:t>Can use open-source </a:t>
            </a:r>
            <a:r>
              <a:rPr lang="fr-CA" dirty="0" err="1"/>
              <a:t>tools</a:t>
            </a:r>
            <a:endParaRPr lang="fr-CA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fr-CA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CA" dirty="0" err="1"/>
              <a:t>Lower</a:t>
            </a:r>
            <a:r>
              <a:rPr lang="fr-CA" dirty="0"/>
              <a:t> data </a:t>
            </a:r>
            <a:r>
              <a:rPr lang="fr-CA" dirty="0" err="1"/>
              <a:t>storage</a:t>
            </a:r>
            <a:r>
              <a:rPr lang="fr-CA" dirty="0"/>
              <a:t> </a:t>
            </a:r>
            <a:r>
              <a:rPr lang="fr-CA" dirty="0" err="1"/>
              <a:t>costs</a:t>
            </a:r>
            <a:endParaRPr lang="fr-CA"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529200" y="626350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Warehouse</a:t>
            </a:r>
            <a:endParaRPr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17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954050" y="594225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5;p16">
            <a:extLst>
              <a:ext uri="{FF2B5EF4-FFF2-40B4-BE49-F238E27FC236}">
                <a16:creationId xmlns:a16="http://schemas.microsoft.com/office/drawing/2014/main" id="{69972D40-17CC-EB6F-A6DD-D4829F3EF20B}"/>
              </a:ext>
            </a:extLst>
          </p:cNvPr>
          <p:cNvSpPr txBox="1">
            <a:spLocks/>
          </p:cNvSpPr>
          <p:nvPr/>
        </p:nvSpPr>
        <p:spPr>
          <a:xfrm>
            <a:off x="857969" y="-136642"/>
            <a:ext cx="704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en-US" dirty="0"/>
              <a:t>Data Lake vs Data Warehouse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605400" y="1389781"/>
            <a:ext cx="7867200" cy="20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CA" dirty="0"/>
              <a:t>Our </a:t>
            </a:r>
            <a:r>
              <a:rPr lang="fr-CA" dirty="0" err="1"/>
              <a:t>facility</a:t>
            </a:r>
            <a:r>
              <a:rPr lang="fr-CA" dirty="0"/>
              <a:t> data </a:t>
            </a:r>
            <a:r>
              <a:rPr lang="fr-CA" dirty="0" err="1"/>
              <a:t>is</a:t>
            </a:r>
            <a:r>
              <a:rPr lang="fr-CA" dirty="0"/>
              <a:t> in </a:t>
            </a:r>
            <a:r>
              <a:rPr lang="fr-CA" dirty="0" err="1"/>
              <a:t>various</a:t>
            </a:r>
            <a:r>
              <a:rPr lang="fr-CA" dirty="0"/>
              <a:t> formats, </a:t>
            </a:r>
            <a:r>
              <a:rPr lang="fr-CA" dirty="0" err="1"/>
              <a:t>including</a:t>
            </a:r>
            <a:r>
              <a:rPr lang="fr-CA" dirty="0"/>
              <a:t> </a:t>
            </a:r>
            <a:r>
              <a:rPr lang="fr-CA" dirty="0" err="1"/>
              <a:t>unstructured</a:t>
            </a:r>
            <a:r>
              <a:rPr lang="fr-CA" dirty="0"/>
              <a:t> file data. </a:t>
            </a:r>
          </a:p>
          <a:p>
            <a:pPr lvl="1">
              <a:buChar char="●"/>
            </a:pPr>
            <a:r>
              <a:rPr lang="fr-CA" dirty="0"/>
              <a:t>Meta-data </a:t>
            </a:r>
            <a:r>
              <a:rPr lang="fr-CA" dirty="0" err="1"/>
              <a:t>driven</a:t>
            </a:r>
            <a:r>
              <a:rPr lang="fr-CA" dirty="0"/>
              <a:t>, no </a:t>
            </a:r>
            <a:r>
              <a:rPr lang="fr-CA" dirty="0" err="1"/>
              <a:t>need</a:t>
            </a:r>
            <a:r>
              <a:rPr lang="fr-CA" dirty="0"/>
              <a:t> for custom scripts.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fr-CA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CA" dirty="0" err="1"/>
              <a:t>Easier</a:t>
            </a:r>
            <a:r>
              <a:rPr lang="fr-CA" dirty="0"/>
              <a:t> and </a:t>
            </a:r>
            <a:r>
              <a:rPr lang="fr-CA" dirty="0" err="1"/>
              <a:t>faster</a:t>
            </a:r>
            <a:r>
              <a:rPr lang="fr-CA" dirty="0"/>
              <a:t> to </a:t>
            </a:r>
            <a:r>
              <a:rPr lang="fr-CA" dirty="0" err="1"/>
              <a:t>ingest</a:t>
            </a:r>
            <a:r>
              <a:rPr lang="fr-CA" dirty="0"/>
              <a:t> and process new data sources</a:t>
            </a:r>
          </a:p>
          <a:p>
            <a:pPr lvl="1">
              <a:buChar char="●"/>
            </a:pPr>
            <a:r>
              <a:rPr lang="fr-C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Processing</a:t>
            </a:r>
            <a:r>
              <a:rPr lang="fr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the </a:t>
            </a:r>
            <a:r>
              <a:rPr lang="fr-C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fly</a:t>
            </a:r>
            <a:endParaRPr lang="fr-C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har char="●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peed of innovation, ability to experiment with new frameworks </a:t>
            </a:r>
          </a:p>
          <a:p>
            <a:pPr lvl="1">
              <a:buChar char="●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Ability to scale up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fr-C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Reduced</a:t>
            </a:r>
            <a:r>
              <a:rPr lang="fr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C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latency</a:t>
            </a:r>
            <a:endParaRPr lang="fr-C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fr-C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Improved</a:t>
            </a:r>
            <a:r>
              <a:rPr lang="fr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uptime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Open-source tools</a:t>
            </a:r>
          </a:p>
          <a:p>
            <a:pPr lvl="1">
              <a:buChar char="●"/>
            </a:pPr>
            <a:r>
              <a:rPr lang="en-US" dirty="0"/>
              <a:t>A</a:t>
            </a:r>
            <a:r>
              <a:rPr lang="en-US"/>
              <a:t>void </a:t>
            </a:r>
            <a:r>
              <a:rPr lang="en-US" dirty="0"/>
              <a:t>vendor lock-in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fr-CA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CA" dirty="0" err="1"/>
              <a:t>Lower</a:t>
            </a:r>
            <a:r>
              <a:rPr lang="fr-CA" dirty="0"/>
              <a:t> long </a:t>
            </a:r>
            <a:r>
              <a:rPr lang="fr-CA" dirty="0" err="1"/>
              <a:t>term</a:t>
            </a:r>
            <a:r>
              <a:rPr lang="fr-CA" dirty="0"/>
              <a:t> </a:t>
            </a:r>
            <a:r>
              <a:rPr lang="fr-CA" dirty="0" err="1"/>
              <a:t>costs</a:t>
            </a:r>
            <a:endParaRPr lang="fr-CA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fr-CA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 of Data Lake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Lake </a:t>
            </a:r>
            <a:br>
              <a:rPr lang="en" dirty="0"/>
            </a:br>
            <a:r>
              <a:rPr lang="en" dirty="0"/>
              <a:t>Architecture</a:t>
            </a:r>
            <a:endParaRPr dirty="0"/>
          </a:p>
        </p:txBody>
      </p:sp>
      <p:pic>
        <p:nvPicPr>
          <p:cNvPr id="3" name="Picture 2" descr="A screenshot of a diagram&#10;&#10;Description automatically generated">
            <a:extLst>
              <a:ext uri="{FF2B5EF4-FFF2-40B4-BE49-F238E27FC236}">
                <a16:creationId xmlns:a16="http://schemas.microsoft.com/office/drawing/2014/main" id="{E6798326-20E1-EE46-2B98-D5B91A20C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810" y="418293"/>
            <a:ext cx="3715039" cy="46895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THANK YOU</a:t>
            </a:r>
            <a:endParaRPr sz="2200" b="0"/>
          </a:p>
        </p:txBody>
      </p:sp>
      <p:sp>
        <p:nvSpPr>
          <p:cNvPr id="115" name="Google Shape;115;p20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368</Words>
  <Application>Microsoft Macintosh PowerPoint</Application>
  <PresentationFormat>On-screen Show (16:9)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Open Sans</vt:lpstr>
      <vt:lpstr>Simple Light</vt:lpstr>
      <vt:lpstr>Data Lake Value Proposition</vt:lpstr>
      <vt:lpstr>Agenda</vt:lpstr>
      <vt:lpstr>What is a Data Lake</vt:lpstr>
      <vt:lpstr>Components of Data Lake</vt:lpstr>
      <vt:lpstr>Data Warehouse </vt:lpstr>
      <vt:lpstr>Business Value of Data Lake</vt:lpstr>
      <vt:lpstr>Data Lake  Architecture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 Value Proposition</dc:title>
  <cp:lastModifiedBy>Maleina Bidek</cp:lastModifiedBy>
  <cp:revision>11</cp:revision>
  <dcterms:modified xsi:type="dcterms:W3CDTF">2023-10-22T19:23:13Z</dcterms:modified>
</cp:coreProperties>
</file>