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6"/>
  </p:notesMasterIdLst>
  <p:sldIdLst>
    <p:sldId id="256"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77" r:id="rId22"/>
    <p:sldId id="280" r:id="rId23"/>
    <p:sldId id="275" r:id="rId24"/>
    <p:sldId id="276" r:id="rId25"/>
  </p:sldIdLst>
  <p:sldSz cx="7772400" cy="10058400"/>
  <p:notesSz cx="6858000" cy="9144000"/>
  <p:embeddedFontLst>
    <p:embeddedFont>
      <p:font typeface="Helvetica Neue" panose="02000503000000020004"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Light" panose="020B03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90" d="100"/>
          <a:sy n="90" d="100"/>
        </p:scale>
        <p:origin x="20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378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99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602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a:t>
            </a:r>
            <a:r>
              <a:rPr lang="en" i="1" dirty="0" err="1">
                <a:solidFill>
                  <a:srgbClr val="EEEEEE"/>
                </a:solidFill>
                <a:latin typeface="Open Sans"/>
                <a:ea typeface="Open Sans"/>
                <a:cs typeface="Open Sans"/>
                <a:sym typeface="Open Sans"/>
              </a:rPr>
              <a:t>Maleina</a:t>
            </a:r>
            <a:r>
              <a:rPr lang="en" i="1" dirty="0">
                <a:solidFill>
                  <a:srgbClr val="EEEEEE"/>
                </a:solidFill>
                <a:latin typeface="Open Sans"/>
                <a:ea typeface="Open Sans"/>
                <a:cs typeface="Open Sans"/>
                <a:sym typeface="Open Sans"/>
              </a:rPr>
              <a:t> </a:t>
            </a:r>
            <a:r>
              <a:rPr lang="en" i="1" dirty="0" err="1">
                <a:solidFill>
                  <a:srgbClr val="EEEEEE"/>
                </a:solidFill>
                <a:latin typeface="Open Sans"/>
                <a:ea typeface="Open Sans"/>
                <a:cs typeface="Open Sans"/>
                <a:sym typeface="Open Sans"/>
              </a:rPr>
              <a:t>Bidek</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November 5, 2023</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250102" y="249598"/>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1100"/>
              </a:spcBef>
              <a:spcAft>
                <a:spcPts val="0"/>
              </a:spcAft>
              <a:buNone/>
            </a:pPr>
            <a:r>
              <a:rPr lang="fr-CA" sz="1600" b="1" dirty="0" err="1">
                <a:solidFill>
                  <a:srgbClr val="525C65"/>
                </a:solidFill>
                <a:highlight>
                  <a:schemeClr val="lt1"/>
                </a:highlight>
                <a:latin typeface="Open Sans"/>
                <a:ea typeface="Open Sans"/>
                <a:cs typeface="Open Sans"/>
                <a:sym typeface="Open Sans"/>
              </a:rPr>
              <a:t>Mock</a:t>
            </a:r>
            <a:r>
              <a:rPr lang="fr-CA" sz="1600" b="1" dirty="0">
                <a:solidFill>
                  <a:srgbClr val="525C65"/>
                </a:solidFill>
                <a:highlight>
                  <a:schemeClr val="lt1"/>
                </a:highlight>
                <a:latin typeface="Open Sans"/>
                <a:ea typeface="Open Sans"/>
                <a:cs typeface="Open Sans"/>
                <a:sym typeface="Open Sans"/>
              </a:rPr>
              <a:t> Data </a:t>
            </a:r>
            <a:r>
              <a:rPr lang="fr-CA" sz="1600" b="1" dirty="0" err="1">
                <a:solidFill>
                  <a:srgbClr val="525C65"/>
                </a:solidFill>
                <a:highlight>
                  <a:schemeClr val="lt1"/>
                </a:highlight>
                <a:latin typeface="Open Sans"/>
                <a:ea typeface="Open Sans"/>
                <a:cs typeface="Open Sans"/>
                <a:sym typeface="Open Sans"/>
              </a:rPr>
              <a:t>Quality</a:t>
            </a:r>
            <a:r>
              <a:rPr lang="fr-CA" sz="1600" b="1" dirty="0">
                <a:solidFill>
                  <a:srgbClr val="525C65"/>
                </a:solidFill>
                <a:highlight>
                  <a:schemeClr val="lt1"/>
                </a:highlight>
                <a:latin typeface="Open Sans"/>
                <a:ea typeface="Open Sans"/>
                <a:cs typeface="Open Sans"/>
                <a:sym typeface="Open Sans"/>
              </a:rPr>
              <a:t> Dashboard:</a:t>
            </a:r>
            <a:endParaRPr sz="16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
        <p:nvSpPr>
          <p:cNvPr id="14" name="TextBox 13">
            <a:extLst>
              <a:ext uri="{FF2B5EF4-FFF2-40B4-BE49-F238E27FC236}">
                <a16:creationId xmlns:a16="http://schemas.microsoft.com/office/drawing/2014/main" id="{6DCE01EE-BCD3-D16A-19E5-9163B6EA362C}"/>
              </a:ext>
            </a:extLst>
          </p:cNvPr>
          <p:cNvSpPr txBox="1"/>
          <p:nvPr/>
        </p:nvSpPr>
        <p:spPr>
          <a:xfrm>
            <a:off x="3793114" y="5958695"/>
            <a:ext cx="3865162" cy="923330"/>
          </a:xfrm>
          <a:prstGeom prst="rect">
            <a:avLst/>
          </a:prstGeom>
          <a:noFill/>
        </p:spPr>
        <p:txBody>
          <a:bodyPr wrap="none" rtlCol="0">
            <a:spAutoFit/>
          </a:bodyPr>
          <a:lstStyle/>
          <a:p>
            <a:pPr algn="ctr"/>
            <a:r>
              <a:rPr lang="en-US" sz="1800" b="1" dirty="0"/>
              <a:t>Percentage of orders with a valid </a:t>
            </a:r>
          </a:p>
          <a:p>
            <a:pPr algn="ctr"/>
            <a:r>
              <a:rPr lang="en-US" sz="1800" b="1" dirty="0"/>
              <a:t>shipping address and </a:t>
            </a:r>
          </a:p>
          <a:p>
            <a:pPr algn="ctr"/>
            <a:r>
              <a:rPr lang="en-US" sz="1800" b="1" dirty="0"/>
              <a:t>zip code combination. </a:t>
            </a:r>
          </a:p>
        </p:txBody>
      </p:sp>
      <p:sp>
        <p:nvSpPr>
          <p:cNvPr id="15" name="TextBox 14">
            <a:extLst>
              <a:ext uri="{FF2B5EF4-FFF2-40B4-BE49-F238E27FC236}">
                <a16:creationId xmlns:a16="http://schemas.microsoft.com/office/drawing/2014/main" id="{F01D6B1F-87CB-F621-C348-91F46765C21B}"/>
              </a:ext>
            </a:extLst>
          </p:cNvPr>
          <p:cNvSpPr txBox="1"/>
          <p:nvPr/>
        </p:nvSpPr>
        <p:spPr>
          <a:xfrm>
            <a:off x="526072" y="1991914"/>
            <a:ext cx="3121367" cy="646331"/>
          </a:xfrm>
          <a:prstGeom prst="rect">
            <a:avLst/>
          </a:prstGeom>
          <a:noFill/>
        </p:spPr>
        <p:txBody>
          <a:bodyPr wrap="none" rtlCol="0">
            <a:spAutoFit/>
          </a:bodyPr>
          <a:lstStyle/>
          <a:p>
            <a:pPr algn="ctr"/>
            <a:r>
              <a:rPr lang="en-US" sz="1800" b="1" dirty="0"/>
              <a:t>Percentage of Orders with </a:t>
            </a:r>
          </a:p>
          <a:p>
            <a:pPr algn="ctr"/>
            <a:r>
              <a:rPr lang="en-US" sz="1800" b="1" dirty="0"/>
              <a:t>a Shipping Address</a:t>
            </a:r>
          </a:p>
        </p:txBody>
      </p:sp>
      <p:sp>
        <p:nvSpPr>
          <p:cNvPr id="16" name="TextBox 15">
            <a:extLst>
              <a:ext uri="{FF2B5EF4-FFF2-40B4-BE49-F238E27FC236}">
                <a16:creationId xmlns:a16="http://schemas.microsoft.com/office/drawing/2014/main" id="{08BE7C09-7AB5-322E-2B0B-9243046CC1B0}"/>
              </a:ext>
            </a:extLst>
          </p:cNvPr>
          <p:cNvSpPr txBox="1"/>
          <p:nvPr/>
        </p:nvSpPr>
        <p:spPr>
          <a:xfrm>
            <a:off x="1801497" y="4389820"/>
            <a:ext cx="863133" cy="461665"/>
          </a:xfrm>
          <a:prstGeom prst="rect">
            <a:avLst/>
          </a:prstGeom>
          <a:noFill/>
        </p:spPr>
        <p:txBody>
          <a:bodyPr wrap="square" rtlCol="0">
            <a:spAutoFit/>
          </a:bodyPr>
          <a:lstStyle/>
          <a:p>
            <a:r>
              <a:rPr lang="en-US" sz="2400" b="1" dirty="0"/>
              <a:t>93%</a:t>
            </a:r>
          </a:p>
        </p:txBody>
      </p:sp>
      <p:sp>
        <p:nvSpPr>
          <p:cNvPr id="17" name="TextBox 16">
            <a:extLst>
              <a:ext uri="{FF2B5EF4-FFF2-40B4-BE49-F238E27FC236}">
                <a16:creationId xmlns:a16="http://schemas.microsoft.com/office/drawing/2014/main" id="{8AC989F3-A23D-14DE-D1D2-E6A8449F8303}"/>
              </a:ext>
            </a:extLst>
          </p:cNvPr>
          <p:cNvSpPr txBox="1"/>
          <p:nvPr/>
        </p:nvSpPr>
        <p:spPr>
          <a:xfrm>
            <a:off x="3734605" y="1991914"/>
            <a:ext cx="3865161" cy="646331"/>
          </a:xfrm>
          <a:prstGeom prst="rect">
            <a:avLst/>
          </a:prstGeom>
          <a:noFill/>
        </p:spPr>
        <p:txBody>
          <a:bodyPr wrap="none" rtlCol="0">
            <a:spAutoFit/>
          </a:bodyPr>
          <a:lstStyle/>
          <a:p>
            <a:pPr algn="ctr"/>
            <a:r>
              <a:rPr lang="en-US" sz="1800" b="1" dirty="0"/>
              <a:t>Percentage of credit card records</a:t>
            </a:r>
          </a:p>
          <a:p>
            <a:pPr algn="ctr"/>
            <a:r>
              <a:rPr lang="en-US" sz="1800" b="1" dirty="0"/>
              <a:t> that have exactly 16 digits.</a:t>
            </a:r>
          </a:p>
        </p:txBody>
      </p:sp>
      <p:sp>
        <p:nvSpPr>
          <p:cNvPr id="19" name="TextBox 18">
            <a:extLst>
              <a:ext uri="{FF2B5EF4-FFF2-40B4-BE49-F238E27FC236}">
                <a16:creationId xmlns:a16="http://schemas.microsoft.com/office/drawing/2014/main" id="{2BDC3A5C-58B6-AB67-BAAB-E6960F8C410A}"/>
              </a:ext>
            </a:extLst>
          </p:cNvPr>
          <p:cNvSpPr txBox="1"/>
          <p:nvPr/>
        </p:nvSpPr>
        <p:spPr>
          <a:xfrm>
            <a:off x="714996" y="6139792"/>
            <a:ext cx="2967479" cy="646331"/>
          </a:xfrm>
          <a:prstGeom prst="rect">
            <a:avLst/>
          </a:prstGeom>
          <a:noFill/>
        </p:spPr>
        <p:txBody>
          <a:bodyPr wrap="none" rtlCol="0">
            <a:spAutoFit/>
          </a:bodyPr>
          <a:lstStyle/>
          <a:p>
            <a:pPr algn="ctr"/>
            <a:r>
              <a:rPr lang="en-US" sz="1800" b="1" dirty="0"/>
              <a:t>Percentage of items with </a:t>
            </a:r>
          </a:p>
          <a:p>
            <a:pPr algn="ctr"/>
            <a:r>
              <a:rPr lang="en-US" sz="1800" b="1" dirty="0"/>
              <a:t>an item status</a:t>
            </a:r>
          </a:p>
        </p:txBody>
      </p:sp>
      <p:sp>
        <p:nvSpPr>
          <p:cNvPr id="20" name="TextBox 19">
            <a:extLst>
              <a:ext uri="{FF2B5EF4-FFF2-40B4-BE49-F238E27FC236}">
                <a16:creationId xmlns:a16="http://schemas.microsoft.com/office/drawing/2014/main" id="{85B8C42A-6E8F-EE06-06FD-E1D622958BCD}"/>
              </a:ext>
            </a:extLst>
          </p:cNvPr>
          <p:cNvSpPr txBox="1"/>
          <p:nvPr/>
        </p:nvSpPr>
        <p:spPr>
          <a:xfrm>
            <a:off x="5249851" y="4473744"/>
            <a:ext cx="863133" cy="461665"/>
          </a:xfrm>
          <a:prstGeom prst="rect">
            <a:avLst/>
          </a:prstGeom>
          <a:noFill/>
        </p:spPr>
        <p:txBody>
          <a:bodyPr wrap="square" rtlCol="0">
            <a:spAutoFit/>
          </a:bodyPr>
          <a:lstStyle/>
          <a:p>
            <a:r>
              <a:rPr lang="en-US" sz="2400" b="1" dirty="0"/>
              <a:t>43%</a:t>
            </a:r>
          </a:p>
        </p:txBody>
      </p:sp>
      <p:sp>
        <p:nvSpPr>
          <p:cNvPr id="21" name="TextBox 20">
            <a:extLst>
              <a:ext uri="{FF2B5EF4-FFF2-40B4-BE49-F238E27FC236}">
                <a16:creationId xmlns:a16="http://schemas.microsoft.com/office/drawing/2014/main" id="{2A92A77B-5A01-8DC6-F662-3B13777A5F2B}"/>
              </a:ext>
            </a:extLst>
          </p:cNvPr>
          <p:cNvSpPr txBox="1"/>
          <p:nvPr/>
        </p:nvSpPr>
        <p:spPr>
          <a:xfrm>
            <a:off x="1767167" y="8586986"/>
            <a:ext cx="863133" cy="461665"/>
          </a:xfrm>
          <a:prstGeom prst="rect">
            <a:avLst/>
          </a:prstGeom>
          <a:noFill/>
        </p:spPr>
        <p:txBody>
          <a:bodyPr wrap="square" rtlCol="0">
            <a:spAutoFit/>
          </a:bodyPr>
          <a:lstStyle/>
          <a:p>
            <a:r>
              <a:rPr lang="en-US" sz="2400" b="1" dirty="0"/>
              <a:t>86%</a:t>
            </a:r>
          </a:p>
        </p:txBody>
      </p:sp>
      <p:pic>
        <p:nvPicPr>
          <p:cNvPr id="24" name="Picture 23" descr="A red and yellow colored meter&#10;&#10;Description automatically generated with medium confidence">
            <a:extLst>
              <a:ext uri="{FF2B5EF4-FFF2-40B4-BE49-F238E27FC236}">
                <a16:creationId xmlns:a16="http://schemas.microsoft.com/office/drawing/2014/main" id="{D2B15DBF-CB63-F152-67FB-BFB6F37362EC}"/>
              </a:ext>
            </a:extLst>
          </p:cNvPr>
          <p:cNvPicPr>
            <a:picLocks noChangeAspect="1"/>
          </p:cNvPicPr>
          <p:nvPr/>
        </p:nvPicPr>
        <p:blipFill>
          <a:blip r:embed="rId3"/>
          <a:stretch>
            <a:fillRect/>
          </a:stretch>
        </p:blipFill>
        <p:spPr>
          <a:xfrm>
            <a:off x="3707152" y="6932151"/>
            <a:ext cx="3948533" cy="1594009"/>
          </a:xfrm>
          <a:prstGeom prst="rect">
            <a:avLst/>
          </a:prstGeom>
        </p:spPr>
      </p:pic>
      <p:pic>
        <p:nvPicPr>
          <p:cNvPr id="26" name="Picture 25" descr="A red and yellow scale&#10;&#10;Description automatically generated with medium confidence">
            <a:extLst>
              <a:ext uri="{FF2B5EF4-FFF2-40B4-BE49-F238E27FC236}">
                <a16:creationId xmlns:a16="http://schemas.microsoft.com/office/drawing/2014/main" id="{D22D11CA-6102-D673-60EC-F49D696C77EA}"/>
              </a:ext>
            </a:extLst>
          </p:cNvPr>
          <p:cNvPicPr>
            <a:picLocks noChangeAspect="1"/>
          </p:cNvPicPr>
          <p:nvPr/>
        </p:nvPicPr>
        <p:blipFill>
          <a:blip r:embed="rId4"/>
          <a:stretch>
            <a:fillRect/>
          </a:stretch>
        </p:blipFill>
        <p:spPr>
          <a:xfrm>
            <a:off x="345158" y="6925405"/>
            <a:ext cx="3541042" cy="1614411"/>
          </a:xfrm>
          <a:prstGeom prst="rect">
            <a:avLst/>
          </a:prstGeom>
        </p:spPr>
      </p:pic>
      <p:sp>
        <p:nvSpPr>
          <p:cNvPr id="27" name="TextBox 26">
            <a:extLst>
              <a:ext uri="{FF2B5EF4-FFF2-40B4-BE49-F238E27FC236}">
                <a16:creationId xmlns:a16="http://schemas.microsoft.com/office/drawing/2014/main" id="{DAB81F6B-BCEC-DDD8-FEA9-A9D6A692DDB7}"/>
              </a:ext>
            </a:extLst>
          </p:cNvPr>
          <p:cNvSpPr txBox="1"/>
          <p:nvPr/>
        </p:nvSpPr>
        <p:spPr>
          <a:xfrm>
            <a:off x="5153130" y="8593473"/>
            <a:ext cx="1031051" cy="461665"/>
          </a:xfrm>
          <a:prstGeom prst="rect">
            <a:avLst/>
          </a:prstGeom>
          <a:noFill/>
        </p:spPr>
        <p:txBody>
          <a:bodyPr wrap="square" rtlCol="0">
            <a:spAutoFit/>
          </a:bodyPr>
          <a:lstStyle/>
          <a:p>
            <a:r>
              <a:rPr lang="en-US" sz="2400" b="1" dirty="0"/>
              <a:t>*81%</a:t>
            </a:r>
          </a:p>
        </p:txBody>
      </p:sp>
      <p:pic>
        <p:nvPicPr>
          <p:cNvPr id="29" name="Picture 28" descr="A red and yellow gauge&#10;&#10;Description automatically generated">
            <a:extLst>
              <a:ext uri="{FF2B5EF4-FFF2-40B4-BE49-F238E27FC236}">
                <a16:creationId xmlns:a16="http://schemas.microsoft.com/office/drawing/2014/main" id="{7508BDB8-52EF-A42C-E141-B9E6BAE10BA4}"/>
              </a:ext>
            </a:extLst>
          </p:cNvPr>
          <p:cNvPicPr>
            <a:picLocks noChangeAspect="1"/>
          </p:cNvPicPr>
          <p:nvPr/>
        </p:nvPicPr>
        <p:blipFill>
          <a:blip r:embed="rId5"/>
          <a:stretch>
            <a:fillRect/>
          </a:stretch>
        </p:blipFill>
        <p:spPr>
          <a:xfrm>
            <a:off x="3952184" y="2853369"/>
            <a:ext cx="3430002" cy="1636084"/>
          </a:xfrm>
          <a:prstGeom prst="rect">
            <a:avLst/>
          </a:prstGeom>
        </p:spPr>
      </p:pic>
      <p:pic>
        <p:nvPicPr>
          <p:cNvPr id="31" name="Picture 30" descr="A red and black circle with a black arrow&#10;&#10;Description automatically generated with medium confidence">
            <a:extLst>
              <a:ext uri="{FF2B5EF4-FFF2-40B4-BE49-F238E27FC236}">
                <a16:creationId xmlns:a16="http://schemas.microsoft.com/office/drawing/2014/main" id="{96D3B4E0-5733-07D0-7F50-DB048C429B82}"/>
              </a:ext>
            </a:extLst>
          </p:cNvPr>
          <p:cNvPicPr>
            <a:picLocks noChangeAspect="1"/>
          </p:cNvPicPr>
          <p:nvPr/>
        </p:nvPicPr>
        <p:blipFill>
          <a:blip r:embed="rId6"/>
          <a:stretch>
            <a:fillRect/>
          </a:stretch>
        </p:blipFill>
        <p:spPr>
          <a:xfrm>
            <a:off x="513943" y="2818689"/>
            <a:ext cx="3541042" cy="1662682"/>
          </a:xfrm>
          <a:prstGeom prst="rect">
            <a:avLst/>
          </a:prstGeom>
        </p:spPr>
      </p:pic>
      <p:sp>
        <p:nvSpPr>
          <p:cNvPr id="32" name="TextBox 31">
            <a:extLst>
              <a:ext uri="{FF2B5EF4-FFF2-40B4-BE49-F238E27FC236}">
                <a16:creationId xmlns:a16="http://schemas.microsoft.com/office/drawing/2014/main" id="{5C6A176E-1628-501E-871A-1305F7430D4D}"/>
              </a:ext>
            </a:extLst>
          </p:cNvPr>
          <p:cNvSpPr txBox="1"/>
          <p:nvPr/>
        </p:nvSpPr>
        <p:spPr>
          <a:xfrm>
            <a:off x="6081402" y="9594574"/>
            <a:ext cx="1518364" cy="246221"/>
          </a:xfrm>
          <a:prstGeom prst="rect">
            <a:avLst/>
          </a:prstGeom>
          <a:noFill/>
        </p:spPr>
        <p:txBody>
          <a:bodyPr wrap="none" rtlCol="0">
            <a:spAutoFit/>
          </a:bodyPr>
          <a:lstStyle/>
          <a:p>
            <a:r>
              <a:rPr lang="en-US" sz="1000" dirty="0"/>
              <a:t>Built with Fusion Chats.</a:t>
            </a:r>
          </a:p>
        </p:txBody>
      </p:sp>
      <p:sp>
        <p:nvSpPr>
          <p:cNvPr id="33" name="TextBox 32">
            <a:extLst>
              <a:ext uri="{FF2B5EF4-FFF2-40B4-BE49-F238E27FC236}">
                <a16:creationId xmlns:a16="http://schemas.microsoft.com/office/drawing/2014/main" id="{F2B54EC3-BCEA-FB63-62CF-E07E95A8B9E2}"/>
              </a:ext>
            </a:extLst>
          </p:cNvPr>
          <p:cNvSpPr txBox="1"/>
          <p:nvPr/>
        </p:nvSpPr>
        <p:spPr>
          <a:xfrm>
            <a:off x="5100631" y="9055138"/>
            <a:ext cx="2552302" cy="307777"/>
          </a:xfrm>
          <a:prstGeom prst="rect">
            <a:avLst/>
          </a:prstGeom>
          <a:noFill/>
        </p:spPr>
        <p:txBody>
          <a:bodyPr wrap="none" rtlCol="0">
            <a:spAutoFit/>
          </a:bodyPr>
          <a:lstStyle/>
          <a:p>
            <a:r>
              <a:rPr lang="en-US" dirty="0"/>
              <a:t>*estimated for mock purposes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1997892"/>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our analysis of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systems and</a:t>
            </a:r>
            <a:r>
              <a:rPr lang="en-US" sz="1600" dirty="0">
                <a:solidFill>
                  <a:srgbClr val="525C65"/>
                </a:solidFill>
                <a:highlight>
                  <a:srgbClr val="FFFFFF"/>
                </a:highlight>
                <a:latin typeface="Open Sans"/>
                <a:ea typeface="Open Sans"/>
                <a:cs typeface="Open Sans"/>
                <a:sym typeface="Open Sans"/>
              </a:rPr>
              <a:t> business model, we recommend the following </a:t>
            </a:r>
            <a:r>
              <a:rPr lang="en-US" sz="1600" b="1" dirty="0">
                <a:solidFill>
                  <a:srgbClr val="525C65"/>
                </a:solidFill>
                <a:highlight>
                  <a:srgbClr val="FFFFFF"/>
                </a:highlight>
                <a:latin typeface="Open Sans"/>
                <a:ea typeface="Open Sans"/>
                <a:cs typeface="Open Sans"/>
                <a:sym typeface="Open Sans"/>
              </a:rPr>
              <a:t>Consolidated</a:t>
            </a:r>
            <a:r>
              <a:rPr lang="en-US" sz="1600" dirty="0">
                <a:solidFill>
                  <a:srgbClr val="525C65"/>
                </a:solidFill>
                <a:highlight>
                  <a:srgbClr val="FFFFFF"/>
                </a:highlight>
                <a:latin typeface="Open Sans"/>
                <a:ea typeface="Open Sans"/>
                <a:cs typeface="Open Sans"/>
                <a:sym typeface="Open Sans"/>
              </a:rPr>
              <a:t> </a:t>
            </a:r>
            <a:r>
              <a:rPr lang="en-US" sz="1600" b="1" dirty="0">
                <a:solidFill>
                  <a:srgbClr val="525C65"/>
                </a:solidFill>
                <a:highlight>
                  <a:srgbClr val="FFFFFF"/>
                </a:highlight>
                <a:latin typeface="Open Sans"/>
                <a:ea typeface="Open Sans"/>
                <a:cs typeface="Open Sans"/>
                <a:sym typeface="Open Sans"/>
              </a:rPr>
              <a:t>MDM implementation architecture</a:t>
            </a:r>
            <a:r>
              <a:rPr lang="en-US" sz="1600" b="1" dirty="0">
                <a:solidFill>
                  <a:srgbClr val="525C65"/>
                </a:solidFill>
                <a:highlight>
                  <a:schemeClr val="lt1"/>
                </a:highlight>
                <a:latin typeface="Open Sans"/>
                <a:ea typeface="Open Sans"/>
                <a:cs typeface="Open Sans"/>
                <a:sym typeface="Open Sans"/>
              </a:rPr>
              <a:t>:</a:t>
            </a:r>
            <a:endParaRPr lang="en-US"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3" name="Picture 2" descr="A diagram of a data warehouse&#10;&#10;Description automatically generated">
            <a:extLst>
              <a:ext uri="{FF2B5EF4-FFF2-40B4-BE49-F238E27FC236}">
                <a16:creationId xmlns:a16="http://schemas.microsoft.com/office/drawing/2014/main" id="{F95603BA-0271-F9BC-84B3-0612815DEA7F}"/>
              </a:ext>
            </a:extLst>
          </p:cNvPr>
          <p:cNvPicPr>
            <a:picLocks noChangeAspect="1"/>
          </p:cNvPicPr>
          <p:nvPr/>
        </p:nvPicPr>
        <p:blipFill>
          <a:blip r:embed="rId3"/>
          <a:stretch>
            <a:fillRect/>
          </a:stretch>
        </p:blipFill>
        <p:spPr>
          <a:xfrm>
            <a:off x="425674" y="2663684"/>
            <a:ext cx="7073347" cy="4808699"/>
          </a:xfrm>
          <a:prstGeom prst="rect">
            <a:avLst/>
          </a:prstGeom>
        </p:spPr>
      </p:pic>
      <p:sp>
        <p:nvSpPr>
          <p:cNvPr id="4" name="TextBox 3">
            <a:extLst>
              <a:ext uri="{FF2B5EF4-FFF2-40B4-BE49-F238E27FC236}">
                <a16:creationId xmlns:a16="http://schemas.microsoft.com/office/drawing/2014/main" id="{53126CF9-1809-3395-F6C5-A38B9D8F68D1}"/>
              </a:ext>
            </a:extLst>
          </p:cNvPr>
          <p:cNvSpPr txBox="1"/>
          <p:nvPr/>
        </p:nvSpPr>
        <p:spPr>
          <a:xfrm>
            <a:off x="2279374" y="6069496"/>
            <a:ext cx="1133644" cy="430887"/>
          </a:xfrm>
          <a:prstGeom prst="rect">
            <a:avLst/>
          </a:prstGeom>
          <a:noFill/>
        </p:spPr>
        <p:txBody>
          <a:bodyPr wrap="none" rtlCol="0">
            <a:spAutoFit/>
          </a:bodyPr>
          <a:lstStyle/>
          <a:p>
            <a:pPr algn="ctr"/>
            <a:r>
              <a:rPr lang="en-US" sz="1100" i="1" dirty="0"/>
              <a:t>Stores the </a:t>
            </a:r>
          </a:p>
          <a:p>
            <a:pPr algn="ctr"/>
            <a:r>
              <a:rPr lang="en-US" sz="1100" i="1" dirty="0"/>
              <a:t>Golden Record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US"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1600"/>
              </a:spcAft>
              <a:buClr>
                <a:schemeClr val="dk1"/>
              </a:buClr>
              <a:buSzPts val="1100"/>
              <a:buFont typeface="Arial"/>
              <a:buNone/>
            </a:pPr>
            <a:r>
              <a:rPr lang="en-US" sz="1600" dirty="0">
                <a:solidFill>
                  <a:srgbClr val="525C65"/>
                </a:solidFill>
                <a:highlight>
                  <a:srgbClr val="FFFFFF"/>
                </a:highlight>
                <a:latin typeface="Open Sans"/>
                <a:ea typeface="Open Sans"/>
                <a:cs typeface="Open Sans"/>
                <a:sym typeface="Open Sans"/>
              </a:rPr>
              <a:t>To help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meet its goal of </a:t>
            </a:r>
            <a:r>
              <a:rPr lang="en-US" sz="1600" dirty="0" err="1">
                <a:solidFill>
                  <a:srgbClr val="525C65"/>
                </a:solidFill>
                <a:highlight>
                  <a:srgbClr val="FFFFFF"/>
                </a:highlight>
                <a:latin typeface="Open Sans"/>
                <a:ea typeface="Open Sans"/>
                <a:cs typeface="Open Sans"/>
                <a:sym typeface="Open Sans"/>
              </a:rPr>
              <a:t>identifing</a:t>
            </a:r>
            <a:r>
              <a:rPr lang="en-US" sz="1600" dirty="0">
                <a:solidFill>
                  <a:srgbClr val="525C65"/>
                </a:solidFill>
                <a:highlight>
                  <a:srgbClr val="FFFFFF"/>
                </a:highlight>
                <a:latin typeface="Open Sans"/>
                <a:ea typeface="Open Sans"/>
                <a:cs typeface="Open Sans"/>
                <a:sym typeface="Open Sans"/>
              </a:rPr>
              <a:t> the discrepancies between its various systems that have resulted in mischarges, lost revenues and frustrated customers, we need to build and store the most accurate customer and item records in a consolidated hub. For this reason, we quickly ruled out a Registry MDM Architecture, which essentially stores keys and the various locations of data, but not much else. </a:t>
            </a:r>
          </a:p>
          <a:p>
            <a:pPr marL="0" lvl="0" indent="0" algn="just" rtl="0">
              <a:spcBef>
                <a:spcPts val="0"/>
              </a:spcBef>
              <a:spcAft>
                <a:spcPts val="1600"/>
              </a:spcAft>
              <a:buClr>
                <a:schemeClr val="dk1"/>
              </a:buClr>
              <a:buSzPts val="1100"/>
              <a:buFont typeface="Arial"/>
              <a:buNone/>
            </a:pPr>
            <a:r>
              <a:rPr lang="en-US" sz="1600" dirty="0">
                <a:solidFill>
                  <a:srgbClr val="525C65"/>
                </a:solidFill>
                <a:highlight>
                  <a:srgbClr val="FFFFFF"/>
                </a:highlight>
                <a:latin typeface="Open Sans"/>
                <a:ea typeface="Open Sans"/>
                <a:cs typeface="Open Sans"/>
                <a:sym typeface="Open Sans"/>
              </a:rPr>
              <a:t>At the same time, because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must dedicate many of its resources to accommodate its rapid growth, it cannot afford the complexity and cost of implementing an architecture such as a Centralized or Coexistence model, which would require a lot of intrusion into the existing systems. For this reason, we chose a Consolidated MDM implementation architecture.</a:t>
            </a:r>
          </a:p>
          <a:p>
            <a:pPr marL="0" lvl="0" indent="0" algn="just" rtl="0">
              <a:spcBef>
                <a:spcPts val="0"/>
              </a:spcBef>
              <a:spcAft>
                <a:spcPts val="1600"/>
              </a:spcAft>
              <a:buClr>
                <a:schemeClr val="dk1"/>
              </a:buClr>
              <a:buSzPts val="1100"/>
              <a:buFont typeface="Arial"/>
              <a:buNone/>
            </a:pPr>
            <a:r>
              <a:rPr lang="en-US" sz="1600" dirty="0">
                <a:solidFill>
                  <a:srgbClr val="525C65"/>
                </a:solidFill>
                <a:highlight>
                  <a:srgbClr val="FFFFFF"/>
                </a:highlight>
                <a:latin typeface="Open Sans"/>
                <a:ea typeface="Open Sans"/>
                <a:cs typeface="Open Sans"/>
                <a:sym typeface="Open Sans"/>
              </a:rPr>
              <a:t>In our consolidated architecture, data will flow from the various systems into the MDM, which will create the Golden Record, the most accurate version of the data obtained from the various sources. The Golden Record can flow into other downstream systems, such as the Data Warehouse that will be built in phase two, so that it can be used to create more accurate reports and analytics. </a:t>
            </a:r>
          </a:p>
          <a:p>
            <a:pPr marL="0" lvl="0" indent="0" algn="just" rtl="0">
              <a:spcBef>
                <a:spcPts val="0"/>
              </a:spcBef>
              <a:spcAft>
                <a:spcPts val="1600"/>
              </a:spcAft>
              <a:buClr>
                <a:schemeClr val="dk1"/>
              </a:buClr>
              <a:buSzPts val="1100"/>
              <a:buFont typeface="Arial"/>
              <a:buNone/>
            </a:pPr>
            <a:r>
              <a:rPr lang="en-US" sz="1600" dirty="0">
                <a:solidFill>
                  <a:srgbClr val="525C65"/>
                </a:solidFill>
                <a:highlight>
                  <a:srgbClr val="FFFFFF"/>
                </a:highlight>
                <a:latin typeface="Open Sans"/>
                <a:ea typeface="Open Sans"/>
                <a:cs typeface="Open Sans"/>
                <a:sym typeface="Open Sans"/>
              </a:rPr>
              <a:t>If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wants to move to a more complex MDM architecture in the future, which would allow for Golden Record data to flow back into the source systems, or for there to be a single point of entry for customer and item data, then the consolidated model can serve as an excellent basis to move forward.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403637"/>
            <a:ext cx="6907500" cy="47778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2000" b="1" dirty="0">
                <a:solidFill>
                  <a:srgbClr val="525C65"/>
                </a:solidFill>
                <a:highlight>
                  <a:srgbClr val="FFFFFF"/>
                </a:highlight>
                <a:latin typeface="Open Sans"/>
                <a:ea typeface="Open Sans"/>
                <a:cs typeface="Open Sans"/>
                <a:sym typeface="Open Sans"/>
              </a:rPr>
              <a:t>Customer Matching Rules:</a:t>
            </a: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Primary Rule: Match customer data on </a:t>
            </a:r>
            <a:r>
              <a:rPr lang="en" sz="1600" b="1" dirty="0" err="1">
                <a:solidFill>
                  <a:srgbClr val="525C65"/>
                </a:solidFill>
                <a:highlight>
                  <a:srgbClr val="FFFFFF"/>
                </a:highlight>
                <a:latin typeface="Open Sans"/>
                <a:ea typeface="Open Sans"/>
                <a:cs typeface="Open Sans"/>
                <a:sym typeface="Open Sans"/>
              </a:rPr>
              <a:t>userid</a:t>
            </a:r>
            <a:r>
              <a:rPr lang="en" sz="1600" b="1" dirty="0">
                <a:solidFill>
                  <a:srgbClr val="525C65"/>
                </a:solidFill>
                <a:highlight>
                  <a:srgbClr val="FFFFFF"/>
                </a:highlight>
                <a:latin typeface="Open Sans"/>
                <a:ea typeface="Open Sans"/>
                <a:cs typeface="Open Sans"/>
                <a:sym typeface="Open Sans"/>
              </a:rPr>
              <a:t>.</a:t>
            </a:r>
          </a:p>
          <a:p>
            <a:pPr marL="0" lvl="0" indent="0"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If we match the respective </a:t>
            </a:r>
            <a:r>
              <a:rPr lang="en" sz="1600" i="1" dirty="0" err="1">
                <a:solidFill>
                  <a:srgbClr val="525C65"/>
                </a:solidFill>
                <a:highlight>
                  <a:srgbClr val="FFFFFF"/>
                </a:highlight>
                <a:latin typeface="Open Sans"/>
                <a:ea typeface="Open Sans"/>
                <a:cs typeface="Open Sans"/>
                <a:sym typeface="Open Sans"/>
              </a:rPr>
              <a:t>userid</a:t>
            </a:r>
            <a:r>
              <a:rPr lang="en" sz="1600" dirty="0">
                <a:solidFill>
                  <a:srgbClr val="525C65"/>
                </a:solidFill>
                <a:highlight>
                  <a:srgbClr val="FFFFFF"/>
                </a:highlight>
                <a:latin typeface="Open Sans"/>
                <a:ea typeface="Open Sans"/>
                <a:cs typeface="Open Sans"/>
                <a:sym typeface="Open Sans"/>
              </a:rPr>
              <a:t> fields from the </a:t>
            </a:r>
            <a:r>
              <a:rPr lang="en-US" sz="1600" i="1" dirty="0" err="1">
                <a:solidFill>
                  <a:srgbClr val="525C65"/>
                </a:solidFill>
                <a:highlight>
                  <a:srgbClr val="FFFFFF"/>
                </a:highlight>
                <a:latin typeface="Open Sans"/>
                <a:ea typeface="Open Sans"/>
                <a:cs typeface="Open Sans"/>
                <a:sym typeface="Open Sans"/>
              </a:rPr>
              <a:t>customerservicerequests</a:t>
            </a:r>
            <a:r>
              <a:rPr lang="en-US" sz="1600" dirty="0">
                <a:solidFill>
                  <a:srgbClr val="525C65"/>
                </a:solidFill>
                <a:highlight>
                  <a:srgbClr val="FFFFFF"/>
                </a:highlight>
                <a:latin typeface="Open Sans"/>
                <a:ea typeface="Open Sans"/>
                <a:cs typeface="Open Sans"/>
                <a:sym typeface="Open Sans"/>
              </a:rPr>
              <a:t> and </a:t>
            </a:r>
            <a:r>
              <a:rPr lang="en-US" sz="1600" i="1" dirty="0">
                <a:solidFill>
                  <a:srgbClr val="525C65"/>
                </a:solidFill>
                <a:highlight>
                  <a:srgbClr val="FFFFFF"/>
                </a:highlight>
                <a:latin typeface="Open Sans"/>
                <a:ea typeface="Open Sans"/>
                <a:cs typeface="Open Sans"/>
                <a:sym typeface="Open Sans"/>
              </a:rPr>
              <a:t>users</a:t>
            </a:r>
            <a:r>
              <a:rPr lang="en-US" sz="1600" dirty="0">
                <a:solidFill>
                  <a:srgbClr val="525C65"/>
                </a:solidFill>
                <a:highlight>
                  <a:srgbClr val="FFFFFF"/>
                </a:highlight>
                <a:latin typeface="Open Sans"/>
                <a:ea typeface="Open Sans"/>
                <a:cs typeface="Open Sans"/>
                <a:sym typeface="Open Sans"/>
              </a:rPr>
              <a:t> tables</a:t>
            </a:r>
            <a:r>
              <a:rPr lang="en" sz="1600" dirty="0">
                <a:solidFill>
                  <a:srgbClr val="525C65"/>
                </a:solidFill>
                <a:highlight>
                  <a:srgbClr val="FFFFFF"/>
                </a:highlight>
                <a:latin typeface="Open Sans"/>
                <a:ea typeface="Open Sans"/>
                <a:cs typeface="Open Sans"/>
                <a:sym typeface="Open Sans"/>
              </a:rPr>
              <a:t>, 25 out of 29 records on the </a:t>
            </a:r>
            <a:r>
              <a:rPr lang="en" sz="1600" i="1" dirty="0" err="1">
                <a:solidFill>
                  <a:srgbClr val="525C65"/>
                </a:solidFill>
                <a:highlight>
                  <a:srgbClr val="FFFFFF"/>
                </a:highlight>
                <a:latin typeface="Open Sans"/>
                <a:ea typeface="Open Sans"/>
                <a:cs typeface="Open Sans"/>
                <a:sym typeface="Open Sans"/>
              </a:rPr>
              <a:t>customerservicerequests</a:t>
            </a:r>
            <a:r>
              <a:rPr lang="en" sz="1600" dirty="0">
                <a:solidFill>
                  <a:srgbClr val="525C65"/>
                </a:solidFill>
                <a:highlight>
                  <a:srgbClr val="FFFFFF"/>
                </a:highlight>
                <a:latin typeface="Open Sans"/>
                <a:ea typeface="Open Sans"/>
                <a:cs typeface="Open Sans"/>
                <a:sym typeface="Open Sans"/>
              </a:rPr>
              <a:t> table are matched. (See the screenshot below.) </a:t>
            </a: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This rule can be applied to other tables as well. For example, to match the records </a:t>
            </a:r>
            <a:r>
              <a:rPr lang="en" sz="1600" dirty="0" err="1">
                <a:solidFill>
                  <a:srgbClr val="525C65"/>
                </a:solidFill>
                <a:highlight>
                  <a:srgbClr val="FFFFFF"/>
                </a:highlight>
                <a:latin typeface="Open Sans"/>
                <a:ea typeface="Open Sans"/>
                <a:cs typeface="Open Sans"/>
                <a:sym typeface="Open Sans"/>
              </a:rPr>
              <a:t>betwe</a:t>
            </a:r>
            <a:r>
              <a:rPr lang="en-US" sz="1600" dirty="0">
                <a:solidFill>
                  <a:srgbClr val="525C65"/>
                </a:solidFill>
                <a:highlight>
                  <a:srgbClr val="FFFFFF"/>
                </a:highlight>
                <a:latin typeface="Open Sans"/>
                <a:ea typeface="Open Sans"/>
                <a:cs typeface="Open Sans"/>
                <a:sym typeface="Open Sans"/>
              </a:rPr>
              <a:t>e</a:t>
            </a:r>
            <a:r>
              <a:rPr lang="en" sz="1600" dirty="0">
                <a:solidFill>
                  <a:srgbClr val="525C65"/>
                </a:solidFill>
                <a:highlight>
                  <a:srgbClr val="FFFFFF"/>
                </a:highlight>
                <a:latin typeface="Open Sans"/>
                <a:ea typeface="Open Sans"/>
                <a:cs typeface="Open Sans"/>
                <a:sym typeface="Open Sans"/>
              </a:rPr>
              <a:t>n the </a:t>
            </a:r>
            <a:r>
              <a:rPr lang="en" sz="1600" i="1" dirty="0">
                <a:solidFill>
                  <a:srgbClr val="525C65"/>
                </a:solidFill>
                <a:highlight>
                  <a:srgbClr val="FFFFFF"/>
                </a:highlight>
                <a:latin typeface="Open Sans"/>
                <a:ea typeface="Open Sans"/>
                <a:cs typeface="Open Sans"/>
                <a:sym typeface="Open Sans"/>
              </a:rPr>
              <a:t>orders</a:t>
            </a:r>
            <a:r>
              <a:rPr lang="en" sz="1600" dirty="0">
                <a:solidFill>
                  <a:srgbClr val="525C65"/>
                </a:solidFill>
                <a:highlight>
                  <a:srgbClr val="FFFFFF"/>
                </a:highlight>
                <a:latin typeface="Open Sans"/>
                <a:ea typeface="Open Sans"/>
                <a:cs typeface="Open Sans"/>
                <a:sym typeface="Open Sans"/>
              </a:rPr>
              <a:t> table and the </a:t>
            </a:r>
            <a:r>
              <a:rPr lang="en" sz="1600" i="1" dirty="0">
                <a:solidFill>
                  <a:srgbClr val="525C65"/>
                </a:solidFill>
                <a:highlight>
                  <a:srgbClr val="FFFFFF"/>
                </a:highlight>
                <a:latin typeface="Open Sans"/>
                <a:ea typeface="Open Sans"/>
                <a:cs typeface="Open Sans"/>
                <a:sym typeface="Open Sans"/>
              </a:rPr>
              <a:t>users</a:t>
            </a:r>
            <a:r>
              <a:rPr lang="en" sz="1600" dirty="0">
                <a:solidFill>
                  <a:srgbClr val="525C65"/>
                </a:solidFill>
                <a:highlight>
                  <a:srgbClr val="FFFFFF"/>
                </a:highlight>
                <a:latin typeface="Open Sans"/>
                <a:ea typeface="Open Sans"/>
                <a:cs typeface="Open Sans"/>
                <a:sym typeface="Open Sans"/>
              </a:rPr>
              <a:t> table we would match the </a:t>
            </a:r>
            <a:r>
              <a:rPr lang="en" sz="1600" i="1" dirty="0">
                <a:solidFill>
                  <a:srgbClr val="525C65"/>
                </a:solidFill>
                <a:highlight>
                  <a:srgbClr val="FFFFFF"/>
                </a:highlight>
                <a:latin typeface="Open Sans"/>
                <a:ea typeface="Open Sans"/>
                <a:cs typeface="Open Sans"/>
                <a:sym typeface="Open Sans"/>
              </a:rPr>
              <a:t>orders</a:t>
            </a:r>
            <a:r>
              <a:rPr lang="en" sz="1600" dirty="0">
                <a:solidFill>
                  <a:srgbClr val="525C65"/>
                </a:solidFill>
                <a:highlight>
                  <a:srgbClr val="FFFFFF"/>
                </a:highlight>
                <a:latin typeface="Open Sans"/>
                <a:ea typeface="Open Sans"/>
                <a:cs typeface="Open Sans"/>
                <a:sym typeface="Open Sans"/>
              </a:rPr>
              <a:t>’ </a:t>
            </a:r>
            <a:r>
              <a:rPr lang="en" sz="1600" i="1" dirty="0" err="1">
                <a:solidFill>
                  <a:srgbClr val="525C65"/>
                </a:solidFill>
                <a:highlight>
                  <a:srgbClr val="FFFFFF"/>
                </a:highlight>
                <a:latin typeface="Open Sans"/>
                <a:ea typeface="Open Sans"/>
                <a:cs typeface="Open Sans"/>
                <a:sym typeface="Open Sans"/>
              </a:rPr>
              <a:t>buyerid</a:t>
            </a:r>
            <a:r>
              <a:rPr lang="en" sz="1600" dirty="0">
                <a:solidFill>
                  <a:srgbClr val="525C65"/>
                </a:solidFill>
                <a:highlight>
                  <a:srgbClr val="FFFFFF"/>
                </a:highlight>
                <a:latin typeface="Open Sans"/>
                <a:ea typeface="Open Sans"/>
                <a:cs typeface="Open Sans"/>
                <a:sym typeface="Open Sans"/>
              </a:rPr>
              <a:t> field with the </a:t>
            </a:r>
            <a:r>
              <a:rPr lang="en" sz="1600" i="1" dirty="0">
                <a:solidFill>
                  <a:srgbClr val="525C65"/>
                </a:solidFill>
                <a:highlight>
                  <a:srgbClr val="FFFFFF"/>
                </a:highlight>
                <a:latin typeface="Open Sans"/>
                <a:ea typeface="Open Sans"/>
                <a:cs typeface="Open Sans"/>
                <a:sym typeface="Open Sans"/>
              </a:rPr>
              <a:t>users</a:t>
            </a:r>
            <a:r>
              <a:rPr lang="en" sz="1600" dirty="0">
                <a:solidFill>
                  <a:srgbClr val="525C65"/>
                </a:solidFill>
                <a:highlight>
                  <a:srgbClr val="FFFFFF"/>
                </a:highlight>
                <a:latin typeface="Open Sans"/>
                <a:ea typeface="Open Sans"/>
                <a:cs typeface="Open Sans"/>
                <a:sym typeface="Open Sans"/>
              </a:rPr>
              <a:t>’ </a:t>
            </a:r>
            <a:r>
              <a:rPr lang="en" sz="1600" i="1" dirty="0" err="1">
                <a:solidFill>
                  <a:srgbClr val="525C65"/>
                </a:solidFill>
                <a:highlight>
                  <a:srgbClr val="FFFFFF"/>
                </a:highlight>
                <a:latin typeface="Open Sans"/>
                <a:ea typeface="Open Sans"/>
                <a:cs typeface="Open Sans"/>
                <a:sym typeface="Open Sans"/>
              </a:rPr>
              <a:t>userid</a:t>
            </a:r>
            <a:r>
              <a:rPr lang="en" sz="1600" dirty="0">
                <a:solidFill>
                  <a:srgbClr val="525C65"/>
                </a:solidFill>
                <a:highlight>
                  <a:srgbClr val="FFFFFF"/>
                </a:highlight>
                <a:latin typeface="Open Sans"/>
                <a:ea typeface="Open Sans"/>
                <a:cs typeface="Open Sans"/>
                <a:sym typeface="Open Sans"/>
              </a:rPr>
              <a:t> field.</a:t>
            </a: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9" name="Picture 8" descr="A screen shot of a computer&#10;&#10;Description automatically generated">
            <a:extLst>
              <a:ext uri="{FF2B5EF4-FFF2-40B4-BE49-F238E27FC236}">
                <a16:creationId xmlns:a16="http://schemas.microsoft.com/office/drawing/2014/main" id="{38935887-959D-F50E-6CFB-854290E7A1DD}"/>
              </a:ext>
            </a:extLst>
          </p:cNvPr>
          <p:cNvPicPr>
            <a:picLocks noChangeAspect="1"/>
          </p:cNvPicPr>
          <p:nvPr/>
        </p:nvPicPr>
        <p:blipFill>
          <a:blip r:embed="rId3"/>
          <a:stretch>
            <a:fillRect/>
          </a:stretch>
        </p:blipFill>
        <p:spPr>
          <a:xfrm>
            <a:off x="216225" y="2922707"/>
            <a:ext cx="7339950" cy="3778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503657"/>
            <a:ext cx="6907500" cy="47778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2000" b="1" dirty="0">
                <a:solidFill>
                  <a:srgbClr val="525C65"/>
                </a:solidFill>
                <a:highlight>
                  <a:srgbClr val="FFFFFF"/>
                </a:highlight>
                <a:latin typeface="Open Sans"/>
                <a:ea typeface="Open Sans"/>
                <a:cs typeface="Open Sans"/>
                <a:sym typeface="Open Sans"/>
              </a:rPr>
              <a:t>Customer Matching Rules, cont.:</a:t>
            </a: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Secondary Rule: Match on first name, last name and email.</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If we continue with our example of finding matches between the </a:t>
            </a:r>
            <a:r>
              <a:rPr lang="en" sz="1600" i="1" dirty="0">
                <a:solidFill>
                  <a:srgbClr val="525C65"/>
                </a:solidFill>
                <a:highlight>
                  <a:srgbClr val="FFFFFF"/>
                </a:highlight>
                <a:latin typeface="Open Sans"/>
                <a:ea typeface="Open Sans"/>
                <a:cs typeface="Open Sans"/>
                <a:sym typeface="Open Sans"/>
              </a:rPr>
              <a:t>users</a:t>
            </a:r>
            <a:r>
              <a:rPr lang="en" sz="1600" dirty="0">
                <a:solidFill>
                  <a:srgbClr val="525C65"/>
                </a:solidFill>
                <a:highlight>
                  <a:srgbClr val="FFFFFF"/>
                </a:highlight>
                <a:latin typeface="Open Sans"/>
                <a:ea typeface="Open Sans"/>
                <a:cs typeface="Open Sans"/>
                <a:sym typeface="Open Sans"/>
              </a:rPr>
              <a:t> and the </a:t>
            </a:r>
            <a:r>
              <a:rPr lang="en" sz="1600" i="1" dirty="0" err="1">
                <a:solidFill>
                  <a:srgbClr val="525C65"/>
                </a:solidFill>
                <a:highlight>
                  <a:srgbClr val="FFFFFF"/>
                </a:highlight>
                <a:latin typeface="Open Sans"/>
                <a:ea typeface="Open Sans"/>
                <a:cs typeface="Open Sans"/>
                <a:sym typeface="Open Sans"/>
              </a:rPr>
              <a:t>customerservicerequests</a:t>
            </a:r>
            <a:r>
              <a:rPr lang="en" sz="1600" dirty="0">
                <a:solidFill>
                  <a:srgbClr val="525C65"/>
                </a:solidFill>
                <a:highlight>
                  <a:srgbClr val="FFFFFF"/>
                </a:highlight>
                <a:latin typeface="Open Sans"/>
                <a:ea typeface="Open Sans"/>
                <a:cs typeface="Open Sans"/>
                <a:sym typeface="Open Sans"/>
              </a:rPr>
              <a:t> table, then we notice that the two tables also have the </a:t>
            </a:r>
            <a:r>
              <a:rPr lang="en" sz="1600" i="1" dirty="0" err="1">
                <a:solidFill>
                  <a:srgbClr val="525C65"/>
                </a:solidFill>
                <a:highlight>
                  <a:srgbClr val="FFFFFF"/>
                </a:highlight>
                <a:latin typeface="Open Sans"/>
                <a:ea typeface="Open Sans"/>
                <a:cs typeface="Open Sans"/>
                <a:sym typeface="Open Sans"/>
              </a:rPr>
              <a:t>firstname</a:t>
            </a:r>
            <a:r>
              <a:rPr lang="en" sz="1600" dirty="0">
                <a:solidFill>
                  <a:srgbClr val="525C65"/>
                </a:solidFill>
                <a:highlight>
                  <a:srgbClr val="FFFFFF"/>
                </a:highlight>
                <a:latin typeface="Open Sans"/>
                <a:ea typeface="Open Sans"/>
                <a:cs typeface="Open Sans"/>
                <a:sym typeface="Open Sans"/>
              </a:rPr>
              <a:t>, </a:t>
            </a:r>
            <a:r>
              <a:rPr lang="en" sz="1600" i="1" dirty="0" err="1">
                <a:solidFill>
                  <a:srgbClr val="525C65"/>
                </a:solidFill>
                <a:highlight>
                  <a:srgbClr val="FFFFFF"/>
                </a:highlight>
                <a:latin typeface="Open Sans"/>
                <a:ea typeface="Open Sans"/>
                <a:cs typeface="Open Sans"/>
                <a:sym typeface="Open Sans"/>
              </a:rPr>
              <a:t>lastname</a:t>
            </a:r>
            <a:r>
              <a:rPr lang="en" sz="1600" dirty="0">
                <a:solidFill>
                  <a:srgbClr val="525C65"/>
                </a:solidFill>
                <a:highlight>
                  <a:srgbClr val="FFFFFF"/>
                </a:highlight>
                <a:latin typeface="Open Sans"/>
                <a:ea typeface="Open Sans"/>
                <a:cs typeface="Open Sans"/>
                <a:sym typeface="Open Sans"/>
              </a:rPr>
              <a:t> and </a:t>
            </a:r>
            <a:r>
              <a:rPr lang="en" sz="1600" i="1" dirty="0">
                <a:solidFill>
                  <a:srgbClr val="525C65"/>
                </a:solidFill>
                <a:highlight>
                  <a:srgbClr val="FFFFFF"/>
                </a:highlight>
                <a:latin typeface="Open Sans"/>
                <a:ea typeface="Open Sans"/>
                <a:cs typeface="Open Sans"/>
                <a:sym typeface="Open Sans"/>
              </a:rPr>
              <a:t>email</a:t>
            </a:r>
            <a:r>
              <a:rPr lang="en" sz="1600" dirty="0">
                <a:solidFill>
                  <a:srgbClr val="525C65"/>
                </a:solidFill>
                <a:highlight>
                  <a:srgbClr val="FFFFFF"/>
                </a:highlight>
                <a:latin typeface="Open Sans"/>
                <a:ea typeface="Open Sans"/>
                <a:cs typeface="Open Sans"/>
                <a:sym typeface="Open Sans"/>
              </a:rPr>
              <a:t> columns in common. Fuzzy matching could be added for each field to increase the nu</a:t>
            </a:r>
            <a:r>
              <a:rPr lang="en-US" sz="1600" dirty="0">
                <a:solidFill>
                  <a:srgbClr val="525C65"/>
                </a:solidFill>
                <a:highlight>
                  <a:srgbClr val="FFFFFF"/>
                </a:highlight>
                <a:latin typeface="Open Sans"/>
                <a:ea typeface="Open Sans"/>
                <a:cs typeface="Open Sans"/>
                <a:sym typeface="Open Sans"/>
              </a:rPr>
              <a:t>mb</a:t>
            </a:r>
            <a:r>
              <a:rPr lang="en" sz="1600" dirty="0">
                <a:solidFill>
                  <a:srgbClr val="525C65"/>
                </a:solidFill>
                <a:highlight>
                  <a:srgbClr val="FFFFFF"/>
                </a:highlight>
                <a:latin typeface="Open Sans"/>
                <a:ea typeface="Open Sans"/>
                <a:cs typeface="Open Sans"/>
                <a:sym typeface="Open Sans"/>
              </a:rPr>
              <a:t>er of matches. See an example query that simulates this rule below:</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5" name="Picture 4" descr="A screen shot of a computer&#10;&#10;Description automatically generated">
            <a:extLst>
              <a:ext uri="{FF2B5EF4-FFF2-40B4-BE49-F238E27FC236}">
                <a16:creationId xmlns:a16="http://schemas.microsoft.com/office/drawing/2014/main" id="{E2AFC190-9ED9-6AB3-F537-5F53DCFD197E}"/>
              </a:ext>
            </a:extLst>
          </p:cNvPr>
          <p:cNvPicPr>
            <a:picLocks noChangeAspect="1"/>
          </p:cNvPicPr>
          <p:nvPr/>
        </p:nvPicPr>
        <p:blipFill>
          <a:blip r:embed="rId3"/>
          <a:stretch>
            <a:fillRect/>
          </a:stretch>
        </p:blipFill>
        <p:spPr>
          <a:xfrm>
            <a:off x="432450" y="4075808"/>
            <a:ext cx="7200900" cy="3450101"/>
          </a:xfrm>
          <a:prstGeom prst="rect">
            <a:avLst/>
          </a:prstGeom>
        </p:spPr>
      </p:pic>
    </p:spTree>
    <p:extLst>
      <p:ext uri="{BB962C8B-B14F-4D97-AF65-F5344CB8AC3E}">
        <p14:creationId xmlns:p14="http://schemas.microsoft.com/office/powerpoint/2010/main" val="107533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175042"/>
            <a:ext cx="6907500" cy="47778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2000" b="1" dirty="0">
                <a:solidFill>
                  <a:srgbClr val="525C65"/>
                </a:solidFill>
                <a:highlight>
                  <a:srgbClr val="FFFFFF"/>
                </a:highlight>
                <a:latin typeface="Open Sans"/>
                <a:ea typeface="Open Sans"/>
                <a:cs typeface="Open Sans"/>
                <a:sym typeface="Open Sans"/>
              </a:rPr>
              <a:t>Item Matching Rules:</a:t>
            </a: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Primary Rule: Match item data on </a:t>
            </a:r>
            <a:r>
              <a:rPr lang="en" sz="1600" b="1" dirty="0" err="1">
                <a:solidFill>
                  <a:srgbClr val="525C65"/>
                </a:solidFill>
                <a:highlight>
                  <a:srgbClr val="FFFFFF"/>
                </a:highlight>
                <a:latin typeface="Open Sans"/>
                <a:ea typeface="Open Sans"/>
                <a:cs typeface="Open Sans"/>
                <a:sym typeface="Open Sans"/>
              </a:rPr>
              <a:t>itemid</a:t>
            </a:r>
            <a:r>
              <a:rPr lang="en" sz="1600" b="1" dirty="0">
                <a:solidFill>
                  <a:srgbClr val="525C65"/>
                </a:solidFill>
                <a:highlight>
                  <a:srgbClr val="FFFFFF"/>
                </a:highlight>
                <a:latin typeface="Open Sans"/>
                <a:ea typeface="Open Sans"/>
                <a:cs typeface="Open Sans"/>
                <a:sym typeface="Open Sans"/>
              </a:rPr>
              <a:t>.</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To match records between the items and the listings table, we can use the following query: </a:t>
            </a:r>
          </a:p>
          <a:p>
            <a:pPr marL="0" lvl="0" indent="0" algn="just" rtl="0">
              <a:lnSpc>
                <a:spcPct val="100000"/>
              </a:lnSpc>
              <a:spcAft>
                <a:spcPts val="0"/>
              </a:spcAft>
              <a:buNone/>
            </a:pPr>
            <a:r>
              <a:rPr lang="en-US" sz="1600" i="1" dirty="0">
                <a:solidFill>
                  <a:srgbClr val="525C65"/>
                </a:solidFill>
                <a:highlight>
                  <a:srgbClr val="FFFFFF"/>
                </a:highlight>
                <a:latin typeface="Open Sans"/>
                <a:ea typeface="Open Sans"/>
                <a:cs typeface="Open Sans"/>
                <a:sym typeface="Open Sans"/>
              </a:rPr>
              <a:t>select distinct </a:t>
            </a:r>
            <a:r>
              <a:rPr lang="en-US" sz="1600" i="1" dirty="0" err="1">
                <a:solidFill>
                  <a:srgbClr val="525C65"/>
                </a:solidFill>
                <a:highlight>
                  <a:srgbClr val="FFFFFF"/>
                </a:highlight>
                <a:latin typeface="Open Sans"/>
                <a:ea typeface="Open Sans"/>
                <a:cs typeface="Open Sans"/>
                <a:sym typeface="Open Sans"/>
              </a:rPr>
              <a:t>it.itemid</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it.type</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li.shoetype</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it.brandname</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li.brand</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it.color</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li.color</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it.size</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li.size</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it.sex</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li.gender</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it.condition</a:t>
            </a:r>
            <a:r>
              <a:rPr lang="en-US" sz="1600" i="1" dirty="0">
                <a:solidFill>
                  <a:srgbClr val="525C65"/>
                </a:solidFill>
                <a:highlight>
                  <a:srgbClr val="FFFFFF"/>
                </a:highlight>
                <a:latin typeface="Open Sans"/>
                <a:ea typeface="Open Sans"/>
                <a:cs typeface="Open Sans"/>
                <a:sym typeface="Open Sans"/>
              </a:rPr>
              <a:t>, </a:t>
            </a:r>
            <a:r>
              <a:rPr lang="en-US" sz="1600" i="1" dirty="0" err="1">
                <a:solidFill>
                  <a:srgbClr val="525C65"/>
                </a:solidFill>
                <a:highlight>
                  <a:srgbClr val="FFFFFF"/>
                </a:highlight>
                <a:latin typeface="Open Sans"/>
                <a:ea typeface="Open Sans"/>
                <a:cs typeface="Open Sans"/>
                <a:sym typeface="Open Sans"/>
              </a:rPr>
              <a:t>li.condition</a:t>
            </a:r>
            <a:r>
              <a:rPr lang="en-US" sz="1600" i="1" dirty="0">
                <a:solidFill>
                  <a:srgbClr val="525C65"/>
                </a:solidFill>
                <a:highlight>
                  <a:srgbClr val="FFFFFF"/>
                </a:highlight>
                <a:latin typeface="Open Sans"/>
                <a:ea typeface="Open Sans"/>
                <a:cs typeface="Open Sans"/>
                <a:sym typeface="Open Sans"/>
              </a:rPr>
              <a:t> from </a:t>
            </a:r>
            <a:r>
              <a:rPr lang="en-US" sz="1600" i="1" dirty="0" err="1">
                <a:solidFill>
                  <a:srgbClr val="525C65"/>
                </a:solidFill>
                <a:highlight>
                  <a:srgbClr val="FFFFFF"/>
                </a:highlight>
                <a:latin typeface="Open Sans"/>
                <a:ea typeface="Open Sans"/>
                <a:cs typeface="Open Sans"/>
                <a:sym typeface="Open Sans"/>
              </a:rPr>
              <a:t>im.items</a:t>
            </a:r>
            <a:r>
              <a:rPr lang="en-US" sz="1600" i="1" dirty="0">
                <a:solidFill>
                  <a:srgbClr val="525C65"/>
                </a:solidFill>
                <a:highlight>
                  <a:srgbClr val="FFFFFF"/>
                </a:highlight>
                <a:latin typeface="Open Sans"/>
                <a:ea typeface="Open Sans"/>
                <a:cs typeface="Open Sans"/>
                <a:sym typeface="Open Sans"/>
              </a:rPr>
              <a:t> as it</a:t>
            </a:r>
          </a:p>
          <a:p>
            <a:pPr marL="0" lvl="0" indent="0" algn="just" rtl="0">
              <a:lnSpc>
                <a:spcPct val="100000"/>
              </a:lnSpc>
              <a:spcAft>
                <a:spcPts val="0"/>
              </a:spcAft>
              <a:buNone/>
            </a:pPr>
            <a:r>
              <a:rPr lang="en-US" sz="1600" i="1" dirty="0">
                <a:solidFill>
                  <a:srgbClr val="525C65"/>
                </a:solidFill>
                <a:highlight>
                  <a:srgbClr val="FFFFFF"/>
                </a:highlight>
                <a:latin typeface="Open Sans"/>
                <a:ea typeface="Open Sans"/>
                <a:cs typeface="Open Sans"/>
                <a:sym typeface="Open Sans"/>
              </a:rPr>
              <a:t>join </a:t>
            </a:r>
            <a:r>
              <a:rPr lang="en-US" sz="1600" i="1" dirty="0" err="1">
                <a:solidFill>
                  <a:srgbClr val="525C65"/>
                </a:solidFill>
                <a:highlight>
                  <a:srgbClr val="FFFFFF"/>
                </a:highlight>
                <a:latin typeface="Open Sans"/>
                <a:ea typeface="Open Sans"/>
                <a:cs typeface="Open Sans"/>
                <a:sym typeface="Open Sans"/>
              </a:rPr>
              <a:t>li.listings</a:t>
            </a:r>
            <a:r>
              <a:rPr lang="en-US" sz="1600" i="1" dirty="0">
                <a:solidFill>
                  <a:srgbClr val="525C65"/>
                </a:solidFill>
                <a:highlight>
                  <a:srgbClr val="FFFFFF"/>
                </a:highlight>
                <a:latin typeface="Open Sans"/>
                <a:ea typeface="Open Sans"/>
                <a:cs typeface="Open Sans"/>
                <a:sym typeface="Open Sans"/>
              </a:rPr>
              <a:t> as li on </a:t>
            </a:r>
            <a:r>
              <a:rPr lang="en-US" sz="1600" i="1" dirty="0" err="1">
                <a:solidFill>
                  <a:srgbClr val="525C65"/>
                </a:solidFill>
                <a:highlight>
                  <a:srgbClr val="FFFFFF"/>
                </a:highlight>
                <a:latin typeface="Open Sans"/>
                <a:ea typeface="Open Sans"/>
                <a:cs typeface="Open Sans"/>
                <a:sym typeface="Open Sans"/>
              </a:rPr>
              <a:t>it.itemid</a:t>
            </a:r>
            <a:r>
              <a:rPr lang="en-US" sz="1600" i="1" dirty="0">
                <a:solidFill>
                  <a:srgbClr val="525C65"/>
                </a:solidFill>
                <a:highlight>
                  <a:srgbClr val="FFFFFF"/>
                </a:highlight>
                <a:latin typeface="Open Sans"/>
                <a:ea typeface="Open Sans"/>
                <a:cs typeface="Open Sans"/>
                <a:sym typeface="Open Sans"/>
              </a:rPr>
              <a:t> = </a:t>
            </a:r>
            <a:r>
              <a:rPr lang="en-US" sz="1600" i="1" dirty="0" err="1">
                <a:solidFill>
                  <a:srgbClr val="525C65"/>
                </a:solidFill>
                <a:highlight>
                  <a:srgbClr val="FFFFFF"/>
                </a:highlight>
                <a:latin typeface="Open Sans"/>
                <a:ea typeface="Open Sans"/>
                <a:cs typeface="Open Sans"/>
                <a:sym typeface="Open Sans"/>
              </a:rPr>
              <a:t>li.productid</a:t>
            </a:r>
            <a:r>
              <a:rPr lang="en-US" sz="1600" i="1" dirty="0">
                <a:solidFill>
                  <a:srgbClr val="525C65"/>
                </a:solidFill>
                <a:highlight>
                  <a:srgbClr val="FFFFFF"/>
                </a:highlight>
                <a:latin typeface="Open Sans"/>
                <a:ea typeface="Open Sans"/>
                <a:cs typeface="Open Sans"/>
                <a:sym typeface="Open Sans"/>
              </a:rPr>
              <a:t>;</a:t>
            </a:r>
          </a:p>
          <a:p>
            <a:pPr marL="0" lvl="0" indent="0" algn="just" rtl="0">
              <a:lnSpc>
                <a:spcPct val="100000"/>
              </a:lnSpc>
              <a:spcAft>
                <a:spcPts val="0"/>
              </a:spcAft>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lnSpc>
                <a:spcPct val="100000"/>
              </a:lnSpc>
              <a:spcAft>
                <a:spcPts val="0"/>
              </a:spcAft>
              <a:buNone/>
            </a:pPr>
            <a:r>
              <a:rPr lang="en-US" sz="1600" dirty="0">
                <a:solidFill>
                  <a:srgbClr val="525C65"/>
                </a:solidFill>
                <a:highlight>
                  <a:srgbClr val="FFFFFF"/>
                </a:highlight>
                <a:latin typeface="Open Sans"/>
                <a:ea typeface="Open Sans"/>
                <a:cs typeface="Open Sans"/>
                <a:sym typeface="Open Sans"/>
              </a:rPr>
              <a:t>It produces 297 matches. (See partial results below.)</a:t>
            </a:r>
            <a:endParaRPr lang="en"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4" name="Picture 3" descr="A screen shot of a black screen&#10;&#10;Description automatically generated">
            <a:extLst>
              <a:ext uri="{FF2B5EF4-FFF2-40B4-BE49-F238E27FC236}">
                <a16:creationId xmlns:a16="http://schemas.microsoft.com/office/drawing/2014/main" id="{18EC0DBC-4662-0312-E56D-C3C7E36F094E}"/>
              </a:ext>
            </a:extLst>
          </p:cNvPr>
          <p:cNvPicPr>
            <a:picLocks noChangeAspect="1"/>
          </p:cNvPicPr>
          <p:nvPr/>
        </p:nvPicPr>
        <p:blipFill>
          <a:blip r:embed="rId3"/>
          <a:stretch>
            <a:fillRect/>
          </a:stretch>
        </p:blipFill>
        <p:spPr>
          <a:xfrm>
            <a:off x="216225" y="3877541"/>
            <a:ext cx="7339950" cy="2842252"/>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03C75BA1-7942-27B4-FF3A-5891EC17F7B9}"/>
              </a:ext>
            </a:extLst>
          </p:cNvPr>
          <p:cNvPicPr>
            <a:picLocks noChangeAspect="1"/>
          </p:cNvPicPr>
          <p:nvPr/>
        </p:nvPicPr>
        <p:blipFill>
          <a:blip r:embed="rId4"/>
          <a:stretch>
            <a:fillRect/>
          </a:stretch>
        </p:blipFill>
        <p:spPr>
          <a:xfrm>
            <a:off x="216225" y="6798917"/>
            <a:ext cx="7339950" cy="2949414"/>
          </a:xfrm>
          <a:prstGeom prst="rect">
            <a:avLst/>
          </a:prstGeom>
        </p:spPr>
      </p:pic>
    </p:spTree>
    <p:extLst>
      <p:ext uri="{BB962C8B-B14F-4D97-AF65-F5344CB8AC3E}">
        <p14:creationId xmlns:p14="http://schemas.microsoft.com/office/powerpoint/2010/main" val="3082500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175042"/>
            <a:ext cx="6907500" cy="47778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2000" b="1" dirty="0">
                <a:solidFill>
                  <a:srgbClr val="525C65"/>
                </a:solidFill>
                <a:highlight>
                  <a:srgbClr val="FFFFFF"/>
                </a:highlight>
                <a:latin typeface="Open Sans"/>
                <a:ea typeface="Open Sans"/>
                <a:cs typeface="Open Sans"/>
                <a:sym typeface="Open Sans"/>
              </a:rPr>
              <a:t>Item Matching Rules, cont.:</a:t>
            </a: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Secondary Rule: Match item data on type (fuzzy), brand name (fuzzy), color, size, sex/gender (fuzzy) and condition (fuzzy).</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The fields named above are common to both the </a:t>
            </a:r>
            <a:r>
              <a:rPr lang="en" sz="1600" i="1" dirty="0">
                <a:solidFill>
                  <a:srgbClr val="525C65"/>
                </a:solidFill>
                <a:highlight>
                  <a:srgbClr val="FFFFFF"/>
                </a:highlight>
                <a:latin typeface="Open Sans"/>
                <a:ea typeface="Open Sans"/>
                <a:cs typeface="Open Sans"/>
                <a:sym typeface="Open Sans"/>
              </a:rPr>
              <a:t>items</a:t>
            </a:r>
            <a:r>
              <a:rPr lang="en" sz="1600" dirty="0">
                <a:solidFill>
                  <a:srgbClr val="525C65"/>
                </a:solidFill>
                <a:highlight>
                  <a:srgbClr val="FFFFFF"/>
                </a:highlight>
                <a:latin typeface="Open Sans"/>
                <a:ea typeface="Open Sans"/>
                <a:cs typeface="Open Sans"/>
                <a:sym typeface="Open Sans"/>
              </a:rPr>
              <a:t> and </a:t>
            </a:r>
            <a:r>
              <a:rPr lang="en" sz="1600" i="1" dirty="0">
                <a:solidFill>
                  <a:srgbClr val="525C65"/>
                </a:solidFill>
                <a:highlight>
                  <a:srgbClr val="FFFFFF"/>
                </a:highlight>
                <a:latin typeface="Open Sans"/>
                <a:ea typeface="Open Sans"/>
                <a:cs typeface="Open Sans"/>
                <a:sym typeface="Open Sans"/>
              </a:rPr>
              <a:t>listings</a:t>
            </a:r>
            <a:r>
              <a:rPr lang="en" sz="1600" dirty="0">
                <a:solidFill>
                  <a:srgbClr val="525C65"/>
                </a:solidFill>
                <a:highlight>
                  <a:srgbClr val="FFFFFF"/>
                </a:highlight>
                <a:latin typeface="Open Sans"/>
                <a:ea typeface="Open Sans"/>
                <a:cs typeface="Open Sans"/>
                <a:sym typeface="Open Sans"/>
              </a:rPr>
              <a:t> tables. As we can see from the partial query results below, there is a lot of missing data in the listing table in the </a:t>
            </a:r>
            <a:r>
              <a:rPr lang="en" sz="1600" dirty="0" err="1">
                <a:solidFill>
                  <a:srgbClr val="525C65"/>
                </a:solidFill>
                <a:highlight>
                  <a:srgbClr val="FFFFFF"/>
                </a:highlight>
                <a:latin typeface="Open Sans"/>
                <a:ea typeface="Open Sans"/>
                <a:cs typeface="Open Sans"/>
                <a:sym typeface="Open Sans"/>
              </a:rPr>
              <a:t>shoetype</a:t>
            </a:r>
            <a:r>
              <a:rPr lang="en" sz="1600" dirty="0">
                <a:solidFill>
                  <a:srgbClr val="525C65"/>
                </a:solidFill>
                <a:highlight>
                  <a:srgbClr val="FFFFFF"/>
                </a:highlight>
                <a:latin typeface="Open Sans"/>
                <a:ea typeface="Open Sans"/>
                <a:cs typeface="Open Sans"/>
                <a:sym typeface="Open Sans"/>
              </a:rPr>
              <a:t> column so it should be fuzzy and not given a lot of weight. However, brand, color, size, sex/gender, and condition are reason</a:t>
            </a:r>
            <a:r>
              <a:rPr lang="en-US" sz="1600" dirty="0">
                <a:solidFill>
                  <a:srgbClr val="525C65"/>
                </a:solidFill>
                <a:highlight>
                  <a:srgbClr val="FFFFFF"/>
                </a:highlight>
                <a:latin typeface="Open Sans"/>
                <a:ea typeface="Open Sans"/>
                <a:cs typeface="Open Sans"/>
                <a:sym typeface="Open Sans"/>
              </a:rPr>
              <a:t>a</a:t>
            </a:r>
            <a:r>
              <a:rPr lang="en" sz="1600" dirty="0" err="1">
                <a:solidFill>
                  <a:srgbClr val="525C65"/>
                </a:solidFill>
                <a:highlight>
                  <a:srgbClr val="FFFFFF"/>
                </a:highlight>
                <a:latin typeface="Open Sans"/>
                <a:ea typeface="Open Sans"/>
                <a:cs typeface="Open Sans"/>
                <a:sym typeface="Open Sans"/>
              </a:rPr>
              <a:t>bly</a:t>
            </a:r>
            <a:r>
              <a:rPr lang="en" sz="1600" dirty="0">
                <a:solidFill>
                  <a:srgbClr val="525C65"/>
                </a:solidFill>
                <a:highlight>
                  <a:srgbClr val="FFFFFF"/>
                </a:highlight>
                <a:latin typeface="Open Sans"/>
                <a:ea typeface="Open Sans"/>
                <a:cs typeface="Open Sans"/>
                <a:sym typeface="Open Sans"/>
              </a:rPr>
              <a:t> close matches between the two tables. There are slight differences between brand spellings, the capitalization of conditions, and how genders are captured between the two systems, so these matches should be fuzzy. </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It would be better if we had a shoe model name, such as Nike Air. This is something we should consider capturing in the future.</a:t>
            </a:r>
          </a:p>
          <a:p>
            <a:pPr marL="0" lvl="0" indent="0" algn="just"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4" name="Picture 3" descr="A screen shot of a black screen&#10;&#10;Description automatically generated">
            <a:extLst>
              <a:ext uri="{FF2B5EF4-FFF2-40B4-BE49-F238E27FC236}">
                <a16:creationId xmlns:a16="http://schemas.microsoft.com/office/drawing/2014/main" id="{18EC0DBC-4662-0312-E56D-C3C7E36F094E}"/>
              </a:ext>
            </a:extLst>
          </p:cNvPr>
          <p:cNvPicPr>
            <a:picLocks noChangeAspect="1"/>
          </p:cNvPicPr>
          <p:nvPr/>
        </p:nvPicPr>
        <p:blipFill>
          <a:blip r:embed="rId3"/>
          <a:stretch>
            <a:fillRect/>
          </a:stretch>
        </p:blipFill>
        <p:spPr>
          <a:xfrm>
            <a:off x="216225" y="5029200"/>
            <a:ext cx="7339950" cy="2842252"/>
          </a:xfrm>
          <a:prstGeom prst="rect">
            <a:avLst/>
          </a:prstGeom>
        </p:spPr>
      </p:pic>
    </p:spTree>
    <p:extLst>
      <p:ext uri="{BB962C8B-B14F-4D97-AF65-F5344CB8AC3E}">
        <p14:creationId xmlns:p14="http://schemas.microsoft.com/office/powerpoint/2010/main" val="114547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561979"/>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dirty="0">
                <a:solidFill>
                  <a:srgbClr val="525C65"/>
                </a:solidFill>
                <a:highlight>
                  <a:srgbClr val="FFFFFF"/>
                </a:highlight>
                <a:latin typeface="Open Sans"/>
                <a:ea typeface="Open Sans"/>
                <a:cs typeface="Open Sans"/>
                <a:sym typeface="Open Sans"/>
              </a:rPr>
              <a:t>One of the most critical roles for setting up data governance is that of the data steward. Their key responsibilities include data quality management : defining match rules, reviewing and/or overriding match results, approving or rejecting golden records, reviewing rejected records, and manually creating golden records when required. Given her experience as a subject matter expect and her experience diagnosing data issues and finding solutions for them in the past, Jessica would be a good candidate for this role. However, given her current workload, we should add at least one additional employee with whom she can share these responsibilities.</a:t>
            </a:r>
          </a:p>
          <a:p>
            <a:pPr marL="0" lvl="0" indent="0" algn="just" rtl="0">
              <a:lnSpc>
                <a:spcPct val="170000"/>
              </a:lnSpc>
              <a:spcBef>
                <a:spcPts val="0"/>
              </a:spcBef>
              <a:spcAft>
                <a:spcPts val="0"/>
              </a:spcAft>
              <a:buNone/>
            </a:pPr>
            <a:endParaRPr lang="en-US"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US" dirty="0">
                <a:solidFill>
                  <a:srgbClr val="525C65"/>
                </a:solidFill>
                <a:highlight>
                  <a:srgbClr val="FFFFFF"/>
                </a:highlight>
                <a:latin typeface="Open Sans"/>
                <a:ea typeface="Open Sans"/>
                <a:cs typeface="Open Sans"/>
                <a:sym typeface="Open Sans"/>
              </a:rPr>
              <a:t>Another critical role that </a:t>
            </a:r>
            <a:r>
              <a:rPr lang="en-US" dirty="0" err="1">
                <a:solidFill>
                  <a:srgbClr val="525C65"/>
                </a:solidFill>
                <a:highlight>
                  <a:srgbClr val="FFFFFF"/>
                </a:highlight>
                <a:latin typeface="Open Sans"/>
                <a:ea typeface="Open Sans"/>
                <a:cs typeface="Open Sans"/>
                <a:sym typeface="Open Sans"/>
              </a:rPr>
              <a:t>SneakerPark</a:t>
            </a:r>
            <a:r>
              <a:rPr lang="en-US" dirty="0">
                <a:solidFill>
                  <a:srgbClr val="525C65"/>
                </a:solidFill>
                <a:highlight>
                  <a:srgbClr val="FFFFFF"/>
                </a:highlight>
                <a:latin typeface="Open Sans"/>
                <a:ea typeface="Open Sans"/>
                <a:cs typeface="Open Sans"/>
                <a:sym typeface="Open Sans"/>
              </a:rPr>
              <a:t> will need for implementing data governance is that of the Data Owner. This person is responsible for the classification, protection and overall quality of an organization’s data, including metadata management, data dictionaries and master data management. Because they typically oversee the work of data stewards, they are generally a more senior person within the company. Given his experience administering </a:t>
            </a:r>
            <a:r>
              <a:rPr lang="en-US" dirty="0" err="1">
                <a:solidFill>
                  <a:srgbClr val="525C65"/>
                </a:solidFill>
                <a:highlight>
                  <a:srgbClr val="FFFFFF"/>
                </a:highlight>
                <a:latin typeface="Open Sans"/>
                <a:ea typeface="Open Sans"/>
                <a:cs typeface="Open Sans"/>
                <a:sym typeface="Open Sans"/>
              </a:rPr>
              <a:t>SneakerPark’s</a:t>
            </a:r>
            <a:r>
              <a:rPr lang="en-US" dirty="0">
                <a:solidFill>
                  <a:srgbClr val="525C65"/>
                </a:solidFill>
                <a:highlight>
                  <a:srgbClr val="FFFFFF"/>
                </a:highlight>
                <a:latin typeface="Open Sans"/>
                <a:ea typeface="Open Sans"/>
                <a:cs typeface="Open Sans"/>
                <a:sym typeface="Open Sans"/>
              </a:rPr>
              <a:t> database systems, Jake has the critical knowledge necessary to </a:t>
            </a:r>
            <a:r>
              <a:rPr lang="en-US">
                <a:solidFill>
                  <a:srgbClr val="525C65"/>
                </a:solidFill>
                <a:highlight>
                  <a:srgbClr val="FFFFFF"/>
                </a:highlight>
                <a:latin typeface="Open Sans"/>
                <a:ea typeface="Open Sans"/>
                <a:cs typeface="Open Sans"/>
                <a:sym typeface="Open Sans"/>
              </a:rPr>
              <a:t>create metadata </a:t>
            </a:r>
            <a:r>
              <a:rPr lang="en-US" dirty="0">
                <a:solidFill>
                  <a:srgbClr val="525C65"/>
                </a:solidFill>
                <a:highlight>
                  <a:srgbClr val="FFFFFF"/>
                </a:highlight>
                <a:latin typeface="Open Sans"/>
                <a:ea typeface="Open Sans"/>
                <a:cs typeface="Open Sans"/>
                <a:sym typeface="Open Sans"/>
              </a:rPr>
              <a:t>and maintain a data dictionary. However, given his lack of management experience and because he plays a critical role in the ongoing support of the existing systems, we should add a resource to the team who specifically has management experience and knowledge of the data domains. We can commence our search by determining whether an internal resource could add this role to their current responsibilities.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err="1">
                <a:solidFill>
                  <a:srgbClr val="525C65"/>
                </a:solidFill>
                <a:highlight>
                  <a:schemeClr val="lt1"/>
                </a:highlight>
                <a:latin typeface="Open Sans"/>
                <a:ea typeface="Open Sans"/>
                <a:cs typeface="Open Sans"/>
                <a:sym typeface="Open Sans"/>
              </a:rPr>
              <a:t>SneakerPark</a:t>
            </a:r>
            <a:r>
              <a:rPr lang="en" sz="1600" b="1" dirty="0">
                <a:solidFill>
                  <a:srgbClr val="525C65"/>
                </a:solidFill>
                <a:highlight>
                  <a:schemeClr val="lt1"/>
                </a:highlight>
                <a:latin typeface="Open Sans"/>
                <a:ea typeface="Open Sans"/>
                <a:cs typeface="Open Sans"/>
                <a:sym typeface="Open Sans"/>
              </a:rPr>
              <a:t> Conceptual Enterprise Data Model:</a:t>
            </a:r>
            <a:endParaRPr sz="1700" b="1" dirty="0">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dirty="0">
              <a:solidFill>
                <a:srgbClr val="525C65"/>
              </a:solidFill>
              <a:highlight>
                <a:schemeClr val="lt1"/>
              </a:highlight>
              <a:latin typeface="Open Sans"/>
              <a:ea typeface="Open Sans"/>
              <a:cs typeface="Open Sans"/>
              <a:sym typeface="Open Sans"/>
            </a:endParaRPr>
          </a:p>
        </p:txBody>
      </p:sp>
      <p:pic>
        <p:nvPicPr>
          <p:cNvPr id="3" name="Picture 2" descr="A diagram of a customer service request&#10;&#10;Description automatically generated">
            <a:extLst>
              <a:ext uri="{FF2B5EF4-FFF2-40B4-BE49-F238E27FC236}">
                <a16:creationId xmlns:a16="http://schemas.microsoft.com/office/drawing/2014/main" id="{C2796310-201D-13FF-A58C-5274A2C34BD5}"/>
              </a:ext>
            </a:extLst>
          </p:cNvPr>
          <p:cNvPicPr>
            <a:picLocks noChangeAspect="1"/>
          </p:cNvPicPr>
          <p:nvPr/>
        </p:nvPicPr>
        <p:blipFill>
          <a:blip r:embed="rId3"/>
          <a:stretch>
            <a:fillRect/>
          </a:stretch>
        </p:blipFill>
        <p:spPr>
          <a:xfrm>
            <a:off x="233325" y="1666152"/>
            <a:ext cx="7305750" cy="45361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nSpc>
                <a:spcPct val="170000"/>
              </a:lnSpc>
              <a:spcBef>
                <a:spcPts val="3800"/>
              </a:spcBef>
              <a:buNone/>
            </a:pPr>
            <a:r>
              <a:rPr lang="en" sz="1600" dirty="0">
                <a:solidFill>
                  <a:srgbClr val="525C65"/>
                </a:solidFill>
                <a:highlight>
                  <a:srgbClr val="FFFFFF"/>
                </a:highlight>
                <a:latin typeface="Open Sans"/>
                <a:ea typeface="Open Sans"/>
                <a:cs typeface="Open Sans"/>
                <a:sym typeface="Open Sans"/>
              </a:rPr>
              <a:t>The first version of the Metadata Catalog, which includes the metadata from all system</a:t>
            </a:r>
            <a:r>
              <a:rPr lang="en-US" sz="1600" b="1" i="1" dirty="0" err="1">
                <a:solidFill>
                  <a:srgbClr val="525C65"/>
                </a:solidFill>
                <a:highlight>
                  <a:srgbClr val="FFFFFF"/>
                </a:highlight>
                <a:latin typeface="Open Sans"/>
                <a:ea typeface="Open Sans"/>
                <a:cs typeface="Open Sans"/>
                <a:sym typeface="Open Sans"/>
              </a:rPr>
              <a:t>sneakerpark_data_dict_and_quality_mbidek.xlsx</a:t>
            </a:r>
            <a:r>
              <a:rPr lang="en" sz="1600" b="1" i="1" dirty="0">
                <a:solidFill>
                  <a:srgbClr val="525C65"/>
                </a:solidFill>
                <a:highlight>
                  <a:srgbClr val="FFFFFF"/>
                </a:highlight>
                <a:latin typeface="Open Sans"/>
                <a:ea typeface="Open Sans"/>
                <a:cs typeface="Open Sans"/>
                <a:sym typeface="Open Sans"/>
              </a:rPr>
              <a:t> </a:t>
            </a:r>
            <a:r>
              <a:rPr lang="en" sz="1600" dirty="0">
                <a:solidFill>
                  <a:srgbClr val="525C65"/>
                </a:solidFill>
                <a:highlight>
                  <a:srgbClr val="FFFFFF"/>
                </a:highlight>
                <a:latin typeface="Open Sans"/>
                <a:ea typeface="Open Sans"/>
                <a:cs typeface="Open Sans"/>
                <a:sym typeface="Open Sans"/>
              </a:rPr>
              <a:t>s, is in the spreadsheet entitled in the "Data Dictionary" and the “Enterprise Data Catalog” tabs.</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We have identified </a:t>
            </a:r>
            <a:r>
              <a:rPr lang="en" sz="1600" b="1" dirty="0">
                <a:solidFill>
                  <a:srgbClr val="525C65"/>
                </a:solidFill>
                <a:highlight>
                  <a:srgbClr val="FFFFFF"/>
                </a:highlight>
                <a:latin typeface="Open Sans"/>
                <a:ea typeface="Open Sans"/>
                <a:cs typeface="Open Sans"/>
                <a:sym typeface="Open Sans"/>
              </a:rPr>
              <a:t>3 data quality issues</a:t>
            </a:r>
            <a:r>
              <a:rPr lang="en" sz="1600" dirty="0">
                <a:solidFill>
                  <a:srgbClr val="525C65"/>
                </a:solidFill>
                <a:highlight>
                  <a:srgbClr val="FFFFFF"/>
                </a:highlight>
                <a:latin typeface="Open Sans"/>
                <a:ea typeface="Open Sans"/>
                <a:cs typeface="Open Sans"/>
                <a:sym typeface="Open Sans"/>
              </a:rPr>
              <a:t> and </a:t>
            </a:r>
            <a:r>
              <a:rPr lang="en" sz="1600" b="1" dirty="0">
                <a:solidFill>
                  <a:srgbClr val="525C65"/>
                </a:solidFill>
                <a:highlight>
                  <a:srgbClr val="FFFFFF"/>
                </a:highlight>
                <a:latin typeface="Open Sans"/>
                <a:ea typeface="Open Sans"/>
                <a:cs typeface="Open Sans"/>
                <a:sym typeface="Open Sans"/>
              </a:rPr>
              <a:t>1 potential data quality issue </a:t>
            </a:r>
            <a:r>
              <a:rPr lang="en" sz="1600" dirty="0">
                <a:solidFill>
                  <a:srgbClr val="525C65"/>
                </a:solidFill>
                <a:highlight>
                  <a:srgbClr val="FFFFFF"/>
                </a:highlight>
                <a:latin typeface="Open Sans"/>
                <a:ea typeface="Open Sans"/>
                <a:cs typeface="Open Sans"/>
                <a:sym typeface="Open Sans"/>
              </a:rPr>
              <a:t>in the "Data Quality Issues" tab of the spreadsheet entitled </a:t>
            </a:r>
            <a:r>
              <a:rPr lang="en-US" sz="1600" b="1" i="1" dirty="0" err="1">
                <a:solidFill>
                  <a:srgbClr val="525C65"/>
                </a:solidFill>
                <a:highlight>
                  <a:srgbClr val="FFFFFF"/>
                </a:highlight>
                <a:latin typeface="Open Sans"/>
                <a:ea typeface="Open Sans"/>
                <a:cs typeface="Open Sans"/>
                <a:sym typeface="Open Sans"/>
              </a:rPr>
              <a:t>sneakerpark_data_dict_and_quality_mbidek.xlsx</a:t>
            </a:r>
            <a:r>
              <a:rPr lang="en-US" sz="1600" b="1" i="1" dirty="0">
                <a:solidFill>
                  <a:srgbClr val="525C65"/>
                </a:solidFill>
                <a:highlight>
                  <a:srgbClr val="FFFFFF"/>
                </a:highlight>
                <a:latin typeface="Open Sans"/>
                <a:ea typeface="Open Sans"/>
                <a:cs typeface="Open Sans"/>
                <a:sym typeface="Open Sans"/>
              </a:rPr>
              <a:t>.</a:t>
            </a:r>
            <a:endParaRPr sz="1600" b="1" i="1"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1521</Words>
  <Application>Microsoft Macintosh PowerPoint</Application>
  <PresentationFormat>Custom</PresentationFormat>
  <Paragraphs>116</Paragraphs>
  <Slides>21</Slides>
  <Notes>21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Open Sans</vt:lpstr>
      <vt:lpstr>Arial</vt:lpstr>
      <vt:lpstr>Helvetica Neue</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Maleina Bidek</cp:lastModifiedBy>
  <cp:revision>36</cp:revision>
  <dcterms:modified xsi:type="dcterms:W3CDTF">2023-11-05T15:26:57Z</dcterms:modified>
</cp:coreProperties>
</file>