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4" r:id="rId1"/>
  </p:sldMasterIdLst>
  <p:notesMasterIdLst>
    <p:notesMasterId r:id="rId24"/>
  </p:notesMasterIdLst>
  <p:handoutMasterIdLst>
    <p:handoutMasterId r:id="rId25"/>
  </p:handoutMasterIdLst>
  <p:sldIdLst>
    <p:sldId id="261" r:id="rId2"/>
    <p:sldId id="262" r:id="rId3"/>
    <p:sldId id="266" r:id="rId4"/>
    <p:sldId id="267" r:id="rId5"/>
    <p:sldId id="323" r:id="rId6"/>
    <p:sldId id="268" r:id="rId7"/>
    <p:sldId id="281" r:id="rId8"/>
    <p:sldId id="286" r:id="rId9"/>
    <p:sldId id="277" r:id="rId10"/>
    <p:sldId id="276" r:id="rId11"/>
    <p:sldId id="287" r:id="rId12"/>
    <p:sldId id="270" r:id="rId13"/>
    <p:sldId id="314" r:id="rId14"/>
    <p:sldId id="308" r:id="rId15"/>
    <p:sldId id="320" r:id="rId16"/>
    <p:sldId id="315" r:id="rId17"/>
    <p:sldId id="303" r:id="rId18"/>
    <p:sldId id="304" r:id="rId19"/>
    <p:sldId id="316" r:id="rId20"/>
    <p:sldId id="322" r:id="rId21"/>
    <p:sldId id="318" r:id="rId22"/>
    <p:sldId id="319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A00"/>
    <a:srgbClr val="4E0233"/>
    <a:srgbClr val="1D3A00"/>
    <a:srgbClr val="00CC99"/>
    <a:srgbClr val="66FFCC"/>
    <a:srgbClr val="007033"/>
    <a:srgbClr val="FE9202"/>
    <a:srgbClr val="CC0099"/>
    <a:srgbClr val="6C1A00"/>
    <a:srgbClr val="E7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49"/>
  </p:normalViewPr>
  <p:slideViewPr>
    <p:cSldViewPr>
      <p:cViewPr>
        <p:scale>
          <a:sx n="124" d="100"/>
          <a:sy n="124" d="100"/>
        </p:scale>
        <p:origin x="592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152705" cy="1527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46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C393C-2638-F74E-918B-B69131C3B3F4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7A405-BF1E-DA4B-858A-7C60F9027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717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76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3109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109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3201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338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2732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455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3766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0606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51340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7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60555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2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577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471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903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316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527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278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276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6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7626100" y="4716644"/>
            <a:ext cx="1114825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ctr"/>
            <a:fld id="{00000000-1234-1234-1234-123412341234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98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665015" y="4789402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210C87B0-47B6-1C43-BD29-7DC6CCD26B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90/s20133784" TargetMode="External"/><Relationship Id="rId4" Type="http://schemas.openxmlformats.org/officeDocument/2006/relationships/hyperlink" Target="https://doi.org/10.1145/3477005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2625" y="3378513"/>
            <a:ext cx="4733856" cy="610820"/>
          </a:xfrm>
        </p:spPr>
        <p:txBody>
          <a:bodyPr>
            <a:normAutofit/>
          </a:bodyPr>
          <a:lstStyle/>
          <a:p>
            <a:pPr algn="l"/>
            <a:r>
              <a:rPr lang="en-US" sz="1600" smtClean="0">
                <a:latin typeface="Times New Roman" charset="0"/>
                <a:ea typeface="Times New Roman" charset="0"/>
                <a:cs typeface="Times New Roman" charset="0"/>
              </a:rPr>
              <a:t>prospective Ph.D. student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433880"/>
            <a:ext cx="2720250" cy="2720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2625" y="2004168"/>
            <a:ext cx="6413609" cy="1985165"/>
          </a:xfrm>
        </p:spPr>
        <p:txBody>
          <a:bodyPr anchor="ctr">
            <a:normAutofit/>
          </a:bodyPr>
          <a:lstStyle/>
          <a:p>
            <a:r>
              <a:rPr lang="en-US" sz="4400" smtClean="0"/>
              <a:t>Amir Malekijoo</a:t>
            </a:r>
            <a:endParaRPr lang="en-US" sz="4400" dirty="0">
              <a:solidFill>
                <a:srgbClr val="7030A0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"/>
          <p:cNvSpPr txBox="1">
            <a:spLocks noGrp="1"/>
          </p:cNvSpPr>
          <p:nvPr>
            <p:ph type="title"/>
          </p:nvPr>
        </p:nvSpPr>
        <p:spPr>
          <a:xfrm>
            <a:off x="424668" y="850045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Physiological Synchrony </a:t>
            </a:r>
            <a:r>
              <a:rPr lang="en-US" sz="1800" smtClean="0"/>
              <a:t>(ongoing)</a:t>
            </a:r>
            <a:endParaRPr sz="1800" dirty="0"/>
          </a:p>
        </p:txBody>
      </p:sp>
      <p:sp>
        <p:nvSpPr>
          <p:cNvPr id="9" name="Google Shape;276;p20"/>
          <p:cNvSpPr txBox="1">
            <a:spLocks noGrp="1"/>
          </p:cNvSpPr>
          <p:nvPr>
            <p:ph type="body" idx="1"/>
          </p:nvPr>
        </p:nvSpPr>
        <p:spPr>
          <a:xfrm>
            <a:off x="424668" y="1502815"/>
            <a:ext cx="5008429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latin typeface="Times New Roman" charset="0"/>
                <a:ea typeface="Times New Roman" charset="0"/>
                <a:cs typeface="Times New Roman" charset="0"/>
              </a:rPr>
              <a:t>Detecting Physiological Synchrony in the wild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latin typeface="Times New Roman" charset="0"/>
                <a:ea typeface="Times New Roman" charset="0"/>
                <a:cs typeface="Times New Roman" charset="0"/>
              </a:rPr>
              <a:t>Goal: Detecting the Physiological Synchrony between Paramedic Trainees during Emergency Medical Service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latin typeface="Times New Roman" charset="0"/>
                <a:ea typeface="Times New Roman" charset="0"/>
                <a:cs typeface="Times New Roman" charset="0"/>
              </a:rPr>
              <a:t>Modality: EDA signals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latin typeface="Times New Roman" charset="0"/>
                <a:ea typeface="Times New Roman" charset="0"/>
                <a:cs typeface="Times New Roman" charset="0"/>
              </a:rPr>
              <a:t>Problem: Finding meaningful relationship between two people physiological Responses and interpret them.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latin typeface="Times New Roman" charset="0"/>
                <a:ea typeface="Times New Roman" charset="0"/>
                <a:cs typeface="Times New Roman" charset="0"/>
              </a:rPr>
              <a:t>Small Dataset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latin typeface="Times New Roman" charset="0"/>
                <a:ea typeface="Times New Roman" charset="0"/>
                <a:cs typeface="Times New Roman" charset="0"/>
              </a:rPr>
              <a:t>Metrics: Accuracy and subjective evaluation.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smtClean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Inria Sans Light"/>
            </a:endParaRPr>
          </a:p>
          <a:p>
            <a:pPr marL="285750" lvl="0" indent="-285750">
              <a:buClr>
                <a:schemeClr val="tx1"/>
              </a:buClr>
              <a:buFont typeface="Wingdings" charset="2"/>
              <a:buChar char="ü"/>
            </a:pPr>
            <a:r>
              <a:rPr lang="en-US" sz="1600" smtClean="0">
                <a:latin typeface="Times New Roman" charset="0"/>
                <a:ea typeface="Times New Roman" charset="0"/>
                <a:cs typeface="Times New Roman" charset="0"/>
              </a:rPr>
              <a:t>Convolution Neural Network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CNN + Voting System.</a:t>
            </a:r>
            <a:endParaRPr lang="en-US" sz="160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525" y="1808225"/>
            <a:ext cx="3409059" cy="136362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58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"/>
          <p:cNvSpPr txBox="1">
            <a:spLocks noGrp="1"/>
          </p:cNvSpPr>
          <p:nvPr>
            <p:ph type="title"/>
          </p:nvPr>
        </p:nvSpPr>
        <p:spPr>
          <a:xfrm>
            <a:off x="424668" y="850045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Physiological Synchrony </a:t>
            </a:r>
            <a:r>
              <a:rPr lang="en-US" sz="1800" smtClean="0"/>
              <a:t>(ongoing)</a:t>
            </a:r>
            <a:endParaRPr sz="1800" dirty="0"/>
          </a:p>
        </p:txBody>
      </p:sp>
      <p:sp>
        <p:nvSpPr>
          <p:cNvPr id="9" name="Google Shape;276;p20"/>
          <p:cNvSpPr txBox="1">
            <a:spLocks noGrp="1"/>
          </p:cNvSpPr>
          <p:nvPr>
            <p:ph type="body" idx="1"/>
          </p:nvPr>
        </p:nvSpPr>
        <p:spPr>
          <a:xfrm>
            <a:off x="424668" y="1502815"/>
            <a:ext cx="5008429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Metrics: Accuracy and subjective evaluation.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Inria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Inria Sans Light"/>
              </a:rPr>
              <a:t>Our Contribution: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Inria Sans Light"/>
            </a:endParaRPr>
          </a:p>
          <a:p>
            <a:pPr marL="285750" lvl="0" indent="-285750">
              <a:buClr>
                <a:schemeClr val="tx1"/>
              </a:buClr>
              <a:buFont typeface="Wingdings" charset="2"/>
              <a:buChar char="ü"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Convolution Neural Network</a:t>
            </a:r>
          </a:p>
          <a:p>
            <a:pPr marL="285750" lvl="0" indent="-285750">
              <a:buClr>
                <a:schemeClr val="tx1"/>
              </a:buClr>
              <a:buFont typeface="Wingdings" charset="2"/>
              <a:buChar char="ü"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Ensemble Methods with Voting Systems</a:t>
            </a:r>
          </a:p>
          <a:p>
            <a:pPr marL="285750" lvl="0" indent="-285750">
              <a:buClr>
                <a:schemeClr val="tx1"/>
              </a:buClr>
              <a:buFont typeface="Wingdings" charset="2"/>
              <a:buChar char="ü"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Qualitative analyses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888" y="1960930"/>
            <a:ext cx="4155112" cy="2211439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0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228;p15"/>
          <p:cNvSpPr txBox="1">
            <a:spLocks/>
          </p:cNvSpPr>
          <p:nvPr/>
        </p:nvSpPr>
        <p:spPr>
          <a:xfrm>
            <a:off x="1778263" y="2067995"/>
            <a:ext cx="7069477" cy="6084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SzPts val="32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pPr algn="l"/>
            <a:r>
              <a:rPr lang="en-US" sz="3600" smtClean="0">
                <a:latin typeface="Times New Roman" charset="0"/>
                <a:ea typeface="Times New Roman" charset="0"/>
                <a:cs typeface="Times New Roman" charset="0"/>
              </a:rPr>
              <a:t>Current Research </a:t>
            </a:r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Branches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3" name="Google Shape;229;p15"/>
          <p:cNvSpPr txBox="1">
            <a:spLocks/>
          </p:cNvSpPr>
          <p:nvPr/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457200" lvl="0" indent="-355600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2000"/>
              <a:buFont typeface="Arial" pitchFamily="34" charset="0"/>
              <a:buChar char="⬥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55600" algn="l" defTabSz="914400" rtl="0" eaLnBrk="1" latinLnBrk="0" hangingPunct="1">
              <a:spcBef>
                <a:spcPts val="600"/>
              </a:spcBef>
              <a:spcAft>
                <a:spcPts val="0"/>
              </a:spcAft>
              <a:buSzPts val="2000"/>
              <a:buFont typeface="Arial" pitchFamily="34" charset="0"/>
              <a:buChar char="⬦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55600" algn="l" defTabSz="914400" rtl="0" eaLnBrk="1" latinLnBrk="0" hangingPunct="1">
              <a:spcBef>
                <a:spcPts val="600"/>
              </a:spcBef>
              <a:spcAft>
                <a:spcPts val="0"/>
              </a:spcAft>
              <a:buSzPts val="2000"/>
              <a:buFont typeface="Arial" pitchFamily="34" charset="0"/>
              <a:buChar char="⬩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55600" algn="l" defTabSz="914400" rtl="0" eaLnBrk="1" latinLnBrk="0" hangingPunct="1">
              <a:spcBef>
                <a:spcPts val="600"/>
              </a:spcBef>
              <a:spcAft>
                <a:spcPts val="0"/>
              </a:spcAft>
              <a:buSzPts val="2000"/>
              <a:buFont typeface="Arial" pitchFamily="34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55600" algn="l" defTabSz="914400" rtl="0" eaLnBrk="1" latinLnBrk="0" hangingPunct="1">
              <a:spcBef>
                <a:spcPts val="600"/>
              </a:spcBef>
              <a:spcAft>
                <a:spcPts val="0"/>
              </a:spcAft>
              <a:buSzPts val="2000"/>
              <a:buFont typeface="Arial" pitchFamily="34" charset="0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55600" algn="l" defTabSz="914400" rtl="0" eaLnBrk="1" latinLnBrk="0" hangingPunct="1">
              <a:spcBef>
                <a:spcPts val="600"/>
              </a:spcBef>
              <a:spcAft>
                <a:spcPts val="0"/>
              </a:spcAft>
              <a:buSzPts val="2000"/>
              <a:buFont typeface="Arial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55600" algn="l" defTabSz="914400" rtl="0" eaLnBrk="1" latinLnBrk="0" hangingPunct="1">
              <a:spcBef>
                <a:spcPts val="600"/>
              </a:spcBef>
              <a:spcAft>
                <a:spcPts val="0"/>
              </a:spcAft>
              <a:buSzPts val="2000"/>
              <a:buFont typeface="Arial" pitchFamily="34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55600" algn="l" defTabSz="914400" rtl="0" eaLnBrk="1" latinLnBrk="0" hangingPunct="1">
              <a:spcBef>
                <a:spcPts val="600"/>
              </a:spcBef>
              <a:spcAft>
                <a:spcPts val="0"/>
              </a:spcAft>
              <a:buSzPts val="2000"/>
              <a:buFont typeface="Arial" pitchFamily="34" charset="0"/>
              <a:buChar char="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55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SzPts val="2000"/>
              <a:buFont typeface="Arial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</a:pP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4" name="Google Shape;230;p15"/>
          <p:cNvSpPr txBox="1"/>
          <p:nvPr/>
        </p:nvSpPr>
        <p:spPr>
          <a:xfrm>
            <a:off x="892394" y="1905043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2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65" name="Google Shape;628;p37"/>
          <p:cNvSpPr/>
          <p:nvPr/>
        </p:nvSpPr>
        <p:spPr>
          <a:xfrm>
            <a:off x="3275489" y="4112957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solidFill>
            <a:srgbClr val="FF0000"/>
          </a:solidFill>
          <a:ln w="12175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Google Shape;629;p37"/>
          <p:cNvSpPr/>
          <p:nvPr/>
        </p:nvSpPr>
        <p:spPr>
          <a:xfrm>
            <a:off x="2310018" y="377436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solidFill>
            <a:srgbClr val="FF0000"/>
          </a:solidFill>
          <a:ln w="12175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30;p37"/>
          <p:cNvGrpSpPr/>
          <p:nvPr/>
        </p:nvGrpSpPr>
        <p:grpSpPr>
          <a:xfrm>
            <a:off x="2741289" y="3524605"/>
            <a:ext cx="387933" cy="367467"/>
            <a:chOff x="2583100" y="2973775"/>
            <a:chExt cx="461550" cy="437200"/>
          </a:xfrm>
          <a:solidFill>
            <a:srgbClr val="FF0000"/>
          </a:solidFill>
        </p:grpSpPr>
        <p:sp>
          <p:nvSpPr>
            <p:cNvPr id="68" name="Google Shape;631;p37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grp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32;p37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grp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634;p37"/>
          <p:cNvGrpSpPr/>
          <p:nvPr/>
        </p:nvGrpSpPr>
        <p:grpSpPr>
          <a:xfrm>
            <a:off x="2918801" y="3158077"/>
            <a:ext cx="435022" cy="323445"/>
            <a:chOff x="5247525" y="3007275"/>
            <a:chExt cx="517575" cy="384825"/>
          </a:xfrm>
          <a:solidFill>
            <a:srgbClr val="FF0000"/>
          </a:solidFill>
        </p:grpSpPr>
        <p:sp>
          <p:nvSpPr>
            <p:cNvPr id="71" name="Google Shape;635;p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grp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36;p3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grp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699;p37"/>
          <p:cNvGrpSpPr/>
          <p:nvPr/>
        </p:nvGrpSpPr>
        <p:grpSpPr>
          <a:xfrm>
            <a:off x="2170037" y="3158077"/>
            <a:ext cx="551731" cy="507784"/>
            <a:chOff x="576250" y="4319400"/>
            <a:chExt cx="442075" cy="442050"/>
          </a:xfrm>
          <a:solidFill>
            <a:srgbClr val="FF0000"/>
          </a:solidFill>
        </p:grpSpPr>
        <p:sp>
          <p:nvSpPr>
            <p:cNvPr id="74" name="Google Shape;700;p3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grp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01;p3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grp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02;p3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grp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03;p3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grp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08;p37"/>
          <p:cNvGrpSpPr/>
          <p:nvPr/>
        </p:nvGrpSpPr>
        <p:grpSpPr>
          <a:xfrm>
            <a:off x="2721768" y="3965055"/>
            <a:ext cx="394068" cy="325505"/>
            <a:chOff x="5268225" y="4341925"/>
            <a:chExt cx="468850" cy="387275"/>
          </a:xfrm>
          <a:solidFill>
            <a:srgbClr val="FF0000"/>
          </a:solidFill>
        </p:grpSpPr>
        <p:sp>
          <p:nvSpPr>
            <p:cNvPr id="79" name="Google Shape;709;p37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grp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10;p37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grp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11;p37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grp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12;p37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grp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13;p37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grp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14;p37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grp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15;p37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grp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16;p37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grp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717;p37"/>
          <p:cNvGrpSpPr/>
          <p:nvPr/>
        </p:nvGrpSpPr>
        <p:grpSpPr>
          <a:xfrm>
            <a:off x="3228506" y="3642125"/>
            <a:ext cx="354145" cy="354145"/>
            <a:chOff x="5964175" y="4329750"/>
            <a:chExt cx="421350" cy="421350"/>
          </a:xfrm>
          <a:solidFill>
            <a:srgbClr val="FF0000"/>
          </a:solidFill>
        </p:grpSpPr>
        <p:sp>
          <p:nvSpPr>
            <p:cNvPr id="88" name="Google Shape;718;p37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grp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19;p37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grp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1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228;p15"/>
          <p:cNvSpPr txBox="1">
            <a:spLocks/>
          </p:cNvSpPr>
          <p:nvPr/>
        </p:nvSpPr>
        <p:spPr>
          <a:xfrm>
            <a:off x="907081" y="2067995"/>
            <a:ext cx="7940660" cy="6084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SzPts val="32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pPr algn="l"/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VIDEO SEMANTIC SEGMENTATION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76;p20"/>
          <p:cNvSpPr txBox="1">
            <a:spLocks noGrp="1"/>
          </p:cNvSpPr>
          <p:nvPr>
            <p:ph type="body" idx="1"/>
          </p:nvPr>
        </p:nvSpPr>
        <p:spPr>
          <a:xfrm>
            <a:off x="424668" y="1502815"/>
            <a:ext cx="5008429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Supervised, </a:t>
            </a:r>
            <a:r>
              <a:rPr lang="en-US" sz="1600" dirty="0" smtClean="0">
                <a:solidFill>
                  <a:srgbClr val="FF0000"/>
                </a:solidFill>
              </a:rPr>
              <a:t>Semi Supervised</a:t>
            </a:r>
            <a:r>
              <a:rPr lang="en-US" sz="1600" dirty="0" smtClean="0"/>
              <a:t>, Unsupervised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Types of Using frames</a:t>
            </a:r>
          </a:p>
          <a:p>
            <a:pPr marL="0" indent="0">
              <a:buNone/>
            </a:pP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Current Frames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Previous Frames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Reference Frames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Memory-Frames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670" y="1319903"/>
            <a:ext cx="4053005" cy="3312423"/>
          </a:xfrm>
          <a:prstGeom prst="rect">
            <a:avLst/>
          </a:prstGeom>
        </p:spPr>
      </p:pic>
      <p:sp>
        <p:nvSpPr>
          <p:cNvPr id="268" name="Google Shape;268;p19"/>
          <p:cNvSpPr txBox="1">
            <a:spLocks noGrp="1"/>
          </p:cNvSpPr>
          <p:nvPr>
            <p:ph type="title"/>
          </p:nvPr>
        </p:nvSpPr>
        <p:spPr>
          <a:xfrm>
            <a:off x="424668" y="850045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 smtClean="0"/>
              <a:t>Video Semantic Segmentation</a:t>
            </a:r>
            <a:endParaRPr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099050" y="4538569"/>
            <a:ext cx="2759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The image credit goes to [6]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"/>
          <p:cNvSpPr txBox="1">
            <a:spLocks noGrp="1"/>
          </p:cNvSpPr>
          <p:nvPr>
            <p:ph type="title"/>
          </p:nvPr>
        </p:nvSpPr>
        <p:spPr>
          <a:xfrm>
            <a:off x="424668" y="850045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 smtClean="0"/>
              <a:t>Research Questions</a:t>
            </a:r>
            <a:endParaRPr sz="1800" dirty="0"/>
          </a:p>
        </p:txBody>
      </p:sp>
      <p:sp>
        <p:nvSpPr>
          <p:cNvPr id="9" name="Google Shape;276;p20"/>
          <p:cNvSpPr txBox="1">
            <a:spLocks noGrp="1"/>
          </p:cNvSpPr>
          <p:nvPr>
            <p:ph type="body" idx="1"/>
          </p:nvPr>
        </p:nvSpPr>
        <p:spPr>
          <a:xfrm>
            <a:off x="424668" y="1502815"/>
            <a:ext cx="5674382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Is there a possible approach to </a:t>
            </a:r>
            <a:r>
              <a:rPr lang="en-US" sz="1600" dirty="0" smtClean="0"/>
              <a:t>achieve better results in terms of famous metrics in this area such as ACC, IOU,..?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6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smtClean="0"/>
              <a:t>Is there a possible way to reduce the inference time and computation for LIVE STRIME and preserve the quality of approach?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6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smtClean="0"/>
              <a:t>How much are 5-TOP SOTAs reliable in different situation?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7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228;p15"/>
          <p:cNvSpPr txBox="1">
            <a:spLocks/>
          </p:cNvSpPr>
          <p:nvPr/>
        </p:nvSpPr>
        <p:spPr>
          <a:xfrm>
            <a:off x="907081" y="2067995"/>
            <a:ext cx="7940660" cy="6084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SzPts val="32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pPr algn="l"/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Dynamic 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Resource Management (DRM</a:t>
            </a:r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61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"/>
          <p:cNvSpPr txBox="1">
            <a:spLocks noGrp="1"/>
          </p:cNvSpPr>
          <p:nvPr>
            <p:ph type="title"/>
          </p:nvPr>
        </p:nvSpPr>
        <p:spPr>
          <a:xfrm>
            <a:off x="424668" y="850045"/>
            <a:ext cx="7506842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mtClean="0"/>
              <a:t>Dynamic Resource Management (DRM) </a:t>
            </a:r>
            <a:br>
              <a:rPr lang="en-US" smtClean="0"/>
            </a:br>
            <a:endParaRPr sz="1800" dirty="0"/>
          </a:p>
        </p:txBody>
      </p:sp>
      <p:sp>
        <p:nvSpPr>
          <p:cNvPr id="9" name="Google Shape;276;p20"/>
          <p:cNvSpPr txBox="1">
            <a:spLocks noGrp="1"/>
          </p:cNvSpPr>
          <p:nvPr>
            <p:ph type="body" idx="1"/>
          </p:nvPr>
        </p:nvSpPr>
        <p:spPr>
          <a:xfrm>
            <a:off x="424668" y="1502815"/>
            <a:ext cx="5827087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US" sz="160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Self-</a:t>
            </a:r>
            <a:r>
              <a:rPr lang="en-US" sz="1600" dirty="0" err="1" smtClean="0"/>
              <a:t>Adaptivity</a:t>
            </a:r>
            <a:r>
              <a:rPr lang="en-US" sz="1600" dirty="0" smtClean="0"/>
              <a:t>  (changing goals at run time),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Self-Optimization (changing dynamics of a modeled system)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Self-Awareness (through Reflections)</a:t>
            </a:r>
          </a:p>
          <a:p>
            <a:pPr marL="0" indent="0">
              <a:buNone/>
            </a:pPr>
            <a:endParaRPr lang="en-US" sz="160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1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"/>
          <p:cNvSpPr txBox="1">
            <a:spLocks noGrp="1"/>
          </p:cNvSpPr>
          <p:nvPr>
            <p:ph type="title"/>
          </p:nvPr>
        </p:nvSpPr>
        <p:spPr>
          <a:xfrm>
            <a:off x="424668" y="850045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 smtClean="0"/>
              <a:t>Chauffeur [9]</a:t>
            </a:r>
            <a:endParaRPr sz="1800" dirty="0"/>
          </a:p>
        </p:txBody>
      </p:sp>
      <p:sp>
        <p:nvSpPr>
          <p:cNvPr id="9" name="Google Shape;276;p20"/>
          <p:cNvSpPr txBox="1">
            <a:spLocks noGrp="1"/>
          </p:cNvSpPr>
          <p:nvPr>
            <p:ph type="body" idx="1"/>
          </p:nvPr>
        </p:nvSpPr>
        <p:spPr>
          <a:xfrm>
            <a:off x="424668" y="1502815"/>
            <a:ext cx="5008429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600" smtClean="0"/>
              <a:t>A Dataset which provides an interactive environment</a:t>
            </a:r>
          </a:p>
          <a:p>
            <a:pPr marL="0" indent="0">
              <a:buNone/>
            </a:pPr>
            <a:endParaRPr lang="en-US" sz="160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1732885"/>
            <a:ext cx="3924300" cy="2577060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2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"/>
          <p:cNvSpPr txBox="1">
            <a:spLocks noGrp="1"/>
          </p:cNvSpPr>
          <p:nvPr>
            <p:ph type="title"/>
          </p:nvPr>
        </p:nvSpPr>
        <p:spPr>
          <a:xfrm>
            <a:off x="424668" y="850045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 smtClean="0"/>
              <a:t>Chauffeur [9]</a:t>
            </a:r>
            <a:endParaRPr sz="1800" dirty="0"/>
          </a:p>
        </p:txBody>
      </p:sp>
      <p:sp>
        <p:nvSpPr>
          <p:cNvPr id="9" name="Google Shape;276;p20"/>
          <p:cNvSpPr txBox="1">
            <a:spLocks noGrp="1"/>
          </p:cNvSpPr>
          <p:nvPr>
            <p:ph type="body" idx="1"/>
          </p:nvPr>
        </p:nvSpPr>
        <p:spPr>
          <a:xfrm>
            <a:off x="424668" y="1502815"/>
            <a:ext cx="5008429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600" smtClean="0"/>
              <a:t>A Dataset which provides an interactive environment</a:t>
            </a:r>
          </a:p>
          <a:p>
            <a:pPr marL="0" indent="0">
              <a:buNone/>
            </a:pPr>
            <a:endParaRPr lang="en-US" sz="160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313" y="1798537"/>
            <a:ext cx="6363567" cy="2685156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9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448965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About me</a:t>
            </a:r>
            <a:endParaRPr dirty="0"/>
          </a:p>
        </p:txBody>
      </p:sp>
      <p:sp>
        <p:nvSpPr>
          <p:cNvPr id="213" name="Google Shape;213;p13"/>
          <p:cNvSpPr txBox="1">
            <a:spLocks noGrp="1"/>
          </p:cNvSpPr>
          <p:nvPr>
            <p:ph type="body" idx="1"/>
          </p:nvPr>
        </p:nvSpPr>
        <p:spPr>
          <a:xfrm>
            <a:off x="448965" y="1826405"/>
            <a:ext cx="5039265" cy="242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charset="0"/>
              <a:buChar char="•"/>
            </a:pP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Artificial Intelligent Engineer</a:t>
            </a:r>
          </a:p>
          <a:p>
            <a:pPr>
              <a:buFont typeface="Arial" charset="0"/>
              <a:buChar char="•"/>
            </a:pP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Specialized in Machine Learning / DL/ RL</a:t>
            </a:r>
          </a:p>
          <a:p>
            <a:pPr>
              <a:buFont typeface="Arial" charset="0"/>
              <a:buChar char="•"/>
            </a:pP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3 years Research Experience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99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"/>
          <p:cNvSpPr txBox="1">
            <a:spLocks noGrp="1"/>
          </p:cNvSpPr>
          <p:nvPr>
            <p:ph type="title"/>
          </p:nvPr>
        </p:nvSpPr>
        <p:spPr>
          <a:xfrm>
            <a:off x="424668" y="850045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 smtClean="0"/>
              <a:t>Possible Research Questions</a:t>
            </a:r>
            <a:endParaRPr sz="1800" dirty="0"/>
          </a:p>
        </p:txBody>
      </p:sp>
      <p:sp>
        <p:nvSpPr>
          <p:cNvPr id="9" name="Google Shape;276;p20"/>
          <p:cNvSpPr txBox="1">
            <a:spLocks noGrp="1"/>
          </p:cNvSpPr>
          <p:nvPr>
            <p:ph type="body" idx="1"/>
          </p:nvPr>
        </p:nvSpPr>
        <p:spPr>
          <a:xfrm>
            <a:off x="424668" y="1502815"/>
            <a:ext cx="5979792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600" dirty="0" smtClean="0"/>
              <a:t>Is there a way that </a:t>
            </a:r>
            <a:r>
              <a:rPr lang="en-US" sz="1600" dirty="0"/>
              <a:t>Proximal Policy Optimization (PPO</a:t>
            </a:r>
            <a:r>
              <a:rPr lang="en-US" sz="1600" dirty="0" smtClean="0"/>
              <a:t>) achieve better results (accuracy, convergence time, corresponding time)?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6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smtClean="0"/>
              <a:t>How much are Cyber-Physical scheduling systems are safe? Especially the SOTAs. (</a:t>
            </a:r>
            <a:r>
              <a:rPr lang="en-US" sz="1600" dirty="0"/>
              <a:t>aviation </a:t>
            </a:r>
            <a:r>
              <a:rPr lang="en-US" sz="1600" dirty="0" smtClean="0"/>
              <a:t>industries)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6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smtClean="0"/>
              <a:t>Is that true that Reinforcement Learning gives us better outcome with higher throughput? Why? And How Come?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1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"/>
          <p:cNvSpPr txBox="1">
            <a:spLocks noGrp="1"/>
          </p:cNvSpPr>
          <p:nvPr>
            <p:ph type="title"/>
          </p:nvPr>
        </p:nvSpPr>
        <p:spPr>
          <a:xfrm>
            <a:off x="424668" y="850045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 smtClean="0"/>
              <a:t>Topics</a:t>
            </a:r>
            <a:endParaRPr sz="1800" dirty="0"/>
          </a:p>
        </p:txBody>
      </p:sp>
      <p:sp>
        <p:nvSpPr>
          <p:cNvPr id="9" name="Google Shape;276;p20"/>
          <p:cNvSpPr txBox="1">
            <a:spLocks noGrp="1"/>
          </p:cNvSpPr>
          <p:nvPr>
            <p:ph type="body" idx="1"/>
          </p:nvPr>
        </p:nvSpPr>
        <p:spPr>
          <a:xfrm>
            <a:off x="424668" y="1502815"/>
            <a:ext cx="5008429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US" sz="1600" dirty="0">
              <a:sym typeface="Arial"/>
            </a:endParaRPr>
          </a:p>
          <a:p>
            <a:pPr marL="742950" lvl="2" indent="-285750"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sym typeface="Arial"/>
              </a:rPr>
              <a:t>AI/ML applications</a:t>
            </a:r>
          </a:p>
          <a:p>
            <a:pPr marL="742950" lvl="2" indent="-285750">
              <a:spcBef>
                <a:spcPts val="0"/>
              </a:spcBef>
              <a:buFont typeface="Arial" charset="0"/>
              <a:buChar char="•"/>
            </a:pPr>
            <a:endParaRPr lang="en-US" sz="1600" dirty="0" smtClean="0">
              <a:sym typeface="Arial"/>
            </a:endParaRPr>
          </a:p>
          <a:p>
            <a:pPr marL="8001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600" dirty="0" smtClean="0">
                <a:sym typeface="Arial"/>
              </a:rPr>
              <a:t>The relationship with Self-awareness and quality assurance </a:t>
            </a:r>
          </a:p>
          <a:p>
            <a:pPr marL="800100" lvl="2" indent="-342900">
              <a:spcBef>
                <a:spcPts val="0"/>
              </a:spcBef>
              <a:buFont typeface="+mj-lt"/>
              <a:buAutoNum type="arabicPeriod"/>
            </a:pPr>
            <a:r>
              <a:rPr lang="en-US" sz="1600" dirty="0" smtClean="0">
                <a:sym typeface="Arial"/>
              </a:rPr>
              <a:t>Open for new topics</a:t>
            </a:r>
          </a:p>
          <a:p>
            <a:pPr marL="800100" lvl="2" indent="-342900">
              <a:spcBef>
                <a:spcPts val="0"/>
              </a:spcBef>
              <a:buFont typeface="+mj-lt"/>
              <a:buAutoNum type="arabicPeriod"/>
            </a:pPr>
            <a:endParaRPr lang="en-US" sz="1600" dirty="0">
              <a:sym typeface="Arial"/>
            </a:endParaRPr>
          </a:p>
          <a:p>
            <a:pPr marL="742950" lvl="2" indent="-285750">
              <a:spcBef>
                <a:spcPts val="0"/>
              </a:spcBef>
              <a:buFont typeface="Arial" charset="0"/>
              <a:buChar char="•"/>
            </a:pPr>
            <a:endParaRPr lang="en-US" sz="1600" dirty="0">
              <a:sym typeface="Arial"/>
            </a:endParaRP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48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"/>
          <p:cNvSpPr txBox="1">
            <a:spLocks noGrp="1"/>
          </p:cNvSpPr>
          <p:nvPr>
            <p:ph type="title"/>
          </p:nvPr>
        </p:nvSpPr>
        <p:spPr>
          <a:xfrm>
            <a:off x="424668" y="850045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References</a:t>
            </a:r>
            <a:endParaRPr sz="1800" dirty="0"/>
          </a:p>
        </p:txBody>
      </p:sp>
      <p:sp>
        <p:nvSpPr>
          <p:cNvPr id="9" name="Google Shape;276;p20"/>
          <p:cNvSpPr txBox="1">
            <a:spLocks noGrp="1"/>
          </p:cNvSpPr>
          <p:nvPr>
            <p:ph type="body" idx="1"/>
          </p:nvPr>
        </p:nvSpPr>
        <p:spPr>
          <a:xfrm>
            <a:off x="424668" y="1502815"/>
            <a:ext cx="8719332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[1] </a:t>
            </a:r>
            <a:r>
              <a:rPr lang="en-US" sz="10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A. Malekijoo</a:t>
            </a: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, M. </a:t>
            </a:r>
            <a:r>
              <a:rPr lang="en-US" sz="1000" dirty="0" err="1">
                <a:latin typeface="Times New Roman" charset="0"/>
                <a:ea typeface="Times New Roman" charset="0"/>
                <a:cs typeface="Times New Roman" charset="0"/>
              </a:rPr>
              <a:t>Fadaeieslam</a:t>
            </a: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, “Convolution-Deconvolution Architecture with Pyramid Pooling Module for semantic segmentation,” Multimedia Tools and Application, </a:t>
            </a:r>
            <a:r>
              <a:rPr lang="en-US" sz="1000" dirty="0" err="1">
                <a:latin typeface="Times New Roman" charset="0"/>
                <a:ea typeface="Times New Roman" charset="0"/>
                <a:cs typeface="Times New Roman" charset="0"/>
              </a:rPr>
              <a:t>Multimed</a:t>
            </a: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 Tools </a:t>
            </a:r>
            <a:r>
              <a:rPr lang="en-US" sz="1000" dirty="0" err="1">
                <a:latin typeface="Times New Roman" charset="0"/>
                <a:ea typeface="Times New Roman" charset="0"/>
                <a:cs typeface="Times New Roman" charset="0"/>
              </a:rPr>
              <a:t>Appl</a:t>
            </a: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 78, 3237932392, 2019. </a:t>
            </a:r>
          </a:p>
          <a:p>
            <a:pPr marL="114300" indent="0">
              <a:buNone/>
            </a:pP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Link: https://</a:t>
            </a:r>
            <a:r>
              <a:rPr lang="en-US" sz="1000" dirty="0" err="1">
                <a:latin typeface="Times New Roman" charset="0"/>
                <a:ea typeface="Times New Roman" charset="0"/>
                <a:cs typeface="Times New Roman" charset="0"/>
              </a:rPr>
              <a:t>rdcu.be</a:t>
            </a: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/</a:t>
            </a:r>
            <a:r>
              <a:rPr lang="en-US" sz="1000" dirty="0" err="1">
                <a:latin typeface="Times New Roman" charset="0"/>
                <a:ea typeface="Times New Roman" charset="0"/>
                <a:cs typeface="Times New Roman" charset="0"/>
              </a:rPr>
              <a:t>bMTCy</a:t>
            </a: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marL="114300" indent="0">
              <a:buNone/>
            </a:pP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[2] M. </a:t>
            </a:r>
            <a:r>
              <a:rPr lang="en-US" sz="1000" dirty="0" err="1">
                <a:latin typeface="Times New Roman" charset="0"/>
                <a:ea typeface="Times New Roman" charset="0"/>
                <a:cs typeface="Times New Roman" charset="0"/>
              </a:rPr>
              <a:t>Homayounfar</a:t>
            </a: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0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A. Malekijoo</a:t>
            </a: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, A. </a:t>
            </a:r>
            <a:r>
              <a:rPr lang="en-US" sz="1000" dirty="0" err="1">
                <a:latin typeface="Times New Roman" charset="0"/>
                <a:ea typeface="Times New Roman" charset="0"/>
                <a:cs typeface="Times New Roman" charset="0"/>
              </a:rPr>
              <a:t>Visuri</a:t>
            </a: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, C. Dobbins, E. </a:t>
            </a:r>
            <a:r>
              <a:rPr lang="en-US" sz="1000" dirty="0" err="1">
                <a:latin typeface="Times New Roman" charset="0"/>
                <a:ea typeface="Times New Roman" charset="0"/>
                <a:cs typeface="Times New Roman" charset="0"/>
              </a:rPr>
              <a:t>Peltonen</a:t>
            </a: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, E. </a:t>
            </a:r>
            <a:r>
              <a:rPr lang="en-US" sz="1000" dirty="0" err="1">
                <a:latin typeface="Times New Roman" charset="0"/>
                <a:ea typeface="Times New Roman" charset="0"/>
                <a:cs typeface="Times New Roman" charset="0"/>
              </a:rPr>
              <a:t>Pinksy</a:t>
            </a: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, K. </a:t>
            </a:r>
            <a:r>
              <a:rPr lang="en-US" sz="1000" dirty="0" err="1">
                <a:latin typeface="Times New Roman" charset="0"/>
                <a:ea typeface="Times New Roman" charset="0"/>
                <a:cs typeface="Times New Roman" charset="0"/>
              </a:rPr>
              <a:t>Teymourian</a:t>
            </a: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, and R. Rawassizadeh. “Understanding Smartwatch Battery Utilization in the Wild”, In Sensors 2020.  </a:t>
            </a: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Link: </a:t>
            </a:r>
            <a:r>
              <a:rPr lang="mr-IN" sz="10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https://doi.org/10.3390/s20133784</a:t>
            </a:r>
            <a:endParaRPr lang="en-US" sz="1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14300" indent="0">
              <a:buNone/>
            </a:pP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[3] </a:t>
            </a:r>
            <a:r>
              <a:rPr lang="en-US" sz="10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A. Malekijoo</a:t>
            </a: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000" dirty="0" err="1">
                <a:latin typeface="Times New Roman" charset="0"/>
                <a:ea typeface="Times New Roman" charset="0"/>
                <a:cs typeface="Times New Roman" charset="0"/>
              </a:rPr>
              <a:t>M.Fadaeieslam</a:t>
            </a: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, H. </a:t>
            </a:r>
            <a:r>
              <a:rPr lang="en-US" sz="1000" dirty="0" err="1">
                <a:latin typeface="Times New Roman" charset="0"/>
                <a:ea typeface="Times New Roman" charset="0"/>
                <a:cs typeface="Times New Roman" charset="0"/>
              </a:rPr>
              <a:t>Malekijou</a:t>
            </a: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, M. </a:t>
            </a:r>
            <a:r>
              <a:rPr lang="en-US" sz="1000" dirty="0" err="1">
                <a:latin typeface="Times New Roman" charset="0"/>
                <a:ea typeface="Times New Roman" charset="0"/>
                <a:cs typeface="Times New Roman" charset="0"/>
              </a:rPr>
              <a:t>Homayounfar</a:t>
            </a: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, L.T. </a:t>
            </a:r>
            <a:r>
              <a:rPr lang="en-US" sz="1000" dirty="0" err="1">
                <a:latin typeface="Times New Roman" charset="0"/>
                <a:ea typeface="Times New Roman" charset="0"/>
                <a:cs typeface="Times New Roman" charset="0"/>
              </a:rPr>
              <a:t>Chitkushev</a:t>
            </a: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, and R. Rawassizadeh. “FedZip: A Compression Framework for Communication Efficient Federated Learning.” In </a:t>
            </a:r>
            <a:r>
              <a:rPr lang="en-US" sz="1000" dirty="0" err="1">
                <a:latin typeface="Times New Roman" charset="0"/>
                <a:ea typeface="Times New Roman" charset="0"/>
                <a:cs typeface="Times New Roman" charset="0"/>
              </a:rPr>
              <a:t>SenSys</a:t>
            </a: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 2020: ACM Conference on Embedded Networked Sensor Systems, Nov 2020, Yokohama, Japan. (Submitted, </a:t>
            </a:r>
            <a:r>
              <a:rPr lang="en-US" sz="1000" dirty="0" err="1">
                <a:latin typeface="Times New Roman" charset="0"/>
                <a:ea typeface="Times New Roman" charset="0"/>
                <a:cs typeface="Times New Roman" charset="0"/>
              </a:rPr>
              <a:t>june</a:t>
            </a: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 2020) </a:t>
            </a:r>
            <a:endParaRPr lang="en-US" sz="1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114300" indent="0">
              <a:buNone/>
            </a:pP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[4] </a:t>
            </a:r>
            <a:r>
              <a:rPr lang="en-US" sz="1000" dirty="0" err="1">
                <a:latin typeface="Times New Roman" charset="0"/>
                <a:ea typeface="Times New Roman" charset="0"/>
                <a:cs typeface="Times New Roman" charset="0"/>
              </a:rPr>
              <a:t>Luiten</a:t>
            </a: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, J.; </a:t>
            </a:r>
            <a:r>
              <a:rPr lang="en-US" sz="1000" dirty="0" err="1">
                <a:latin typeface="Times New Roman" charset="0"/>
                <a:ea typeface="Times New Roman" charset="0"/>
                <a:cs typeface="Times New Roman" charset="0"/>
              </a:rPr>
              <a:t>Voigtlaender</a:t>
            </a: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, P.; and </a:t>
            </a:r>
            <a:r>
              <a:rPr lang="en-US" sz="1000" dirty="0" err="1">
                <a:latin typeface="Times New Roman" charset="0"/>
                <a:ea typeface="Times New Roman" charset="0"/>
                <a:cs typeface="Times New Roman" charset="0"/>
              </a:rPr>
              <a:t>Leibe</a:t>
            </a: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, B. 2018. </a:t>
            </a:r>
            <a:r>
              <a:rPr lang="en-US" sz="1000" dirty="0" err="1">
                <a:latin typeface="Times New Roman" charset="0"/>
                <a:ea typeface="Times New Roman" charset="0"/>
                <a:cs typeface="Times New Roman" charset="0"/>
              </a:rPr>
              <a:t>Premvos</a:t>
            </a: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: Proposal-generation, refinement and merging for video object segmentation. In Asian Conference on Computer Vision, 565–580. Springer. </a:t>
            </a:r>
          </a:p>
          <a:p>
            <a:pPr marL="114300" indent="0">
              <a:buNone/>
            </a:pP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[5] </a:t>
            </a:r>
            <a:r>
              <a:rPr lang="en-US" sz="1000" dirty="0" err="1">
                <a:latin typeface="Times New Roman" charset="0"/>
                <a:ea typeface="Times New Roman" charset="0"/>
                <a:cs typeface="Times New Roman" charset="0"/>
              </a:rPr>
              <a:t>Voigtlaender</a:t>
            </a: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, P.; Chai, Y.; </a:t>
            </a:r>
            <a:r>
              <a:rPr lang="en-US" sz="1000" dirty="0" err="1">
                <a:latin typeface="Times New Roman" charset="0"/>
                <a:ea typeface="Times New Roman" charset="0"/>
                <a:cs typeface="Times New Roman" charset="0"/>
              </a:rPr>
              <a:t>Schroff</a:t>
            </a: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, F.; Adam, H.; </a:t>
            </a:r>
            <a:r>
              <a:rPr lang="en-US" sz="1000" dirty="0" err="1">
                <a:latin typeface="Times New Roman" charset="0"/>
                <a:ea typeface="Times New Roman" charset="0"/>
                <a:cs typeface="Times New Roman" charset="0"/>
              </a:rPr>
              <a:t>Leibe</a:t>
            </a: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, B.; and Chen, L.-C. 2019. </a:t>
            </a:r>
            <a:r>
              <a:rPr lang="en-US" sz="1000" dirty="0" err="1">
                <a:latin typeface="Times New Roman" charset="0"/>
                <a:ea typeface="Times New Roman" charset="0"/>
                <a:cs typeface="Times New Roman" charset="0"/>
              </a:rPr>
              <a:t>Feelvos</a:t>
            </a: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: Fast end-to-end embedding learning for video object segmentation. In Proceedings of the IEEE/CVF Conference on Computer Vision and Pattern Recognition, 9481–9490. </a:t>
            </a:r>
          </a:p>
          <a:p>
            <a:pPr marL="114300" indent="0">
              <a:buNone/>
            </a:pP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[6] Oh, S. W.; Lee, J.-Y.; Xu, N.; and Kim, S. J. 2019. Video object segmentation using space-time memory networks. In Proceedings of the IEEE/CVF International Conference on Computer Vision, 9226–9235. </a:t>
            </a:r>
          </a:p>
          <a:p>
            <a:pPr marL="114300" indent="0">
              <a:buNone/>
            </a:pP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[7] S. Cho, H. Lee, M. Kim, S. Jang and S. Lee, "Pixel-Level Bijective Matching for Video Object Segmentation," 2022 IEEE/CVF Winter Conference on Applications of Computer Vision (WACV), 2022, pp. 1453-1462, </a:t>
            </a:r>
            <a:r>
              <a:rPr lang="en-US" sz="1000" dirty="0" err="1">
                <a:latin typeface="Times New Roman" charset="0"/>
                <a:ea typeface="Times New Roman" charset="0"/>
                <a:cs typeface="Times New Roman" charset="0"/>
              </a:rPr>
              <a:t>doi</a:t>
            </a: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: 10.1109/WACV51458.2022.00152.</a:t>
            </a:r>
          </a:p>
          <a:p>
            <a:pPr marL="114300" indent="0">
              <a:buNone/>
            </a:pP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[8] </a:t>
            </a:r>
            <a:r>
              <a:rPr lang="en-US" sz="1000" dirty="0" err="1">
                <a:latin typeface="Times New Roman" charset="0"/>
                <a:ea typeface="Times New Roman" charset="0"/>
                <a:cs typeface="Times New Roman" charset="0"/>
              </a:rPr>
              <a:t>Xiaohao</a:t>
            </a: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 Xu, </a:t>
            </a:r>
            <a:r>
              <a:rPr lang="en-US" sz="1000" dirty="0" err="1">
                <a:latin typeface="Times New Roman" charset="0"/>
                <a:ea typeface="Times New Roman" charset="0"/>
                <a:cs typeface="Times New Roman" charset="0"/>
              </a:rPr>
              <a:t>Jinglu</a:t>
            </a: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 Wang, Xiao Li, Yan Lu, "Reliable Propagation-Correction Modulation for Video Object Segmentation,” </a:t>
            </a:r>
            <a:r>
              <a:rPr lang="is-IS" sz="1000" dirty="0">
                <a:latin typeface="Times New Roman" charset="0"/>
                <a:ea typeface="Times New Roman" charset="0"/>
                <a:cs typeface="Times New Roman" charset="0"/>
              </a:rPr>
              <a:t>arXiv:2112.02853v1 </a:t>
            </a: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, 2021.</a:t>
            </a:r>
            <a:endParaRPr lang="fa-IR" sz="1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14300" indent="0">
              <a:buNone/>
            </a:pP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[9] </a:t>
            </a:r>
            <a:r>
              <a:rPr lang="en-US" sz="1000" dirty="0" err="1">
                <a:latin typeface="Times New Roman" charset="0"/>
                <a:ea typeface="Times New Roman" charset="0"/>
                <a:cs typeface="Times New Roman" charset="0"/>
              </a:rPr>
              <a:t>Biswadip</a:t>
            </a: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000" dirty="0" err="1">
                <a:latin typeface="Times New Roman" charset="0"/>
                <a:ea typeface="Times New Roman" charset="0"/>
                <a:cs typeface="Times New Roman" charset="0"/>
              </a:rPr>
              <a:t>Maity</a:t>
            </a: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000" dirty="0" err="1">
                <a:latin typeface="Times New Roman" charset="0"/>
                <a:ea typeface="Times New Roman" charset="0"/>
                <a:cs typeface="Times New Roman" charset="0"/>
              </a:rPr>
              <a:t>Saehanseul</a:t>
            </a: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 Yi, </a:t>
            </a:r>
            <a:r>
              <a:rPr lang="en-US" sz="1000" dirty="0" err="1">
                <a:latin typeface="Times New Roman" charset="0"/>
                <a:ea typeface="Times New Roman" charset="0"/>
                <a:cs typeface="Times New Roman" charset="0"/>
              </a:rPr>
              <a:t>Dongjoo</a:t>
            </a: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000" dirty="0" err="1">
                <a:latin typeface="Times New Roman" charset="0"/>
                <a:ea typeface="Times New Roman" charset="0"/>
                <a:cs typeface="Times New Roman" charset="0"/>
              </a:rPr>
              <a:t>Seo</a:t>
            </a: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000" dirty="0" err="1">
                <a:latin typeface="Times New Roman" charset="0"/>
                <a:ea typeface="Times New Roman" charset="0"/>
                <a:cs typeface="Times New Roman" charset="0"/>
              </a:rPr>
              <a:t>Leming</a:t>
            </a: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 Cheng, Sung-Soo Lim, Jong-Chan Kim, Bryan Donyanavard, and </a:t>
            </a:r>
            <a:r>
              <a:rPr lang="en-US" sz="1000" dirty="0" err="1">
                <a:latin typeface="Times New Roman" charset="0"/>
                <a:ea typeface="Times New Roman" charset="0"/>
                <a:cs typeface="Times New Roman" charset="0"/>
              </a:rPr>
              <a:t>Nikil</a:t>
            </a: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000" dirty="0" err="1">
                <a:latin typeface="Times New Roman" charset="0"/>
                <a:ea typeface="Times New Roman" charset="0"/>
                <a:cs typeface="Times New Roman" charset="0"/>
              </a:rPr>
              <a:t>Dutt</a:t>
            </a: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. 2021. Chauffeur: Benchmark Suite for Design and End-to-End Analysis of Self-Driving Vehicles on Embedded Systems. ACM Trans. Embed. </a:t>
            </a:r>
            <a:r>
              <a:rPr lang="en-US" sz="1000" dirty="0" err="1">
                <a:latin typeface="Times New Roman" charset="0"/>
                <a:ea typeface="Times New Roman" charset="0"/>
                <a:cs typeface="Times New Roman" charset="0"/>
              </a:rPr>
              <a:t>Comput</a:t>
            </a: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. Syst. 20, 5s, Article 74 (September 2021), 22 pages, DOI: </a:t>
            </a: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https://doi.org/10.1145/3477005</a:t>
            </a: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marL="114300" indent="0">
              <a:buNone/>
            </a:pP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[10] W. Ali and H. Yun. 2019. RT-Gang: Real-Time Gang Scheduling Framework for Safety-Critical Systems. In Proc. IEEE RTAS. 143–155. </a:t>
            </a:r>
          </a:p>
          <a:p>
            <a:pPr marL="114300" indent="0">
              <a:buNone/>
            </a:pP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[11] </a:t>
            </a:r>
            <a:r>
              <a:rPr lang="en-US" sz="1000" dirty="0" err="1">
                <a:latin typeface="Times New Roman" charset="0"/>
                <a:ea typeface="Times New Roman" charset="0"/>
                <a:cs typeface="Times New Roman" charset="0"/>
              </a:rPr>
              <a:t>Sina</a:t>
            </a: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000" dirty="0" err="1">
                <a:latin typeface="Times New Roman" charset="0"/>
                <a:ea typeface="Times New Roman" charset="0"/>
                <a:cs typeface="Times New Roman" charset="0"/>
              </a:rPr>
              <a:t>Shahhosseini</a:t>
            </a: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 and </a:t>
            </a:r>
            <a:r>
              <a:rPr lang="en-US" sz="1000" dirty="0" err="1">
                <a:latin typeface="Times New Roman" charset="0"/>
                <a:ea typeface="Times New Roman" charset="0"/>
                <a:cs typeface="Times New Roman" charset="0"/>
              </a:rPr>
              <a:t>Tianyi</a:t>
            </a: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 Hu and </a:t>
            </a:r>
            <a:r>
              <a:rPr lang="en-US" sz="1000" dirty="0" err="1">
                <a:latin typeface="Times New Roman" charset="0"/>
                <a:ea typeface="Times New Roman" charset="0"/>
                <a:cs typeface="Times New Roman" charset="0"/>
              </a:rPr>
              <a:t>Dongjoo</a:t>
            </a: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000" dirty="0" err="1">
                <a:latin typeface="Times New Roman" charset="0"/>
                <a:ea typeface="Times New Roman" charset="0"/>
                <a:cs typeface="Times New Roman" charset="0"/>
              </a:rPr>
              <a:t>Seo</a:t>
            </a: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 and Anil </a:t>
            </a:r>
            <a:r>
              <a:rPr lang="en-US" sz="1000" dirty="0" err="1">
                <a:latin typeface="Times New Roman" charset="0"/>
                <a:ea typeface="Times New Roman" charset="0"/>
                <a:cs typeface="Times New Roman" charset="0"/>
              </a:rPr>
              <a:t>Kanduri</a:t>
            </a: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 and Bryan Donyanavard and Amir M. </a:t>
            </a:r>
            <a:r>
              <a:rPr lang="en-US" sz="1000" dirty="0" err="1">
                <a:latin typeface="Times New Roman" charset="0"/>
                <a:ea typeface="Times New Roman" charset="0"/>
                <a:cs typeface="Times New Roman" charset="0"/>
              </a:rPr>
              <a:t>Rahmani</a:t>
            </a: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 and </a:t>
            </a:r>
            <a:r>
              <a:rPr lang="en-US" sz="1000" dirty="0" err="1">
                <a:latin typeface="Times New Roman" charset="0"/>
                <a:ea typeface="Times New Roman" charset="0"/>
                <a:cs typeface="Times New Roman" charset="0"/>
              </a:rPr>
              <a:t>Nikil</a:t>
            </a: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000" dirty="0" err="1">
                <a:latin typeface="Times New Roman" charset="0"/>
                <a:ea typeface="Times New Roman" charset="0"/>
                <a:cs typeface="Times New Roman" charset="0"/>
              </a:rPr>
              <a:t>Dutt</a:t>
            </a: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, "Hybrid Learning for Orchestrating Deep Learning Inference in Multi-user Edge-cloud Networks,” arXiv:2202.11098v1 [</a:t>
            </a:r>
            <a:r>
              <a:rPr lang="en-US" sz="1000" dirty="0" err="1">
                <a:latin typeface="Times New Roman" charset="0"/>
                <a:ea typeface="Times New Roman" charset="0"/>
                <a:cs typeface="Times New Roman" charset="0"/>
              </a:rPr>
              <a:t>cs.LG</a:t>
            </a: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>] 21 Feb 2022 </a:t>
            </a:r>
          </a:p>
          <a:p>
            <a:pPr marL="114300" indent="0">
              <a:buNone/>
            </a:pPr>
            <a:endParaRPr lang="en-US" sz="1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22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228;p15"/>
          <p:cNvSpPr txBox="1">
            <a:spLocks/>
          </p:cNvSpPr>
          <p:nvPr/>
        </p:nvSpPr>
        <p:spPr>
          <a:xfrm>
            <a:off x="1670605" y="2268000"/>
            <a:ext cx="6634200" cy="6084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SzPts val="32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pPr algn="l"/>
            <a:r>
              <a:rPr lang="en-US" dirty="0" smtClean="0"/>
              <a:t>Research Experiences</a:t>
            </a:r>
            <a:endParaRPr lang="en-US" dirty="0"/>
          </a:p>
        </p:txBody>
      </p:sp>
      <p:sp>
        <p:nvSpPr>
          <p:cNvPr id="31" name="Google Shape;230;p15"/>
          <p:cNvSpPr txBox="1"/>
          <p:nvPr/>
        </p:nvSpPr>
        <p:spPr>
          <a:xfrm>
            <a:off x="777447" y="1998955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1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grpSp>
        <p:nvGrpSpPr>
          <p:cNvPr id="32" name="Google Shape;508;p37"/>
          <p:cNvGrpSpPr/>
          <p:nvPr/>
        </p:nvGrpSpPr>
        <p:grpSpPr>
          <a:xfrm>
            <a:off x="2433384" y="3618469"/>
            <a:ext cx="342882" cy="418128"/>
            <a:chOff x="596350" y="929175"/>
            <a:chExt cx="407950" cy="497475"/>
          </a:xfrm>
        </p:grpSpPr>
        <p:sp>
          <p:nvSpPr>
            <p:cNvPr id="33" name="Google Shape;509;p37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10;p37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11;p37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12;p3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13;p3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14;p3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15;p37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672;p37"/>
          <p:cNvGrpSpPr/>
          <p:nvPr/>
        </p:nvGrpSpPr>
        <p:grpSpPr>
          <a:xfrm>
            <a:off x="2567475" y="3244812"/>
            <a:ext cx="369526" cy="268183"/>
            <a:chOff x="3932350" y="3714775"/>
            <a:chExt cx="439650" cy="319075"/>
          </a:xfrm>
        </p:grpSpPr>
        <p:sp>
          <p:nvSpPr>
            <p:cNvPr id="41" name="Google Shape;673;p3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74;p3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75;p3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76;p3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77;p3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678;p37"/>
          <p:cNvGrpSpPr/>
          <p:nvPr/>
        </p:nvGrpSpPr>
        <p:grpSpPr>
          <a:xfrm>
            <a:off x="3053709" y="4036597"/>
            <a:ext cx="369505" cy="268183"/>
            <a:chOff x="4604550" y="3714775"/>
            <a:chExt cx="439625" cy="319075"/>
          </a:xfrm>
        </p:grpSpPr>
        <p:sp>
          <p:nvSpPr>
            <p:cNvPr id="47" name="Google Shape;679;p37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80;p37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705;p37"/>
          <p:cNvSpPr/>
          <p:nvPr/>
        </p:nvSpPr>
        <p:spPr>
          <a:xfrm>
            <a:off x="2929318" y="3568749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882;p37"/>
          <p:cNvGrpSpPr/>
          <p:nvPr/>
        </p:nvGrpSpPr>
        <p:grpSpPr>
          <a:xfrm>
            <a:off x="3365339" y="3580059"/>
            <a:ext cx="452420" cy="433992"/>
            <a:chOff x="5233525" y="4954450"/>
            <a:chExt cx="538275" cy="516350"/>
          </a:xfrm>
        </p:grpSpPr>
        <p:sp>
          <p:nvSpPr>
            <p:cNvPr id="51" name="Google Shape;883;p37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84;p3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85;p37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86;p37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87;p3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88;p37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89;p37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90;p37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91;p37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92;p37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93;p37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86147" y="2837954"/>
            <a:ext cx="2137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Four Projects</a:t>
            </a:r>
            <a:endParaRPr lang="en-US" sz="1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"/>
          <p:cNvSpPr txBox="1">
            <a:spLocks noGrp="1"/>
          </p:cNvSpPr>
          <p:nvPr>
            <p:ph type="title"/>
          </p:nvPr>
        </p:nvSpPr>
        <p:spPr>
          <a:xfrm>
            <a:off x="424668" y="850045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P-DecovNet [1]</a:t>
            </a:r>
            <a:endParaRPr dirty="0"/>
          </a:p>
        </p:txBody>
      </p:sp>
      <p:sp>
        <p:nvSpPr>
          <p:cNvPr id="9" name="Google Shape;276;p20"/>
          <p:cNvSpPr txBox="1">
            <a:spLocks noGrp="1"/>
          </p:cNvSpPr>
          <p:nvPr>
            <p:ph type="body" idx="1"/>
          </p:nvPr>
        </p:nvSpPr>
        <p:spPr>
          <a:xfrm>
            <a:off x="424668" y="1548600"/>
            <a:ext cx="5008429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Semantic Segmentation for Autonomous Cars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2017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Goal: Improve Semantic Segmentation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Problem: Inference with a Small Dataset,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Bordering Error.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705" y="1655520"/>
            <a:ext cx="4334219" cy="2443280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08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"/>
          <p:cNvSpPr txBox="1">
            <a:spLocks noGrp="1"/>
          </p:cNvSpPr>
          <p:nvPr>
            <p:ph type="title"/>
          </p:nvPr>
        </p:nvSpPr>
        <p:spPr>
          <a:xfrm>
            <a:off x="424668" y="850045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P-DecovNet [1]</a:t>
            </a:r>
            <a:endParaRPr dirty="0"/>
          </a:p>
        </p:txBody>
      </p:sp>
      <p:sp>
        <p:nvSpPr>
          <p:cNvPr id="9" name="Google Shape;276;p20"/>
          <p:cNvSpPr txBox="1">
            <a:spLocks noGrp="1"/>
          </p:cNvSpPr>
          <p:nvPr>
            <p:ph type="body" idx="1"/>
          </p:nvPr>
        </p:nvSpPr>
        <p:spPr>
          <a:xfrm>
            <a:off x="424668" y="1548600"/>
            <a:ext cx="5008429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Metrics: Accuracy and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mIoU</a:t>
            </a:r>
            <a:endParaRPr lang="en-US" sz="1600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Inria Sans Light"/>
            </a:endParaRPr>
          </a:p>
          <a:p>
            <a:pPr marL="285750" lvl="0" indent="-285750">
              <a:buClr>
                <a:schemeClr val="tx1"/>
              </a:buClr>
              <a:buFont typeface="Wingdings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Convolution-Deconvolution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(Auto Encoder)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Symmetric 4-Layer </a:t>
            </a:r>
            <a:r>
              <a:rPr lang="en-US" sz="1600" dirty="0" err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AutoEncoder</a:t>
            </a:r>
            <a:endParaRPr lang="en-US" sz="16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Clr>
                <a:schemeClr val="tx1"/>
              </a:buClr>
              <a:buFont typeface="Wingdings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Pyramid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Pooling Module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Add multi-scaled information to feature map to compensate the bordering segmentation error and emphasizing on local fine features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705" y="1655520"/>
            <a:ext cx="4334219" cy="2443280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45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"/>
          <p:cNvSpPr txBox="1">
            <a:spLocks noGrp="1"/>
          </p:cNvSpPr>
          <p:nvPr>
            <p:ph type="title"/>
          </p:nvPr>
        </p:nvSpPr>
        <p:spPr>
          <a:xfrm>
            <a:off x="448965" y="818941"/>
            <a:ext cx="7936150" cy="3513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l"/>
            <a:r>
              <a:rPr lang="en-US" smtClean="0"/>
              <a:t>Battery Consumption Behavior [2]</a:t>
            </a:r>
            <a:endParaRPr lang="en-US" dirty="0"/>
          </a:p>
        </p:txBody>
      </p:sp>
      <p:sp>
        <p:nvSpPr>
          <p:cNvPr id="6" name="Google Shape;276;p20"/>
          <p:cNvSpPr txBox="1">
            <a:spLocks noGrp="1"/>
          </p:cNvSpPr>
          <p:nvPr>
            <p:ph type="body" idx="1"/>
          </p:nvPr>
        </p:nvSpPr>
        <p:spPr>
          <a:xfrm>
            <a:off x="448965" y="1337256"/>
            <a:ext cx="3652362" cy="37936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Detecting Battery Consumption Behavior of users to improve the QoS</a:t>
            </a:r>
          </a:p>
          <a:p>
            <a:pPr marL="0" indent="0">
              <a:buNone/>
            </a:pP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Goal: Detecting </a:t>
            </a:r>
            <a:r>
              <a:rPr lang="en-US" sz="1600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Inria Sans Light"/>
              </a:rPr>
              <a:t>Battery Utilization Patterns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Devices: </a:t>
            </a:r>
            <a:r>
              <a:rPr lang="en-US" sz="1600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Inria Sans Light"/>
              </a:rPr>
              <a:t>Smartwatches’ users</a:t>
            </a: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Problem: Detecting the Charging and Discharging Pattern, Predicting Battery Drain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333" y="1573655"/>
            <a:ext cx="4216842" cy="316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3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68;p19"/>
          <p:cNvSpPr txBox="1">
            <a:spLocks noGrp="1"/>
          </p:cNvSpPr>
          <p:nvPr>
            <p:ph type="title"/>
          </p:nvPr>
        </p:nvSpPr>
        <p:spPr>
          <a:xfrm>
            <a:off x="448965" y="818941"/>
            <a:ext cx="7936150" cy="3513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l"/>
            <a:r>
              <a:rPr lang="en-US" smtClean="0"/>
              <a:t>Battery Consumption Behavior [2]</a:t>
            </a:r>
            <a:endParaRPr lang="en-US" dirty="0"/>
          </a:p>
        </p:txBody>
      </p:sp>
      <p:sp>
        <p:nvSpPr>
          <p:cNvPr id="6" name="Google Shape;276;p20"/>
          <p:cNvSpPr txBox="1">
            <a:spLocks noGrp="1"/>
          </p:cNvSpPr>
          <p:nvPr>
            <p:ph type="body" idx="1"/>
          </p:nvPr>
        </p:nvSpPr>
        <p:spPr>
          <a:xfrm>
            <a:off x="448965" y="1337256"/>
            <a:ext cx="3652362" cy="37936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600" smtClean="0">
                <a:latin typeface="Times New Roman" charset="0"/>
                <a:ea typeface="Times New Roman" charset="0"/>
                <a:cs typeface="Times New Roman" charset="0"/>
              </a:rPr>
              <a:t>Metrics: Accuracy</a:t>
            </a:r>
          </a:p>
          <a:p>
            <a:pPr marL="285750" lvl="0" indent="-285750">
              <a:buClr>
                <a:schemeClr val="tx1"/>
              </a:buClr>
              <a:buFont typeface="Wingdings" charset="2"/>
              <a:buChar char="ü"/>
            </a:pPr>
            <a:r>
              <a:rPr lang="en-US" sz="1600" smtClean="0">
                <a:latin typeface="Times New Roman" charset="0"/>
                <a:ea typeface="Times New Roman" charset="0"/>
                <a:cs typeface="Times New Roman" charset="0"/>
              </a:rPr>
              <a:t>Clustering with k-mean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identify general smartwatches battery discharge patterns </a:t>
            </a:r>
          </a:p>
          <a:p>
            <a:pPr marL="285750" indent="-285750">
              <a:buClr>
                <a:schemeClr val="tx1"/>
              </a:buClr>
              <a:buFont typeface="Wingdings" charset="2"/>
              <a:buChar char="ü"/>
            </a:pPr>
            <a:r>
              <a:rPr lang="en-US" sz="1600" smtClean="0">
                <a:latin typeface="Times New Roman" charset="0"/>
                <a:ea typeface="Times New Roman" charset="0"/>
                <a:cs typeface="Times New Roman" charset="0"/>
              </a:rPr>
              <a:t>FCNN</a:t>
            </a:r>
          </a:p>
          <a:p>
            <a:pPr marL="457200" lvl="1" indent="0">
              <a:buNone/>
            </a:pPr>
            <a:r>
              <a:rPr lang="en-US" sz="160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identify the impact of multimodal and sensor-driven data </a:t>
            </a:r>
          </a:p>
          <a:p>
            <a:pPr marL="285750" lvl="0" indent="-285750">
              <a:buFont typeface="Wingdings" charset="2"/>
              <a:buChar char="ü"/>
            </a:pPr>
            <a:endParaRPr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333" y="1573655"/>
            <a:ext cx="4216842" cy="3162632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"/>
          <p:cNvSpPr txBox="1">
            <a:spLocks noGrp="1"/>
          </p:cNvSpPr>
          <p:nvPr>
            <p:ph type="title"/>
          </p:nvPr>
        </p:nvSpPr>
        <p:spPr>
          <a:xfrm>
            <a:off x="424668" y="850045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l"/>
            <a:r>
              <a:rPr lang="en-US" smtClean="0"/>
              <a:t>FedZip [3]</a:t>
            </a:r>
            <a:endParaRPr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39898"/>
            <a:ext cx="4015287" cy="2959182"/>
          </a:xfrm>
          <a:prstGeom prst="rect">
            <a:avLst/>
          </a:prstGeom>
        </p:spPr>
      </p:pic>
      <p:sp>
        <p:nvSpPr>
          <p:cNvPr id="9" name="Google Shape;276;p20"/>
          <p:cNvSpPr txBox="1">
            <a:spLocks noGrp="1"/>
          </p:cNvSpPr>
          <p:nvPr>
            <p:ph type="body" idx="1"/>
          </p:nvPr>
        </p:nvSpPr>
        <p:spPr>
          <a:xfrm>
            <a:off x="424668" y="1400198"/>
            <a:ext cx="5008429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Compressed Federated Learning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lvl="0" indent="0">
              <a:buNone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Goal: Facilitate the communication</a:t>
            </a:r>
            <a:r>
              <a:rPr lang="fa-IR" sz="1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of DL model</a:t>
            </a:r>
          </a:p>
          <a:p>
            <a:pPr marL="0" lvl="0" indent="0">
              <a:buNone/>
            </a:pP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lvl="0" indent="0">
              <a:buNone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Modality: DL models with diverse Inputs</a:t>
            </a:r>
          </a:p>
          <a:p>
            <a:pPr marL="0" lvl="0" indent="0">
              <a:buNone/>
            </a:pP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lvl="0" indent="0">
              <a:buNone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Problem: Limited Bandwidth, Heavy DL models. </a:t>
            </a:r>
          </a:p>
        </p:txBody>
      </p:sp>
    </p:spTree>
    <p:extLst>
      <p:ext uri="{BB962C8B-B14F-4D97-AF65-F5344CB8AC3E}">
        <p14:creationId xmlns:p14="http://schemas.microsoft.com/office/powerpoint/2010/main" val="113380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"/>
          <p:cNvSpPr txBox="1">
            <a:spLocks noGrp="1"/>
          </p:cNvSpPr>
          <p:nvPr>
            <p:ph type="title"/>
          </p:nvPr>
        </p:nvSpPr>
        <p:spPr>
          <a:xfrm>
            <a:off x="424668" y="850045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l"/>
            <a:r>
              <a:rPr lang="en-US" smtClean="0"/>
              <a:t>FedZip [3]</a:t>
            </a:r>
            <a:endParaRPr dirty="0"/>
          </a:p>
        </p:txBody>
      </p:sp>
      <p:sp>
        <p:nvSpPr>
          <p:cNvPr id="9" name="Google Shape;276;p20"/>
          <p:cNvSpPr txBox="1">
            <a:spLocks noGrp="1"/>
          </p:cNvSpPr>
          <p:nvPr>
            <p:ph type="body" idx="1"/>
          </p:nvPr>
        </p:nvSpPr>
        <p:spPr>
          <a:xfrm>
            <a:off x="424668" y="1400198"/>
            <a:ext cx="5008429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Metrics: Accuracy, Compression Rate.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Inria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Inria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1"/>
                </a:solidFill>
                <a:latin typeface="Times New Roman" charset="0"/>
                <a:ea typeface="Times New Roman" charset="0"/>
                <a:cs typeface="Times New Roman" charset="0"/>
                <a:sym typeface="Inria Sans Light"/>
              </a:rPr>
              <a:t>Our Contributions: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solidFill>
                <a:schemeClr val="dk1"/>
              </a:solidFill>
              <a:latin typeface="Times New Roman" charset="0"/>
              <a:ea typeface="Times New Roman" charset="0"/>
              <a:cs typeface="Times New Roman" charset="0"/>
              <a:sym typeface="Inria Sans Light"/>
            </a:endParaRPr>
          </a:p>
          <a:p>
            <a:pPr marL="342900" indent="-342900">
              <a:buClr>
                <a:schemeClr val="tx1"/>
              </a:buClr>
              <a:buFont typeface="Wingdings" charset="2"/>
              <a:buChar char="ü"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  <a:sym typeface="Inria Sans Light"/>
              </a:rPr>
              <a:t>Sparsification </a:t>
            </a:r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n-US" sz="1800" dirty="0" smtClean="0">
                <a:solidFill>
                  <a:srgbClr val="FFC000"/>
                </a:solidFill>
                <a:latin typeface="Times New Roman" charset="0"/>
                <a:ea typeface="Times New Roman" charset="0"/>
                <a:cs typeface="Times New Roman" charset="0"/>
                <a:sym typeface="Inria Sans Light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Inria Sans Light"/>
              </a:rPr>
              <a:t>Top-k</a:t>
            </a:r>
          </a:p>
          <a:p>
            <a:pPr marL="342900" indent="-342900">
              <a:buClr>
                <a:schemeClr val="tx1"/>
              </a:buClr>
              <a:buFont typeface="Wingdings" charset="2"/>
              <a:buChar char="ü"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  <a:sym typeface="Inria Sans Light"/>
              </a:rPr>
              <a:t>Quantization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  <a:sym typeface="Inria Sans Light"/>
            </a:endParaRPr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n-US" sz="18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Inria Sans Light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Inria Sans Light"/>
              </a:rPr>
              <a:t>K-mean</a:t>
            </a:r>
          </a:p>
          <a:p>
            <a:pPr marL="342900" indent="-342900">
              <a:buClr>
                <a:schemeClr val="tx1"/>
              </a:buClr>
              <a:buFont typeface="Wingdings" charset="2"/>
              <a:buChar char="ü"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  <a:sym typeface="Inria Sans Light"/>
              </a:rPr>
              <a:t>Encoding</a:t>
            </a:r>
          </a:p>
          <a:p>
            <a:pPr>
              <a:buClr>
                <a:schemeClr val="tx1"/>
              </a:buClr>
              <a:buFont typeface="Arial" charset="0"/>
              <a:buChar char="•"/>
            </a:pPr>
            <a:r>
              <a:rPr lang="en-US" sz="18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Inria Sans Light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Inria Sans Light"/>
              </a:rPr>
              <a:t>Huffman and two other approaches</a:t>
            </a:r>
            <a:endParaRPr lang="en-US" sz="16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  <a:sym typeface="Inria Sans Light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649" y="1400198"/>
            <a:ext cx="5460826" cy="2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874</Words>
  <Application>Microsoft Macintosh PowerPoint</Application>
  <PresentationFormat>On-screen Show (16:9)</PresentationFormat>
  <Paragraphs>154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Inria Sans Light</vt:lpstr>
      <vt:lpstr>Saira Semi Condensed</vt:lpstr>
      <vt:lpstr>Times New Roman</vt:lpstr>
      <vt:lpstr>Wingdings</vt:lpstr>
      <vt:lpstr>Retrospect</vt:lpstr>
      <vt:lpstr>Amir Malekijoo</vt:lpstr>
      <vt:lpstr>About me</vt:lpstr>
      <vt:lpstr>PowerPoint Presentation</vt:lpstr>
      <vt:lpstr>P-DecovNet [1]</vt:lpstr>
      <vt:lpstr>P-DecovNet [1]</vt:lpstr>
      <vt:lpstr>Battery Consumption Behavior [2]</vt:lpstr>
      <vt:lpstr>Battery Consumption Behavior [2]</vt:lpstr>
      <vt:lpstr>FedZip [3]</vt:lpstr>
      <vt:lpstr>FedZip [3]</vt:lpstr>
      <vt:lpstr>Physiological Synchrony (ongoing)</vt:lpstr>
      <vt:lpstr>Physiological Synchrony (ongoing)</vt:lpstr>
      <vt:lpstr>PowerPoint Presentation</vt:lpstr>
      <vt:lpstr>PowerPoint Presentation</vt:lpstr>
      <vt:lpstr>Video Semantic Segmentation</vt:lpstr>
      <vt:lpstr>Research Questions</vt:lpstr>
      <vt:lpstr>PowerPoint Presentation</vt:lpstr>
      <vt:lpstr>Dynamic Resource Management (DRM)  </vt:lpstr>
      <vt:lpstr>Chauffeur [9]</vt:lpstr>
      <vt:lpstr>Chauffeur [9]</vt:lpstr>
      <vt:lpstr>Possible Research Questions</vt:lpstr>
      <vt:lpstr>Topics</vt:lpstr>
      <vt:lpstr>References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cp:lastPrinted>2021-07-27T11:52:11Z</cp:lastPrinted>
  <dcterms:created xsi:type="dcterms:W3CDTF">2017-08-01T15:40:51Z</dcterms:created>
  <dcterms:modified xsi:type="dcterms:W3CDTF">2022-05-18T06:24:10Z</dcterms:modified>
</cp:coreProperties>
</file>