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5"/>
  </p:notesMasterIdLst>
  <p:handoutMasterIdLst>
    <p:handoutMasterId r:id="rId16"/>
  </p:handoutMasterIdLst>
  <p:sldIdLst>
    <p:sldId id="339" r:id="rId5"/>
    <p:sldId id="325" r:id="rId6"/>
    <p:sldId id="324" r:id="rId7"/>
    <p:sldId id="307" r:id="rId8"/>
    <p:sldId id="317" r:id="rId9"/>
    <p:sldId id="338" r:id="rId10"/>
    <p:sldId id="315" r:id="rId11"/>
    <p:sldId id="340" r:id="rId12"/>
    <p:sldId id="336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95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116" y="5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22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900" r:id="rId16"/>
    <p:sldLayoutId id="2147483901" r:id="rId17"/>
    <p:sldLayoutId id="2147483902" r:id="rId18"/>
    <p:sldLayoutId id="2147483906" r:id="rId19"/>
    <p:sldLayoutId id="214748390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family walking in front of a house&#10;&#10;Description automatically generated">
            <a:extLst>
              <a:ext uri="{FF2B5EF4-FFF2-40B4-BE49-F238E27FC236}">
                <a16:creationId xmlns:a16="http://schemas.microsoft.com/office/drawing/2014/main" id="{EDFD0534-2A3D-B3B9-D805-952887E1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6335"/>
          <a:stretch/>
        </p:blipFill>
        <p:spPr>
          <a:xfrm>
            <a:off x="4565" y="10885"/>
            <a:ext cx="12188952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Citizens’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of Community Clinic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CF52BC-59A6-4707-9A65-C8109F8E5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rgbClr val="C79F5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79F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79F5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39496"/>
            <a:ext cx="5228393" cy="2697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E8964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Content Placeholder 6" descr="A hand writing on a chalkboard&#10;&#10;Description automatically generated">
            <a:extLst>
              <a:ext uri="{FF2B5EF4-FFF2-40B4-BE49-F238E27FC236}">
                <a16:creationId xmlns:a16="http://schemas.microsoft.com/office/drawing/2014/main" id="{D1950C7D-B1C1-5074-E63C-0E35D14FAC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949" r="9864" b="1"/>
          <a:stretch/>
        </p:blipFill>
        <p:spPr>
          <a:xfrm>
            <a:off x="6674668" y="1246946"/>
            <a:ext cx="4309827" cy="436410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896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896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619B1-845A-4C88-8DDC-84A3F44E6B9A}"/>
              </a:ext>
            </a:extLst>
          </p:cNvPr>
          <p:cNvSpPr txBox="1"/>
          <p:nvPr/>
        </p:nvSpPr>
        <p:spPr>
          <a:xfrm>
            <a:off x="925286" y="1415143"/>
            <a:ext cx="4299857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Shahjahan Chowdhury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Public Administration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SUST, Sylhet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5C068-476E-FB47-7C44-D4B9FAFF4E84}"/>
              </a:ext>
            </a:extLst>
          </p:cNvPr>
          <p:cNvSpPr txBox="1"/>
          <p:nvPr/>
        </p:nvSpPr>
        <p:spPr>
          <a:xfrm>
            <a:off x="5569856" y="3319438"/>
            <a:ext cx="323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AD2C3-5AF9-0E57-ACD7-1F14F5D89D9F}"/>
              </a:ext>
            </a:extLst>
          </p:cNvPr>
          <p:cNvSpPr txBox="1"/>
          <p:nvPr/>
        </p:nvSpPr>
        <p:spPr>
          <a:xfrm>
            <a:off x="6672943" y="3842658"/>
            <a:ext cx="443048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Al Malek Chowdhury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Reg.2020237016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Administration, SUST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2A130E-5BBC-5D60-D327-5B82E3AEBBAE}"/>
              </a:ext>
            </a:extLst>
          </p:cNvPr>
          <p:cNvSpPr txBox="1"/>
          <p:nvPr/>
        </p:nvSpPr>
        <p:spPr>
          <a:xfrm>
            <a:off x="849087" y="674913"/>
            <a:ext cx="315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2E9CF-7527-BD20-F6DD-9CB22DE09774}"/>
              </a:ext>
            </a:extLst>
          </p:cNvPr>
          <p:cNvSpPr txBox="1"/>
          <p:nvPr/>
        </p:nvSpPr>
        <p:spPr>
          <a:xfrm>
            <a:off x="903515" y="1371600"/>
            <a:ext cx="971005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community clinic initiative in Bangladesh is a pioneering model for delivering primary healthcare to rural and underserved areas.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Launched</a:t>
            </a:r>
            <a:r>
              <a:rPr lang="en-US" dirty="0"/>
              <a:t> : In 1998 </a:t>
            </a:r>
          </a:p>
          <a:p>
            <a:r>
              <a:rPr lang="en-US" dirty="0"/>
              <a:t>Number of Community Clinic : 13094</a:t>
            </a:r>
          </a:p>
          <a:p>
            <a:r>
              <a:rPr lang="en-US" dirty="0"/>
              <a:t>One Community Clinic for 6000 people</a:t>
            </a:r>
          </a:p>
          <a:p>
            <a:endParaRPr lang="en-US" dirty="0"/>
          </a:p>
          <a:p>
            <a:r>
              <a:rPr lang="en-US" b="1" dirty="0"/>
              <a:t>Healthcare Services: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and child health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planning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common illnesses.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building with people walking in front of it&#10;&#10;Description automatically generated">
            <a:extLst>
              <a:ext uri="{FF2B5EF4-FFF2-40B4-BE49-F238E27FC236}">
                <a16:creationId xmlns:a16="http://schemas.microsoft.com/office/drawing/2014/main" id="{86336A6B-2139-D0B7-69F5-A656D385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358" y="2460172"/>
            <a:ext cx="4011384" cy="30262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3" y="2415423"/>
            <a:ext cx="10778221" cy="3609461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evaluate public perceptions on community clinic services.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identify factors influencing citizen satisfaction.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provide actionable recommendations for improvement.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AD24F-F8C7-8164-F9F9-C027908BAFB6}"/>
              </a:ext>
            </a:extLst>
          </p:cNvPr>
          <p:cNvSpPr txBox="1"/>
          <p:nvPr/>
        </p:nvSpPr>
        <p:spPr>
          <a:xfrm>
            <a:off x="1164771" y="1299159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92C01-636F-4284-6F85-45DF86F63F03}"/>
              </a:ext>
            </a:extLst>
          </p:cNvPr>
          <p:cNvSpPr txBox="1"/>
          <p:nvPr/>
        </p:nvSpPr>
        <p:spPr>
          <a:xfrm>
            <a:off x="1164771" y="2090057"/>
            <a:ext cx="489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A qualitative Content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4AF-548C-5BB8-EDE0-BBB169B8A7E0}"/>
              </a:ext>
            </a:extLst>
          </p:cNvPr>
          <p:cNvSpPr txBox="1"/>
          <p:nvPr/>
        </p:nvSpPr>
        <p:spPr>
          <a:xfrm>
            <a:off x="1164771" y="2819400"/>
            <a:ext cx="648788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Consideration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Codes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coding 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Credibility check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</a:t>
            </a:r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DDFF7-2A6F-D316-ACD0-97305AF58147}"/>
              </a:ext>
            </a:extLst>
          </p:cNvPr>
          <p:cNvSpPr txBox="1"/>
          <p:nvPr/>
        </p:nvSpPr>
        <p:spPr>
          <a:xfrm>
            <a:off x="391886" y="783458"/>
            <a:ext cx="349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011A1-8364-CAEA-F5F6-F43459D733B8}"/>
              </a:ext>
            </a:extLst>
          </p:cNvPr>
          <p:cNvSpPr txBox="1"/>
          <p:nvPr/>
        </p:nvSpPr>
        <p:spPr>
          <a:xfrm>
            <a:off x="631371" y="2307771"/>
            <a:ext cx="6150429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Cleanliness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of Service Providers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staff interaction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458798-14B3-4E65-8F8B-DCED649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Result and Discussion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D66AD-F50E-028D-B4E4-7C072A55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23509C-635A-B860-EFB7-BEB6EA0F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35438"/>
              </p:ext>
            </p:extLst>
          </p:nvPr>
        </p:nvGraphicFramePr>
        <p:xfrm>
          <a:off x="4987132" y="788901"/>
          <a:ext cx="6769439" cy="4626531"/>
        </p:xfrm>
        <a:graphic>
          <a:graphicData uri="http://schemas.openxmlformats.org/drawingml/2006/table">
            <a:tbl>
              <a:tblPr firstRow="1" firstCol="1" bandRow="1"/>
              <a:tblGrid>
                <a:gridCol w="4458597">
                  <a:extLst>
                    <a:ext uri="{9D8B030D-6E8A-4147-A177-3AD203B41FA5}">
                      <a16:colId xmlns:a16="http://schemas.microsoft.com/office/drawing/2014/main" val="1534622779"/>
                    </a:ext>
                  </a:extLst>
                </a:gridCol>
                <a:gridCol w="2310842">
                  <a:extLst>
                    <a:ext uri="{9D8B030D-6E8A-4147-A177-3AD203B41FA5}">
                      <a16:colId xmlns:a16="http://schemas.microsoft.com/office/drawing/2014/main" val="497371192"/>
                    </a:ext>
                  </a:extLst>
                </a:gridCol>
              </a:tblGrid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38618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Timing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149488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482624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Quality of service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015716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Cleanliness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69905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Skill of service provider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784559"/>
                  </a:ext>
                </a:extLst>
              </a:tr>
              <a:tr h="660933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Patient interaction</a:t>
                      </a:r>
                      <a:endParaRPr lang="en-US" sz="4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1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4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773" marR="176773" marT="245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311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152179-AC9B-EE23-BACD-045938601793}"/>
              </a:ext>
            </a:extLst>
          </p:cNvPr>
          <p:cNvSpPr txBox="1"/>
          <p:nvPr/>
        </p:nvSpPr>
        <p:spPr>
          <a:xfrm flipH="1">
            <a:off x="7295498" y="5454415"/>
            <a:ext cx="455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Table 1 : Codes and frequency</a:t>
            </a:r>
            <a:endParaRPr lang="en-US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9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0244-C8E8-DA2A-6D28-E1382D6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24612"/>
            <a:ext cx="5272605" cy="1325563"/>
          </a:xfrm>
        </p:spPr>
        <p:txBody>
          <a:bodyPr/>
          <a:lstStyle/>
          <a:p>
            <a:r>
              <a:rPr lang="en-US" sz="4400" b="1" dirty="0"/>
              <a:t>Result and Discussion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37EA9-F1DC-04D1-6FAD-94FAAE3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A95B919-4A15-9423-99B6-9D6AC4CF5F3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24274316"/>
              </p:ext>
            </p:extLst>
          </p:nvPr>
        </p:nvGraphicFramePr>
        <p:xfrm>
          <a:off x="816429" y="1540328"/>
          <a:ext cx="9383485" cy="377734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76697">
                  <a:extLst>
                    <a:ext uri="{9D8B030D-6E8A-4147-A177-3AD203B41FA5}">
                      <a16:colId xmlns:a16="http://schemas.microsoft.com/office/drawing/2014/main" val="942939088"/>
                    </a:ext>
                  </a:extLst>
                </a:gridCol>
                <a:gridCol w="1876697">
                  <a:extLst>
                    <a:ext uri="{9D8B030D-6E8A-4147-A177-3AD203B41FA5}">
                      <a16:colId xmlns:a16="http://schemas.microsoft.com/office/drawing/2014/main" val="3905372465"/>
                    </a:ext>
                  </a:extLst>
                </a:gridCol>
                <a:gridCol w="1876697">
                  <a:extLst>
                    <a:ext uri="{9D8B030D-6E8A-4147-A177-3AD203B41FA5}">
                      <a16:colId xmlns:a16="http://schemas.microsoft.com/office/drawing/2014/main" val="3858201073"/>
                    </a:ext>
                  </a:extLst>
                </a:gridCol>
                <a:gridCol w="1876697">
                  <a:extLst>
                    <a:ext uri="{9D8B030D-6E8A-4147-A177-3AD203B41FA5}">
                      <a16:colId xmlns:a16="http://schemas.microsoft.com/office/drawing/2014/main" val="1008104987"/>
                    </a:ext>
                  </a:extLst>
                </a:gridCol>
                <a:gridCol w="1876697">
                  <a:extLst>
                    <a:ext uri="{9D8B030D-6E8A-4147-A177-3AD203B41FA5}">
                      <a16:colId xmlns:a16="http://schemas.microsoft.com/office/drawing/2014/main" val="2817693909"/>
                    </a:ext>
                  </a:extLst>
                </a:gridCol>
              </a:tblGrid>
              <a:tr h="7935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Division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Immunization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Vitamin A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General healthcare of children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Child growth monitoring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098586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Barisal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14.1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11.1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12.5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935295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Chittagong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13.1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17.1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11.8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630745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Dhaka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8.6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9.50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701591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Khulna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23.4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45.5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17.8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40.0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645584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Raj Shahi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2.90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16.0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187136"/>
                  </a:ext>
                </a:extLst>
              </a:tr>
              <a:tr h="4972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Rangpur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27.5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16.0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24.1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30.0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1135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91920C-04B0-492C-F8F8-B5F765C034A9}"/>
              </a:ext>
            </a:extLst>
          </p:cNvPr>
          <p:cNvSpPr txBox="1"/>
          <p:nvPr/>
        </p:nvSpPr>
        <p:spPr>
          <a:xfrm>
            <a:off x="2362198" y="5404758"/>
            <a:ext cx="783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Table2: Division-wise proportion usage of community clinic 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21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915B432-F0EE-FD2E-DBA2-B802D6A2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B110B-6C8D-AD52-4D8C-69679ABB6C1B}"/>
              </a:ext>
            </a:extLst>
          </p:cNvPr>
          <p:cNvSpPr txBox="1"/>
          <p:nvPr/>
        </p:nvSpPr>
        <p:spPr>
          <a:xfrm>
            <a:off x="859972" y="2569029"/>
            <a:ext cx="5791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quality of care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positive staff-patient interaction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{9E9726AF-6089-4366-973C-E406204B2720}tf67338807_win32</Template>
  <TotalTime>251</TotalTime>
  <Words>270</Words>
  <Application>Microsoft Office PowerPoint</Application>
  <PresentationFormat>Widescreen</PresentationFormat>
  <Paragraphs>119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Dante</vt:lpstr>
      <vt:lpstr>Dante (Headings)2</vt:lpstr>
      <vt:lpstr>Helvetica Neue Medium</vt:lpstr>
      <vt:lpstr>Times New Roman</vt:lpstr>
      <vt:lpstr>Wingdings</vt:lpstr>
      <vt:lpstr>Wingdings 2</vt:lpstr>
      <vt:lpstr>OffsetVTI</vt:lpstr>
      <vt:lpstr>Citizens’ Satisfaction of Community Clinic</vt:lpstr>
      <vt:lpstr>PowerPoint Presentation</vt:lpstr>
      <vt:lpstr>PowerPoint Presentation</vt:lpstr>
      <vt:lpstr>Objective of the study</vt:lpstr>
      <vt:lpstr>PowerPoint Presentation</vt:lpstr>
      <vt:lpstr>PowerPoint Presentation</vt:lpstr>
      <vt:lpstr>Result and Discussion</vt:lpstr>
      <vt:lpstr>Result and Discussion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Al Malek Chowdhury</dc:creator>
  <cp:lastModifiedBy>Abdullah Al Malek Chowdhury</cp:lastModifiedBy>
  <cp:revision>6</cp:revision>
  <dcterms:created xsi:type="dcterms:W3CDTF">2024-12-01T12:24:58Z</dcterms:created>
  <dcterms:modified xsi:type="dcterms:W3CDTF">2025-01-11T03:52:43Z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