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31"/>
  </p:notesMasterIdLst>
  <p:sldIdLst>
    <p:sldId id="288" r:id="rId3"/>
    <p:sldId id="316" r:id="rId4"/>
    <p:sldId id="317" r:id="rId5"/>
    <p:sldId id="294" r:id="rId6"/>
    <p:sldId id="286" r:id="rId7"/>
    <p:sldId id="318" r:id="rId8"/>
    <p:sldId id="314" r:id="rId9"/>
    <p:sldId id="315" r:id="rId10"/>
    <p:sldId id="319" r:id="rId11"/>
    <p:sldId id="320" r:id="rId12"/>
    <p:sldId id="300" r:id="rId13"/>
    <p:sldId id="321" r:id="rId14"/>
    <p:sldId id="323" r:id="rId15"/>
    <p:sldId id="324" r:id="rId16"/>
    <p:sldId id="322" r:id="rId17"/>
    <p:sldId id="302" r:id="rId18"/>
    <p:sldId id="303" r:id="rId19"/>
    <p:sldId id="296" r:id="rId20"/>
    <p:sldId id="331" r:id="rId21"/>
    <p:sldId id="332" r:id="rId22"/>
    <p:sldId id="333" r:id="rId23"/>
    <p:sldId id="334" r:id="rId24"/>
    <p:sldId id="335" r:id="rId25"/>
    <p:sldId id="311" r:id="rId26"/>
    <p:sldId id="297" r:id="rId27"/>
    <p:sldId id="326" r:id="rId28"/>
    <p:sldId id="330" r:id="rId29"/>
    <p:sldId id="293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161"/>
    <a:srgbClr val="FEC001"/>
    <a:srgbClr val="ECE8E5"/>
    <a:srgbClr val="CDBF97"/>
    <a:srgbClr val="8D7545"/>
    <a:srgbClr val="E4CBCB"/>
    <a:srgbClr val="A88755"/>
    <a:srgbClr val="1F2020"/>
    <a:srgbClr val="263B45"/>
    <a:srgbClr val="19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3" y="48"/>
      </p:cViewPr>
      <p:guideLst>
        <p:guide orient="horz" pos="3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38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3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0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69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62A54-BD19-459D-88C9-D993668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910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65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97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35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48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1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5991" y="657384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92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21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: 空心 7">
            <a:extLst>
              <a:ext uri="{FF2B5EF4-FFF2-40B4-BE49-F238E27FC236}">
                <a16:creationId xmlns:a16="http://schemas.microsoft.com/office/drawing/2014/main" id="{41CFE8E0-D6F5-4171-B897-033F80649E9A}"/>
              </a:ext>
            </a:extLst>
          </p:cNvPr>
          <p:cNvSpPr/>
          <p:nvPr/>
        </p:nvSpPr>
        <p:spPr>
          <a:xfrm>
            <a:off x="-2430780" y="1127760"/>
            <a:ext cx="4861560" cy="486156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51829D-3DA0-4399-A2A5-94D2F14A02B1}"/>
              </a:ext>
            </a:extLst>
          </p:cNvPr>
          <p:cNvSpPr/>
          <p:nvPr/>
        </p:nvSpPr>
        <p:spPr>
          <a:xfrm>
            <a:off x="1239756" y="953440"/>
            <a:ext cx="9712488" cy="5035880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5BAE98E-C10E-490F-AD77-E9829B2938D9}"/>
              </a:ext>
            </a:extLst>
          </p:cNvPr>
          <p:cNvSpPr/>
          <p:nvPr/>
        </p:nvSpPr>
        <p:spPr>
          <a:xfrm>
            <a:off x="2775698" y="1883009"/>
            <a:ext cx="3191744" cy="3191744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18432998-EAC4-4FE6-8B6B-A1692A739111}"/>
              </a:ext>
            </a:extLst>
          </p:cNvPr>
          <p:cNvSpPr/>
          <p:nvPr/>
        </p:nvSpPr>
        <p:spPr>
          <a:xfrm>
            <a:off x="8669944" y="3038303"/>
            <a:ext cx="4861560" cy="48615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016C22-B7D5-4283-BE65-981979819B93}"/>
              </a:ext>
            </a:extLst>
          </p:cNvPr>
          <p:cNvSpPr txBox="1"/>
          <p:nvPr/>
        </p:nvSpPr>
        <p:spPr>
          <a:xfrm>
            <a:off x="3689226" y="2735421"/>
            <a:ext cx="54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求职</a:t>
            </a:r>
            <a:r>
              <a:rPr lang="zh-CN" altLang="en-US" sz="9600" dirty="0">
                <a:solidFill>
                  <a:schemeClr val="bg1"/>
                </a:solidFill>
              </a:rPr>
              <a:t>分享</a:t>
            </a:r>
            <a:endParaRPr lang="zh-CN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TextBox 1575">
            <a:extLst>
              <a:ext uri="{FF2B5EF4-FFF2-40B4-BE49-F238E27FC236}">
                <a16:creationId xmlns:a16="http://schemas.microsoft.com/office/drawing/2014/main" id="{790FCD02-33C5-46A9-82A7-AC4C39B9A616}"/>
              </a:ext>
            </a:extLst>
          </p:cNvPr>
          <p:cNvSpPr txBox="1"/>
          <p:nvPr/>
        </p:nvSpPr>
        <p:spPr>
          <a:xfrm>
            <a:off x="3522057" y="6274012"/>
            <a:ext cx="477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3A4161"/>
                </a:solidFill>
                <a:cs typeface="+mn-ea"/>
                <a:sym typeface="+mn-lt"/>
              </a:rPr>
              <a:t>个人</a:t>
            </a:r>
            <a:r>
              <a:rPr lang="en-US" altLang="zh-CN" sz="1400" dirty="0">
                <a:solidFill>
                  <a:srgbClr val="3A4161"/>
                </a:solidFill>
                <a:cs typeface="+mn-ea"/>
                <a:sym typeface="+mn-lt"/>
              </a:rPr>
              <a:t>git</a:t>
            </a:r>
            <a:r>
              <a:rPr lang="zh-CN" altLang="en-US" sz="1400" dirty="0">
                <a:solidFill>
                  <a:srgbClr val="3A4161"/>
                </a:solidFill>
                <a:cs typeface="+mn-ea"/>
                <a:sym typeface="+mn-lt"/>
              </a:rPr>
              <a:t>仓库：</a:t>
            </a:r>
            <a:r>
              <a:rPr lang="en-US" altLang="zh-CN" sz="1400" dirty="0">
                <a:solidFill>
                  <a:srgbClr val="3A4161"/>
                </a:solidFill>
                <a:cs typeface="+mn-ea"/>
                <a:sym typeface="+mn-lt"/>
              </a:rPr>
              <a:t>https://github.com/malelve/goon-stydy</a:t>
            </a:r>
          </a:p>
        </p:txBody>
      </p:sp>
      <p:sp>
        <p:nvSpPr>
          <p:cNvPr id="21" name="alarm-bell_72693">
            <a:extLst>
              <a:ext uri="{FF2B5EF4-FFF2-40B4-BE49-F238E27FC236}">
                <a16:creationId xmlns:a16="http://schemas.microsoft.com/office/drawing/2014/main" id="{084DFD71-B5AA-437F-9B81-6FF267B76DC2}"/>
              </a:ext>
            </a:extLst>
          </p:cNvPr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>
            <a:extLst>
              <a:ext uri="{FF2B5EF4-FFF2-40B4-BE49-F238E27FC236}">
                <a16:creationId xmlns:a16="http://schemas.microsoft.com/office/drawing/2014/main" id="{DC5F8C10-35AE-47E5-802E-65B6A0F2BED7}"/>
              </a:ext>
            </a:extLst>
          </p:cNvPr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>
            <a:extLst>
              <a:ext uri="{FF2B5EF4-FFF2-40B4-BE49-F238E27FC236}">
                <a16:creationId xmlns:a16="http://schemas.microsoft.com/office/drawing/2014/main" id="{D0BCE088-E37E-49C1-B40D-E24060A2770A}"/>
              </a:ext>
            </a:extLst>
          </p:cNvPr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6409274-3C8A-4D7E-A8C7-D2BD33466EEF}"/>
              </a:ext>
            </a:extLst>
          </p:cNvPr>
          <p:cNvCxnSpPr>
            <a:cxnSpLocks/>
          </p:cNvCxnSpPr>
          <p:nvPr/>
        </p:nvCxnSpPr>
        <p:spPr>
          <a:xfrm>
            <a:off x="1818806" y="953440"/>
            <a:ext cx="0" cy="5035880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6B4C8D5-6406-437D-8B24-C53220729A14}"/>
              </a:ext>
            </a:extLst>
          </p:cNvPr>
          <p:cNvSpPr txBox="1"/>
          <p:nvPr/>
        </p:nvSpPr>
        <p:spPr>
          <a:xfrm>
            <a:off x="6691744" y="4388490"/>
            <a:ext cx="169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崔博奥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2222447-839C-4B7B-8FDB-D4721B894681}"/>
              </a:ext>
            </a:extLst>
          </p:cNvPr>
          <p:cNvSpPr/>
          <p:nvPr/>
        </p:nvSpPr>
        <p:spPr>
          <a:xfrm>
            <a:off x="3464192" y="2421179"/>
            <a:ext cx="512436" cy="51243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48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F2078BD-18C2-461D-BD59-38D9CFC1D14B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20015FD-4088-412D-B1FC-45C177630CEB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alarm-bell_72693">
              <a:extLst>
                <a:ext uri="{FF2B5EF4-FFF2-40B4-BE49-F238E27FC236}">
                  <a16:creationId xmlns:a16="http://schemas.microsoft.com/office/drawing/2014/main" id="{90E73A5B-C9BA-4846-A3BB-551F6C9B17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A72DC54-1061-42A1-8436-81BA9607AD41}"/>
              </a:ext>
            </a:extLst>
          </p:cNvPr>
          <p:cNvSpPr txBox="1"/>
          <p:nvPr/>
        </p:nvSpPr>
        <p:spPr>
          <a:xfrm>
            <a:off x="848379" y="451761"/>
            <a:ext cx="106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美化简历：按照肖导的那一套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+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小红书推荐的技能、项目简历模板</a:t>
            </a:r>
          </a:p>
        </p:txBody>
      </p:sp>
      <p:sp>
        <p:nvSpPr>
          <p:cNvPr id="8" name="ï$ļidè">
            <a:extLst>
              <a:ext uri="{FF2B5EF4-FFF2-40B4-BE49-F238E27FC236}">
                <a16:creationId xmlns:a16="http://schemas.microsoft.com/office/drawing/2014/main" id="{241BEDC2-4BAC-4DFA-A785-EE4AC5303FC9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4C8BC6-BDDA-42B7-A125-F16F7D47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30" y="1491071"/>
            <a:ext cx="5360045" cy="22353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53C364-00F7-44EF-AC6D-AC98289B7CB2}"/>
              </a:ext>
            </a:extLst>
          </p:cNvPr>
          <p:cNvSpPr txBox="1"/>
          <p:nvPr/>
        </p:nvSpPr>
        <p:spPr>
          <a:xfrm>
            <a:off x="696863" y="1975804"/>
            <a:ext cx="481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在简历内容方面，针对每次投递的公司，我都会提前查询公司的文化、技术栈、业务方向等，同时更改简历中的内容，更加贴近岗位需求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一份简历，前前后后修修补补了近二十次</a:t>
            </a:r>
          </a:p>
        </p:txBody>
      </p:sp>
    </p:spTree>
    <p:extLst>
      <p:ext uri="{BB962C8B-B14F-4D97-AF65-F5344CB8AC3E}">
        <p14:creationId xmlns:p14="http://schemas.microsoft.com/office/powerpoint/2010/main" val="4042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F2078BD-18C2-461D-BD59-38D9CFC1D14B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20015FD-4088-412D-B1FC-45C177630CEB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alarm-bell_72693">
              <a:extLst>
                <a:ext uri="{FF2B5EF4-FFF2-40B4-BE49-F238E27FC236}">
                  <a16:creationId xmlns:a16="http://schemas.microsoft.com/office/drawing/2014/main" id="{90E73A5B-C9BA-4846-A3BB-551F6C9B17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A72DC54-1061-42A1-8436-81BA9607AD41}"/>
              </a:ext>
            </a:extLst>
          </p:cNvPr>
          <p:cNvSpPr txBox="1"/>
          <p:nvPr/>
        </p:nvSpPr>
        <p:spPr>
          <a:xfrm>
            <a:off x="848379" y="451761"/>
            <a:ext cx="106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笔试：刚开始我认为，笔试不过是刷题，见的题多了，做题自然会</a:t>
            </a:r>
          </a:p>
        </p:txBody>
      </p:sp>
      <p:sp>
        <p:nvSpPr>
          <p:cNvPr id="8" name="ï$ļidè">
            <a:extLst>
              <a:ext uri="{FF2B5EF4-FFF2-40B4-BE49-F238E27FC236}">
                <a16:creationId xmlns:a16="http://schemas.microsoft.com/office/drawing/2014/main" id="{241BEDC2-4BAC-4DFA-A785-EE4AC5303FC9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0DDF6F-FE87-48BD-B3F5-A6AE803E86DD}"/>
              </a:ext>
            </a:extLst>
          </p:cNvPr>
          <p:cNvSpPr txBox="1"/>
          <p:nvPr/>
        </p:nvSpPr>
        <p:spPr>
          <a:xfrm>
            <a:off x="806244" y="1560305"/>
            <a:ext cx="4597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还在实习，我每天晚上从公司回到学校，回去图书馆学习一下，每当我看完网络上随处可搜索到的某某岗位笔试一千题、笔试真题、笔试干货等题目后，我都会去找一两个公司尝试，但是根本没有效果，算法题永远不是看看就会的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AA0FEE-8966-4B49-ACD2-6684DD47DD66}"/>
              </a:ext>
            </a:extLst>
          </p:cNvPr>
          <p:cNvSpPr/>
          <p:nvPr/>
        </p:nvSpPr>
        <p:spPr>
          <a:xfrm>
            <a:off x="5692877" y="1560305"/>
            <a:ext cx="59190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微派 （</a:t>
            </a:r>
            <a:r>
              <a:rPr lang="en-US" altLang="zh-CN" dirty="0"/>
              <a:t>base</a:t>
            </a:r>
            <a:r>
              <a:rPr lang="zh-CN" altLang="en-US" dirty="0"/>
              <a:t>武汉）游戏开发：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巨人网络 （</a:t>
            </a:r>
            <a:r>
              <a:rPr lang="en-US" altLang="zh-CN" dirty="0"/>
              <a:t>base</a:t>
            </a:r>
            <a:r>
              <a:rPr lang="zh-CN" altLang="en-US" dirty="0"/>
              <a:t>上海）游戏开发：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小米 （</a:t>
            </a:r>
            <a:r>
              <a:rPr lang="en-US" altLang="zh-CN" dirty="0"/>
              <a:t>base</a:t>
            </a:r>
            <a:r>
              <a:rPr lang="zh-CN" altLang="en-US" dirty="0"/>
              <a:t>武汉）数据分析：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武汉动游娱乐 （</a:t>
            </a:r>
            <a:r>
              <a:rPr lang="en-US" altLang="zh-CN" dirty="0"/>
              <a:t>base</a:t>
            </a:r>
            <a:r>
              <a:rPr lang="zh-CN" altLang="en-US" dirty="0"/>
              <a:t>武汉）游戏开发：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剑心互娱 （</a:t>
            </a:r>
            <a:r>
              <a:rPr lang="en-US" altLang="zh-CN" dirty="0"/>
              <a:t>base</a:t>
            </a:r>
            <a:r>
              <a:rPr lang="zh-CN" altLang="en-US" dirty="0"/>
              <a:t>杭州）游戏策划：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竞技世界 （</a:t>
            </a:r>
            <a:r>
              <a:rPr lang="en-US" altLang="zh-CN" dirty="0"/>
              <a:t>base</a:t>
            </a:r>
            <a:r>
              <a:rPr lang="zh-CN" altLang="en-US" dirty="0"/>
              <a:t>武汉）游戏开发：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4610080"/>
            <a:ext cx="12192000" cy="2247920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498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pic>
        <p:nvPicPr>
          <p:cNvPr id="11268" name="Picture 4" descr="仓鼠硬撑罢了人哪有不疯的？表情包- 逗比联萌">
            <a:extLst>
              <a:ext uri="{FF2B5EF4-FFF2-40B4-BE49-F238E27FC236}">
                <a16:creationId xmlns:a16="http://schemas.microsoft.com/office/drawing/2014/main" id="{9DAD1716-7196-435C-B3C0-E78AFB35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329" y="1714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6F3A0C-CFAE-4BEE-AE10-8D22F81FB6B3}"/>
              </a:ext>
            </a:extLst>
          </p:cNvPr>
          <p:cNvSpPr txBox="1"/>
          <p:nvPr/>
        </p:nvSpPr>
        <p:spPr>
          <a:xfrm>
            <a:off x="848379" y="1152066"/>
            <a:ext cx="75876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心情非常糟糕，我被连续的失败气昏了头，于是下定决心，辞掉公司实习，放弃转正机会，直接回到学校，从最基本的东西重新开始学！并且直接砍断我为自己定义的三条求职路，只留下一条有实习项目支撑的后端</a:t>
            </a:r>
            <a:r>
              <a:rPr lang="en-US" altLang="zh-CN" sz="2800" dirty="0"/>
              <a:t>/</a:t>
            </a:r>
            <a:r>
              <a:rPr lang="zh-CN" altLang="en-US" sz="2800" dirty="0"/>
              <a:t>软件开发之路。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从这时开始，我和考研人一样，开启了朝八晚十的图书馆生活。</a:t>
            </a:r>
          </a:p>
        </p:txBody>
      </p:sp>
    </p:spTree>
    <p:extLst>
      <p:ext uri="{BB962C8B-B14F-4D97-AF65-F5344CB8AC3E}">
        <p14:creationId xmlns:p14="http://schemas.microsoft.com/office/powerpoint/2010/main" val="24856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791200"/>
            <a:ext cx="12192000" cy="1066800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>
                <a:solidFill>
                  <a:srgbClr val="3A4161"/>
                </a:solidFill>
                <a:cs typeface="+mn-ea"/>
                <a:sym typeface="+mn-lt"/>
              </a:rPr>
              <a:t>个人</a:t>
            </a:r>
            <a:r>
              <a:rPr lang="en-US" altLang="zh-CN">
                <a:solidFill>
                  <a:srgbClr val="3A4161"/>
                </a:solidFill>
                <a:cs typeface="+mn-ea"/>
                <a:sym typeface="+mn-lt"/>
              </a:rPr>
              <a:t>git</a:t>
            </a:r>
            <a:r>
              <a:rPr lang="zh-CN" altLang="en-US">
                <a:solidFill>
                  <a:srgbClr val="3A4161"/>
                </a:solidFill>
                <a:cs typeface="+mn-ea"/>
                <a:sym typeface="+mn-lt"/>
              </a:rPr>
              <a:t>仓库：</a:t>
            </a:r>
            <a:r>
              <a:rPr lang="en-US" altLang="zh-CN">
                <a:solidFill>
                  <a:srgbClr val="3A4161"/>
                </a:solidFill>
                <a:cs typeface="+mn-ea"/>
                <a:sym typeface="+mn-lt"/>
              </a:rPr>
              <a:t>https://github.com/malelve/goon-stydy</a:t>
            </a:r>
            <a:endParaRPr lang="en-US" altLang="zh-CN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1115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我放弃了“金九银十”，将一整个十月、十一月都投身于基础知识的学习、进阶知识的学习、精通知识的学习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15A713-3DB7-4192-B8D7-91E5CEA3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9" y="1652090"/>
            <a:ext cx="4873116" cy="4045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09C495-2EA7-42BE-A269-E66BA153B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95" y="1652090"/>
            <a:ext cx="7914968" cy="40234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3E1B2C-AC35-436B-B13C-5322D5A1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537" y="1592826"/>
            <a:ext cx="8259097" cy="4198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22F06B-6BA9-4CEF-A73A-618028438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167" y="1545850"/>
            <a:ext cx="8259098" cy="4198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3CE0C3-D309-45F3-B4FC-4D88CBFAB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439" y="1492049"/>
            <a:ext cx="8364938" cy="42521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AAFFA9-5A8B-473F-9803-424BA8615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822" y="1592826"/>
            <a:ext cx="8092825" cy="41138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3A351A0-0D96-4C8F-AE96-6E2EBBC8F3EB}"/>
              </a:ext>
            </a:extLst>
          </p:cNvPr>
          <p:cNvSpPr/>
          <p:nvPr/>
        </p:nvSpPr>
        <p:spPr>
          <a:xfrm>
            <a:off x="2526370" y="6092959"/>
            <a:ext cx="603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个人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git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仓库：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https://github.com/malelve/goon-stydy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437B2-61DB-4789-B3F0-60B98CCC7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2001" y="1409068"/>
            <a:ext cx="7619810" cy="43821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5B31C5-C026-4A31-AE50-2BEE7C7158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8238" y="1317618"/>
            <a:ext cx="2170108" cy="44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F2078BD-18C2-461D-BD59-38D9CFC1D14B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20015FD-4088-412D-B1FC-45C177630CEB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alarm-bell_72693">
              <a:extLst>
                <a:ext uri="{FF2B5EF4-FFF2-40B4-BE49-F238E27FC236}">
                  <a16:creationId xmlns:a16="http://schemas.microsoft.com/office/drawing/2014/main" id="{90E73A5B-C9BA-4846-A3BB-551F6C9B17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A72DC54-1061-42A1-8436-81BA9607AD41}"/>
              </a:ext>
            </a:extLst>
          </p:cNvPr>
          <p:cNvSpPr txBox="1"/>
          <p:nvPr/>
        </p:nvSpPr>
        <p:spPr>
          <a:xfrm>
            <a:off x="848379" y="451761"/>
            <a:ext cx="106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基础打牢后，笔试不再是难题了</a:t>
            </a:r>
          </a:p>
        </p:txBody>
      </p:sp>
      <p:sp>
        <p:nvSpPr>
          <p:cNvPr id="8" name="ï$ļidè">
            <a:extLst>
              <a:ext uri="{FF2B5EF4-FFF2-40B4-BE49-F238E27FC236}">
                <a16:creationId xmlns:a16="http://schemas.microsoft.com/office/drawing/2014/main" id="{241BEDC2-4BAC-4DFA-A785-EE4AC5303FC9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AA0FEE-8966-4B49-ACD2-6684DD47DD66}"/>
              </a:ext>
            </a:extLst>
          </p:cNvPr>
          <p:cNvSpPr/>
          <p:nvPr/>
        </p:nvSpPr>
        <p:spPr>
          <a:xfrm>
            <a:off x="6191968" y="451761"/>
            <a:ext cx="59190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字节跳动（</a:t>
            </a:r>
            <a:r>
              <a:rPr lang="en-US" altLang="zh-CN" dirty="0"/>
              <a:t>base</a:t>
            </a:r>
            <a:r>
              <a:rPr lang="zh-CN" altLang="en-US" dirty="0"/>
              <a:t>北京）后端开发：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泛微（</a:t>
            </a:r>
            <a:r>
              <a:rPr lang="en-US" altLang="zh-CN" dirty="0"/>
              <a:t>base</a:t>
            </a:r>
            <a:r>
              <a:rPr lang="zh-CN" altLang="en-US" dirty="0"/>
              <a:t>上海</a:t>
            </a:r>
            <a:r>
              <a:rPr lang="en-US" altLang="zh-CN" dirty="0"/>
              <a:t>) </a:t>
            </a:r>
            <a:r>
              <a:rPr lang="zh-CN" altLang="en-US" dirty="0"/>
              <a:t>后端开发：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保融科技 （</a:t>
            </a:r>
            <a:r>
              <a:rPr lang="en-US" altLang="zh-CN" dirty="0"/>
              <a:t>base </a:t>
            </a:r>
            <a:r>
              <a:rPr lang="zh-CN" altLang="en-US" dirty="0"/>
              <a:t>浙江）软件开发：</a:t>
            </a:r>
            <a:r>
              <a:rPr lang="zh-CN" altLang="en-US" dirty="0">
                <a:solidFill>
                  <a:srgbClr val="FF0000"/>
                </a:solidFill>
              </a:rPr>
              <a:t>否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东软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base</a:t>
            </a:r>
            <a:r>
              <a:rPr lang="zh-CN" altLang="en-US" dirty="0"/>
              <a:t>武汉）软件开发：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烽火通信 （</a:t>
            </a:r>
            <a:r>
              <a:rPr lang="en-US" altLang="zh-CN" dirty="0"/>
              <a:t>base</a:t>
            </a:r>
            <a:r>
              <a:rPr lang="zh-CN" altLang="en-US" dirty="0"/>
              <a:t>武汉）软件开发：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硅基仿生 （</a:t>
            </a:r>
            <a:r>
              <a:rPr lang="en-US" altLang="zh-CN" dirty="0"/>
              <a:t>base</a:t>
            </a:r>
            <a:r>
              <a:rPr lang="zh-CN" altLang="en-US" dirty="0"/>
              <a:t>深圳）软件开发：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科大讯飞 （</a:t>
            </a:r>
            <a:r>
              <a:rPr lang="en-US" altLang="zh-CN" dirty="0"/>
              <a:t>base</a:t>
            </a:r>
            <a:r>
              <a:rPr lang="zh-CN" altLang="en-US" dirty="0"/>
              <a:t>武汉）后端：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金山办公 （</a:t>
            </a:r>
            <a:r>
              <a:rPr lang="en-US" altLang="zh-CN" dirty="0"/>
              <a:t>base</a:t>
            </a:r>
            <a:r>
              <a:rPr lang="zh-CN" altLang="en-US" dirty="0"/>
              <a:t>武汉）服务端：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腾讯云 （</a:t>
            </a:r>
            <a:r>
              <a:rPr lang="en-US" altLang="zh-CN" dirty="0"/>
              <a:t>base</a:t>
            </a:r>
            <a:r>
              <a:rPr lang="zh-CN" altLang="en-US" dirty="0"/>
              <a:t>武汉）后端：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阿里 （</a:t>
            </a:r>
            <a:r>
              <a:rPr lang="en-US" altLang="zh-CN" dirty="0"/>
              <a:t>base</a:t>
            </a:r>
            <a:r>
              <a:rPr lang="zh-CN" altLang="en-US" dirty="0"/>
              <a:t>浙江）研发：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146" name="Picture 2" descr="坚定的图片表情包,坚定的眼神表情包- 伤感说说吧">
            <a:extLst>
              <a:ext uri="{FF2B5EF4-FFF2-40B4-BE49-F238E27FC236}">
                <a16:creationId xmlns:a16="http://schemas.microsoft.com/office/drawing/2014/main" id="{E290684E-A777-4171-92A4-4FF3D3CE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92" y="1417201"/>
            <a:ext cx="17907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AE7F0C-56ED-4052-A7BF-388A456C0D29}"/>
              </a:ext>
            </a:extLst>
          </p:cNvPr>
          <p:cNvSpPr txBox="1"/>
          <p:nvPr/>
        </p:nvSpPr>
        <p:spPr>
          <a:xfrm>
            <a:off x="991831" y="3474059"/>
            <a:ext cx="424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冲冲冲！！！下个阶段</a:t>
            </a:r>
          </a:p>
        </p:txBody>
      </p:sp>
    </p:spTree>
    <p:extLst>
      <p:ext uri="{BB962C8B-B14F-4D97-AF65-F5344CB8AC3E}">
        <p14:creationId xmlns:p14="http://schemas.microsoft.com/office/powerpoint/2010/main" val="196792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4400911" y="1172871"/>
            <a:ext cx="3390179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334E7-473E-4E3C-BB64-685B1CCD896C}"/>
              </a:ext>
            </a:extLst>
          </p:cNvPr>
          <p:cNvSpPr/>
          <p:nvPr/>
        </p:nvSpPr>
        <p:spPr>
          <a:xfrm>
            <a:off x="4400910" y="5148619"/>
            <a:ext cx="3390179" cy="788119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5344944" y="3826754"/>
            <a:ext cx="1563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A4161"/>
                </a:solidFill>
                <a:cs typeface="+mn-ea"/>
                <a:sym typeface="+mn-lt"/>
              </a:rPr>
              <a:t>面试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3A4161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PART.03</a:t>
            </a:r>
            <a:endParaRPr lang="zh-CN" altLang="en-US" dirty="0"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8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9AB64DDD-FE49-479D-91CF-CE03D8B48AA8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06DD4CC-4140-4D1E-8C61-15E4022D751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alarm-bell_72693">
              <a:extLst>
                <a:ext uri="{FF2B5EF4-FFF2-40B4-BE49-F238E27FC236}">
                  <a16:creationId xmlns:a16="http://schemas.microsoft.com/office/drawing/2014/main" id="{1A876897-11E6-4BF5-A963-3D5CE78D54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401B3D86-13F5-454C-9599-9EE807A46228}"/>
              </a:ext>
            </a:extLst>
          </p:cNvPr>
          <p:cNvSpPr txBox="1"/>
          <p:nvPr/>
        </p:nvSpPr>
        <p:spPr>
          <a:xfrm>
            <a:off x="848380" y="451761"/>
            <a:ext cx="287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2022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</a:t>
            </a:r>
            <a:r>
              <a:rPr lang="en-US" altLang="zh-CN" sz="2400" dirty="0"/>
              <a:t>21</a:t>
            </a:r>
            <a:r>
              <a:rPr lang="zh-CN" altLang="en-US" sz="2400" dirty="0"/>
              <a:t>日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5644" y="65012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6" name="Picture 2" descr="加入字节跳动">
            <a:extLst>
              <a:ext uri="{FF2B5EF4-FFF2-40B4-BE49-F238E27FC236}">
                <a16:creationId xmlns:a16="http://schemas.microsoft.com/office/drawing/2014/main" id="{C83B6EB4-4CD9-4DCE-AD4E-38C0E34A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3" y="1990924"/>
            <a:ext cx="8081847" cy="14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1E956E74-440D-4F31-9052-D357C22C43C1}"/>
              </a:ext>
            </a:extLst>
          </p:cNvPr>
          <p:cNvSpPr txBox="1"/>
          <p:nvPr/>
        </p:nvSpPr>
        <p:spPr>
          <a:xfrm>
            <a:off x="696863" y="1290475"/>
            <a:ext cx="744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我人生中的第一次面试，依然是它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BAEC4E-F124-426E-BB3F-FA93ED6E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" y="4759713"/>
            <a:ext cx="1957224" cy="20982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60560C1-3353-4E94-A4C9-7FCA2422DC72}"/>
              </a:ext>
            </a:extLst>
          </p:cNvPr>
          <p:cNvSpPr txBox="1"/>
          <p:nvPr/>
        </p:nvSpPr>
        <p:spPr>
          <a:xfrm>
            <a:off x="564421" y="4125983"/>
            <a:ext cx="744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当然，结果也还是它</a:t>
            </a:r>
          </a:p>
        </p:txBody>
      </p:sp>
      <p:sp>
        <p:nvSpPr>
          <p:cNvPr id="3" name="AutoShape 2" descr="心塞表情包- 心塞微信表情包- 心塞qq表情包- 表情包大全- 立地货- lidihuo.com">
            <a:extLst>
              <a:ext uri="{FF2B5EF4-FFF2-40B4-BE49-F238E27FC236}">
                <a16:creationId xmlns:a16="http://schemas.microsoft.com/office/drawing/2014/main" id="{B8CDB398-E521-4BEA-9563-2BC9A4506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50" y="2624138"/>
            <a:ext cx="1714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C95AE-35CA-4746-9CC3-54F53F02F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731" y="5003993"/>
            <a:ext cx="1714500" cy="1609725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B221B1EE-BB72-423D-A786-B24CB25AC3FA}"/>
              </a:ext>
            </a:extLst>
          </p:cNvPr>
          <p:cNvSpPr/>
          <p:nvPr/>
        </p:nvSpPr>
        <p:spPr>
          <a:xfrm>
            <a:off x="7266039" y="3738141"/>
            <a:ext cx="3569109" cy="1165001"/>
          </a:xfrm>
          <a:prstGeom prst="wedgeEllipseCallout">
            <a:avLst>
              <a:gd name="adj1" fmla="val -48657"/>
              <a:gd name="adj2" fmla="val 8252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面试题我都能回答，但是只能回答一点点</a:t>
            </a:r>
          </a:p>
        </p:txBody>
      </p:sp>
    </p:spTree>
    <p:extLst>
      <p:ext uri="{BB962C8B-B14F-4D97-AF65-F5344CB8AC3E}">
        <p14:creationId xmlns:p14="http://schemas.microsoft.com/office/powerpoint/2010/main" val="10750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754A7C06-2019-433B-BA83-5727AAC90762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8F927E4-59A9-4C94-8930-A3F5B89A8F4B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alarm-bell_72693">
              <a:extLst>
                <a:ext uri="{FF2B5EF4-FFF2-40B4-BE49-F238E27FC236}">
                  <a16:creationId xmlns:a16="http://schemas.microsoft.com/office/drawing/2014/main" id="{926C8383-0674-45C8-9DBF-07D15A0862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28F13420-590D-477E-A3A1-C0E70AA2C948}"/>
              </a:ext>
            </a:extLst>
          </p:cNvPr>
          <p:cNvSpPr txBox="1"/>
          <p:nvPr/>
        </p:nvSpPr>
        <p:spPr>
          <a:xfrm>
            <a:off x="848379" y="451761"/>
            <a:ext cx="50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边面试边学习，往最底层学习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3958FD-B057-4950-8D55-AE1AEE4CA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07" y="3429000"/>
            <a:ext cx="3064861" cy="2298646"/>
          </a:xfrm>
          <a:prstGeom prst="rect">
            <a:avLst/>
          </a:prstGeom>
        </p:spPr>
      </p:pic>
      <p:sp>
        <p:nvSpPr>
          <p:cNvPr id="13" name="ï$ļidè">
            <a:extLst>
              <a:ext uri="{FF2B5EF4-FFF2-40B4-BE49-F238E27FC236}">
                <a16:creationId xmlns:a16="http://schemas.microsoft.com/office/drawing/2014/main" id="{F5A71635-450B-4B3F-A6FB-72934F5CD14D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1B04FE-4F9E-4C2E-BDD3-F65B18F3120B}"/>
              </a:ext>
            </a:extLst>
          </p:cNvPr>
          <p:cNvSpPr txBox="1"/>
          <p:nvPr/>
        </p:nvSpPr>
        <p:spPr>
          <a:xfrm>
            <a:off x="431979" y="1128252"/>
            <a:ext cx="8588628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学习期间我读完了许多书、看完了许多常用软件的源码、完结了很多个系列教学视频才深知之前的自己是多么的无知。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直到我能直接讲出计算机网络在软件生命周期中的应用；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直到我能讲述不同操作系统如何作用于不同软件的生命周期；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直到我能直接讲出</a:t>
            </a:r>
            <a:r>
              <a:rPr lang="en-US" altLang="zh-CN" dirty="0" err="1"/>
              <a:t>mysql</a:t>
            </a:r>
            <a:r>
              <a:rPr lang="zh-CN" altLang="en-US" dirty="0"/>
              <a:t>数据库不同存储引擎之间的区别和底层索引实现机制；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直到我能将</a:t>
            </a:r>
            <a:r>
              <a:rPr lang="en-US" altLang="zh-CN" dirty="0" err="1"/>
              <a:t>redis</a:t>
            </a:r>
            <a:r>
              <a:rPr lang="zh-CN" altLang="en-US" dirty="0"/>
              <a:t>的每个设计环节、每个功能实现机制、底层数据结构设计的每个原因都讲述出来；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直到我敢说我精通</a:t>
            </a:r>
            <a:r>
              <a:rPr lang="en-US" altLang="zh-CN" dirty="0"/>
              <a:t>java</a:t>
            </a:r>
            <a:r>
              <a:rPr lang="zh-CN" altLang="en-US" dirty="0"/>
              <a:t>，任何</a:t>
            </a:r>
            <a:r>
              <a:rPr lang="en-US" altLang="zh-CN" dirty="0"/>
              <a:t>java</a:t>
            </a:r>
            <a:r>
              <a:rPr lang="zh-CN" altLang="en-US" dirty="0"/>
              <a:t>问题都难不倒我；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·······</a:t>
            </a:r>
          </a:p>
        </p:txBody>
      </p:sp>
      <p:pic>
        <p:nvPicPr>
          <p:cNvPr id="16" name="Picture 2" descr="我变秃了，也变强了！LOL设计师晒入职五年发型对比照">
            <a:extLst>
              <a:ext uri="{FF2B5EF4-FFF2-40B4-BE49-F238E27FC236}">
                <a16:creationId xmlns:a16="http://schemas.microsoft.com/office/drawing/2014/main" id="{81F15B17-60F8-4483-B251-BBA74FF8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828" y="176919"/>
            <a:ext cx="2389483" cy="218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5D745DF2-0FF3-4D56-9778-CB1D602296FD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59ED80C-F1DF-453B-80BA-A91B230C7860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alarm-bell_72693">
              <a:extLst>
                <a:ext uri="{FF2B5EF4-FFF2-40B4-BE49-F238E27FC236}">
                  <a16:creationId xmlns:a16="http://schemas.microsoft.com/office/drawing/2014/main" id="{FCA0F2E6-B45B-4565-856E-CFB94F68AE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107D327E-FEBE-43A0-AC1F-956EEF1B7BAA}"/>
              </a:ext>
            </a:extLst>
          </p:cNvPr>
          <p:cNvSpPr txBox="1"/>
          <p:nvPr/>
        </p:nvSpPr>
        <p:spPr>
          <a:xfrm>
            <a:off x="848379" y="451761"/>
            <a:ext cx="795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整个十一月，面试越挫越勇</a:t>
            </a:r>
          </a:p>
        </p:txBody>
      </p:sp>
      <p:pic>
        <p:nvPicPr>
          <p:cNvPr id="8194" name="Picture 2" descr="应届生面试技巧之行为面试篇Behavioral Interview-北美省钱快报Dealmoon.com 攻略">
            <a:extLst>
              <a:ext uri="{FF2B5EF4-FFF2-40B4-BE49-F238E27FC236}">
                <a16:creationId xmlns:a16="http://schemas.microsoft.com/office/drawing/2014/main" id="{87F518CE-26F3-41D3-9A1A-B9EC516F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1" y="1341654"/>
            <a:ext cx="4550835" cy="257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FB6621-D9F1-4B58-A001-E8131AE0CF04}"/>
              </a:ext>
            </a:extLst>
          </p:cNvPr>
          <p:cNvSpPr txBox="1"/>
          <p:nvPr/>
        </p:nvSpPr>
        <p:spPr>
          <a:xfrm>
            <a:off x="280462" y="4263333"/>
            <a:ext cx="612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面试地点推荐：推荐图书馆一楼小花坛：安静</a:t>
            </a:r>
            <a:r>
              <a:rPr lang="en-US" altLang="zh-CN" sz="1600" dirty="0"/>
              <a:t>+</a:t>
            </a:r>
            <a:r>
              <a:rPr lang="zh-CN" altLang="en-US" sz="1600" dirty="0"/>
              <a:t>人少</a:t>
            </a:r>
            <a:r>
              <a:rPr lang="en-US" altLang="zh-CN" sz="1600" dirty="0"/>
              <a:t>+</a:t>
            </a:r>
            <a:r>
              <a:rPr lang="zh-CN" altLang="en-US" sz="1600" dirty="0"/>
              <a:t>网好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77F459-91C9-446B-8004-1FB5EEABE794}"/>
              </a:ext>
            </a:extLst>
          </p:cNvPr>
          <p:cNvSpPr/>
          <p:nvPr/>
        </p:nvSpPr>
        <p:spPr>
          <a:xfrm>
            <a:off x="5903386" y="62946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字节跳动（</a:t>
            </a:r>
            <a:r>
              <a:rPr lang="en-US" altLang="zh-CN" dirty="0"/>
              <a:t>base</a:t>
            </a:r>
            <a:r>
              <a:rPr lang="zh-CN" altLang="en-US" dirty="0"/>
              <a:t>北京）后端开发：</a:t>
            </a:r>
            <a:r>
              <a:rPr lang="zh-CN" altLang="en-US" dirty="0">
                <a:solidFill>
                  <a:srgbClr val="FF0000"/>
                </a:solidFill>
              </a:rPr>
              <a:t>一面挂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泛微（</a:t>
            </a:r>
            <a:r>
              <a:rPr lang="en-US" altLang="zh-CN" dirty="0"/>
              <a:t>base</a:t>
            </a:r>
            <a:r>
              <a:rPr lang="zh-CN" altLang="en-US" dirty="0"/>
              <a:t>上海</a:t>
            </a:r>
            <a:r>
              <a:rPr lang="en-US" altLang="zh-CN" dirty="0"/>
              <a:t>) </a:t>
            </a:r>
            <a:r>
              <a:rPr lang="zh-CN" altLang="en-US" dirty="0"/>
              <a:t>后端开发：</a:t>
            </a:r>
            <a:r>
              <a:rPr lang="zh-CN" altLang="en-US" dirty="0">
                <a:solidFill>
                  <a:srgbClr val="FF0000"/>
                </a:solidFill>
              </a:rPr>
              <a:t>二面挂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科大讯飞 （</a:t>
            </a:r>
            <a:r>
              <a:rPr lang="en-US" altLang="zh-CN" dirty="0"/>
              <a:t>base</a:t>
            </a:r>
            <a:r>
              <a:rPr lang="zh-CN" altLang="en-US" dirty="0"/>
              <a:t>武汉）后端：</a:t>
            </a:r>
            <a:r>
              <a:rPr lang="zh-CN" altLang="en-US" dirty="0">
                <a:solidFill>
                  <a:srgbClr val="FF0000"/>
                </a:solidFill>
              </a:rPr>
              <a:t>二面挂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烽火通信 （</a:t>
            </a:r>
            <a:r>
              <a:rPr lang="en-US" altLang="zh-CN" dirty="0"/>
              <a:t>base</a:t>
            </a:r>
            <a:r>
              <a:rPr lang="zh-CN" altLang="en-US" dirty="0"/>
              <a:t>武汉）软件开发：</a:t>
            </a:r>
            <a:r>
              <a:rPr lang="zh-CN" altLang="en-US" dirty="0">
                <a:solidFill>
                  <a:srgbClr val="FFC000"/>
                </a:solidFill>
              </a:rPr>
              <a:t>岗位不符，自愿结束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东软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base</a:t>
            </a:r>
            <a:r>
              <a:rPr lang="zh-CN" altLang="en-US" dirty="0"/>
              <a:t>武汉）软件开发：</a:t>
            </a:r>
            <a:r>
              <a:rPr lang="zh-CN" altLang="en-US" dirty="0">
                <a:solidFill>
                  <a:srgbClr val="00B0F0"/>
                </a:solidFill>
              </a:rPr>
              <a:t>三轮面试全部通过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硅基仿生 （</a:t>
            </a:r>
            <a:r>
              <a:rPr lang="en-US" altLang="zh-CN" dirty="0"/>
              <a:t>base</a:t>
            </a:r>
            <a:r>
              <a:rPr lang="zh-CN" altLang="en-US" dirty="0"/>
              <a:t>深圳）软件开发：</a:t>
            </a:r>
            <a:r>
              <a:rPr lang="zh-CN" altLang="en-US" dirty="0">
                <a:solidFill>
                  <a:srgbClr val="00B0F0"/>
                </a:solidFill>
              </a:rPr>
              <a:t>两面全部通过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金山办公 （</a:t>
            </a:r>
            <a:r>
              <a:rPr lang="en-US" altLang="zh-CN" dirty="0"/>
              <a:t>base</a:t>
            </a:r>
            <a:r>
              <a:rPr lang="zh-CN" altLang="en-US" dirty="0"/>
              <a:t>武汉）服务端：</a:t>
            </a:r>
            <a:r>
              <a:rPr lang="zh-CN" altLang="en-US" dirty="0">
                <a:solidFill>
                  <a:srgbClr val="00B0F0"/>
                </a:solidFill>
              </a:rPr>
              <a:t>三轮面试全部通过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腾讯云 （</a:t>
            </a:r>
            <a:r>
              <a:rPr lang="en-US" altLang="zh-CN" dirty="0"/>
              <a:t>base</a:t>
            </a:r>
            <a:r>
              <a:rPr lang="zh-CN" altLang="en-US" dirty="0"/>
              <a:t>武汉）后端：</a:t>
            </a:r>
            <a:r>
              <a:rPr lang="zh-CN" altLang="en-US" dirty="0">
                <a:solidFill>
                  <a:srgbClr val="00B0F0"/>
                </a:solidFill>
              </a:rPr>
              <a:t>四轮面试全部通过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阿里 （</a:t>
            </a:r>
            <a:r>
              <a:rPr lang="en-US" altLang="zh-CN" dirty="0"/>
              <a:t>base</a:t>
            </a:r>
            <a:r>
              <a:rPr lang="zh-CN" altLang="en-US" dirty="0"/>
              <a:t>浙江）研发：</a:t>
            </a:r>
            <a:r>
              <a:rPr lang="zh-CN" altLang="en-US" dirty="0">
                <a:solidFill>
                  <a:srgbClr val="FFC000"/>
                </a:solidFill>
              </a:rPr>
              <a:t>两轮面试通过，后续流程自愿中断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4400911" y="1172871"/>
            <a:ext cx="3390179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334E7-473E-4E3C-BB64-685B1CCD896C}"/>
              </a:ext>
            </a:extLst>
          </p:cNvPr>
          <p:cNvSpPr/>
          <p:nvPr/>
        </p:nvSpPr>
        <p:spPr>
          <a:xfrm>
            <a:off x="4400910" y="5148619"/>
            <a:ext cx="3390179" cy="788119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4592087" y="3629062"/>
            <a:ext cx="325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A4161"/>
                </a:solidFill>
                <a:cs typeface="+mn-ea"/>
                <a:sym typeface="+mn-lt"/>
              </a:rPr>
              <a:t>12</a:t>
            </a:r>
            <a:r>
              <a:rPr lang="zh-CN" altLang="en-US" sz="4800" b="1" dirty="0">
                <a:solidFill>
                  <a:srgbClr val="3A4161"/>
                </a:solidFill>
                <a:cs typeface="+mn-ea"/>
                <a:sym typeface="+mn-lt"/>
              </a:rPr>
              <a:t>月过后如何求职？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3A4161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PART.04</a:t>
            </a:r>
            <a:endParaRPr lang="zh-CN" altLang="en-US" dirty="0"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16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9AD4543-903B-40E3-A1A1-79644805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52" y="3144376"/>
            <a:ext cx="5414128" cy="2811182"/>
          </a:xfrm>
          <a:prstGeom prst="rect">
            <a:avLst/>
          </a:prstGeom>
        </p:spPr>
      </p:pic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724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在求职之前，我对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找工作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这件事的认知是这样的：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5739D286-8E2E-46C4-B344-FB3700D25EC0}"/>
              </a:ext>
            </a:extLst>
          </p:cNvPr>
          <p:cNvSpPr/>
          <p:nvPr/>
        </p:nvSpPr>
        <p:spPr>
          <a:xfrm>
            <a:off x="7838983" y="1874869"/>
            <a:ext cx="4249444" cy="1269507"/>
          </a:xfrm>
          <a:prstGeom prst="wedgeEllipseCallout">
            <a:avLst>
              <a:gd name="adj1" fmla="val -63389"/>
              <a:gd name="adj2" fmla="val 15550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直接投大厂，我这</a:t>
            </a:r>
            <a:r>
              <a:rPr lang="en-US" altLang="zh-CN" dirty="0"/>
              <a:t>211</a:t>
            </a:r>
            <a:r>
              <a:rPr lang="zh-CN" altLang="en-US" dirty="0"/>
              <a:t>学历，怎么着也能过一个岗位吧！</a:t>
            </a: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0CE65913-F88E-4689-A3F5-C77D5FB7AD92}"/>
              </a:ext>
            </a:extLst>
          </p:cNvPr>
          <p:cNvSpPr/>
          <p:nvPr/>
        </p:nvSpPr>
        <p:spPr>
          <a:xfrm>
            <a:off x="280462" y="1525958"/>
            <a:ext cx="3870664" cy="1269507"/>
          </a:xfrm>
          <a:prstGeom prst="wedgeEllipseCallout">
            <a:avLst>
              <a:gd name="adj1" fmla="val 55910"/>
              <a:gd name="adj2" fmla="val 15019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我大学四年上了这么多课，找工作不是很简单？</a:t>
            </a: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407C32B4-DA51-4CE4-9BCC-E21905A1B872}"/>
              </a:ext>
            </a:extLst>
          </p:cNvPr>
          <p:cNvSpPr/>
          <p:nvPr/>
        </p:nvSpPr>
        <p:spPr>
          <a:xfrm>
            <a:off x="4314548" y="1019680"/>
            <a:ext cx="3630967" cy="1269507"/>
          </a:xfrm>
          <a:prstGeom prst="wedgeEllipseCallout">
            <a:avLst>
              <a:gd name="adj1" fmla="val -4583"/>
              <a:gd name="adj2" fmla="val 12613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我会的技能那么多，专业知识也很广，到底该选什么岗位呢？</a:t>
            </a:r>
          </a:p>
        </p:txBody>
      </p:sp>
    </p:spTree>
    <p:extLst>
      <p:ext uri="{BB962C8B-B14F-4D97-AF65-F5344CB8AC3E}">
        <p14:creationId xmlns:p14="http://schemas.microsoft.com/office/powerpoint/2010/main" val="35433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814874"/>
            <a:ext cx="12192000" cy="1043126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81" y="463179"/>
            <a:ext cx="675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尽早开始准备，走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届的校招渠道可事半功倍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0335E-A910-45D7-BF12-CC2AF5001527}"/>
              </a:ext>
            </a:extLst>
          </p:cNvPr>
          <p:cNvSpPr txBox="1"/>
          <p:nvPr/>
        </p:nvSpPr>
        <p:spPr>
          <a:xfrm>
            <a:off x="564418" y="2944237"/>
            <a:ext cx="632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部分企业的</a:t>
            </a:r>
            <a:r>
              <a:rPr lang="zh-CN" altLang="en-US" dirty="0">
                <a:solidFill>
                  <a:srgbClr val="FF0000"/>
                </a:solidFill>
              </a:rPr>
              <a:t>春招</a:t>
            </a:r>
            <a:r>
              <a:rPr lang="zh-CN" altLang="en-US" dirty="0"/>
              <a:t>已经开始，不要等到毕业再开始，错过秋招，再错过春招，找工作就失去了很大的选择权，大厂基本无望。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A4BAE5-0B32-4D2B-ABB8-6F7CDECA2B69}"/>
              </a:ext>
            </a:extLst>
          </p:cNvPr>
          <p:cNvSpPr txBox="1"/>
          <p:nvPr/>
        </p:nvSpPr>
        <p:spPr>
          <a:xfrm>
            <a:off x="564418" y="1376758"/>
            <a:ext cx="632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部分企业目前仍在</a:t>
            </a:r>
            <a:r>
              <a:rPr lang="zh-CN" altLang="en-US" dirty="0">
                <a:solidFill>
                  <a:srgbClr val="FF0000"/>
                </a:solidFill>
              </a:rPr>
              <a:t>秋招补录</a:t>
            </a:r>
            <a:r>
              <a:rPr lang="zh-CN" altLang="en-US" dirty="0"/>
              <a:t>环节，抓住秋招的尾巴，争取机会，且秋招和春招的投递是不冲突的，秋招失败，春招可以再次投递。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F59645-8A8C-43C8-8078-3E905D05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69" y="610736"/>
            <a:ext cx="3421677" cy="22328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B31E4B-CBC5-47B0-949B-7B825730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69" y="3247164"/>
            <a:ext cx="3543607" cy="23700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1FC950F-E771-4419-9F94-469F9E277AB4}"/>
              </a:ext>
            </a:extLst>
          </p:cNvPr>
          <p:cNvSpPr txBox="1"/>
          <p:nvPr/>
        </p:nvSpPr>
        <p:spPr>
          <a:xfrm>
            <a:off x="564417" y="4439630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不走校招渠道的话，在面试中会大量考察项目经验等，对应届生非常不利，进大厂无望。</a:t>
            </a:r>
          </a:p>
        </p:txBody>
      </p:sp>
    </p:spTree>
    <p:extLst>
      <p:ext uri="{BB962C8B-B14F-4D97-AF65-F5344CB8AC3E}">
        <p14:creationId xmlns:p14="http://schemas.microsoft.com/office/powerpoint/2010/main" val="1139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814874"/>
            <a:ext cx="12192000" cy="1043126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659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从什么地方获取就业信息？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A4BAE5-0B32-4D2B-ABB8-6F7CDECA2B69}"/>
              </a:ext>
            </a:extLst>
          </p:cNvPr>
          <p:cNvSpPr txBox="1"/>
          <p:nvPr/>
        </p:nvSpPr>
        <p:spPr>
          <a:xfrm>
            <a:off x="280462" y="1049827"/>
            <a:ext cx="84107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华大就业平台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首当推荐，没事多看看，以后签约也需要在这个平台进行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学院微信群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大家可留意消息，咱学院微信群经常发布招聘信息，非常及时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牛客网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未来从事技术性岗位的同学推荐多看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脉脉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综合就业平台，各种职位都有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</a:rPr>
              <a:t>OfferShow</a:t>
            </a:r>
            <a:r>
              <a:rPr lang="zh-CN" altLang="en-US" dirty="0">
                <a:solidFill>
                  <a:srgbClr val="FF0000"/>
                </a:solidFill>
              </a:rPr>
              <a:t>小程序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不同地区、不同公司一键查询，往年薪资待遇可查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实习僧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想扩充实习经历的同学可以多看看，但是时间紧急，可以用来查看公司业务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好困不想努力了- 小白人摆烂表情包- 发表情- fabiaoqing.com">
            <a:extLst>
              <a:ext uri="{FF2B5EF4-FFF2-40B4-BE49-F238E27FC236}">
                <a16:creationId xmlns:a16="http://schemas.microsoft.com/office/drawing/2014/main" id="{CBC33E42-1464-4F7F-AF84-A85B8DA2B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/>
          <a:stretch/>
        </p:blipFill>
        <p:spPr bwMode="auto">
          <a:xfrm>
            <a:off x="8971701" y="2529287"/>
            <a:ext cx="1714500" cy="137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7549D4F6-136D-45F7-8A17-8B152AF62131}"/>
              </a:ext>
            </a:extLst>
          </p:cNvPr>
          <p:cNvSpPr/>
          <p:nvPr/>
        </p:nvSpPr>
        <p:spPr>
          <a:xfrm>
            <a:off x="6745869" y="913426"/>
            <a:ext cx="2523070" cy="1165104"/>
          </a:xfrm>
          <a:prstGeom prst="wedgeEllipseCallout">
            <a:avLst>
              <a:gd name="adj1" fmla="val 39190"/>
              <a:gd name="adj2" fmla="val 97293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为啥别人工资都那么高？</a:t>
            </a:r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77229E03-AFF5-4335-9EB7-9F94B0971E3F}"/>
              </a:ext>
            </a:extLst>
          </p:cNvPr>
          <p:cNvSpPr/>
          <p:nvPr/>
        </p:nvSpPr>
        <p:spPr>
          <a:xfrm>
            <a:off x="5794975" y="2849799"/>
            <a:ext cx="2523070" cy="1165104"/>
          </a:xfrm>
          <a:prstGeom prst="wedgeEllipseCallout">
            <a:avLst>
              <a:gd name="adj1" fmla="val 76839"/>
              <a:gd name="adj2" fmla="val -11668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为什么别人都四五个</a:t>
            </a:r>
            <a:r>
              <a:rPr lang="en-US" altLang="zh-CN" dirty="0"/>
              <a:t>offer</a:t>
            </a:r>
            <a:r>
              <a:rPr lang="zh-CN" altLang="en-US" dirty="0"/>
              <a:t>？</a:t>
            </a: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B895AAC8-D874-4C1D-86CC-4DA505894800}"/>
              </a:ext>
            </a:extLst>
          </p:cNvPr>
          <p:cNvSpPr/>
          <p:nvPr/>
        </p:nvSpPr>
        <p:spPr>
          <a:xfrm>
            <a:off x="9589031" y="900041"/>
            <a:ext cx="2523070" cy="1165104"/>
          </a:xfrm>
          <a:prstGeom prst="wedgeEllipseCallout">
            <a:avLst>
              <a:gd name="adj1" fmla="val -27311"/>
              <a:gd name="adj2" fmla="val 8891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怎么又有好多人说工作很难找，待遇都不好？</a:t>
            </a: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F2740279-0C36-40E0-A107-4B7AFB23B556}"/>
              </a:ext>
            </a:extLst>
          </p:cNvPr>
          <p:cNvSpPr/>
          <p:nvPr/>
        </p:nvSpPr>
        <p:spPr>
          <a:xfrm>
            <a:off x="9424666" y="4210304"/>
            <a:ext cx="2523070" cy="1165104"/>
          </a:xfrm>
          <a:prstGeom prst="wedgeEllipseCallout">
            <a:avLst>
              <a:gd name="adj1" fmla="val -33645"/>
              <a:gd name="adj2" fmla="val -7643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该相信谁？我到底适不适合找工作？</a:t>
            </a:r>
          </a:p>
        </p:txBody>
      </p:sp>
    </p:spTree>
    <p:extLst>
      <p:ext uri="{BB962C8B-B14F-4D97-AF65-F5344CB8AC3E}">
        <p14:creationId xmlns:p14="http://schemas.microsoft.com/office/powerpoint/2010/main" val="42587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4918229"/>
            <a:ext cx="12192000" cy="1939771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659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适度使用求职平台，不要掉入求职平台的漩涡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0335E-A910-45D7-BF12-CC2AF5001527}"/>
              </a:ext>
            </a:extLst>
          </p:cNvPr>
          <p:cNvSpPr txBox="1"/>
          <p:nvPr/>
        </p:nvSpPr>
        <p:spPr>
          <a:xfrm>
            <a:off x="564418" y="2440254"/>
            <a:ext cx="632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不要羡慕：不管别人多少</a:t>
            </a:r>
            <a:r>
              <a:rPr lang="en-US" altLang="zh-CN" dirty="0"/>
              <a:t>offer</a:t>
            </a:r>
            <a:r>
              <a:rPr lang="zh-CN" altLang="en-US" dirty="0"/>
              <a:t>，他也最终只能选择一个，所以求职的结果与</a:t>
            </a:r>
            <a:r>
              <a:rPr lang="en-US" altLang="zh-CN" dirty="0"/>
              <a:t>offer</a:t>
            </a:r>
            <a:r>
              <a:rPr lang="zh-CN" altLang="en-US" dirty="0"/>
              <a:t>多少无关，把握住自己手中很最重要。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A4BAE5-0B32-4D2B-ABB8-6F7CDECA2B69}"/>
              </a:ext>
            </a:extLst>
          </p:cNvPr>
          <p:cNvSpPr txBox="1"/>
          <p:nvPr/>
        </p:nvSpPr>
        <p:spPr>
          <a:xfrm>
            <a:off x="564418" y="1376758"/>
            <a:ext cx="6875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切忌攀比：有的岗位薪资高待遇好，有的岗位薪资稍低，同样的岗位在不同地区薪资待遇也不同，找到合适自己的工作才是最重要。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B64BBD-8737-4804-9C31-54511D9C79C4}"/>
              </a:ext>
            </a:extLst>
          </p:cNvPr>
          <p:cNvSpPr txBox="1"/>
          <p:nvPr/>
        </p:nvSpPr>
        <p:spPr>
          <a:xfrm>
            <a:off x="564418" y="3494417"/>
            <a:ext cx="632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不要怕难：每年都有人说，今年的工作最难找，类似“今年是互联网寒冬”的话不在少数，但是无论再难的环境，都有人能找到满意的工作，提升自己竞争力很重要。</a:t>
            </a:r>
          </a:p>
        </p:txBody>
      </p:sp>
      <p:pic>
        <p:nvPicPr>
          <p:cNvPr id="2050" name="Picture 2" descr="励志表情包图片,内心强大的表情包- 伤感说说吧">
            <a:extLst>
              <a:ext uri="{FF2B5EF4-FFF2-40B4-BE49-F238E27FC236}">
                <a16:creationId xmlns:a16="http://schemas.microsoft.com/office/drawing/2014/main" id="{95B54485-2CB3-407D-8BE3-C8C509EAA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13" y="683979"/>
            <a:ext cx="3232218" cy="32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49D019-F70F-4D7F-AF9A-7EAE44F1ABE2}"/>
              </a:ext>
            </a:extLst>
          </p:cNvPr>
          <p:cNvSpPr txBox="1"/>
          <p:nvPr/>
        </p:nvSpPr>
        <p:spPr>
          <a:xfrm>
            <a:off x="9124077" y="2813065"/>
            <a:ext cx="250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———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296C6A-3765-4A4D-9D84-C386378BFFAA}"/>
              </a:ext>
            </a:extLst>
          </p:cNvPr>
          <p:cNvSpPr txBox="1"/>
          <p:nvPr/>
        </p:nvSpPr>
        <p:spPr>
          <a:xfrm>
            <a:off x="9294919" y="3621324"/>
            <a:ext cx="199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看岗位信息</a:t>
            </a:r>
          </a:p>
        </p:txBody>
      </p:sp>
    </p:spTree>
    <p:extLst>
      <p:ext uri="{BB962C8B-B14F-4D97-AF65-F5344CB8AC3E}">
        <p14:creationId xmlns:p14="http://schemas.microsoft.com/office/powerpoint/2010/main" val="13424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273336"/>
            <a:ext cx="12192000" cy="1584664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659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提前了解招聘流程，做足准备再投递心仪的公司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A4BAE5-0B32-4D2B-ABB8-6F7CDECA2B69}"/>
              </a:ext>
            </a:extLst>
          </p:cNvPr>
          <p:cNvSpPr txBox="1"/>
          <p:nvPr/>
        </p:nvSpPr>
        <p:spPr>
          <a:xfrm>
            <a:off x="431979" y="1138604"/>
            <a:ext cx="8410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面试中流程可能是多变的，不同公司的标准不一样，可能会包括以下环节：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简历筛选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心理、性格测试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笔试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简历面试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一轮到三轮技术面试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HR</a:t>
            </a:r>
            <a:r>
              <a:rPr lang="zh-CN" altLang="en-US" dirty="0">
                <a:solidFill>
                  <a:srgbClr val="FF0000"/>
                </a:solidFill>
              </a:rPr>
              <a:t>面试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主管面试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换部门面试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······</a:t>
            </a:r>
          </a:p>
        </p:txBody>
      </p:sp>
      <p:sp>
        <p:nvSpPr>
          <p:cNvPr id="2" name="AutoShape 2" descr="小恐龙表情包图片免费下载_小恐龙表情包素材_小恐龙表情包模板-图行天下素材网">
            <a:extLst>
              <a:ext uri="{FF2B5EF4-FFF2-40B4-BE49-F238E27FC236}">
                <a16:creationId xmlns:a16="http://schemas.microsoft.com/office/drawing/2014/main" id="{E6D85296-7B02-406E-8ACB-EDFD574EF4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1588" y="2571750"/>
            <a:ext cx="2028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09117-6E2C-47CC-9499-672102629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6"/>
          <a:stretch/>
        </p:blipFill>
        <p:spPr>
          <a:xfrm>
            <a:off x="9488196" y="3203727"/>
            <a:ext cx="1665023" cy="1331650"/>
          </a:xfrm>
          <a:prstGeom prst="rect">
            <a:avLst/>
          </a:prstGeom>
        </p:spPr>
      </p:pic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84A6B2C9-0DEC-4DB0-8B53-7FB5EA22B996}"/>
              </a:ext>
            </a:extLst>
          </p:cNvPr>
          <p:cNvSpPr/>
          <p:nvPr/>
        </p:nvSpPr>
        <p:spPr>
          <a:xfrm>
            <a:off x="8016274" y="365090"/>
            <a:ext cx="3895264" cy="1843226"/>
          </a:xfrm>
          <a:prstGeom prst="wedgeEllipseCallout">
            <a:avLst>
              <a:gd name="adj1" fmla="val 5221"/>
              <a:gd name="adj2" fmla="val 10480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虽然很多岗位不需要笔试，但是在其他面试环节，面试官会考察你的各种能力，不要掉以轻心！</a:t>
            </a:r>
          </a:p>
        </p:txBody>
      </p:sp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3DD49F86-7C09-49E3-AD83-73A865740BD7}"/>
              </a:ext>
            </a:extLst>
          </p:cNvPr>
          <p:cNvSpPr/>
          <p:nvPr/>
        </p:nvSpPr>
        <p:spPr>
          <a:xfrm>
            <a:off x="3630967" y="1778731"/>
            <a:ext cx="5297747" cy="2607100"/>
          </a:xfrm>
          <a:prstGeom prst="wedgeEllipseCallout">
            <a:avLst>
              <a:gd name="adj1" fmla="val 60106"/>
              <a:gd name="adj2" fmla="val 44068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几乎全部企业都有人才库，没做好准备就去投递，结果失败了，可能以后都没办法再通过校招渠道进入该公司。所以机会只有一次，请珍惜！！！</a:t>
            </a:r>
          </a:p>
        </p:txBody>
      </p:sp>
    </p:spTree>
    <p:extLst>
      <p:ext uri="{BB962C8B-B14F-4D97-AF65-F5344CB8AC3E}">
        <p14:creationId xmlns:p14="http://schemas.microsoft.com/office/powerpoint/2010/main" val="11322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530788"/>
            <a:ext cx="12192000" cy="1327212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868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不要害怕求职的困难和失败</a:t>
            </a:r>
          </a:p>
        </p:txBody>
      </p:sp>
      <p:pic>
        <p:nvPicPr>
          <p:cNvPr id="4098" name="Picture 2" descr="伤心难过表情包系列|伤心|表情包|越能_新浪新闻">
            <a:extLst>
              <a:ext uri="{FF2B5EF4-FFF2-40B4-BE49-F238E27FC236}">
                <a16:creationId xmlns:a16="http://schemas.microsoft.com/office/drawing/2014/main" id="{098929BE-20F6-42D3-ACC1-A2D1609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54" y="182667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16AB397B-83DE-4E6D-B197-18B3C682A24A}"/>
              </a:ext>
            </a:extLst>
          </p:cNvPr>
          <p:cNvSpPr/>
          <p:nvPr/>
        </p:nvSpPr>
        <p:spPr>
          <a:xfrm>
            <a:off x="7296849" y="960153"/>
            <a:ext cx="2722772" cy="1143846"/>
          </a:xfrm>
          <a:prstGeom prst="cloudCallout">
            <a:avLst>
              <a:gd name="adj1" fmla="val -99270"/>
              <a:gd name="adj2" fmla="val 6899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面试过程一切顺利，怎么说挂就挂？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0B394AF8-7B91-4C5E-B6B6-77CD48EF10D0}"/>
              </a:ext>
            </a:extLst>
          </p:cNvPr>
          <p:cNvSpPr/>
          <p:nvPr/>
        </p:nvSpPr>
        <p:spPr>
          <a:xfrm>
            <a:off x="8032667" y="2773758"/>
            <a:ext cx="2840853" cy="1424414"/>
          </a:xfrm>
          <a:prstGeom prst="cloudCallout">
            <a:avLst>
              <a:gd name="adj1" fmla="val -112682"/>
              <a:gd name="adj2" fmla="val -37111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面试过程我表现得很不好，很多问题没答上来会不会直接挂掉？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AEC7E918-7EAF-4794-ACDC-2F9426E0FDED}"/>
              </a:ext>
            </a:extLst>
          </p:cNvPr>
          <p:cNvSpPr/>
          <p:nvPr/>
        </p:nvSpPr>
        <p:spPr>
          <a:xfrm>
            <a:off x="1035033" y="996195"/>
            <a:ext cx="2562973" cy="1166678"/>
          </a:xfrm>
          <a:prstGeom prst="cloudCallout">
            <a:avLst>
              <a:gd name="adj1" fmla="val 77412"/>
              <a:gd name="adj2" fmla="val 5292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怎么都过去一星期了，还没后续流程？</a:t>
            </a:r>
          </a:p>
        </p:txBody>
      </p:sp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F2246D4C-20BE-4236-B5E7-518D45F04F05}"/>
              </a:ext>
            </a:extLst>
          </p:cNvPr>
          <p:cNvSpPr/>
          <p:nvPr/>
        </p:nvSpPr>
        <p:spPr>
          <a:xfrm>
            <a:off x="696863" y="3216230"/>
            <a:ext cx="3038407" cy="1166678"/>
          </a:xfrm>
          <a:prstGeom prst="cloudCallout">
            <a:avLst>
              <a:gd name="adj1" fmla="val 73919"/>
              <a:gd name="adj2" fmla="val -32438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投完简历完全没有回应，我是不是该回家种地了？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A80B64-782C-4FC3-A202-22B598245AE7}"/>
              </a:ext>
            </a:extLst>
          </p:cNvPr>
          <p:cNvSpPr txBox="1"/>
          <p:nvPr/>
        </p:nvSpPr>
        <p:spPr>
          <a:xfrm>
            <a:off x="6953613" y="2118989"/>
            <a:ext cx="5125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部分公司存在</a:t>
            </a:r>
            <a:r>
              <a:rPr lang="en-US" altLang="zh-CN" sz="1600" dirty="0">
                <a:cs typeface="+mn-ea"/>
                <a:sym typeface="+mn-lt"/>
              </a:rPr>
              <a:t>KPI</a:t>
            </a:r>
            <a:r>
              <a:rPr lang="zh-CN" altLang="en-US" sz="1600" dirty="0">
                <a:cs typeface="+mn-ea"/>
                <a:sym typeface="+mn-lt"/>
              </a:rPr>
              <a:t>面试，不管面试结果如何，都会挂掉。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18" name="alarm-bell_72693">
            <a:extLst>
              <a:ext uri="{FF2B5EF4-FFF2-40B4-BE49-F238E27FC236}">
                <a16:creationId xmlns:a16="http://schemas.microsoft.com/office/drawing/2014/main" id="{735FF38E-A214-462E-8FA2-C232105E67C4}"/>
              </a:ext>
            </a:extLst>
          </p:cNvPr>
          <p:cNvSpPr>
            <a:spLocks noChangeAspect="1"/>
          </p:cNvSpPr>
          <p:nvPr/>
        </p:nvSpPr>
        <p:spPr bwMode="auto">
          <a:xfrm>
            <a:off x="6718105" y="2166047"/>
            <a:ext cx="20796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alarm-bell_72693">
            <a:extLst>
              <a:ext uri="{FF2B5EF4-FFF2-40B4-BE49-F238E27FC236}">
                <a16:creationId xmlns:a16="http://schemas.microsoft.com/office/drawing/2014/main" id="{21CBA557-44F5-44DE-9DDA-4E3D013F965C}"/>
              </a:ext>
            </a:extLst>
          </p:cNvPr>
          <p:cNvSpPr>
            <a:spLocks noChangeAspect="1"/>
          </p:cNvSpPr>
          <p:nvPr/>
        </p:nvSpPr>
        <p:spPr bwMode="auto">
          <a:xfrm>
            <a:off x="6822087" y="4249281"/>
            <a:ext cx="20796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F16089-4D15-4C7E-9C5D-45BEF5ADAF1F}"/>
              </a:ext>
            </a:extLst>
          </p:cNvPr>
          <p:cNvSpPr txBox="1"/>
          <p:nvPr/>
        </p:nvSpPr>
        <p:spPr>
          <a:xfrm>
            <a:off x="7214410" y="4203730"/>
            <a:ext cx="4781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很多情况，回答正确不是唯一途径，面试中存在压力面试，主要测试面试者的抗压能力和临场发挥能力。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即使失败了也不要放弃，从失败中总结经验，下才能表现得更好</a:t>
            </a:r>
          </a:p>
        </p:txBody>
      </p:sp>
      <p:sp>
        <p:nvSpPr>
          <p:cNvPr id="23" name="alarm-bell_72693">
            <a:extLst>
              <a:ext uri="{FF2B5EF4-FFF2-40B4-BE49-F238E27FC236}">
                <a16:creationId xmlns:a16="http://schemas.microsoft.com/office/drawing/2014/main" id="{5512080C-8F84-43CA-87CB-A73B969CEA25}"/>
              </a:ext>
            </a:extLst>
          </p:cNvPr>
          <p:cNvSpPr>
            <a:spLocks noChangeAspect="1"/>
          </p:cNvSpPr>
          <p:nvPr/>
        </p:nvSpPr>
        <p:spPr bwMode="auto">
          <a:xfrm>
            <a:off x="487934" y="2199618"/>
            <a:ext cx="20796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E3AA95-2BB7-4A66-A1C0-70FDF894B0FA}"/>
              </a:ext>
            </a:extLst>
          </p:cNvPr>
          <p:cNvSpPr/>
          <p:nvPr/>
        </p:nvSpPr>
        <p:spPr>
          <a:xfrm>
            <a:off x="830069" y="2154135"/>
            <a:ext cx="3038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求职的流程很长，短则一两个星期，长则一两个月，不要轻易放弃。</a:t>
            </a:r>
          </a:p>
        </p:txBody>
      </p:sp>
      <p:sp>
        <p:nvSpPr>
          <p:cNvPr id="25" name="alarm-bell_72693">
            <a:extLst>
              <a:ext uri="{FF2B5EF4-FFF2-40B4-BE49-F238E27FC236}">
                <a16:creationId xmlns:a16="http://schemas.microsoft.com/office/drawing/2014/main" id="{CF4A5222-FD2C-49D7-904A-A6EC71A4DEE6}"/>
              </a:ext>
            </a:extLst>
          </p:cNvPr>
          <p:cNvSpPr>
            <a:spLocks noChangeAspect="1"/>
          </p:cNvSpPr>
          <p:nvPr/>
        </p:nvSpPr>
        <p:spPr bwMode="auto">
          <a:xfrm>
            <a:off x="487934" y="4413414"/>
            <a:ext cx="20796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AEEF3-7F84-4162-AFBB-FD641454321F}"/>
              </a:ext>
            </a:extLst>
          </p:cNvPr>
          <p:cNvSpPr/>
          <p:nvPr/>
        </p:nvSpPr>
        <p:spPr>
          <a:xfrm>
            <a:off x="830069" y="4367931"/>
            <a:ext cx="30384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查看是否投递入口错误，很多企业不会选择招聘平台作为投递入口，投递应去指定入口，如企业的招聘官网投递。</a:t>
            </a:r>
          </a:p>
        </p:txBody>
      </p:sp>
    </p:spTree>
    <p:extLst>
      <p:ext uri="{BB962C8B-B14F-4D97-AF65-F5344CB8AC3E}">
        <p14:creationId xmlns:p14="http://schemas.microsoft.com/office/powerpoint/2010/main" val="38514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 animBg="1"/>
      <p:bldP spid="22" grpId="0"/>
      <p:bldP spid="23" grpId="0" animBg="1"/>
      <p:bldP spid="5" grpId="0"/>
      <p:bldP spid="25" grpId="0" animBg="1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77E9C5F7-9F6C-4213-BB2C-7DF6D96963EA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AA22A11-7951-4877-AD0C-92115105A36A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alarm-bell_72693">
              <a:extLst>
                <a:ext uri="{FF2B5EF4-FFF2-40B4-BE49-F238E27FC236}">
                  <a16:creationId xmlns:a16="http://schemas.microsoft.com/office/drawing/2014/main" id="{F57B2CCB-7A1A-447A-BEFA-59E8563D90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7C3B06C-BF4C-499C-82DC-E8197FB04499}"/>
              </a:ext>
            </a:extLst>
          </p:cNvPr>
          <p:cNvSpPr txBox="1"/>
          <p:nvPr/>
        </p:nvSpPr>
        <p:spPr>
          <a:xfrm>
            <a:off x="848380" y="451761"/>
            <a:ext cx="781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求职难免出现失利，但不全是自己的原因，所以别灰心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751F80-023E-4EEA-8C46-45DC5990A49E}"/>
              </a:ext>
            </a:extLst>
          </p:cNvPr>
          <p:cNvSpPr txBox="1"/>
          <p:nvPr/>
        </p:nvSpPr>
        <p:spPr>
          <a:xfrm>
            <a:off x="973395" y="1337187"/>
            <a:ext cx="10107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</a:t>
            </a:r>
            <a:r>
              <a:rPr lang="zh-CN" altLang="en-US" dirty="0"/>
              <a:t>公司</a:t>
            </a:r>
            <a:r>
              <a:rPr lang="en-US" altLang="zh-CN" dirty="0"/>
              <a:t>	base </a:t>
            </a:r>
            <a:r>
              <a:rPr lang="zh-CN" altLang="en-US" dirty="0"/>
              <a:t>上海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一面</a:t>
            </a:r>
            <a:r>
              <a:rPr lang="zh-CN" altLang="en-US" dirty="0"/>
              <a:t>：</a:t>
            </a:r>
            <a:r>
              <a:rPr lang="en-US" altLang="zh-CN" dirty="0"/>
              <a:t>2022/10/31/16</a:t>
            </a:r>
            <a:r>
              <a:rPr lang="zh-CN" altLang="en-US" dirty="0"/>
              <a:t>：</a:t>
            </a:r>
            <a:r>
              <a:rPr lang="en-US" altLang="zh-CN" dirty="0"/>
              <a:t>15——30min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群面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面完秒通过，进入下一轮</a:t>
            </a:r>
          </a:p>
          <a:p>
            <a:endParaRPr lang="zh-CN" altLang="en-US" dirty="0"/>
          </a:p>
          <a:p>
            <a:r>
              <a:rPr lang="zh-CN" altLang="en-US" b="1" dirty="0"/>
              <a:t>二面</a:t>
            </a:r>
            <a:r>
              <a:rPr lang="zh-CN" altLang="en-US" dirty="0"/>
              <a:t>：</a:t>
            </a:r>
            <a:r>
              <a:rPr lang="en-US" altLang="zh-CN" dirty="0"/>
              <a:t>2022/11/3/19</a:t>
            </a:r>
            <a:r>
              <a:rPr lang="zh-CN" altLang="en-US" dirty="0"/>
              <a:t>：</a:t>
            </a:r>
            <a:r>
              <a:rPr lang="en-US" altLang="zh-CN" dirty="0"/>
              <a:t>00——15min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技术面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面试官非常迷，感觉没睡醒，不知道他想问什么，聊了</a:t>
            </a:r>
            <a:r>
              <a:rPr lang="en-US" altLang="zh-CN" dirty="0"/>
              <a:t>15</a:t>
            </a:r>
            <a:r>
              <a:rPr lang="zh-CN" altLang="en-US" dirty="0"/>
              <a:t>分钟就结束了</a:t>
            </a:r>
          </a:p>
          <a:p>
            <a:endParaRPr lang="zh-CN" altLang="en-US" dirty="0"/>
          </a:p>
        </p:txBody>
      </p:sp>
      <p:pic>
        <p:nvPicPr>
          <p:cNvPr id="9218" name="Picture 2" descr="心态崩表情包- 堆糖，美图壁纸兴趣社区">
            <a:extLst>
              <a:ext uri="{FF2B5EF4-FFF2-40B4-BE49-F238E27FC236}">
                <a16:creationId xmlns:a16="http://schemas.microsoft.com/office/drawing/2014/main" id="{45A178CE-CA3B-4F89-8D2C-2B158E34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17" y="1441041"/>
            <a:ext cx="2937388" cy="25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ï$ļidè">
            <a:extLst>
              <a:ext uri="{FF2B5EF4-FFF2-40B4-BE49-F238E27FC236}">
                <a16:creationId xmlns:a16="http://schemas.microsoft.com/office/drawing/2014/main" id="{BB0FBBD4-53BC-449E-9B84-2C0995BF2475}"/>
              </a:ext>
            </a:extLst>
          </p:cNvPr>
          <p:cNvSpPr/>
          <p:nvPr/>
        </p:nvSpPr>
        <p:spPr>
          <a:xfrm>
            <a:off x="0" y="5520814"/>
            <a:ext cx="12192000" cy="1337186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3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77E9C5F7-9F6C-4213-BB2C-7DF6D96963EA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AA22A11-7951-4877-AD0C-92115105A36A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alarm-bell_72693">
              <a:extLst>
                <a:ext uri="{FF2B5EF4-FFF2-40B4-BE49-F238E27FC236}">
                  <a16:creationId xmlns:a16="http://schemas.microsoft.com/office/drawing/2014/main" id="{F57B2CCB-7A1A-447A-BEFA-59E8563D90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7C3B06C-BF4C-499C-82DC-E8197FB04499}"/>
              </a:ext>
            </a:extLst>
          </p:cNvPr>
          <p:cNvSpPr txBox="1"/>
          <p:nvPr/>
        </p:nvSpPr>
        <p:spPr>
          <a:xfrm>
            <a:off x="848380" y="451761"/>
            <a:ext cx="781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求职是双方考核的过程，对工作的质疑要及时提出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751F80-023E-4EEA-8C46-45DC5990A49E}"/>
              </a:ext>
            </a:extLst>
          </p:cNvPr>
          <p:cNvSpPr txBox="1"/>
          <p:nvPr/>
        </p:nvSpPr>
        <p:spPr>
          <a:xfrm>
            <a:off x="973395" y="1337187"/>
            <a:ext cx="7157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</a:t>
            </a:r>
            <a:r>
              <a:rPr lang="zh-CN" altLang="en-US" dirty="0"/>
              <a:t>公司</a:t>
            </a:r>
            <a:r>
              <a:rPr lang="en-US" altLang="zh-CN" dirty="0"/>
              <a:t>	base </a:t>
            </a:r>
            <a:r>
              <a:rPr lang="zh-CN" altLang="en-US" dirty="0"/>
              <a:t>武汉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一面</a:t>
            </a:r>
            <a:r>
              <a:rPr lang="zh-CN" altLang="en-US" dirty="0"/>
              <a:t>：</a:t>
            </a:r>
            <a:r>
              <a:rPr lang="en-US" altLang="zh-CN" dirty="0"/>
              <a:t>2022/11/24/14:00——15min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技术面试，我投递的</a:t>
            </a:r>
            <a:r>
              <a:rPr lang="en-US" altLang="zh-CN" dirty="0"/>
              <a:t>Java</a:t>
            </a:r>
            <a:r>
              <a:rPr lang="zh-CN" altLang="en-US" dirty="0"/>
              <a:t>岗位却被告知，只有</a:t>
            </a:r>
            <a:r>
              <a:rPr lang="en-US" altLang="zh-CN" dirty="0"/>
              <a:t>C</a:t>
            </a:r>
            <a:r>
              <a:rPr lang="zh-CN" altLang="en-US" dirty="0"/>
              <a:t>语言开发，面试官了解后表示</a:t>
            </a:r>
            <a:r>
              <a:rPr lang="en-US" altLang="zh-CN" dirty="0"/>
              <a:t>java</a:t>
            </a:r>
            <a:r>
              <a:rPr lang="zh-CN" altLang="en-US" dirty="0"/>
              <a:t>岗位只有一个部门，整个公司还是</a:t>
            </a:r>
            <a:r>
              <a:rPr lang="en-US" altLang="zh-CN" dirty="0"/>
              <a:t>C</a:t>
            </a:r>
            <a:r>
              <a:rPr lang="zh-CN" altLang="en-US" dirty="0"/>
              <a:t>开发，于是面试草草结束。</a:t>
            </a:r>
          </a:p>
        </p:txBody>
      </p:sp>
      <p:sp>
        <p:nvSpPr>
          <p:cNvPr id="8" name="ï$ļidè">
            <a:extLst>
              <a:ext uri="{FF2B5EF4-FFF2-40B4-BE49-F238E27FC236}">
                <a16:creationId xmlns:a16="http://schemas.microsoft.com/office/drawing/2014/main" id="{BB0FBBD4-53BC-449E-9B84-2C0995BF2475}"/>
              </a:ext>
            </a:extLst>
          </p:cNvPr>
          <p:cNvSpPr/>
          <p:nvPr/>
        </p:nvSpPr>
        <p:spPr>
          <a:xfrm>
            <a:off x="0" y="4468762"/>
            <a:ext cx="12192000" cy="2389238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242" name="Picture 2" descr="心态爆炸QQ表情包_常用QQ表情_KanQQ个性网手机版">
            <a:extLst>
              <a:ext uri="{FF2B5EF4-FFF2-40B4-BE49-F238E27FC236}">
                <a16:creationId xmlns:a16="http://schemas.microsoft.com/office/drawing/2014/main" id="{7EEB74B6-4F38-4FF6-B3A3-F61E8921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190" y="1481978"/>
            <a:ext cx="2389239" cy="23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larm-bell_72693">
            <a:extLst>
              <a:ext uri="{FF2B5EF4-FFF2-40B4-BE49-F238E27FC236}">
                <a16:creationId xmlns:a16="http://schemas.microsoft.com/office/drawing/2014/main" id="{F57B2CCB-7A1A-447A-BEFA-59E8563D9036}"/>
              </a:ext>
            </a:extLst>
          </p:cNvPr>
          <p:cNvSpPr>
            <a:spLocks noChangeAspect="1"/>
          </p:cNvSpPr>
          <p:nvPr/>
        </p:nvSpPr>
        <p:spPr bwMode="auto">
          <a:xfrm>
            <a:off x="958742" y="1215319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C3B06C-BF4C-499C-82DC-E8197FB04499}"/>
              </a:ext>
            </a:extLst>
          </p:cNvPr>
          <p:cNvSpPr txBox="1"/>
          <p:nvPr/>
        </p:nvSpPr>
        <p:spPr>
          <a:xfrm>
            <a:off x="1444365" y="1132045"/>
            <a:ext cx="781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提前制定好职业规划，不要轻易改动，从一而终</a:t>
            </a:r>
          </a:p>
        </p:txBody>
      </p:sp>
      <p:sp>
        <p:nvSpPr>
          <p:cNvPr id="8" name="ï$ļidè">
            <a:extLst>
              <a:ext uri="{FF2B5EF4-FFF2-40B4-BE49-F238E27FC236}">
                <a16:creationId xmlns:a16="http://schemas.microsoft.com/office/drawing/2014/main" id="{BB0FBBD4-53BC-449E-9B84-2C0995BF2475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CC91AB1-3029-4CE2-9A8E-7687496806A3}"/>
              </a:ext>
            </a:extLst>
          </p:cNvPr>
          <p:cNvSpPr/>
          <p:nvPr/>
        </p:nvSpPr>
        <p:spPr>
          <a:xfrm flipV="1">
            <a:off x="-1353813" y="5808172"/>
            <a:ext cx="15058663" cy="865910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C0F74B7-5069-49F7-8617-08156679A753}"/>
              </a:ext>
            </a:extLst>
          </p:cNvPr>
          <p:cNvSpPr/>
          <p:nvPr/>
        </p:nvSpPr>
        <p:spPr>
          <a:xfrm>
            <a:off x="2030778" y="5808172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C3B0EA6-C916-4770-89DF-4B7539BB64C1}"/>
              </a:ext>
            </a:extLst>
          </p:cNvPr>
          <p:cNvSpPr/>
          <p:nvPr/>
        </p:nvSpPr>
        <p:spPr>
          <a:xfrm>
            <a:off x="7526206" y="5578794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20AB67-6B4B-4BDA-B711-E54342EE0301}"/>
              </a:ext>
            </a:extLst>
          </p:cNvPr>
          <p:cNvSpPr txBox="1"/>
          <p:nvPr/>
        </p:nvSpPr>
        <p:spPr>
          <a:xfrm>
            <a:off x="1444365" y="1785465"/>
            <a:ext cx="781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好的简历表达，是敲门砖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F5D872-52B4-428B-9B7E-E4FAA82B09C6}"/>
              </a:ext>
            </a:extLst>
          </p:cNvPr>
          <p:cNvSpPr txBox="1"/>
          <p:nvPr/>
        </p:nvSpPr>
        <p:spPr>
          <a:xfrm>
            <a:off x="1444364" y="3194105"/>
            <a:ext cx="9190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失利不全是自己的原因，即使某次失败了，从中总结经验，下次也能做的更好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3248F1-A56D-48CC-9855-5CD326C7A990}"/>
              </a:ext>
            </a:extLst>
          </p:cNvPr>
          <p:cNvSpPr txBox="1"/>
          <p:nvPr/>
        </p:nvSpPr>
        <p:spPr>
          <a:xfrm>
            <a:off x="1444365" y="3907747"/>
            <a:ext cx="968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求职面试的流程很长，短则一两个星期，长则一两个月，不要轻易放弃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0F7AE4F-4A9A-41AA-80E9-091936AC779F}"/>
              </a:ext>
            </a:extLst>
          </p:cNvPr>
          <p:cNvGrpSpPr/>
          <p:nvPr/>
        </p:nvGrpSpPr>
        <p:grpSpPr>
          <a:xfrm>
            <a:off x="130464" y="116225"/>
            <a:ext cx="567919" cy="567919"/>
            <a:chOff x="280462" y="345507"/>
            <a:chExt cx="567919" cy="56791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5B97DC3-6DD3-49D6-95B8-8B5C38EB8AA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alarm-bell_72693">
              <a:extLst>
                <a:ext uri="{FF2B5EF4-FFF2-40B4-BE49-F238E27FC236}">
                  <a16:creationId xmlns:a16="http://schemas.microsoft.com/office/drawing/2014/main" id="{43C6A1AC-C158-47AD-9513-A40D09039D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5" name="alarm-bell_72693">
            <a:extLst>
              <a:ext uri="{FF2B5EF4-FFF2-40B4-BE49-F238E27FC236}">
                <a16:creationId xmlns:a16="http://schemas.microsoft.com/office/drawing/2014/main" id="{5CE57B22-DDEA-45D6-B25F-A0B4CA6D3790}"/>
              </a:ext>
            </a:extLst>
          </p:cNvPr>
          <p:cNvSpPr>
            <a:spLocks noChangeAspect="1"/>
          </p:cNvSpPr>
          <p:nvPr/>
        </p:nvSpPr>
        <p:spPr bwMode="auto">
          <a:xfrm>
            <a:off x="958742" y="1868739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alarm-bell_72693">
            <a:extLst>
              <a:ext uri="{FF2B5EF4-FFF2-40B4-BE49-F238E27FC236}">
                <a16:creationId xmlns:a16="http://schemas.microsoft.com/office/drawing/2014/main" id="{C70C52A1-FDC7-4E11-87D5-87EFF47D6587}"/>
              </a:ext>
            </a:extLst>
          </p:cNvPr>
          <p:cNvSpPr>
            <a:spLocks noChangeAspect="1"/>
          </p:cNvSpPr>
          <p:nvPr/>
        </p:nvSpPr>
        <p:spPr bwMode="auto">
          <a:xfrm>
            <a:off x="958742" y="3277379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alarm-bell_72693">
            <a:extLst>
              <a:ext uri="{FF2B5EF4-FFF2-40B4-BE49-F238E27FC236}">
                <a16:creationId xmlns:a16="http://schemas.microsoft.com/office/drawing/2014/main" id="{CCDCDA80-5B77-48C9-8E11-44AC3D73CB09}"/>
              </a:ext>
            </a:extLst>
          </p:cNvPr>
          <p:cNvSpPr>
            <a:spLocks noChangeAspect="1"/>
          </p:cNvSpPr>
          <p:nvPr/>
        </p:nvSpPr>
        <p:spPr bwMode="auto">
          <a:xfrm>
            <a:off x="985287" y="3991021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16A431-CD39-44FE-9E31-4C233208E9DF}"/>
              </a:ext>
            </a:extLst>
          </p:cNvPr>
          <p:cNvSpPr txBox="1"/>
          <p:nvPr/>
        </p:nvSpPr>
        <p:spPr>
          <a:xfrm>
            <a:off x="958742" y="199663"/>
            <a:ext cx="781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总结一下：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109815-1CC4-4685-9A5A-A5B9C8FFEBF3}"/>
              </a:ext>
            </a:extLst>
          </p:cNvPr>
          <p:cNvSpPr txBox="1"/>
          <p:nvPr/>
        </p:nvSpPr>
        <p:spPr>
          <a:xfrm>
            <a:off x="1444365" y="2487349"/>
            <a:ext cx="781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专业知识很重要，尤其是基础知识，要保持学习</a:t>
            </a:r>
          </a:p>
        </p:txBody>
      </p:sp>
      <p:sp>
        <p:nvSpPr>
          <p:cNvPr id="25" name="alarm-bell_72693">
            <a:extLst>
              <a:ext uri="{FF2B5EF4-FFF2-40B4-BE49-F238E27FC236}">
                <a16:creationId xmlns:a16="http://schemas.microsoft.com/office/drawing/2014/main" id="{46F01CCC-7062-4F92-A144-F1FA729419AB}"/>
              </a:ext>
            </a:extLst>
          </p:cNvPr>
          <p:cNvSpPr>
            <a:spLocks noChangeAspect="1"/>
          </p:cNvSpPr>
          <p:nvPr/>
        </p:nvSpPr>
        <p:spPr bwMode="auto">
          <a:xfrm>
            <a:off x="958742" y="2570623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23AE9A-D758-47FA-8432-921BCA0EAAA7}"/>
              </a:ext>
            </a:extLst>
          </p:cNvPr>
          <p:cNvSpPr txBox="1"/>
          <p:nvPr/>
        </p:nvSpPr>
        <p:spPr>
          <a:xfrm>
            <a:off x="1417820" y="4587910"/>
            <a:ext cx="968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求职是双方考核，遇到不合理的地方，大胆提问</a:t>
            </a:r>
          </a:p>
        </p:txBody>
      </p:sp>
      <p:sp>
        <p:nvSpPr>
          <p:cNvPr id="28" name="alarm-bell_72693">
            <a:extLst>
              <a:ext uri="{FF2B5EF4-FFF2-40B4-BE49-F238E27FC236}">
                <a16:creationId xmlns:a16="http://schemas.microsoft.com/office/drawing/2014/main" id="{7E3ACBCA-96DF-4895-8B9D-D0BCB170B29F}"/>
              </a:ext>
            </a:extLst>
          </p:cNvPr>
          <p:cNvSpPr>
            <a:spLocks noChangeAspect="1"/>
          </p:cNvSpPr>
          <p:nvPr/>
        </p:nvSpPr>
        <p:spPr bwMode="auto">
          <a:xfrm>
            <a:off x="958742" y="4671184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0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: 空心 7">
            <a:extLst>
              <a:ext uri="{FF2B5EF4-FFF2-40B4-BE49-F238E27FC236}">
                <a16:creationId xmlns:a16="http://schemas.microsoft.com/office/drawing/2014/main" id="{41CFE8E0-D6F5-4171-B897-033F80649E9A}"/>
              </a:ext>
            </a:extLst>
          </p:cNvPr>
          <p:cNvSpPr/>
          <p:nvPr/>
        </p:nvSpPr>
        <p:spPr>
          <a:xfrm>
            <a:off x="-2430780" y="1127760"/>
            <a:ext cx="4861560" cy="486156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51829D-3DA0-4399-A2A5-94D2F14A02B1}"/>
              </a:ext>
            </a:extLst>
          </p:cNvPr>
          <p:cNvSpPr/>
          <p:nvPr/>
        </p:nvSpPr>
        <p:spPr>
          <a:xfrm>
            <a:off x="1239756" y="953440"/>
            <a:ext cx="9712488" cy="5035880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5BAE98E-C10E-490F-AD77-E9829B2938D9}"/>
              </a:ext>
            </a:extLst>
          </p:cNvPr>
          <p:cNvSpPr/>
          <p:nvPr/>
        </p:nvSpPr>
        <p:spPr>
          <a:xfrm>
            <a:off x="2775698" y="1883009"/>
            <a:ext cx="3191744" cy="3191744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18432998-EAC4-4FE6-8B6B-A1692A739111}"/>
              </a:ext>
            </a:extLst>
          </p:cNvPr>
          <p:cNvSpPr/>
          <p:nvPr/>
        </p:nvSpPr>
        <p:spPr>
          <a:xfrm>
            <a:off x="8798557" y="3284573"/>
            <a:ext cx="4861560" cy="48615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016C22-B7D5-4283-BE65-981979819B93}"/>
              </a:ext>
            </a:extLst>
          </p:cNvPr>
          <p:cNvSpPr txBox="1"/>
          <p:nvPr/>
        </p:nvSpPr>
        <p:spPr>
          <a:xfrm>
            <a:off x="3741285" y="2735421"/>
            <a:ext cx="589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</a:t>
            </a:r>
            <a:r>
              <a:rPr lang="en-US" altLang="zh-C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ANKS</a:t>
            </a:r>
            <a:endParaRPr lang="zh-CN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>
            <a:extLst>
              <a:ext uri="{FF2B5EF4-FFF2-40B4-BE49-F238E27FC236}">
                <a16:creationId xmlns:a16="http://schemas.microsoft.com/office/drawing/2014/main" id="{084DFD71-B5AA-437F-9B81-6FF267B76DC2}"/>
              </a:ext>
            </a:extLst>
          </p:cNvPr>
          <p:cNvSpPr>
            <a:spLocks noChangeAspect="1"/>
          </p:cNvSpPr>
          <p:nvPr/>
        </p:nvSpPr>
        <p:spPr bwMode="auto">
          <a:xfrm>
            <a:off x="10397257" y="385440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>
            <a:extLst>
              <a:ext uri="{FF2B5EF4-FFF2-40B4-BE49-F238E27FC236}">
                <a16:creationId xmlns:a16="http://schemas.microsoft.com/office/drawing/2014/main" id="{DC5F8C10-35AE-47E5-802E-65B6A0F2BED7}"/>
              </a:ext>
            </a:extLst>
          </p:cNvPr>
          <p:cNvSpPr>
            <a:spLocks noChangeAspect="1"/>
          </p:cNvSpPr>
          <p:nvPr/>
        </p:nvSpPr>
        <p:spPr bwMode="auto">
          <a:xfrm>
            <a:off x="9586065" y="459518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>
            <a:extLst>
              <a:ext uri="{FF2B5EF4-FFF2-40B4-BE49-F238E27FC236}">
                <a16:creationId xmlns:a16="http://schemas.microsoft.com/office/drawing/2014/main" id="{D0BCE088-E37E-49C1-B40D-E24060A2770A}"/>
              </a:ext>
            </a:extLst>
          </p:cNvPr>
          <p:cNvSpPr>
            <a:spLocks noChangeAspect="1"/>
          </p:cNvSpPr>
          <p:nvPr/>
        </p:nvSpPr>
        <p:spPr bwMode="auto">
          <a:xfrm>
            <a:off x="9254710" y="556293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6409274-3C8A-4D7E-A8C7-D2BD33466EEF}"/>
              </a:ext>
            </a:extLst>
          </p:cNvPr>
          <p:cNvCxnSpPr>
            <a:cxnSpLocks/>
          </p:cNvCxnSpPr>
          <p:nvPr/>
        </p:nvCxnSpPr>
        <p:spPr>
          <a:xfrm>
            <a:off x="1818806" y="953440"/>
            <a:ext cx="0" cy="5035880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6B4C8D5-6406-437D-8B24-C53220729A14}"/>
              </a:ext>
            </a:extLst>
          </p:cNvPr>
          <p:cNvSpPr txBox="1"/>
          <p:nvPr/>
        </p:nvSpPr>
        <p:spPr>
          <a:xfrm>
            <a:off x="3849821" y="5101267"/>
            <a:ext cx="48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希望大家都能拿到满意的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offer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2222447-839C-4B7B-8FDB-D4721B894681}"/>
              </a:ext>
            </a:extLst>
          </p:cNvPr>
          <p:cNvSpPr/>
          <p:nvPr/>
        </p:nvSpPr>
        <p:spPr>
          <a:xfrm>
            <a:off x="3464192" y="2421179"/>
            <a:ext cx="512436" cy="51243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68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8" y="451761"/>
            <a:ext cx="1021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然而在我开始找工作后，我对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找工作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这件事的认知变成这个样子：</a:t>
            </a:r>
          </a:p>
        </p:txBody>
      </p:sp>
      <p:sp>
        <p:nvSpPr>
          <p:cNvPr id="2" name="AutoShape 2" descr="对着电脑的小人儿经典表情包png图片免抠素材- 设计盒子">
            <a:extLst>
              <a:ext uri="{FF2B5EF4-FFF2-40B4-BE49-F238E27FC236}">
                <a16:creationId xmlns:a16="http://schemas.microsoft.com/office/drawing/2014/main" id="{7B361676-3FB6-4FC8-9F84-7600701468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624138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C83FE-D7BE-4FDC-85B7-6AA2509BF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857235"/>
            <a:ext cx="2857500" cy="1600200"/>
          </a:xfrm>
          <a:prstGeom prst="rect">
            <a:avLst/>
          </a:prstGeom>
        </p:spPr>
      </p:pic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989FD27C-D4AE-4E00-A435-1168CE9DE3EE}"/>
              </a:ext>
            </a:extLst>
          </p:cNvPr>
          <p:cNvSpPr/>
          <p:nvPr/>
        </p:nvSpPr>
        <p:spPr>
          <a:xfrm>
            <a:off x="510655" y="1836982"/>
            <a:ext cx="3377138" cy="1301505"/>
          </a:xfrm>
          <a:prstGeom prst="wedgeEllipseCallout">
            <a:avLst>
              <a:gd name="adj1" fmla="val 61113"/>
              <a:gd name="adj2" fmla="val 12946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我是谁？</a:t>
            </a: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4BF39C03-3C3A-40F5-AA80-1D98275C1024}"/>
              </a:ext>
            </a:extLst>
          </p:cNvPr>
          <p:cNvSpPr/>
          <p:nvPr/>
        </p:nvSpPr>
        <p:spPr>
          <a:xfrm>
            <a:off x="4025692" y="1067818"/>
            <a:ext cx="3377138" cy="1301505"/>
          </a:xfrm>
          <a:prstGeom prst="wedgeEllipseCallout">
            <a:avLst>
              <a:gd name="adj1" fmla="val 7863"/>
              <a:gd name="adj2" fmla="val 14352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我在哪儿？</a:t>
            </a:r>
          </a:p>
        </p:txBody>
      </p:sp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1CC19FF9-64F8-4518-BE3B-8B9CEA1AD9C8}"/>
              </a:ext>
            </a:extLst>
          </p:cNvPr>
          <p:cNvSpPr/>
          <p:nvPr/>
        </p:nvSpPr>
        <p:spPr>
          <a:xfrm>
            <a:off x="7860768" y="1562858"/>
            <a:ext cx="3377138" cy="1301505"/>
          </a:xfrm>
          <a:prstGeom prst="wedgeEllipseCallout">
            <a:avLst>
              <a:gd name="adj1" fmla="val -58925"/>
              <a:gd name="adj2" fmla="val 156401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我大学四年白学了？</a:t>
            </a:r>
          </a:p>
        </p:txBody>
      </p:sp>
    </p:spTree>
    <p:extLst>
      <p:ext uri="{BB962C8B-B14F-4D97-AF65-F5344CB8AC3E}">
        <p14:creationId xmlns:p14="http://schemas.microsoft.com/office/powerpoint/2010/main" val="352956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A82940-F0F5-4370-AD5A-897C5715A364}"/>
              </a:ext>
            </a:extLst>
          </p:cNvPr>
          <p:cNvSpPr/>
          <p:nvPr/>
        </p:nvSpPr>
        <p:spPr>
          <a:xfrm>
            <a:off x="1469116" y="1271702"/>
            <a:ext cx="9253767" cy="4688788"/>
          </a:xfrm>
          <a:prstGeom prst="rect">
            <a:avLst/>
          </a:prstGeom>
          <a:solidFill>
            <a:srgbClr val="3A416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1A6DE0-05E0-49D7-AC05-58C105F398B1}"/>
              </a:ext>
            </a:extLst>
          </p:cNvPr>
          <p:cNvSpPr/>
          <p:nvPr/>
        </p:nvSpPr>
        <p:spPr>
          <a:xfrm>
            <a:off x="2545080" y="1889760"/>
            <a:ext cx="153924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投简历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7FE1C8-7A90-4019-B95E-5B5EEC7080C7}"/>
              </a:ext>
            </a:extLst>
          </p:cNvPr>
          <p:cNvSpPr/>
          <p:nvPr/>
        </p:nvSpPr>
        <p:spPr>
          <a:xfrm>
            <a:off x="4419600" y="1889760"/>
            <a:ext cx="1539240" cy="153924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AC558E-2DC6-4C94-A476-7EFA3826B589}"/>
              </a:ext>
            </a:extLst>
          </p:cNvPr>
          <p:cNvSpPr/>
          <p:nvPr/>
        </p:nvSpPr>
        <p:spPr>
          <a:xfrm>
            <a:off x="6294120" y="1889760"/>
            <a:ext cx="153924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面试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54C90A-9FE4-4B0D-B0F9-6ED42D77FBC4}"/>
              </a:ext>
            </a:extLst>
          </p:cNvPr>
          <p:cNvSpPr/>
          <p:nvPr/>
        </p:nvSpPr>
        <p:spPr>
          <a:xfrm>
            <a:off x="8168640" y="1889760"/>
            <a:ext cx="1539240" cy="153924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-25206" b="-247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9C48FF-7ED9-4F42-9B60-A0D74F54C60C}"/>
              </a:ext>
            </a:extLst>
          </p:cNvPr>
          <p:cNvSpPr/>
          <p:nvPr/>
        </p:nvSpPr>
        <p:spPr>
          <a:xfrm>
            <a:off x="2545080" y="3657600"/>
            <a:ext cx="1539240" cy="153924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68C5DF-D359-4FE7-BCE2-4908FEB4554D}"/>
              </a:ext>
            </a:extLst>
          </p:cNvPr>
          <p:cNvSpPr/>
          <p:nvPr/>
        </p:nvSpPr>
        <p:spPr>
          <a:xfrm>
            <a:off x="4419600" y="3657600"/>
            <a:ext cx="153924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笔试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2B64F6-A291-4128-BAC0-BB6582DB83FB}"/>
              </a:ext>
            </a:extLst>
          </p:cNvPr>
          <p:cNvSpPr/>
          <p:nvPr/>
        </p:nvSpPr>
        <p:spPr>
          <a:xfrm>
            <a:off x="6294120" y="3657600"/>
            <a:ext cx="1539240" cy="153924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DB29C5-3C74-4BCF-A8FB-6AF66593E565}"/>
              </a:ext>
            </a:extLst>
          </p:cNvPr>
          <p:cNvSpPr/>
          <p:nvPr/>
        </p:nvSpPr>
        <p:spPr>
          <a:xfrm>
            <a:off x="8168640" y="3657600"/>
            <a:ext cx="153924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offer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A6C705-7729-4777-8357-A618B13E7ECF}"/>
              </a:ext>
            </a:extLst>
          </p:cNvPr>
          <p:cNvSpPr/>
          <p:nvPr/>
        </p:nvSpPr>
        <p:spPr>
          <a:xfrm>
            <a:off x="2545080" y="3637508"/>
            <a:ext cx="1539240" cy="1559332"/>
          </a:xfrm>
          <a:prstGeom prst="rect">
            <a:avLst/>
          </a:prstGeom>
          <a:solidFill>
            <a:srgbClr val="3A41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3B6DC1-C9C8-45C1-9118-5E423F362502}"/>
              </a:ext>
            </a:extLst>
          </p:cNvPr>
          <p:cNvSpPr/>
          <p:nvPr/>
        </p:nvSpPr>
        <p:spPr>
          <a:xfrm>
            <a:off x="4419600" y="1889760"/>
            <a:ext cx="1539240" cy="1539240"/>
          </a:xfrm>
          <a:prstGeom prst="rect">
            <a:avLst/>
          </a:prstGeom>
          <a:solidFill>
            <a:srgbClr val="3A41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5FDE98-E7D0-42B1-BE02-942413253DD7}"/>
              </a:ext>
            </a:extLst>
          </p:cNvPr>
          <p:cNvSpPr/>
          <p:nvPr/>
        </p:nvSpPr>
        <p:spPr>
          <a:xfrm>
            <a:off x="6294120" y="3647272"/>
            <a:ext cx="1539240" cy="1569660"/>
          </a:xfrm>
          <a:prstGeom prst="rect">
            <a:avLst/>
          </a:prstGeom>
          <a:solidFill>
            <a:srgbClr val="3A41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648562-5E12-4004-BBAE-4DCF2D1324FD}"/>
              </a:ext>
            </a:extLst>
          </p:cNvPr>
          <p:cNvSpPr/>
          <p:nvPr/>
        </p:nvSpPr>
        <p:spPr>
          <a:xfrm>
            <a:off x="8178447" y="1864782"/>
            <a:ext cx="1539240" cy="1569660"/>
          </a:xfrm>
          <a:prstGeom prst="rect">
            <a:avLst/>
          </a:prstGeom>
          <a:solidFill>
            <a:srgbClr val="3A41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392BD7-1EDE-4E8F-A96C-B8C11F7ED135}"/>
              </a:ext>
            </a:extLst>
          </p:cNvPr>
          <p:cNvSpPr txBox="1"/>
          <p:nvPr/>
        </p:nvSpPr>
        <p:spPr>
          <a:xfrm>
            <a:off x="415802" y="3196454"/>
            <a:ext cx="3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&lt;</a:t>
            </a:r>
            <a:endParaRPr lang="zh-CN" altLang="en-US" sz="2400" b="1" dirty="0">
              <a:solidFill>
                <a:srgbClr val="3A4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0E0603-2040-4D97-B358-58F0DEF5EED5}"/>
              </a:ext>
            </a:extLst>
          </p:cNvPr>
          <p:cNvSpPr txBox="1"/>
          <p:nvPr/>
        </p:nvSpPr>
        <p:spPr>
          <a:xfrm rot="10800000">
            <a:off x="11512571" y="3251142"/>
            <a:ext cx="3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&lt;</a:t>
            </a:r>
            <a:endParaRPr lang="zh-CN" altLang="en-US" sz="2400" b="1" dirty="0">
              <a:solidFill>
                <a:srgbClr val="3A4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TextBox 1575">
            <a:extLst>
              <a:ext uri="{FF2B5EF4-FFF2-40B4-BE49-F238E27FC236}">
                <a16:creationId xmlns:a16="http://schemas.microsoft.com/office/drawing/2014/main" id="{2C2DE1C6-1BFB-4A00-85DB-CFB7493B51BE}"/>
              </a:ext>
            </a:extLst>
          </p:cNvPr>
          <p:cNvSpPr txBox="1"/>
          <p:nvPr/>
        </p:nvSpPr>
        <p:spPr>
          <a:xfrm>
            <a:off x="3086100" y="336451"/>
            <a:ext cx="589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我将从我找工作期间不同阶段的经历，来说明为何我对</a:t>
            </a:r>
            <a:r>
              <a:rPr lang="zh-CN" altLang="en-US" sz="2400" b="1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找工作</a:t>
            </a:r>
            <a:r>
              <a:rPr lang="zh-CN" altLang="en-US" sz="2400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的认知发生了改变？</a:t>
            </a:r>
            <a:endParaRPr lang="en-US" altLang="zh-CN" sz="2400" dirty="0">
              <a:solidFill>
                <a:srgbClr val="3A4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45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4400911" y="1172871"/>
            <a:ext cx="3390179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334E7-473E-4E3C-BB64-685B1CCD896C}"/>
              </a:ext>
            </a:extLst>
          </p:cNvPr>
          <p:cNvSpPr/>
          <p:nvPr/>
        </p:nvSpPr>
        <p:spPr>
          <a:xfrm>
            <a:off x="4400910" y="5148619"/>
            <a:ext cx="3390179" cy="788119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5100159" y="3778209"/>
            <a:ext cx="2237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A4161"/>
                </a:solidFill>
                <a:cs typeface="+mn-ea"/>
                <a:sym typeface="+mn-lt"/>
              </a:rPr>
              <a:t>投简历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A4161"/>
                </a:solidFill>
                <a:cs typeface="+mn-ea"/>
                <a:sym typeface="+mn-lt"/>
              </a:rPr>
              <a:t>PART.01</a:t>
            </a:r>
            <a:endParaRPr lang="zh-CN" altLang="en-US" sz="4000" b="1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8" y="451761"/>
            <a:ext cx="10215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基于我的实习经历、项目经理和个人兴趣，在开始投递简历前，我给自己定了三条职业发展方向：</a:t>
            </a:r>
          </a:p>
        </p:txBody>
      </p:sp>
      <p:sp>
        <p:nvSpPr>
          <p:cNvPr id="2" name="AutoShape 2" descr="对着电脑的小人儿经典表情包png图片免抠素材- 设计盒子">
            <a:extLst>
              <a:ext uri="{FF2B5EF4-FFF2-40B4-BE49-F238E27FC236}">
                <a16:creationId xmlns:a16="http://schemas.microsoft.com/office/drawing/2014/main" id="{7B361676-3FB6-4FC8-9F84-7600701468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624138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自信表情包-表情包嗯哼卡通男孩自信叉腰-模板图片-图怪兽">
            <a:extLst>
              <a:ext uri="{FF2B5EF4-FFF2-40B4-BE49-F238E27FC236}">
                <a16:creationId xmlns:a16="http://schemas.microsoft.com/office/drawing/2014/main" id="{BF0D8B33-1AA2-47FF-96F1-C7C0BB65A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50" y="25717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B512E4-ECCF-4E98-A31B-5A8D0654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8" y="2538505"/>
            <a:ext cx="1609725" cy="1609725"/>
          </a:xfrm>
          <a:prstGeom prst="rect">
            <a:avLst/>
          </a:prstGeom>
        </p:spPr>
      </p:pic>
      <p:sp>
        <p:nvSpPr>
          <p:cNvPr id="10" name="箭头: 圆角右 9">
            <a:extLst>
              <a:ext uri="{FF2B5EF4-FFF2-40B4-BE49-F238E27FC236}">
                <a16:creationId xmlns:a16="http://schemas.microsoft.com/office/drawing/2014/main" id="{3959C297-5529-4F5D-ADCF-D3FD6949F38F}"/>
              </a:ext>
            </a:extLst>
          </p:cNvPr>
          <p:cNvSpPr/>
          <p:nvPr/>
        </p:nvSpPr>
        <p:spPr>
          <a:xfrm>
            <a:off x="1560257" y="1773534"/>
            <a:ext cx="5332156" cy="6309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箭头: 圆角右 18">
            <a:extLst>
              <a:ext uri="{FF2B5EF4-FFF2-40B4-BE49-F238E27FC236}">
                <a16:creationId xmlns:a16="http://schemas.microsoft.com/office/drawing/2014/main" id="{EAFCAE83-AEFC-47BB-856C-2ECDDD25449F}"/>
              </a:ext>
            </a:extLst>
          </p:cNvPr>
          <p:cNvSpPr/>
          <p:nvPr/>
        </p:nvSpPr>
        <p:spPr>
          <a:xfrm flipV="1">
            <a:off x="1596090" y="4237419"/>
            <a:ext cx="5332156" cy="6717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1787F89-1C4C-46F2-A9D3-423D8E00B813}"/>
              </a:ext>
            </a:extLst>
          </p:cNvPr>
          <p:cNvSpPr/>
          <p:nvPr/>
        </p:nvSpPr>
        <p:spPr>
          <a:xfrm>
            <a:off x="2588759" y="3090216"/>
            <a:ext cx="6875007" cy="496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20DA5B-B9E2-4640-9ECF-64FBD8A118B4}"/>
              </a:ext>
            </a:extLst>
          </p:cNvPr>
          <p:cNvSpPr txBox="1"/>
          <p:nvPr/>
        </p:nvSpPr>
        <p:spPr>
          <a:xfrm>
            <a:off x="1766311" y="2101023"/>
            <a:ext cx="575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依靠个人兴趣</a:t>
            </a:r>
            <a:r>
              <a:rPr lang="en-US" altLang="zh-CN" dirty="0"/>
              <a:t>+</a:t>
            </a:r>
            <a:r>
              <a:rPr lang="zh-CN" altLang="en-US" dirty="0"/>
              <a:t>多款游戏</a:t>
            </a:r>
            <a:r>
              <a:rPr lang="en-US" altLang="zh-CN" dirty="0"/>
              <a:t>demo</a:t>
            </a:r>
            <a:r>
              <a:rPr lang="zh-CN" altLang="en-US" dirty="0"/>
              <a:t>，成为</a:t>
            </a:r>
            <a:r>
              <a:rPr lang="en-US" altLang="zh-CN" dirty="0"/>
              <a:t>Unity</a:t>
            </a:r>
            <a:r>
              <a:rPr lang="zh-CN" altLang="en-US" dirty="0"/>
              <a:t>开发工程师</a:t>
            </a:r>
          </a:p>
          <a:p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CA19BE-7990-462E-ACC3-36FB9F3EC728}"/>
              </a:ext>
            </a:extLst>
          </p:cNvPr>
          <p:cNvSpPr/>
          <p:nvPr/>
        </p:nvSpPr>
        <p:spPr>
          <a:xfrm>
            <a:off x="2386699" y="3528795"/>
            <a:ext cx="6143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依靠实习经历</a:t>
            </a:r>
            <a:r>
              <a:rPr lang="en-US" altLang="zh-CN" dirty="0"/>
              <a:t>+</a:t>
            </a:r>
            <a:r>
              <a:rPr lang="zh-CN" altLang="en-US" dirty="0"/>
              <a:t>实习项目经历，成为后端</a:t>
            </a:r>
            <a:r>
              <a:rPr lang="en-US" altLang="zh-CN" dirty="0"/>
              <a:t>/</a:t>
            </a:r>
            <a:r>
              <a:rPr lang="zh-CN" altLang="en-US" dirty="0"/>
              <a:t>软件开发工程师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3AD4E4-D3D0-4CB7-B92A-9A66B8CD9EA3}"/>
              </a:ext>
            </a:extLst>
          </p:cNvPr>
          <p:cNvSpPr/>
          <p:nvPr/>
        </p:nvSpPr>
        <p:spPr>
          <a:xfrm>
            <a:off x="1367317" y="4862546"/>
            <a:ext cx="6599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依靠课程经历</a:t>
            </a:r>
            <a:r>
              <a:rPr lang="en-US" altLang="zh-CN" dirty="0"/>
              <a:t>+</a:t>
            </a:r>
            <a:r>
              <a:rPr lang="zh-CN" altLang="en-US" dirty="0"/>
              <a:t>个人爬虫技能</a:t>
            </a:r>
            <a:r>
              <a:rPr lang="en-US" altLang="zh-CN" dirty="0"/>
              <a:t>+</a:t>
            </a:r>
            <a:r>
              <a:rPr lang="zh-CN" altLang="en-US" dirty="0"/>
              <a:t>公司项目经历，成为数据工程师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B2AE68B-D401-437A-8663-85763A9AA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66" y="932604"/>
            <a:ext cx="1942601" cy="1950562"/>
          </a:xfrm>
          <a:prstGeom prst="rect">
            <a:avLst/>
          </a:prstGeom>
        </p:spPr>
      </p:pic>
      <p:pic>
        <p:nvPicPr>
          <p:cNvPr id="3078" name="Picture 6" descr="程序员动漫形象 的图像结果">
            <a:extLst>
              <a:ext uri="{FF2B5EF4-FFF2-40B4-BE49-F238E27FC236}">
                <a16:creationId xmlns:a16="http://schemas.microsoft.com/office/drawing/2014/main" id="{28E2148F-1345-4871-A77C-ECCD33950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40" y="2613685"/>
            <a:ext cx="21717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程序员动漫形象白底 的图像结果">
            <a:extLst>
              <a:ext uri="{FF2B5EF4-FFF2-40B4-BE49-F238E27FC236}">
                <a16:creationId xmlns:a16="http://schemas.microsoft.com/office/drawing/2014/main" id="{A4BC0851-F8DC-4B32-98EF-7DFAB2E02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78" y="3986374"/>
            <a:ext cx="16859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7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11A6DE0-05E0-49D7-AC05-58C105F398B1}"/>
              </a:ext>
            </a:extLst>
          </p:cNvPr>
          <p:cNvSpPr/>
          <p:nvPr/>
        </p:nvSpPr>
        <p:spPr>
          <a:xfrm>
            <a:off x="2545080" y="1889760"/>
            <a:ext cx="153924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392BD7-1EDE-4E8F-A96C-B8C11F7ED135}"/>
              </a:ext>
            </a:extLst>
          </p:cNvPr>
          <p:cNvSpPr txBox="1"/>
          <p:nvPr/>
        </p:nvSpPr>
        <p:spPr>
          <a:xfrm>
            <a:off x="415802" y="3196454"/>
            <a:ext cx="3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&lt;</a:t>
            </a:r>
            <a:endParaRPr lang="zh-CN" altLang="en-US" sz="2400" b="1" dirty="0">
              <a:solidFill>
                <a:srgbClr val="3A4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0E0603-2040-4D97-B358-58F0DEF5EED5}"/>
              </a:ext>
            </a:extLst>
          </p:cNvPr>
          <p:cNvSpPr txBox="1"/>
          <p:nvPr/>
        </p:nvSpPr>
        <p:spPr>
          <a:xfrm rot="10800000">
            <a:off x="11512571" y="3251142"/>
            <a:ext cx="3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&lt;</a:t>
            </a:r>
            <a:endParaRPr lang="zh-CN" altLang="en-US" sz="2400" b="1" dirty="0">
              <a:solidFill>
                <a:srgbClr val="3A4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A5B5FE-00BF-4360-BAA8-1C6E550532FB}"/>
              </a:ext>
            </a:extLst>
          </p:cNvPr>
          <p:cNvSpPr txBox="1"/>
          <p:nvPr/>
        </p:nvSpPr>
        <p:spPr>
          <a:xfrm>
            <a:off x="1563329" y="897825"/>
            <a:ext cx="744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我信心满满的投出了第一份简历！！！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AA01BA-6AA5-4692-9C18-E5AA294E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9" y="3429000"/>
            <a:ext cx="9952582" cy="2987299"/>
          </a:xfrm>
          <a:prstGeom prst="rect">
            <a:avLst/>
          </a:prstGeom>
        </p:spPr>
      </p:pic>
      <p:pic>
        <p:nvPicPr>
          <p:cNvPr id="2050" name="Picture 2" descr="加入字节跳动">
            <a:extLst>
              <a:ext uri="{FF2B5EF4-FFF2-40B4-BE49-F238E27FC236}">
                <a16:creationId xmlns:a16="http://schemas.microsoft.com/office/drawing/2014/main" id="{DD51B4CF-9702-4346-A992-709A6097D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29" y="1749576"/>
            <a:ext cx="8081847" cy="14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自信到飞起- 不知道哪来的自信​_自信_斗图表情- 发表情- fabiaoqing.com">
            <a:extLst>
              <a:ext uri="{FF2B5EF4-FFF2-40B4-BE49-F238E27FC236}">
                <a16:creationId xmlns:a16="http://schemas.microsoft.com/office/drawing/2014/main" id="{B0877105-0335-40A1-A8A1-E9665D77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423" y="178717"/>
            <a:ext cx="1838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0B566D69-3CEC-4F20-ADF3-5CE92A9DFA38}"/>
              </a:ext>
            </a:extLst>
          </p:cNvPr>
          <p:cNvSpPr/>
          <p:nvPr/>
        </p:nvSpPr>
        <p:spPr>
          <a:xfrm>
            <a:off x="1432560" y="5594415"/>
            <a:ext cx="111252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67E7FE-9D7B-4A78-9883-6D5261AE8217}"/>
              </a:ext>
            </a:extLst>
          </p:cNvPr>
          <p:cNvSpPr/>
          <p:nvPr/>
        </p:nvSpPr>
        <p:spPr>
          <a:xfrm>
            <a:off x="4491732" y="5594415"/>
            <a:ext cx="111252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CAE53A-F736-4D5B-BC71-F37924382F05}"/>
              </a:ext>
            </a:extLst>
          </p:cNvPr>
          <p:cNvSpPr/>
          <p:nvPr/>
        </p:nvSpPr>
        <p:spPr>
          <a:xfrm>
            <a:off x="978807" y="305003"/>
            <a:ext cx="2961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2022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年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8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29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日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6D6E5F3-B818-46AF-8EAB-0E641FB545CA}"/>
              </a:ext>
            </a:extLst>
          </p:cNvPr>
          <p:cNvGrpSpPr/>
          <p:nvPr/>
        </p:nvGrpSpPr>
        <p:grpSpPr>
          <a:xfrm>
            <a:off x="258232" y="253055"/>
            <a:ext cx="567919" cy="567919"/>
            <a:chOff x="280462" y="345507"/>
            <a:chExt cx="567919" cy="56791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0B80DEC-BBC1-437B-BF3F-287F0B028E6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alarm-bell_72693">
              <a:extLst>
                <a:ext uri="{FF2B5EF4-FFF2-40B4-BE49-F238E27FC236}">
                  <a16:creationId xmlns:a16="http://schemas.microsoft.com/office/drawing/2014/main" id="{69393C06-6B2E-4F0B-BE74-778E569EE1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2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6E56-2C47-4ED4-8035-70C5CE03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8738287" cy="1532500"/>
          </a:xfrm>
        </p:spPr>
        <p:txBody>
          <a:bodyPr/>
          <a:lstStyle/>
          <a:p>
            <a:r>
              <a:rPr lang="zh-CN" altLang="en-US" dirty="0"/>
              <a:t>笔试只有四个算法，两小时只做了两个，全部超时</a:t>
            </a:r>
            <a:r>
              <a:rPr lang="en-US" altLang="zh-CN" dirty="0"/>
              <a:t>······</a:t>
            </a:r>
            <a:endParaRPr lang="zh-CN" altLang="en-US" dirty="0"/>
          </a:p>
        </p:txBody>
      </p:sp>
      <p:pic>
        <p:nvPicPr>
          <p:cNvPr id="1030" name="Picture 6" descr="过于自信- 不知道哪来的自信​_自信_斗图表情- 发表情- fabiaoqing.com">
            <a:extLst>
              <a:ext uri="{FF2B5EF4-FFF2-40B4-BE49-F238E27FC236}">
                <a16:creationId xmlns:a16="http://schemas.microsoft.com/office/drawing/2014/main" id="{57073AFD-1AF0-42E2-BA15-7A6AFD54C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931" y="197927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111D39-8509-4370-A9EA-9FEE2A9B6B7B}"/>
              </a:ext>
            </a:extLst>
          </p:cNvPr>
          <p:cNvSpPr txBox="1"/>
          <p:nvPr/>
        </p:nvSpPr>
        <p:spPr>
          <a:xfrm>
            <a:off x="838199" y="2310635"/>
            <a:ext cx="74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于是我转身又找了个中场公司去试试，结果依然如此，笔试差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r>
              <a:rPr lang="en-US" altLang="zh-CN" dirty="0"/>
              <a:t>·······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1BB6F7-6376-48B8-970E-90BAB63C730A}"/>
              </a:ext>
            </a:extLst>
          </p:cNvPr>
          <p:cNvSpPr txBox="1"/>
          <p:nvPr/>
        </p:nvSpPr>
        <p:spPr>
          <a:xfrm>
            <a:off x="838198" y="2908309"/>
            <a:ext cx="949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再次不信邪，我投递了另一大厂的算法岗位去，结果连简历都没通过</a:t>
            </a:r>
            <a:r>
              <a:rPr lang="en-US" altLang="zh-CN" dirty="0"/>
              <a:t>······</a:t>
            </a:r>
            <a:endParaRPr lang="zh-CN" altLang="en-US" dirty="0"/>
          </a:p>
        </p:txBody>
      </p:sp>
      <p:sp>
        <p:nvSpPr>
          <p:cNvPr id="9" name="ï$ļidè">
            <a:extLst>
              <a:ext uri="{FF2B5EF4-FFF2-40B4-BE49-F238E27FC236}">
                <a16:creationId xmlns:a16="http://schemas.microsoft.com/office/drawing/2014/main" id="{8B221F73-FEC3-4226-A50D-9E34E61E02B4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AutoShape 2" descr="白底头像表情包- 白底头像微信表情包- 白底头像qq表情包- 表情包大全- 立地货- lidihuo.com">
            <a:extLst>
              <a:ext uri="{FF2B5EF4-FFF2-40B4-BE49-F238E27FC236}">
                <a16:creationId xmlns:a16="http://schemas.microsoft.com/office/drawing/2014/main" id="{F58748E4-94C1-4EDC-A954-FFAF80A691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50" y="25717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B10DDC-2E70-4F72-B675-1B23860FA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3" b="16785"/>
          <a:stretch/>
        </p:blipFill>
        <p:spPr>
          <a:xfrm>
            <a:off x="1426292" y="4685584"/>
            <a:ext cx="1714500" cy="1049827"/>
          </a:xfrm>
          <a:prstGeom prst="rect">
            <a:avLst/>
          </a:prstGeom>
        </p:spPr>
      </p:pic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8ACABC8E-61A9-414A-8E13-90550A853ADA}"/>
              </a:ext>
            </a:extLst>
          </p:cNvPr>
          <p:cNvSpPr/>
          <p:nvPr/>
        </p:nvSpPr>
        <p:spPr>
          <a:xfrm>
            <a:off x="4050890" y="3580361"/>
            <a:ext cx="3038407" cy="1166678"/>
          </a:xfrm>
          <a:prstGeom prst="cloudCallout">
            <a:avLst>
              <a:gd name="adj1" fmla="val -83946"/>
              <a:gd name="adj2" fmla="val 8063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或许，只是因为我的简历没写好，没刷笔试题</a:t>
            </a:r>
            <a:r>
              <a:rPr lang="en-US" altLang="zh-CN" dirty="0">
                <a:solidFill>
                  <a:schemeClr val="tx1"/>
                </a:solidFill>
              </a:rPr>
              <a:t>······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4400911" y="1172871"/>
            <a:ext cx="3390179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334E7-473E-4E3C-BB64-685B1CCD896C}"/>
              </a:ext>
            </a:extLst>
          </p:cNvPr>
          <p:cNvSpPr/>
          <p:nvPr/>
        </p:nvSpPr>
        <p:spPr>
          <a:xfrm>
            <a:off x="4400910" y="5148619"/>
            <a:ext cx="3390179" cy="788119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4532671" y="3628414"/>
            <a:ext cx="325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A4161"/>
                </a:solidFill>
                <a:cs typeface="+mn-ea"/>
                <a:sym typeface="+mn-lt"/>
              </a:rPr>
              <a:t>美化简历</a:t>
            </a:r>
            <a:r>
              <a:rPr lang="en-US" altLang="zh-CN" sz="4800" b="1" dirty="0">
                <a:solidFill>
                  <a:srgbClr val="3A4161"/>
                </a:solidFill>
                <a:cs typeface="+mn-ea"/>
                <a:sym typeface="+mn-lt"/>
              </a:rPr>
              <a:t>&amp;</a:t>
            </a:r>
            <a:r>
              <a:rPr lang="zh-CN" altLang="en-US" sz="4800" b="1" dirty="0">
                <a:solidFill>
                  <a:srgbClr val="3A4161"/>
                </a:solidFill>
                <a:cs typeface="+mn-ea"/>
                <a:sym typeface="+mn-lt"/>
              </a:rPr>
              <a:t>攻破笔试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3A4161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PART.02</a:t>
            </a:r>
            <a:endParaRPr lang="zh-CN" altLang="en-US" dirty="0"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93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vptqywy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1958</Words>
  <Application>Microsoft Office PowerPoint</Application>
  <PresentationFormat>宽屏</PresentationFormat>
  <Paragraphs>199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笔试只有四个算法，两小时只做了两个，全部超时······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</dc:title>
  <dc:creator>第一PPT</dc:creator>
  <cp:keywords>www.1ppt.com</cp:keywords>
  <dc:description>www.1ppt.com</dc:description>
  <cp:lastModifiedBy>pc</cp:lastModifiedBy>
  <cp:revision>450</cp:revision>
  <dcterms:created xsi:type="dcterms:W3CDTF">2019-03-29T12:25:33Z</dcterms:created>
  <dcterms:modified xsi:type="dcterms:W3CDTF">2022-12-23T09:51:43Z</dcterms:modified>
</cp:coreProperties>
</file>