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Roboto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  <p:embeddedFont>
      <p:font typeface="Roboto Mon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aleway-regular.fntdata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Roboto-regular.fntdata"/><Relationship Id="rId27" Type="http://schemas.openxmlformats.org/officeDocument/2006/relationships/font" Target="fonts/Raleway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5.xml"/><Relationship Id="rId33" Type="http://schemas.openxmlformats.org/officeDocument/2006/relationships/font" Target="fonts/Lato-bold.fntdata"/><Relationship Id="rId10" Type="http://schemas.openxmlformats.org/officeDocument/2006/relationships/slide" Target="slides/slide4.xml"/><Relationship Id="rId32" Type="http://schemas.openxmlformats.org/officeDocument/2006/relationships/font" Target="fonts/Lato-regular.fntdata"/><Relationship Id="rId13" Type="http://schemas.openxmlformats.org/officeDocument/2006/relationships/slide" Target="slides/slide7.xml"/><Relationship Id="rId35" Type="http://schemas.openxmlformats.org/officeDocument/2006/relationships/font" Target="fonts/Lato-boldItalic.fntdata"/><Relationship Id="rId12" Type="http://schemas.openxmlformats.org/officeDocument/2006/relationships/slide" Target="slides/slide6.xml"/><Relationship Id="rId34" Type="http://schemas.openxmlformats.org/officeDocument/2006/relationships/font" Target="fonts/Lato-italic.fntdata"/><Relationship Id="rId15" Type="http://schemas.openxmlformats.org/officeDocument/2006/relationships/slide" Target="slides/slide9.xml"/><Relationship Id="rId37" Type="http://schemas.openxmlformats.org/officeDocument/2006/relationships/font" Target="fonts/RobotoMono-bold.fntdata"/><Relationship Id="rId14" Type="http://schemas.openxmlformats.org/officeDocument/2006/relationships/slide" Target="slides/slide8.xml"/><Relationship Id="rId36" Type="http://schemas.openxmlformats.org/officeDocument/2006/relationships/font" Target="fonts/RobotoMono-regular.fntdata"/><Relationship Id="rId17" Type="http://schemas.openxmlformats.org/officeDocument/2006/relationships/slide" Target="slides/slide11.xml"/><Relationship Id="rId39" Type="http://schemas.openxmlformats.org/officeDocument/2006/relationships/font" Target="fonts/RobotoMono-boldItalic.fntdata"/><Relationship Id="rId16" Type="http://schemas.openxmlformats.org/officeDocument/2006/relationships/slide" Target="slides/slide10.xml"/><Relationship Id="rId38" Type="http://schemas.openxmlformats.org/officeDocument/2006/relationships/font" Target="fonts/RobotoMono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de28d2b078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de28d2b078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21b414d5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21b414d5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521b414d5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521b414d5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21b414d51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21b414d5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521b414d51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521b414d51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21b414d51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521b414d51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521b414d51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521b414d51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21b414d51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21b414d51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52389e3e3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52389e3e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21b414d5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21b414d5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21b414d5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21b414d5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21b414d5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21b414d5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21b414d5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21b414d5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21b414d5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21b414d5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521b414d5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521b414d5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521b414d5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521b414d5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21b414d5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21b414d5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9" name="Google Shape;59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Google Shape;61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" name="Google Shape;65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6" name="Google Shape;66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" name="Google Shape;68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" name="Google Shape;73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4" name="Google Shape;74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" name="Google Shape;82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3" name="Google Shape;83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" name="Google Shape;85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" name="Google Shape;89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0" name="Google Shape;90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97" name="Google Shape;97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0" name="Google Shape;100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3" name="Google Shape;103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4" name="Google Shape;104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Google Shape;106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07" name="Google Shape;107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8" name="Google Shape;108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15" name="Google Shape;115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" name="Google Shape;117;p2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20.png"/><Relationship Id="rId5" Type="http://schemas.openxmlformats.org/officeDocument/2006/relationships/image" Target="../media/image10.png"/><Relationship Id="rId6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/>
        </p:nvSpPr>
        <p:spPr>
          <a:xfrm>
            <a:off x="107850" y="61650"/>
            <a:ext cx="8823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Análisis de Datos - Uso de taxis Yellow Cab en USA en el año 2020</a:t>
            </a:r>
            <a:endParaRPr b="1" i="1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i="1"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25"/>
          <p:cNvSpPr txBox="1"/>
          <p:nvPr/>
        </p:nvSpPr>
        <p:spPr>
          <a:xfrm>
            <a:off x="407425" y="1410125"/>
            <a:ext cx="8427000" cy="27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D0D0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Trabajo Práctico Final - Análisis de Datos</a:t>
            </a:r>
            <a:endParaRPr b="1" sz="2000">
              <a:solidFill>
                <a:srgbClr val="0D0D0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i="1" lang="en" sz="1300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CEIA - 19Co2024</a:t>
            </a:r>
            <a:endParaRPr b="1" i="1" sz="1300">
              <a:solidFill>
                <a:srgbClr val="0D0D0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Autores: </a:t>
            </a:r>
            <a:br>
              <a:rPr b="1" lang="en" sz="1300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en" sz="1300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Javier Gonzalo Etcheto</a:t>
            </a:r>
            <a:br>
              <a:rPr b="1" lang="en" sz="1300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en" sz="1300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Marcelo Alejandro Le Mehaute</a:t>
            </a:r>
            <a:endParaRPr b="1" sz="1300">
              <a:solidFill>
                <a:srgbClr val="0D0D0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b="1" lang="en" sz="1300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r>
              <a:rPr b="1" lang="en" sz="1300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/24/2025</a:t>
            </a:r>
            <a:endParaRPr b="1" sz="1500"/>
          </a:p>
        </p:txBody>
      </p:sp>
      <p:sp>
        <p:nvSpPr>
          <p:cNvPr id="128" name="Google Shape;128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/>
          <p:nvPr/>
        </p:nvSpPr>
        <p:spPr>
          <a:xfrm>
            <a:off x="107850" y="61650"/>
            <a:ext cx="8823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/>
              <a:t>Kruskal-Wallis Test (</a:t>
            </a:r>
            <a:r>
              <a:rPr b="1"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trip_distance</a:t>
            </a:r>
            <a:r>
              <a:rPr b="1" lang="en"/>
              <a:t> por </a:t>
            </a:r>
            <a:r>
              <a:rPr b="1"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VendorID</a:t>
            </a:r>
            <a:r>
              <a:rPr b="1" lang="en"/>
              <a:t>)</a:t>
            </a:r>
            <a:endParaRPr i="1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i="1"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34"/>
          <p:cNvSpPr txBox="1"/>
          <p:nvPr/>
        </p:nvSpPr>
        <p:spPr>
          <a:xfrm>
            <a:off x="407425" y="1410125"/>
            <a:ext cx="8427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b="1" sz="1500"/>
          </a:p>
        </p:txBody>
      </p:sp>
      <p:sp>
        <p:nvSpPr>
          <p:cNvPr id="211" name="Google Shape;211;p3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2" name="Google Shape;21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425" y="684100"/>
            <a:ext cx="4886878" cy="301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425" y="3816713"/>
            <a:ext cx="4886875" cy="1271112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4"/>
          <p:cNvSpPr txBox="1"/>
          <p:nvPr/>
        </p:nvSpPr>
        <p:spPr>
          <a:xfrm>
            <a:off x="5901175" y="1410125"/>
            <a:ext cx="2706000" cy="31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/>
              <a:t>Kruskal-Wallis Test (</a:t>
            </a:r>
            <a:r>
              <a:rPr b="1" lang="en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trip_distance</a:t>
            </a:r>
            <a:r>
              <a:rPr b="1" lang="en" sz="1300"/>
              <a:t> por </a:t>
            </a:r>
            <a:r>
              <a:rPr b="1" lang="en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VendorID</a:t>
            </a:r>
            <a:r>
              <a:rPr b="1" lang="en" sz="1300"/>
              <a:t>)</a:t>
            </a:r>
            <a:endParaRPr b="1" sz="13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H₀: Las distribuciones son iguales</a:t>
            </a:r>
            <a:br>
              <a:rPr lang="en" sz="1100"/>
            </a:b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H₁: Al menos un grupo difiere</a:t>
            </a:r>
            <a:br>
              <a:rPr lang="en" sz="1100"/>
            </a:b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Resultado: H = 140100.60, p = 0.00000</a:t>
            </a:r>
            <a:br>
              <a:rPr lang="en" sz="1100"/>
            </a:b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Conclusión: Se rechaza H₀. Hay diferencias significativas entre los grupos.</a:t>
            </a:r>
            <a:br>
              <a:rPr lang="en" sz="1100"/>
            </a:b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/>
        </p:nvSpPr>
        <p:spPr>
          <a:xfrm>
            <a:off x="107850" y="61650"/>
            <a:ext cx="8823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¿Cuáles son las zonas con mayor actividad de pick-ups y drop-offs?</a:t>
            </a:r>
            <a:endParaRPr i="1"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i="1"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3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1" name="Google Shape;22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28350"/>
            <a:ext cx="5291624" cy="227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5"/>
          <p:cNvSpPr txBox="1"/>
          <p:nvPr/>
        </p:nvSpPr>
        <p:spPr>
          <a:xfrm>
            <a:off x="5569250" y="662850"/>
            <a:ext cx="3313500" cy="8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Verificamos los valores de PULocationID y DOLocationID para responder cuáles son las zonas con mayor actividad de pick-ups y drop-offs.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 Las zonas 238 y 237 dominan con ~1.5M viajes cada una ambos rankings.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- 6 de las 10 zonas principales coinciden en pick-up y drop-off (48, 141, 142, 161, 170, 238).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 </a:t>
            </a:r>
            <a:r>
              <a:rPr lang="en" sz="1100"/>
              <a:t>Estas zonas corresponden al distrito financiero, downtown, y Upper West Side.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223" name="Google Shape;22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983025"/>
            <a:ext cx="5291624" cy="1997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/>
        </p:nvSpPr>
        <p:spPr>
          <a:xfrm>
            <a:off x="107850" y="61650"/>
            <a:ext cx="8823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¿Cómo varían las </a:t>
            </a:r>
            <a:r>
              <a:rPr b="1" i="1" lang="e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tarifas según la distancia y el tipo de servicio</a:t>
            </a:r>
            <a:r>
              <a:rPr i="1" lang="e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?</a:t>
            </a:r>
            <a:endParaRPr i="1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i="1"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Google Shape;229;p3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0" name="Google Shape;23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850" y="581375"/>
            <a:ext cx="5244000" cy="343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6"/>
          <p:cNvSpPr txBox="1"/>
          <p:nvPr/>
        </p:nvSpPr>
        <p:spPr>
          <a:xfrm>
            <a:off x="5443900" y="312075"/>
            <a:ext cx="3573600" cy="30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En este gráfico se ven las tarifas promedio agrupadas por RatecodeID: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 RatecodeID 1.0 (Tarifa estándar): Alrededor de 10 USD, representa la tarifa básica para viajes regulares dentro de la ciudad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 RatecodeID 2.0 (JFK Airport): Alrededor de 50 USD, refleja la tarifa fija establecida para viajes hacia/desde el aeropuerto JFK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 RatecodeID 3.0 (Newark Airport): Alrededor de 60 USD, tarifa especial para viajes hacia/desde Newark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 RatecodeID 4.0 (Nassau/Westchester): Alrededor de 70 USD, la tarifa más alta entre servicios regulares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 RatecodeID 5.0 (Tarifa negociada): Alrededor de 50 USD, para acuerdos especiales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 RatecodeID 6.0 (Viaje compartido): Alrededor de 30 USD, más económico que los servicios individuales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 RatecodeID 99.0 (Anomalias): Alrededor de 390 USD, valor extremadamente alto que sugiere casos atípicos o errores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2" name="Google Shape;232;p36"/>
          <p:cNvSpPr txBox="1"/>
          <p:nvPr/>
        </p:nvSpPr>
        <p:spPr>
          <a:xfrm>
            <a:off x="218400" y="4174475"/>
            <a:ext cx="4353600" cy="5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La variación significativa entre categorías demuestra cómo los diferentes tipos de servicio siguen estructuras de precios completamente distintas, independientemente de la distancia recorrida.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7"/>
          <p:cNvSpPr txBox="1"/>
          <p:nvPr/>
        </p:nvSpPr>
        <p:spPr>
          <a:xfrm>
            <a:off x="107850" y="61650"/>
            <a:ext cx="8823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¿Cómo varían las t</a:t>
            </a:r>
            <a:r>
              <a:rPr b="1" i="1" lang="e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arifas según la distancia y el tipo de servicio</a:t>
            </a:r>
            <a:r>
              <a:rPr i="1" lang="e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?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i="1"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37"/>
          <p:cNvSpPr txBox="1"/>
          <p:nvPr/>
        </p:nvSpPr>
        <p:spPr>
          <a:xfrm>
            <a:off x="407425" y="1410125"/>
            <a:ext cx="8427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b="1" sz="1500"/>
          </a:p>
        </p:txBody>
      </p:sp>
      <p:sp>
        <p:nvSpPr>
          <p:cNvPr id="239" name="Google Shape;239;p3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0" name="Google Shape;24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00" y="528213"/>
            <a:ext cx="6092275" cy="356422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7"/>
          <p:cNvSpPr txBox="1"/>
          <p:nvPr/>
        </p:nvSpPr>
        <p:spPr>
          <a:xfrm>
            <a:off x="6157975" y="552475"/>
            <a:ext cx="2870400" cy="3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-</a:t>
            </a:r>
            <a:r>
              <a:rPr lang="en" sz="900"/>
              <a:t> </a:t>
            </a:r>
            <a:r>
              <a:rPr lang="en" sz="1000"/>
              <a:t>Línea teórica (roja punteada): Representa la tarifa calculada con la fórmula estándar (2.50 USD + 0.50 USD / milla)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- Servicio estándar (RatecodeID 1.0, puntos morados): Sigue aproximadamente la línea teórica, muestra una relación lineal clara entre distancia y tarifa, presenta variabilidad causada por tiempo de espera, tráfico y otros factores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- Tarifas fijas (RatecodeID 2.0, puntos azules): Forma una "línea horizontal" alrededor de 50 USD independientemente de la distancia, confirma la política de tarifa plana para viajes al aeropuerto JFK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- Servicios especiales (RatecodeID 3.0, 4.0, 5.0): Tienden a situarse por encima de la línea teórica, muestran mayor dispersión, indicando estructuras tarifarias más variables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2" name="Google Shape;242;p37"/>
          <p:cNvSpPr txBox="1"/>
          <p:nvPr/>
        </p:nvSpPr>
        <p:spPr>
          <a:xfrm>
            <a:off x="-23250" y="4144725"/>
            <a:ext cx="90852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- Predicción de tarifas: Un modelo único no puede predecir adecuadamente todas las tarifas; se requieren modelos específicos por tipo de servicio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- Detección de anomalías: Viajes que caen significativamente fuera de su patrón esperado (por ejemplo, viajes estándar muy por encima de la línea teórica) pueden indicar errores de registro o prácticas tarifarias cuestionables.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- Optimización de rutas: Los servicios con tarifas fijas (como JFK) eliminan el incentivo para rutas más largas, mientras que los servicios estándar mantienen una relación directa entre distancia y costo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8"/>
          <p:cNvSpPr txBox="1"/>
          <p:nvPr/>
        </p:nvSpPr>
        <p:spPr>
          <a:xfrm>
            <a:off x="107850" y="61650"/>
            <a:ext cx="8823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¿Se pueden detectar patrones de </a:t>
            </a:r>
            <a:r>
              <a:rPr b="1" i="1" lang="e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fraude</a:t>
            </a:r>
            <a:r>
              <a:rPr i="1" lang="e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o comportamiento anómalo en los datos de viajes?</a:t>
            </a:r>
            <a:endParaRPr i="1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i="1"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" name="Google Shape;248;p38"/>
          <p:cNvSpPr txBox="1"/>
          <p:nvPr/>
        </p:nvSpPr>
        <p:spPr>
          <a:xfrm>
            <a:off x="407425" y="1410125"/>
            <a:ext cx="8427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b="1" sz="1500"/>
          </a:p>
        </p:txBody>
      </p:sp>
      <p:sp>
        <p:nvSpPr>
          <p:cNvPr id="249" name="Google Shape;249;p3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0" name="Google Shape;25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850" y="696950"/>
            <a:ext cx="5827400" cy="3013076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8"/>
          <p:cNvSpPr txBox="1"/>
          <p:nvPr/>
        </p:nvSpPr>
        <p:spPr>
          <a:xfrm>
            <a:off x="5935250" y="696950"/>
            <a:ext cx="3092100" cy="28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Las características principales observadas en el histograma son: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 Pico principal pronunciado centrado en 7-8 USD (Alrededor de 7M de viajes)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 Pico secundario pequeño pero distintivo en 52-53 USD (Alrededor de 100000 viajes)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 Larga cola a la derecha con muy pocos viajes por encima de 20 USD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Concentración en tarifas mínimas: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- 4.5M de viajes se agrupan exactamente en la tarifa base (7 USD u 8 USD).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- 1.2M de viajes tienen tarifas entre 5 USD o 6 USD, probablemente sea la tarifa base con un descuento.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 Solo 300000 viajes superan los $15 a pesar de ser viajes muy cortos.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2" name="Google Shape;252;p38"/>
          <p:cNvSpPr txBox="1"/>
          <p:nvPr/>
        </p:nvSpPr>
        <p:spPr>
          <a:xfrm>
            <a:off x="107850" y="3800775"/>
            <a:ext cx="5326500" cy="11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Interpretación contextual: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Este patrón refleja la estructura tarifaria de taxis en NYC donde: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Tarifa base: 2.50 USD + 0.50 USD por 1/5 milla inicial + impuestos/recargos = 7-8 USD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Pico secundario: Corresponde a tarifas fijas aeroportuarias (JFK-Manhattan = 52 USD)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3" name="Google Shape;253;p38"/>
          <p:cNvSpPr txBox="1"/>
          <p:nvPr/>
        </p:nvSpPr>
        <p:spPr>
          <a:xfrm>
            <a:off x="5434350" y="3968400"/>
            <a:ext cx="3766200" cy="11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Las variaciones en el rango 8 USD a 15 USD representan adiciones por: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 Recargos por hora pico (+ 1.00 USD)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 Suplementos nocturnos (+0.50 USD)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 Tiempos de espera en tráfico (0.40 USD/minuto)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9"/>
          <p:cNvSpPr txBox="1"/>
          <p:nvPr/>
        </p:nvSpPr>
        <p:spPr>
          <a:xfrm>
            <a:off x="107850" y="61650"/>
            <a:ext cx="8823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0D0D0D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¿Se pueden detectar patrones de </a:t>
            </a:r>
            <a:r>
              <a:rPr b="1" i="1" lang="en">
                <a:solidFill>
                  <a:srgbClr val="0D0D0D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fraude </a:t>
            </a:r>
            <a:r>
              <a:rPr i="1" lang="en">
                <a:solidFill>
                  <a:srgbClr val="0D0D0D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o comportamiento anómalo en los datos de viajes?</a:t>
            </a:r>
            <a:endParaRPr i="1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i="1"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39"/>
          <p:cNvSpPr txBox="1"/>
          <p:nvPr/>
        </p:nvSpPr>
        <p:spPr>
          <a:xfrm>
            <a:off x="407425" y="1410125"/>
            <a:ext cx="8427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b="1" sz="1500"/>
          </a:p>
        </p:txBody>
      </p:sp>
      <p:sp>
        <p:nvSpPr>
          <p:cNvPr id="260" name="Google Shape;260;p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1" name="Google Shape;261;p39" title="Screenshot 2025-04-15 12163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850" y="581350"/>
            <a:ext cx="5899976" cy="3601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9"/>
          <p:cNvSpPr txBox="1"/>
          <p:nvPr/>
        </p:nvSpPr>
        <p:spPr>
          <a:xfrm>
            <a:off x="6075250" y="581350"/>
            <a:ext cx="2947200" cy="3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chemeClr val="lt2"/>
                </a:highlight>
              </a:rPr>
              <a:t>Patrones identificados en viajes cortos con anomalías:</a:t>
            </a:r>
            <a:endParaRPr sz="1100">
              <a:highlight>
                <a:schemeClr val="lt2"/>
              </a:highlight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highlight>
                  <a:schemeClr val="lt2"/>
                </a:highlight>
              </a:rPr>
              <a:t>Dos puntos críticos con tarifas cercanas a 100000 USD y 200000 USD para viajes de aproximadamente 1 milla (Estos valores son imposibles en cualquier estructura tarifaria legítima)</a:t>
            </a:r>
            <a:br>
              <a:rPr lang="en" sz="1100">
                <a:highlight>
                  <a:schemeClr val="lt2"/>
                </a:highlight>
              </a:rPr>
            </a:br>
            <a:endParaRPr sz="1100">
              <a:highlight>
                <a:schemeClr val="lt2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Char char="●"/>
            </a:pPr>
            <a:r>
              <a:rPr lang="en" sz="1100">
                <a:highlight>
                  <a:schemeClr val="lt2"/>
                </a:highlight>
              </a:rPr>
              <a:t>Distribución vertical por distancia: </a:t>
            </a:r>
            <a:r>
              <a:rPr lang="en" sz="1100">
                <a:highlight>
                  <a:schemeClr val="lt2"/>
                </a:highlight>
              </a:rPr>
              <a:t>Formación </a:t>
            </a:r>
            <a:r>
              <a:rPr lang="en" sz="1100">
                <a:highlight>
                  <a:schemeClr val="lt2"/>
                </a:highlight>
              </a:rPr>
              <a:t>de "columnas verticales" de puntos donde viajes de distancias casi idénticas (ej: 0.0</a:t>
            </a:r>
            <a:r>
              <a:rPr lang="en" sz="1100"/>
              <a:t>1, 0.05, 0.1, 0.5 millas) muestran variaciones tarifarias desde 20 USD hasta 500 USD. Esto se ve mayormente en la columna de 0.1 millas con alta densidad de anomalías tarifarias.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3" name="Google Shape;263;p39"/>
          <p:cNvSpPr txBox="1"/>
          <p:nvPr/>
        </p:nvSpPr>
        <p:spPr>
          <a:xfrm>
            <a:off x="40450" y="4183250"/>
            <a:ext cx="8283600" cy="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chemeClr val="lt2"/>
                </a:highlight>
              </a:rPr>
              <a:t>Patrones por ubicación:</a:t>
            </a:r>
            <a:endParaRPr sz="1100">
              <a:highlight>
                <a:schemeClr val="lt2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050"/>
              <a:buChar char="●"/>
            </a:pPr>
            <a:r>
              <a:rPr lang="en" sz="1100">
                <a:highlight>
                  <a:schemeClr val="lt2"/>
                </a:highlight>
              </a:rPr>
              <a:t>Las zonas con PULocationID 50 (color más oscuro) y 150 (color rojo) presentan las anomalías más extremas</a:t>
            </a:r>
            <a:endParaRPr sz="1100">
              <a:highlight>
                <a:schemeClr val="lt2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Char char="●"/>
            </a:pPr>
            <a:r>
              <a:rPr lang="en" sz="1100">
                <a:highlight>
                  <a:schemeClr val="lt2"/>
                </a:highlight>
              </a:rPr>
              <a:t>Las tarifas anómalas no son exclusivas de una zona específica, sino que aparecen en todas las categorías de ubicación</a:t>
            </a:r>
            <a:endParaRPr sz="1300">
              <a:solidFill>
                <a:schemeClr val="accent1"/>
              </a:solidFill>
              <a:highlight>
                <a:schemeClr val="lt2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0"/>
          <p:cNvSpPr txBox="1"/>
          <p:nvPr/>
        </p:nvSpPr>
        <p:spPr>
          <a:xfrm>
            <a:off x="107850" y="61650"/>
            <a:ext cx="8823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0D0D0D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¿Se pueden detectar patrones de </a:t>
            </a:r>
            <a:r>
              <a:rPr b="1" i="1" lang="en">
                <a:solidFill>
                  <a:srgbClr val="0D0D0D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fraude </a:t>
            </a:r>
            <a:r>
              <a:rPr i="1" lang="en">
                <a:solidFill>
                  <a:srgbClr val="0D0D0D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o comportamiento anómalo en los datos de viajes?</a:t>
            </a:r>
            <a:endParaRPr i="1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i="1"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9" name="Google Shape;269;p40"/>
          <p:cNvSpPr txBox="1"/>
          <p:nvPr/>
        </p:nvSpPr>
        <p:spPr>
          <a:xfrm>
            <a:off x="407425" y="1410125"/>
            <a:ext cx="8427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b="1" sz="1500"/>
          </a:p>
        </p:txBody>
      </p:sp>
      <p:sp>
        <p:nvSpPr>
          <p:cNvPr id="270" name="Google Shape;270;p4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1" name="Google Shape;271;p40" title="Screenshot 2025-04-15 12165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850" y="619900"/>
            <a:ext cx="5633708" cy="3013074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40"/>
          <p:cNvSpPr txBox="1"/>
          <p:nvPr/>
        </p:nvSpPr>
        <p:spPr>
          <a:xfrm>
            <a:off x="5829300" y="716625"/>
            <a:ext cx="3005100" cy="21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 La mayoría de los viajes con tarifas con anomalías se dan entre las 14hs y las 17hs.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 La zona 238 (en el Upper West Side de Manhattan) concentra el 62% de estos casos.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- 15% son viajes de 0 millas con tarifas mayores a $30.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3" name="Google Shape;273;p40"/>
          <p:cNvSpPr txBox="1"/>
          <p:nvPr/>
        </p:nvSpPr>
        <p:spPr>
          <a:xfrm>
            <a:off x="50050" y="3776925"/>
            <a:ext cx="6646200" cy="10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En contraste, la distribución de viajes sin anomalías en la tarifa se concentran en los horarios esperados: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 A la mañana (yendo a trabajar): De 8hs a 9hs (1.1 - 1.3M de viajes)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 Al mediodía (o el horario del almuerzo): Entre las 10hs y las 13hs (0.9 - 1.1M de viajes)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 A la tarde (al salir del trabajo): 16hs a 19hs (1.4 - 1.6M de viajes)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9" name="Google Shape;279;p41"/>
          <p:cNvSpPr txBox="1"/>
          <p:nvPr/>
        </p:nvSpPr>
        <p:spPr>
          <a:xfrm>
            <a:off x="107850" y="61650"/>
            <a:ext cx="8823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0D0D0D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Conclusiones</a:t>
            </a:r>
            <a:endParaRPr b="1" i="1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i="1"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0" name="Google Shape;280;p41"/>
          <p:cNvSpPr txBox="1"/>
          <p:nvPr/>
        </p:nvSpPr>
        <p:spPr>
          <a:xfrm>
            <a:off x="404525" y="819925"/>
            <a:ext cx="7372800" cy="40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Se realizó un análisis exploratorio de datos (</a:t>
            </a:r>
            <a:r>
              <a:rPr b="1" lang="en" sz="1300"/>
              <a:t>EDA</a:t>
            </a:r>
            <a:r>
              <a:rPr lang="en" sz="1300"/>
              <a:t>) sobre el dataset de taxis amarillos del año 2020 (EE.UU.).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Se aplicó </a:t>
            </a:r>
            <a:r>
              <a:rPr b="1" lang="en" sz="1300"/>
              <a:t>feature engineering</a:t>
            </a:r>
            <a:r>
              <a:rPr lang="en" sz="1300"/>
              <a:t> para limpiar los datos.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El tratamiento de datos inválidos se abordó con dos enfoques: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" sz="1300"/>
              <a:t>Opción 1</a:t>
            </a:r>
            <a:r>
              <a:rPr lang="en" sz="1300"/>
              <a:t>: Eliminación de registros inválidos.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" sz="1300"/>
              <a:t>Opción 2</a:t>
            </a:r>
            <a:r>
              <a:rPr lang="en" sz="1300"/>
              <a:t>: Imputación utilizando el método </a:t>
            </a:r>
            <a:r>
              <a:rPr b="1" lang="en" sz="1300"/>
              <a:t>MICE</a:t>
            </a:r>
            <a:r>
              <a:rPr lang="en" sz="1300"/>
              <a:t>, considerando que los datos son </a:t>
            </a:r>
            <a:r>
              <a:rPr b="1" lang="en" sz="1300"/>
              <a:t>MAR (Missing At Random)</a:t>
            </a:r>
            <a:r>
              <a:rPr lang="en" sz="1300"/>
              <a:t>.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El dataset presentaba valores </a:t>
            </a:r>
            <a:r>
              <a:rPr b="1" lang="en" sz="1300"/>
              <a:t>NaN</a:t>
            </a:r>
            <a:r>
              <a:rPr lang="en" sz="1300"/>
              <a:t>, los cuales fueron identificados y analizados.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Los valores NaN fueron clasificados como </a:t>
            </a:r>
            <a:r>
              <a:rPr b="1" lang="en" sz="1300"/>
              <a:t>MNAR (Missing Not At Random)</a:t>
            </a:r>
            <a:r>
              <a:rPr lang="en" sz="1300"/>
              <a:t> mediante la prueba </a:t>
            </a:r>
            <a:r>
              <a:rPr b="1" lang="en" sz="1300"/>
              <a:t>Mann-Whitney U</a:t>
            </a:r>
            <a:r>
              <a:rPr lang="en" sz="1300"/>
              <a:t>.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Se estudió la </a:t>
            </a:r>
            <a:r>
              <a:rPr b="1" lang="en" sz="1300"/>
              <a:t>distancia de los viajes</a:t>
            </a:r>
            <a:r>
              <a:rPr lang="en" sz="1300"/>
              <a:t> entre las distintas compañías de taxis.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La prueba </a:t>
            </a:r>
            <a:r>
              <a:rPr b="1" lang="en" sz="1300"/>
              <a:t>Kruskal-Wallis</a:t>
            </a:r>
            <a:r>
              <a:rPr lang="en" sz="1300"/>
              <a:t> reveló diferencias significativas en las distancias recorridas según la compañía.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Se analizó la relación entre las </a:t>
            </a:r>
            <a:r>
              <a:rPr b="1" lang="en" sz="1300"/>
              <a:t>tarifas</a:t>
            </a:r>
            <a:r>
              <a:rPr lang="en" sz="1300"/>
              <a:t> y el </a:t>
            </a:r>
            <a:r>
              <a:rPr b="1" lang="en" sz="1300"/>
              <a:t>tipo de servicio</a:t>
            </a:r>
            <a:r>
              <a:rPr lang="en" sz="1300"/>
              <a:t>.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Se exploró la posibilidad de </a:t>
            </a:r>
            <a:r>
              <a:rPr b="1" lang="en" sz="1300"/>
              <a:t>fraudes en las tarifas</a:t>
            </a:r>
            <a:r>
              <a:rPr lang="en" sz="1300"/>
              <a:t> a partir de inconsistencias observadas.</a:t>
            </a:r>
            <a:br>
              <a:rPr lang="en" sz="1300"/>
            </a:b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/>
        </p:nvSpPr>
        <p:spPr>
          <a:xfrm>
            <a:off x="107850" y="61650"/>
            <a:ext cx="8823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Dataset</a:t>
            </a:r>
            <a:r>
              <a:rPr b="1" i="1" lang="e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- Uso de taxis Yellow Cab en USA en el año 2020</a:t>
            </a:r>
            <a:endParaRPr b="1" i="1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i="1"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26"/>
          <p:cNvSpPr txBox="1"/>
          <p:nvPr/>
        </p:nvSpPr>
        <p:spPr>
          <a:xfrm>
            <a:off x="407425" y="1410125"/>
            <a:ext cx="8427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b="1" sz="1500"/>
          </a:p>
        </p:txBody>
      </p:sp>
      <p:sp>
        <p:nvSpPr>
          <p:cNvPr id="135" name="Google Shape;135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6" name="Google Shape;13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875" y="1480050"/>
            <a:ext cx="8886251" cy="278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/>
        </p:nvSpPr>
        <p:spPr>
          <a:xfrm>
            <a:off x="107850" y="61650"/>
            <a:ext cx="8823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Tipo de datos y cantidad de valores faltantes</a:t>
            </a:r>
            <a:endParaRPr b="1" i="1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i="1"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27"/>
          <p:cNvSpPr txBox="1"/>
          <p:nvPr/>
        </p:nvSpPr>
        <p:spPr>
          <a:xfrm>
            <a:off x="407425" y="1410125"/>
            <a:ext cx="8427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b="1" sz="1500"/>
          </a:p>
        </p:txBody>
      </p:sp>
      <p:sp>
        <p:nvSpPr>
          <p:cNvPr id="143" name="Google Shape;143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4" name="Google Shape;14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2063" y="475950"/>
            <a:ext cx="6277725" cy="466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/>
        </p:nvSpPr>
        <p:spPr>
          <a:xfrm>
            <a:off x="107850" y="61650"/>
            <a:ext cx="8823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Relación</a:t>
            </a:r>
            <a:r>
              <a:rPr b="1" i="1" lang="e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entre atributos del dataset</a:t>
            </a:r>
            <a:endParaRPr b="1" i="1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i="1"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28"/>
          <p:cNvSpPr txBox="1"/>
          <p:nvPr/>
        </p:nvSpPr>
        <p:spPr>
          <a:xfrm>
            <a:off x="407425" y="1410125"/>
            <a:ext cx="8427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b="1" sz="1500"/>
          </a:p>
        </p:txBody>
      </p:sp>
      <p:sp>
        <p:nvSpPr>
          <p:cNvPr id="151" name="Google Shape;151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2" name="Google Shape;15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850" y="955875"/>
            <a:ext cx="4661699" cy="363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8"/>
          <p:cNvSpPr txBox="1"/>
          <p:nvPr/>
        </p:nvSpPr>
        <p:spPr>
          <a:xfrm>
            <a:off x="4883775" y="475950"/>
            <a:ext cx="4260300" cy="45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</a:t>
            </a:r>
            <a:r>
              <a:rPr b="1" lang="en" sz="900"/>
              <a:t>orrelación entre variables relacionadas al precio:</a:t>
            </a:r>
            <a:endParaRPr b="1"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Alta correlación entre </a:t>
            </a: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fare_amount</a:t>
            </a:r>
            <a:r>
              <a:rPr lang="en" sz="900"/>
              <a:t>, </a:t>
            </a: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total_amount</a:t>
            </a:r>
            <a:r>
              <a:rPr lang="en" sz="900"/>
              <a:t>, </a:t>
            </a: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extra</a:t>
            </a:r>
            <a:r>
              <a:rPr lang="en" sz="900"/>
              <a:t>, </a:t>
            </a: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mta_tax</a:t>
            </a:r>
            <a:r>
              <a:rPr lang="en" sz="900"/>
              <a:t>.</a:t>
            </a:r>
            <a:endParaRPr sz="900"/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Esperable ya que forman parte del cálculo del monto total.</a:t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900"/>
              <a:t>Correlación perfecta:</a:t>
            </a:r>
            <a:endParaRPr b="1" sz="900"/>
          </a:p>
          <a:p>
            <a:pPr indent="-2857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00"/>
              <a:buChar char="●"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fare_amount</a:t>
            </a:r>
            <a:r>
              <a:rPr lang="en" sz="900"/>
              <a:t> e </a:t>
            </a: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invalid_fare_amount</a:t>
            </a:r>
            <a:r>
              <a:rPr lang="en" sz="900"/>
              <a:t>: </a:t>
            </a: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invalid_fare_amount</a:t>
            </a:r>
            <a:r>
              <a:rPr lang="en" sz="900"/>
              <a:t> es una subcategoría de </a:t>
            </a: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fare_amount</a:t>
            </a:r>
            <a:r>
              <a:rPr lang="en" sz="900"/>
              <a:t>.</a:t>
            </a:r>
            <a:endParaRPr sz="900"/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trip_distance</a:t>
            </a:r>
            <a:r>
              <a:rPr lang="en" sz="900"/>
              <a:t> e </a:t>
            </a: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invalid_trip_distance</a:t>
            </a:r>
            <a:r>
              <a:rPr lang="en" sz="900"/>
              <a:t>: correlación perfecta debido a valores nulos en la mayoría de los casos.</a:t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900"/>
              <a:t>Correlaciones adicionales:</a:t>
            </a:r>
            <a:endParaRPr sz="900"/>
          </a:p>
          <a:p>
            <a:pPr indent="-2857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Correlación alta entre </a:t>
            </a: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invalid_trip_distance</a:t>
            </a:r>
            <a:r>
              <a:rPr lang="en" sz="900"/>
              <a:t> y </a:t>
            </a: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fare_amount</a:t>
            </a:r>
            <a:r>
              <a:rPr lang="en" sz="900"/>
              <a:t> (0.805692).</a:t>
            </a:r>
            <a:endParaRPr sz="900"/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Correlación media entre </a:t>
            </a: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invalid_fare_amount</a:t>
            </a:r>
            <a:r>
              <a:rPr lang="en" sz="900"/>
              <a:t> y </a:t>
            </a: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trip_distance</a:t>
            </a:r>
            <a:r>
              <a:rPr lang="en" sz="900"/>
              <a:t> (0.461607).</a:t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900"/>
              <a:t>Posible clasificación MAR (Missing At Random):</a:t>
            </a:r>
            <a:endParaRPr b="1" sz="900"/>
          </a:p>
          <a:p>
            <a:pPr indent="-2857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Los valores inválidos no son completamente aleatorios.</a:t>
            </a:r>
            <a:endParaRPr sz="900"/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Baja proporción de registros inválidos (~2,300 y ~9,300 en más de 24 millones de registros).</a:t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900"/>
              <a:t>Enfoques posibles:</a:t>
            </a:r>
            <a:endParaRPr b="1" sz="900"/>
          </a:p>
          <a:p>
            <a:pPr indent="-2857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00"/>
              <a:buAutoNum type="arabicPeriod"/>
            </a:pPr>
            <a:r>
              <a:rPr lang="en" sz="900"/>
              <a:t>Imputar los valores inválidos utilizando variables relevantes.</a:t>
            </a:r>
            <a:endParaRPr sz="900"/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" sz="900"/>
              <a:t>Eliminar filas con valores inválidos.</a:t>
            </a:r>
            <a:endParaRPr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/>
        </p:nvSpPr>
        <p:spPr>
          <a:xfrm>
            <a:off x="107850" y="61650"/>
            <a:ext cx="8823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Enfoque 1: </a:t>
            </a:r>
            <a:r>
              <a:rPr i="1" lang="en">
                <a:solidFill>
                  <a:srgbClr val="0D0D0D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Eliminación</a:t>
            </a:r>
            <a:r>
              <a:rPr i="1" lang="e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de filas con NaN en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fare_amount</a:t>
            </a:r>
            <a:r>
              <a:rPr i="1" lang="e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i="1" lang="en">
                <a:solidFill>
                  <a:srgbClr val="0D0D0D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y en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trip_distance</a:t>
            </a:r>
            <a:r>
              <a:rPr lang="en"/>
              <a:t> </a:t>
            </a:r>
            <a:endParaRPr i="1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i="1"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29"/>
          <p:cNvSpPr txBox="1"/>
          <p:nvPr/>
        </p:nvSpPr>
        <p:spPr>
          <a:xfrm>
            <a:off x="407425" y="1410125"/>
            <a:ext cx="8427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b="1" sz="1500"/>
          </a:p>
        </p:txBody>
      </p:sp>
      <p:sp>
        <p:nvSpPr>
          <p:cNvPr id="160" name="Google Shape;160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1" name="Google Shape;1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675" y="1534412"/>
            <a:ext cx="4868100" cy="2395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9"/>
          <p:cNvSpPr txBox="1"/>
          <p:nvPr/>
        </p:nvSpPr>
        <p:spPr>
          <a:xfrm>
            <a:off x="5230475" y="1534400"/>
            <a:ext cx="3810000" cy="26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/>
              <a:t>Evaluación del impacto de la limpieza de datos inválidos</a:t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Se compararon estadísticas de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fare_amount</a:t>
            </a:r>
            <a:r>
              <a:rPr lang="en" sz="1100"/>
              <a:t> y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trip_distance</a:t>
            </a:r>
            <a:r>
              <a:rPr lang="en" sz="1100"/>
              <a:t> antes y después de la limpieza.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La media aumentó levemente tras eliminar valores negativos (esperado).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La desviación estándar también subió ligeramente, por mayor influencia de valores altos.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La distribución general se mantiene similar.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La limpieza fue razonable y no introdujo sesgos graves.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/>
        </p:nvSpPr>
        <p:spPr>
          <a:xfrm>
            <a:off x="107850" y="61650"/>
            <a:ext cx="8823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0D0D0D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Enfoque 2: </a:t>
            </a:r>
            <a:r>
              <a:rPr i="1" lang="en">
                <a:solidFill>
                  <a:srgbClr val="0D0D0D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Imputación</a:t>
            </a:r>
            <a:r>
              <a:rPr i="1" lang="en">
                <a:solidFill>
                  <a:srgbClr val="0D0D0D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de datos </a:t>
            </a:r>
            <a:r>
              <a:rPr b="1" i="1" lang="en">
                <a:solidFill>
                  <a:srgbClr val="0D0D0D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inválidos</a:t>
            </a:r>
            <a:r>
              <a:rPr i="1" lang="en">
                <a:solidFill>
                  <a:srgbClr val="0D0D0D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en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fare_amount</a:t>
            </a:r>
            <a:r>
              <a:rPr i="1" lang="en">
                <a:solidFill>
                  <a:srgbClr val="0D0D0D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y en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trip_distance</a:t>
            </a:r>
            <a:r>
              <a:rPr lang="en"/>
              <a:t> </a:t>
            </a:r>
            <a:endParaRPr i="1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i="1"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30"/>
          <p:cNvSpPr txBox="1"/>
          <p:nvPr/>
        </p:nvSpPr>
        <p:spPr>
          <a:xfrm>
            <a:off x="407425" y="1410125"/>
            <a:ext cx="8427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b="1" sz="1500"/>
          </a:p>
        </p:txBody>
      </p:sp>
      <p:sp>
        <p:nvSpPr>
          <p:cNvPr id="169" name="Google Shape;169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0" name="Google Shape;17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250" y="614601"/>
            <a:ext cx="4167625" cy="3239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7875" y="614601"/>
            <a:ext cx="4271186" cy="323960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0"/>
          <p:cNvSpPr txBox="1"/>
          <p:nvPr/>
        </p:nvSpPr>
        <p:spPr>
          <a:xfrm>
            <a:off x="244075" y="3984300"/>
            <a:ext cx="8753700" cy="11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Se imputan</a:t>
            </a:r>
            <a:r>
              <a:rPr lang="en" sz="1100"/>
              <a:t> los valores </a:t>
            </a:r>
            <a:r>
              <a:rPr b="1" lang="en" sz="1100"/>
              <a:t>inválidos </a:t>
            </a:r>
            <a:r>
              <a:rPr lang="en" sz="1100"/>
              <a:t>de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fare_amount</a:t>
            </a:r>
            <a:r>
              <a:rPr lang="en" sz="1100"/>
              <a:t> y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trip_distance</a:t>
            </a:r>
            <a:r>
              <a:rPr lang="en" sz="1100"/>
              <a:t>. </a:t>
            </a:r>
            <a:r>
              <a:rPr lang="en" sz="1100">
                <a:highlight>
                  <a:srgbClr val="FFFF00"/>
                </a:highlight>
              </a:rPr>
              <a:t>Método MICE (Multiple Imputation by Chained Equations).</a:t>
            </a:r>
            <a:br>
              <a:rPr lang="en" sz="1100">
                <a:highlight>
                  <a:srgbClr val="FFFF00"/>
                </a:highlight>
              </a:rPr>
            </a:br>
            <a:endParaRPr sz="1100"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Como predictores se incluyen: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RatecodeID, payment_type, PULocationID, pickup_hour, pickup_month.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PULocationID, pickup_hour, pickup_month: </a:t>
            </a:r>
            <a:r>
              <a:rPr lang="en" sz="1100"/>
              <a:t>se s</a:t>
            </a:r>
            <a:r>
              <a:rPr lang="en" sz="1100"/>
              <a:t>eleccionan por intuición, ya que podrían aportar contexto relevante.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Tras la imputación, no se observan valores negativos, lo cual es coherente con el método utilizado.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/>
        </p:nvSpPr>
        <p:spPr>
          <a:xfrm>
            <a:off x="107850" y="61650"/>
            <a:ext cx="8823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/>
              <a:t>Datos faltantes</a:t>
            </a:r>
            <a:r>
              <a:rPr lang="en"/>
              <a:t>: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passenger_count</a:t>
            </a:r>
            <a:r>
              <a:rPr lang="en"/>
              <a:t>,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RatecodeID</a:t>
            </a:r>
            <a:r>
              <a:rPr lang="en"/>
              <a:t>,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store_and_fwd_flag</a:t>
            </a:r>
            <a:r>
              <a:rPr lang="en"/>
              <a:t>,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congestion_surcharge</a:t>
            </a:r>
            <a:endParaRPr i="1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i="1"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31"/>
          <p:cNvSpPr txBox="1"/>
          <p:nvPr/>
        </p:nvSpPr>
        <p:spPr>
          <a:xfrm>
            <a:off x="407425" y="1410125"/>
            <a:ext cx="8427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b="1" sz="1500"/>
          </a:p>
        </p:txBody>
      </p:sp>
      <p:sp>
        <p:nvSpPr>
          <p:cNvPr id="179" name="Google Shape;179;p3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0" name="Google Shape;180;p31"/>
          <p:cNvSpPr txBox="1"/>
          <p:nvPr/>
        </p:nvSpPr>
        <p:spPr>
          <a:xfrm>
            <a:off x="165300" y="577300"/>
            <a:ext cx="8823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Presentan valores faltantes en las </a:t>
            </a:r>
            <a:r>
              <a:rPr b="1" lang="en" sz="1100"/>
              <a:t>mismas filas de forma sistemática</a:t>
            </a:r>
            <a:r>
              <a:rPr lang="en" sz="1100"/>
              <a:t>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Esto sugiere un posible mecanismo </a:t>
            </a:r>
            <a:r>
              <a:rPr b="1" lang="en" sz="1100"/>
              <a:t>MNAR</a:t>
            </a:r>
            <a:r>
              <a:rPr lang="en" sz="1100"/>
              <a:t> (Missing Not At Random).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 raíz del </a:t>
            </a:r>
            <a:r>
              <a:rPr b="1" lang="en" sz="1100"/>
              <a:t>COVID-19</a:t>
            </a:r>
            <a:r>
              <a:rPr lang="en" sz="1100"/>
              <a:t>, se observa un aumento en la frecuencia de viajes del grupo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missing_group</a:t>
            </a:r>
            <a:r>
              <a:rPr lang="en" sz="1100"/>
              <a:t> (registros con NaN), tanto en términos </a:t>
            </a:r>
            <a:r>
              <a:rPr b="1" lang="en" sz="1100"/>
              <a:t>absolutos</a:t>
            </a:r>
            <a:r>
              <a:rPr lang="en" sz="1100"/>
              <a:t> como </a:t>
            </a:r>
            <a:r>
              <a:rPr b="1" lang="en" sz="1100"/>
              <a:t>relativos</a:t>
            </a:r>
            <a:r>
              <a:rPr lang="en" sz="1100"/>
              <a:t>.</a:t>
            </a:r>
            <a:endParaRPr sz="1100"/>
          </a:p>
        </p:txBody>
      </p:sp>
      <p:pic>
        <p:nvPicPr>
          <p:cNvPr id="181" name="Google Shape;18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275" y="1410125"/>
            <a:ext cx="4039800" cy="3608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4775" y="1410125"/>
            <a:ext cx="4308226" cy="360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/>
        </p:nvSpPr>
        <p:spPr>
          <a:xfrm>
            <a:off x="107850" y="61650"/>
            <a:ext cx="8823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/>
              <a:t>Test Mann-Whitney U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i="1"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32"/>
          <p:cNvSpPr txBox="1"/>
          <p:nvPr/>
        </p:nvSpPr>
        <p:spPr>
          <a:xfrm>
            <a:off x="407425" y="1410125"/>
            <a:ext cx="8427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b="1" sz="1500"/>
          </a:p>
        </p:txBody>
      </p:sp>
      <p:sp>
        <p:nvSpPr>
          <p:cNvPr id="189" name="Google Shape;189;p3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0" name="Google Shape;19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050" y="650275"/>
            <a:ext cx="4254475" cy="2077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050" y="2846450"/>
            <a:ext cx="4254474" cy="208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7200" y="650275"/>
            <a:ext cx="4254475" cy="2081619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2"/>
          <p:cNvSpPr txBox="1"/>
          <p:nvPr/>
        </p:nvSpPr>
        <p:spPr>
          <a:xfrm>
            <a:off x="4667200" y="3024075"/>
            <a:ext cx="4167300" cy="19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/>
              <a:t>Test Mann-Whitney U</a:t>
            </a:r>
            <a:endParaRPr b="1" sz="13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No asume un estimador específico y compara las muestras de forma </a:t>
            </a:r>
            <a:r>
              <a:rPr b="1" lang="en" sz="1100"/>
              <a:t>no paramétrica</a:t>
            </a:r>
            <a:r>
              <a:rPr lang="en" sz="1100"/>
              <a:t>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Analiza las </a:t>
            </a:r>
            <a:r>
              <a:rPr b="1" lang="en" sz="1100"/>
              <a:t>distribuciones</a:t>
            </a:r>
            <a:r>
              <a:rPr lang="en" sz="1100"/>
              <a:t> sin suponer </a:t>
            </a:r>
            <a:r>
              <a:rPr b="1" lang="en" sz="1100"/>
              <a:t>normalidad</a:t>
            </a:r>
            <a:r>
              <a:rPr lang="en" sz="1100"/>
              <a:t>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Para las variables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fare_amount</a:t>
            </a:r>
            <a:r>
              <a:rPr lang="en" sz="1100"/>
              <a:t>,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trip_distance</a:t>
            </a:r>
            <a:r>
              <a:rPr lang="en" sz="1100"/>
              <a:t> y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trip_duration</a:t>
            </a:r>
            <a:r>
              <a:rPr lang="en" sz="1100"/>
              <a:t>, se </a:t>
            </a:r>
            <a:r>
              <a:rPr b="1" lang="en" sz="1100"/>
              <a:t>rechaza la hipótesis nula</a:t>
            </a:r>
            <a:r>
              <a:rPr lang="en" sz="1100"/>
              <a:t>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Se concluye que, para ninguna de estas variables, las muestras provienen de la </a:t>
            </a:r>
            <a:r>
              <a:rPr b="1" lang="en" sz="1100"/>
              <a:t>misma población</a:t>
            </a:r>
            <a:r>
              <a:rPr lang="en" sz="1100"/>
              <a:t>.</a:t>
            </a: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/>
          <p:nvPr/>
        </p:nvSpPr>
        <p:spPr>
          <a:xfrm>
            <a:off x="107850" y="61650"/>
            <a:ext cx="8823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Viajes vs Tiempo</a:t>
            </a:r>
            <a:endParaRPr b="1" i="1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i="1"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33"/>
          <p:cNvSpPr txBox="1"/>
          <p:nvPr/>
        </p:nvSpPr>
        <p:spPr>
          <a:xfrm>
            <a:off x="407425" y="1410125"/>
            <a:ext cx="8427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b="1" sz="1500"/>
          </a:p>
        </p:txBody>
      </p:sp>
      <p:sp>
        <p:nvSpPr>
          <p:cNvPr id="200" name="Google Shape;200;p3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1" name="Google Shape;20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650" y="530425"/>
            <a:ext cx="3648050" cy="225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3375" y="530400"/>
            <a:ext cx="3648050" cy="225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650" y="2843275"/>
            <a:ext cx="3648050" cy="2242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23375" y="2843275"/>
            <a:ext cx="3648050" cy="225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