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687" r:id="rId3"/>
    <p:sldId id="688" r:id="rId4"/>
    <p:sldId id="778" r:id="rId5"/>
    <p:sldId id="781" r:id="rId6"/>
    <p:sldId id="782" r:id="rId7"/>
    <p:sldId id="783" r:id="rId8"/>
    <p:sldId id="784" r:id="rId9"/>
    <p:sldId id="785" r:id="rId10"/>
    <p:sldId id="780" r:id="rId11"/>
    <p:sldId id="786" r:id="rId12"/>
    <p:sldId id="787" r:id="rId13"/>
    <p:sldId id="788" r:id="rId14"/>
    <p:sldId id="789" r:id="rId15"/>
    <p:sldId id="791" r:id="rId16"/>
    <p:sldId id="792" r:id="rId17"/>
    <p:sldId id="793" r:id="rId18"/>
    <p:sldId id="794" r:id="rId19"/>
    <p:sldId id="795" r:id="rId20"/>
    <p:sldId id="796" r:id="rId21"/>
    <p:sldId id="797" r:id="rId22"/>
    <p:sldId id="798" r:id="rId23"/>
    <p:sldId id="799" r:id="rId24"/>
    <p:sldId id="800" r:id="rId25"/>
    <p:sldId id="801"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05" r:id="rId43"/>
    <p:sldId id="706" r:id="rId44"/>
    <p:sldId id="707" r:id="rId45"/>
    <p:sldId id="708" r:id="rId46"/>
    <p:sldId id="709" r:id="rId47"/>
    <p:sldId id="710" r:id="rId48"/>
    <p:sldId id="711" r:id="rId49"/>
    <p:sldId id="712" r:id="rId50"/>
    <p:sldId id="713" r:id="rId51"/>
    <p:sldId id="764" r:id="rId52"/>
    <p:sldId id="765" r:id="rId53"/>
    <p:sldId id="766" r:id="rId54"/>
    <p:sldId id="767" r:id="rId55"/>
    <p:sldId id="768" r:id="rId56"/>
    <p:sldId id="769" r:id="rId57"/>
    <p:sldId id="770" r:id="rId58"/>
    <p:sldId id="771" r:id="rId59"/>
    <p:sldId id="772" r:id="rId60"/>
    <p:sldId id="773" r:id="rId61"/>
    <p:sldId id="774" r:id="rId62"/>
    <p:sldId id="775" r:id="rId63"/>
    <p:sldId id="776" r:id="rId64"/>
    <p:sldId id="777" r:id="rId65"/>
    <p:sldId id="803" r:id="rId66"/>
    <p:sldId id="804" r:id="rId67"/>
    <p:sldId id="805" r:id="rId68"/>
    <p:sldId id="806" r:id="rId69"/>
    <p:sldId id="807" r:id="rId70"/>
    <p:sldId id="808" r:id="rId71"/>
    <p:sldId id="809" r:id="rId72"/>
    <p:sldId id="810" r:id="rId73"/>
    <p:sldId id="811" r:id="rId74"/>
    <p:sldId id="812" r:id="rId75"/>
    <p:sldId id="813" r:id="rId76"/>
    <p:sldId id="814" r:id="rId77"/>
    <p:sldId id="815" r:id="rId78"/>
    <p:sldId id="816" r:id="rId79"/>
    <p:sldId id="817" r:id="rId80"/>
    <p:sldId id="818" r:id="rId81"/>
    <p:sldId id="819" r:id="rId82"/>
    <p:sldId id="820" r:id="rId83"/>
    <p:sldId id="82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solidFill>
            <a:srgbClr val="FFFFFF"/>
          </a:solidFill>
          <a:ln/>
        </p:spPr>
      </p:sp>
      <p:sp>
        <p:nvSpPr>
          <p:cNvPr id="21506" name="Rectangle 3"/>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panose="02020603050405020304" pitchFamily="18" charset="0"/>
              </a:rPr>
              <a:t>Deming, W. Edwards.  </a:t>
            </a:r>
            <a:r>
              <a:rPr lang="en-US" altLang="en-US" sz="1000" i="1" smtClean="0">
                <a:latin typeface="Times" panose="02020603050405020304" pitchFamily="18" charset="0"/>
              </a:rPr>
              <a:t>Out of the Crisis</a:t>
            </a:r>
            <a:r>
              <a:rPr lang="en-US" altLang="en-US" sz="1000" smtClean="0">
                <a:latin typeface="Times" panose="02020603050405020304" pitchFamily="18" charset="0"/>
              </a:rPr>
              <a:t>, MIT Center for Advanced Engineering Study, 1992. </a:t>
            </a:r>
          </a:p>
          <a:p>
            <a:endParaRPr lang="en-US" altLang="en-US" sz="1000" smtClean="0">
              <a:latin typeface="Times" panose="02020603050405020304" pitchFamily="18" charset="0"/>
            </a:endParaRPr>
          </a:p>
          <a:p>
            <a:r>
              <a:rPr lang="en-US" altLang="en-US" sz="1000" smtClean="0">
                <a:latin typeface="Times" panose="02020603050405020304" pitchFamily="18" charset="0"/>
              </a:rPr>
              <a:t>Dr. Deming was invited to participate in the reconstruction of Japan after World War II.  </a:t>
            </a:r>
            <a:br>
              <a:rPr lang="en-US" altLang="en-US" sz="1000" smtClean="0">
                <a:latin typeface="Times" panose="02020603050405020304" pitchFamily="18" charset="0"/>
              </a:rPr>
            </a:br>
            <a:r>
              <a:rPr lang="en-US" altLang="en-US" sz="1000" smtClean="0">
                <a:latin typeface="Times" panose="02020603050405020304" pitchFamily="18" charset="0"/>
              </a:rPr>
              <a:t>His goal was to not repeat the mistakes made by American corporations.  In the 1940s, </a:t>
            </a:r>
            <a:br>
              <a:rPr lang="en-US" altLang="en-US" sz="1000" smtClean="0">
                <a:latin typeface="Times" panose="02020603050405020304" pitchFamily="18" charset="0"/>
              </a:rPr>
            </a:br>
            <a:r>
              <a:rPr lang="en-US" altLang="en-US" sz="1000" smtClean="0">
                <a:latin typeface="Times" panose="02020603050405020304" pitchFamily="18" charset="0"/>
              </a:rPr>
              <a:t>many of America's manufacturers started to adopt statistical quality control processes, </a:t>
            </a:r>
            <a:br>
              <a:rPr lang="en-US" altLang="en-US" sz="1000" smtClean="0">
                <a:latin typeface="Times" panose="02020603050405020304" pitchFamily="18" charset="0"/>
              </a:rPr>
            </a:br>
            <a:r>
              <a:rPr lang="en-US" altLang="en-US" sz="1000" smtClean="0">
                <a:latin typeface="Times" panose="02020603050405020304" pitchFamily="18" charset="0"/>
              </a:rPr>
              <a:t>but these efforts only solved individual problems.  Quality Control departments were </a:t>
            </a:r>
            <a:br>
              <a:rPr lang="en-US" altLang="en-US" sz="1000" smtClean="0">
                <a:latin typeface="Times" panose="02020603050405020304" pitchFamily="18" charset="0"/>
              </a:rPr>
            </a:br>
            <a:r>
              <a:rPr lang="en-US" altLang="en-US" sz="1000" smtClean="0">
                <a:latin typeface="Times" panose="02020603050405020304" pitchFamily="18" charset="0"/>
              </a:rPr>
              <a:t>created to track quality using control charts and statistics.  However, this action took </a:t>
            </a:r>
            <a:br>
              <a:rPr lang="en-US" altLang="en-US" sz="1000" smtClean="0">
                <a:latin typeface="Times" panose="02020603050405020304" pitchFamily="18" charset="0"/>
              </a:rPr>
            </a:br>
            <a:r>
              <a:rPr lang="en-US" altLang="en-US" sz="1000" smtClean="0">
                <a:latin typeface="Times" panose="02020603050405020304" pitchFamily="18" charset="0"/>
              </a:rPr>
              <a:t>quality control away from everyone else.  Deming felt this was wrong, as </a:t>
            </a:r>
            <a:r>
              <a:rPr lang="en-US" altLang="en-US" sz="1000" smtClean="0">
                <a:latin typeface="Times" panose="02020603050405020304" pitchFamily="18" charset="0"/>
                <a:ea typeface="ヒラギノ角ゴ ProN W3" pitchFamily="2" charset="-128"/>
              </a:rPr>
              <a:t>"q</a:t>
            </a:r>
            <a:r>
              <a:rPr lang="en-US" altLang="en-US" sz="1000" smtClean="0">
                <a:latin typeface="Times" panose="02020603050405020304" pitchFamily="18" charset="0"/>
              </a:rPr>
              <a:t>uality control </a:t>
            </a:r>
            <a:br>
              <a:rPr lang="en-US" altLang="en-US" sz="1000" smtClean="0">
                <a:latin typeface="Times" panose="02020603050405020304" pitchFamily="18" charset="0"/>
              </a:rPr>
            </a:br>
            <a:r>
              <a:rPr lang="en-US" altLang="en-US" sz="1000" smtClean="0">
                <a:latin typeface="Times" panose="02020603050405020304" pitchFamily="18" charset="0"/>
              </a:rPr>
              <a:t>is everyone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job." Instead, quality control departments were now putting out </a:t>
            </a:r>
            <a:r>
              <a:rPr lang="en-US" altLang="en-US" sz="1000" smtClean="0">
                <a:latin typeface="Times" panose="02020603050405020304" pitchFamily="18" charset="0"/>
                <a:ea typeface="ヒラギノ角ゴ ProN W3" pitchFamily="2" charset="-128"/>
              </a:rPr>
              <a:t>f</a:t>
            </a:r>
            <a:r>
              <a:rPr lang="en-US" altLang="en-US" sz="1000" smtClean="0">
                <a:latin typeface="Times" panose="02020603050405020304" pitchFamily="18" charset="0"/>
              </a:rPr>
              <a:t>ires, rather </a:t>
            </a:r>
            <a:br>
              <a:rPr lang="en-US" altLang="en-US" sz="1000" smtClean="0">
                <a:latin typeface="Times" panose="02020603050405020304" pitchFamily="18" charset="0"/>
              </a:rPr>
            </a:br>
            <a:r>
              <a:rPr lang="en-US" altLang="en-US" sz="1000" smtClean="0">
                <a:latin typeface="Times" panose="02020603050405020304" pitchFamily="18" charset="0"/>
              </a:rPr>
              <a:t>than focusing on process improvements.  </a:t>
            </a:r>
          </a:p>
        </p:txBody>
      </p:sp>
      <p:sp>
        <p:nvSpPr>
          <p:cNvPr id="21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1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1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1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456CC5A-56BF-4FD5-885D-387BDC345C3F}" type="slidenum">
              <a:rPr lang="en-US" altLang="en-US" sz="1200"/>
              <a:pPr/>
              <a:t>26</a:t>
            </a:fld>
            <a:r>
              <a:rPr lang="en-US" altLang="en-US" sz="1200"/>
              <a:t> of 97</a:t>
            </a:r>
          </a:p>
        </p:txBody>
      </p:sp>
    </p:spTree>
    <p:extLst>
      <p:ext uri="{BB962C8B-B14F-4D97-AF65-F5344CB8AC3E}">
        <p14:creationId xmlns:p14="http://schemas.microsoft.com/office/powerpoint/2010/main" val="902632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246063" y="609600"/>
            <a:ext cx="6365875" cy="3581400"/>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DADD1C-4B19-4A0E-8E1E-0B44532A3176}" type="slidenum">
              <a:rPr lang="en-US" altLang="en-US" sz="1200"/>
              <a:pPr/>
              <a:t>36</a:t>
            </a:fld>
            <a:r>
              <a:rPr lang="en-US" altLang="en-US" sz="1200"/>
              <a:t> of 97</a:t>
            </a:r>
          </a:p>
        </p:txBody>
      </p:sp>
    </p:spTree>
    <p:extLst>
      <p:ext uri="{BB962C8B-B14F-4D97-AF65-F5344CB8AC3E}">
        <p14:creationId xmlns:p14="http://schemas.microsoft.com/office/powerpoint/2010/main" val="307560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BFDD44-B8DD-40C7-9C1E-A4D86FF7278D}" type="slidenum">
              <a:rPr lang="en-US" altLang="en-US" sz="1200"/>
              <a:pPr/>
              <a:t>38</a:t>
            </a:fld>
            <a:r>
              <a:rPr lang="en-US" altLang="en-US" sz="1200"/>
              <a:t> of 97</a:t>
            </a:r>
          </a:p>
        </p:txBody>
      </p:sp>
    </p:spTree>
    <p:extLst>
      <p:ext uri="{BB962C8B-B14F-4D97-AF65-F5344CB8AC3E}">
        <p14:creationId xmlns:p14="http://schemas.microsoft.com/office/powerpoint/2010/main" val="76052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Arial" panose="020B0604020202020204" pitchFamily="34" charset="0"/>
              </a:rPr>
              <a:t>We track defect count when monitoring the execution of the software projects to analyze how well our system which we have implemented is working; i.e. the system efficiency. We all know that the main goal of testing is not to make the entire code bug free ( its impossible) rather the goal is to identify and reduce the number of defects or errors as much as possible so that the task can be identified as "complete". </a:t>
            </a:r>
          </a:p>
          <a:p>
            <a:pPr>
              <a:lnSpc>
                <a:spcPct val="90000"/>
              </a:lnSpc>
            </a:pPr>
            <a:endParaRPr lang="en-US" altLang="en-US" smtClean="0">
              <a:latin typeface="Arial" panose="020B0604020202020204" pitchFamily="34" charset="0"/>
            </a:endParaRPr>
          </a:p>
          <a:p>
            <a:pPr>
              <a:lnSpc>
                <a:spcPct val="90000"/>
              </a:lnSpc>
            </a:pPr>
            <a:r>
              <a:rPr lang="en-US" altLang="en-US" smtClean="0">
                <a:latin typeface="Arial" panose="020B0604020202020204" pitchFamily="34" charset="0"/>
              </a:rPr>
              <a:t>Tracking the defect count helps us ensure that the testing phase was conducted properly and completely. If, during counting, more defects are founds, it might indicate issues such as  incomplete design task , testing phase not conducted properly, unskilled workforce etc. Thus, once the team obtains a certain number of defects at a constant rate after improving the above mentioned causes of errors, then they can assign the task to be complete and can move on to next task.</a:t>
            </a:r>
          </a:p>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4480AF-6731-4D39-A964-FFBC1E94AAC6}" type="slidenum">
              <a:rPr lang="en-US" altLang="en-US" sz="1200"/>
              <a:pPr/>
              <a:t>39</a:t>
            </a:fld>
            <a:r>
              <a:rPr lang="en-US" altLang="en-US" sz="1200"/>
              <a:t> of 97</a:t>
            </a:r>
          </a:p>
        </p:txBody>
      </p:sp>
    </p:spTree>
    <p:extLst>
      <p:ext uri="{BB962C8B-B14F-4D97-AF65-F5344CB8AC3E}">
        <p14:creationId xmlns:p14="http://schemas.microsoft.com/office/powerpoint/2010/main" val="65580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8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8132" name="Rectangle 2"/>
          <p:cNvSpPr>
            <a:spLocks noGrp="1" noRot="1" noChangeAspect="1" noChangeArrowheads="1" noTextEdit="1"/>
          </p:cNvSpPr>
          <p:nvPr>
            <p:ph type="sldImg"/>
          </p:nvPr>
        </p:nvSpPr>
        <p:spPr>
          <a:xfrm>
            <a:off x="246063" y="609600"/>
            <a:ext cx="6365875" cy="358140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smtClean="0">
                <a:latin typeface="Times New Roman" panose="02020603050405020304" pitchFamily="18" charset="0"/>
              </a:rPr>
              <a:t>Schach p 254.</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C08274-4BFC-4564-82F4-1A733CED780C}" type="slidenum">
              <a:rPr lang="en-US" altLang="en-US" sz="1200"/>
              <a:pPr/>
              <a:t>40</a:t>
            </a:fld>
            <a:r>
              <a:rPr lang="en-US" altLang="en-US" sz="1200"/>
              <a:t> of 97</a:t>
            </a:r>
          </a:p>
        </p:txBody>
      </p:sp>
    </p:spTree>
    <p:extLst>
      <p:ext uri="{BB962C8B-B14F-4D97-AF65-F5344CB8AC3E}">
        <p14:creationId xmlns:p14="http://schemas.microsoft.com/office/powerpoint/2010/main" val="21854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76DFBE-4FB8-4DB2-83EB-3E116705B40E}" type="slidenum">
              <a:rPr lang="en-US" altLang="en-US" sz="1200"/>
              <a:pPr/>
              <a:t>41</a:t>
            </a:fld>
            <a:r>
              <a:rPr lang="en-US" altLang="en-US" sz="1200"/>
              <a:t> of 97</a:t>
            </a:r>
          </a:p>
        </p:txBody>
      </p:sp>
    </p:spTree>
    <p:extLst>
      <p:ext uri="{BB962C8B-B14F-4D97-AF65-F5344CB8AC3E}">
        <p14:creationId xmlns:p14="http://schemas.microsoft.com/office/powerpoint/2010/main" val="861905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9D5333-A93D-414D-B5D0-E848DB447D96}" type="slidenum">
              <a:rPr lang="en-US" altLang="en-US" sz="1200"/>
              <a:pPr/>
              <a:t>42</a:t>
            </a:fld>
            <a:r>
              <a:rPr lang="en-US" altLang="en-US" sz="1200"/>
              <a:t> of 97</a:t>
            </a:r>
          </a:p>
        </p:txBody>
      </p:sp>
    </p:spTree>
    <p:extLst>
      <p:ext uri="{BB962C8B-B14F-4D97-AF65-F5344CB8AC3E}">
        <p14:creationId xmlns:p14="http://schemas.microsoft.com/office/powerpoint/2010/main" val="127962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xfrm>
            <a:off x="246063" y="609600"/>
            <a:ext cx="6365875" cy="3581400"/>
          </a:xfrm>
          <a:ln/>
        </p:spPr>
      </p:sp>
      <p:sp>
        <p:nvSpPr>
          <p:cNvPr id="54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42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42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42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42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724CF4-4917-414A-A193-AA1BC0734304}" type="slidenum">
              <a:rPr lang="en-US" altLang="en-US" sz="1200"/>
              <a:pPr/>
              <a:t>43</a:t>
            </a:fld>
            <a:r>
              <a:rPr lang="en-US" altLang="en-US" sz="1200"/>
              <a:t> of 97</a:t>
            </a:r>
          </a:p>
        </p:txBody>
      </p:sp>
    </p:spTree>
    <p:extLst>
      <p:ext uri="{BB962C8B-B14F-4D97-AF65-F5344CB8AC3E}">
        <p14:creationId xmlns:p14="http://schemas.microsoft.com/office/powerpoint/2010/main" val="3402337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96DE53-8C35-4857-BFBE-AC9CDB75CA2B}" type="slidenum">
              <a:rPr lang="en-US" altLang="en-US" sz="1200"/>
              <a:pPr/>
              <a:t>46</a:t>
            </a:fld>
            <a:r>
              <a:rPr lang="en-US" altLang="en-US" sz="1200"/>
              <a:t> of 97</a:t>
            </a:r>
          </a:p>
        </p:txBody>
      </p:sp>
    </p:spTree>
    <p:extLst>
      <p:ext uri="{BB962C8B-B14F-4D97-AF65-F5344CB8AC3E}">
        <p14:creationId xmlns:p14="http://schemas.microsoft.com/office/powerpoint/2010/main" val="203813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Run Charts, also known as line graphs, display process performance over time. Run Charts Six Sigma, as sometimes they called, are one of the primary quality tools used in process improvement.</a:t>
            </a:r>
          </a:p>
          <a:p>
            <a:r>
              <a:rPr lang="en-US" altLang="en-US" smtClean="0">
                <a:latin typeface="Arial" panose="020B0604020202020204" pitchFamily="34" charset="0"/>
              </a:rPr>
              <a:t>Upward and downward trends, cycles, and large aberrations may be spotted and investigated further. In a run chart, events, shown on the y axis, are graphed against a time period on the x axis.</a:t>
            </a:r>
          </a:p>
          <a:p>
            <a:r>
              <a:rPr lang="en-US" altLang="en-US" smtClean="0">
                <a:latin typeface="Arial" panose="020B0604020202020204" pitchFamily="34" charset="0"/>
              </a:rPr>
              <a:t>For example, a run chart in a hospital might plot the number of patient transfer delays against the time of day or day of the week. The results might show that there are more delays at noon than at 3 p.m. Investigating this phenomenon could point to potential improvement needs.</a:t>
            </a:r>
          </a:p>
          <a:p>
            <a:r>
              <a:rPr lang="en-US" altLang="en-US" smtClean="0">
                <a:latin typeface="Arial" panose="020B0604020202020204" pitchFamily="34" charset="0"/>
              </a:rPr>
              <a:t>Run charts can also be used to track improvements that have been put into place, checking to determine their success. For example, a Before/After chart can be displayed as a run chart.</a:t>
            </a:r>
          </a:p>
          <a:p>
            <a:r>
              <a:rPr lang="en-US" altLang="en-US" smtClean="0">
                <a:latin typeface="Arial" panose="020B0604020202020204" pitchFamily="34" charset="0"/>
              </a:rPr>
              <a:t>Also, an average line can be added to a run chart to clarify movement of the data away from the average.</a:t>
            </a:r>
          </a:p>
        </p:txBody>
      </p:sp>
      <p:sp>
        <p:nvSpPr>
          <p:cNvPr id="6144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144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144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14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6EB7B9-6443-4327-93DE-93392CB608D0}" type="slidenum">
              <a:rPr lang="en-US" altLang="en-US" sz="1200"/>
              <a:pPr/>
              <a:t>48</a:t>
            </a:fld>
            <a:r>
              <a:rPr lang="en-US" altLang="en-US" sz="1200"/>
              <a:t> of 97</a:t>
            </a:r>
          </a:p>
        </p:txBody>
      </p:sp>
    </p:spTree>
    <p:extLst>
      <p:ext uri="{BB962C8B-B14F-4D97-AF65-F5344CB8AC3E}">
        <p14:creationId xmlns:p14="http://schemas.microsoft.com/office/powerpoint/2010/main" val="119804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Quickly see if two variables are related.	</a:t>
            </a:r>
          </a:p>
          <a:p>
            <a:r>
              <a:rPr lang="en-US" altLang="en-US" smtClean="0">
                <a:latin typeface="Arial" panose="020B0604020202020204" pitchFamily="34" charset="0"/>
              </a:rPr>
              <a:t>Go for quick and dirty numbers.</a:t>
            </a:r>
          </a:p>
          <a:p>
            <a:r>
              <a:rPr lang="en-US" altLang="en-US" smtClean="0">
                <a:latin typeface="Arial" panose="020B0604020202020204" pitchFamily="34" charset="0"/>
              </a:rPr>
              <a:t>Correlation is not causality. A relationship does not indicate a direct connection only that Variable 1 influences Variable 2 - there may be a deeper connection.</a:t>
            </a:r>
          </a:p>
          <a:p>
            <a:endParaRPr lang="en-US" altLang="en-US" smtClean="0">
              <a:latin typeface="Arial" panose="020B0604020202020204" pitchFamily="34" charset="0"/>
            </a:endParaRPr>
          </a:p>
          <a:p>
            <a:r>
              <a:rPr lang="en-US" altLang="en-US" smtClean="0">
                <a:latin typeface="Arial" panose="020B0604020202020204" pitchFamily="34" charset="0"/>
              </a:rPr>
              <a:t> </a:t>
            </a:r>
            <a:r>
              <a:rPr lang="en-US" altLang="en-US" b="1" i="1" smtClean="0">
                <a:latin typeface="Arial" panose="020B0604020202020204" pitchFamily="34" charset="0"/>
              </a:rPr>
              <a:t>Find the relationship quickly!</a:t>
            </a:r>
            <a:endParaRPr lang="en-US" altLang="en-US" smtClean="0">
              <a:latin typeface="Arial" panose="020B0604020202020204" pitchFamily="34" charset="0"/>
            </a:endParaRPr>
          </a:p>
        </p:txBody>
      </p:sp>
      <p:sp>
        <p:nvSpPr>
          <p:cNvPr id="6451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451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4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276A14-50CC-43D5-B473-1F25C6722DBB}" type="slidenum">
              <a:rPr lang="en-US" altLang="en-US" sz="1200"/>
              <a:pPr/>
              <a:t>50</a:t>
            </a:fld>
            <a:r>
              <a:rPr lang="en-US" altLang="en-US" sz="1200"/>
              <a:t> of 97</a:t>
            </a:r>
          </a:p>
        </p:txBody>
      </p:sp>
    </p:spTree>
    <p:extLst>
      <p:ext uri="{BB962C8B-B14F-4D97-AF65-F5344CB8AC3E}">
        <p14:creationId xmlns:p14="http://schemas.microsoft.com/office/powerpoint/2010/main" val="71070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246063" y="609600"/>
            <a:ext cx="6365875" cy="3581400"/>
          </a:xfrm>
          <a:ln/>
        </p:spPr>
      </p:sp>
      <p:sp>
        <p:nvSpPr>
          <p:cNvPr id="23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3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3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3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3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57C440-21E0-430F-BA0A-B5E04BEEFECB}" type="slidenum">
              <a:rPr lang="en-US" altLang="en-US" sz="1200"/>
              <a:pPr/>
              <a:t>27</a:t>
            </a:fld>
            <a:r>
              <a:rPr lang="en-US" altLang="en-US" sz="1200"/>
              <a:t> of 97</a:t>
            </a:r>
          </a:p>
        </p:txBody>
      </p:sp>
    </p:spTree>
    <p:extLst>
      <p:ext uri="{BB962C8B-B14F-4D97-AF65-F5344CB8AC3E}">
        <p14:creationId xmlns:p14="http://schemas.microsoft.com/office/powerpoint/2010/main" val="4218768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xfrm>
            <a:off x="246063" y="609600"/>
            <a:ext cx="6365875" cy="3581400"/>
          </a:xfrm>
          <a:ln/>
        </p:spPr>
      </p:sp>
      <p:sp>
        <p:nvSpPr>
          <p:cNvPr id="153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3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3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5BCD39-B24A-477E-9E66-A1D761457D93}" type="slidenum">
              <a:rPr lang="en-US" altLang="en-US" sz="1200"/>
              <a:pPr/>
              <a:t>51</a:t>
            </a:fld>
            <a:r>
              <a:rPr lang="en-US" altLang="en-US" sz="1200"/>
              <a:t> of 97</a:t>
            </a:r>
          </a:p>
        </p:txBody>
      </p:sp>
    </p:spTree>
    <p:extLst>
      <p:ext uri="{BB962C8B-B14F-4D97-AF65-F5344CB8AC3E}">
        <p14:creationId xmlns:p14="http://schemas.microsoft.com/office/powerpoint/2010/main" val="192909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a:xfrm>
            <a:off x="246063" y="609600"/>
            <a:ext cx="6365875" cy="3581400"/>
          </a:xfrm>
          <a:ln/>
        </p:spPr>
      </p:sp>
      <p:sp>
        <p:nvSpPr>
          <p:cNvPr id="155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5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5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38C582-651D-4494-B8BA-A2907872A352}" type="slidenum">
              <a:rPr lang="en-US" altLang="en-US" sz="1200"/>
              <a:pPr/>
              <a:t>52</a:t>
            </a:fld>
            <a:r>
              <a:rPr lang="en-US" altLang="en-US" sz="1200"/>
              <a:t> of 97</a:t>
            </a:r>
          </a:p>
        </p:txBody>
      </p:sp>
    </p:spTree>
    <p:extLst>
      <p:ext uri="{BB962C8B-B14F-4D97-AF65-F5344CB8AC3E}">
        <p14:creationId xmlns:p14="http://schemas.microsoft.com/office/powerpoint/2010/main" val="3394843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xfrm>
            <a:off x="246063" y="609600"/>
            <a:ext cx="6365875" cy="3581400"/>
          </a:xfrm>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132B30-EC8E-4FD3-BBE9-205CEC0C14C4}" type="slidenum">
              <a:rPr lang="en-US" altLang="en-US" sz="1200"/>
              <a:pPr/>
              <a:t>53</a:t>
            </a:fld>
            <a:r>
              <a:rPr lang="en-US" altLang="en-US" sz="1200"/>
              <a:t> of 97</a:t>
            </a:r>
          </a:p>
        </p:txBody>
      </p:sp>
    </p:spTree>
    <p:extLst>
      <p:ext uri="{BB962C8B-B14F-4D97-AF65-F5344CB8AC3E}">
        <p14:creationId xmlns:p14="http://schemas.microsoft.com/office/powerpoint/2010/main" val="561552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a:xfrm>
            <a:off x="246063" y="609600"/>
            <a:ext cx="6365875" cy="3581400"/>
          </a:xfrm>
          <a:ln/>
        </p:spPr>
      </p:sp>
      <p:sp>
        <p:nvSpPr>
          <p:cNvPr id="159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97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97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97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32A35A-2E34-4F94-9907-1DA14D3A71DD}" type="slidenum">
              <a:rPr lang="en-US" altLang="en-US" sz="1200"/>
              <a:pPr/>
              <a:t>54</a:t>
            </a:fld>
            <a:r>
              <a:rPr lang="en-US" altLang="en-US" sz="1200"/>
              <a:t> of 97</a:t>
            </a:r>
          </a:p>
        </p:txBody>
      </p:sp>
    </p:spTree>
    <p:extLst>
      <p:ext uri="{BB962C8B-B14F-4D97-AF65-F5344CB8AC3E}">
        <p14:creationId xmlns:p14="http://schemas.microsoft.com/office/powerpoint/2010/main" val="82879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xfrm>
            <a:off x="246063" y="609600"/>
            <a:ext cx="6365875" cy="3581400"/>
          </a:xfrm>
          <a:ln/>
        </p:spPr>
      </p:sp>
      <p:sp>
        <p:nvSpPr>
          <p:cNvPr id="161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17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17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17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D2D6E2-0589-419F-B23E-21B578290F7E}" type="slidenum">
              <a:rPr lang="en-US" altLang="en-US" sz="1200"/>
              <a:pPr/>
              <a:t>55</a:t>
            </a:fld>
            <a:r>
              <a:rPr lang="en-US" altLang="en-US" sz="1200"/>
              <a:t> of 97</a:t>
            </a:r>
          </a:p>
        </p:txBody>
      </p:sp>
    </p:spTree>
    <p:extLst>
      <p:ext uri="{BB962C8B-B14F-4D97-AF65-F5344CB8AC3E}">
        <p14:creationId xmlns:p14="http://schemas.microsoft.com/office/powerpoint/2010/main" val="3459763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a:xfrm>
            <a:off x="246063" y="609600"/>
            <a:ext cx="6365875" cy="3581400"/>
          </a:xfrm>
          <a:ln/>
        </p:spPr>
      </p:sp>
      <p:sp>
        <p:nvSpPr>
          <p:cNvPr id="163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38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38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F75329B-0E6B-4FC9-ABA9-A3C7052D88C9}" type="slidenum">
              <a:rPr lang="en-US" altLang="en-US" sz="1200"/>
              <a:pPr/>
              <a:t>56</a:t>
            </a:fld>
            <a:r>
              <a:rPr lang="en-US" altLang="en-US" sz="1200"/>
              <a:t> of 97</a:t>
            </a:r>
          </a:p>
        </p:txBody>
      </p:sp>
    </p:spTree>
    <p:extLst>
      <p:ext uri="{BB962C8B-B14F-4D97-AF65-F5344CB8AC3E}">
        <p14:creationId xmlns:p14="http://schemas.microsoft.com/office/powerpoint/2010/main" val="1714779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a:xfrm>
            <a:off x="246063" y="609600"/>
            <a:ext cx="6365875" cy="3581400"/>
          </a:xfrm>
          <a:ln/>
        </p:spPr>
      </p:sp>
      <p:sp>
        <p:nvSpPr>
          <p:cNvPr id="165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58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58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691C03-3C1C-4179-A0A5-6748AC947E2D}" type="slidenum">
              <a:rPr lang="en-US" altLang="en-US" sz="1200"/>
              <a:pPr/>
              <a:t>57</a:t>
            </a:fld>
            <a:r>
              <a:rPr lang="en-US" altLang="en-US" sz="1200"/>
              <a:t> of 97</a:t>
            </a:r>
          </a:p>
        </p:txBody>
      </p:sp>
    </p:spTree>
    <p:extLst>
      <p:ext uri="{BB962C8B-B14F-4D97-AF65-F5344CB8AC3E}">
        <p14:creationId xmlns:p14="http://schemas.microsoft.com/office/powerpoint/2010/main" val="2212440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7938"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1EE3EB-55E2-40FD-BD93-68C836B58A88}" type="slidenum">
              <a:rPr lang="en-US" altLang="en-US" sz="1200"/>
              <a:pPr/>
              <a:t>58</a:t>
            </a:fld>
            <a:r>
              <a:rPr lang="en-US" altLang="en-US" sz="1200"/>
              <a:t> of 97</a:t>
            </a:r>
          </a:p>
        </p:txBody>
      </p:sp>
    </p:spTree>
    <p:extLst>
      <p:ext uri="{BB962C8B-B14F-4D97-AF65-F5344CB8AC3E}">
        <p14:creationId xmlns:p14="http://schemas.microsoft.com/office/powerpoint/2010/main" val="1551329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9986"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E04358-98B8-45AC-91DB-023826C0D9EF}" type="slidenum">
              <a:rPr lang="en-US" altLang="en-US" sz="1200"/>
              <a:pPr/>
              <a:t>59</a:t>
            </a:fld>
            <a:r>
              <a:rPr lang="en-US" altLang="en-US" sz="1200"/>
              <a:t> of 97</a:t>
            </a:r>
          </a:p>
        </p:txBody>
      </p:sp>
    </p:spTree>
    <p:extLst>
      <p:ext uri="{BB962C8B-B14F-4D97-AF65-F5344CB8AC3E}">
        <p14:creationId xmlns:p14="http://schemas.microsoft.com/office/powerpoint/2010/main" val="3456841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203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2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2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2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15FAEA-E697-41BF-9E7E-F6BDF5056E50}" type="slidenum">
              <a:rPr lang="en-US" altLang="en-US" sz="1200"/>
              <a:pPr/>
              <a:t>60</a:t>
            </a:fld>
            <a:r>
              <a:rPr lang="en-US" altLang="en-US" sz="1200"/>
              <a:t> of 97</a:t>
            </a:r>
          </a:p>
        </p:txBody>
      </p:sp>
    </p:spTree>
    <p:extLst>
      <p:ext uri="{BB962C8B-B14F-4D97-AF65-F5344CB8AC3E}">
        <p14:creationId xmlns:p14="http://schemas.microsoft.com/office/powerpoint/2010/main" val="3811709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246063" y="609600"/>
            <a:ext cx="6365875" cy="3581400"/>
          </a:xfrm>
          <a:ln/>
        </p:spPr>
      </p:sp>
      <p:sp>
        <p:nvSpPr>
          <p:cNvPr id="25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5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5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5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5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0DC0B4-1445-4F6E-ABCB-57245495EF7C}" type="slidenum">
              <a:rPr lang="en-US" altLang="en-US" sz="1200"/>
              <a:pPr/>
              <a:t>28</a:t>
            </a:fld>
            <a:r>
              <a:rPr lang="en-US" altLang="en-US" sz="1200"/>
              <a:t> of 97</a:t>
            </a:r>
          </a:p>
        </p:txBody>
      </p:sp>
    </p:spTree>
    <p:extLst>
      <p:ext uri="{BB962C8B-B14F-4D97-AF65-F5344CB8AC3E}">
        <p14:creationId xmlns:p14="http://schemas.microsoft.com/office/powerpoint/2010/main" val="387474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85B0C43-C094-4CF3-A380-62B353B1825E}" type="slidenum">
              <a:rPr lang="en-US" altLang="en-US" sz="1200"/>
              <a:pPr algn="r" eaLnBrk="1" hangingPunct="1"/>
              <a:t>61</a:t>
            </a:fld>
            <a:endParaRPr lang="en-US" altLang="en-US" sz="1200"/>
          </a:p>
        </p:txBody>
      </p:sp>
      <p:sp>
        <p:nvSpPr>
          <p:cNvPr id="174082"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4083"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4084"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4085"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4086"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8A7B0D6-6107-47B9-9E25-82547CAD70DD}" type="slidenum">
              <a:rPr lang="en-US" altLang="en-US" sz="1200"/>
              <a:pPr/>
              <a:t>61</a:t>
            </a:fld>
            <a:r>
              <a:rPr lang="en-US" altLang="en-US" sz="1200"/>
              <a:t> of 97</a:t>
            </a:r>
          </a:p>
        </p:txBody>
      </p:sp>
    </p:spTree>
    <p:extLst>
      <p:ext uri="{BB962C8B-B14F-4D97-AF65-F5344CB8AC3E}">
        <p14:creationId xmlns:p14="http://schemas.microsoft.com/office/powerpoint/2010/main" val="2862722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F1FD6B4-E056-4ADE-8CCA-302B59967264}" type="slidenum">
              <a:rPr lang="en-US" altLang="en-US" sz="1200"/>
              <a:pPr algn="r" eaLnBrk="1" hangingPunct="1"/>
              <a:t>62</a:t>
            </a:fld>
            <a:endParaRPr lang="en-US" altLang="en-US" sz="1200"/>
          </a:p>
        </p:txBody>
      </p:sp>
      <p:sp>
        <p:nvSpPr>
          <p:cNvPr id="176130"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6131"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6132"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6133"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6134"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BC10EB5-CB8B-4C65-8980-9FD112841152}" type="slidenum">
              <a:rPr lang="en-US" altLang="en-US" sz="1200"/>
              <a:pPr/>
              <a:t>62</a:t>
            </a:fld>
            <a:r>
              <a:rPr lang="en-US" altLang="en-US" sz="1200"/>
              <a:t> of 97</a:t>
            </a:r>
          </a:p>
        </p:txBody>
      </p:sp>
    </p:spTree>
    <p:extLst>
      <p:ext uri="{BB962C8B-B14F-4D97-AF65-F5344CB8AC3E}">
        <p14:creationId xmlns:p14="http://schemas.microsoft.com/office/powerpoint/2010/main" val="251525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37D4BD6F-7922-4440-BCBA-36D02DF0CC7E}" type="slidenum">
              <a:rPr lang="en-US" altLang="en-US" sz="1200"/>
              <a:pPr algn="r" eaLnBrk="1" hangingPunct="1"/>
              <a:t>63</a:t>
            </a:fld>
            <a:endParaRPr lang="en-US" altLang="en-US" sz="1200"/>
          </a:p>
        </p:txBody>
      </p:sp>
      <p:sp>
        <p:nvSpPr>
          <p:cNvPr id="178178"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8179"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8180"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8181"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8182"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DF9607-1134-48D4-B950-2258F2B6E41A}" type="slidenum">
              <a:rPr lang="en-US" altLang="en-US" sz="1200"/>
              <a:pPr/>
              <a:t>63</a:t>
            </a:fld>
            <a:r>
              <a:rPr lang="en-US" altLang="en-US" sz="1200"/>
              <a:t> of 97</a:t>
            </a:r>
          </a:p>
        </p:txBody>
      </p:sp>
    </p:spTree>
    <p:extLst>
      <p:ext uri="{BB962C8B-B14F-4D97-AF65-F5344CB8AC3E}">
        <p14:creationId xmlns:p14="http://schemas.microsoft.com/office/powerpoint/2010/main" val="2673733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80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80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E425193-EC01-4E07-A8A9-8235CD5F768E}" type="slidenum">
              <a:rPr lang="en-US" altLang="en-US" sz="1200"/>
              <a:pPr/>
              <a:t>64</a:t>
            </a:fld>
            <a:r>
              <a:rPr lang="en-US" altLang="en-US" sz="1200"/>
              <a:t> of 97</a:t>
            </a:r>
          </a:p>
        </p:txBody>
      </p:sp>
    </p:spTree>
    <p:extLst>
      <p:ext uri="{BB962C8B-B14F-4D97-AF65-F5344CB8AC3E}">
        <p14:creationId xmlns:p14="http://schemas.microsoft.com/office/powerpoint/2010/main" val="89032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246063" y="609600"/>
            <a:ext cx="6365875" cy="3581400"/>
          </a:xfrm>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7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7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7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7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CB326A-F89F-4827-9396-E7E817339085}" type="slidenum">
              <a:rPr lang="en-US" altLang="en-US" sz="1200"/>
              <a:pPr/>
              <a:t>29</a:t>
            </a:fld>
            <a:r>
              <a:rPr lang="en-US" altLang="en-US" sz="1200"/>
              <a:t> of 97</a:t>
            </a:r>
          </a:p>
        </p:txBody>
      </p:sp>
    </p:spTree>
    <p:extLst>
      <p:ext uri="{BB962C8B-B14F-4D97-AF65-F5344CB8AC3E}">
        <p14:creationId xmlns:p14="http://schemas.microsoft.com/office/powerpoint/2010/main" val="116401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246063" y="609600"/>
            <a:ext cx="6365875" cy="3581400"/>
          </a:xfrm>
          <a:ln/>
        </p:spPr>
      </p:sp>
      <p:sp>
        <p:nvSpPr>
          <p:cNvPr id="30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0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0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0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0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834179-29D7-4738-9310-38039656E1F5}" type="slidenum">
              <a:rPr lang="en-US" altLang="en-US" sz="1200"/>
              <a:pPr/>
              <a:t>31</a:t>
            </a:fld>
            <a:r>
              <a:rPr lang="en-US" altLang="en-US" sz="1200"/>
              <a:t> of 97</a:t>
            </a:r>
          </a:p>
        </p:txBody>
      </p:sp>
    </p:spTree>
    <p:extLst>
      <p:ext uri="{BB962C8B-B14F-4D97-AF65-F5344CB8AC3E}">
        <p14:creationId xmlns:p14="http://schemas.microsoft.com/office/powerpoint/2010/main" val="330802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246063" y="609600"/>
            <a:ext cx="6365875" cy="3581400"/>
          </a:xfrm>
          <a:ln/>
        </p:spPr>
      </p:sp>
      <p:sp>
        <p:nvSpPr>
          <p:cNvPr id="32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2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2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2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89E186-FC55-4F22-962A-2D59B692EF66}" type="slidenum">
              <a:rPr lang="en-US" altLang="en-US" sz="1200"/>
              <a:pPr/>
              <a:t>32</a:t>
            </a:fld>
            <a:r>
              <a:rPr lang="en-US" altLang="en-US" sz="1200"/>
              <a:t> of 97</a:t>
            </a:r>
          </a:p>
        </p:txBody>
      </p:sp>
    </p:spTree>
    <p:extLst>
      <p:ext uri="{BB962C8B-B14F-4D97-AF65-F5344CB8AC3E}">
        <p14:creationId xmlns:p14="http://schemas.microsoft.com/office/powerpoint/2010/main" val="135060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246063" y="609600"/>
            <a:ext cx="6365875" cy="3581400"/>
          </a:xfrm>
          <a:ln/>
        </p:spPr>
      </p:sp>
      <p:sp>
        <p:nvSpPr>
          <p:cNvPr id="34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4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4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4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2A5924-2BC6-4E44-89F2-A30E0BD4456E}" type="slidenum">
              <a:rPr lang="en-US" altLang="en-US" sz="1200"/>
              <a:pPr/>
              <a:t>33</a:t>
            </a:fld>
            <a:r>
              <a:rPr lang="en-US" altLang="en-US" sz="1200"/>
              <a:t> of 97</a:t>
            </a:r>
          </a:p>
        </p:txBody>
      </p:sp>
    </p:spTree>
    <p:extLst>
      <p:ext uri="{BB962C8B-B14F-4D97-AF65-F5344CB8AC3E}">
        <p14:creationId xmlns:p14="http://schemas.microsoft.com/office/powerpoint/2010/main" val="410267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68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68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68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9C1FF7-5DF4-41DE-AE5C-1816DD6A7455}" type="slidenum">
              <a:rPr lang="en-US" altLang="en-US" sz="1200"/>
              <a:pPr/>
              <a:t>34</a:t>
            </a:fld>
            <a:r>
              <a:rPr lang="en-US" altLang="en-US" sz="1200"/>
              <a:t> of 97</a:t>
            </a:r>
          </a:p>
        </p:txBody>
      </p:sp>
    </p:spTree>
    <p:extLst>
      <p:ext uri="{BB962C8B-B14F-4D97-AF65-F5344CB8AC3E}">
        <p14:creationId xmlns:p14="http://schemas.microsoft.com/office/powerpoint/2010/main" val="99046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89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89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89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1D7E39-A3E8-4B14-9DBA-784C3B98E865}" type="slidenum">
              <a:rPr lang="en-US" altLang="en-US" sz="1200"/>
              <a:pPr/>
              <a:t>35</a:t>
            </a:fld>
            <a:r>
              <a:rPr lang="en-US" altLang="en-US" sz="1200"/>
              <a:t> of 97</a:t>
            </a:r>
          </a:p>
        </p:txBody>
      </p:sp>
    </p:spTree>
    <p:extLst>
      <p:ext uri="{BB962C8B-B14F-4D97-AF65-F5344CB8AC3E}">
        <p14:creationId xmlns:p14="http://schemas.microsoft.com/office/powerpoint/2010/main" val="1320013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D6BAD6-1298-413A-82C9-856477BEBB96}"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9987C3-1073-49FE-B5D7-B2A8ABFA786C}"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35731-E3FD-4CEA-B4D8-D5C3331DCAEE}"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1C9A744-C6D5-4A66-976B-65C1A48A0E6C}" type="datetime1">
              <a:rPr lang="en-US" smtClean="0"/>
              <a:t>12/1/2022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4C684DD2-A5BD-4231-A194-550AB862C733}" type="datetime1">
              <a:rPr lang="en-US" smtClean="0"/>
              <a:t>12/1/2022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074B-C46F-472C-B7BA-CBD9FA1ED0C4}" type="datetime1">
              <a:rPr lang="en-US" smtClean="0"/>
              <a:t>12/1/2022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0B30C0-EA63-4C9B-BD38-E99D7811C8F2}"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50CF28-58C8-465C-9945-FAF99D8CF265}"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EE0213-94AB-4E80-8A4C-3006DDF11055}" type="datetime1">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52EEC3-0C25-4A32-A2BD-6618EAC3AE46}" type="datetime1">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65526-7E35-4709-8B16-09F096F21329}" type="datetime1">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863E7D-B003-472D-960D-8694B837CBF5}"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3B7961-DDD7-4788-8E9E-52966A20A64C}"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421AF-254F-41C0-96DE-2FD39DB3EAB1}" type="datetime1">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alumnus.caltech.edu/~leif/OO/ReviewTraining.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Quality</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V&amp;V Process</a:t>
            </a:r>
            <a:endParaRPr lang="en-US" dirty="0"/>
          </a:p>
        </p:txBody>
      </p:sp>
      <p:sp>
        <p:nvSpPr>
          <p:cNvPr id="6" name="Content Placeholder 5"/>
          <p:cNvSpPr>
            <a:spLocks noGrp="1"/>
          </p:cNvSpPr>
          <p:nvPr>
            <p:ph idx="1"/>
          </p:nvPr>
        </p:nvSpPr>
        <p:spPr/>
        <p:txBody>
          <a:bodyPr/>
          <a:lstStyle/>
          <a:p>
            <a:r>
              <a:rPr lang="en-US" dirty="0" smtClean="0"/>
              <a:t>V&amp;V </a:t>
            </a:r>
            <a:r>
              <a:rPr lang="en-US" dirty="0"/>
              <a:t>is a whole life-cycle process</a:t>
            </a:r>
          </a:p>
          <a:p>
            <a:pPr lvl="1"/>
            <a:r>
              <a:rPr lang="en-US" dirty="0" smtClean="0"/>
              <a:t>V </a:t>
            </a:r>
            <a:r>
              <a:rPr lang="en-US" dirty="0"/>
              <a:t>&amp; V must be applied at each stage in the </a:t>
            </a:r>
            <a:r>
              <a:rPr lang="en-US" dirty="0" smtClean="0"/>
              <a:t>software process</a:t>
            </a:r>
            <a:endParaRPr lang="en-US" dirty="0"/>
          </a:p>
          <a:p>
            <a:r>
              <a:rPr lang="en-US" dirty="0" smtClean="0"/>
              <a:t>V&amp;V </a:t>
            </a:r>
            <a:r>
              <a:rPr lang="en-US" dirty="0"/>
              <a:t>has two principal objectives</a:t>
            </a:r>
          </a:p>
          <a:p>
            <a:pPr lvl="1"/>
            <a:r>
              <a:rPr lang="en-US" dirty="0" smtClean="0"/>
              <a:t>The </a:t>
            </a:r>
            <a:r>
              <a:rPr lang="en-US" dirty="0"/>
              <a:t>discovery of defects in a system</a:t>
            </a:r>
          </a:p>
          <a:p>
            <a:pPr lvl="1"/>
            <a:r>
              <a:rPr lang="en-US" dirty="0" smtClean="0"/>
              <a:t>The </a:t>
            </a:r>
            <a:r>
              <a:rPr lang="en-US" dirty="0"/>
              <a:t>assessment of whether or not the system is </a:t>
            </a:r>
            <a:r>
              <a:rPr lang="en-US" dirty="0" smtClean="0"/>
              <a:t>usable in </a:t>
            </a:r>
            <a:r>
              <a:rPr lang="en-US" dirty="0"/>
              <a:t>an operational situation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229068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V&amp;V Activities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a:t>
            </a:r>
          </a:p>
          <a:p>
            <a:pPr lvl="1"/>
            <a:r>
              <a:rPr lang="en-US" dirty="0" smtClean="0"/>
              <a:t>Concerned </a:t>
            </a:r>
            <a:r>
              <a:rPr lang="en-US" dirty="0"/>
              <a:t>with exercising and observing </a:t>
            </a:r>
            <a:r>
              <a:rPr lang="en-US" dirty="0" smtClean="0"/>
              <a:t>product behavior</a:t>
            </a:r>
            <a:endParaRPr lang="en-US" dirty="0"/>
          </a:p>
          <a:p>
            <a:pPr lvl="1"/>
            <a:r>
              <a:rPr lang="en-US" dirty="0" smtClean="0"/>
              <a:t>Dynamic </a:t>
            </a:r>
            <a:r>
              <a:rPr lang="en-US" dirty="0"/>
              <a:t>V&amp;V</a:t>
            </a:r>
          </a:p>
          <a:p>
            <a:r>
              <a:rPr lang="en-US" dirty="0" smtClean="0"/>
              <a:t>Software </a:t>
            </a:r>
            <a:r>
              <a:rPr lang="en-US" dirty="0"/>
              <a:t>inspections:</a:t>
            </a:r>
          </a:p>
          <a:p>
            <a:pPr lvl="1"/>
            <a:r>
              <a:rPr lang="en-US" dirty="0" smtClean="0"/>
              <a:t>Concerned </a:t>
            </a:r>
            <a:r>
              <a:rPr lang="en-US" dirty="0"/>
              <a:t>with studying software product artifacts </a:t>
            </a:r>
            <a:r>
              <a:rPr lang="en-US" dirty="0" smtClean="0"/>
              <a:t>to discover </a:t>
            </a:r>
            <a:r>
              <a:rPr lang="en-US" dirty="0"/>
              <a:t>defects</a:t>
            </a:r>
          </a:p>
          <a:p>
            <a:pPr lvl="1"/>
            <a:r>
              <a:rPr lang="en-US" dirty="0" smtClean="0"/>
              <a:t>Static </a:t>
            </a:r>
            <a:r>
              <a:rPr lang="en-US" dirty="0"/>
              <a:t>V&amp;V</a:t>
            </a:r>
          </a:p>
          <a:p>
            <a:pPr lvl="1"/>
            <a:r>
              <a:rPr lang="en-US" dirty="0" smtClean="0"/>
              <a:t>May </a:t>
            </a:r>
            <a:r>
              <a:rPr lang="en-US" dirty="0"/>
              <a:t>be supplemented by tool-based (</a:t>
            </a:r>
            <a:r>
              <a:rPr lang="en-US" dirty="0" smtClean="0"/>
              <a:t>semi-automated) document </a:t>
            </a:r>
            <a:r>
              <a:rPr lang="en-US" dirty="0"/>
              <a:t>and code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5281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V&amp;V Confidence</a:t>
            </a:r>
            <a:endParaRPr lang="en-US" dirty="0"/>
          </a:p>
        </p:txBody>
      </p:sp>
      <p:sp>
        <p:nvSpPr>
          <p:cNvPr id="3" name="Content Placeholder 2"/>
          <p:cNvSpPr>
            <a:spLocks noGrp="1"/>
          </p:cNvSpPr>
          <p:nvPr>
            <p:ph idx="1"/>
          </p:nvPr>
        </p:nvSpPr>
        <p:spPr/>
        <p:txBody>
          <a:bodyPr>
            <a:normAutofit/>
          </a:bodyPr>
          <a:lstStyle/>
          <a:p>
            <a:r>
              <a:rPr lang="en-US" dirty="0" smtClean="0"/>
              <a:t>Depends </a:t>
            </a:r>
            <a:r>
              <a:rPr lang="en-US" dirty="0"/>
              <a:t>on:</a:t>
            </a:r>
          </a:p>
          <a:p>
            <a:pPr lvl="1"/>
            <a:r>
              <a:rPr lang="en-US" dirty="0" smtClean="0"/>
              <a:t>System’s </a:t>
            </a:r>
            <a:r>
              <a:rPr lang="en-US" dirty="0"/>
              <a:t>purpose</a:t>
            </a:r>
          </a:p>
          <a:p>
            <a:pPr lvl="2"/>
            <a:r>
              <a:rPr lang="en-US" dirty="0" smtClean="0"/>
              <a:t>Criticality </a:t>
            </a:r>
            <a:r>
              <a:rPr lang="en-US" dirty="0"/>
              <a:t>of software function</a:t>
            </a:r>
          </a:p>
          <a:p>
            <a:pPr lvl="2"/>
            <a:r>
              <a:rPr lang="en-US" dirty="0" smtClean="0"/>
              <a:t>Mission </a:t>
            </a:r>
            <a:r>
              <a:rPr lang="en-US" dirty="0"/>
              <a:t>critical (organization depends on it)</a:t>
            </a:r>
          </a:p>
          <a:p>
            <a:pPr lvl="2"/>
            <a:r>
              <a:rPr lang="en-US" dirty="0" smtClean="0"/>
              <a:t>Safety </a:t>
            </a:r>
            <a:r>
              <a:rPr lang="en-US" dirty="0"/>
              <a:t>critical</a:t>
            </a:r>
          </a:p>
          <a:p>
            <a:pPr lvl="2"/>
            <a:r>
              <a:rPr lang="en-US" dirty="0" smtClean="0"/>
              <a:t>Societal </a:t>
            </a:r>
            <a:r>
              <a:rPr lang="en-US" dirty="0"/>
              <a:t>impact</a:t>
            </a:r>
          </a:p>
          <a:p>
            <a:pPr lvl="1"/>
            <a:r>
              <a:rPr lang="en-US" dirty="0" smtClean="0"/>
              <a:t>User </a:t>
            </a:r>
            <a:r>
              <a:rPr lang="en-US" dirty="0"/>
              <a:t>expectations</a:t>
            </a:r>
          </a:p>
          <a:p>
            <a:pPr lvl="1"/>
            <a:r>
              <a:rPr lang="en-US" dirty="0" smtClean="0"/>
              <a:t>Marketing </a:t>
            </a:r>
            <a:r>
              <a:rPr lang="en-US" dirty="0"/>
              <a:t>environment</a:t>
            </a:r>
          </a:p>
          <a:p>
            <a:r>
              <a:rPr lang="en-US" dirty="0" smtClean="0"/>
              <a:t>Cost-benefit </a:t>
            </a:r>
            <a:r>
              <a:rPr lang="en-US" dirty="0"/>
              <a:t>trade-offs</a:t>
            </a:r>
          </a:p>
          <a:p>
            <a:pPr lvl="1"/>
            <a:r>
              <a:rPr lang="en-US" dirty="0" smtClean="0"/>
              <a:t>High </a:t>
            </a:r>
            <a:r>
              <a:rPr lang="en-US" dirty="0"/>
              <a:t>confidence is expensive. Is it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81057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plan for V&amp;V</a:t>
            </a:r>
            <a:endParaRPr lang="en-US" dirty="0"/>
          </a:p>
        </p:txBody>
      </p:sp>
      <p:sp>
        <p:nvSpPr>
          <p:cNvPr id="3" name="Content Placeholder 2"/>
          <p:cNvSpPr>
            <a:spLocks noGrp="1"/>
          </p:cNvSpPr>
          <p:nvPr>
            <p:ph idx="1"/>
          </p:nvPr>
        </p:nvSpPr>
        <p:spPr/>
        <p:txBody>
          <a:bodyPr/>
          <a:lstStyle/>
          <a:p>
            <a:r>
              <a:rPr lang="en-US" dirty="0"/>
              <a:t>At each stage of the software </a:t>
            </a:r>
            <a:r>
              <a:rPr lang="en-US" dirty="0" smtClean="0"/>
              <a:t>development process</a:t>
            </a:r>
            <a:r>
              <a:rPr lang="en-US" dirty="0"/>
              <a:t>, there are activities that should be </a:t>
            </a:r>
            <a:r>
              <a:rPr lang="en-US" dirty="0" smtClean="0"/>
              <a:t>done which </a:t>
            </a:r>
            <a:r>
              <a:rPr lang="en-US" dirty="0"/>
              <a:t>will help develop the testing plans and </a:t>
            </a:r>
            <a:r>
              <a:rPr lang="en-US" dirty="0" smtClean="0"/>
              <a:t>test cases</a:t>
            </a:r>
            <a:endParaRPr lang="en-US" dirty="0"/>
          </a:p>
          <a:p>
            <a:r>
              <a:rPr lang="en-US" dirty="0" smtClean="0"/>
              <a:t>Remember</a:t>
            </a:r>
            <a:r>
              <a:rPr lang="en-US" dirty="0"/>
              <a:t>: V&amp;V is expensive</a:t>
            </a:r>
            <a:r>
              <a:rPr lang="en-US" dirty="0" smtClean="0"/>
              <a:t>. </a:t>
            </a:r>
            <a:endParaRPr lang="en-US" dirty="0"/>
          </a:p>
          <a:p>
            <a:pPr lvl="1"/>
            <a:r>
              <a:rPr lang="en-US" dirty="0" smtClean="0"/>
              <a:t>Plan </a:t>
            </a:r>
            <a:r>
              <a:rPr lang="en-US" dirty="0"/>
              <a:t>to do it right the first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5346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 Model</a:t>
            </a:r>
            <a:endParaRPr lang="en-US" dirty="0"/>
          </a:p>
        </p:txBody>
      </p:sp>
      <p:sp>
        <p:nvSpPr>
          <p:cNvPr id="3" name="Content Placeholder 2"/>
          <p:cNvSpPr>
            <a:spLocks noGrp="1"/>
          </p:cNvSpPr>
          <p:nvPr>
            <p:ph idx="1"/>
          </p:nvPr>
        </p:nvSpPr>
        <p:spPr/>
        <p:txBody>
          <a:bodyPr/>
          <a:lstStyle/>
          <a:p>
            <a:r>
              <a:rPr lang="en-US" dirty="0" smtClean="0"/>
              <a:t>Plan </a:t>
            </a:r>
            <a:r>
              <a:rPr lang="en-US" dirty="0"/>
              <a:t>and develop tests throughout the life cycle</a:t>
            </a:r>
          </a:p>
          <a:p>
            <a:r>
              <a:rPr lang="en-US" dirty="0" smtClean="0"/>
              <a:t>Implement </a:t>
            </a:r>
            <a:r>
              <a:rPr lang="en-US" dirty="0"/>
              <a:t>tests when there is an implementation ready to test</a:t>
            </a:r>
          </a:p>
          <a:p>
            <a:r>
              <a:rPr lang="en-US" dirty="0" smtClean="0"/>
              <a:t>Iterative </a:t>
            </a:r>
            <a:r>
              <a:rPr lang="en-US" dirty="0"/>
              <a:t>and incremental: Repeat “V” at each iteration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4078477" y="2941143"/>
            <a:ext cx="7156874" cy="3551732"/>
          </a:xfrm>
          <a:prstGeom prst="rect">
            <a:avLst/>
          </a:prstGeom>
        </p:spPr>
      </p:pic>
    </p:spTree>
    <p:extLst>
      <p:ext uri="{BB962C8B-B14F-4D97-AF65-F5344CB8AC3E}">
        <p14:creationId xmlns:p14="http://schemas.microsoft.com/office/powerpoint/2010/main" val="229546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Quality Assurance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5247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Quality Assurance</a:t>
            </a:r>
            <a:endParaRPr lang="en-US" dirty="0"/>
          </a:p>
        </p:txBody>
      </p:sp>
      <p:sp>
        <p:nvSpPr>
          <p:cNvPr id="3" name="Content Placeholder 2"/>
          <p:cNvSpPr>
            <a:spLocks noGrp="1"/>
          </p:cNvSpPr>
          <p:nvPr>
            <p:ph idx="1"/>
          </p:nvPr>
        </p:nvSpPr>
        <p:spPr/>
        <p:txBody>
          <a:bodyPr/>
          <a:lstStyle/>
          <a:p>
            <a:r>
              <a:rPr lang="en-US" dirty="0"/>
              <a:t>Quality assurance (QA) activities strive to ensure:</a:t>
            </a:r>
          </a:p>
          <a:p>
            <a:pPr lvl="1"/>
            <a:r>
              <a:rPr lang="en-US" dirty="0" smtClean="0"/>
              <a:t>Few</a:t>
            </a:r>
            <a:r>
              <a:rPr lang="en-US" dirty="0"/>
              <a:t>, if any, defects remain in the software system when it </a:t>
            </a:r>
            <a:r>
              <a:rPr lang="en-US" dirty="0" smtClean="0"/>
              <a:t>is delivered</a:t>
            </a:r>
            <a:endParaRPr lang="en-US" dirty="0"/>
          </a:p>
          <a:p>
            <a:pPr lvl="1"/>
            <a:r>
              <a:rPr lang="en-US" dirty="0" smtClean="0"/>
              <a:t>Remaining </a:t>
            </a:r>
            <a:r>
              <a:rPr lang="en-US" dirty="0"/>
              <a:t>defects will cause minimal disruptions </a:t>
            </a:r>
            <a:r>
              <a:rPr lang="en-US" dirty="0" smtClean="0"/>
              <a:t>or damages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7761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Quality</a:t>
            </a:r>
            <a:endParaRPr lang="en-US" dirty="0"/>
          </a:p>
        </p:txBody>
      </p:sp>
      <p:sp>
        <p:nvSpPr>
          <p:cNvPr id="3" name="Content Placeholder 2"/>
          <p:cNvSpPr>
            <a:spLocks noGrp="1"/>
          </p:cNvSpPr>
          <p:nvPr>
            <p:ph idx="1"/>
          </p:nvPr>
        </p:nvSpPr>
        <p:spPr/>
        <p:txBody>
          <a:bodyPr>
            <a:normAutofit/>
          </a:bodyPr>
          <a:lstStyle/>
          <a:p>
            <a:r>
              <a:rPr lang="en-US" dirty="0"/>
              <a:t>The following need to be considered: Scope, Stakeholders</a:t>
            </a:r>
            <a:r>
              <a:rPr lang="en-US" dirty="0" smtClean="0"/>
              <a:t>, Risks</a:t>
            </a:r>
            <a:r>
              <a:rPr lang="en-US" dirty="0"/>
              <a:t>, Internal and External Environmental Factors, Process</a:t>
            </a:r>
          </a:p>
          <a:p>
            <a:r>
              <a:rPr lang="en-US" dirty="0" smtClean="0"/>
              <a:t>Project-specific </a:t>
            </a:r>
            <a:r>
              <a:rPr lang="en-US" dirty="0"/>
              <a:t>standards and procedures are created</a:t>
            </a:r>
          </a:p>
          <a:p>
            <a:pPr lvl="1"/>
            <a:r>
              <a:rPr lang="en-US" dirty="0" smtClean="0"/>
              <a:t>Based </a:t>
            </a:r>
            <a:r>
              <a:rPr lang="en-US" dirty="0"/>
              <a:t>on quality standards for each deliverable</a:t>
            </a:r>
          </a:p>
          <a:p>
            <a:pPr lvl="1"/>
            <a:r>
              <a:rPr lang="en-US" dirty="0" smtClean="0"/>
              <a:t>Includes </a:t>
            </a:r>
            <a:r>
              <a:rPr lang="en-US" dirty="0"/>
              <a:t>how PM activities themselves should be done</a:t>
            </a:r>
          </a:p>
          <a:p>
            <a:pPr lvl="1"/>
            <a:r>
              <a:rPr lang="en-US" dirty="0" smtClean="0"/>
              <a:t>Plans/Project </a:t>
            </a:r>
            <a:r>
              <a:rPr lang="en-US" dirty="0"/>
              <a:t>must comply with external standards (CISG</a:t>
            </a:r>
            <a:r>
              <a:rPr lang="en-US" dirty="0" smtClean="0"/>
              <a:t>, ISO </a:t>
            </a:r>
            <a:r>
              <a:rPr lang="en-US" dirty="0"/>
              <a:t>9000, OSHA, </a:t>
            </a:r>
            <a:r>
              <a:rPr lang="en-US" dirty="0" err="1"/>
              <a:t>etc</a:t>
            </a:r>
            <a:r>
              <a:rPr lang="en-US" dirty="0"/>
              <a:t>)</a:t>
            </a:r>
          </a:p>
          <a:p>
            <a:pPr lvl="1"/>
            <a:r>
              <a:rPr lang="en-US" dirty="0" smtClean="0"/>
              <a:t>Plans/Project </a:t>
            </a:r>
            <a:r>
              <a:rPr lang="en-US" dirty="0"/>
              <a:t>must comply with organizational standards</a:t>
            </a:r>
          </a:p>
          <a:p>
            <a:pPr lvl="1"/>
            <a:r>
              <a:rPr lang="en-US" dirty="0" smtClean="0"/>
              <a:t>Plans/Project </a:t>
            </a:r>
            <a:r>
              <a:rPr lang="en-US" dirty="0"/>
              <a:t>must meet the customer’s quality standards</a:t>
            </a:r>
          </a:p>
          <a:p>
            <a:pPr lvl="1"/>
            <a:r>
              <a:rPr lang="en-US" dirty="0" smtClean="0"/>
              <a:t>Tracking </a:t>
            </a:r>
            <a:r>
              <a:rPr lang="en-US" dirty="0"/>
              <a:t>/ Proof may be needed (metrics, measurements</a:t>
            </a:r>
            <a:r>
              <a:rPr lang="en-US" dirty="0" smtClean="0"/>
              <a:t>, etc</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6216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Techniques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Defect </a:t>
            </a:r>
            <a:r>
              <a:rPr lang="en-US" dirty="0"/>
              <a:t>Prevention</a:t>
            </a:r>
          </a:p>
          <a:p>
            <a:pPr lvl="1"/>
            <a:r>
              <a:rPr lang="en-US" dirty="0" smtClean="0"/>
              <a:t>Remove </a:t>
            </a:r>
            <a:r>
              <a:rPr lang="en-US" dirty="0"/>
              <a:t>(human) error sources</a:t>
            </a:r>
          </a:p>
          <a:p>
            <a:pPr lvl="1"/>
            <a:r>
              <a:rPr lang="en-US" dirty="0" smtClean="0"/>
              <a:t>Block </a:t>
            </a:r>
            <a:r>
              <a:rPr lang="en-US" dirty="0"/>
              <a:t>defects from being injected into software artifacts</a:t>
            </a:r>
          </a:p>
          <a:p>
            <a:r>
              <a:rPr lang="en-US" dirty="0" smtClean="0"/>
              <a:t>Defect </a:t>
            </a:r>
            <a:r>
              <a:rPr lang="en-US" dirty="0"/>
              <a:t>Reduction</a:t>
            </a:r>
          </a:p>
          <a:p>
            <a:pPr lvl="1"/>
            <a:r>
              <a:rPr lang="en-US" dirty="0" smtClean="0"/>
              <a:t>Detect </a:t>
            </a:r>
            <a:r>
              <a:rPr lang="en-US" dirty="0"/>
              <a:t>defects</a:t>
            </a:r>
          </a:p>
          <a:p>
            <a:pPr lvl="2"/>
            <a:r>
              <a:rPr lang="en-US" dirty="0" smtClean="0"/>
              <a:t>Inspection</a:t>
            </a:r>
            <a:endParaRPr lang="en-US" dirty="0"/>
          </a:p>
          <a:p>
            <a:pPr lvl="2"/>
            <a:r>
              <a:rPr lang="en-US" dirty="0" smtClean="0"/>
              <a:t>Testing</a:t>
            </a:r>
            <a:endParaRPr lang="en-US" dirty="0"/>
          </a:p>
          <a:p>
            <a:pPr lvl="1"/>
            <a:r>
              <a:rPr lang="en-US" dirty="0" smtClean="0"/>
              <a:t>Remove </a:t>
            </a:r>
            <a:r>
              <a:rPr lang="en-US" dirty="0"/>
              <a:t>defects</a:t>
            </a:r>
          </a:p>
          <a:p>
            <a:pPr lvl="2"/>
            <a:r>
              <a:rPr lang="en-US" dirty="0" smtClean="0"/>
              <a:t>Debugging—iterate </a:t>
            </a:r>
            <a:r>
              <a:rPr lang="en-US" dirty="0"/>
              <a:t>on the software engineering activity</a:t>
            </a:r>
          </a:p>
          <a:p>
            <a:pPr lvl="2"/>
            <a:r>
              <a:rPr lang="en-US" dirty="0" smtClean="0"/>
              <a:t>Rework </a:t>
            </a:r>
            <a:r>
              <a:rPr lang="en-US" dirty="0"/>
              <a:t>requirements, design, code, etc.</a:t>
            </a:r>
          </a:p>
          <a:p>
            <a:r>
              <a:rPr lang="en-US" dirty="0" smtClean="0"/>
              <a:t>Defect </a:t>
            </a:r>
            <a:r>
              <a:rPr lang="en-US" dirty="0"/>
              <a:t>Containment</a:t>
            </a:r>
          </a:p>
          <a:p>
            <a:pPr lvl="1"/>
            <a:r>
              <a:rPr lang="en-US" dirty="0" smtClean="0"/>
              <a:t>Fault </a:t>
            </a:r>
            <a:r>
              <a:rPr lang="en-US" dirty="0"/>
              <a:t>tolerance</a:t>
            </a:r>
          </a:p>
          <a:p>
            <a:pPr lvl="1"/>
            <a:r>
              <a:rPr lang="en-US" dirty="0" smtClean="0"/>
              <a:t>Fault </a:t>
            </a:r>
            <a:r>
              <a:rPr lang="en-US" dirty="0"/>
              <a:t>containment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2229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Defect </a:t>
            </a:r>
            <a:r>
              <a:rPr lang="en-US" dirty="0" smtClean="0"/>
              <a:t>Prevention</a:t>
            </a:r>
            <a:endParaRPr lang="en-US" dirty="0"/>
          </a:p>
        </p:txBody>
      </p:sp>
      <p:sp>
        <p:nvSpPr>
          <p:cNvPr id="3" name="Content Placeholder 2"/>
          <p:cNvSpPr>
            <a:spLocks noGrp="1"/>
          </p:cNvSpPr>
          <p:nvPr>
            <p:ph idx="1"/>
          </p:nvPr>
        </p:nvSpPr>
        <p:spPr/>
        <p:txBody>
          <a:bodyPr>
            <a:normAutofit/>
          </a:bodyPr>
          <a:lstStyle/>
          <a:p>
            <a:pPr marL="0" indent="0">
              <a:buNone/>
            </a:pPr>
            <a:r>
              <a:rPr lang="en-US" dirty="0"/>
              <a:t>Remove the root causes of errors</a:t>
            </a:r>
          </a:p>
          <a:p>
            <a:r>
              <a:rPr lang="en-US" dirty="0" smtClean="0"/>
              <a:t>Education </a:t>
            </a:r>
            <a:r>
              <a:rPr lang="en-US" dirty="0"/>
              <a:t>and training address human misconceptions </a:t>
            </a:r>
            <a:r>
              <a:rPr lang="en-US" dirty="0" smtClean="0"/>
              <a:t>that cause </a:t>
            </a:r>
            <a:r>
              <a:rPr lang="en-US" dirty="0"/>
              <a:t>errors</a:t>
            </a:r>
          </a:p>
          <a:p>
            <a:pPr lvl="1"/>
            <a:r>
              <a:rPr lang="en-US" dirty="0" smtClean="0"/>
              <a:t>Domain </a:t>
            </a:r>
            <a:r>
              <a:rPr lang="en-US" dirty="0"/>
              <a:t>and product knowledge</a:t>
            </a:r>
          </a:p>
          <a:p>
            <a:pPr lvl="1"/>
            <a:r>
              <a:rPr lang="en-US" dirty="0" smtClean="0"/>
              <a:t>Software </a:t>
            </a:r>
            <a:r>
              <a:rPr lang="en-US" dirty="0"/>
              <a:t>engineering process</a:t>
            </a:r>
          </a:p>
          <a:p>
            <a:pPr lvl="1"/>
            <a:r>
              <a:rPr lang="en-US" dirty="0" smtClean="0"/>
              <a:t>Technology </a:t>
            </a:r>
            <a:r>
              <a:rPr lang="en-US" dirty="0"/>
              <a:t>knowledge</a:t>
            </a:r>
          </a:p>
          <a:p>
            <a:r>
              <a:rPr lang="en-US" dirty="0" smtClean="0"/>
              <a:t>Formal </a:t>
            </a:r>
            <a:r>
              <a:rPr lang="en-US" dirty="0"/>
              <a:t>methods can help identify and correct </a:t>
            </a:r>
            <a:r>
              <a:rPr lang="en-US" dirty="0" smtClean="0"/>
              <a:t>imprecise specifications</a:t>
            </a:r>
            <a:r>
              <a:rPr lang="en-US" dirty="0"/>
              <a:t>, designs and implementations</a:t>
            </a:r>
          </a:p>
          <a:p>
            <a:r>
              <a:rPr lang="en-US" dirty="0" smtClean="0"/>
              <a:t>Standards </a:t>
            </a:r>
            <a:r>
              <a:rPr lang="en-US" dirty="0"/>
              <a:t>conformance, use of best practices and </a:t>
            </a:r>
            <a:r>
              <a:rPr lang="en-US" dirty="0" smtClean="0"/>
              <a:t>patterns can </a:t>
            </a:r>
            <a:r>
              <a:rPr lang="en-US" dirty="0"/>
              <a:t>help prevent fault injection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25096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Software </a:t>
            </a:r>
            <a:r>
              <a:rPr lang="en-US" dirty="0" smtClean="0"/>
              <a:t>Quality</a:t>
            </a:r>
          </a:p>
          <a:p>
            <a:r>
              <a:rPr lang="en-US" dirty="0"/>
              <a:t>Quality </a:t>
            </a:r>
            <a:r>
              <a:rPr lang="en-US" dirty="0" smtClean="0"/>
              <a:t>Assurance</a:t>
            </a:r>
          </a:p>
          <a:p>
            <a:r>
              <a:rPr lang="en-US" dirty="0"/>
              <a:t>Quality </a:t>
            </a:r>
            <a:r>
              <a:rPr lang="en-US" dirty="0" smtClean="0"/>
              <a:t>Control</a:t>
            </a:r>
          </a:p>
          <a:p>
            <a:r>
              <a:rPr lang="en-US" dirty="0" smtClean="0"/>
              <a:t>Project Success</a:t>
            </a:r>
          </a:p>
          <a:p>
            <a:r>
              <a:rPr lang="en-US" dirty="0"/>
              <a:t>Measurement and Metrics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a:t>
            </a:r>
          </a:p>
        </p:txBody>
      </p:sp>
      <p:sp>
        <p:nvSpPr>
          <p:cNvPr id="3" name="Content Placeholder 2"/>
          <p:cNvSpPr>
            <a:spLocks noGrp="1"/>
          </p:cNvSpPr>
          <p:nvPr>
            <p:ph idx="1"/>
          </p:nvPr>
        </p:nvSpPr>
        <p:spPr/>
        <p:txBody>
          <a:bodyPr/>
          <a:lstStyle/>
          <a:p>
            <a:r>
              <a:rPr lang="en-US" dirty="0" smtClean="0"/>
              <a:t>Discover </a:t>
            </a:r>
            <a:r>
              <a:rPr lang="en-US" dirty="0"/>
              <a:t>and remove defects</a:t>
            </a:r>
          </a:p>
          <a:p>
            <a:r>
              <a:rPr lang="en-US" dirty="0" smtClean="0"/>
              <a:t>Inspection</a:t>
            </a:r>
            <a:r>
              <a:rPr lang="en-US" dirty="0"/>
              <a:t>: direct fault detection</a:t>
            </a:r>
          </a:p>
          <a:p>
            <a:pPr lvl="1"/>
            <a:r>
              <a:rPr lang="en-US" dirty="0" smtClean="0"/>
              <a:t>requirements</a:t>
            </a:r>
            <a:r>
              <a:rPr lang="en-US" dirty="0"/>
              <a:t>, design, code, manuals, test cases</a:t>
            </a:r>
          </a:p>
          <a:p>
            <a:r>
              <a:rPr lang="en-US" dirty="0" smtClean="0"/>
              <a:t>Testing</a:t>
            </a:r>
            <a:r>
              <a:rPr lang="en-US" dirty="0"/>
              <a:t>: failure observation and fault isolation</a:t>
            </a:r>
          </a:p>
          <a:p>
            <a:pPr lvl="1"/>
            <a:r>
              <a:rPr lang="en-US" dirty="0" smtClean="0"/>
              <a:t>Execute </a:t>
            </a:r>
            <a:r>
              <a:rPr lang="en-US" dirty="0"/>
              <a:t>the software and observe failures</a:t>
            </a:r>
          </a:p>
          <a:p>
            <a:pPr lvl="1"/>
            <a:r>
              <a:rPr lang="en-US" dirty="0" smtClean="0"/>
              <a:t>Use </a:t>
            </a:r>
            <a:r>
              <a:rPr lang="en-US" dirty="0"/>
              <a:t>execution history/records to analyze and locate fault(s) </a:t>
            </a:r>
            <a:r>
              <a:rPr lang="en-US" dirty="0" smtClean="0"/>
              <a:t>and defect(s</a:t>
            </a:r>
            <a:r>
              <a:rPr lang="en-US" dirty="0"/>
              <a:t>) causing the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57727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Issues with Testing</a:t>
            </a:r>
            <a:endParaRPr lang="en-US" dirty="0"/>
          </a:p>
        </p:txBody>
      </p:sp>
      <p:sp>
        <p:nvSpPr>
          <p:cNvPr id="3" name="Content Placeholder 2"/>
          <p:cNvSpPr>
            <a:spLocks noGrp="1"/>
          </p:cNvSpPr>
          <p:nvPr>
            <p:ph idx="1"/>
          </p:nvPr>
        </p:nvSpPr>
        <p:spPr/>
        <p:txBody>
          <a:bodyPr/>
          <a:lstStyle/>
          <a:p>
            <a:r>
              <a:rPr lang="en-US" dirty="0" smtClean="0"/>
              <a:t>Need </a:t>
            </a:r>
            <a:r>
              <a:rPr lang="en-US" dirty="0"/>
              <a:t>implemented software to execute</a:t>
            </a:r>
          </a:p>
          <a:p>
            <a:r>
              <a:rPr lang="en-US" dirty="0" smtClean="0"/>
              <a:t>Need </a:t>
            </a:r>
            <a:r>
              <a:rPr lang="en-US" dirty="0"/>
              <a:t>software instrumentation, execution history to:</a:t>
            </a:r>
          </a:p>
          <a:p>
            <a:pPr lvl="1"/>
            <a:r>
              <a:rPr lang="en-US" dirty="0" smtClean="0"/>
              <a:t>isolate </a:t>
            </a:r>
            <a:r>
              <a:rPr lang="en-US" dirty="0"/>
              <a:t>faults</a:t>
            </a:r>
          </a:p>
          <a:p>
            <a:pPr lvl="1"/>
            <a:r>
              <a:rPr lang="en-US" dirty="0" smtClean="0"/>
              <a:t>trace </a:t>
            </a:r>
            <a:r>
              <a:rPr lang="en-US" dirty="0"/>
              <a:t>to defects</a:t>
            </a:r>
          </a:p>
          <a:p>
            <a:r>
              <a:rPr lang="en-US" dirty="0" smtClean="0"/>
              <a:t>Impossible </a:t>
            </a:r>
            <a:r>
              <a:rPr lang="en-US" dirty="0"/>
              <a:t>to test everything</a:t>
            </a:r>
          </a:p>
          <a:p>
            <a:pPr lvl="1"/>
            <a:r>
              <a:rPr lang="en-US" dirty="0" smtClean="0"/>
              <a:t>Expensive </a:t>
            </a:r>
            <a:r>
              <a:rPr lang="en-US" dirty="0"/>
              <a:t>to test most things</a:t>
            </a:r>
          </a:p>
          <a:p>
            <a:r>
              <a:rPr lang="en-US" dirty="0" smtClean="0"/>
              <a:t>Risk </a:t>
            </a:r>
            <a:r>
              <a:rPr lang="en-US" dirty="0"/>
              <a:t>of too much and not enough testing</a:t>
            </a:r>
          </a:p>
          <a:p>
            <a:pPr lvl="1"/>
            <a:r>
              <a:rPr lang="en-US" dirty="0" smtClean="0"/>
              <a:t>Use </a:t>
            </a:r>
            <a:r>
              <a:rPr lang="en-US" dirty="0"/>
              <a:t>project risks to guide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77056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Testing Sweet Spot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
        <p:nvSpPr>
          <p:cNvPr id="6" name="object 10"/>
          <p:cNvSpPr/>
          <p:nvPr/>
        </p:nvSpPr>
        <p:spPr>
          <a:xfrm>
            <a:off x="3961457" y="2296237"/>
            <a:ext cx="3143250" cy="2800350"/>
          </a:xfrm>
          <a:custGeom>
            <a:avLst/>
            <a:gdLst/>
            <a:ahLst/>
            <a:cxnLst/>
            <a:rect l="l" t="t" r="r" b="b"/>
            <a:pathLst>
              <a:path w="3143250" h="2800350">
                <a:moveTo>
                  <a:pt x="0" y="0"/>
                </a:moveTo>
                <a:lnTo>
                  <a:pt x="19863" y="47517"/>
                </a:lnTo>
                <a:lnTo>
                  <a:pt x="39749" y="95017"/>
                </a:lnTo>
                <a:lnTo>
                  <a:pt x="59681" y="142484"/>
                </a:lnTo>
                <a:lnTo>
                  <a:pt x="79681" y="189900"/>
                </a:lnTo>
                <a:lnTo>
                  <a:pt x="99773" y="237251"/>
                </a:lnTo>
                <a:lnTo>
                  <a:pt x="119978" y="284518"/>
                </a:lnTo>
                <a:lnTo>
                  <a:pt x="140320" y="331685"/>
                </a:lnTo>
                <a:lnTo>
                  <a:pt x="160822" y="378737"/>
                </a:lnTo>
                <a:lnTo>
                  <a:pt x="181506" y="425656"/>
                </a:lnTo>
                <a:lnTo>
                  <a:pt x="202396" y="472426"/>
                </a:lnTo>
                <a:lnTo>
                  <a:pt x="223513" y="519030"/>
                </a:lnTo>
                <a:lnTo>
                  <a:pt x="244882" y="565452"/>
                </a:lnTo>
                <a:lnTo>
                  <a:pt x="266523" y="611675"/>
                </a:lnTo>
                <a:lnTo>
                  <a:pt x="288462" y="657684"/>
                </a:lnTo>
                <a:lnTo>
                  <a:pt x="310719" y="703460"/>
                </a:lnTo>
                <a:lnTo>
                  <a:pt x="333319" y="748989"/>
                </a:lnTo>
                <a:lnTo>
                  <a:pt x="356283" y="794252"/>
                </a:lnTo>
                <a:lnTo>
                  <a:pt x="379635" y="839235"/>
                </a:lnTo>
                <a:lnTo>
                  <a:pt x="403397" y="883920"/>
                </a:lnTo>
                <a:lnTo>
                  <a:pt x="427593" y="928290"/>
                </a:lnTo>
                <a:lnTo>
                  <a:pt x="452244" y="972330"/>
                </a:lnTo>
                <a:lnTo>
                  <a:pt x="477374" y="1016022"/>
                </a:lnTo>
                <a:lnTo>
                  <a:pt x="503006" y="1059351"/>
                </a:lnTo>
                <a:lnTo>
                  <a:pt x="529163" y="1102300"/>
                </a:lnTo>
                <a:lnTo>
                  <a:pt x="555866" y="1144851"/>
                </a:lnTo>
                <a:lnTo>
                  <a:pt x="583140" y="1186989"/>
                </a:lnTo>
                <a:lnTo>
                  <a:pt x="611006" y="1228698"/>
                </a:lnTo>
                <a:lnTo>
                  <a:pt x="639488" y="1269960"/>
                </a:lnTo>
                <a:lnTo>
                  <a:pt x="668609" y="1310759"/>
                </a:lnTo>
                <a:lnTo>
                  <a:pt x="698390" y="1351079"/>
                </a:lnTo>
                <a:lnTo>
                  <a:pt x="728856" y="1390903"/>
                </a:lnTo>
                <a:lnTo>
                  <a:pt x="760028" y="1430215"/>
                </a:lnTo>
                <a:lnTo>
                  <a:pt x="791931" y="1468997"/>
                </a:lnTo>
                <a:lnTo>
                  <a:pt x="824585" y="1507234"/>
                </a:lnTo>
                <a:lnTo>
                  <a:pt x="858015" y="1544910"/>
                </a:lnTo>
                <a:lnTo>
                  <a:pt x="892242" y="1582006"/>
                </a:lnTo>
                <a:lnTo>
                  <a:pt x="927291" y="1618508"/>
                </a:lnTo>
                <a:lnTo>
                  <a:pt x="963183" y="1654398"/>
                </a:lnTo>
                <a:lnTo>
                  <a:pt x="999942" y="1689661"/>
                </a:lnTo>
                <a:lnTo>
                  <a:pt x="1037589" y="1724279"/>
                </a:lnTo>
                <a:lnTo>
                  <a:pt x="1072417" y="1754660"/>
                </a:lnTo>
                <a:lnTo>
                  <a:pt x="1109099" y="1784838"/>
                </a:lnTo>
                <a:lnTo>
                  <a:pt x="1147539" y="1814802"/>
                </a:lnTo>
                <a:lnTo>
                  <a:pt x="1187638" y="1844541"/>
                </a:lnTo>
                <a:lnTo>
                  <a:pt x="1229298" y="1874046"/>
                </a:lnTo>
                <a:lnTo>
                  <a:pt x="1272421" y="1903305"/>
                </a:lnTo>
                <a:lnTo>
                  <a:pt x="1316908" y="1932309"/>
                </a:lnTo>
                <a:lnTo>
                  <a:pt x="1362661" y="1961048"/>
                </a:lnTo>
                <a:lnTo>
                  <a:pt x="1409582" y="1989510"/>
                </a:lnTo>
                <a:lnTo>
                  <a:pt x="1457572" y="2017686"/>
                </a:lnTo>
                <a:lnTo>
                  <a:pt x="1506535" y="2045566"/>
                </a:lnTo>
                <a:lnTo>
                  <a:pt x="1556370" y="2073138"/>
                </a:lnTo>
                <a:lnTo>
                  <a:pt x="1606981" y="2100393"/>
                </a:lnTo>
                <a:lnTo>
                  <a:pt x="1658268" y="2127321"/>
                </a:lnTo>
                <a:lnTo>
                  <a:pt x="1710134" y="2153910"/>
                </a:lnTo>
                <a:lnTo>
                  <a:pt x="1762481" y="2180151"/>
                </a:lnTo>
                <a:lnTo>
                  <a:pt x="1815210" y="2206034"/>
                </a:lnTo>
                <a:lnTo>
                  <a:pt x="1868222" y="2231547"/>
                </a:lnTo>
                <a:lnTo>
                  <a:pt x="1921421" y="2256681"/>
                </a:lnTo>
                <a:lnTo>
                  <a:pt x="1974707" y="2281426"/>
                </a:lnTo>
                <a:lnTo>
                  <a:pt x="2027982" y="2305770"/>
                </a:lnTo>
                <a:lnTo>
                  <a:pt x="2081148" y="2329704"/>
                </a:lnTo>
                <a:lnTo>
                  <a:pt x="2134107" y="2353218"/>
                </a:lnTo>
                <a:lnTo>
                  <a:pt x="2186761" y="2376301"/>
                </a:lnTo>
                <a:lnTo>
                  <a:pt x="2239011" y="2398942"/>
                </a:lnTo>
                <a:lnTo>
                  <a:pt x="2290760" y="2421132"/>
                </a:lnTo>
                <a:lnTo>
                  <a:pt x="2341908" y="2442860"/>
                </a:lnTo>
                <a:lnTo>
                  <a:pt x="2392358" y="2464115"/>
                </a:lnTo>
                <a:lnTo>
                  <a:pt x="2442012" y="2484888"/>
                </a:lnTo>
                <a:lnTo>
                  <a:pt x="2490771" y="2505169"/>
                </a:lnTo>
                <a:lnTo>
                  <a:pt x="2538537" y="2524945"/>
                </a:lnTo>
                <a:lnTo>
                  <a:pt x="2585211" y="2544209"/>
                </a:lnTo>
                <a:lnTo>
                  <a:pt x="2630697" y="2562948"/>
                </a:lnTo>
                <a:lnTo>
                  <a:pt x="2674895" y="2581154"/>
                </a:lnTo>
                <a:lnTo>
                  <a:pt x="2717707" y="2598814"/>
                </a:lnTo>
                <a:lnTo>
                  <a:pt x="2759035" y="2615920"/>
                </a:lnTo>
                <a:lnTo>
                  <a:pt x="2798781" y="2632461"/>
                </a:lnTo>
                <a:lnTo>
                  <a:pt x="2836846" y="2648426"/>
                </a:lnTo>
                <a:lnTo>
                  <a:pt x="2873133" y="2663805"/>
                </a:lnTo>
                <a:lnTo>
                  <a:pt x="2939977" y="2692765"/>
                </a:lnTo>
                <a:lnTo>
                  <a:pt x="2998528" y="2719257"/>
                </a:lnTo>
                <a:lnTo>
                  <a:pt x="3024448" y="2731552"/>
                </a:lnTo>
                <a:lnTo>
                  <a:pt x="3048000" y="2743200"/>
                </a:lnTo>
              </a:path>
              <a:path w="3143250" h="2800350">
                <a:moveTo>
                  <a:pt x="3143250" y="57150"/>
                </a:moveTo>
                <a:lnTo>
                  <a:pt x="3123386" y="104667"/>
                </a:lnTo>
                <a:lnTo>
                  <a:pt x="3103500" y="152167"/>
                </a:lnTo>
                <a:lnTo>
                  <a:pt x="3083568" y="199634"/>
                </a:lnTo>
                <a:lnTo>
                  <a:pt x="3063568" y="247050"/>
                </a:lnTo>
                <a:lnTo>
                  <a:pt x="3043476" y="294401"/>
                </a:lnTo>
                <a:lnTo>
                  <a:pt x="3023271" y="341668"/>
                </a:lnTo>
                <a:lnTo>
                  <a:pt x="3002929" y="388835"/>
                </a:lnTo>
                <a:lnTo>
                  <a:pt x="2982427" y="435887"/>
                </a:lnTo>
                <a:lnTo>
                  <a:pt x="2961743" y="482806"/>
                </a:lnTo>
                <a:lnTo>
                  <a:pt x="2940853" y="529576"/>
                </a:lnTo>
                <a:lnTo>
                  <a:pt x="2919736" y="576180"/>
                </a:lnTo>
                <a:lnTo>
                  <a:pt x="2898367" y="622602"/>
                </a:lnTo>
                <a:lnTo>
                  <a:pt x="2876726" y="668825"/>
                </a:lnTo>
                <a:lnTo>
                  <a:pt x="2854787" y="714834"/>
                </a:lnTo>
                <a:lnTo>
                  <a:pt x="2832530" y="760610"/>
                </a:lnTo>
                <a:lnTo>
                  <a:pt x="2809930" y="806139"/>
                </a:lnTo>
                <a:lnTo>
                  <a:pt x="2786966" y="851402"/>
                </a:lnTo>
                <a:lnTo>
                  <a:pt x="2763614" y="896385"/>
                </a:lnTo>
                <a:lnTo>
                  <a:pt x="2739852" y="941070"/>
                </a:lnTo>
                <a:lnTo>
                  <a:pt x="2715656" y="985440"/>
                </a:lnTo>
                <a:lnTo>
                  <a:pt x="2691005" y="1029480"/>
                </a:lnTo>
                <a:lnTo>
                  <a:pt x="2665875" y="1073172"/>
                </a:lnTo>
                <a:lnTo>
                  <a:pt x="2640243" y="1116501"/>
                </a:lnTo>
                <a:lnTo>
                  <a:pt x="2614086" y="1159450"/>
                </a:lnTo>
                <a:lnTo>
                  <a:pt x="2587383" y="1202001"/>
                </a:lnTo>
                <a:lnTo>
                  <a:pt x="2560109" y="1244139"/>
                </a:lnTo>
                <a:lnTo>
                  <a:pt x="2532243" y="1285848"/>
                </a:lnTo>
                <a:lnTo>
                  <a:pt x="2503761" y="1327110"/>
                </a:lnTo>
                <a:lnTo>
                  <a:pt x="2474640" y="1367909"/>
                </a:lnTo>
                <a:lnTo>
                  <a:pt x="2444859" y="1408229"/>
                </a:lnTo>
                <a:lnTo>
                  <a:pt x="2414393" y="1448053"/>
                </a:lnTo>
                <a:lnTo>
                  <a:pt x="2383221" y="1487365"/>
                </a:lnTo>
                <a:lnTo>
                  <a:pt x="2351318" y="1526147"/>
                </a:lnTo>
                <a:lnTo>
                  <a:pt x="2318664" y="1564384"/>
                </a:lnTo>
                <a:lnTo>
                  <a:pt x="2285234" y="1602060"/>
                </a:lnTo>
                <a:lnTo>
                  <a:pt x="2251007" y="1639156"/>
                </a:lnTo>
                <a:lnTo>
                  <a:pt x="2215958" y="1675658"/>
                </a:lnTo>
                <a:lnTo>
                  <a:pt x="2180066" y="1711548"/>
                </a:lnTo>
                <a:lnTo>
                  <a:pt x="2143307" y="1746811"/>
                </a:lnTo>
                <a:lnTo>
                  <a:pt x="2105660" y="1781429"/>
                </a:lnTo>
                <a:lnTo>
                  <a:pt x="2070832" y="1811810"/>
                </a:lnTo>
                <a:lnTo>
                  <a:pt x="2034150" y="1841988"/>
                </a:lnTo>
                <a:lnTo>
                  <a:pt x="1995710" y="1871952"/>
                </a:lnTo>
                <a:lnTo>
                  <a:pt x="1955611" y="1901691"/>
                </a:lnTo>
                <a:lnTo>
                  <a:pt x="1913951" y="1931196"/>
                </a:lnTo>
                <a:lnTo>
                  <a:pt x="1870828" y="1960455"/>
                </a:lnTo>
                <a:lnTo>
                  <a:pt x="1826341" y="1989459"/>
                </a:lnTo>
                <a:lnTo>
                  <a:pt x="1780588" y="2018198"/>
                </a:lnTo>
                <a:lnTo>
                  <a:pt x="1733667" y="2046660"/>
                </a:lnTo>
                <a:lnTo>
                  <a:pt x="1685677" y="2074836"/>
                </a:lnTo>
                <a:lnTo>
                  <a:pt x="1636714" y="2102716"/>
                </a:lnTo>
                <a:lnTo>
                  <a:pt x="1586879" y="2130288"/>
                </a:lnTo>
                <a:lnTo>
                  <a:pt x="1536268" y="2157543"/>
                </a:lnTo>
                <a:lnTo>
                  <a:pt x="1484981" y="2184471"/>
                </a:lnTo>
                <a:lnTo>
                  <a:pt x="1433115" y="2211060"/>
                </a:lnTo>
                <a:lnTo>
                  <a:pt x="1380768" y="2237301"/>
                </a:lnTo>
                <a:lnTo>
                  <a:pt x="1328039" y="2263184"/>
                </a:lnTo>
                <a:lnTo>
                  <a:pt x="1275027" y="2288697"/>
                </a:lnTo>
                <a:lnTo>
                  <a:pt x="1221828" y="2313831"/>
                </a:lnTo>
                <a:lnTo>
                  <a:pt x="1168542" y="2338576"/>
                </a:lnTo>
                <a:lnTo>
                  <a:pt x="1115267" y="2362920"/>
                </a:lnTo>
                <a:lnTo>
                  <a:pt x="1062101" y="2386854"/>
                </a:lnTo>
                <a:lnTo>
                  <a:pt x="1009142" y="2410368"/>
                </a:lnTo>
                <a:lnTo>
                  <a:pt x="956488" y="2433451"/>
                </a:lnTo>
                <a:lnTo>
                  <a:pt x="904238" y="2456092"/>
                </a:lnTo>
                <a:lnTo>
                  <a:pt x="852489" y="2478282"/>
                </a:lnTo>
                <a:lnTo>
                  <a:pt x="801341" y="2500010"/>
                </a:lnTo>
                <a:lnTo>
                  <a:pt x="750891" y="2521265"/>
                </a:lnTo>
                <a:lnTo>
                  <a:pt x="701237" y="2542038"/>
                </a:lnTo>
                <a:lnTo>
                  <a:pt x="652478" y="2562319"/>
                </a:lnTo>
                <a:lnTo>
                  <a:pt x="604712" y="2582095"/>
                </a:lnTo>
                <a:lnTo>
                  <a:pt x="558038" y="2601359"/>
                </a:lnTo>
                <a:lnTo>
                  <a:pt x="512552" y="2620098"/>
                </a:lnTo>
                <a:lnTo>
                  <a:pt x="468354" y="2638304"/>
                </a:lnTo>
                <a:lnTo>
                  <a:pt x="425542" y="2655964"/>
                </a:lnTo>
                <a:lnTo>
                  <a:pt x="384214" y="2673070"/>
                </a:lnTo>
                <a:lnTo>
                  <a:pt x="344468" y="2689611"/>
                </a:lnTo>
                <a:lnTo>
                  <a:pt x="306403" y="2705576"/>
                </a:lnTo>
                <a:lnTo>
                  <a:pt x="270116" y="2720955"/>
                </a:lnTo>
                <a:lnTo>
                  <a:pt x="203272" y="2749915"/>
                </a:lnTo>
                <a:lnTo>
                  <a:pt x="144721" y="2776407"/>
                </a:lnTo>
                <a:lnTo>
                  <a:pt x="118801" y="2788702"/>
                </a:lnTo>
                <a:lnTo>
                  <a:pt x="95250" y="2800350"/>
                </a:lnTo>
              </a:path>
            </a:pathLst>
          </a:custGeom>
          <a:ln w="38100">
            <a:solidFill>
              <a:srgbClr val="00447E"/>
            </a:solidFill>
          </a:ln>
        </p:spPr>
        <p:txBody>
          <a:bodyPr wrap="square" lIns="0" tIns="0" rIns="0" bIns="0" rtlCol="0"/>
          <a:lstStyle/>
          <a:p>
            <a:endParaRPr>
              <a:latin typeface="Candara" panose="020E0502030303020204" pitchFamily="34" charset="0"/>
            </a:endParaRPr>
          </a:p>
        </p:txBody>
      </p:sp>
      <p:sp>
        <p:nvSpPr>
          <p:cNvPr id="7" name="object 11"/>
          <p:cNvSpPr/>
          <p:nvPr/>
        </p:nvSpPr>
        <p:spPr>
          <a:xfrm>
            <a:off x="3313757" y="1896186"/>
            <a:ext cx="4933950" cy="3486150"/>
          </a:xfrm>
          <a:custGeom>
            <a:avLst/>
            <a:gdLst/>
            <a:ahLst/>
            <a:cxnLst/>
            <a:rect l="l" t="t" r="r" b="b"/>
            <a:pathLst>
              <a:path w="4933950" h="3486150">
                <a:moveTo>
                  <a:pt x="4933950" y="3429000"/>
                </a:moveTo>
                <a:lnTo>
                  <a:pt x="4870450" y="3409950"/>
                </a:lnTo>
                <a:lnTo>
                  <a:pt x="4743450" y="3371850"/>
                </a:lnTo>
                <a:lnTo>
                  <a:pt x="4743450" y="3409950"/>
                </a:lnTo>
                <a:lnTo>
                  <a:pt x="76200" y="3409950"/>
                </a:lnTo>
                <a:lnTo>
                  <a:pt x="76200" y="190500"/>
                </a:lnTo>
                <a:lnTo>
                  <a:pt x="114300" y="190500"/>
                </a:lnTo>
                <a:lnTo>
                  <a:pt x="108585" y="171450"/>
                </a:lnTo>
                <a:lnTo>
                  <a:pt x="57150" y="0"/>
                </a:lnTo>
                <a:lnTo>
                  <a:pt x="0" y="190500"/>
                </a:lnTo>
                <a:lnTo>
                  <a:pt x="38100" y="190500"/>
                </a:lnTo>
                <a:lnTo>
                  <a:pt x="38100" y="3429000"/>
                </a:lnTo>
                <a:lnTo>
                  <a:pt x="57150" y="3429000"/>
                </a:lnTo>
                <a:lnTo>
                  <a:pt x="57150" y="3448050"/>
                </a:lnTo>
                <a:lnTo>
                  <a:pt x="4743450" y="3448050"/>
                </a:lnTo>
                <a:lnTo>
                  <a:pt x="4743450" y="3486150"/>
                </a:lnTo>
                <a:lnTo>
                  <a:pt x="4870450" y="3448050"/>
                </a:lnTo>
                <a:lnTo>
                  <a:pt x="4933950" y="342900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8" name="object 12"/>
          <p:cNvSpPr txBox="1">
            <a:spLocks/>
          </p:cNvSpPr>
          <p:nvPr/>
        </p:nvSpPr>
        <p:spPr>
          <a:xfrm>
            <a:off x="2373957" y="1540968"/>
            <a:ext cx="972185" cy="3308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12700">
              <a:lnSpc>
                <a:spcPct val="100000"/>
              </a:lnSpc>
              <a:spcBef>
                <a:spcPts val="105"/>
              </a:spcBef>
            </a:pPr>
            <a:r>
              <a:rPr lang="en-US" sz="2000" smtClean="0">
                <a:solidFill>
                  <a:srgbClr val="000000"/>
                </a:solidFill>
                <a:cs typeface="Arial MT"/>
              </a:rPr>
              <a:t>Quanti</a:t>
            </a:r>
            <a:r>
              <a:rPr lang="en-US" sz="2000" spc="-15" smtClean="0">
                <a:solidFill>
                  <a:srgbClr val="000000"/>
                </a:solidFill>
                <a:cs typeface="Arial MT"/>
              </a:rPr>
              <a:t>t</a:t>
            </a:r>
            <a:r>
              <a:rPr lang="en-US" sz="2000" smtClean="0">
                <a:solidFill>
                  <a:srgbClr val="000000"/>
                </a:solidFill>
                <a:cs typeface="Arial MT"/>
              </a:rPr>
              <a:t>y</a:t>
            </a:r>
            <a:endParaRPr lang="en-US" sz="2000">
              <a:cs typeface="Arial MT"/>
            </a:endParaRPr>
          </a:p>
        </p:txBody>
      </p:sp>
      <p:sp>
        <p:nvSpPr>
          <p:cNvPr id="9" name="object 13"/>
          <p:cNvSpPr txBox="1"/>
          <p:nvPr/>
        </p:nvSpPr>
        <p:spPr>
          <a:xfrm>
            <a:off x="8199700" y="4970857"/>
            <a:ext cx="1183005" cy="635635"/>
          </a:xfrm>
          <a:prstGeom prst="rect">
            <a:avLst/>
          </a:prstGeom>
        </p:spPr>
        <p:txBody>
          <a:bodyPr vert="horz" wrap="square" lIns="0" tIns="12700" rIns="0" bIns="0" rtlCol="0">
            <a:spAutoFit/>
          </a:bodyPr>
          <a:lstStyle/>
          <a:p>
            <a:pPr marL="186055" marR="5080" indent="-173990">
              <a:lnSpc>
                <a:spcPct val="100000"/>
              </a:lnSpc>
              <a:spcBef>
                <a:spcPts val="100"/>
              </a:spcBef>
            </a:pPr>
            <a:r>
              <a:rPr sz="2000" dirty="0">
                <a:latin typeface="Candara" panose="020E0502030303020204" pitchFamily="34" charset="0"/>
                <a:cs typeface="Arial MT"/>
              </a:rPr>
              <a:t>Amount</a:t>
            </a:r>
            <a:r>
              <a:rPr sz="2000" spc="-110" dirty="0">
                <a:latin typeface="Candara" panose="020E0502030303020204" pitchFamily="34" charset="0"/>
                <a:cs typeface="Arial MT"/>
              </a:rPr>
              <a:t> </a:t>
            </a:r>
            <a:r>
              <a:rPr sz="2000" dirty="0">
                <a:latin typeface="Candara" panose="020E0502030303020204" pitchFamily="34" charset="0"/>
                <a:cs typeface="Arial MT"/>
              </a:rPr>
              <a:t>of </a:t>
            </a:r>
            <a:r>
              <a:rPr sz="2000" spc="-540" dirty="0">
                <a:latin typeface="Candara" panose="020E0502030303020204" pitchFamily="34" charset="0"/>
                <a:cs typeface="Arial MT"/>
              </a:rPr>
              <a:t> </a:t>
            </a:r>
            <a:r>
              <a:rPr sz="2000" spc="-30" dirty="0">
                <a:latin typeface="Candara" panose="020E0502030303020204" pitchFamily="34" charset="0"/>
                <a:cs typeface="Arial MT"/>
              </a:rPr>
              <a:t>Testing</a:t>
            </a:r>
            <a:endParaRPr sz="2000">
              <a:latin typeface="Candara" panose="020E0502030303020204" pitchFamily="34" charset="0"/>
              <a:cs typeface="Arial MT"/>
            </a:endParaRPr>
          </a:p>
        </p:txBody>
      </p:sp>
      <p:sp>
        <p:nvSpPr>
          <p:cNvPr id="10" name="object 14"/>
          <p:cNvSpPr txBox="1"/>
          <p:nvPr/>
        </p:nvSpPr>
        <p:spPr>
          <a:xfrm>
            <a:off x="6949640" y="1771091"/>
            <a:ext cx="749300" cy="574040"/>
          </a:xfrm>
          <a:prstGeom prst="rect">
            <a:avLst/>
          </a:prstGeom>
        </p:spPr>
        <p:txBody>
          <a:bodyPr vert="horz" wrap="square" lIns="0" tIns="12700" rIns="0" bIns="0" rtlCol="0">
            <a:spAutoFit/>
          </a:bodyPr>
          <a:lstStyle/>
          <a:p>
            <a:pPr marL="38100" marR="5080" indent="-26034">
              <a:lnSpc>
                <a:spcPct val="100000"/>
              </a:lnSpc>
              <a:spcBef>
                <a:spcPts val="100"/>
              </a:spcBef>
            </a:pPr>
            <a:r>
              <a:rPr sz="1800" spc="-5" dirty="0">
                <a:latin typeface="Candara" panose="020E0502030303020204" pitchFamily="34" charset="0"/>
                <a:cs typeface="Arial MT"/>
              </a:rPr>
              <a:t>Cost</a:t>
            </a:r>
            <a:r>
              <a:rPr sz="1800" spc="-85" dirty="0">
                <a:latin typeface="Candara" panose="020E0502030303020204" pitchFamily="34" charset="0"/>
                <a:cs typeface="Arial MT"/>
              </a:rPr>
              <a:t> </a:t>
            </a:r>
            <a:r>
              <a:rPr sz="1800" dirty="0">
                <a:latin typeface="Candara" panose="020E0502030303020204" pitchFamily="34" charset="0"/>
                <a:cs typeface="Arial MT"/>
              </a:rPr>
              <a:t>of </a:t>
            </a:r>
            <a:r>
              <a:rPr sz="1800" spc="-490" dirty="0">
                <a:latin typeface="Candara" panose="020E0502030303020204" pitchFamily="34" charset="0"/>
                <a:cs typeface="Arial MT"/>
              </a:rPr>
              <a:t> </a:t>
            </a:r>
            <a:r>
              <a:rPr sz="1800" spc="-5" dirty="0">
                <a:latin typeface="Candara" panose="020E0502030303020204" pitchFamily="34" charset="0"/>
                <a:cs typeface="Arial MT"/>
              </a:rPr>
              <a:t>testing</a:t>
            </a:r>
            <a:endParaRPr sz="1800">
              <a:latin typeface="Candara" panose="020E0502030303020204" pitchFamily="34" charset="0"/>
              <a:cs typeface="Arial MT"/>
            </a:endParaRPr>
          </a:p>
        </p:txBody>
      </p:sp>
      <p:sp>
        <p:nvSpPr>
          <p:cNvPr id="11" name="object 15"/>
          <p:cNvSpPr txBox="1"/>
          <p:nvPr/>
        </p:nvSpPr>
        <p:spPr>
          <a:xfrm>
            <a:off x="3625542" y="1771091"/>
            <a:ext cx="1549400" cy="574040"/>
          </a:xfrm>
          <a:prstGeom prst="rect">
            <a:avLst/>
          </a:prstGeom>
        </p:spPr>
        <p:txBody>
          <a:bodyPr vert="horz" wrap="square" lIns="0" tIns="12700" rIns="0" bIns="0" rtlCol="0">
            <a:spAutoFit/>
          </a:bodyPr>
          <a:lstStyle/>
          <a:p>
            <a:pPr marL="12700" marR="5080" indent="228600">
              <a:lnSpc>
                <a:spcPct val="100000"/>
              </a:lnSpc>
              <a:spcBef>
                <a:spcPts val="100"/>
              </a:spcBef>
            </a:pPr>
            <a:r>
              <a:rPr sz="1800" spc="-5" dirty="0">
                <a:latin typeface="Candara" panose="020E0502030303020204" pitchFamily="34" charset="0"/>
                <a:cs typeface="Arial MT"/>
              </a:rPr>
              <a:t>Number </a:t>
            </a:r>
            <a:r>
              <a:rPr sz="1800" dirty="0">
                <a:latin typeface="Candara" panose="020E0502030303020204" pitchFamily="34" charset="0"/>
                <a:cs typeface="Arial MT"/>
              </a:rPr>
              <a:t>of </a:t>
            </a:r>
            <a:r>
              <a:rPr sz="1800" spc="5" dirty="0">
                <a:latin typeface="Candara" panose="020E0502030303020204" pitchFamily="34" charset="0"/>
                <a:cs typeface="Arial MT"/>
              </a:rPr>
              <a:t> </a:t>
            </a:r>
            <a:r>
              <a:rPr sz="1800" spc="-5" dirty="0">
                <a:latin typeface="Candara" panose="020E0502030303020204" pitchFamily="34" charset="0"/>
                <a:cs typeface="Arial MT"/>
              </a:rPr>
              <a:t>missed</a:t>
            </a:r>
            <a:r>
              <a:rPr sz="1800" spc="-50" dirty="0">
                <a:latin typeface="Candara" panose="020E0502030303020204" pitchFamily="34" charset="0"/>
                <a:cs typeface="Arial MT"/>
              </a:rPr>
              <a:t> </a:t>
            </a:r>
            <a:r>
              <a:rPr sz="1800" spc="-5" dirty="0">
                <a:latin typeface="Candara" panose="020E0502030303020204" pitchFamily="34" charset="0"/>
                <a:cs typeface="Arial MT"/>
              </a:rPr>
              <a:t>defects</a:t>
            </a:r>
            <a:endParaRPr sz="1800">
              <a:latin typeface="Candara" panose="020E0502030303020204" pitchFamily="34" charset="0"/>
              <a:cs typeface="Arial MT"/>
            </a:endParaRPr>
          </a:p>
        </p:txBody>
      </p:sp>
      <p:sp>
        <p:nvSpPr>
          <p:cNvPr id="12" name="object 16"/>
          <p:cNvSpPr/>
          <p:nvPr/>
        </p:nvSpPr>
        <p:spPr>
          <a:xfrm>
            <a:off x="5580707" y="4410787"/>
            <a:ext cx="0" cy="914400"/>
          </a:xfrm>
          <a:custGeom>
            <a:avLst/>
            <a:gdLst/>
            <a:ahLst/>
            <a:cxnLst/>
            <a:rect l="l" t="t" r="r" b="b"/>
            <a:pathLst>
              <a:path h="914400">
                <a:moveTo>
                  <a:pt x="0" y="0"/>
                </a:moveTo>
                <a:lnTo>
                  <a:pt x="0" y="914400"/>
                </a:lnTo>
              </a:path>
            </a:pathLst>
          </a:custGeom>
          <a:ln w="38100">
            <a:solidFill>
              <a:srgbClr val="000000"/>
            </a:solidFill>
            <a:prstDash val="lgDash"/>
          </a:ln>
        </p:spPr>
        <p:txBody>
          <a:bodyPr wrap="square" lIns="0" tIns="0" rIns="0" bIns="0" rtlCol="0"/>
          <a:lstStyle/>
          <a:p>
            <a:endParaRPr>
              <a:latin typeface="Candara" panose="020E0502030303020204" pitchFamily="34" charset="0"/>
            </a:endParaRPr>
          </a:p>
        </p:txBody>
      </p:sp>
      <p:sp>
        <p:nvSpPr>
          <p:cNvPr id="13" name="object 17"/>
          <p:cNvSpPr txBox="1"/>
          <p:nvPr/>
        </p:nvSpPr>
        <p:spPr>
          <a:xfrm>
            <a:off x="5113854" y="5735955"/>
            <a:ext cx="952500" cy="756920"/>
          </a:xfrm>
          <a:prstGeom prst="rect">
            <a:avLst/>
          </a:prstGeom>
        </p:spPr>
        <p:txBody>
          <a:bodyPr vert="horz" wrap="square" lIns="0" tIns="12065" rIns="0" bIns="0" rtlCol="0">
            <a:spAutoFit/>
          </a:bodyPr>
          <a:lstStyle/>
          <a:p>
            <a:pPr marL="12700" marR="5080" indent="635" algn="ctr">
              <a:lnSpc>
                <a:spcPct val="100000"/>
              </a:lnSpc>
              <a:spcBef>
                <a:spcPts val="95"/>
              </a:spcBef>
            </a:pPr>
            <a:r>
              <a:rPr sz="1600" spc="-5" dirty="0">
                <a:latin typeface="Candara" panose="020E0502030303020204" pitchFamily="34" charset="0"/>
                <a:cs typeface="Arial MT"/>
              </a:rPr>
              <a:t>Optimal </a:t>
            </a:r>
            <a:r>
              <a:rPr sz="1600" dirty="0">
                <a:latin typeface="Candara" panose="020E0502030303020204" pitchFamily="34" charset="0"/>
                <a:cs typeface="Arial MT"/>
              </a:rPr>
              <a:t> </a:t>
            </a:r>
            <a:r>
              <a:rPr sz="1600" spc="-5" dirty="0">
                <a:latin typeface="Candara" panose="020E0502030303020204" pitchFamily="34" charset="0"/>
                <a:cs typeface="Arial MT"/>
              </a:rPr>
              <a:t>Amount</a:t>
            </a:r>
            <a:r>
              <a:rPr sz="1600" spc="-60" dirty="0">
                <a:latin typeface="Candara" panose="020E0502030303020204" pitchFamily="34" charset="0"/>
                <a:cs typeface="Arial MT"/>
              </a:rPr>
              <a:t> </a:t>
            </a:r>
            <a:r>
              <a:rPr sz="1600" spc="-5" dirty="0">
                <a:latin typeface="Candara" panose="020E0502030303020204" pitchFamily="34" charset="0"/>
                <a:cs typeface="Arial MT"/>
              </a:rPr>
              <a:t>of </a:t>
            </a:r>
            <a:r>
              <a:rPr sz="1600" spc="-430" dirty="0">
                <a:latin typeface="Candara" panose="020E0502030303020204" pitchFamily="34" charset="0"/>
                <a:cs typeface="Arial MT"/>
              </a:rPr>
              <a:t> </a:t>
            </a:r>
            <a:r>
              <a:rPr sz="1600" spc="-30" dirty="0">
                <a:latin typeface="Candara" panose="020E0502030303020204" pitchFamily="34" charset="0"/>
                <a:cs typeface="Arial MT"/>
              </a:rPr>
              <a:t>Testing</a:t>
            </a:r>
            <a:endParaRPr sz="1600">
              <a:latin typeface="Candara" panose="020E0502030303020204" pitchFamily="34" charset="0"/>
              <a:cs typeface="Arial MT"/>
            </a:endParaRPr>
          </a:p>
        </p:txBody>
      </p:sp>
      <p:grpSp>
        <p:nvGrpSpPr>
          <p:cNvPr id="14" name="object 18"/>
          <p:cNvGrpSpPr/>
          <p:nvPr/>
        </p:nvGrpSpPr>
        <p:grpSpPr>
          <a:xfrm>
            <a:off x="3656657" y="5382337"/>
            <a:ext cx="3848100" cy="266700"/>
            <a:chOff x="2724150" y="5327650"/>
            <a:chExt cx="3848100" cy="266700"/>
          </a:xfrm>
        </p:grpSpPr>
        <p:sp>
          <p:nvSpPr>
            <p:cNvPr id="15" name="object 19"/>
            <p:cNvSpPr/>
            <p:nvPr/>
          </p:nvSpPr>
          <p:spPr>
            <a:xfrm>
              <a:off x="47244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6" name="object 20"/>
            <p:cNvSpPr/>
            <p:nvPr/>
          </p:nvSpPr>
          <p:spPr>
            <a:xfrm>
              <a:off x="27432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7" name="object 21"/>
          <p:cNvSpPr txBox="1"/>
          <p:nvPr/>
        </p:nvSpPr>
        <p:spPr>
          <a:xfrm>
            <a:off x="6569021" y="5812155"/>
            <a:ext cx="113030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Over-testing</a:t>
            </a:r>
            <a:endParaRPr sz="1600">
              <a:latin typeface="Candara" panose="020E0502030303020204" pitchFamily="34" charset="0"/>
              <a:cs typeface="Arial MT"/>
            </a:endParaRPr>
          </a:p>
        </p:txBody>
      </p:sp>
      <p:sp>
        <p:nvSpPr>
          <p:cNvPr id="18" name="object 22"/>
          <p:cNvSpPr txBox="1"/>
          <p:nvPr/>
        </p:nvSpPr>
        <p:spPr>
          <a:xfrm>
            <a:off x="3235398" y="5812155"/>
            <a:ext cx="124269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Under-testing</a:t>
            </a:r>
            <a:endParaRPr sz="1600">
              <a:latin typeface="Candara" panose="020E0502030303020204" pitchFamily="34" charset="0"/>
              <a:cs typeface="Arial MT"/>
            </a:endParaRPr>
          </a:p>
        </p:txBody>
      </p:sp>
      <p:sp>
        <p:nvSpPr>
          <p:cNvPr id="19" name="object 23"/>
          <p:cNvSpPr/>
          <p:nvPr/>
        </p:nvSpPr>
        <p:spPr>
          <a:xfrm>
            <a:off x="3977205" y="5401387"/>
            <a:ext cx="2980055" cy="466725"/>
          </a:xfrm>
          <a:custGeom>
            <a:avLst/>
            <a:gdLst/>
            <a:ahLst/>
            <a:cxnLst/>
            <a:rect l="l" t="t" r="r" b="b"/>
            <a:pathLst>
              <a:path w="2980054" h="466725">
                <a:moveTo>
                  <a:pt x="612902" y="228600"/>
                </a:moveTo>
                <a:lnTo>
                  <a:pt x="528193" y="219710"/>
                </a:lnTo>
                <a:lnTo>
                  <a:pt x="538213" y="246405"/>
                </a:lnTo>
                <a:lnTo>
                  <a:pt x="0" y="448284"/>
                </a:lnTo>
                <a:lnTo>
                  <a:pt x="6604" y="466115"/>
                </a:lnTo>
                <a:lnTo>
                  <a:pt x="544918" y="264261"/>
                </a:lnTo>
                <a:lnTo>
                  <a:pt x="554990" y="291033"/>
                </a:lnTo>
                <a:lnTo>
                  <a:pt x="600494" y="241973"/>
                </a:lnTo>
                <a:lnTo>
                  <a:pt x="612902" y="228600"/>
                </a:lnTo>
                <a:close/>
              </a:path>
              <a:path w="2980054" h="466725">
                <a:moveTo>
                  <a:pt x="1641602" y="76200"/>
                </a:moveTo>
                <a:lnTo>
                  <a:pt x="1635252" y="63500"/>
                </a:lnTo>
                <a:lnTo>
                  <a:pt x="1603502" y="0"/>
                </a:lnTo>
                <a:lnTo>
                  <a:pt x="1565402" y="76200"/>
                </a:lnTo>
                <a:lnTo>
                  <a:pt x="1593977" y="76200"/>
                </a:lnTo>
                <a:lnTo>
                  <a:pt x="1593977" y="381000"/>
                </a:lnTo>
                <a:lnTo>
                  <a:pt x="1613027" y="381000"/>
                </a:lnTo>
                <a:lnTo>
                  <a:pt x="1613027" y="76200"/>
                </a:lnTo>
                <a:lnTo>
                  <a:pt x="1641602" y="76200"/>
                </a:lnTo>
                <a:close/>
              </a:path>
              <a:path w="2980054" h="466725">
                <a:moveTo>
                  <a:pt x="2980055" y="449033"/>
                </a:moveTo>
                <a:lnTo>
                  <a:pt x="2664320" y="259651"/>
                </a:lnTo>
                <a:lnTo>
                  <a:pt x="2668244" y="253098"/>
                </a:lnTo>
                <a:lnTo>
                  <a:pt x="2679065" y="235077"/>
                </a:lnTo>
                <a:lnTo>
                  <a:pt x="2594102" y="228600"/>
                </a:lnTo>
                <a:lnTo>
                  <a:pt x="2639822" y="300469"/>
                </a:lnTo>
                <a:lnTo>
                  <a:pt x="2654516" y="275983"/>
                </a:lnTo>
                <a:lnTo>
                  <a:pt x="2970149" y="465366"/>
                </a:lnTo>
                <a:lnTo>
                  <a:pt x="2980055" y="449033"/>
                </a:lnTo>
                <a:close/>
              </a:path>
            </a:pathLst>
          </a:custGeom>
          <a:solidFill>
            <a:srgbClr val="000000"/>
          </a:solidFill>
        </p:spPr>
        <p:txBody>
          <a:bodyPr wrap="square" lIns="0" tIns="0" rIns="0" bIns="0" rtlCol="0"/>
          <a:lstStyle/>
          <a:p>
            <a:endParaRPr>
              <a:latin typeface="Candara" panose="020E0502030303020204" pitchFamily="34" charset="0"/>
            </a:endParaRPr>
          </a:p>
        </p:txBody>
      </p:sp>
    </p:spTree>
    <p:extLst>
      <p:ext uri="{BB962C8B-B14F-4D97-AF65-F5344CB8AC3E}">
        <p14:creationId xmlns:p14="http://schemas.microsoft.com/office/powerpoint/2010/main" val="403483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 -  </a:t>
            </a:r>
            <a:r>
              <a:rPr lang="en-US" dirty="0" smtClean="0"/>
              <a:t>Risk</a:t>
            </a:r>
            <a:endParaRPr lang="en-US" dirty="0"/>
          </a:p>
        </p:txBody>
      </p:sp>
      <p:sp>
        <p:nvSpPr>
          <p:cNvPr id="3" name="Content Placeholder 2"/>
          <p:cNvSpPr>
            <a:spLocks noGrp="1"/>
          </p:cNvSpPr>
          <p:nvPr>
            <p:ph idx="1"/>
          </p:nvPr>
        </p:nvSpPr>
        <p:spPr/>
        <p:txBody>
          <a:bodyPr>
            <a:normAutofit/>
          </a:bodyPr>
          <a:lstStyle/>
          <a:p>
            <a:r>
              <a:rPr lang="en-US" dirty="0" smtClean="0"/>
              <a:t>Denotes </a:t>
            </a:r>
            <a:r>
              <a:rPr lang="en-US" dirty="0"/>
              <a:t>a potential negative impact that may arise </a:t>
            </a:r>
            <a:r>
              <a:rPr lang="en-US" dirty="0" smtClean="0"/>
              <a:t>from some </a:t>
            </a:r>
            <a:r>
              <a:rPr lang="en-US" dirty="0"/>
              <a:t>present process or from some future event.</a:t>
            </a:r>
          </a:p>
          <a:p>
            <a:r>
              <a:rPr lang="en-US" dirty="0" smtClean="0"/>
              <a:t>What </a:t>
            </a:r>
            <a:r>
              <a:rPr lang="en-US" dirty="0"/>
              <a:t>is your risk exposure to a defect that is hidden?</a:t>
            </a:r>
          </a:p>
          <a:p>
            <a:pPr lvl="1"/>
            <a:r>
              <a:rPr lang="en-US" dirty="0" smtClean="0"/>
              <a:t>Likelihood </a:t>
            </a:r>
            <a:r>
              <a:rPr lang="en-US" dirty="0"/>
              <a:t>of defect existence</a:t>
            </a:r>
          </a:p>
          <a:p>
            <a:pPr lvl="1"/>
            <a:r>
              <a:rPr lang="en-US" dirty="0" smtClean="0"/>
              <a:t>Likelihood </a:t>
            </a:r>
            <a:r>
              <a:rPr lang="en-US" dirty="0"/>
              <a:t>of failure occurrence</a:t>
            </a:r>
          </a:p>
          <a:p>
            <a:pPr lvl="1"/>
            <a:r>
              <a:rPr lang="en-US" dirty="0" smtClean="0"/>
              <a:t>Impact </a:t>
            </a:r>
            <a:r>
              <a:rPr lang="en-US" dirty="0"/>
              <a:t>if failure occurs</a:t>
            </a:r>
          </a:p>
          <a:p>
            <a:r>
              <a:rPr lang="en-US" dirty="0" smtClean="0"/>
              <a:t>Risk </a:t>
            </a:r>
            <a:r>
              <a:rPr lang="en-US" dirty="0"/>
              <a:t>exposure determines ...</a:t>
            </a:r>
          </a:p>
          <a:p>
            <a:pPr lvl="1"/>
            <a:r>
              <a:rPr lang="en-US" dirty="0" smtClean="0"/>
              <a:t>Testing </a:t>
            </a:r>
            <a:r>
              <a:rPr lang="en-US" dirty="0"/>
              <a:t>priority</a:t>
            </a:r>
          </a:p>
          <a:p>
            <a:pPr lvl="1"/>
            <a:r>
              <a:rPr lang="en-US" dirty="0" smtClean="0"/>
              <a:t>Testing </a:t>
            </a:r>
            <a:r>
              <a:rPr lang="en-US" dirty="0"/>
              <a:t>depth</a:t>
            </a:r>
          </a:p>
          <a:p>
            <a:pPr lvl="1"/>
            <a:r>
              <a:rPr lang="en-US" dirty="0" smtClean="0"/>
              <a:t>What </a:t>
            </a:r>
            <a:r>
              <a:rPr lang="en-US" dirty="0"/>
              <a:t>to test and not to test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66407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Containment</a:t>
            </a:r>
          </a:p>
        </p:txBody>
      </p:sp>
      <p:sp>
        <p:nvSpPr>
          <p:cNvPr id="3" name="Content Placeholder 2"/>
          <p:cNvSpPr>
            <a:spLocks noGrp="1"/>
          </p:cNvSpPr>
          <p:nvPr>
            <p:ph idx="1"/>
          </p:nvPr>
        </p:nvSpPr>
        <p:spPr/>
        <p:txBody>
          <a:bodyPr>
            <a:normAutofit/>
          </a:bodyPr>
          <a:lstStyle/>
          <a:p>
            <a:r>
              <a:rPr lang="en-US" dirty="0" smtClean="0"/>
              <a:t>Software </a:t>
            </a:r>
            <a:r>
              <a:rPr lang="en-US" dirty="0"/>
              <a:t>fault tolerance</a:t>
            </a:r>
          </a:p>
          <a:p>
            <a:pPr lvl="1"/>
            <a:r>
              <a:rPr lang="en-US" dirty="0" smtClean="0"/>
              <a:t>Safety-critical </a:t>
            </a:r>
            <a:r>
              <a:rPr lang="en-US" dirty="0"/>
              <a:t>or mission-critical software often must be </a:t>
            </a:r>
            <a:r>
              <a:rPr lang="en-US" dirty="0" smtClean="0"/>
              <a:t>fault tolerant</a:t>
            </a:r>
            <a:endParaRPr lang="en-US" dirty="0"/>
          </a:p>
          <a:p>
            <a:pPr lvl="2"/>
            <a:r>
              <a:rPr lang="en-US" dirty="0" smtClean="0"/>
              <a:t>The </a:t>
            </a:r>
            <a:r>
              <a:rPr lang="en-US" dirty="0"/>
              <a:t>system can continue in operation in spite of a fault occurrence</a:t>
            </a:r>
          </a:p>
          <a:p>
            <a:pPr lvl="1"/>
            <a:r>
              <a:rPr lang="en-US" dirty="0" smtClean="0"/>
              <a:t>Techniques</a:t>
            </a:r>
            <a:r>
              <a:rPr lang="en-US" dirty="0"/>
              <a:t>: exception handling, recovery blocks</a:t>
            </a:r>
          </a:p>
          <a:p>
            <a:r>
              <a:rPr lang="en-US" dirty="0" smtClean="0"/>
              <a:t>Software </a:t>
            </a:r>
            <a:r>
              <a:rPr lang="en-US" dirty="0"/>
              <a:t>failure containment</a:t>
            </a:r>
          </a:p>
          <a:p>
            <a:pPr lvl="1"/>
            <a:r>
              <a:rPr lang="en-US" dirty="0" smtClean="0"/>
              <a:t>Fault </a:t>
            </a:r>
            <a:r>
              <a:rPr lang="en-US" dirty="0"/>
              <a:t>detection and isolation</a:t>
            </a:r>
          </a:p>
          <a:p>
            <a:pPr lvl="1"/>
            <a:r>
              <a:rPr lang="en-US" dirty="0" smtClean="0"/>
              <a:t>Techniques</a:t>
            </a:r>
            <a:r>
              <a:rPr lang="en-US" dirty="0"/>
              <a:t>:</a:t>
            </a:r>
          </a:p>
          <a:p>
            <a:pPr lvl="2"/>
            <a:r>
              <a:rPr lang="en-US" dirty="0" smtClean="0"/>
              <a:t>safety </a:t>
            </a:r>
            <a:r>
              <a:rPr lang="en-US" dirty="0"/>
              <a:t>interlocks,</a:t>
            </a:r>
          </a:p>
          <a:p>
            <a:pPr lvl="2"/>
            <a:r>
              <a:rPr lang="en-US" dirty="0" smtClean="0"/>
              <a:t>physical </a:t>
            </a:r>
            <a:r>
              <a:rPr lang="en-US" dirty="0"/>
              <a:t>containment (barriers),</a:t>
            </a:r>
          </a:p>
          <a:p>
            <a:pPr lvl="2"/>
            <a:r>
              <a:rPr lang="en-US" dirty="0" smtClean="0"/>
              <a:t>disaster </a:t>
            </a:r>
            <a:r>
              <a:rPr lang="en-US" dirty="0"/>
              <a:t>planning, </a:t>
            </a:r>
            <a:r>
              <a:rPr lang="en-US" dirty="0" smtClean="0"/>
              <a:t>etc.</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877190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grpSp>
        <p:nvGrpSpPr>
          <p:cNvPr id="5" name="object 5"/>
          <p:cNvGrpSpPr/>
          <p:nvPr/>
        </p:nvGrpSpPr>
        <p:grpSpPr>
          <a:xfrm>
            <a:off x="1531353" y="5782511"/>
            <a:ext cx="8426450" cy="746125"/>
            <a:chOff x="209550" y="6063165"/>
            <a:chExt cx="8426450" cy="746125"/>
          </a:xfrm>
        </p:grpSpPr>
        <p:sp>
          <p:nvSpPr>
            <p:cNvPr id="6" name="object 6"/>
            <p:cNvSpPr/>
            <p:nvPr/>
          </p:nvSpPr>
          <p:spPr>
            <a:xfrm>
              <a:off x="228600" y="6082215"/>
              <a:ext cx="8388350" cy="708025"/>
            </a:xfrm>
            <a:custGeom>
              <a:avLst/>
              <a:gdLst/>
              <a:ahLst/>
              <a:cxnLst/>
              <a:rect l="l" t="t" r="r" b="b"/>
              <a:pathLst>
                <a:path w="8388350" h="708025">
                  <a:moveTo>
                    <a:pt x="8387969" y="0"/>
                  </a:moveTo>
                  <a:lnTo>
                    <a:pt x="0" y="0"/>
                  </a:lnTo>
                  <a:lnTo>
                    <a:pt x="0" y="707859"/>
                  </a:lnTo>
                  <a:lnTo>
                    <a:pt x="8387969" y="707859"/>
                  </a:lnTo>
                  <a:lnTo>
                    <a:pt x="8387969" y="0"/>
                  </a:lnTo>
                  <a:close/>
                </a:path>
              </a:pathLst>
            </a:custGeom>
            <a:solidFill>
              <a:srgbClr val="B1B1B1"/>
            </a:solidFill>
          </p:spPr>
          <p:txBody>
            <a:bodyPr wrap="square" lIns="0" tIns="0" rIns="0" bIns="0" rtlCol="0"/>
            <a:lstStyle/>
            <a:p>
              <a:endParaRPr>
                <a:latin typeface="Candara" panose="020E0502030303020204" pitchFamily="34" charset="0"/>
              </a:endParaRPr>
            </a:p>
          </p:txBody>
        </p:sp>
        <p:sp>
          <p:nvSpPr>
            <p:cNvPr id="7" name="object 7"/>
            <p:cNvSpPr/>
            <p:nvPr/>
          </p:nvSpPr>
          <p:spPr>
            <a:xfrm>
              <a:off x="228600" y="6082215"/>
              <a:ext cx="8388350" cy="708025"/>
            </a:xfrm>
            <a:custGeom>
              <a:avLst/>
              <a:gdLst/>
              <a:ahLst/>
              <a:cxnLst/>
              <a:rect l="l" t="t" r="r" b="b"/>
              <a:pathLst>
                <a:path w="8388350" h="708025">
                  <a:moveTo>
                    <a:pt x="0" y="707859"/>
                  </a:moveTo>
                  <a:lnTo>
                    <a:pt x="8387969" y="707859"/>
                  </a:lnTo>
                  <a:lnTo>
                    <a:pt x="8387969" y="0"/>
                  </a:lnTo>
                  <a:lnTo>
                    <a:pt x="0" y="0"/>
                  </a:lnTo>
                  <a:lnTo>
                    <a:pt x="0" y="707859"/>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grpSp>
      <p:sp>
        <p:nvSpPr>
          <p:cNvPr id="8" name="object 8"/>
          <p:cNvSpPr/>
          <p:nvPr/>
        </p:nvSpPr>
        <p:spPr>
          <a:xfrm>
            <a:off x="5187682" y="1847866"/>
            <a:ext cx="1410335" cy="3270885"/>
          </a:xfrm>
          <a:custGeom>
            <a:avLst/>
            <a:gdLst/>
            <a:ahLst/>
            <a:cxnLst/>
            <a:rect l="l" t="t" r="r" b="b"/>
            <a:pathLst>
              <a:path w="1410335" h="3270885">
                <a:moveTo>
                  <a:pt x="0" y="235076"/>
                </a:moveTo>
                <a:lnTo>
                  <a:pt x="4772" y="187710"/>
                </a:lnTo>
                <a:lnTo>
                  <a:pt x="18460" y="143589"/>
                </a:lnTo>
                <a:lnTo>
                  <a:pt x="40123" y="103658"/>
                </a:lnTo>
                <a:lnTo>
                  <a:pt x="68818" y="68865"/>
                </a:lnTo>
                <a:lnTo>
                  <a:pt x="103602" y="40156"/>
                </a:lnTo>
                <a:lnTo>
                  <a:pt x="143535" y="18478"/>
                </a:lnTo>
                <a:lnTo>
                  <a:pt x="187674" y="4777"/>
                </a:lnTo>
                <a:lnTo>
                  <a:pt x="235077" y="0"/>
                </a:lnTo>
                <a:lnTo>
                  <a:pt x="1175258" y="0"/>
                </a:lnTo>
                <a:lnTo>
                  <a:pt x="1222624" y="4777"/>
                </a:lnTo>
                <a:lnTo>
                  <a:pt x="1266745" y="18478"/>
                </a:lnTo>
                <a:lnTo>
                  <a:pt x="1306676" y="40156"/>
                </a:lnTo>
                <a:lnTo>
                  <a:pt x="1341469" y="68865"/>
                </a:lnTo>
                <a:lnTo>
                  <a:pt x="1370178" y="103658"/>
                </a:lnTo>
                <a:lnTo>
                  <a:pt x="1391856" y="143589"/>
                </a:lnTo>
                <a:lnTo>
                  <a:pt x="1405557" y="187710"/>
                </a:lnTo>
                <a:lnTo>
                  <a:pt x="1410335" y="235076"/>
                </a:lnTo>
                <a:lnTo>
                  <a:pt x="1410335" y="3035807"/>
                </a:lnTo>
                <a:lnTo>
                  <a:pt x="1405557" y="3083210"/>
                </a:lnTo>
                <a:lnTo>
                  <a:pt x="1391856" y="3127349"/>
                </a:lnTo>
                <a:lnTo>
                  <a:pt x="1370178" y="3167282"/>
                </a:lnTo>
                <a:lnTo>
                  <a:pt x="1341469" y="3202066"/>
                </a:lnTo>
                <a:lnTo>
                  <a:pt x="1306676" y="3230761"/>
                </a:lnTo>
                <a:lnTo>
                  <a:pt x="1266745" y="3252424"/>
                </a:lnTo>
                <a:lnTo>
                  <a:pt x="1222624" y="3266112"/>
                </a:lnTo>
                <a:lnTo>
                  <a:pt x="1175258" y="3270884"/>
                </a:lnTo>
                <a:lnTo>
                  <a:pt x="235077" y="3270884"/>
                </a:lnTo>
                <a:lnTo>
                  <a:pt x="187674" y="3266112"/>
                </a:lnTo>
                <a:lnTo>
                  <a:pt x="143535" y="3252424"/>
                </a:lnTo>
                <a:lnTo>
                  <a:pt x="103602" y="3230761"/>
                </a:lnTo>
                <a:lnTo>
                  <a:pt x="68818" y="3202066"/>
                </a:lnTo>
                <a:lnTo>
                  <a:pt x="40123" y="3167282"/>
                </a:lnTo>
                <a:lnTo>
                  <a:pt x="18460" y="3127349"/>
                </a:lnTo>
                <a:lnTo>
                  <a:pt x="4772" y="3083210"/>
                </a:lnTo>
                <a:lnTo>
                  <a:pt x="0" y="3035807"/>
                </a:lnTo>
                <a:lnTo>
                  <a:pt x="0" y="235076"/>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sp>
        <p:nvSpPr>
          <p:cNvPr id="9" name="object 9"/>
          <p:cNvSpPr/>
          <p:nvPr/>
        </p:nvSpPr>
        <p:spPr>
          <a:xfrm>
            <a:off x="7859889" y="1847866"/>
            <a:ext cx="1633220" cy="3270885"/>
          </a:xfrm>
          <a:custGeom>
            <a:avLst/>
            <a:gdLst/>
            <a:ahLst/>
            <a:cxnLst/>
            <a:rect l="l" t="t" r="r" b="b"/>
            <a:pathLst>
              <a:path w="1633220" h="3270885">
                <a:moveTo>
                  <a:pt x="0" y="1635505"/>
                </a:moveTo>
                <a:lnTo>
                  <a:pt x="589" y="1572774"/>
                </a:lnTo>
                <a:lnTo>
                  <a:pt x="2344" y="1510640"/>
                </a:lnTo>
                <a:lnTo>
                  <a:pt x="5243" y="1449145"/>
                </a:lnTo>
                <a:lnTo>
                  <a:pt x="9266" y="1388332"/>
                </a:lnTo>
                <a:lnTo>
                  <a:pt x="14390" y="1328244"/>
                </a:lnTo>
                <a:lnTo>
                  <a:pt x="20594" y="1268921"/>
                </a:lnTo>
                <a:lnTo>
                  <a:pt x="27858" y="1210408"/>
                </a:lnTo>
                <a:lnTo>
                  <a:pt x="36161" y="1152746"/>
                </a:lnTo>
                <a:lnTo>
                  <a:pt x="45481" y="1095977"/>
                </a:lnTo>
                <a:lnTo>
                  <a:pt x="55796" y="1040145"/>
                </a:lnTo>
                <a:lnTo>
                  <a:pt x="67087" y="985291"/>
                </a:lnTo>
                <a:lnTo>
                  <a:pt x="79331" y="931457"/>
                </a:lnTo>
                <a:lnTo>
                  <a:pt x="92508" y="878686"/>
                </a:lnTo>
                <a:lnTo>
                  <a:pt x="106596" y="827021"/>
                </a:lnTo>
                <a:lnTo>
                  <a:pt x="121575" y="776504"/>
                </a:lnTo>
                <a:lnTo>
                  <a:pt x="137422" y="727177"/>
                </a:lnTo>
                <a:lnTo>
                  <a:pt x="154118" y="679082"/>
                </a:lnTo>
                <a:lnTo>
                  <a:pt x="171640" y="632262"/>
                </a:lnTo>
                <a:lnTo>
                  <a:pt x="189968" y="586759"/>
                </a:lnTo>
                <a:lnTo>
                  <a:pt x="209080" y="542616"/>
                </a:lnTo>
                <a:lnTo>
                  <a:pt x="228955" y="499875"/>
                </a:lnTo>
                <a:lnTo>
                  <a:pt x="249572" y="458578"/>
                </a:lnTo>
                <a:lnTo>
                  <a:pt x="270911" y="418768"/>
                </a:lnTo>
                <a:lnTo>
                  <a:pt x="292949" y="380487"/>
                </a:lnTo>
                <a:lnTo>
                  <a:pt x="315666" y="343777"/>
                </a:lnTo>
                <a:lnTo>
                  <a:pt x="339040" y="308681"/>
                </a:lnTo>
                <a:lnTo>
                  <a:pt x="363050" y="275241"/>
                </a:lnTo>
                <a:lnTo>
                  <a:pt x="387676" y="243500"/>
                </a:lnTo>
                <a:lnTo>
                  <a:pt x="412895" y="213499"/>
                </a:lnTo>
                <a:lnTo>
                  <a:pt x="438687" y="185281"/>
                </a:lnTo>
                <a:lnTo>
                  <a:pt x="491906" y="134366"/>
                </a:lnTo>
                <a:lnTo>
                  <a:pt x="547161" y="91091"/>
                </a:lnTo>
                <a:lnTo>
                  <a:pt x="604285" y="55796"/>
                </a:lnTo>
                <a:lnTo>
                  <a:pt x="663107" y="28820"/>
                </a:lnTo>
                <a:lnTo>
                  <a:pt x="723458" y="10502"/>
                </a:lnTo>
                <a:lnTo>
                  <a:pt x="785170" y="1181"/>
                </a:lnTo>
                <a:lnTo>
                  <a:pt x="816483" y="0"/>
                </a:lnTo>
                <a:lnTo>
                  <a:pt x="847804" y="1181"/>
                </a:lnTo>
                <a:lnTo>
                  <a:pt x="909532" y="10502"/>
                </a:lnTo>
                <a:lnTo>
                  <a:pt x="969898" y="28820"/>
                </a:lnTo>
                <a:lnTo>
                  <a:pt x="1028733" y="55796"/>
                </a:lnTo>
                <a:lnTo>
                  <a:pt x="1085868" y="91091"/>
                </a:lnTo>
                <a:lnTo>
                  <a:pt x="1141134" y="134366"/>
                </a:lnTo>
                <a:lnTo>
                  <a:pt x="1194361" y="185281"/>
                </a:lnTo>
                <a:lnTo>
                  <a:pt x="1220158" y="213499"/>
                </a:lnTo>
                <a:lnTo>
                  <a:pt x="1245381" y="243500"/>
                </a:lnTo>
                <a:lnTo>
                  <a:pt x="1270010" y="275241"/>
                </a:lnTo>
                <a:lnTo>
                  <a:pt x="1294024" y="308681"/>
                </a:lnTo>
                <a:lnTo>
                  <a:pt x="1317401" y="343777"/>
                </a:lnTo>
                <a:lnTo>
                  <a:pt x="1340121" y="380487"/>
                </a:lnTo>
                <a:lnTo>
                  <a:pt x="1362162" y="418768"/>
                </a:lnTo>
                <a:lnTo>
                  <a:pt x="1383503" y="458578"/>
                </a:lnTo>
                <a:lnTo>
                  <a:pt x="1404122" y="499875"/>
                </a:lnTo>
                <a:lnTo>
                  <a:pt x="1424000" y="542616"/>
                </a:lnTo>
                <a:lnTo>
                  <a:pt x="1443113" y="586759"/>
                </a:lnTo>
                <a:lnTo>
                  <a:pt x="1461443" y="632262"/>
                </a:lnTo>
                <a:lnTo>
                  <a:pt x="1478966" y="679082"/>
                </a:lnTo>
                <a:lnTo>
                  <a:pt x="1495663" y="727177"/>
                </a:lnTo>
                <a:lnTo>
                  <a:pt x="1511512" y="776504"/>
                </a:lnTo>
                <a:lnTo>
                  <a:pt x="1526491" y="827021"/>
                </a:lnTo>
                <a:lnTo>
                  <a:pt x="1540580" y="878686"/>
                </a:lnTo>
                <a:lnTo>
                  <a:pt x="1553758" y="931457"/>
                </a:lnTo>
                <a:lnTo>
                  <a:pt x="1566003" y="985291"/>
                </a:lnTo>
                <a:lnTo>
                  <a:pt x="1577294" y="1040145"/>
                </a:lnTo>
                <a:lnTo>
                  <a:pt x="1587610" y="1095977"/>
                </a:lnTo>
                <a:lnTo>
                  <a:pt x="1596930" y="1152746"/>
                </a:lnTo>
                <a:lnTo>
                  <a:pt x="1605233" y="1210408"/>
                </a:lnTo>
                <a:lnTo>
                  <a:pt x="1612497" y="1268921"/>
                </a:lnTo>
                <a:lnTo>
                  <a:pt x="1618702" y="1328244"/>
                </a:lnTo>
                <a:lnTo>
                  <a:pt x="1623826" y="1388332"/>
                </a:lnTo>
                <a:lnTo>
                  <a:pt x="1627849" y="1449145"/>
                </a:lnTo>
                <a:lnTo>
                  <a:pt x="1630748" y="1510640"/>
                </a:lnTo>
                <a:lnTo>
                  <a:pt x="1632503" y="1572774"/>
                </a:lnTo>
                <a:lnTo>
                  <a:pt x="1633093" y="1635505"/>
                </a:lnTo>
                <a:lnTo>
                  <a:pt x="1632503" y="1698237"/>
                </a:lnTo>
                <a:lnTo>
                  <a:pt x="1630748" y="1760370"/>
                </a:lnTo>
                <a:lnTo>
                  <a:pt x="1627849" y="1821864"/>
                </a:lnTo>
                <a:lnTo>
                  <a:pt x="1623826" y="1882675"/>
                </a:lnTo>
                <a:lnTo>
                  <a:pt x="1618702" y="1942763"/>
                </a:lnTo>
                <a:lnTo>
                  <a:pt x="1612497" y="2002083"/>
                </a:lnTo>
                <a:lnTo>
                  <a:pt x="1605233" y="2060594"/>
                </a:lnTo>
                <a:lnTo>
                  <a:pt x="1596930" y="2118254"/>
                </a:lnTo>
                <a:lnTo>
                  <a:pt x="1587610" y="2175019"/>
                </a:lnTo>
                <a:lnTo>
                  <a:pt x="1577294" y="2230849"/>
                </a:lnTo>
                <a:lnTo>
                  <a:pt x="1566003" y="2285700"/>
                </a:lnTo>
                <a:lnTo>
                  <a:pt x="1553758" y="2339530"/>
                </a:lnTo>
                <a:lnTo>
                  <a:pt x="1540580" y="2392297"/>
                </a:lnTo>
                <a:lnTo>
                  <a:pt x="1526491" y="2443958"/>
                </a:lnTo>
                <a:lnTo>
                  <a:pt x="1511512" y="2494472"/>
                </a:lnTo>
                <a:lnTo>
                  <a:pt x="1495663" y="2543795"/>
                </a:lnTo>
                <a:lnTo>
                  <a:pt x="1478966" y="2591885"/>
                </a:lnTo>
                <a:lnTo>
                  <a:pt x="1461443" y="2638701"/>
                </a:lnTo>
                <a:lnTo>
                  <a:pt x="1443113" y="2684199"/>
                </a:lnTo>
                <a:lnTo>
                  <a:pt x="1424000" y="2728338"/>
                </a:lnTo>
                <a:lnTo>
                  <a:pt x="1404122" y="2771075"/>
                </a:lnTo>
                <a:lnTo>
                  <a:pt x="1383503" y="2812367"/>
                </a:lnTo>
                <a:lnTo>
                  <a:pt x="1362162" y="2852173"/>
                </a:lnTo>
                <a:lnTo>
                  <a:pt x="1340121" y="2890450"/>
                </a:lnTo>
                <a:lnTo>
                  <a:pt x="1317401" y="2927155"/>
                </a:lnTo>
                <a:lnTo>
                  <a:pt x="1294024" y="2962247"/>
                </a:lnTo>
                <a:lnTo>
                  <a:pt x="1270010" y="2995683"/>
                </a:lnTo>
                <a:lnTo>
                  <a:pt x="1245381" y="3027420"/>
                </a:lnTo>
                <a:lnTo>
                  <a:pt x="1220158" y="3057417"/>
                </a:lnTo>
                <a:lnTo>
                  <a:pt x="1194361" y="3085630"/>
                </a:lnTo>
                <a:lnTo>
                  <a:pt x="1141134" y="3136539"/>
                </a:lnTo>
                <a:lnTo>
                  <a:pt x="1085868" y="3179808"/>
                </a:lnTo>
                <a:lnTo>
                  <a:pt x="1028733" y="3215097"/>
                </a:lnTo>
                <a:lnTo>
                  <a:pt x="969898" y="3242069"/>
                </a:lnTo>
                <a:lnTo>
                  <a:pt x="909532" y="3260384"/>
                </a:lnTo>
                <a:lnTo>
                  <a:pt x="847804" y="3269704"/>
                </a:lnTo>
                <a:lnTo>
                  <a:pt x="816483" y="3270884"/>
                </a:lnTo>
                <a:lnTo>
                  <a:pt x="785170" y="3269704"/>
                </a:lnTo>
                <a:lnTo>
                  <a:pt x="723458" y="3260384"/>
                </a:lnTo>
                <a:lnTo>
                  <a:pt x="663107" y="3242069"/>
                </a:lnTo>
                <a:lnTo>
                  <a:pt x="604285" y="3215097"/>
                </a:lnTo>
                <a:lnTo>
                  <a:pt x="547161" y="3179808"/>
                </a:lnTo>
                <a:lnTo>
                  <a:pt x="491906" y="3136539"/>
                </a:lnTo>
                <a:lnTo>
                  <a:pt x="438687" y="3085630"/>
                </a:lnTo>
                <a:lnTo>
                  <a:pt x="412895" y="3057417"/>
                </a:lnTo>
                <a:lnTo>
                  <a:pt x="387676" y="3027420"/>
                </a:lnTo>
                <a:lnTo>
                  <a:pt x="363050" y="2995683"/>
                </a:lnTo>
                <a:lnTo>
                  <a:pt x="339040" y="2962247"/>
                </a:lnTo>
                <a:lnTo>
                  <a:pt x="315666" y="2927155"/>
                </a:lnTo>
                <a:lnTo>
                  <a:pt x="292949" y="2890450"/>
                </a:lnTo>
                <a:lnTo>
                  <a:pt x="270911" y="2852173"/>
                </a:lnTo>
                <a:lnTo>
                  <a:pt x="249572" y="2812367"/>
                </a:lnTo>
                <a:lnTo>
                  <a:pt x="228955" y="2771075"/>
                </a:lnTo>
                <a:lnTo>
                  <a:pt x="209080" y="2728338"/>
                </a:lnTo>
                <a:lnTo>
                  <a:pt x="189968" y="2684199"/>
                </a:lnTo>
                <a:lnTo>
                  <a:pt x="171640" y="2638701"/>
                </a:lnTo>
                <a:lnTo>
                  <a:pt x="154118" y="2591885"/>
                </a:lnTo>
                <a:lnTo>
                  <a:pt x="137422" y="2543795"/>
                </a:lnTo>
                <a:lnTo>
                  <a:pt x="121575" y="2494472"/>
                </a:lnTo>
                <a:lnTo>
                  <a:pt x="106596" y="2443958"/>
                </a:lnTo>
                <a:lnTo>
                  <a:pt x="92508" y="2392297"/>
                </a:lnTo>
                <a:lnTo>
                  <a:pt x="79331" y="2339530"/>
                </a:lnTo>
                <a:lnTo>
                  <a:pt x="67087" y="2285700"/>
                </a:lnTo>
                <a:lnTo>
                  <a:pt x="55796" y="2230849"/>
                </a:lnTo>
                <a:lnTo>
                  <a:pt x="45481" y="2175019"/>
                </a:lnTo>
                <a:lnTo>
                  <a:pt x="36161" y="2118254"/>
                </a:lnTo>
                <a:lnTo>
                  <a:pt x="27858" y="2060594"/>
                </a:lnTo>
                <a:lnTo>
                  <a:pt x="20594" y="2002083"/>
                </a:lnTo>
                <a:lnTo>
                  <a:pt x="14390" y="1942763"/>
                </a:lnTo>
                <a:lnTo>
                  <a:pt x="9266" y="1882675"/>
                </a:lnTo>
                <a:lnTo>
                  <a:pt x="5243" y="1821864"/>
                </a:lnTo>
                <a:lnTo>
                  <a:pt x="2344" y="1760370"/>
                </a:lnTo>
                <a:lnTo>
                  <a:pt x="589" y="1698237"/>
                </a:lnTo>
                <a:lnTo>
                  <a:pt x="0" y="163550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nvGrpSpPr>
          <p:cNvPr id="10" name="object 10"/>
          <p:cNvGrpSpPr/>
          <p:nvPr/>
        </p:nvGrpSpPr>
        <p:grpSpPr>
          <a:xfrm>
            <a:off x="2125192" y="1828816"/>
            <a:ext cx="1968500" cy="3425825"/>
            <a:chOff x="803389" y="2109470"/>
            <a:chExt cx="1968500" cy="3425825"/>
          </a:xfrm>
        </p:grpSpPr>
        <p:sp>
          <p:nvSpPr>
            <p:cNvPr id="11" name="object 11"/>
            <p:cNvSpPr/>
            <p:nvPr/>
          </p:nvSpPr>
          <p:spPr>
            <a:xfrm>
              <a:off x="822439" y="2128520"/>
              <a:ext cx="1930400" cy="3387725"/>
            </a:xfrm>
            <a:custGeom>
              <a:avLst/>
              <a:gdLst/>
              <a:ahLst/>
              <a:cxnLst/>
              <a:rect l="l" t="t" r="r" b="b"/>
              <a:pathLst>
                <a:path w="1930400" h="3387725">
                  <a:moveTo>
                    <a:pt x="445376" y="58800"/>
                  </a:moveTo>
                  <a:lnTo>
                    <a:pt x="1410347" y="0"/>
                  </a:lnTo>
                  <a:lnTo>
                    <a:pt x="1855736" y="292607"/>
                  </a:lnTo>
                  <a:lnTo>
                    <a:pt x="1929904" y="876553"/>
                  </a:lnTo>
                  <a:lnTo>
                    <a:pt x="1578876" y="1018285"/>
                  </a:lnTo>
                  <a:lnTo>
                    <a:pt x="1461401" y="1359027"/>
                  </a:lnTo>
                  <a:lnTo>
                    <a:pt x="1632978" y="1576831"/>
                  </a:lnTo>
                  <a:lnTo>
                    <a:pt x="1855736" y="1810638"/>
                  </a:lnTo>
                  <a:lnTo>
                    <a:pt x="1855736" y="2044445"/>
                  </a:lnTo>
                  <a:lnTo>
                    <a:pt x="1707273" y="2278379"/>
                  </a:lnTo>
                  <a:lnTo>
                    <a:pt x="1410347" y="2510790"/>
                  </a:lnTo>
                  <a:lnTo>
                    <a:pt x="1410347" y="2687192"/>
                  </a:lnTo>
                  <a:lnTo>
                    <a:pt x="1707273" y="2862325"/>
                  </a:lnTo>
                  <a:lnTo>
                    <a:pt x="1781441" y="3153536"/>
                  </a:lnTo>
                  <a:lnTo>
                    <a:pt x="1707273" y="3387470"/>
                  </a:lnTo>
                  <a:lnTo>
                    <a:pt x="1261884" y="3387470"/>
                  </a:lnTo>
                  <a:lnTo>
                    <a:pt x="742327" y="3387470"/>
                  </a:lnTo>
                  <a:lnTo>
                    <a:pt x="148450" y="3271139"/>
                  </a:lnTo>
                  <a:lnTo>
                    <a:pt x="0" y="2978530"/>
                  </a:lnTo>
                  <a:lnTo>
                    <a:pt x="0" y="2219579"/>
                  </a:lnTo>
                  <a:lnTo>
                    <a:pt x="201028" y="1910841"/>
                  </a:lnTo>
                  <a:lnTo>
                    <a:pt x="108242" y="1052956"/>
                  </a:lnTo>
                  <a:lnTo>
                    <a:pt x="148450" y="408939"/>
                  </a:lnTo>
                  <a:lnTo>
                    <a:pt x="201028" y="153669"/>
                  </a:lnTo>
                  <a:lnTo>
                    <a:pt x="445376" y="58800"/>
                  </a:lnTo>
                  <a:close/>
                </a:path>
                <a:path w="1930400" h="3387725">
                  <a:moveTo>
                    <a:pt x="519569" y="802258"/>
                  </a:moveTo>
                  <a:lnTo>
                    <a:pt x="526196" y="759525"/>
                  </a:lnTo>
                  <a:lnTo>
                    <a:pt x="544899" y="721120"/>
                  </a:lnTo>
                  <a:lnTo>
                    <a:pt x="573909" y="688578"/>
                  </a:lnTo>
                  <a:lnTo>
                    <a:pt x="611461" y="663433"/>
                  </a:lnTo>
                  <a:lnTo>
                    <a:pt x="655786" y="647221"/>
                  </a:lnTo>
                  <a:lnTo>
                    <a:pt x="705116" y="641476"/>
                  </a:lnTo>
                  <a:lnTo>
                    <a:pt x="754456" y="647221"/>
                  </a:lnTo>
                  <a:lnTo>
                    <a:pt x="798805" y="663433"/>
                  </a:lnTo>
                  <a:lnTo>
                    <a:pt x="836387" y="688578"/>
                  </a:lnTo>
                  <a:lnTo>
                    <a:pt x="865428" y="721120"/>
                  </a:lnTo>
                  <a:lnTo>
                    <a:pt x="884154" y="759525"/>
                  </a:lnTo>
                  <a:lnTo>
                    <a:pt x="890790" y="802258"/>
                  </a:lnTo>
                  <a:lnTo>
                    <a:pt x="884154" y="844992"/>
                  </a:lnTo>
                  <a:lnTo>
                    <a:pt x="865428" y="883397"/>
                  </a:lnTo>
                  <a:lnTo>
                    <a:pt x="836387" y="915939"/>
                  </a:lnTo>
                  <a:lnTo>
                    <a:pt x="798805" y="941084"/>
                  </a:lnTo>
                  <a:lnTo>
                    <a:pt x="754456" y="957296"/>
                  </a:lnTo>
                  <a:lnTo>
                    <a:pt x="705116" y="963040"/>
                  </a:lnTo>
                  <a:lnTo>
                    <a:pt x="655786" y="957296"/>
                  </a:lnTo>
                  <a:lnTo>
                    <a:pt x="611461" y="941084"/>
                  </a:lnTo>
                  <a:lnTo>
                    <a:pt x="573909" y="915939"/>
                  </a:lnTo>
                  <a:lnTo>
                    <a:pt x="544899" y="883397"/>
                  </a:lnTo>
                  <a:lnTo>
                    <a:pt x="526196" y="844992"/>
                  </a:lnTo>
                  <a:lnTo>
                    <a:pt x="519569" y="802258"/>
                  </a:lnTo>
                  <a:close/>
                </a:path>
                <a:path w="1930400" h="3387725">
                  <a:moveTo>
                    <a:pt x="593864" y="1315465"/>
                  </a:moveTo>
                  <a:lnTo>
                    <a:pt x="600491" y="1272732"/>
                  </a:lnTo>
                  <a:lnTo>
                    <a:pt x="619194" y="1234327"/>
                  </a:lnTo>
                  <a:lnTo>
                    <a:pt x="648204" y="1201785"/>
                  </a:lnTo>
                  <a:lnTo>
                    <a:pt x="685756" y="1176640"/>
                  </a:lnTo>
                  <a:lnTo>
                    <a:pt x="730081" y="1160428"/>
                  </a:lnTo>
                  <a:lnTo>
                    <a:pt x="779411" y="1154683"/>
                  </a:lnTo>
                  <a:lnTo>
                    <a:pt x="828742" y="1160428"/>
                  </a:lnTo>
                  <a:lnTo>
                    <a:pt x="873067" y="1176640"/>
                  </a:lnTo>
                  <a:lnTo>
                    <a:pt x="910618" y="1201785"/>
                  </a:lnTo>
                  <a:lnTo>
                    <a:pt x="939629" y="1234327"/>
                  </a:lnTo>
                  <a:lnTo>
                    <a:pt x="958331" y="1272732"/>
                  </a:lnTo>
                  <a:lnTo>
                    <a:pt x="964958" y="1315465"/>
                  </a:lnTo>
                  <a:lnTo>
                    <a:pt x="958331" y="1358199"/>
                  </a:lnTo>
                  <a:lnTo>
                    <a:pt x="939629" y="1396604"/>
                  </a:lnTo>
                  <a:lnTo>
                    <a:pt x="910618" y="1429146"/>
                  </a:lnTo>
                  <a:lnTo>
                    <a:pt x="873067" y="1454291"/>
                  </a:lnTo>
                  <a:lnTo>
                    <a:pt x="828742" y="1470503"/>
                  </a:lnTo>
                  <a:lnTo>
                    <a:pt x="779411" y="1476247"/>
                  </a:lnTo>
                  <a:lnTo>
                    <a:pt x="730081" y="1470503"/>
                  </a:lnTo>
                  <a:lnTo>
                    <a:pt x="685756" y="1454291"/>
                  </a:lnTo>
                  <a:lnTo>
                    <a:pt x="648204" y="1429146"/>
                  </a:lnTo>
                  <a:lnTo>
                    <a:pt x="619194" y="1396604"/>
                  </a:lnTo>
                  <a:lnTo>
                    <a:pt x="600491" y="1358199"/>
                  </a:lnTo>
                  <a:lnTo>
                    <a:pt x="593864" y="1315465"/>
                  </a:lnTo>
                  <a:close/>
                </a:path>
                <a:path w="1930400" h="3387725">
                  <a:moveTo>
                    <a:pt x="371144" y="1764537"/>
                  </a:moveTo>
                  <a:lnTo>
                    <a:pt x="377768" y="1721992"/>
                  </a:lnTo>
                  <a:lnTo>
                    <a:pt x="396464" y="1683765"/>
                  </a:lnTo>
                  <a:lnTo>
                    <a:pt x="425465" y="1651380"/>
                  </a:lnTo>
                  <a:lnTo>
                    <a:pt x="463008" y="1626361"/>
                  </a:lnTo>
                  <a:lnTo>
                    <a:pt x="507325" y="1610232"/>
                  </a:lnTo>
                  <a:lnTo>
                    <a:pt x="556653" y="1604517"/>
                  </a:lnTo>
                  <a:lnTo>
                    <a:pt x="605993" y="1610232"/>
                  </a:lnTo>
                  <a:lnTo>
                    <a:pt x="650342" y="1626361"/>
                  </a:lnTo>
                  <a:lnTo>
                    <a:pt x="687924" y="1651380"/>
                  </a:lnTo>
                  <a:lnTo>
                    <a:pt x="716965" y="1683765"/>
                  </a:lnTo>
                  <a:lnTo>
                    <a:pt x="735691" y="1721992"/>
                  </a:lnTo>
                  <a:lnTo>
                    <a:pt x="742327" y="1764537"/>
                  </a:lnTo>
                  <a:lnTo>
                    <a:pt x="735691" y="1807038"/>
                  </a:lnTo>
                  <a:lnTo>
                    <a:pt x="716965" y="1845253"/>
                  </a:lnTo>
                  <a:lnTo>
                    <a:pt x="687924" y="1877647"/>
                  </a:lnTo>
                  <a:lnTo>
                    <a:pt x="650342" y="1902685"/>
                  </a:lnTo>
                  <a:lnTo>
                    <a:pt x="605993" y="1918834"/>
                  </a:lnTo>
                  <a:lnTo>
                    <a:pt x="556653" y="1924557"/>
                  </a:lnTo>
                  <a:lnTo>
                    <a:pt x="507325" y="1918834"/>
                  </a:lnTo>
                  <a:lnTo>
                    <a:pt x="463008" y="1902685"/>
                  </a:lnTo>
                  <a:lnTo>
                    <a:pt x="425465" y="1877647"/>
                  </a:lnTo>
                  <a:lnTo>
                    <a:pt x="396464" y="1845253"/>
                  </a:lnTo>
                  <a:lnTo>
                    <a:pt x="377768" y="1807038"/>
                  </a:lnTo>
                  <a:lnTo>
                    <a:pt x="371144" y="1764537"/>
                  </a:lnTo>
                  <a:close/>
                </a:path>
                <a:path w="1930400" h="3387725">
                  <a:moveTo>
                    <a:pt x="445376" y="2276982"/>
                  </a:moveTo>
                  <a:lnTo>
                    <a:pt x="452005" y="2234249"/>
                  </a:lnTo>
                  <a:lnTo>
                    <a:pt x="470712" y="2195844"/>
                  </a:lnTo>
                  <a:lnTo>
                    <a:pt x="499729" y="2163302"/>
                  </a:lnTo>
                  <a:lnTo>
                    <a:pt x="537286" y="2138157"/>
                  </a:lnTo>
                  <a:lnTo>
                    <a:pt x="581616" y="2121945"/>
                  </a:lnTo>
                  <a:lnTo>
                    <a:pt x="630948" y="2116200"/>
                  </a:lnTo>
                  <a:lnTo>
                    <a:pt x="680279" y="2121945"/>
                  </a:lnTo>
                  <a:lnTo>
                    <a:pt x="724604" y="2138157"/>
                  </a:lnTo>
                  <a:lnTo>
                    <a:pt x="762155" y="2163302"/>
                  </a:lnTo>
                  <a:lnTo>
                    <a:pt x="791166" y="2195844"/>
                  </a:lnTo>
                  <a:lnTo>
                    <a:pt x="809868" y="2234249"/>
                  </a:lnTo>
                  <a:lnTo>
                    <a:pt x="816495" y="2276982"/>
                  </a:lnTo>
                  <a:lnTo>
                    <a:pt x="809868" y="2319707"/>
                  </a:lnTo>
                  <a:lnTo>
                    <a:pt x="791166" y="2358088"/>
                  </a:lnTo>
                  <a:lnTo>
                    <a:pt x="762155" y="2390600"/>
                  </a:lnTo>
                  <a:lnTo>
                    <a:pt x="724604" y="2415714"/>
                  </a:lnTo>
                  <a:lnTo>
                    <a:pt x="680279" y="2431902"/>
                  </a:lnTo>
                  <a:lnTo>
                    <a:pt x="630948" y="2437637"/>
                  </a:lnTo>
                  <a:lnTo>
                    <a:pt x="581616" y="2431902"/>
                  </a:lnTo>
                  <a:lnTo>
                    <a:pt x="537286" y="2415714"/>
                  </a:lnTo>
                  <a:lnTo>
                    <a:pt x="499729" y="2390600"/>
                  </a:lnTo>
                  <a:lnTo>
                    <a:pt x="470712" y="2358088"/>
                  </a:lnTo>
                  <a:lnTo>
                    <a:pt x="452005" y="2319707"/>
                  </a:lnTo>
                  <a:lnTo>
                    <a:pt x="445376" y="22769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2" name="object 12"/>
            <p:cNvSpPr/>
            <p:nvPr/>
          </p:nvSpPr>
          <p:spPr>
            <a:xfrm>
              <a:off x="1119352" y="4757927"/>
              <a:ext cx="371475" cy="321945"/>
            </a:xfrm>
            <a:custGeom>
              <a:avLst/>
              <a:gdLst/>
              <a:ahLst/>
              <a:cxnLst/>
              <a:rect l="l" t="t" r="r" b="b"/>
              <a:pathLst>
                <a:path w="371475" h="321945">
                  <a:moveTo>
                    <a:pt x="185572" y="0"/>
                  </a:moveTo>
                  <a:lnTo>
                    <a:pt x="136239" y="5744"/>
                  </a:lnTo>
                  <a:lnTo>
                    <a:pt x="91910" y="21956"/>
                  </a:lnTo>
                  <a:lnTo>
                    <a:pt x="54352" y="47101"/>
                  </a:lnTo>
                  <a:lnTo>
                    <a:pt x="25336" y="79643"/>
                  </a:lnTo>
                  <a:lnTo>
                    <a:pt x="6628" y="118048"/>
                  </a:lnTo>
                  <a:lnTo>
                    <a:pt x="0" y="160782"/>
                  </a:lnTo>
                  <a:lnTo>
                    <a:pt x="6628" y="203506"/>
                  </a:lnTo>
                  <a:lnTo>
                    <a:pt x="25336" y="241887"/>
                  </a:lnTo>
                  <a:lnTo>
                    <a:pt x="54352" y="274399"/>
                  </a:lnTo>
                  <a:lnTo>
                    <a:pt x="91910" y="299513"/>
                  </a:lnTo>
                  <a:lnTo>
                    <a:pt x="136239" y="315701"/>
                  </a:lnTo>
                  <a:lnTo>
                    <a:pt x="185572" y="321437"/>
                  </a:lnTo>
                  <a:lnTo>
                    <a:pt x="234903" y="315701"/>
                  </a:lnTo>
                  <a:lnTo>
                    <a:pt x="279227" y="299513"/>
                  </a:lnTo>
                  <a:lnTo>
                    <a:pt x="316779" y="274399"/>
                  </a:lnTo>
                  <a:lnTo>
                    <a:pt x="345789" y="241887"/>
                  </a:lnTo>
                  <a:lnTo>
                    <a:pt x="364492" y="203506"/>
                  </a:lnTo>
                  <a:lnTo>
                    <a:pt x="371119" y="160782"/>
                  </a:lnTo>
                  <a:lnTo>
                    <a:pt x="364492" y="118048"/>
                  </a:lnTo>
                  <a:lnTo>
                    <a:pt x="345789" y="79643"/>
                  </a:lnTo>
                  <a:lnTo>
                    <a:pt x="316779" y="47101"/>
                  </a:lnTo>
                  <a:lnTo>
                    <a:pt x="279227" y="21956"/>
                  </a:lnTo>
                  <a:lnTo>
                    <a:pt x="234903" y="5744"/>
                  </a:lnTo>
                  <a:lnTo>
                    <a:pt x="185572"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3" name="object 13"/>
            <p:cNvSpPr/>
            <p:nvPr/>
          </p:nvSpPr>
          <p:spPr>
            <a:xfrm>
              <a:off x="1119352" y="4757927"/>
              <a:ext cx="371475" cy="321945"/>
            </a:xfrm>
            <a:custGeom>
              <a:avLst/>
              <a:gdLst/>
              <a:ahLst/>
              <a:cxnLst/>
              <a:rect l="l" t="t" r="r" b="b"/>
              <a:pathLst>
                <a:path w="371475" h="321945">
                  <a:moveTo>
                    <a:pt x="0" y="160782"/>
                  </a:moveTo>
                  <a:lnTo>
                    <a:pt x="6628" y="118048"/>
                  </a:lnTo>
                  <a:lnTo>
                    <a:pt x="25336" y="79643"/>
                  </a:lnTo>
                  <a:lnTo>
                    <a:pt x="54352" y="47101"/>
                  </a:lnTo>
                  <a:lnTo>
                    <a:pt x="91910" y="21956"/>
                  </a:lnTo>
                  <a:lnTo>
                    <a:pt x="136239" y="5744"/>
                  </a:lnTo>
                  <a:lnTo>
                    <a:pt x="185572" y="0"/>
                  </a:lnTo>
                  <a:lnTo>
                    <a:pt x="234903" y="5744"/>
                  </a:lnTo>
                  <a:lnTo>
                    <a:pt x="279227" y="21956"/>
                  </a:lnTo>
                  <a:lnTo>
                    <a:pt x="316779" y="47101"/>
                  </a:lnTo>
                  <a:lnTo>
                    <a:pt x="345789" y="79643"/>
                  </a:lnTo>
                  <a:lnTo>
                    <a:pt x="364492" y="118048"/>
                  </a:lnTo>
                  <a:lnTo>
                    <a:pt x="371119" y="160782"/>
                  </a:lnTo>
                  <a:lnTo>
                    <a:pt x="364492" y="203506"/>
                  </a:lnTo>
                  <a:lnTo>
                    <a:pt x="345789" y="241887"/>
                  </a:lnTo>
                  <a:lnTo>
                    <a:pt x="316779" y="274399"/>
                  </a:lnTo>
                  <a:lnTo>
                    <a:pt x="279227" y="299513"/>
                  </a:lnTo>
                  <a:lnTo>
                    <a:pt x="234903" y="315701"/>
                  </a:lnTo>
                  <a:lnTo>
                    <a:pt x="185572" y="321437"/>
                  </a:lnTo>
                  <a:lnTo>
                    <a:pt x="136239" y="315701"/>
                  </a:lnTo>
                  <a:lnTo>
                    <a:pt x="91910" y="299513"/>
                  </a:lnTo>
                  <a:lnTo>
                    <a:pt x="54352" y="274399"/>
                  </a:lnTo>
                  <a:lnTo>
                    <a:pt x="25336" y="241887"/>
                  </a:lnTo>
                  <a:lnTo>
                    <a:pt x="6628"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2472829" y="4466351"/>
            <a:ext cx="3092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e5</a:t>
            </a:r>
            <a:endParaRPr sz="2000">
              <a:latin typeface="Candara" panose="020E0502030303020204" pitchFamily="34" charset="0"/>
              <a:cs typeface="Arial MT"/>
            </a:endParaRPr>
          </a:p>
        </p:txBody>
      </p:sp>
      <p:grpSp>
        <p:nvGrpSpPr>
          <p:cNvPr id="15" name="object 15"/>
          <p:cNvGrpSpPr/>
          <p:nvPr/>
        </p:nvGrpSpPr>
        <p:grpSpPr>
          <a:xfrm>
            <a:off x="3015982" y="4843161"/>
            <a:ext cx="409575" cy="360045"/>
            <a:chOff x="1694179" y="5123815"/>
            <a:chExt cx="409575" cy="360045"/>
          </a:xfrm>
        </p:grpSpPr>
        <p:sp>
          <p:nvSpPr>
            <p:cNvPr id="16" name="object 16"/>
            <p:cNvSpPr/>
            <p:nvPr/>
          </p:nvSpPr>
          <p:spPr>
            <a:xfrm>
              <a:off x="1713229" y="5142865"/>
              <a:ext cx="371475" cy="321945"/>
            </a:xfrm>
            <a:custGeom>
              <a:avLst/>
              <a:gdLst/>
              <a:ahLst/>
              <a:cxnLst/>
              <a:rect l="l" t="t" r="r" b="b"/>
              <a:pathLst>
                <a:path w="371475" h="321945">
                  <a:moveTo>
                    <a:pt x="185546" y="0"/>
                  </a:moveTo>
                  <a:lnTo>
                    <a:pt x="136216" y="5735"/>
                  </a:lnTo>
                  <a:lnTo>
                    <a:pt x="91891" y="21923"/>
                  </a:lnTo>
                  <a:lnTo>
                    <a:pt x="54340" y="47037"/>
                  </a:lnTo>
                  <a:lnTo>
                    <a:pt x="25329" y="79549"/>
                  </a:lnTo>
                  <a:lnTo>
                    <a:pt x="6626" y="117930"/>
                  </a:lnTo>
                  <a:lnTo>
                    <a:pt x="0" y="160655"/>
                  </a:lnTo>
                  <a:lnTo>
                    <a:pt x="6626" y="203388"/>
                  </a:lnTo>
                  <a:lnTo>
                    <a:pt x="25329" y="241793"/>
                  </a:lnTo>
                  <a:lnTo>
                    <a:pt x="54340" y="274335"/>
                  </a:lnTo>
                  <a:lnTo>
                    <a:pt x="91891" y="299480"/>
                  </a:lnTo>
                  <a:lnTo>
                    <a:pt x="136216" y="315692"/>
                  </a:lnTo>
                  <a:lnTo>
                    <a:pt x="185546" y="321437"/>
                  </a:lnTo>
                  <a:lnTo>
                    <a:pt x="234877" y="315692"/>
                  </a:lnTo>
                  <a:lnTo>
                    <a:pt x="279202" y="299480"/>
                  </a:lnTo>
                  <a:lnTo>
                    <a:pt x="316753" y="274335"/>
                  </a:lnTo>
                  <a:lnTo>
                    <a:pt x="345764" y="241793"/>
                  </a:lnTo>
                  <a:lnTo>
                    <a:pt x="364467" y="203388"/>
                  </a:lnTo>
                  <a:lnTo>
                    <a:pt x="371094" y="160655"/>
                  </a:lnTo>
                  <a:lnTo>
                    <a:pt x="364467" y="117930"/>
                  </a:lnTo>
                  <a:lnTo>
                    <a:pt x="345764" y="79549"/>
                  </a:lnTo>
                  <a:lnTo>
                    <a:pt x="316753" y="47037"/>
                  </a:lnTo>
                  <a:lnTo>
                    <a:pt x="279202" y="21923"/>
                  </a:lnTo>
                  <a:lnTo>
                    <a:pt x="234877" y="5735"/>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7" name="object 17"/>
            <p:cNvSpPr/>
            <p:nvPr/>
          </p:nvSpPr>
          <p:spPr>
            <a:xfrm>
              <a:off x="1713229" y="5142865"/>
              <a:ext cx="371475" cy="321945"/>
            </a:xfrm>
            <a:custGeom>
              <a:avLst/>
              <a:gdLst/>
              <a:ahLst/>
              <a:cxnLst/>
              <a:rect l="l" t="t" r="r" b="b"/>
              <a:pathLst>
                <a:path w="371475" h="321945">
                  <a:moveTo>
                    <a:pt x="0" y="160655"/>
                  </a:moveTo>
                  <a:lnTo>
                    <a:pt x="6626" y="117930"/>
                  </a:lnTo>
                  <a:lnTo>
                    <a:pt x="25329" y="79549"/>
                  </a:lnTo>
                  <a:lnTo>
                    <a:pt x="54340" y="47037"/>
                  </a:lnTo>
                  <a:lnTo>
                    <a:pt x="91891" y="21923"/>
                  </a:lnTo>
                  <a:lnTo>
                    <a:pt x="136216" y="5735"/>
                  </a:lnTo>
                  <a:lnTo>
                    <a:pt x="185546" y="0"/>
                  </a:lnTo>
                  <a:lnTo>
                    <a:pt x="234877" y="5735"/>
                  </a:lnTo>
                  <a:lnTo>
                    <a:pt x="279202" y="21923"/>
                  </a:lnTo>
                  <a:lnTo>
                    <a:pt x="316753" y="47037"/>
                  </a:lnTo>
                  <a:lnTo>
                    <a:pt x="345764" y="79549"/>
                  </a:lnTo>
                  <a:lnTo>
                    <a:pt x="364467" y="117930"/>
                  </a:lnTo>
                  <a:lnTo>
                    <a:pt x="371094" y="160655"/>
                  </a:lnTo>
                  <a:lnTo>
                    <a:pt x="364467" y="203388"/>
                  </a:lnTo>
                  <a:lnTo>
                    <a:pt x="345764" y="241793"/>
                  </a:lnTo>
                  <a:lnTo>
                    <a:pt x="316753" y="274335"/>
                  </a:lnTo>
                  <a:lnTo>
                    <a:pt x="279202" y="299480"/>
                  </a:lnTo>
                  <a:lnTo>
                    <a:pt x="234877" y="315692"/>
                  </a:lnTo>
                  <a:lnTo>
                    <a:pt x="185546" y="321437"/>
                  </a:lnTo>
                  <a:lnTo>
                    <a:pt x="136216" y="315692"/>
                  </a:lnTo>
                  <a:lnTo>
                    <a:pt x="91891" y="299480"/>
                  </a:lnTo>
                  <a:lnTo>
                    <a:pt x="54340" y="274335"/>
                  </a:lnTo>
                  <a:lnTo>
                    <a:pt x="25329" y="241793"/>
                  </a:lnTo>
                  <a:lnTo>
                    <a:pt x="6626" y="203388"/>
                  </a:lnTo>
                  <a:lnTo>
                    <a:pt x="0" y="16065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8" name="object 18"/>
          <p:cNvSpPr txBox="1"/>
          <p:nvPr/>
        </p:nvSpPr>
        <p:spPr>
          <a:xfrm>
            <a:off x="3066529" y="4851365"/>
            <a:ext cx="30924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Candara" panose="020E0502030303020204" pitchFamily="34" charset="0"/>
                <a:cs typeface="Arial MT"/>
              </a:rPr>
              <a:t>e6</a:t>
            </a:r>
            <a:endParaRPr sz="2000">
              <a:latin typeface="Candara" panose="020E0502030303020204" pitchFamily="34" charset="0"/>
              <a:cs typeface="Arial MT"/>
            </a:endParaRPr>
          </a:p>
        </p:txBody>
      </p:sp>
      <p:sp>
        <p:nvSpPr>
          <p:cNvPr id="19" name="object 19"/>
          <p:cNvSpPr/>
          <p:nvPr/>
        </p:nvSpPr>
        <p:spPr>
          <a:xfrm>
            <a:off x="5633072" y="2554240"/>
            <a:ext cx="371475" cy="320040"/>
          </a:xfrm>
          <a:custGeom>
            <a:avLst/>
            <a:gdLst/>
            <a:ahLst/>
            <a:cxnLst/>
            <a:rect l="l" t="t" r="r" b="b"/>
            <a:pathLst>
              <a:path w="371475" h="320039">
                <a:moveTo>
                  <a:pt x="0" y="160019"/>
                </a:moveTo>
                <a:lnTo>
                  <a:pt x="6626" y="117475"/>
                </a:lnTo>
                <a:lnTo>
                  <a:pt x="25329" y="79248"/>
                </a:lnTo>
                <a:lnTo>
                  <a:pt x="54340" y="46862"/>
                </a:lnTo>
                <a:lnTo>
                  <a:pt x="91891" y="21844"/>
                </a:lnTo>
                <a:lnTo>
                  <a:pt x="136216" y="5715"/>
                </a:lnTo>
                <a:lnTo>
                  <a:pt x="185546" y="0"/>
                </a:lnTo>
                <a:lnTo>
                  <a:pt x="234877" y="5714"/>
                </a:lnTo>
                <a:lnTo>
                  <a:pt x="279202" y="21843"/>
                </a:lnTo>
                <a:lnTo>
                  <a:pt x="316753" y="46862"/>
                </a:lnTo>
                <a:lnTo>
                  <a:pt x="345764" y="79247"/>
                </a:lnTo>
                <a:lnTo>
                  <a:pt x="364467" y="117474"/>
                </a:lnTo>
                <a:lnTo>
                  <a:pt x="371093" y="160019"/>
                </a:lnTo>
                <a:lnTo>
                  <a:pt x="364467" y="202564"/>
                </a:lnTo>
                <a:lnTo>
                  <a:pt x="345764" y="240791"/>
                </a:lnTo>
                <a:lnTo>
                  <a:pt x="316753" y="273176"/>
                </a:lnTo>
                <a:lnTo>
                  <a:pt x="279202" y="298196"/>
                </a:lnTo>
                <a:lnTo>
                  <a:pt x="234877" y="314325"/>
                </a:lnTo>
                <a:lnTo>
                  <a:pt x="185546" y="320039"/>
                </a:lnTo>
                <a:lnTo>
                  <a:pt x="136216" y="314325"/>
                </a:lnTo>
                <a:lnTo>
                  <a:pt x="91891" y="298196"/>
                </a:lnTo>
                <a:lnTo>
                  <a:pt x="54340" y="273176"/>
                </a:lnTo>
                <a:lnTo>
                  <a:pt x="25329" y="240791"/>
                </a:lnTo>
                <a:lnTo>
                  <a:pt x="6626" y="202564"/>
                </a:lnTo>
                <a:lnTo>
                  <a:pt x="0" y="160019"/>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0" name="object 20"/>
          <p:cNvSpPr txBox="1"/>
          <p:nvPr/>
        </p:nvSpPr>
        <p:spPr>
          <a:xfrm>
            <a:off x="5701524" y="2542175"/>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f1</a:t>
            </a:r>
            <a:endParaRPr sz="2000">
              <a:latin typeface="Candara" panose="020E0502030303020204" pitchFamily="34" charset="0"/>
              <a:cs typeface="Arial MT"/>
            </a:endParaRPr>
          </a:p>
        </p:txBody>
      </p:sp>
      <p:sp>
        <p:nvSpPr>
          <p:cNvPr id="21" name="object 21"/>
          <p:cNvSpPr/>
          <p:nvPr/>
        </p:nvSpPr>
        <p:spPr>
          <a:xfrm>
            <a:off x="5484608" y="3259217"/>
            <a:ext cx="371475" cy="321945"/>
          </a:xfrm>
          <a:custGeom>
            <a:avLst/>
            <a:gdLst/>
            <a:ahLst/>
            <a:cxnLst/>
            <a:rect l="l" t="t" r="r" b="b"/>
            <a:pathLst>
              <a:path w="371475" h="321945">
                <a:moveTo>
                  <a:pt x="0" y="160654"/>
                </a:moveTo>
                <a:lnTo>
                  <a:pt x="6626" y="117930"/>
                </a:lnTo>
                <a:lnTo>
                  <a:pt x="25329" y="79549"/>
                </a:lnTo>
                <a:lnTo>
                  <a:pt x="54340" y="47037"/>
                </a:lnTo>
                <a:lnTo>
                  <a:pt x="91891" y="21923"/>
                </a:lnTo>
                <a:lnTo>
                  <a:pt x="136216" y="5735"/>
                </a:lnTo>
                <a:lnTo>
                  <a:pt x="185547" y="0"/>
                </a:lnTo>
                <a:lnTo>
                  <a:pt x="234877" y="5735"/>
                </a:lnTo>
                <a:lnTo>
                  <a:pt x="279202" y="21923"/>
                </a:lnTo>
                <a:lnTo>
                  <a:pt x="316753" y="47037"/>
                </a:lnTo>
                <a:lnTo>
                  <a:pt x="345764" y="79549"/>
                </a:lnTo>
                <a:lnTo>
                  <a:pt x="364467" y="117930"/>
                </a:lnTo>
                <a:lnTo>
                  <a:pt x="371094" y="160654"/>
                </a:lnTo>
                <a:lnTo>
                  <a:pt x="364467" y="203388"/>
                </a:lnTo>
                <a:lnTo>
                  <a:pt x="345764" y="241793"/>
                </a:lnTo>
                <a:lnTo>
                  <a:pt x="316753" y="274335"/>
                </a:lnTo>
                <a:lnTo>
                  <a:pt x="279202" y="299480"/>
                </a:lnTo>
                <a:lnTo>
                  <a:pt x="234877" y="315692"/>
                </a:lnTo>
                <a:lnTo>
                  <a:pt x="185547" y="321436"/>
                </a:lnTo>
                <a:lnTo>
                  <a:pt x="136216" y="315692"/>
                </a:lnTo>
                <a:lnTo>
                  <a:pt x="91891" y="299480"/>
                </a:lnTo>
                <a:lnTo>
                  <a:pt x="54340" y="274335"/>
                </a:lnTo>
                <a:lnTo>
                  <a:pt x="25329" y="241793"/>
                </a:lnTo>
                <a:lnTo>
                  <a:pt x="6626" y="203388"/>
                </a:lnTo>
                <a:lnTo>
                  <a:pt x="0" y="16065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2" name="object 22"/>
          <p:cNvSpPr txBox="1"/>
          <p:nvPr/>
        </p:nvSpPr>
        <p:spPr>
          <a:xfrm>
            <a:off x="5553188" y="3248167"/>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f2</a:t>
            </a:r>
            <a:endParaRPr sz="2000">
              <a:latin typeface="Candara" panose="020E0502030303020204" pitchFamily="34" charset="0"/>
              <a:cs typeface="Arial MT"/>
            </a:endParaRPr>
          </a:p>
        </p:txBody>
      </p:sp>
      <p:grpSp>
        <p:nvGrpSpPr>
          <p:cNvPr id="23" name="object 23"/>
          <p:cNvGrpSpPr/>
          <p:nvPr/>
        </p:nvGrpSpPr>
        <p:grpSpPr>
          <a:xfrm>
            <a:off x="5762485" y="3816747"/>
            <a:ext cx="409575" cy="360045"/>
            <a:chOff x="4440682" y="4097401"/>
            <a:chExt cx="409575" cy="360045"/>
          </a:xfrm>
        </p:grpSpPr>
        <p:sp>
          <p:nvSpPr>
            <p:cNvPr id="24" name="object 24"/>
            <p:cNvSpPr/>
            <p:nvPr/>
          </p:nvSpPr>
          <p:spPr>
            <a:xfrm>
              <a:off x="4459732" y="4116451"/>
              <a:ext cx="371475" cy="321945"/>
            </a:xfrm>
            <a:custGeom>
              <a:avLst/>
              <a:gdLst/>
              <a:ahLst/>
              <a:cxnLst/>
              <a:rect l="l" t="t" r="r" b="b"/>
              <a:pathLst>
                <a:path w="371475" h="321945">
                  <a:moveTo>
                    <a:pt x="185546" y="0"/>
                  </a:moveTo>
                  <a:lnTo>
                    <a:pt x="136216" y="5744"/>
                  </a:lnTo>
                  <a:lnTo>
                    <a:pt x="91891" y="21956"/>
                  </a:lnTo>
                  <a:lnTo>
                    <a:pt x="54340" y="47101"/>
                  </a:lnTo>
                  <a:lnTo>
                    <a:pt x="25329" y="79643"/>
                  </a:lnTo>
                  <a:lnTo>
                    <a:pt x="6626" y="118048"/>
                  </a:lnTo>
                  <a:lnTo>
                    <a:pt x="0" y="160781"/>
                  </a:lnTo>
                  <a:lnTo>
                    <a:pt x="6626" y="203506"/>
                  </a:lnTo>
                  <a:lnTo>
                    <a:pt x="25329" y="241887"/>
                  </a:lnTo>
                  <a:lnTo>
                    <a:pt x="54340" y="274399"/>
                  </a:lnTo>
                  <a:lnTo>
                    <a:pt x="91891" y="299513"/>
                  </a:lnTo>
                  <a:lnTo>
                    <a:pt x="136216" y="315701"/>
                  </a:lnTo>
                  <a:lnTo>
                    <a:pt x="185546" y="321437"/>
                  </a:lnTo>
                  <a:lnTo>
                    <a:pt x="234877" y="315701"/>
                  </a:lnTo>
                  <a:lnTo>
                    <a:pt x="279202" y="299513"/>
                  </a:lnTo>
                  <a:lnTo>
                    <a:pt x="316753" y="274399"/>
                  </a:lnTo>
                  <a:lnTo>
                    <a:pt x="345764" y="241887"/>
                  </a:lnTo>
                  <a:lnTo>
                    <a:pt x="364467" y="203506"/>
                  </a:lnTo>
                  <a:lnTo>
                    <a:pt x="371093" y="160781"/>
                  </a:lnTo>
                  <a:lnTo>
                    <a:pt x="364467" y="118048"/>
                  </a:lnTo>
                  <a:lnTo>
                    <a:pt x="345764" y="79643"/>
                  </a:lnTo>
                  <a:lnTo>
                    <a:pt x="316753" y="47101"/>
                  </a:lnTo>
                  <a:lnTo>
                    <a:pt x="279202" y="21956"/>
                  </a:lnTo>
                  <a:lnTo>
                    <a:pt x="234877" y="5744"/>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5" name="object 25"/>
            <p:cNvSpPr/>
            <p:nvPr/>
          </p:nvSpPr>
          <p:spPr>
            <a:xfrm>
              <a:off x="4459732" y="4116451"/>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7"/>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26" name="object 26"/>
          <p:cNvSpPr txBox="1"/>
          <p:nvPr/>
        </p:nvSpPr>
        <p:spPr>
          <a:xfrm>
            <a:off x="5849987" y="3824748"/>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f3</a:t>
            </a:r>
            <a:endParaRPr sz="2000">
              <a:latin typeface="Candara" panose="020E0502030303020204" pitchFamily="34" charset="0"/>
              <a:cs typeface="Arial MT"/>
            </a:endParaRPr>
          </a:p>
        </p:txBody>
      </p:sp>
      <p:grpSp>
        <p:nvGrpSpPr>
          <p:cNvPr id="27" name="object 27"/>
          <p:cNvGrpSpPr/>
          <p:nvPr/>
        </p:nvGrpSpPr>
        <p:grpSpPr>
          <a:xfrm>
            <a:off x="5688189" y="4458224"/>
            <a:ext cx="409575" cy="360045"/>
            <a:chOff x="4366386" y="4738878"/>
            <a:chExt cx="409575" cy="360045"/>
          </a:xfrm>
        </p:grpSpPr>
        <p:sp>
          <p:nvSpPr>
            <p:cNvPr id="28" name="object 28"/>
            <p:cNvSpPr/>
            <p:nvPr/>
          </p:nvSpPr>
          <p:spPr>
            <a:xfrm>
              <a:off x="4385436" y="4757928"/>
              <a:ext cx="371475" cy="321945"/>
            </a:xfrm>
            <a:custGeom>
              <a:avLst/>
              <a:gdLst/>
              <a:ahLst/>
              <a:cxnLst/>
              <a:rect l="l" t="t" r="r" b="b"/>
              <a:pathLst>
                <a:path w="371475" h="321945">
                  <a:moveTo>
                    <a:pt x="185547" y="0"/>
                  </a:moveTo>
                  <a:lnTo>
                    <a:pt x="136216" y="5744"/>
                  </a:lnTo>
                  <a:lnTo>
                    <a:pt x="91891" y="21956"/>
                  </a:lnTo>
                  <a:lnTo>
                    <a:pt x="54340" y="47101"/>
                  </a:lnTo>
                  <a:lnTo>
                    <a:pt x="25329" y="79643"/>
                  </a:lnTo>
                  <a:lnTo>
                    <a:pt x="6626" y="118048"/>
                  </a:lnTo>
                  <a:lnTo>
                    <a:pt x="0" y="160782"/>
                  </a:lnTo>
                  <a:lnTo>
                    <a:pt x="6626" y="203506"/>
                  </a:lnTo>
                  <a:lnTo>
                    <a:pt x="25329" y="241887"/>
                  </a:lnTo>
                  <a:lnTo>
                    <a:pt x="54340" y="274399"/>
                  </a:lnTo>
                  <a:lnTo>
                    <a:pt x="91891" y="299513"/>
                  </a:lnTo>
                  <a:lnTo>
                    <a:pt x="136216" y="315701"/>
                  </a:lnTo>
                  <a:lnTo>
                    <a:pt x="185547" y="321437"/>
                  </a:lnTo>
                  <a:lnTo>
                    <a:pt x="234877" y="315701"/>
                  </a:lnTo>
                  <a:lnTo>
                    <a:pt x="279202" y="299513"/>
                  </a:lnTo>
                  <a:lnTo>
                    <a:pt x="316753" y="274399"/>
                  </a:lnTo>
                  <a:lnTo>
                    <a:pt x="345764" y="241887"/>
                  </a:lnTo>
                  <a:lnTo>
                    <a:pt x="364467" y="203506"/>
                  </a:lnTo>
                  <a:lnTo>
                    <a:pt x="371093" y="160782"/>
                  </a:lnTo>
                  <a:lnTo>
                    <a:pt x="364467" y="118048"/>
                  </a:lnTo>
                  <a:lnTo>
                    <a:pt x="345764" y="79643"/>
                  </a:lnTo>
                  <a:lnTo>
                    <a:pt x="316753" y="47101"/>
                  </a:lnTo>
                  <a:lnTo>
                    <a:pt x="279202" y="21956"/>
                  </a:lnTo>
                  <a:lnTo>
                    <a:pt x="234877" y="5744"/>
                  </a:lnTo>
                  <a:lnTo>
                    <a:pt x="185547"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9" name="object 29"/>
            <p:cNvSpPr/>
            <p:nvPr/>
          </p:nvSpPr>
          <p:spPr>
            <a:xfrm>
              <a:off x="4385436" y="4757928"/>
              <a:ext cx="371475" cy="321945"/>
            </a:xfrm>
            <a:custGeom>
              <a:avLst/>
              <a:gdLst/>
              <a:ahLst/>
              <a:cxnLst/>
              <a:rect l="l" t="t" r="r" b="b"/>
              <a:pathLst>
                <a:path w="371475" h="321945">
                  <a:moveTo>
                    <a:pt x="0" y="160782"/>
                  </a:moveTo>
                  <a:lnTo>
                    <a:pt x="6626" y="118048"/>
                  </a:lnTo>
                  <a:lnTo>
                    <a:pt x="25329" y="79643"/>
                  </a:lnTo>
                  <a:lnTo>
                    <a:pt x="54340" y="47101"/>
                  </a:lnTo>
                  <a:lnTo>
                    <a:pt x="91891" y="21956"/>
                  </a:lnTo>
                  <a:lnTo>
                    <a:pt x="136216" y="5744"/>
                  </a:lnTo>
                  <a:lnTo>
                    <a:pt x="185547" y="0"/>
                  </a:lnTo>
                  <a:lnTo>
                    <a:pt x="234877" y="5744"/>
                  </a:lnTo>
                  <a:lnTo>
                    <a:pt x="279202" y="21956"/>
                  </a:lnTo>
                  <a:lnTo>
                    <a:pt x="316753" y="47101"/>
                  </a:lnTo>
                  <a:lnTo>
                    <a:pt x="345764" y="79643"/>
                  </a:lnTo>
                  <a:lnTo>
                    <a:pt x="364467" y="118048"/>
                  </a:lnTo>
                  <a:lnTo>
                    <a:pt x="371093" y="160782"/>
                  </a:lnTo>
                  <a:lnTo>
                    <a:pt x="364467" y="203506"/>
                  </a:lnTo>
                  <a:lnTo>
                    <a:pt x="345764" y="241887"/>
                  </a:lnTo>
                  <a:lnTo>
                    <a:pt x="316753" y="274399"/>
                  </a:lnTo>
                  <a:lnTo>
                    <a:pt x="279202" y="299513"/>
                  </a:lnTo>
                  <a:lnTo>
                    <a:pt x="234877" y="315701"/>
                  </a:lnTo>
                  <a:lnTo>
                    <a:pt x="185547" y="321437"/>
                  </a:lnTo>
                  <a:lnTo>
                    <a:pt x="136216" y="315701"/>
                  </a:lnTo>
                  <a:lnTo>
                    <a:pt x="91891" y="299513"/>
                  </a:lnTo>
                  <a:lnTo>
                    <a:pt x="54340" y="274399"/>
                  </a:lnTo>
                  <a:lnTo>
                    <a:pt x="25329" y="241887"/>
                  </a:lnTo>
                  <a:lnTo>
                    <a:pt x="6626"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30" name="object 30"/>
          <p:cNvSpPr txBox="1"/>
          <p:nvPr/>
        </p:nvSpPr>
        <p:spPr>
          <a:xfrm>
            <a:off x="5775947" y="4466351"/>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f4</a:t>
            </a:r>
            <a:endParaRPr sz="2000">
              <a:latin typeface="Candara" panose="020E0502030303020204" pitchFamily="34" charset="0"/>
              <a:cs typeface="Arial MT"/>
            </a:endParaRPr>
          </a:p>
        </p:txBody>
      </p:sp>
      <p:sp>
        <p:nvSpPr>
          <p:cNvPr id="31" name="object 31"/>
          <p:cNvSpPr/>
          <p:nvPr/>
        </p:nvSpPr>
        <p:spPr>
          <a:xfrm>
            <a:off x="8527909" y="3130819"/>
            <a:ext cx="371475" cy="321945"/>
          </a:xfrm>
          <a:custGeom>
            <a:avLst/>
            <a:gdLst/>
            <a:ahLst/>
            <a:cxnLst/>
            <a:rect l="l" t="t" r="r" b="b"/>
            <a:pathLst>
              <a:path w="371475" h="321945">
                <a:moveTo>
                  <a:pt x="0" y="160781"/>
                </a:moveTo>
                <a:lnTo>
                  <a:pt x="6636" y="118048"/>
                </a:lnTo>
                <a:lnTo>
                  <a:pt x="25362" y="79643"/>
                </a:lnTo>
                <a:lnTo>
                  <a:pt x="54403" y="47101"/>
                </a:lnTo>
                <a:lnTo>
                  <a:pt x="91985" y="21956"/>
                </a:lnTo>
                <a:lnTo>
                  <a:pt x="136333" y="5744"/>
                </a:lnTo>
                <a:lnTo>
                  <a:pt x="185674" y="0"/>
                </a:lnTo>
                <a:lnTo>
                  <a:pt x="235004" y="5744"/>
                </a:lnTo>
                <a:lnTo>
                  <a:pt x="279329" y="21956"/>
                </a:lnTo>
                <a:lnTo>
                  <a:pt x="316880" y="47101"/>
                </a:lnTo>
                <a:lnTo>
                  <a:pt x="345891" y="79643"/>
                </a:lnTo>
                <a:lnTo>
                  <a:pt x="364594" y="118048"/>
                </a:lnTo>
                <a:lnTo>
                  <a:pt x="371221" y="160781"/>
                </a:lnTo>
                <a:lnTo>
                  <a:pt x="364594" y="203515"/>
                </a:lnTo>
                <a:lnTo>
                  <a:pt x="345891" y="241920"/>
                </a:lnTo>
                <a:lnTo>
                  <a:pt x="316880" y="274462"/>
                </a:lnTo>
                <a:lnTo>
                  <a:pt x="279329" y="299607"/>
                </a:lnTo>
                <a:lnTo>
                  <a:pt x="235004" y="315819"/>
                </a:lnTo>
                <a:lnTo>
                  <a:pt x="185674" y="321563"/>
                </a:lnTo>
                <a:lnTo>
                  <a:pt x="136333" y="315819"/>
                </a:lnTo>
                <a:lnTo>
                  <a:pt x="91985" y="299607"/>
                </a:lnTo>
                <a:lnTo>
                  <a:pt x="54403" y="274462"/>
                </a:lnTo>
                <a:lnTo>
                  <a:pt x="25362" y="241920"/>
                </a:lnTo>
                <a:lnTo>
                  <a:pt x="6636" y="203515"/>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2" name="object 32"/>
          <p:cNvSpPr txBox="1"/>
          <p:nvPr/>
        </p:nvSpPr>
        <p:spPr>
          <a:xfrm>
            <a:off x="8567914" y="3119771"/>
            <a:ext cx="29273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x1</a:t>
            </a:r>
            <a:endParaRPr sz="2000">
              <a:latin typeface="Candara" panose="020E0502030303020204" pitchFamily="34" charset="0"/>
              <a:cs typeface="Arial MT"/>
            </a:endParaRPr>
          </a:p>
        </p:txBody>
      </p:sp>
      <p:sp>
        <p:nvSpPr>
          <p:cNvPr id="33" name="object 33"/>
          <p:cNvSpPr/>
          <p:nvPr/>
        </p:nvSpPr>
        <p:spPr>
          <a:xfrm>
            <a:off x="8453742" y="3964067"/>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6"/>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4" name="object 34"/>
          <p:cNvSpPr txBox="1"/>
          <p:nvPr/>
        </p:nvSpPr>
        <p:spPr>
          <a:xfrm>
            <a:off x="8493873" y="3953144"/>
            <a:ext cx="292735"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x2</a:t>
            </a:r>
            <a:endParaRPr sz="2000">
              <a:latin typeface="Candara" panose="020E0502030303020204" pitchFamily="34" charset="0"/>
              <a:cs typeface="Arial MT"/>
            </a:endParaRPr>
          </a:p>
        </p:txBody>
      </p:sp>
      <p:sp>
        <p:nvSpPr>
          <p:cNvPr id="35" name="object 35"/>
          <p:cNvSpPr txBox="1"/>
          <p:nvPr/>
        </p:nvSpPr>
        <p:spPr>
          <a:xfrm>
            <a:off x="2546895" y="1938671"/>
            <a:ext cx="983615" cy="2345690"/>
          </a:xfrm>
          <a:prstGeom prst="rect">
            <a:avLst/>
          </a:prstGeom>
        </p:spPr>
        <p:txBody>
          <a:bodyPr vert="horz" wrap="square" lIns="0" tIns="13335" rIns="0" bIns="0" rtlCol="0">
            <a:spAutoFit/>
          </a:bodyPr>
          <a:lstStyle/>
          <a:p>
            <a:pPr marL="218440">
              <a:lnSpc>
                <a:spcPct val="100000"/>
              </a:lnSpc>
              <a:spcBef>
                <a:spcPts val="105"/>
              </a:spcBef>
            </a:pPr>
            <a:r>
              <a:rPr sz="2000" dirty="0">
                <a:latin typeface="Candara" panose="020E0502030303020204" pitchFamily="34" charset="0"/>
                <a:cs typeface="Arial MT"/>
              </a:rPr>
              <a:t>Error</a:t>
            </a:r>
            <a:endParaRPr sz="2000">
              <a:latin typeface="Candara" panose="020E0502030303020204" pitchFamily="34" charset="0"/>
              <a:cs typeface="Arial MT"/>
            </a:endParaRPr>
          </a:p>
          <a:p>
            <a:pPr marL="35560">
              <a:lnSpc>
                <a:spcPts val="2120"/>
              </a:lnSpc>
            </a:pPr>
            <a:r>
              <a:rPr sz="2000" spc="-10" dirty="0">
                <a:latin typeface="Candara" panose="020E0502030303020204" pitchFamily="34" charset="0"/>
                <a:cs typeface="Arial MT"/>
              </a:rPr>
              <a:t>S</a:t>
            </a:r>
            <a:r>
              <a:rPr sz="2000" dirty="0">
                <a:latin typeface="Candara" panose="020E0502030303020204" pitchFamily="34" charset="0"/>
                <a:cs typeface="Arial MT"/>
              </a:rPr>
              <a:t>our</a:t>
            </a:r>
            <a:r>
              <a:rPr sz="2000" spc="5" dirty="0">
                <a:latin typeface="Candara" panose="020E0502030303020204" pitchFamily="34" charset="0"/>
                <a:cs typeface="Arial MT"/>
              </a:rPr>
              <a:t>c</a:t>
            </a:r>
            <a:r>
              <a:rPr sz="2000" dirty="0">
                <a:latin typeface="Candara" panose="020E0502030303020204" pitchFamily="34" charset="0"/>
                <a:cs typeface="Arial MT"/>
              </a:rPr>
              <a:t>es</a:t>
            </a:r>
            <a:endParaRPr sz="2000">
              <a:latin typeface="Candara" panose="020E0502030303020204" pitchFamily="34" charset="0"/>
              <a:cs typeface="Arial MT"/>
            </a:endParaRPr>
          </a:p>
          <a:p>
            <a:pPr marL="160655">
              <a:lnSpc>
                <a:spcPts val="2120"/>
              </a:lnSpc>
            </a:pPr>
            <a:r>
              <a:rPr sz="2000" dirty="0">
                <a:latin typeface="Candara" panose="020E0502030303020204" pitchFamily="34" charset="0"/>
                <a:cs typeface="Arial MT"/>
              </a:rPr>
              <a:t>e1</a:t>
            </a:r>
            <a:endParaRPr sz="2000">
              <a:latin typeface="Candara" panose="020E0502030303020204" pitchFamily="34" charset="0"/>
              <a:cs typeface="Arial MT"/>
            </a:endParaRPr>
          </a:p>
          <a:p>
            <a:pPr marL="234950">
              <a:lnSpc>
                <a:spcPct val="100000"/>
              </a:lnSpc>
              <a:spcBef>
                <a:spcPts val="1645"/>
              </a:spcBef>
            </a:pPr>
            <a:r>
              <a:rPr sz="2000" dirty="0">
                <a:latin typeface="Candara" panose="020E0502030303020204" pitchFamily="34" charset="0"/>
                <a:cs typeface="Arial MT"/>
              </a:rPr>
              <a:t>e2</a:t>
            </a:r>
            <a:endParaRPr sz="2000">
              <a:latin typeface="Candara" panose="020E0502030303020204" pitchFamily="34" charset="0"/>
              <a:cs typeface="Arial MT"/>
            </a:endParaRPr>
          </a:p>
          <a:p>
            <a:pPr marL="12700">
              <a:lnSpc>
                <a:spcPct val="100000"/>
              </a:lnSpc>
              <a:spcBef>
                <a:spcPts val="1135"/>
              </a:spcBef>
            </a:pPr>
            <a:r>
              <a:rPr sz="2000" dirty="0">
                <a:latin typeface="Candara" panose="020E0502030303020204" pitchFamily="34" charset="0"/>
                <a:cs typeface="Arial MT"/>
              </a:rPr>
              <a:t>e3</a:t>
            </a:r>
            <a:endParaRPr sz="2000">
              <a:latin typeface="Candara" panose="020E0502030303020204" pitchFamily="34" charset="0"/>
              <a:cs typeface="Arial MT"/>
            </a:endParaRPr>
          </a:p>
          <a:p>
            <a:pPr marL="86995">
              <a:lnSpc>
                <a:spcPct val="100000"/>
              </a:lnSpc>
              <a:spcBef>
                <a:spcPts val="1635"/>
              </a:spcBef>
            </a:pPr>
            <a:r>
              <a:rPr sz="2000" dirty="0">
                <a:latin typeface="Candara" panose="020E0502030303020204" pitchFamily="34" charset="0"/>
                <a:cs typeface="Arial MT"/>
              </a:rPr>
              <a:t>e4</a:t>
            </a:r>
            <a:endParaRPr sz="2000">
              <a:latin typeface="Candara" panose="020E0502030303020204" pitchFamily="34" charset="0"/>
              <a:cs typeface="Arial MT"/>
            </a:endParaRPr>
          </a:p>
        </p:txBody>
      </p:sp>
      <p:sp>
        <p:nvSpPr>
          <p:cNvPr id="36" name="object 36"/>
          <p:cNvSpPr txBox="1">
            <a:spLocks/>
          </p:cNvSpPr>
          <p:nvPr/>
        </p:nvSpPr>
        <p:spPr>
          <a:xfrm>
            <a:off x="2203386" y="1226328"/>
            <a:ext cx="1943735" cy="6356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220979" marR="5080" indent="-208915">
              <a:lnSpc>
                <a:spcPct val="100000"/>
              </a:lnSpc>
              <a:spcBef>
                <a:spcPts val="105"/>
              </a:spcBef>
            </a:pPr>
            <a:r>
              <a:rPr lang="en-US" sz="2000" smtClean="0">
                <a:solidFill>
                  <a:srgbClr val="000000"/>
                </a:solidFill>
                <a:cs typeface="Arial MT"/>
              </a:rPr>
              <a:t>Input</a:t>
            </a:r>
            <a:r>
              <a:rPr lang="en-US" sz="2000" spc="-70" smtClean="0">
                <a:solidFill>
                  <a:srgbClr val="000000"/>
                </a:solidFill>
                <a:cs typeface="Arial MT"/>
              </a:rPr>
              <a:t> </a:t>
            </a:r>
            <a:r>
              <a:rPr lang="en-US" sz="2000" smtClean="0">
                <a:solidFill>
                  <a:srgbClr val="000000"/>
                </a:solidFill>
                <a:cs typeface="Arial MT"/>
              </a:rPr>
              <a:t>to</a:t>
            </a:r>
            <a:r>
              <a:rPr lang="en-US" sz="2000" spc="-60" smtClean="0">
                <a:solidFill>
                  <a:srgbClr val="000000"/>
                </a:solidFill>
                <a:cs typeface="Arial MT"/>
              </a:rPr>
              <a:t> </a:t>
            </a:r>
            <a:r>
              <a:rPr lang="en-US" sz="2000" smtClean="0">
                <a:solidFill>
                  <a:srgbClr val="000000"/>
                </a:solidFill>
                <a:cs typeface="Arial MT"/>
              </a:rPr>
              <a:t>Software </a:t>
            </a:r>
            <a:r>
              <a:rPr lang="en-US" sz="2000" spc="-540" smtClean="0">
                <a:solidFill>
                  <a:srgbClr val="000000"/>
                </a:solidFill>
                <a:cs typeface="Arial MT"/>
              </a:rPr>
              <a:t> </a:t>
            </a:r>
            <a:r>
              <a:rPr lang="en-US" sz="2000" smtClean="0">
                <a:solidFill>
                  <a:srgbClr val="000000"/>
                </a:solidFill>
                <a:cs typeface="Arial MT"/>
              </a:rPr>
              <a:t>Development</a:t>
            </a:r>
            <a:endParaRPr lang="en-US" sz="2000">
              <a:cs typeface="Arial MT"/>
            </a:endParaRPr>
          </a:p>
        </p:txBody>
      </p:sp>
      <p:sp>
        <p:nvSpPr>
          <p:cNvPr id="37" name="object 37"/>
          <p:cNvSpPr txBox="1"/>
          <p:nvPr/>
        </p:nvSpPr>
        <p:spPr>
          <a:xfrm>
            <a:off x="5340972" y="1226328"/>
            <a:ext cx="1029335" cy="1043305"/>
          </a:xfrm>
          <a:prstGeom prst="rect">
            <a:avLst/>
          </a:prstGeom>
        </p:spPr>
        <p:txBody>
          <a:bodyPr vert="horz" wrap="square" lIns="0" tIns="13335" rIns="0" bIns="0" rtlCol="0">
            <a:spAutoFit/>
          </a:bodyPr>
          <a:lstStyle/>
          <a:p>
            <a:pPr marL="91440" marR="5080" indent="-79375">
              <a:lnSpc>
                <a:spcPct val="100000"/>
              </a:lnSpc>
              <a:spcBef>
                <a:spcPts val="105"/>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System</a:t>
            </a:r>
            <a:endParaRPr sz="2000">
              <a:latin typeface="Candara" panose="020E0502030303020204" pitchFamily="34" charset="0"/>
              <a:cs typeface="Arial MT"/>
            </a:endParaRPr>
          </a:p>
          <a:p>
            <a:pPr marL="181610">
              <a:lnSpc>
                <a:spcPct val="100000"/>
              </a:lnSpc>
              <a:spcBef>
                <a:spcPts val="805"/>
              </a:spcBef>
            </a:pPr>
            <a:r>
              <a:rPr sz="2000" dirty="0">
                <a:latin typeface="Candara" panose="020E0502030303020204" pitchFamily="34" charset="0"/>
                <a:cs typeface="Arial MT"/>
              </a:rPr>
              <a:t>Faults</a:t>
            </a:r>
            <a:endParaRPr sz="2000">
              <a:latin typeface="Candara" panose="020E0502030303020204" pitchFamily="34" charset="0"/>
              <a:cs typeface="Arial MT"/>
            </a:endParaRPr>
          </a:p>
        </p:txBody>
      </p:sp>
      <p:sp>
        <p:nvSpPr>
          <p:cNvPr id="38" name="object 38"/>
          <p:cNvSpPr txBox="1"/>
          <p:nvPr/>
        </p:nvSpPr>
        <p:spPr>
          <a:xfrm>
            <a:off x="7694408" y="1282461"/>
            <a:ext cx="1962150" cy="1115695"/>
          </a:xfrm>
          <a:prstGeom prst="rect">
            <a:avLst/>
          </a:prstGeom>
        </p:spPr>
        <p:txBody>
          <a:bodyPr vert="horz" wrap="square" lIns="0" tIns="13335" rIns="0" bIns="0" rtlCol="0">
            <a:spAutoFit/>
          </a:bodyPr>
          <a:lstStyle/>
          <a:p>
            <a:pPr marL="12700" marR="5080" algn="ctr">
              <a:lnSpc>
                <a:spcPct val="100000"/>
              </a:lnSpc>
              <a:spcBef>
                <a:spcPts val="105"/>
              </a:spcBef>
            </a:pPr>
            <a:r>
              <a:rPr sz="2000" dirty="0">
                <a:latin typeface="Candara" panose="020E0502030303020204" pitchFamily="34" charset="0"/>
                <a:cs typeface="Arial MT"/>
              </a:rPr>
              <a:t>Usage</a:t>
            </a:r>
            <a:r>
              <a:rPr sz="2000" spc="-90" dirty="0">
                <a:latin typeface="Candara" panose="020E0502030303020204" pitchFamily="34" charset="0"/>
                <a:cs typeface="Arial MT"/>
              </a:rPr>
              <a:t> </a:t>
            </a:r>
            <a:r>
              <a:rPr sz="2000" dirty="0">
                <a:latin typeface="Candara" panose="020E0502030303020204" pitchFamily="34" charset="0"/>
                <a:cs typeface="Arial MT"/>
              </a:rPr>
              <a:t>Scenarios </a:t>
            </a:r>
            <a:r>
              <a:rPr sz="2000" spc="-540" dirty="0">
                <a:latin typeface="Candara" panose="020E0502030303020204" pitchFamily="34" charset="0"/>
                <a:cs typeface="Arial MT"/>
              </a:rPr>
              <a:t> </a:t>
            </a:r>
            <a:r>
              <a:rPr sz="2000" dirty="0">
                <a:latin typeface="Candara" panose="020E0502030303020204" pitchFamily="34" charset="0"/>
                <a:cs typeface="Arial MT"/>
              </a:rPr>
              <a:t>and</a:t>
            </a:r>
            <a:r>
              <a:rPr sz="2000" spc="-25" dirty="0">
                <a:latin typeface="Candara" panose="020E0502030303020204" pitchFamily="34" charset="0"/>
                <a:cs typeface="Arial MT"/>
              </a:rPr>
              <a:t> </a:t>
            </a:r>
            <a:r>
              <a:rPr sz="2000" dirty="0">
                <a:latin typeface="Candara" panose="020E0502030303020204" pitchFamily="34" charset="0"/>
                <a:cs typeface="Arial MT"/>
              </a:rPr>
              <a:t>Results</a:t>
            </a:r>
            <a:endParaRPr sz="2000">
              <a:latin typeface="Candara" panose="020E0502030303020204" pitchFamily="34" charset="0"/>
              <a:cs typeface="Arial MT"/>
            </a:endParaRPr>
          </a:p>
          <a:p>
            <a:pPr marL="6350" algn="ctr">
              <a:lnSpc>
                <a:spcPct val="100000"/>
              </a:lnSpc>
              <a:spcBef>
                <a:spcPts val="1375"/>
              </a:spcBef>
            </a:pPr>
            <a:r>
              <a:rPr sz="2000" dirty="0">
                <a:latin typeface="Candara" panose="020E0502030303020204" pitchFamily="34" charset="0"/>
                <a:cs typeface="Arial MT"/>
              </a:rPr>
              <a:t>Failures</a:t>
            </a:r>
            <a:endParaRPr sz="2000">
              <a:latin typeface="Candara" panose="020E0502030303020204" pitchFamily="34" charset="0"/>
              <a:cs typeface="Arial MT"/>
            </a:endParaRPr>
          </a:p>
        </p:txBody>
      </p:sp>
      <p:sp>
        <p:nvSpPr>
          <p:cNvPr id="39" name="object 39"/>
          <p:cNvSpPr/>
          <p:nvPr/>
        </p:nvSpPr>
        <p:spPr>
          <a:xfrm>
            <a:off x="2663811" y="5872343"/>
            <a:ext cx="371475" cy="354330"/>
          </a:xfrm>
          <a:custGeom>
            <a:avLst/>
            <a:gdLst/>
            <a:ahLst/>
            <a:cxnLst/>
            <a:rect l="l" t="t" r="r" b="b"/>
            <a:pathLst>
              <a:path w="371475" h="354329">
                <a:moveTo>
                  <a:pt x="0" y="176974"/>
                </a:moveTo>
                <a:lnTo>
                  <a:pt x="6626" y="129928"/>
                </a:lnTo>
                <a:lnTo>
                  <a:pt x="25329" y="87652"/>
                </a:lnTo>
                <a:lnTo>
                  <a:pt x="54340" y="51835"/>
                </a:lnTo>
                <a:lnTo>
                  <a:pt x="91891" y="24162"/>
                </a:lnTo>
                <a:lnTo>
                  <a:pt x="136216" y="6321"/>
                </a:lnTo>
                <a:lnTo>
                  <a:pt x="185547" y="0"/>
                </a:lnTo>
                <a:lnTo>
                  <a:pt x="234887" y="6321"/>
                </a:lnTo>
                <a:lnTo>
                  <a:pt x="279235" y="24162"/>
                </a:lnTo>
                <a:lnTo>
                  <a:pt x="316817" y="51835"/>
                </a:lnTo>
                <a:lnTo>
                  <a:pt x="345858" y="87652"/>
                </a:lnTo>
                <a:lnTo>
                  <a:pt x="364584" y="129928"/>
                </a:lnTo>
                <a:lnTo>
                  <a:pt x="371221" y="176974"/>
                </a:lnTo>
                <a:lnTo>
                  <a:pt x="364584" y="224015"/>
                </a:lnTo>
                <a:lnTo>
                  <a:pt x="345858" y="266287"/>
                </a:lnTo>
                <a:lnTo>
                  <a:pt x="316817" y="302102"/>
                </a:lnTo>
                <a:lnTo>
                  <a:pt x="279235" y="329774"/>
                </a:lnTo>
                <a:lnTo>
                  <a:pt x="234887" y="347614"/>
                </a:lnTo>
                <a:lnTo>
                  <a:pt x="185547" y="353936"/>
                </a:lnTo>
                <a:lnTo>
                  <a:pt x="136216" y="347614"/>
                </a:lnTo>
                <a:lnTo>
                  <a:pt x="91891" y="329774"/>
                </a:lnTo>
                <a:lnTo>
                  <a:pt x="54340" y="302102"/>
                </a:lnTo>
                <a:lnTo>
                  <a:pt x="25329" y="266287"/>
                </a:lnTo>
                <a:lnTo>
                  <a:pt x="662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0" name="object 40"/>
          <p:cNvSpPr txBox="1"/>
          <p:nvPr/>
        </p:nvSpPr>
        <p:spPr>
          <a:xfrm>
            <a:off x="2779636" y="5878236"/>
            <a:ext cx="154305"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a</a:t>
            </a:r>
            <a:endParaRPr sz="2000">
              <a:latin typeface="Candara" panose="020E0502030303020204" pitchFamily="34" charset="0"/>
              <a:cs typeface="Arial MT"/>
            </a:endParaRPr>
          </a:p>
        </p:txBody>
      </p:sp>
      <p:sp>
        <p:nvSpPr>
          <p:cNvPr id="41" name="object 41"/>
          <p:cNvSpPr txBox="1"/>
          <p:nvPr/>
        </p:nvSpPr>
        <p:spPr>
          <a:xfrm>
            <a:off x="2224011" y="6231195"/>
            <a:ext cx="1378585" cy="258404"/>
          </a:xfrm>
          <a:prstGeom prst="rect">
            <a:avLst/>
          </a:prstGeom>
        </p:spPr>
        <p:txBody>
          <a:bodyPr vert="horz" wrap="square" lIns="0" tIns="12065" rIns="0" bIns="0" rtlCol="0">
            <a:spAutoFit/>
          </a:bodyPr>
          <a:lstStyle/>
          <a:p>
            <a:pPr>
              <a:lnSpc>
                <a:spcPct val="100000"/>
              </a:lnSpc>
              <a:spcBef>
                <a:spcPts val="95"/>
              </a:spcBef>
            </a:pPr>
            <a:r>
              <a:rPr sz="1600" spc="-10" dirty="0">
                <a:latin typeface="Candara" panose="020E0502030303020204" pitchFamily="34" charset="0"/>
                <a:cs typeface="Arial MT"/>
              </a:rPr>
              <a:t>presence</a:t>
            </a:r>
            <a:r>
              <a:rPr sz="1600" spc="-30" dirty="0">
                <a:latin typeface="Candara" panose="020E0502030303020204" pitchFamily="34" charset="0"/>
                <a:cs typeface="Arial MT"/>
              </a:rPr>
              <a:t> </a:t>
            </a:r>
            <a:r>
              <a:rPr sz="1600" spc="-5" dirty="0">
                <a:latin typeface="Candara" panose="020E0502030303020204" pitchFamily="34" charset="0"/>
                <a:cs typeface="Arial MT"/>
              </a:rPr>
              <a:t>of</a:t>
            </a:r>
            <a:r>
              <a:rPr sz="1600" spc="-10"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grpSp>
        <p:nvGrpSpPr>
          <p:cNvPr id="42" name="object 42"/>
          <p:cNvGrpSpPr/>
          <p:nvPr/>
        </p:nvGrpSpPr>
        <p:grpSpPr>
          <a:xfrm>
            <a:off x="6133579" y="5853293"/>
            <a:ext cx="1374775" cy="392430"/>
            <a:chOff x="4811776" y="6133947"/>
            <a:chExt cx="1374775" cy="392430"/>
          </a:xfrm>
        </p:grpSpPr>
        <p:sp>
          <p:nvSpPr>
            <p:cNvPr id="43" name="object 43"/>
            <p:cNvSpPr/>
            <p:nvPr/>
          </p:nvSpPr>
          <p:spPr>
            <a:xfrm>
              <a:off x="4830826" y="6152997"/>
              <a:ext cx="1336675" cy="354330"/>
            </a:xfrm>
            <a:custGeom>
              <a:avLst/>
              <a:gdLst/>
              <a:ahLst/>
              <a:cxnLst/>
              <a:rect l="l" t="t" r="r" b="b"/>
              <a:pathLst>
                <a:path w="1336675" h="354329">
                  <a:moveTo>
                    <a:pt x="0" y="176974"/>
                  </a:moveTo>
                  <a:lnTo>
                    <a:pt x="6626" y="129928"/>
                  </a:lnTo>
                  <a:lnTo>
                    <a:pt x="25329" y="87652"/>
                  </a:lnTo>
                  <a:lnTo>
                    <a:pt x="54340" y="51835"/>
                  </a:lnTo>
                  <a:lnTo>
                    <a:pt x="91891" y="24162"/>
                  </a:lnTo>
                  <a:lnTo>
                    <a:pt x="136216" y="6321"/>
                  </a:lnTo>
                  <a:lnTo>
                    <a:pt x="185547" y="0"/>
                  </a:lnTo>
                  <a:lnTo>
                    <a:pt x="234877" y="6321"/>
                  </a:lnTo>
                  <a:lnTo>
                    <a:pt x="279202" y="24162"/>
                  </a:lnTo>
                  <a:lnTo>
                    <a:pt x="316753" y="51835"/>
                  </a:lnTo>
                  <a:lnTo>
                    <a:pt x="345764" y="87652"/>
                  </a:lnTo>
                  <a:lnTo>
                    <a:pt x="364467" y="129928"/>
                  </a:lnTo>
                  <a:lnTo>
                    <a:pt x="371094" y="176974"/>
                  </a:lnTo>
                  <a:lnTo>
                    <a:pt x="364467" y="224015"/>
                  </a:lnTo>
                  <a:lnTo>
                    <a:pt x="345764" y="266287"/>
                  </a:lnTo>
                  <a:lnTo>
                    <a:pt x="316753" y="302102"/>
                  </a:lnTo>
                  <a:lnTo>
                    <a:pt x="279202" y="329774"/>
                  </a:lnTo>
                  <a:lnTo>
                    <a:pt x="234877" y="347614"/>
                  </a:lnTo>
                  <a:lnTo>
                    <a:pt x="185547" y="353936"/>
                  </a:lnTo>
                  <a:lnTo>
                    <a:pt x="136216" y="347614"/>
                  </a:lnTo>
                  <a:lnTo>
                    <a:pt x="91891" y="329774"/>
                  </a:lnTo>
                  <a:lnTo>
                    <a:pt x="54340" y="302102"/>
                  </a:lnTo>
                  <a:lnTo>
                    <a:pt x="25329" y="266287"/>
                  </a:lnTo>
                  <a:lnTo>
                    <a:pt x="6626" y="224015"/>
                  </a:lnTo>
                  <a:lnTo>
                    <a:pt x="0" y="176974"/>
                  </a:lnTo>
                  <a:close/>
                </a:path>
                <a:path w="1336675" h="354329">
                  <a:moveTo>
                    <a:pt x="964946" y="176974"/>
                  </a:moveTo>
                  <a:lnTo>
                    <a:pt x="971572" y="129928"/>
                  </a:lnTo>
                  <a:lnTo>
                    <a:pt x="990275" y="87652"/>
                  </a:lnTo>
                  <a:lnTo>
                    <a:pt x="1019286" y="51835"/>
                  </a:lnTo>
                  <a:lnTo>
                    <a:pt x="1056837" y="24162"/>
                  </a:lnTo>
                  <a:lnTo>
                    <a:pt x="1101162" y="6321"/>
                  </a:lnTo>
                  <a:lnTo>
                    <a:pt x="1150493" y="0"/>
                  </a:lnTo>
                  <a:lnTo>
                    <a:pt x="1199833" y="6321"/>
                  </a:lnTo>
                  <a:lnTo>
                    <a:pt x="1244181" y="24162"/>
                  </a:lnTo>
                  <a:lnTo>
                    <a:pt x="1281763" y="51835"/>
                  </a:lnTo>
                  <a:lnTo>
                    <a:pt x="1310804" y="87652"/>
                  </a:lnTo>
                  <a:lnTo>
                    <a:pt x="1329530" y="129928"/>
                  </a:lnTo>
                  <a:lnTo>
                    <a:pt x="1336166" y="176974"/>
                  </a:lnTo>
                  <a:lnTo>
                    <a:pt x="1329530" y="224015"/>
                  </a:lnTo>
                  <a:lnTo>
                    <a:pt x="1310804" y="266287"/>
                  </a:lnTo>
                  <a:lnTo>
                    <a:pt x="1281763" y="302102"/>
                  </a:lnTo>
                  <a:lnTo>
                    <a:pt x="1244181" y="329774"/>
                  </a:lnTo>
                  <a:lnTo>
                    <a:pt x="1199833" y="347614"/>
                  </a:lnTo>
                  <a:lnTo>
                    <a:pt x="1150493" y="353936"/>
                  </a:lnTo>
                  <a:lnTo>
                    <a:pt x="1101162" y="347614"/>
                  </a:lnTo>
                  <a:lnTo>
                    <a:pt x="1056837" y="329774"/>
                  </a:lnTo>
                  <a:lnTo>
                    <a:pt x="1019286" y="302102"/>
                  </a:lnTo>
                  <a:lnTo>
                    <a:pt x="990275" y="266287"/>
                  </a:lnTo>
                  <a:lnTo>
                    <a:pt x="971572" y="224015"/>
                  </a:lnTo>
                  <a:lnTo>
                    <a:pt x="964946"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4" name="object 44"/>
            <p:cNvSpPr/>
            <p:nvPr/>
          </p:nvSpPr>
          <p:spPr>
            <a:xfrm>
              <a:off x="5201920"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45" name="object 45"/>
          <p:cNvSpPr txBox="1"/>
          <p:nvPr/>
        </p:nvSpPr>
        <p:spPr>
          <a:xfrm>
            <a:off x="1619592" y="5828554"/>
            <a:ext cx="863600"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Legend</a:t>
            </a:r>
            <a:endParaRPr sz="2000">
              <a:latin typeface="Candara" panose="020E0502030303020204" pitchFamily="34" charset="0"/>
              <a:cs typeface="Arial MT"/>
            </a:endParaRPr>
          </a:p>
        </p:txBody>
      </p:sp>
      <p:sp>
        <p:nvSpPr>
          <p:cNvPr id="46" name="object 46"/>
          <p:cNvSpPr/>
          <p:nvPr/>
        </p:nvSpPr>
        <p:spPr>
          <a:xfrm>
            <a:off x="8750668" y="5872343"/>
            <a:ext cx="220345" cy="354330"/>
          </a:xfrm>
          <a:custGeom>
            <a:avLst/>
            <a:gdLst/>
            <a:ahLst/>
            <a:cxnLst/>
            <a:rect l="l" t="t" r="r" b="b"/>
            <a:pathLst>
              <a:path w="220345" h="354329">
                <a:moveTo>
                  <a:pt x="200405" y="0"/>
                </a:moveTo>
                <a:lnTo>
                  <a:pt x="214300" y="54228"/>
                </a:lnTo>
                <a:lnTo>
                  <a:pt x="219007" y="104779"/>
                </a:lnTo>
                <a:lnTo>
                  <a:pt x="220186" y="135950"/>
                </a:lnTo>
                <a:lnTo>
                  <a:pt x="219793" y="168325"/>
                </a:lnTo>
                <a:lnTo>
                  <a:pt x="217042" y="199491"/>
                </a:lnTo>
                <a:lnTo>
                  <a:pt x="214610" y="230714"/>
                </a:lnTo>
                <a:lnTo>
                  <a:pt x="203362" y="291949"/>
                </a:lnTo>
                <a:lnTo>
                  <a:pt x="143982" y="331315"/>
                </a:lnTo>
                <a:lnTo>
                  <a:pt x="89725" y="341871"/>
                </a:lnTo>
                <a:lnTo>
                  <a:pt x="36516" y="348807"/>
                </a:lnTo>
                <a:lnTo>
                  <a:pt x="0" y="353936"/>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grpSp>
        <p:nvGrpSpPr>
          <p:cNvPr id="47" name="object 47"/>
          <p:cNvGrpSpPr/>
          <p:nvPr/>
        </p:nvGrpSpPr>
        <p:grpSpPr>
          <a:xfrm>
            <a:off x="4352023" y="5853293"/>
            <a:ext cx="984250" cy="392430"/>
            <a:chOff x="3030220" y="6133947"/>
            <a:chExt cx="984250" cy="392430"/>
          </a:xfrm>
        </p:grpSpPr>
        <p:sp>
          <p:nvSpPr>
            <p:cNvPr id="48" name="object 48"/>
            <p:cNvSpPr/>
            <p:nvPr/>
          </p:nvSpPr>
          <p:spPr>
            <a:xfrm>
              <a:off x="3049270" y="6152997"/>
              <a:ext cx="371475" cy="354330"/>
            </a:xfrm>
            <a:custGeom>
              <a:avLst/>
              <a:gdLst/>
              <a:ahLst/>
              <a:cxnLst/>
              <a:rect l="l" t="t" r="r" b="b"/>
              <a:pathLst>
                <a:path w="371475" h="354329">
                  <a:moveTo>
                    <a:pt x="185674" y="0"/>
                  </a:moveTo>
                  <a:lnTo>
                    <a:pt x="136333" y="6321"/>
                  </a:lnTo>
                  <a:lnTo>
                    <a:pt x="91985" y="24162"/>
                  </a:lnTo>
                  <a:lnTo>
                    <a:pt x="54403" y="51835"/>
                  </a:lnTo>
                  <a:lnTo>
                    <a:pt x="25362" y="87652"/>
                  </a:lnTo>
                  <a:lnTo>
                    <a:pt x="6636" y="129928"/>
                  </a:lnTo>
                  <a:lnTo>
                    <a:pt x="0" y="176974"/>
                  </a:lnTo>
                  <a:lnTo>
                    <a:pt x="6636" y="224015"/>
                  </a:lnTo>
                  <a:lnTo>
                    <a:pt x="25362" y="266287"/>
                  </a:lnTo>
                  <a:lnTo>
                    <a:pt x="54403" y="302102"/>
                  </a:lnTo>
                  <a:lnTo>
                    <a:pt x="91985" y="329774"/>
                  </a:lnTo>
                  <a:lnTo>
                    <a:pt x="136333" y="347614"/>
                  </a:lnTo>
                  <a:lnTo>
                    <a:pt x="185674" y="353936"/>
                  </a:lnTo>
                  <a:lnTo>
                    <a:pt x="235004" y="347614"/>
                  </a:lnTo>
                  <a:lnTo>
                    <a:pt x="279329" y="329774"/>
                  </a:lnTo>
                  <a:lnTo>
                    <a:pt x="316880" y="302102"/>
                  </a:lnTo>
                  <a:lnTo>
                    <a:pt x="345891" y="266287"/>
                  </a:lnTo>
                  <a:lnTo>
                    <a:pt x="364594" y="224015"/>
                  </a:lnTo>
                  <a:lnTo>
                    <a:pt x="371220" y="176974"/>
                  </a:lnTo>
                  <a:lnTo>
                    <a:pt x="364594" y="129928"/>
                  </a:lnTo>
                  <a:lnTo>
                    <a:pt x="345891" y="87652"/>
                  </a:lnTo>
                  <a:lnTo>
                    <a:pt x="316880" y="51835"/>
                  </a:lnTo>
                  <a:lnTo>
                    <a:pt x="279329" y="24162"/>
                  </a:lnTo>
                  <a:lnTo>
                    <a:pt x="235004" y="6321"/>
                  </a:lnTo>
                  <a:lnTo>
                    <a:pt x="185674" y="0"/>
                  </a:lnTo>
                  <a:close/>
                </a:path>
              </a:pathLst>
            </a:custGeom>
            <a:solidFill>
              <a:srgbClr val="5F5F5F"/>
            </a:solidFill>
          </p:spPr>
          <p:txBody>
            <a:bodyPr wrap="square" lIns="0" tIns="0" rIns="0" bIns="0" rtlCol="0"/>
            <a:lstStyle/>
            <a:p>
              <a:endParaRPr>
                <a:latin typeface="Candara" panose="020E0502030303020204" pitchFamily="34" charset="0"/>
              </a:endParaRPr>
            </a:p>
          </p:txBody>
        </p:sp>
        <p:sp>
          <p:nvSpPr>
            <p:cNvPr id="49" name="object 49"/>
            <p:cNvSpPr/>
            <p:nvPr/>
          </p:nvSpPr>
          <p:spPr>
            <a:xfrm>
              <a:off x="3049270" y="6152997"/>
              <a:ext cx="371475" cy="354330"/>
            </a:xfrm>
            <a:custGeom>
              <a:avLst/>
              <a:gdLst/>
              <a:ahLst/>
              <a:cxnLst/>
              <a:rect l="l" t="t" r="r" b="b"/>
              <a:pathLst>
                <a:path w="371475" h="354329">
                  <a:moveTo>
                    <a:pt x="0" y="176974"/>
                  </a:moveTo>
                  <a:lnTo>
                    <a:pt x="6636" y="129928"/>
                  </a:lnTo>
                  <a:lnTo>
                    <a:pt x="25362" y="87652"/>
                  </a:lnTo>
                  <a:lnTo>
                    <a:pt x="54403" y="51835"/>
                  </a:lnTo>
                  <a:lnTo>
                    <a:pt x="91985" y="24162"/>
                  </a:lnTo>
                  <a:lnTo>
                    <a:pt x="136333" y="6321"/>
                  </a:lnTo>
                  <a:lnTo>
                    <a:pt x="185674" y="0"/>
                  </a:lnTo>
                  <a:lnTo>
                    <a:pt x="235004" y="6321"/>
                  </a:lnTo>
                  <a:lnTo>
                    <a:pt x="279329" y="24162"/>
                  </a:lnTo>
                  <a:lnTo>
                    <a:pt x="316880" y="51835"/>
                  </a:lnTo>
                  <a:lnTo>
                    <a:pt x="345891" y="87652"/>
                  </a:lnTo>
                  <a:lnTo>
                    <a:pt x="364594" y="129928"/>
                  </a:lnTo>
                  <a:lnTo>
                    <a:pt x="371220" y="176974"/>
                  </a:lnTo>
                  <a:lnTo>
                    <a:pt x="364594" y="224015"/>
                  </a:lnTo>
                  <a:lnTo>
                    <a:pt x="345891" y="266287"/>
                  </a:lnTo>
                  <a:lnTo>
                    <a:pt x="316880" y="302102"/>
                  </a:lnTo>
                  <a:lnTo>
                    <a:pt x="279329" y="329774"/>
                  </a:lnTo>
                  <a:lnTo>
                    <a:pt x="235004" y="347614"/>
                  </a:lnTo>
                  <a:lnTo>
                    <a:pt x="185674" y="353936"/>
                  </a:lnTo>
                  <a:lnTo>
                    <a:pt x="136333" y="347614"/>
                  </a:lnTo>
                  <a:lnTo>
                    <a:pt x="91985" y="329774"/>
                  </a:lnTo>
                  <a:lnTo>
                    <a:pt x="54403" y="302102"/>
                  </a:lnTo>
                  <a:lnTo>
                    <a:pt x="25362" y="266287"/>
                  </a:lnTo>
                  <a:lnTo>
                    <a:pt x="663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50" name="object 50"/>
            <p:cNvSpPr/>
            <p:nvPr/>
          </p:nvSpPr>
          <p:spPr>
            <a:xfrm>
              <a:off x="3420491"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grpSp>
        <p:nvGrpSpPr>
          <p:cNvPr id="51" name="object 51"/>
          <p:cNvGrpSpPr/>
          <p:nvPr/>
        </p:nvGrpSpPr>
        <p:grpSpPr>
          <a:xfrm>
            <a:off x="2812275" y="1606185"/>
            <a:ext cx="6329045" cy="4053840"/>
            <a:chOff x="1490472" y="1886839"/>
            <a:chExt cx="6329045" cy="4053840"/>
          </a:xfrm>
        </p:grpSpPr>
        <p:sp>
          <p:nvSpPr>
            <p:cNvPr id="52" name="object 52"/>
            <p:cNvSpPr/>
            <p:nvPr/>
          </p:nvSpPr>
          <p:spPr>
            <a:xfrm>
              <a:off x="1564005" y="2890519"/>
              <a:ext cx="5642610" cy="2419350"/>
            </a:xfrm>
            <a:custGeom>
              <a:avLst/>
              <a:gdLst/>
              <a:ahLst/>
              <a:cxnLst/>
              <a:rect l="l" t="t" r="r" b="b"/>
              <a:pathLst>
                <a:path w="5642609" h="2419350">
                  <a:moveTo>
                    <a:pt x="2598801" y="784987"/>
                  </a:moveTo>
                  <a:lnTo>
                    <a:pt x="2469007" y="757301"/>
                  </a:lnTo>
                  <a:lnTo>
                    <a:pt x="2471597" y="788962"/>
                  </a:lnTo>
                  <a:lnTo>
                    <a:pt x="254" y="990981"/>
                  </a:lnTo>
                  <a:lnTo>
                    <a:pt x="1270" y="1003681"/>
                  </a:lnTo>
                  <a:lnTo>
                    <a:pt x="2472639" y="801662"/>
                  </a:lnTo>
                  <a:lnTo>
                    <a:pt x="2475230" y="833247"/>
                  </a:lnTo>
                  <a:lnTo>
                    <a:pt x="2591320" y="787908"/>
                  </a:lnTo>
                  <a:lnTo>
                    <a:pt x="2598801" y="784987"/>
                  </a:lnTo>
                  <a:close/>
                </a:path>
                <a:path w="5642609" h="2419350">
                  <a:moveTo>
                    <a:pt x="2747264" y="218694"/>
                  </a:moveTo>
                  <a:lnTo>
                    <a:pt x="2616200" y="198628"/>
                  </a:lnTo>
                  <a:lnTo>
                    <a:pt x="2620568" y="229984"/>
                  </a:lnTo>
                  <a:lnTo>
                    <a:pt x="222504" y="566293"/>
                  </a:lnTo>
                  <a:lnTo>
                    <a:pt x="224282" y="578866"/>
                  </a:lnTo>
                  <a:lnTo>
                    <a:pt x="2622334" y="242557"/>
                  </a:lnTo>
                  <a:lnTo>
                    <a:pt x="2626741" y="274066"/>
                  </a:lnTo>
                  <a:lnTo>
                    <a:pt x="2726525" y="228219"/>
                  </a:lnTo>
                  <a:lnTo>
                    <a:pt x="2747264" y="218694"/>
                  </a:lnTo>
                  <a:close/>
                </a:path>
                <a:path w="5642609" h="2419350">
                  <a:moveTo>
                    <a:pt x="2747264" y="147955"/>
                  </a:moveTo>
                  <a:lnTo>
                    <a:pt x="2622423" y="102997"/>
                  </a:lnTo>
                  <a:lnTo>
                    <a:pt x="2620721" y="134696"/>
                  </a:lnTo>
                  <a:lnTo>
                    <a:pt x="149479" y="0"/>
                  </a:lnTo>
                  <a:lnTo>
                    <a:pt x="148844" y="12700"/>
                  </a:lnTo>
                  <a:lnTo>
                    <a:pt x="2620048" y="147396"/>
                  </a:lnTo>
                  <a:lnTo>
                    <a:pt x="2618359" y="179070"/>
                  </a:lnTo>
                  <a:lnTo>
                    <a:pt x="2746730" y="148082"/>
                  </a:lnTo>
                  <a:lnTo>
                    <a:pt x="2747264" y="147955"/>
                  </a:lnTo>
                  <a:close/>
                </a:path>
                <a:path w="5642609" h="2419350">
                  <a:moveTo>
                    <a:pt x="2821432" y="2129917"/>
                  </a:moveTo>
                  <a:lnTo>
                    <a:pt x="2690749" y="2107565"/>
                  </a:lnTo>
                  <a:lnTo>
                    <a:pt x="2694609" y="2139099"/>
                  </a:lnTo>
                  <a:lnTo>
                    <a:pt x="519557" y="2406777"/>
                  </a:lnTo>
                  <a:lnTo>
                    <a:pt x="521081" y="2419350"/>
                  </a:lnTo>
                  <a:lnTo>
                    <a:pt x="2696146" y="2151672"/>
                  </a:lnTo>
                  <a:lnTo>
                    <a:pt x="2700020" y="2183257"/>
                  </a:lnTo>
                  <a:lnTo>
                    <a:pt x="2804083" y="2137537"/>
                  </a:lnTo>
                  <a:lnTo>
                    <a:pt x="2821432" y="2129917"/>
                  </a:lnTo>
                  <a:close/>
                </a:path>
                <a:path w="5642609" h="2419350">
                  <a:moveTo>
                    <a:pt x="2821432" y="2059178"/>
                  </a:moveTo>
                  <a:lnTo>
                    <a:pt x="2793682" y="2045081"/>
                  </a:lnTo>
                  <a:lnTo>
                    <a:pt x="2703195" y="1999107"/>
                  </a:lnTo>
                  <a:lnTo>
                    <a:pt x="2697569" y="2030387"/>
                  </a:lnTo>
                  <a:lnTo>
                    <a:pt x="76060" y="1557401"/>
                  </a:lnTo>
                  <a:lnTo>
                    <a:pt x="73787" y="1569847"/>
                  </a:lnTo>
                  <a:lnTo>
                    <a:pt x="2695333" y="2042845"/>
                  </a:lnTo>
                  <a:lnTo>
                    <a:pt x="2689733" y="2074037"/>
                  </a:lnTo>
                  <a:lnTo>
                    <a:pt x="2821432" y="2059178"/>
                  </a:lnTo>
                  <a:close/>
                </a:path>
                <a:path w="5642609" h="2419350">
                  <a:moveTo>
                    <a:pt x="2895727" y="1422019"/>
                  </a:moveTo>
                  <a:lnTo>
                    <a:pt x="2878607" y="1414526"/>
                  </a:lnTo>
                  <a:lnTo>
                    <a:pt x="2774188" y="1368806"/>
                  </a:lnTo>
                  <a:lnTo>
                    <a:pt x="2770327" y="1400289"/>
                  </a:lnTo>
                  <a:lnTo>
                    <a:pt x="1524" y="1061847"/>
                  </a:lnTo>
                  <a:lnTo>
                    <a:pt x="0" y="1074420"/>
                  </a:lnTo>
                  <a:lnTo>
                    <a:pt x="2768765" y="1412989"/>
                  </a:lnTo>
                  <a:lnTo>
                    <a:pt x="2764917" y="1444498"/>
                  </a:lnTo>
                  <a:lnTo>
                    <a:pt x="2895727" y="1422019"/>
                  </a:lnTo>
                  <a:close/>
                </a:path>
                <a:path w="5642609" h="2419350">
                  <a:moveTo>
                    <a:pt x="5567934" y="1492885"/>
                  </a:moveTo>
                  <a:lnTo>
                    <a:pt x="5532132" y="1471803"/>
                  </a:lnTo>
                  <a:lnTo>
                    <a:pt x="5453634" y="1425575"/>
                  </a:lnTo>
                  <a:lnTo>
                    <a:pt x="5446052" y="1456448"/>
                  </a:lnTo>
                  <a:lnTo>
                    <a:pt x="2971419" y="849630"/>
                  </a:lnTo>
                  <a:lnTo>
                    <a:pt x="2968371" y="861949"/>
                  </a:lnTo>
                  <a:lnTo>
                    <a:pt x="5443029" y="1468780"/>
                  </a:lnTo>
                  <a:lnTo>
                    <a:pt x="5435473" y="1499616"/>
                  </a:lnTo>
                  <a:lnTo>
                    <a:pt x="5567934" y="1492885"/>
                  </a:lnTo>
                  <a:close/>
                </a:path>
                <a:path w="5642609" h="2419350">
                  <a:moveTo>
                    <a:pt x="5642102" y="643382"/>
                  </a:moveTo>
                  <a:lnTo>
                    <a:pt x="5612244" y="627634"/>
                  </a:lnTo>
                  <a:lnTo>
                    <a:pt x="5524881" y="581533"/>
                  </a:lnTo>
                  <a:lnTo>
                    <a:pt x="5518734" y="612736"/>
                  </a:lnTo>
                  <a:lnTo>
                    <a:pt x="3119628" y="141732"/>
                  </a:lnTo>
                  <a:lnTo>
                    <a:pt x="3117088" y="154178"/>
                  </a:lnTo>
                  <a:lnTo>
                    <a:pt x="5516283" y="625182"/>
                  </a:lnTo>
                  <a:lnTo>
                    <a:pt x="5510149" y="656336"/>
                  </a:lnTo>
                  <a:lnTo>
                    <a:pt x="5642102" y="643382"/>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3" name="object 53"/>
            <p:cNvSpPr/>
            <p:nvPr/>
          </p:nvSpPr>
          <p:spPr>
            <a:xfrm>
              <a:off x="1638935" y="1905889"/>
              <a:ext cx="4453890" cy="3964304"/>
            </a:xfrm>
            <a:custGeom>
              <a:avLst/>
              <a:gdLst/>
              <a:ahLst/>
              <a:cxnLst/>
              <a:rect l="l" t="t" r="r" b="b"/>
              <a:pathLst>
                <a:path w="4453890" h="3964304">
                  <a:moveTo>
                    <a:pt x="1291589" y="0"/>
                  </a:moveTo>
                  <a:lnTo>
                    <a:pt x="1299495" y="43482"/>
                  </a:lnTo>
                  <a:lnTo>
                    <a:pt x="1307369" y="87118"/>
                  </a:lnTo>
                  <a:lnTo>
                    <a:pt x="1315176" y="131062"/>
                  </a:lnTo>
                  <a:lnTo>
                    <a:pt x="1322886" y="175468"/>
                  </a:lnTo>
                  <a:lnTo>
                    <a:pt x="1330464" y="220490"/>
                  </a:lnTo>
                  <a:lnTo>
                    <a:pt x="1337879" y="266282"/>
                  </a:lnTo>
                  <a:lnTo>
                    <a:pt x="1345098" y="312999"/>
                  </a:lnTo>
                  <a:lnTo>
                    <a:pt x="1352088" y="360793"/>
                  </a:lnTo>
                  <a:lnTo>
                    <a:pt x="1358815" y="409820"/>
                  </a:lnTo>
                  <a:lnTo>
                    <a:pt x="1365249" y="460232"/>
                  </a:lnTo>
                  <a:lnTo>
                    <a:pt x="1371355" y="512185"/>
                  </a:lnTo>
                  <a:lnTo>
                    <a:pt x="1377101" y="565832"/>
                  </a:lnTo>
                  <a:lnTo>
                    <a:pt x="1382454" y="621327"/>
                  </a:lnTo>
                  <a:lnTo>
                    <a:pt x="1387382" y="678825"/>
                  </a:lnTo>
                  <a:lnTo>
                    <a:pt x="1391852" y="738478"/>
                  </a:lnTo>
                  <a:lnTo>
                    <a:pt x="1395830" y="800442"/>
                  </a:lnTo>
                  <a:lnTo>
                    <a:pt x="1399285" y="864870"/>
                  </a:lnTo>
                  <a:lnTo>
                    <a:pt x="1401272" y="906970"/>
                  </a:lnTo>
                  <a:lnTo>
                    <a:pt x="1403243" y="950466"/>
                  </a:lnTo>
                  <a:lnTo>
                    <a:pt x="1405181" y="995270"/>
                  </a:lnTo>
                  <a:lnTo>
                    <a:pt x="1407069" y="1041293"/>
                  </a:lnTo>
                  <a:lnTo>
                    <a:pt x="1408893" y="1088447"/>
                  </a:lnTo>
                  <a:lnTo>
                    <a:pt x="1410634" y="1136645"/>
                  </a:lnTo>
                  <a:lnTo>
                    <a:pt x="1412277" y="1185799"/>
                  </a:lnTo>
                  <a:lnTo>
                    <a:pt x="1413805" y="1235821"/>
                  </a:lnTo>
                  <a:lnTo>
                    <a:pt x="1415203" y="1286622"/>
                  </a:lnTo>
                  <a:lnTo>
                    <a:pt x="1416453" y="1338116"/>
                  </a:lnTo>
                  <a:lnTo>
                    <a:pt x="1417539" y="1390213"/>
                  </a:lnTo>
                  <a:lnTo>
                    <a:pt x="1418445" y="1442827"/>
                  </a:lnTo>
                  <a:lnTo>
                    <a:pt x="1419155" y="1495869"/>
                  </a:lnTo>
                  <a:lnTo>
                    <a:pt x="1419652" y="1549251"/>
                  </a:lnTo>
                  <a:lnTo>
                    <a:pt x="1419919" y="1602886"/>
                  </a:lnTo>
                  <a:lnTo>
                    <a:pt x="1419941" y="1656685"/>
                  </a:lnTo>
                  <a:lnTo>
                    <a:pt x="1419701" y="1710560"/>
                  </a:lnTo>
                  <a:lnTo>
                    <a:pt x="1419182" y="1764425"/>
                  </a:lnTo>
                  <a:lnTo>
                    <a:pt x="1418369" y="1818189"/>
                  </a:lnTo>
                  <a:lnTo>
                    <a:pt x="1417244" y="1871767"/>
                  </a:lnTo>
                  <a:lnTo>
                    <a:pt x="1415792" y="1925070"/>
                  </a:lnTo>
                  <a:lnTo>
                    <a:pt x="1413996" y="1978009"/>
                  </a:lnTo>
                  <a:lnTo>
                    <a:pt x="1411840" y="2030498"/>
                  </a:lnTo>
                  <a:lnTo>
                    <a:pt x="1409308" y="2082447"/>
                  </a:lnTo>
                  <a:lnTo>
                    <a:pt x="1406382" y="2133770"/>
                  </a:lnTo>
                  <a:lnTo>
                    <a:pt x="1403046" y="2184378"/>
                  </a:lnTo>
                  <a:lnTo>
                    <a:pt x="1399285" y="2234184"/>
                  </a:lnTo>
                  <a:lnTo>
                    <a:pt x="1395642" y="2284046"/>
                  </a:lnTo>
                  <a:lnTo>
                    <a:pt x="1392623" y="2334776"/>
                  </a:lnTo>
                  <a:lnTo>
                    <a:pt x="1390114" y="2386252"/>
                  </a:lnTo>
                  <a:lnTo>
                    <a:pt x="1387999" y="2438353"/>
                  </a:lnTo>
                  <a:lnTo>
                    <a:pt x="1386163" y="2490959"/>
                  </a:lnTo>
                  <a:lnTo>
                    <a:pt x="1384492" y="2543949"/>
                  </a:lnTo>
                  <a:lnTo>
                    <a:pt x="1382871" y="2597201"/>
                  </a:lnTo>
                  <a:lnTo>
                    <a:pt x="1381184" y="2650596"/>
                  </a:lnTo>
                  <a:lnTo>
                    <a:pt x="1379318" y="2704013"/>
                  </a:lnTo>
                  <a:lnTo>
                    <a:pt x="1377157" y="2757330"/>
                  </a:lnTo>
                  <a:lnTo>
                    <a:pt x="1374587" y="2810427"/>
                  </a:lnTo>
                  <a:lnTo>
                    <a:pt x="1371492" y="2863184"/>
                  </a:lnTo>
                  <a:lnTo>
                    <a:pt x="1367757" y="2915478"/>
                  </a:lnTo>
                  <a:lnTo>
                    <a:pt x="1363269" y="2967190"/>
                  </a:lnTo>
                  <a:lnTo>
                    <a:pt x="1357911" y="3018199"/>
                  </a:lnTo>
                  <a:lnTo>
                    <a:pt x="1351570" y="3068384"/>
                  </a:lnTo>
                  <a:lnTo>
                    <a:pt x="1344129" y="3117625"/>
                  </a:lnTo>
                  <a:lnTo>
                    <a:pt x="1335475" y="3165799"/>
                  </a:lnTo>
                  <a:lnTo>
                    <a:pt x="1325492" y="3212787"/>
                  </a:lnTo>
                  <a:lnTo>
                    <a:pt x="1314066" y="3258468"/>
                  </a:lnTo>
                  <a:lnTo>
                    <a:pt x="1301082" y="3302721"/>
                  </a:lnTo>
                  <a:lnTo>
                    <a:pt x="1286425" y="3345426"/>
                  </a:lnTo>
                  <a:lnTo>
                    <a:pt x="1269979" y="3386460"/>
                  </a:lnTo>
                  <a:lnTo>
                    <a:pt x="1251631" y="3425705"/>
                  </a:lnTo>
                  <a:lnTo>
                    <a:pt x="1231265" y="3463038"/>
                  </a:lnTo>
                  <a:lnTo>
                    <a:pt x="1208766" y="3498340"/>
                  </a:lnTo>
                  <a:lnTo>
                    <a:pt x="1184020" y="3531489"/>
                  </a:lnTo>
                  <a:lnTo>
                    <a:pt x="1154855" y="3563811"/>
                  </a:lnTo>
                  <a:lnTo>
                    <a:pt x="1121440" y="3594288"/>
                  </a:lnTo>
                  <a:lnTo>
                    <a:pt x="1084144" y="3622993"/>
                  </a:lnTo>
                  <a:lnTo>
                    <a:pt x="1043335" y="3650000"/>
                  </a:lnTo>
                  <a:lnTo>
                    <a:pt x="999378" y="3675383"/>
                  </a:lnTo>
                  <a:lnTo>
                    <a:pt x="952643" y="3699215"/>
                  </a:lnTo>
                  <a:lnTo>
                    <a:pt x="903495" y="3721571"/>
                  </a:lnTo>
                  <a:lnTo>
                    <a:pt x="852303" y="3742524"/>
                  </a:lnTo>
                  <a:lnTo>
                    <a:pt x="799434" y="3762148"/>
                  </a:lnTo>
                  <a:lnTo>
                    <a:pt x="745255" y="3780517"/>
                  </a:lnTo>
                  <a:lnTo>
                    <a:pt x="690134" y="3797705"/>
                  </a:lnTo>
                  <a:lnTo>
                    <a:pt x="634437" y="3813785"/>
                  </a:lnTo>
                  <a:lnTo>
                    <a:pt x="578532" y="3828832"/>
                  </a:lnTo>
                  <a:lnTo>
                    <a:pt x="522787" y="3842919"/>
                  </a:lnTo>
                  <a:lnTo>
                    <a:pt x="467569" y="3856120"/>
                  </a:lnTo>
                  <a:lnTo>
                    <a:pt x="413245" y="3868509"/>
                  </a:lnTo>
                  <a:lnTo>
                    <a:pt x="360182" y="3880160"/>
                  </a:lnTo>
                  <a:lnTo>
                    <a:pt x="308748" y="3891146"/>
                  </a:lnTo>
                  <a:lnTo>
                    <a:pt x="259311" y="3901541"/>
                  </a:lnTo>
                  <a:lnTo>
                    <a:pt x="212237" y="3911420"/>
                  </a:lnTo>
                  <a:lnTo>
                    <a:pt x="167894" y="3920856"/>
                  </a:lnTo>
                  <a:lnTo>
                    <a:pt x="126649" y="3929923"/>
                  </a:lnTo>
                  <a:lnTo>
                    <a:pt x="88870" y="3938694"/>
                  </a:lnTo>
                  <a:lnTo>
                    <a:pt x="54924" y="3947244"/>
                  </a:lnTo>
                  <a:lnTo>
                    <a:pt x="25178" y="3955646"/>
                  </a:lnTo>
                  <a:lnTo>
                    <a:pt x="0" y="3963974"/>
                  </a:lnTo>
                </a:path>
                <a:path w="4453890" h="3964304">
                  <a:moveTo>
                    <a:pt x="3889629" y="0"/>
                  </a:moveTo>
                  <a:lnTo>
                    <a:pt x="3897534" y="43482"/>
                  </a:lnTo>
                  <a:lnTo>
                    <a:pt x="3905408" y="87118"/>
                  </a:lnTo>
                  <a:lnTo>
                    <a:pt x="3913215" y="131062"/>
                  </a:lnTo>
                  <a:lnTo>
                    <a:pt x="3920925" y="175468"/>
                  </a:lnTo>
                  <a:lnTo>
                    <a:pt x="3928503" y="220490"/>
                  </a:lnTo>
                  <a:lnTo>
                    <a:pt x="3935918" y="266282"/>
                  </a:lnTo>
                  <a:lnTo>
                    <a:pt x="3943137" y="312999"/>
                  </a:lnTo>
                  <a:lnTo>
                    <a:pt x="3950127" y="360793"/>
                  </a:lnTo>
                  <a:lnTo>
                    <a:pt x="3956854" y="409820"/>
                  </a:lnTo>
                  <a:lnTo>
                    <a:pt x="3963288" y="460232"/>
                  </a:lnTo>
                  <a:lnTo>
                    <a:pt x="3969394" y="512185"/>
                  </a:lnTo>
                  <a:lnTo>
                    <a:pt x="3975140" y="565832"/>
                  </a:lnTo>
                  <a:lnTo>
                    <a:pt x="3980493" y="621327"/>
                  </a:lnTo>
                  <a:lnTo>
                    <a:pt x="3985421" y="678825"/>
                  </a:lnTo>
                  <a:lnTo>
                    <a:pt x="3989891" y="738478"/>
                  </a:lnTo>
                  <a:lnTo>
                    <a:pt x="3993869" y="800442"/>
                  </a:lnTo>
                  <a:lnTo>
                    <a:pt x="3997325" y="864870"/>
                  </a:lnTo>
                  <a:lnTo>
                    <a:pt x="3999311" y="906970"/>
                  </a:lnTo>
                  <a:lnTo>
                    <a:pt x="4001282" y="950466"/>
                  </a:lnTo>
                  <a:lnTo>
                    <a:pt x="4003220" y="995270"/>
                  </a:lnTo>
                  <a:lnTo>
                    <a:pt x="4005108" y="1041293"/>
                  </a:lnTo>
                  <a:lnTo>
                    <a:pt x="4006932" y="1088447"/>
                  </a:lnTo>
                  <a:lnTo>
                    <a:pt x="4008673" y="1136645"/>
                  </a:lnTo>
                  <a:lnTo>
                    <a:pt x="4010316" y="1185799"/>
                  </a:lnTo>
                  <a:lnTo>
                    <a:pt x="4011844" y="1235821"/>
                  </a:lnTo>
                  <a:lnTo>
                    <a:pt x="4013242" y="1286622"/>
                  </a:lnTo>
                  <a:lnTo>
                    <a:pt x="4014492" y="1338116"/>
                  </a:lnTo>
                  <a:lnTo>
                    <a:pt x="4015578" y="1390213"/>
                  </a:lnTo>
                  <a:lnTo>
                    <a:pt x="4016484" y="1442827"/>
                  </a:lnTo>
                  <a:lnTo>
                    <a:pt x="4017194" y="1495869"/>
                  </a:lnTo>
                  <a:lnTo>
                    <a:pt x="4017691" y="1549251"/>
                  </a:lnTo>
                  <a:lnTo>
                    <a:pt x="4017958" y="1602886"/>
                  </a:lnTo>
                  <a:lnTo>
                    <a:pt x="4017980" y="1656685"/>
                  </a:lnTo>
                  <a:lnTo>
                    <a:pt x="4017740" y="1710560"/>
                  </a:lnTo>
                  <a:lnTo>
                    <a:pt x="4017221" y="1764425"/>
                  </a:lnTo>
                  <a:lnTo>
                    <a:pt x="4016408" y="1818189"/>
                  </a:lnTo>
                  <a:lnTo>
                    <a:pt x="4015283" y="1871767"/>
                  </a:lnTo>
                  <a:lnTo>
                    <a:pt x="4013831" y="1925070"/>
                  </a:lnTo>
                  <a:lnTo>
                    <a:pt x="4012035" y="1978009"/>
                  </a:lnTo>
                  <a:lnTo>
                    <a:pt x="4009879" y="2030498"/>
                  </a:lnTo>
                  <a:lnTo>
                    <a:pt x="4007347" y="2082447"/>
                  </a:lnTo>
                  <a:lnTo>
                    <a:pt x="4004421" y="2133770"/>
                  </a:lnTo>
                  <a:lnTo>
                    <a:pt x="4001085" y="2184378"/>
                  </a:lnTo>
                  <a:lnTo>
                    <a:pt x="3997325" y="2234184"/>
                  </a:lnTo>
                  <a:lnTo>
                    <a:pt x="3993681" y="2284046"/>
                  </a:lnTo>
                  <a:lnTo>
                    <a:pt x="3990662" y="2334776"/>
                  </a:lnTo>
                  <a:lnTo>
                    <a:pt x="3988153" y="2386252"/>
                  </a:lnTo>
                  <a:lnTo>
                    <a:pt x="3986038" y="2438353"/>
                  </a:lnTo>
                  <a:lnTo>
                    <a:pt x="3984202" y="2490959"/>
                  </a:lnTo>
                  <a:lnTo>
                    <a:pt x="3982531" y="2543949"/>
                  </a:lnTo>
                  <a:lnTo>
                    <a:pt x="3980910" y="2597201"/>
                  </a:lnTo>
                  <a:lnTo>
                    <a:pt x="3979223" y="2650596"/>
                  </a:lnTo>
                  <a:lnTo>
                    <a:pt x="3977357" y="2704013"/>
                  </a:lnTo>
                  <a:lnTo>
                    <a:pt x="3975196" y="2757330"/>
                  </a:lnTo>
                  <a:lnTo>
                    <a:pt x="3972626" y="2810427"/>
                  </a:lnTo>
                  <a:lnTo>
                    <a:pt x="3969531" y="2863184"/>
                  </a:lnTo>
                  <a:lnTo>
                    <a:pt x="3965796" y="2915478"/>
                  </a:lnTo>
                  <a:lnTo>
                    <a:pt x="3961308" y="2967190"/>
                  </a:lnTo>
                  <a:lnTo>
                    <a:pt x="3955950" y="3018199"/>
                  </a:lnTo>
                  <a:lnTo>
                    <a:pt x="3949609" y="3068384"/>
                  </a:lnTo>
                  <a:lnTo>
                    <a:pt x="3942168" y="3117625"/>
                  </a:lnTo>
                  <a:lnTo>
                    <a:pt x="3933514" y="3165799"/>
                  </a:lnTo>
                  <a:lnTo>
                    <a:pt x="3923531" y="3212787"/>
                  </a:lnTo>
                  <a:lnTo>
                    <a:pt x="3912105" y="3258468"/>
                  </a:lnTo>
                  <a:lnTo>
                    <a:pt x="3899121" y="3302721"/>
                  </a:lnTo>
                  <a:lnTo>
                    <a:pt x="3884464" y="3345426"/>
                  </a:lnTo>
                  <a:lnTo>
                    <a:pt x="3868018" y="3386460"/>
                  </a:lnTo>
                  <a:lnTo>
                    <a:pt x="3849670" y="3425705"/>
                  </a:lnTo>
                  <a:lnTo>
                    <a:pt x="3829304" y="3463038"/>
                  </a:lnTo>
                  <a:lnTo>
                    <a:pt x="3806805" y="3498340"/>
                  </a:lnTo>
                  <a:lnTo>
                    <a:pt x="3782060" y="3531489"/>
                  </a:lnTo>
                  <a:lnTo>
                    <a:pt x="3752894" y="3563811"/>
                  </a:lnTo>
                  <a:lnTo>
                    <a:pt x="3719479" y="3594288"/>
                  </a:lnTo>
                  <a:lnTo>
                    <a:pt x="3682183" y="3622993"/>
                  </a:lnTo>
                  <a:lnTo>
                    <a:pt x="3641374" y="3650000"/>
                  </a:lnTo>
                  <a:lnTo>
                    <a:pt x="3597417" y="3675383"/>
                  </a:lnTo>
                  <a:lnTo>
                    <a:pt x="3550682" y="3699215"/>
                  </a:lnTo>
                  <a:lnTo>
                    <a:pt x="3501534" y="3721571"/>
                  </a:lnTo>
                  <a:lnTo>
                    <a:pt x="3450342" y="3742524"/>
                  </a:lnTo>
                  <a:lnTo>
                    <a:pt x="3397473" y="3762148"/>
                  </a:lnTo>
                  <a:lnTo>
                    <a:pt x="3343294" y="3780517"/>
                  </a:lnTo>
                  <a:lnTo>
                    <a:pt x="3288173" y="3797705"/>
                  </a:lnTo>
                  <a:lnTo>
                    <a:pt x="3232476" y="3813785"/>
                  </a:lnTo>
                  <a:lnTo>
                    <a:pt x="3176571" y="3828832"/>
                  </a:lnTo>
                  <a:lnTo>
                    <a:pt x="3120826" y="3842919"/>
                  </a:lnTo>
                  <a:lnTo>
                    <a:pt x="3065608" y="3856120"/>
                  </a:lnTo>
                  <a:lnTo>
                    <a:pt x="3011284" y="3868509"/>
                  </a:lnTo>
                  <a:lnTo>
                    <a:pt x="2958221" y="3880160"/>
                  </a:lnTo>
                  <a:lnTo>
                    <a:pt x="2906787" y="3891146"/>
                  </a:lnTo>
                  <a:lnTo>
                    <a:pt x="2857350" y="3901541"/>
                  </a:lnTo>
                  <a:lnTo>
                    <a:pt x="2810276" y="3911420"/>
                  </a:lnTo>
                  <a:lnTo>
                    <a:pt x="2765933" y="3920856"/>
                  </a:lnTo>
                  <a:lnTo>
                    <a:pt x="2724688" y="3929923"/>
                  </a:lnTo>
                  <a:lnTo>
                    <a:pt x="2686909" y="3938694"/>
                  </a:lnTo>
                  <a:lnTo>
                    <a:pt x="2652963" y="3947244"/>
                  </a:lnTo>
                  <a:lnTo>
                    <a:pt x="2623217" y="3955646"/>
                  </a:lnTo>
                  <a:lnTo>
                    <a:pt x="2598039" y="3963974"/>
                  </a:lnTo>
                </a:path>
                <a:path w="4453890" h="3964304">
                  <a:moveTo>
                    <a:pt x="4453763" y="0"/>
                  </a:moveTo>
                  <a:lnTo>
                    <a:pt x="4453763" y="3610102"/>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54" name="object 54"/>
            <p:cNvSpPr/>
            <p:nvPr/>
          </p:nvSpPr>
          <p:spPr>
            <a:xfrm>
              <a:off x="1563878" y="3584956"/>
              <a:ext cx="1485900" cy="238760"/>
            </a:xfrm>
            <a:custGeom>
              <a:avLst/>
              <a:gdLst/>
              <a:ahLst/>
              <a:cxnLst/>
              <a:rect l="l" t="t" r="r" b="b"/>
              <a:pathLst>
                <a:path w="1485900" h="238760">
                  <a:moveTo>
                    <a:pt x="1358836" y="31506"/>
                  </a:moveTo>
                  <a:lnTo>
                    <a:pt x="0" y="225806"/>
                  </a:lnTo>
                  <a:lnTo>
                    <a:pt x="1778" y="238379"/>
                  </a:lnTo>
                  <a:lnTo>
                    <a:pt x="1360617" y="43953"/>
                  </a:lnTo>
                  <a:lnTo>
                    <a:pt x="1358836" y="31506"/>
                  </a:lnTo>
                  <a:close/>
                </a:path>
                <a:path w="1485900" h="238760">
                  <a:moveTo>
                    <a:pt x="1463974" y="29718"/>
                  </a:moveTo>
                  <a:lnTo>
                    <a:pt x="1371346" y="29718"/>
                  </a:lnTo>
                  <a:lnTo>
                    <a:pt x="1373123" y="42164"/>
                  </a:lnTo>
                  <a:lnTo>
                    <a:pt x="1360617" y="43953"/>
                  </a:lnTo>
                  <a:lnTo>
                    <a:pt x="1365123" y="75438"/>
                  </a:lnTo>
                  <a:lnTo>
                    <a:pt x="1463974" y="29718"/>
                  </a:lnTo>
                  <a:close/>
                </a:path>
                <a:path w="1485900" h="238760">
                  <a:moveTo>
                    <a:pt x="1371346" y="29718"/>
                  </a:moveTo>
                  <a:lnTo>
                    <a:pt x="1358836" y="31506"/>
                  </a:lnTo>
                  <a:lnTo>
                    <a:pt x="1360617" y="43953"/>
                  </a:lnTo>
                  <a:lnTo>
                    <a:pt x="1373123" y="42164"/>
                  </a:lnTo>
                  <a:lnTo>
                    <a:pt x="1371346" y="29718"/>
                  </a:lnTo>
                  <a:close/>
                </a:path>
                <a:path w="1485900" h="238760">
                  <a:moveTo>
                    <a:pt x="1354328" y="0"/>
                  </a:moveTo>
                  <a:lnTo>
                    <a:pt x="1358836" y="31506"/>
                  </a:lnTo>
                  <a:lnTo>
                    <a:pt x="1371346" y="29718"/>
                  </a:lnTo>
                  <a:lnTo>
                    <a:pt x="1463974" y="29718"/>
                  </a:lnTo>
                  <a:lnTo>
                    <a:pt x="1485392" y="19812"/>
                  </a:lnTo>
                  <a:lnTo>
                    <a:pt x="1354328"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5" name="object 55"/>
            <p:cNvSpPr/>
            <p:nvPr/>
          </p:nvSpPr>
          <p:spPr>
            <a:xfrm>
              <a:off x="1490472" y="4878832"/>
              <a:ext cx="1484630" cy="0"/>
            </a:xfrm>
            <a:custGeom>
              <a:avLst/>
              <a:gdLst/>
              <a:ahLst/>
              <a:cxnLst/>
              <a:rect l="l" t="t" r="r" b="b"/>
              <a:pathLst>
                <a:path w="1484630">
                  <a:moveTo>
                    <a:pt x="0" y="0"/>
                  </a:moveTo>
                  <a:lnTo>
                    <a:pt x="1484630" y="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6" name="object 56"/>
            <p:cNvSpPr/>
            <p:nvPr/>
          </p:nvSpPr>
          <p:spPr>
            <a:xfrm>
              <a:off x="2005330" y="4878323"/>
              <a:ext cx="3122930" cy="1062355"/>
            </a:xfrm>
            <a:custGeom>
              <a:avLst/>
              <a:gdLst/>
              <a:ahLst/>
              <a:cxnLst/>
              <a:rect l="l" t="t" r="r" b="b"/>
              <a:pathLst>
                <a:path w="3122929" h="1062354">
                  <a:moveTo>
                    <a:pt x="450088" y="1062316"/>
                  </a:moveTo>
                  <a:lnTo>
                    <a:pt x="438315" y="1019340"/>
                  </a:lnTo>
                  <a:lnTo>
                    <a:pt x="427609" y="980173"/>
                  </a:lnTo>
                  <a:lnTo>
                    <a:pt x="403910" y="1001445"/>
                  </a:lnTo>
                  <a:lnTo>
                    <a:pt x="9525" y="562610"/>
                  </a:lnTo>
                  <a:lnTo>
                    <a:pt x="0" y="571119"/>
                  </a:lnTo>
                  <a:lnTo>
                    <a:pt x="394474" y="1009904"/>
                  </a:lnTo>
                  <a:lnTo>
                    <a:pt x="370840" y="1031113"/>
                  </a:lnTo>
                  <a:lnTo>
                    <a:pt x="450088" y="1062316"/>
                  </a:lnTo>
                  <a:close/>
                </a:path>
                <a:path w="3122929" h="1062354">
                  <a:moveTo>
                    <a:pt x="1114933" y="912698"/>
                  </a:moveTo>
                  <a:lnTo>
                    <a:pt x="1083246" y="915073"/>
                  </a:lnTo>
                  <a:lnTo>
                    <a:pt x="1014730" y="0"/>
                  </a:lnTo>
                  <a:lnTo>
                    <a:pt x="1002030" y="1016"/>
                  </a:lnTo>
                  <a:lnTo>
                    <a:pt x="1070673" y="916025"/>
                  </a:lnTo>
                  <a:lnTo>
                    <a:pt x="1038987" y="918387"/>
                  </a:lnTo>
                  <a:lnTo>
                    <a:pt x="1082675" y="991539"/>
                  </a:lnTo>
                  <a:lnTo>
                    <a:pt x="1108379" y="928687"/>
                  </a:lnTo>
                  <a:lnTo>
                    <a:pt x="1114933" y="912698"/>
                  </a:lnTo>
                  <a:close/>
                </a:path>
                <a:path w="3122929" h="1062354">
                  <a:moveTo>
                    <a:pt x="3122422" y="1062316"/>
                  </a:moveTo>
                  <a:lnTo>
                    <a:pt x="3121380" y="1009027"/>
                  </a:lnTo>
                  <a:lnTo>
                    <a:pt x="3120771" y="977138"/>
                  </a:lnTo>
                  <a:lnTo>
                    <a:pt x="3092640" y="991908"/>
                  </a:lnTo>
                  <a:lnTo>
                    <a:pt x="2682621" y="209931"/>
                  </a:lnTo>
                  <a:lnTo>
                    <a:pt x="2671445" y="215900"/>
                  </a:lnTo>
                  <a:lnTo>
                    <a:pt x="3081363" y="997826"/>
                  </a:lnTo>
                  <a:lnTo>
                    <a:pt x="3053334" y="1012532"/>
                  </a:lnTo>
                  <a:lnTo>
                    <a:pt x="3122422" y="1062316"/>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7" name="object 57"/>
            <p:cNvSpPr/>
            <p:nvPr/>
          </p:nvSpPr>
          <p:spPr>
            <a:xfrm>
              <a:off x="4830825" y="4312539"/>
              <a:ext cx="816610" cy="283210"/>
            </a:xfrm>
            <a:custGeom>
              <a:avLst/>
              <a:gdLst/>
              <a:ahLst/>
              <a:cxnLst/>
              <a:rect l="l" t="t" r="r" b="b"/>
              <a:pathLst>
                <a:path w="816610" h="283210">
                  <a:moveTo>
                    <a:pt x="0" y="0"/>
                  </a:moveTo>
                  <a:lnTo>
                    <a:pt x="816483" y="28321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8" name="object 58"/>
            <p:cNvSpPr/>
            <p:nvPr/>
          </p:nvSpPr>
          <p:spPr>
            <a:xfrm>
              <a:off x="5329681" y="4594352"/>
              <a:ext cx="323850" cy="1346835"/>
            </a:xfrm>
            <a:custGeom>
              <a:avLst/>
              <a:gdLst/>
              <a:ahLst/>
              <a:cxnLst/>
              <a:rect l="l" t="t" r="r" b="b"/>
              <a:pathLst>
                <a:path w="323850" h="1346835">
                  <a:moveTo>
                    <a:pt x="0" y="1263675"/>
                  </a:moveTo>
                  <a:lnTo>
                    <a:pt x="20700" y="1346288"/>
                  </a:lnTo>
                  <a:lnTo>
                    <a:pt x="69907" y="1285659"/>
                  </a:lnTo>
                  <a:lnTo>
                    <a:pt x="40639" y="1285659"/>
                  </a:lnTo>
                  <a:lnTo>
                    <a:pt x="28193" y="1282915"/>
                  </a:lnTo>
                  <a:lnTo>
                    <a:pt x="30934" y="1270501"/>
                  </a:lnTo>
                  <a:lnTo>
                    <a:pt x="0" y="1263675"/>
                  </a:lnTo>
                  <a:close/>
                </a:path>
                <a:path w="323850" h="1346835">
                  <a:moveTo>
                    <a:pt x="30934" y="1270501"/>
                  </a:moveTo>
                  <a:lnTo>
                    <a:pt x="28193" y="1282915"/>
                  </a:lnTo>
                  <a:lnTo>
                    <a:pt x="40639" y="1285659"/>
                  </a:lnTo>
                  <a:lnTo>
                    <a:pt x="43380" y="1273247"/>
                  </a:lnTo>
                  <a:lnTo>
                    <a:pt x="30934" y="1270501"/>
                  </a:lnTo>
                  <a:close/>
                </a:path>
                <a:path w="323850" h="1346835">
                  <a:moveTo>
                    <a:pt x="43380" y="1273247"/>
                  </a:moveTo>
                  <a:lnTo>
                    <a:pt x="40639" y="1285659"/>
                  </a:lnTo>
                  <a:lnTo>
                    <a:pt x="69907" y="1285659"/>
                  </a:lnTo>
                  <a:lnTo>
                    <a:pt x="74421" y="1280096"/>
                  </a:lnTo>
                  <a:lnTo>
                    <a:pt x="43380" y="1273247"/>
                  </a:lnTo>
                  <a:close/>
                </a:path>
                <a:path w="323850" h="1346835">
                  <a:moveTo>
                    <a:pt x="311403" y="0"/>
                  </a:moveTo>
                  <a:lnTo>
                    <a:pt x="30934" y="1270501"/>
                  </a:lnTo>
                  <a:lnTo>
                    <a:pt x="43380" y="1273247"/>
                  </a:lnTo>
                  <a:lnTo>
                    <a:pt x="323850" y="2793"/>
                  </a:lnTo>
                  <a:lnTo>
                    <a:pt x="311403"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9" name="object 59"/>
            <p:cNvSpPr/>
            <p:nvPr/>
          </p:nvSpPr>
          <p:spPr>
            <a:xfrm>
              <a:off x="6983475" y="3179953"/>
              <a:ext cx="816610" cy="779145"/>
            </a:xfrm>
            <a:custGeom>
              <a:avLst/>
              <a:gdLst/>
              <a:ahLst/>
              <a:cxnLst/>
              <a:rect l="l" t="t" r="r" b="b"/>
              <a:pathLst>
                <a:path w="816609" h="779145">
                  <a:moveTo>
                    <a:pt x="0" y="389382"/>
                  </a:moveTo>
                  <a:lnTo>
                    <a:pt x="2746" y="343978"/>
                  </a:lnTo>
                  <a:lnTo>
                    <a:pt x="10780" y="300112"/>
                  </a:lnTo>
                  <a:lnTo>
                    <a:pt x="23798" y="258074"/>
                  </a:lnTo>
                  <a:lnTo>
                    <a:pt x="41491" y="218158"/>
                  </a:lnTo>
                  <a:lnTo>
                    <a:pt x="63555" y="180656"/>
                  </a:lnTo>
                  <a:lnTo>
                    <a:pt x="89683" y="145859"/>
                  </a:lnTo>
                  <a:lnTo>
                    <a:pt x="119570" y="114061"/>
                  </a:lnTo>
                  <a:lnTo>
                    <a:pt x="152909" y="85555"/>
                  </a:lnTo>
                  <a:lnTo>
                    <a:pt x="189394" y="60631"/>
                  </a:lnTo>
                  <a:lnTo>
                    <a:pt x="228720" y="39584"/>
                  </a:lnTo>
                  <a:lnTo>
                    <a:pt x="270580" y="22704"/>
                  </a:lnTo>
                  <a:lnTo>
                    <a:pt x="314668" y="10285"/>
                  </a:lnTo>
                  <a:lnTo>
                    <a:pt x="360678" y="2620"/>
                  </a:lnTo>
                  <a:lnTo>
                    <a:pt x="408304" y="0"/>
                  </a:lnTo>
                  <a:lnTo>
                    <a:pt x="455906" y="2620"/>
                  </a:lnTo>
                  <a:lnTo>
                    <a:pt x="501894" y="10285"/>
                  </a:lnTo>
                  <a:lnTo>
                    <a:pt x="545964" y="22704"/>
                  </a:lnTo>
                  <a:lnTo>
                    <a:pt x="587808" y="39584"/>
                  </a:lnTo>
                  <a:lnTo>
                    <a:pt x="627121" y="60631"/>
                  </a:lnTo>
                  <a:lnTo>
                    <a:pt x="663597" y="85555"/>
                  </a:lnTo>
                  <a:lnTo>
                    <a:pt x="696928" y="114061"/>
                  </a:lnTo>
                  <a:lnTo>
                    <a:pt x="726809" y="145859"/>
                  </a:lnTo>
                  <a:lnTo>
                    <a:pt x="752933" y="180656"/>
                  </a:lnTo>
                  <a:lnTo>
                    <a:pt x="774994" y="218158"/>
                  </a:lnTo>
                  <a:lnTo>
                    <a:pt x="792686" y="258074"/>
                  </a:lnTo>
                  <a:lnTo>
                    <a:pt x="805702" y="300112"/>
                  </a:lnTo>
                  <a:lnTo>
                    <a:pt x="813736" y="343978"/>
                  </a:lnTo>
                  <a:lnTo>
                    <a:pt x="816482" y="389382"/>
                  </a:lnTo>
                  <a:lnTo>
                    <a:pt x="813736" y="434783"/>
                  </a:lnTo>
                  <a:lnTo>
                    <a:pt x="805702" y="478644"/>
                  </a:lnTo>
                  <a:lnTo>
                    <a:pt x="792686" y="520674"/>
                  </a:lnTo>
                  <a:lnTo>
                    <a:pt x="774994" y="560580"/>
                  </a:lnTo>
                  <a:lnTo>
                    <a:pt x="752933" y="598070"/>
                  </a:lnTo>
                  <a:lnTo>
                    <a:pt x="726809" y="632854"/>
                  </a:lnTo>
                  <a:lnTo>
                    <a:pt x="696928" y="664638"/>
                  </a:lnTo>
                  <a:lnTo>
                    <a:pt x="663597" y="693131"/>
                  </a:lnTo>
                  <a:lnTo>
                    <a:pt x="627121" y="718042"/>
                  </a:lnTo>
                  <a:lnTo>
                    <a:pt x="587808" y="739078"/>
                  </a:lnTo>
                  <a:lnTo>
                    <a:pt x="545964" y="755947"/>
                  </a:lnTo>
                  <a:lnTo>
                    <a:pt x="501894" y="768358"/>
                  </a:lnTo>
                  <a:lnTo>
                    <a:pt x="455906" y="776018"/>
                  </a:lnTo>
                  <a:lnTo>
                    <a:pt x="408304" y="778637"/>
                  </a:lnTo>
                  <a:lnTo>
                    <a:pt x="360678" y="776018"/>
                  </a:lnTo>
                  <a:lnTo>
                    <a:pt x="314668" y="768358"/>
                  </a:lnTo>
                  <a:lnTo>
                    <a:pt x="270580" y="755947"/>
                  </a:lnTo>
                  <a:lnTo>
                    <a:pt x="228720" y="739078"/>
                  </a:lnTo>
                  <a:lnTo>
                    <a:pt x="189394" y="718042"/>
                  </a:lnTo>
                  <a:lnTo>
                    <a:pt x="152909" y="693131"/>
                  </a:lnTo>
                  <a:lnTo>
                    <a:pt x="119570" y="664638"/>
                  </a:lnTo>
                  <a:lnTo>
                    <a:pt x="89683" y="632854"/>
                  </a:lnTo>
                  <a:lnTo>
                    <a:pt x="63555" y="598070"/>
                  </a:lnTo>
                  <a:lnTo>
                    <a:pt x="41491" y="560580"/>
                  </a:lnTo>
                  <a:lnTo>
                    <a:pt x="23798" y="520674"/>
                  </a:lnTo>
                  <a:lnTo>
                    <a:pt x="10780" y="478644"/>
                  </a:lnTo>
                  <a:lnTo>
                    <a:pt x="2746" y="434783"/>
                  </a:lnTo>
                  <a:lnTo>
                    <a:pt x="0" y="389382"/>
                  </a:lnTo>
                  <a:close/>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60" name="object 60"/>
            <p:cNvSpPr/>
            <p:nvPr/>
          </p:nvSpPr>
          <p:spPr>
            <a:xfrm>
              <a:off x="4533645" y="3572383"/>
              <a:ext cx="1559560" cy="109855"/>
            </a:xfrm>
            <a:custGeom>
              <a:avLst/>
              <a:gdLst/>
              <a:ahLst/>
              <a:cxnLst/>
              <a:rect l="l" t="t" r="r" b="b"/>
              <a:pathLst>
                <a:path w="1559560" h="109854">
                  <a:moveTo>
                    <a:pt x="1431954" y="31690"/>
                  </a:moveTo>
                  <a:lnTo>
                    <a:pt x="0" y="96773"/>
                  </a:lnTo>
                  <a:lnTo>
                    <a:pt x="507" y="109473"/>
                  </a:lnTo>
                  <a:lnTo>
                    <a:pt x="1432525" y="44388"/>
                  </a:lnTo>
                  <a:lnTo>
                    <a:pt x="1431954" y="31690"/>
                  </a:lnTo>
                  <a:close/>
                </a:path>
                <a:path w="1559560" h="109854">
                  <a:moveTo>
                    <a:pt x="1554011" y="31114"/>
                  </a:moveTo>
                  <a:lnTo>
                    <a:pt x="1444625" y="31114"/>
                  </a:lnTo>
                  <a:lnTo>
                    <a:pt x="1445132" y="43814"/>
                  </a:lnTo>
                  <a:lnTo>
                    <a:pt x="1432525" y="44388"/>
                  </a:lnTo>
                  <a:lnTo>
                    <a:pt x="1433956" y="76199"/>
                  </a:lnTo>
                  <a:lnTo>
                    <a:pt x="1559052" y="32384"/>
                  </a:lnTo>
                  <a:lnTo>
                    <a:pt x="1554011" y="31114"/>
                  </a:lnTo>
                  <a:close/>
                </a:path>
                <a:path w="1559560" h="109854">
                  <a:moveTo>
                    <a:pt x="1444625" y="31114"/>
                  </a:moveTo>
                  <a:lnTo>
                    <a:pt x="1431954" y="31690"/>
                  </a:lnTo>
                  <a:lnTo>
                    <a:pt x="1432525" y="44388"/>
                  </a:lnTo>
                  <a:lnTo>
                    <a:pt x="1445132" y="43814"/>
                  </a:lnTo>
                  <a:lnTo>
                    <a:pt x="1444625" y="31114"/>
                  </a:lnTo>
                  <a:close/>
                </a:path>
                <a:path w="1559560" h="109854">
                  <a:moveTo>
                    <a:pt x="1430527" y="0"/>
                  </a:moveTo>
                  <a:lnTo>
                    <a:pt x="1431954" y="31690"/>
                  </a:lnTo>
                  <a:lnTo>
                    <a:pt x="1444625" y="31114"/>
                  </a:lnTo>
                  <a:lnTo>
                    <a:pt x="1554011" y="31114"/>
                  </a:lnTo>
                  <a:lnTo>
                    <a:pt x="1430527" y="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61" name="object 61"/>
          <p:cNvSpPr txBox="1"/>
          <p:nvPr/>
        </p:nvSpPr>
        <p:spPr>
          <a:xfrm>
            <a:off x="4065892" y="5818532"/>
            <a:ext cx="1265555" cy="681355"/>
          </a:xfrm>
          <a:prstGeom prst="rect">
            <a:avLst/>
          </a:prstGeom>
        </p:spPr>
        <p:txBody>
          <a:bodyPr vert="horz" wrap="square" lIns="0" tIns="73025" rIns="0" bIns="0" rtlCol="0">
            <a:spAutoFit/>
          </a:bodyPr>
          <a:lstStyle/>
          <a:p>
            <a:pPr marL="421005">
              <a:lnSpc>
                <a:spcPct val="100000"/>
              </a:lnSpc>
              <a:spcBef>
                <a:spcPts val="575"/>
              </a:spcBef>
            </a:pPr>
            <a:r>
              <a:rPr sz="2000" dirty="0">
                <a:latin typeface="Candara" panose="020E0502030303020204" pitchFamily="34" charset="0"/>
                <a:cs typeface="Arial MT"/>
              </a:rPr>
              <a:t>a</a:t>
            </a:r>
            <a:endParaRPr sz="2000">
              <a:latin typeface="Candara" panose="020E0502030303020204" pitchFamily="34" charset="0"/>
              <a:cs typeface="Arial MT"/>
            </a:endParaRPr>
          </a:p>
          <a:p>
            <a:pPr>
              <a:lnSpc>
                <a:spcPct val="100000"/>
              </a:lnSpc>
              <a:spcBef>
                <a:spcPts val="370"/>
              </a:spcBef>
            </a:pPr>
            <a:r>
              <a:rPr sz="1600" spc="-5" dirty="0">
                <a:latin typeface="Candara" panose="020E0502030303020204" pitchFamily="34" charset="0"/>
                <a:cs typeface="Arial MT"/>
              </a:rPr>
              <a:t>removal</a:t>
            </a:r>
            <a:r>
              <a:rPr sz="1600" spc="-35" dirty="0">
                <a:latin typeface="Candara" panose="020E0502030303020204" pitchFamily="34" charset="0"/>
                <a:cs typeface="Arial MT"/>
              </a:rPr>
              <a:t> </a:t>
            </a:r>
            <a:r>
              <a:rPr sz="1600" spc="-5" dirty="0">
                <a:latin typeface="Candara" panose="020E0502030303020204" pitchFamily="34" charset="0"/>
                <a:cs typeface="Arial MT"/>
              </a:rPr>
              <a:t>of</a:t>
            </a:r>
            <a:r>
              <a:rPr sz="1600" spc="-25"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sp>
        <p:nvSpPr>
          <p:cNvPr id="62" name="object 62"/>
          <p:cNvSpPr txBox="1"/>
          <p:nvPr/>
        </p:nvSpPr>
        <p:spPr>
          <a:xfrm>
            <a:off x="2054034" y="5263454"/>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Error</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3" name="object 63"/>
          <p:cNvSpPr txBox="1"/>
          <p:nvPr/>
        </p:nvSpPr>
        <p:spPr>
          <a:xfrm>
            <a:off x="4652505" y="5263454"/>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Fault</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4" name="object 64"/>
          <p:cNvSpPr txBox="1"/>
          <p:nvPr/>
        </p:nvSpPr>
        <p:spPr>
          <a:xfrm>
            <a:off x="9090011" y="3351749"/>
            <a:ext cx="72453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p:txBody>
      </p:sp>
      <p:sp>
        <p:nvSpPr>
          <p:cNvPr id="65" name="object 65"/>
          <p:cNvSpPr txBox="1"/>
          <p:nvPr/>
        </p:nvSpPr>
        <p:spPr>
          <a:xfrm>
            <a:off x="8792578" y="3626374"/>
            <a:ext cx="1320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Containment</a:t>
            </a:r>
            <a:endParaRPr sz="1800">
              <a:latin typeface="Candara" panose="020E0502030303020204" pitchFamily="34" charset="0"/>
              <a:cs typeface="Arial MT"/>
            </a:endParaRPr>
          </a:p>
        </p:txBody>
      </p:sp>
      <p:sp>
        <p:nvSpPr>
          <p:cNvPr id="66" name="object 66"/>
          <p:cNvSpPr txBox="1"/>
          <p:nvPr/>
        </p:nvSpPr>
        <p:spPr>
          <a:xfrm>
            <a:off x="6144628" y="5263454"/>
            <a:ext cx="3709035" cy="1236980"/>
          </a:xfrm>
          <a:prstGeom prst="rect">
            <a:avLst/>
          </a:prstGeom>
        </p:spPr>
        <p:txBody>
          <a:bodyPr vert="horz" wrap="square" lIns="0" tIns="12700" rIns="0" bIns="0" rtlCol="0">
            <a:spAutoFit/>
          </a:bodyPr>
          <a:lstStyle/>
          <a:p>
            <a:pPr marR="1009650" algn="ctr">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a:p>
            <a:pPr marR="1009650" algn="ctr">
              <a:lnSpc>
                <a:spcPct val="100000"/>
              </a:lnSpc>
            </a:pPr>
            <a:r>
              <a:rPr sz="1800" spc="-5" dirty="0">
                <a:latin typeface="Candara" panose="020E0502030303020204" pitchFamily="34" charset="0"/>
                <a:cs typeface="Arial MT"/>
              </a:rPr>
              <a:t>Prevention</a:t>
            </a:r>
            <a:endParaRPr sz="1800">
              <a:latin typeface="Candara" panose="020E0502030303020204" pitchFamily="34" charset="0"/>
              <a:cs typeface="Arial MT"/>
            </a:endParaRPr>
          </a:p>
          <a:p>
            <a:pPr marR="2345055" algn="ctr">
              <a:lnSpc>
                <a:spcPct val="100000"/>
              </a:lnSpc>
              <a:spcBef>
                <a:spcPts val="525"/>
              </a:spcBef>
              <a:tabLst>
                <a:tab pos="965200" algn="l"/>
              </a:tabLst>
            </a:pPr>
            <a:r>
              <a:rPr sz="2000" dirty="0">
                <a:latin typeface="Candara" panose="020E0502030303020204" pitchFamily="34" charset="0"/>
                <a:cs typeface="Arial MT"/>
              </a:rPr>
              <a:t>a	b</a:t>
            </a:r>
            <a:endParaRPr sz="2000">
              <a:latin typeface="Candara" panose="020E0502030303020204" pitchFamily="34" charset="0"/>
              <a:cs typeface="Arial MT"/>
            </a:endParaRPr>
          </a:p>
          <a:p>
            <a:pPr>
              <a:lnSpc>
                <a:spcPct val="100000"/>
              </a:lnSpc>
              <a:spcBef>
                <a:spcPts val="370"/>
              </a:spcBef>
              <a:tabLst>
                <a:tab pos="1699260" algn="l"/>
              </a:tabLst>
            </a:pPr>
            <a:r>
              <a:rPr sz="1600" spc="-5" dirty="0">
                <a:latin typeface="Candara" panose="020E0502030303020204" pitchFamily="34" charset="0"/>
                <a:cs typeface="Arial MT"/>
              </a:rPr>
              <a:t>“a”</a:t>
            </a:r>
            <a:r>
              <a:rPr sz="1600" spc="20" dirty="0">
                <a:latin typeface="Candara" panose="020E0502030303020204" pitchFamily="34" charset="0"/>
                <a:cs typeface="Arial MT"/>
              </a:rPr>
              <a:t> </a:t>
            </a:r>
            <a:r>
              <a:rPr sz="1600" spc="-5" dirty="0">
                <a:latin typeface="Candara" panose="020E0502030303020204" pitchFamily="34" charset="0"/>
                <a:cs typeface="Arial MT"/>
              </a:rPr>
              <a:t>causes “b”	defect</a:t>
            </a:r>
            <a:r>
              <a:rPr sz="1600" spc="-25" dirty="0">
                <a:latin typeface="Candara" panose="020E0502030303020204" pitchFamily="34" charset="0"/>
                <a:cs typeface="Arial MT"/>
              </a:rPr>
              <a:t> </a:t>
            </a:r>
            <a:r>
              <a:rPr sz="1600" spc="-5" dirty="0">
                <a:latin typeface="Candara" panose="020E0502030303020204" pitchFamily="34" charset="0"/>
                <a:cs typeface="Arial MT"/>
              </a:rPr>
              <a:t>barrier/remover</a:t>
            </a:r>
            <a:endParaRPr sz="1600">
              <a:latin typeface="Candara" panose="020E0502030303020204" pitchFamily="34" charset="0"/>
              <a:cs typeface="Arial MT"/>
            </a:endParaRPr>
          </a:p>
        </p:txBody>
      </p:sp>
    </p:spTree>
    <p:extLst>
      <p:ext uri="{BB962C8B-B14F-4D97-AF65-F5344CB8AC3E}">
        <p14:creationId xmlns:p14="http://schemas.microsoft.com/office/powerpoint/2010/main" val="4153163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dirty="0" smtClean="0"/>
              <a:t>Quality Control</a:t>
            </a:r>
          </a:p>
        </p:txBody>
      </p:sp>
      <p:sp>
        <p:nvSpPr>
          <p:cNvPr id="20482"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t>26</a:t>
            </a:fld>
            <a:endParaRPr lang="en-US"/>
          </a:p>
        </p:txBody>
      </p:sp>
    </p:spTree>
    <p:extLst>
      <p:ext uri="{BB962C8B-B14F-4D97-AF65-F5344CB8AC3E}">
        <p14:creationId xmlns:p14="http://schemas.microsoft.com/office/powerpoint/2010/main" val="2199206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t>Perform quality control</a:t>
            </a:r>
          </a:p>
        </p:txBody>
      </p:sp>
      <p:sp>
        <p:nvSpPr>
          <p:cNvPr id="22530" name="Rectangle 3"/>
          <p:cNvSpPr>
            <a:spLocks noGrp="1" noChangeArrowheads="1"/>
          </p:cNvSpPr>
          <p:nvPr>
            <p:ph type="body" idx="1"/>
          </p:nvPr>
        </p:nvSpPr>
        <p:spPr/>
        <p:txBody>
          <a:bodyPr/>
          <a:lstStyle/>
          <a:p>
            <a:pPr>
              <a:buFont typeface="Wingdings" panose="05000000000000000000" pitchFamily="2" charset="2"/>
              <a:buNone/>
            </a:pPr>
            <a:r>
              <a:rPr lang="en-US" altLang="en-US" i="1" u="sng" smtClean="0"/>
              <a:t>Perform quality control</a:t>
            </a:r>
            <a:r>
              <a:rPr lang="en-US" altLang="en-US" smtClean="0"/>
              <a:t> is concerned with monitoring specific project results for compliance with quality standards</a:t>
            </a:r>
          </a:p>
          <a:p>
            <a:r>
              <a:rPr lang="en-US" altLang="en-US" smtClean="0"/>
              <a:t>Performed throughout project</a:t>
            </a:r>
          </a:p>
          <a:p>
            <a:r>
              <a:rPr lang="en-US" altLang="en-US" smtClean="0"/>
              <a:t>May also include taking control actions to correct causes of quality problems</a:t>
            </a:r>
          </a:p>
          <a:p>
            <a:pPr>
              <a:buFont typeface="Wingdings" panose="05000000000000000000" pitchFamily="2" charset="2"/>
              <a:buNone/>
            </a:pPr>
            <a:r>
              <a:rPr lang="en-US" altLang="en-US" i="1" u="sng" smtClean="0"/>
              <a:t>Perform quality assurance</a:t>
            </a:r>
            <a:r>
              <a:rPr lang="en-US" altLang="en-US" smtClean="0"/>
              <a:t> is the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44367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en-US" altLang="en-US" dirty="0" smtClean="0"/>
              <a:t>Role of the SQA Group  – I</a:t>
            </a:r>
          </a:p>
        </p:txBody>
      </p:sp>
      <p:sp>
        <p:nvSpPr>
          <p:cNvPr id="24578" name="Rectangle 3"/>
          <p:cNvSpPr>
            <a:spLocks noGrp="1" noChangeArrowheads="1"/>
          </p:cNvSpPr>
          <p:nvPr>
            <p:ph type="body" idx="1"/>
          </p:nvPr>
        </p:nvSpPr>
        <p:spPr/>
        <p:txBody>
          <a:bodyPr>
            <a:normAutofit lnSpcReduction="10000"/>
          </a:bodyPr>
          <a:lstStyle/>
          <a:p>
            <a:pPr>
              <a:spcBef>
                <a:spcPts val="1200"/>
              </a:spcBef>
              <a:buNone/>
            </a:pPr>
            <a:r>
              <a:rPr lang="en-US" altLang="en-US" sz="2000" b="1"/>
              <a:t>Form a Software Quality Assurance Group</a:t>
            </a:r>
          </a:p>
          <a:p>
            <a:pPr>
              <a:spcBef>
                <a:spcPts val="1200"/>
              </a:spcBef>
            </a:pPr>
            <a:r>
              <a:rPr lang="en-US" altLang="en-US" sz="2000" b="1"/>
              <a:t>Prepares an SQA plan for a project. </a:t>
            </a:r>
          </a:p>
          <a:p>
            <a:pPr lvl="1">
              <a:spcBef>
                <a:spcPts val="1200"/>
              </a:spcBef>
            </a:pPr>
            <a:r>
              <a:rPr lang="en-US" altLang="en-US" smtClean="0"/>
              <a:t>The plan identifies</a:t>
            </a:r>
          </a:p>
          <a:p>
            <a:pPr lvl="2">
              <a:spcBef>
                <a:spcPts val="300"/>
              </a:spcBef>
            </a:pPr>
            <a:r>
              <a:rPr lang="en-US" altLang="en-US" smtClean="0"/>
              <a:t>evaluations to be performed</a:t>
            </a:r>
          </a:p>
          <a:p>
            <a:pPr lvl="2" eaLnBrk="1" hangingPunct="1">
              <a:lnSpc>
                <a:spcPct val="90000"/>
              </a:lnSpc>
            </a:pPr>
            <a:r>
              <a:rPr lang="en-US" altLang="en-US" smtClean="0"/>
              <a:t>audits and reviews to be performed</a:t>
            </a:r>
          </a:p>
          <a:p>
            <a:pPr lvl="2" eaLnBrk="1" hangingPunct="1">
              <a:lnSpc>
                <a:spcPct val="90000"/>
              </a:lnSpc>
            </a:pPr>
            <a:r>
              <a:rPr lang="en-US" altLang="en-US" smtClean="0"/>
              <a:t>standards that are applicable to the project</a:t>
            </a:r>
          </a:p>
          <a:p>
            <a:pPr lvl="2" eaLnBrk="1" hangingPunct="1">
              <a:lnSpc>
                <a:spcPct val="90000"/>
              </a:lnSpc>
            </a:pPr>
            <a:r>
              <a:rPr lang="en-US" altLang="en-US" smtClean="0"/>
              <a:t>procedures for error reporting and tracking</a:t>
            </a:r>
          </a:p>
          <a:p>
            <a:pPr lvl="2" eaLnBrk="1" hangingPunct="1">
              <a:lnSpc>
                <a:spcPct val="90000"/>
              </a:lnSpc>
            </a:pPr>
            <a:r>
              <a:rPr lang="en-US" altLang="en-US" smtClean="0"/>
              <a:t>procedures for change management</a:t>
            </a:r>
          </a:p>
          <a:p>
            <a:pPr lvl="2" eaLnBrk="1" hangingPunct="1">
              <a:lnSpc>
                <a:spcPct val="90000"/>
              </a:lnSpc>
            </a:pPr>
            <a:r>
              <a:rPr lang="en-US" altLang="en-US" smtClean="0"/>
              <a:t>documents to be produced by the SQA group</a:t>
            </a:r>
          </a:p>
          <a:p>
            <a:pPr lvl="2" eaLnBrk="1" hangingPunct="1">
              <a:lnSpc>
                <a:spcPct val="90000"/>
              </a:lnSpc>
            </a:pPr>
            <a:r>
              <a:rPr lang="en-US" altLang="en-US" smtClean="0"/>
              <a:t>amount of feedback provided to the software project team</a:t>
            </a:r>
          </a:p>
          <a:p>
            <a:pPr>
              <a:spcBef>
                <a:spcPts val="600"/>
              </a:spcBef>
            </a:pPr>
            <a:r>
              <a:rPr lang="en-US" altLang="en-US" sz="2000" b="1"/>
              <a:t>Participates in the development of the project</a:t>
            </a:r>
            <a:r>
              <a:rPr lang="en-US" altLang="ja-JP" sz="2000" b="1"/>
              <a:t>’s software process description.</a:t>
            </a:r>
            <a:r>
              <a:rPr lang="en-US" altLang="ja-JP" sz="2000"/>
              <a:t> </a:t>
            </a:r>
          </a:p>
          <a:p>
            <a:pPr lvl="1">
              <a:spcBef>
                <a:spcPts val="600"/>
              </a:spcBef>
            </a:pPr>
            <a:r>
              <a:rPr lang="en-US" altLang="en-US" smtClean="0"/>
              <a:t>The SQA group reviews the process description for compliance with organizational policy, internal software standards, externally imposed standards (e.g., ISO-9001), and other parts of the software project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584660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en-US" altLang="en-US" dirty="0" smtClean="0"/>
              <a:t>Role of the SQA Group  – II</a:t>
            </a:r>
          </a:p>
        </p:txBody>
      </p:sp>
      <p:sp>
        <p:nvSpPr>
          <p:cNvPr id="26626" name="Rectangle 3"/>
          <p:cNvSpPr>
            <a:spLocks noGrp="1" noChangeArrowheads="1"/>
          </p:cNvSpPr>
          <p:nvPr>
            <p:ph type="body" idx="1"/>
          </p:nvPr>
        </p:nvSpPr>
        <p:spPr>
          <a:xfrm>
            <a:off x="347526" y="1371600"/>
            <a:ext cx="11195641" cy="5486400"/>
          </a:xfrm>
        </p:spPr>
        <p:txBody>
          <a:bodyPr/>
          <a:lstStyle/>
          <a:p>
            <a:pPr>
              <a:spcBef>
                <a:spcPts val="600"/>
              </a:spcBef>
            </a:pPr>
            <a:r>
              <a:rPr lang="en-US" altLang="en-US" sz="2000" b="1" dirty="0"/>
              <a:t>Reviews software engineering activities to verify compliance with the defined software process.</a:t>
            </a:r>
            <a:r>
              <a:rPr lang="en-US" altLang="en-US" sz="2000" dirty="0"/>
              <a:t> </a:t>
            </a:r>
          </a:p>
          <a:p>
            <a:pPr lvl="1">
              <a:spcBef>
                <a:spcPts val="600"/>
              </a:spcBef>
            </a:pPr>
            <a:r>
              <a:rPr lang="en-US" altLang="en-US" sz="1800" dirty="0" smtClean="0"/>
              <a:t>identifies, documents, and tracks deviations from the process and verifies that corrections have been made.</a:t>
            </a:r>
          </a:p>
          <a:p>
            <a:pPr>
              <a:spcBef>
                <a:spcPts val="600"/>
              </a:spcBef>
            </a:pPr>
            <a:r>
              <a:rPr lang="en-US" altLang="en-US" sz="2000" b="1" dirty="0"/>
              <a:t>Audits designated software work products to verify compliance with those defined as part of the software process.</a:t>
            </a:r>
            <a:r>
              <a:rPr lang="en-US" altLang="en-US" sz="2000" dirty="0"/>
              <a:t> </a:t>
            </a:r>
          </a:p>
          <a:p>
            <a:pPr lvl="1">
              <a:spcBef>
                <a:spcPts val="600"/>
              </a:spcBef>
            </a:pPr>
            <a:r>
              <a:rPr lang="en-US" altLang="en-US" sz="1800" dirty="0" smtClean="0"/>
              <a:t>reviews selected work products; identifies, documents, and tracks deviations; verifies that corrections have been made</a:t>
            </a:r>
          </a:p>
          <a:p>
            <a:pPr lvl="1">
              <a:spcBef>
                <a:spcPts val="600"/>
              </a:spcBef>
            </a:pPr>
            <a:r>
              <a:rPr lang="en-US" altLang="en-US" sz="1800" dirty="0" smtClean="0"/>
              <a:t>periodically reports the results of its work to the project manager.</a:t>
            </a:r>
          </a:p>
          <a:p>
            <a:pPr>
              <a:spcBef>
                <a:spcPts val="600"/>
              </a:spcBef>
            </a:pPr>
            <a:r>
              <a:rPr lang="en-US" altLang="en-US" sz="2000" b="1" dirty="0"/>
              <a:t>Ensures that deviations in software work and work products are documented and handled according to a documented procedure.</a:t>
            </a:r>
          </a:p>
          <a:p>
            <a:pPr>
              <a:spcBef>
                <a:spcPts val="600"/>
              </a:spcBef>
            </a:pPr>
            <a:r>
              <a:rPr lang="en-US" altLang="en-US" sz="2000" b="1" dirty="0"/>
              <a:t>Records any noncompliance and reports to senior management.</a:t>
            </a:r>
          </a:p>
          <a:p>
            <a:pPr lvl="1">
              <a:spcBef>
                <a:spcPts val="600"/>
              </a:spcBef>
            </a:pPr>
            <a:r>
              <a:rPr lang="en-US" altLang="en-US" sz="1800" dirty="0" smtClean="0"/>
              <a:t>Noncompliance items are tracked until they are resolved.</a:t>
            </a:r>
            <a:endParaRPr lang="en-US" altLang="en-US" sz="1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804225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smtClean="0"/>
              <a:t>Quality</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Software Quality Assurance</a:t>
            </a:r>
          </a:p>
        </p:txBody>
      </p:sp>
      <p:sp>
        <p:nvSpPr>
          <p:cNvPr id="28674" name="Content Placeholder 2"/>
          <p:cNvSpPr>
            <a:spLocks noGrp="1"/>
          </p:cNvSpPr>
          <p:nvPr>
            <p:ph idx="1"/>
          </p:nvPr>
        </p:nvSpPr>
        <p:spPr/>
        <p:txBody>
          <a:bodyPr/>
          <a:lstStyle/>
          <a:p>
            <a:pPr marL="457200" indent="-457200"/>
            <a:r>
              <a:rPr lang="en-US" altLang="en-US" dirty="0" smtClean="0"/>
              <a:t>The area of Software Quality Assurance can be broken down into a number of smaller areas such as </a:t>
            </a:r>
          </a:p>
          <a:p>
            <a:pPr marL="857250" lvl="1" indent="-457200"/>
            <a:r>
              <a:rPr lang="en-US" altLang="en-US" dirty="0"/>
              <a:t>quality of planning, </a:t>
            </a:r>
          </a:p>
          <a:p>
            <a:pPr marL="857250" lvl="1" indent="-457200"/>
            <a:r>
              <a:rPr lang="en-US" altLang="en-US" dirty="0"/>
              <a:t>formal technical reviews, </a:t>
            </a:r>
          </a:p>
          <a:p>
            <a:pPr marL="857250" lvl="1" indent="-457200"/>
            <a:r>
              <a:rPr lang="en-US" altLang="en-US" dirty="0"/>
              <a:t>Testing </a:t>
            </a:r>
          </a:p>
          <a:p>
            <a:pPr marL="857250" lvl="1" indent="-457200">
              <a:buNone/>
            </a:pPr>
            <a:r>
              <a:rPr lang="en-US" altLang="en-US" dirty="0"/>
              <a:t>and </a:t>
            </a:r>
          </a:p>
          <a:p>
            <a:pPr marL="857250" lvl="1" indent="-457200"/>
            <a:r>
              <a:rPr lang="en-US" altLang="en-US" dirty="0"/>
              <a:t>training. </a:t>
            </a:r>
            <a:endParaRPr lang="en-US" altLang="en-US" dirty="0" smtClean="0"/>
          </a:p>
          <a:p>
            <a:pPr marL="457200" indent="-457200"/>
            <a:r>
              <a:rPr lang="en-US" altLang="en-US" dirty="0" smtClean="0"/>
              <a:t>Here we take a look at Formal Technical Review methods and Testing ...	</a:t>
            </a:r>
          </a:p>
          <a:p>
            <a:pPr marL="457200" indent="-457200"/>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989881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29699" name="Rectangle 8"/>
          <p:cNvSpPr>
            <a:spLocks noGrp="1" noChangeArrowheads="1"/>
          </p:cNvSpPr>
          <p:nvPr>
            <p:ph type="body" idx="1"/>
          </p:nvPr>
        </p:nvSpPr>
        <p:spPr>
          <a:xfrm>
            <a:off x="524669" y="1371600"/>
            <a:ext cx="10294222" cy="5486400"/>
          </a:xfrm>
        </p:spPr>
        <p:txBody>
          <a:bodyPr/>
          <a:lstStyle/>
          <a:p>
            <a:pPr eaLnBrk="1" hangingPunct="1"/>
            <a:r>
              <a:rPr lang="en-US" altLang="en-US" sz="2000" b="1" dirty="0"/>
              <a:t>Software quality assurance activity performed by software engineers to</a:t>
            </a:r>
            <a:r>
              <a:rPr lang="en-US" altLang="en-US" sz="2000" dirty="0"/>
              <a:t>:</a:t>
            </a:r>
          </a:p>
          <a:p>
            <a:pPr lvl="1" eaLnBrk="1" hangingPunct="1"/>
            <a:r>
              <a:rPr lang="en-US" altLang="en-US" dirty="0" smtClean="0"/>
              <a:t>Uncover errors in function, logic, implementation.</a:t>
            </a:r>
          </a:p>
          <a:p>
            <a:pPr lvl="1" eaLnBrk="1" hangingPunct="1"/>
            <a:r>
              <a:rPr lang="en-US" altLang="en-US" dirty="0" smtClean="0"/>
              <a:t>Verify that the software meets requirements.</a:t>
            </a:r>
          </a:p>
          <a:p>
            <a:pPr lvl="1" eaLnBrk="1" hangingPunct="1"/>
            <a:r>
              <a:rPr lang="en-US" altLang="en-US" dirty="0" smtClean="0"/>
              <a:t>Represented using correct standards.</a:t>
            </a:r>
          </a:p>
          <a:p>
            <a:pPr lvl="1" eaLnBrk="1" hangingPunct="1"/>
            <a:r>
              <a:rPr lang="en-US" altLang="en-US" dirty="0" smtClean="0"/>
              <a:t>Achieve uniformity.</a:t>
            </a:r>
          </a:p>
          <a:p>
            <a:pPr lvl="1" eaLnBrk="1" hangingPunct="1"/>
            <a:r>
              <a:rPr lang="en-US" altLang="en-US" dirty="0" smtClean="0"/>
              <a:t>Manage projects.</a:t>
            </a:r>
          </a:p>
          <a:p>
            <a:pPr eaLnBrk="1" hangingPunct="1"/>
            <a:r>
              <a:rPr lang="en-US" altLang="en-US" sz="2000" b="1" dirty="0"/>
              <a:t>Walkthroughs</a:t>
            </a:r>
          </a:p>
          <a:p>
            <a:pPr eaLnBrk="1" hangingPunct="1"/>
            <a:r>
              <a:rPr lang="en-US" altLang="en-US" sz="2000" b="1" dirty="0"/>
              <a:t>Inspections (Code Reading)</a:t>
            </a:r>
          </a:p>
          <a:p>
            <a:pPr eaLnBrk="1" hangingPunct="1"/>
            <a:r>
              <a:rPr lang="en-US" altLang="en-US" sz="2000" b="1" dirty="0"/>
              <a:t>Round-robin reviews</a:t>
            </a:r>
          </a:p>
          <a:p>
            <a:pPr eaLnBrk="1" hangingPunct="1">
              <a:buFont typeface="Wingdings" panose="05000000000000000000" pitchFamily="2" charset="2"/>
              <a:buNone/>
            </a:pPr>
            <a:r>
              <a:rPr lang="en-US" altLang="en-US" sz="2000" dirty="0"/>
              <a:t>[See notes and next slides for </a:t>
            </a:r>
            <a:br>
              <a:rPr lang="en-US" altLang="en-US" sz="2000" dirty="0"/>
            </a:br>
            <a:r>
              <a:rPr lang="en-US" altLang="en-US" sz="2000" dirty="0"/>
              <a:t>description/discussion of the </a:t>
            </a:r>
            <a:br>
              <a:rPr lang="en-US" altLang="en-US" sz="2000" dirty="0"/>
            </a:br>
            <a:r>
              <a:rPr lang="en-US" altLang="en-US" sz="2000" dirty="0"/>
              <a:t>above terms.]</a:t>
            </a:r>
          </a:p>
        </p:txBody>
      </p:sp>
      <p:pic>
        <p:nvPicPr>
          <p:cNvPr id="29700" name="Picture 9" descr="wpe5.jpg (21790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429" y="2209800"/>
            <a:ext cx="458946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319837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31747" name="Rectangle 8"/>
          <p:cNvSpPr>
            <a:spLocks noGrp="1" noChangeArrowheads="1"/>
          </p:cNvSpPr>
          <p:nvPr>
            <p:ph type="body" idx="1"/>
          </p:nvPr>
        </p:nvSpPr>
        <p:spPr>
          <a:xfrm>
            <a:off x="592247" y="1479487"/>
            <a:ext cx="10606890" cy="5486400"/>
          </a:xfrm>
        </p:spPr>
        <p:txBody>
          <a:bodyPr/>
          <a:lstStyle/>
          <a:p>
            <a:pPr eaLnBrk="1" hangingPunct="1"/>
            <a:r>
              <a:rPr lang="en-US" altLang="en-US" b="1" dirty="0" smtClean="0"/>
              <a:t>Walkthroughs</a:t>
            </a:r>
          </a:p>
          <a:p>
            <a:pPr lvl="1" eaLnBrk="1" hangingPunct="1"/>
            <a:r>
              <a:rPr lang="en-US" altLang="en-US" dirty="0" smtClean="0"/>
              <a:t>The least formal and most common kind of review is the </a:t>
            </a:r>
            <a:r>
              <a:rPr lang="en-US" altLang="en-US" b="1" dirty="0" smtClean="0"/>
              <a:t>walkthrough</a:t>
            </a:r>
            <a:r>
              <a:rPr lang="en-US" altLang="en-US" dirty="0" smtClean="0"/>
              <a:t>, which is any meeting at which two or more developers review technical work with the purpose of improving its quality. </a:t>
            </a:r>
          </a:p>
          <a:p>
            <a:pPr lvl="1" eaLnBrk="1" hangingPunct="1"/>
            <a:r>
              <a:rPr lang="en-US" altLang="en-US" dirty="0" smtClean="0"/>
              <a:t>Walkthroughs are useful to rapid development because you can use them to detect defects earlier than you can with testing.</a:t>
            </a:r>
            <a:endParaRPr lang="en-US" altLang="en-US" b="1" dirty="0" smtClean="0"/>
          </a:p>
        </p:txBody>
      </p:sp>
      <p:sp>
        <p:nvSpPr>
          <p:cNvPr id="317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D9A9E0-3A0B-4E45-8E38-996CEAE5A7A5}" type="slidenum">
              <a:rPr lang="en-US" altLang="en-US" sz="1400"/>
              <a:pPr/>
              <a:t>32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373868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3795" name="Rectangle 8"/>
          <p:cNvSpPr>
            <a:spLocks noGrp="1" noChangeArrowheads="1"/>
          </p:cNvSpPr>
          <p:nvPr>
            <p:ph type="body" idx="1"/>
          </p:nvPr>
        </p:nvSpPr>
        <p:spPr/>
        <p:txBody>
          <a:bodyPr/>
          <a:lstStyle/>
          <a:p>
            <a:r>
              <a:rPr lang="en-US" altLang="en-US" b="1" smtClean="0"/>
              <a:t>Inspections and Code Reading</a:t>
            </a:r>
          </a:p>
          <a:p>
            <a:pPr lvl="1"/>
            <a:r>
              <a:rPr lang="en-US" altLang="en-US" b="1" smtClean="0"/>
              <a:t>Code reading </a:t>
            </a:r>
            <a:r>
              <a:rPr lang="en-US" altLang="en-US" smtClean="0"/>
              <a:t>is a somewhat more formal review process than a walkthrough but nominally applies only to code. </a:t>
            </a:r>
          </a:p>
          <a:p>
            <a:pPr lvl="1"/>
            <a:r>
              <a:rPr lang="en-US" altLang="en-US" smtClean="0"/>
              <a:t>In code reading, the author of the code hands out source listings to two or  more reviewers. The reviewers read the code and report any errors to the code's author. </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90824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pPr eaLnBrk="1" hangingPunct="1"/>
            <a:r>
              <a:rPr lang="en-US" altLang="en-US" dirty="0" smtClean="0">
                <a:effectLst>
                  <a:outerShdw blurRad="38100" dist="38100" dir="2700000" algn="tl">
                    <a:srgbClr val="C0C0C0"/>
                  </a:outerShdw>
                </a:effectLst>
              </a:rPr>
              <a:t>Formal Technical Reviews</a:t>
            </a:r>
          </a:p>
        </p:txBody>
      </p:sp>
      <p:sp>
        <p:nvSpPr>
          <p:cNvPr id="35843" name="Rectangle 8"/>
          <p:cNvSpPr>
            <a:spLocks noGrp="1" noChangeArrowheads="1"/>
          </p:cNvSpPr>
          <p:nvPr>
            <p:ph type="body" idx="1"/>
          </p:nvPr>
        </p:nvSpPr>
        <p:spPr>
          <a:xfrm>
            <a:off x="347527" y="1311275"/>
            <a:ext cx="10914984" cy="5410200"/>
          </a:xfrm>
        </p:spPr>
        <p:txBody>
          <a:bodyPr/>
          <a:lstStyle/>
          <a:p>
            <a:r>
              <a:rPr lang="en-US" altLang="en-US" sz="1800" b="1" dirty="0"/>
              <a:t>Inspections and Code Reading</a:t>
            </a:r>
          </a:p>
          <a:p>
            <a:pPr lvl="1" eaLnBrk="1" hangingPunct="1"/>
            <a:r>
              <a:rPr lang="en-US" altLang="en-US" sz="1800" b="1" dirty="0"/>
              <a:t>Inspections </a:t>
            </a:r>
            <a:r>
              <a:rPr lang="en-US" altLang="en-US" sz="1800" dirty="0"/>
              <a:t>are the most formal kind of technical review, and they have been found to be extremely effective in detecting defects throughout a project. </a:t>
            </a:r>
          </a:p>
          <a:p>
            <a:pPr lvl="1" eaLnBrk="1" hangingPunct="1"/>
            <a:r>
              <a:rPr lang="en-US" altLang="en-US" sz="1800" dirty="0"/>
              <a:t>Developers are trained in the use of inspection techniques and play specific roles during the inspection process. </a:t>
            </a:r>
          </a:p>
          <a:p>
            <a:pPr marL="1200150" lvl="2" indent="-342900">
              <a:buFont typeface="Arial" panose="020B0604020202020204" pitchFamily="34" charset="0"/>
              <a:buAutoNum type="arabicPeriod"/>
            </a:pPr>
            <a:r>
              <a:rPr lang="en-US" altLang="en-US" sz="1800" dirty="0"/>
              <a:t>The "moderator</a:t>
            </a:r>
            <a:r>
              <a:rPr lang="ja-JP" altLang="en-US" sz="1800" dirty="0"/>
              <a:t>”</a:t>
            </a:r>
            <a:r>
              <a:rPr lang="en-US" altLang="ja-JP" sz="1800" dirty="0"/>
              <a:t> hands out the material to be inspected before the inspection meeting. </a:t>
            </a:r>
          </a:p>
          <a:p>
            <a:pPr marL="1200150" lvl="2" indent="-342900">
              <a:buFont typeface="Arial" panose="020B0604020202020204" pitchFamily="34" charset="0"/>
              <a:buAutoNum type="arabicPeriod"/>
            </a:pPr>
            <a:r>
              <a:rPr lang="en-US" altLang="en-US" sz="1800" dirty="0"/>
              <a:t>The "reviewers" examine the material before the meeting and use checklists to stimulate their reviews. </a:t>
            </a:r>
          </a:p>
          <a:p>
            <a:pPr marL="1200150" lvl="2" indent="-342900">
              <a:buFont typeface="Arial" panose="020B0604020202020204" pitchFamily="34" charset="0"/>
              <a:buAutoNum type="arabicPeriod"/>
            </a:pPr>
            <a:r>
              <a:rPr lang="en-US" altLang="en-US" sz="1800" dirty="0"/>
              <a:t>During the inspection meeting, the "author" paraphrases the material, the reviewers identify errors, and the "scribe" records the errors. </a:t>
            </a:r>
          </a:p>
          <a:p>
            <a:pPr marL="1200150" lvl="2" indent="-342900">
              <a:buFont typeface="Arial" panose="020B0604020202020204" pitchFamily="34" charset="0"/>
              <a:buAutoNum type="arabicPeriod"/>
            </a:pPr>
            <a:r>
              <a:rPr lang="en-US" altLang="en-US" sz="1800" dirty="0"/>
              <a:t>After the meeting, the moderator produces an inspection report that describes each defect and indicates what will be done about it. </a:t>
            </a:r>
          </a:p>
          <a:p>
            <a:pPr marL="1200150" lvl="2" indent="-342900">
              <a:buFont typeface="Arial" panose="020B0604020202020204" pitchFamily="34" charset="0"/>
              <a:buAutoNum type="arabicPeriod"/>
            </a:pPr>
            <a:r>
              <a:rPr lang="en-US" altLang="en-US" sz="1800" dirty="0"/>
              <a:t>Throughout the inspection process you gather data about defects, hours spent correcting defects, and hours spent on inspections so that you can analyze the effectiveness of your software-development process and improve it.</a:t>
            </a:r>
            <a:endParaRPr lang="en-US" altLang="en-US" sz="1800" b="1" dirty="0"/>
          </a:p>
          <a:p>
            <a:pPr eaLnBrk="1" hangingPunct="1">
              <a:buFont typeface="Arial" panose="020B0604020202020204" pitchFamily="34" charset="0"/>
              <a:buAutoNum type="arabicPeriod"/>
            </a:pPr>
            <a:endParaRPr lang="en-US" altLang="en-US" sz="1600" b="1"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520271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7891" name="Rectangle 8"/>
          <p:cNvSpPr>
            <a:spLocks noGrp="1" noChangeArrowheads="1"/>
          </p:cNvSpPr>
          <p:nvPr>
            <p:ph type="body" idx="1"/>
          </p:nvPr>
        </p:nvSpPr>
        <p:spPr/>
        <p:txBody>
          <a:bodyPr/>
          <a:lstStyle/>
          <a:p>
            <a:pPr>
              <a:spcAft>
                <a:spcPts val="600"/>
              </a:spcAft>
            </a:pPr>
            <a:r>
              <a:rPr lang="en-US" altLang="en-US" b="1" smtClean="0"/>
              <a:t>Round-robin reviews</a:t>
            </a:r>
            <a:r>
              <a:rPr lang="en-US" altLang="en-US" smtClean="0"/>
              <a:t/>
            </a:r>
            <a:br>
              <a:rPr lang="en-US" altLang="en-US" smtClean="0"/>
            </a:br>
            <a:r>
              <a:rPr lang="en-US" altLang="en-US" sz="2000"/>
              <a:t>Each reviewer gets to present their comments on the product. The reviewers present one comment at a time. The person to the left of the leader starts, the reviewer to their left goes next, and so on, around the table (telephonic attendees are assigned an arbitrary order).</a:t>
            </a:r>
          </a:p>
          <a:p>
            <a:pPr>
              <a:spcAft>
                <a:spcPts val="600"/>
              </a:spcAft>
            </a:pPr>
            <a:r>
              <a:rPr lang="en-US" altLang="en-US" sz="2000"/>
              <a:t>More discussion on Reviews: </a:t>
            </a:r>
            <a:r>
              <a:rPr lang="en-US" altLang="en-US" sz="2000">
                <a:hlinkClick r:id="rId3"/>
              </a:rPr>
              <a:t>Round-Robin ReviewTraining Plan</a:t>
            </a:r>
            <a:r>
              <a:rPr lang="en-US" altLang="en-US" sz="2000"/>
              <a:t> </a:t>
            </a:r>
            <a:br>
              <a:rPr lang="en-US" altLang="en-US" sz="2000"/>
            </a:br>
            <a:r>
              <a:rPr lang="en-US" altLang="en-US" sz="2000"/>
              <a:t>&lt;</a:t>
            </a:r>
            <a:r>
              <a:rPr lang="en-US" altLang="en-US" sz="2000">
                <a:hlinkClick r:id="rId3"/>
              </a:rPr>
              <a:t>http://alumnus.caltech.edu/~leif/OO/ReviewTraining.html</a:t>
            </a:r>
            <a:r>
              <a:rPr lang="en-US" altLang="en-US" sz="2000"/>
              <a:t>&gt;</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553130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ja-JP" altLang="en-US" dirty="0" smtClean="0"/>
              <a:t>“</a:t>
            </a:r>
            <a:r>
              <a:rPr lang="en-US" altLang="ja-JP" dirty="0" smtClean="0"/>
              <a:t>QA</a:t>
            </a:r>
            <a:r>
              <a:rPr lang="ja-JP" altLang="en-US" dirty="0" smtClean="0"/>
              <a:t>”</a:t>
            </a:r>
            <a:r>
              <a:rPr lang="en-US" altLang="ja-JP" dirty="0" smtClean="0"/>
              <a:t> &amp; Testing</a:t>
            </a:r>
            <a:endParaRPr lang="en-US" altLang="en-US" dirty="0" smtClean="0"/>
          </a:p>
        </p:txBody>
      </p:sp>
      <p:sp>
        <p:nvSpPr>
          <p:cNvPr id="39938" name="Rectangle 3"/>
          <p:cNvSpPr>
            <a:spLocks noGrp="1" noChangeArrowheads="1"/>
          </p:cNvSpPr>
          <p:nvPr>
            <p:ph idx="1"/>
          </p:nvPr>
        </p:nvSpPr>
        <p:spPr/>
        <p:txBody>
          <a:bodyPr/>
          <a:lstStyle/>
          <a:p>
            <a:r>
              <a:rPr lang="en-US" altLang="en-US" smtClean="0"/>
              <a:t>Testing </a:t>
            </a:r>
            <a:r>
              <a:rPr lang="ja-JP" altLang="en-US" smtClean="0"/>
              <a:t>“</a:t>
            </a:r>
            <a:r>
              <a:rPr lang="en-US" altLang="ja-JP" smtClean="0"/>
              <a:t>Phases</a:t>
            </a:r>
            <a:r>
              <a:rPr lang="ja-JP" altLang="en-US" smtClean="0"/>
              <a:t>”</a:t>
            </a:r>
            <a:endParaRPr lang="en-US" altLang="ja-JP" smtClean="0"/>
          </a:p>
          <a:p>
            <a:pPr lvl="1"/>
            <a:r>
              <a:rPr lang="en-US" altLang="en-US" smtClean="0"/>
              <a:t>Unit</a:t>
            </a:r>
          </a:p>
          <a:p>
            <a:pPr lvl="1"/>
            <a:r>
              <a:rPr lang="en-US" altLang="en-US" smtClean="0"/>
              <a:t>Integration</a:t>
            </a:r>
          </a:p>
          <a:p>
            <a:pPr lvl="1"/>
            <a:r>
              <a:rPr lang="en-US" altLang="en-US" smtClean="0"/>
              <a:t>System</a:t>
            </a:r>
          </a:p>
          <a:p>
            <a:pPr lvl="1"/>
            <a:r>
              <a:rPr lang="en-US" altLang="en-US" smtClean="0"/>
              <a:t>User Acceptance Testing</a:t>
            </a:r>
          </a:p>
          <a:p>
            <a:r>
              <a:rPr lang="en-US" altLang="en-US" smtClean="0"/>
              <a:t>Testing Types</a:t>
            </a:r>
          </a:p>
          <a:p>
            <a:pPr lvl="1"/>
            <a:r>
              <a:rPr lang="en-US" altLang="en-US" smtClean="0"/>
              <a:t>Black-box</a:t>
            </a:r>
          </a:p>
          <a:p>
            <a:pPr lvl="1"/>
            <a:r>
              <a:rPr lang="en-US" altLang="en-US" smtClean="0"/>
              <a:t>White-box</a:t>
            </a:r>
          </a:p>
        </p:txBody>
      </p:sp>
      <p:sp>
        <p:nvSpPr>
          <p:cNvPr id="39939" name="Content Placeholder 5"/>
          <p:cNvSpPr>
            <a:spLocks noGrp="1"/>
          </p:cNvSpPr>
          <p:nvPr>
            <p:ph sz="half" idx="4294967295"/>
          </p:nvPr>
        </p:nvSpPr>
        <p:spPr>
          <a:xfrm>
            <a:off x="6534150" y="1406880"/>
            <a:ext cx="4683094" cy="5486400"/>
          </a:xfrm>
        </p:spPr>
        <p:txBody>
          <a:bodyPr/>
          <a:lstStyle/>
          <a:p>
            <a:r>
              <a:rPr lang="en-US" altLang="en-US" dirty="0" smtClean="0">
                <a:latin typeface="Candara" panose="020E0502030303020204" pitchFamily="34" charset="0"/>
              </a:rPr>
              <a:t>Static vs. Dynamic Testing</a:t>
            </a:r>
          </a:p>
          <a:p>
            <a:r>
              <a:rPr lang="en-US" altLang="en-US" dirty="0" smtClean="0">
                <a:latin typeface="Candara" panose="020E0502030303020204" pitchFamily="34" charset="0"/>
              </a:rPr>
              <a:t>Automated Testing</a:t>
            </a:r>
          </a:p>
          <a:p>
            <a:pPr lvl="1"/>
            <a:r>
              <a:rPr lang="en-US" altLang="en-US" dirty="0" smtClean="0">
                <a:latin typeface="Candara" panose="020E0502030303020204" pitchFamily="34" charset="0"/>
              </a:rPr>
              <a:t>Pros and cons</a:t>
            </a:r>
          </a:p>
          <a:p>
            <a:r>
              <a:rPr lang="en-US" altLang="en-US" dirty="0" smtClean="0">
                <a:latin typeface="Candara" panose="020E0502030303020204" pitchFamily="34" charset="0"/>
              </a:rPr>
              <a:t>Defect tracking</a:t>
            </a:r>
          </a:p>
          <a:p>
            <a:r>
              <a:rPr lang="en-US" altLang="en-US" dirty="0" smtClean="0">
                <a:latin typeface="Candara" panose="020E0502030303020204" pitchFamily="34" charset="0"/>
              </a:rPr>
              <a:t>Integration: 2 types</a:t>
            </a:r>
          </a:p>
          <a:p>
            <a:pPr lvl="1"/>
            <a:r>
              <a:rPr lang="en-US" altLang="en-US" dirty="0" smtClean="0">
                <a:latin typeface="Candara" panose="020E0502030303020204" pitchFamily="34" charset="0"/>
              </a:rPr>
              <a:t>Top down</a:t>
            </a:r>
          </a:p>
          <a:p>
            <a:pPr lvl="1"/>
            <a:r>
              <a:rPr lang="en-US" altLang="en-US" dirty="0" smtClean="0">
                <a:latin typeface="Candara" panose="020E0502030303020204" pitchFamily="34" charset="0"/>
              </a:rPr>
              <a:t>Bottom 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775445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Defect Rates</a:t>
            </a:r>
          </a:p>
        </p:txBody>
      </p:sp>
      <p:sp>
        <p:nvSpPr>
          <p:cNvPr id="41986" name="Content Placeholder 8"/>
          <p:cNvSpPr>
            <a:spLocks noGrp="1"/>
          </p:cNvSpPr>
          <p:nvPr>
            <p:ph idx="1"/>
          </p:nvPr>
        </p:nvSpPr>
        <p:spPr/>
        <p:txBody>
          <a:bodyPr/>
          <a:lstStyle/>
          <a:p>
            <a:r>
              <a:rPr lang="en-US" altLang="en-US" smtClean="0"/>
              <a:t>In general, defect rate is the number of defects over the opportunities for errors during a specified time frame</a:t>
            </a:r>
          </a:p>
          <a:p>
            <a:r>
              <a:rPr lang="en-US" altLang="en-US" smtClean="0"/>
              <a:t>Defect rate found during formal machine testing is usually positively correlated with defect rate experienced in the field</a:t>
            </a:r>
          </a:p>
          <a:p>
            <a:r>
              <a:rPr lang="en-US" altLang="en-US" smtClean="0"/>
              <a:t>Tracking defects and rates allow us to determine the quality of the product and how mature it 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31777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Open Bugs (outstanding defects)</a:t>
            </a:r>
          </a:p>
          <a:p>
            <a:pPr lvl="1">
              <a:lnSpc>
                <a:spcPct val="90000"/>
              </a:lnSpc>
            </a:pPr>
            <a:r>
              <a:rPr lang="en-US" altLang="en-US"/>
              <a:t>Ranked by severity</a:t>
            </a:r>
          </a:p>
          <a:p>
            <a:pPr>
              <a:lnSpc>
                <a:spcPct val="90000"/>
              </a:lnSpc>
            </a:pPr>
            <a:r>
              <a:rPr lang="en-US" altLang="en-US" smtClean="0"/>
              <a:t>Open Rates</a:t>
            </a:r>
          </a:p>
          <a:p>
            <a:pPr lvl="1">
              <a:lnSpc>
                <a:spcPct val="90000"/>
              </a:lnSpc>
            </a:pPr>
            <a:r>
              <a:rPr lang="en-US" altLang="en-US"/>
              <a:t>How many new bugs over a period of time</a:t>
            </a:r>
          </a:p>
          <a:p>
            <a:pPr>
              <a:lnSpc>
                <a:spcPct val="90000"/>
              </a:lnSpc>
            </a:pPr>
            <a:r>
              <a:rPr lang="en-US" altLang="en-US" smtClean="0"/>
              <a:t>Close Rates</a:t>
            </a:r>
          </a:p>
          <a:p>
            <a:pPr lvl="1">
              <a:lnSpc>
                <a:spcPct val="90000"/>
              </a:lnSpc>
            </a:pPr>
            <a:r>
              <a:rPr lang="en-US" altLang="en-US"/>
              <a:t>How many closed (fixed or resolved) over that same period</a:t>
            </a:r>
          </a:p>
          <a:p>
            <a:pPr lvl="1">
              <a:lnSpc>
                <a:spcPct val="90000"/>
              </a:lnSpc>
            </a:pPr>
            <a:r>
              <a:rPr lang="en-US" altLang="en-US"/>
              <a:t>Ex: 10 bugs/day</a:t>
            </a:r>
          </a:p>
          <a:p>
            <a:pPr>
              <a:lnSpc>
                <a:spcPct val="90000"/>
              </a:lnSpc>
            </a:pPr>
            <a:r>
              <a:rPr lang="en-US" altLang="en-US" smtClean="0"/>
              <a:t>Change Rate</a:t>
            </a:r>
          </a:p>
          <a:p>
            <a:pPr lvl="1">
              <a:lnSpc>
                <a:spcPct val="90000"/>
              </a:lnSpc>
            </a:pPr>
            <a:r>
              <a:rPr lang="en-US" altLang="en-US"/>
              <a:t>Number of times the same issue updated</a:t>
            </a:r>
          </a:p>
          <a:p>
            <a:pPr>
              <a:lnSpc>
                <a:spcPct val="90000"/>
              </a:lnSpc>
            </a:pPr>
            <a:r>
              <a:rPr lang="en-US" altLang="en-US" smtClean="0"/>
              <a:t>Fix Failed Counts</a:t>
            </a:r>
          </a:p>
          <a:p>
            <a:pPr lvl="1">
              <a:lnSpc>
                <a:spcPct val="90000"/>
              </a:lnSpc>
            </a:pPr>
            <a:r>
              <a:rPr lang="en-US" altLang="en-US"/>
              <a:t>Fixes that didn’</a:t>
            </a:r>
            <a:r>
              <a:rPr lang="en-US" altLang="ja-JP"/>
              <a:t>t really fix (still open)</a:t>
            </a:r>
          </a:p>
          <a:p>
            <a:pPr lvl="1">
              <a:lnSpc>
                <a:spcPct val="90000"/>
              </a:lnSpc>
            </a:pPr>
            <a:r>
              <a:rPr lang="en-US" altLang="en-US"/>
              <a:t>One measure of </a:t>
            </a:r>
            <a:r>
              <a:rPr lang="ja-JP" altLang="en-US"/>
              <a:t>“</a:t>
            </a:r>
            <a:r>
              <a:rPr lang="en-US" altLang="ja-JP"/>
              <a:t>vibration</a:t>
            </a:r>
            <a:r>
              <a:rPr lang="ja-JP" altLang="en-US"/>
              <a:t>”</a:t>
            </a:r>
            <a:r>
              <a:rPr lang="en-US" altLang="ja-JP"/>
              <a:t> in project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86374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5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5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55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35555">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3555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3555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535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lstStyle/>
          <a:p>
            <a:r>
              <a:rPr lang="en-US" altLang="en-US" sz="2000"/>
              <a:t>Why do we measure defects? Why do we track the defect count when monitoring the execution of software projects? What does this tell us?</a:t>
            </a:r>
          </a:p>
          <a:p>
            <a:r>
              <a:rPr lang="en-US" altLang="en-US" sz="2000"/>
              <a:t>Defect counts indicate how well the system is implemented and how effectively testing is finding defects. </a:t>
            </a:r>
          </a:p>
          <a:p>
            <a:pPr lvl="1"/>
            <a:r>
              <a:rPr lang="en-US" altLang="en-US" b="1" smtClean="0"/>
              <a:t>Low defect counts </a:t>
            </a:r>
            <a:r>
              <a:rPr lang="en-US" altLang="en-US" smtClean="0"/>
              <a:t>may mean that testing is not uncovering defects. </a:t>
            </a:r>
          </a:p>
          <a:p>
            <a:pPr lvl="1"/>
            <a:r>
              <a:rPr lang="en-US" altLang="en-US" smtClean="0"/>
              <a:t>Defect counts that continue to be </a:t>
            </a:r>
            <a:r>
              <a:rPr lang="en-US" altLang="en-US" b="1" smtClean="0"/>
              <a:t>high over time </a:t>
            </a:r>
            <a:r>
              <a:rPr lang="en-US" altLang="en-US" smtClean="0"/>
              <a:t>may indicate a larger problem, </a:t>
            </a:r>
          </a:p>
          <a:p>
            <a:pPr lvl="2"/>
            <a:r>
              <a:rPr lang="en-US" altLang="en-US" smtClean="0"/>
              <a:t>inaccurate requirements, incomplete design and coding, premature testing, lack of application knowledge, or inadequately trained team. </a:t>
            </a:r>
          </a:p>
          <a:p>
            <a:r>
              <a:rPr lang="en-US" altLang="en-US" sz="2000" b="1"/>
              <a:t>Defect trends </a:t>
            </a:r>
            <a:r>
              <a:rPr lang="en-US" altLang="en-US" sz="2000"/>
              <a:t>provide a basis for deciding on when testing has completed. When the number of defects found falls dramatically, given a constant level of testing, the product is becoming stable and moving to the next phase is feasible. Look at the next slide.</a:t>
            </a:r>
          </a:p>
          <a:p>
            <a:r>
              <a:rPr lang="en-US" altLang="en-US" sz="2000"/>
              <a:t>[See also notes.]</a:t>
            </a:r>
          </a:p>
          <a:p>
            <a:pPr>
              <a:lnSpc>
                <a:spcPct val="90000"/>
              </a:lnSpc>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81999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5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5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Quality</a:t>
            </a:r>
            <a:endParaRPr lang="en-US" dirty="0"/>
          </a:p>
        </p:txBody>
      </p:sp>
      <p:sp>
        <p:nvSpPr>
          <p:cNvPr id="6" name="Content Placeholder 5"/>
          <p:cNvSpPr>
            <a:spLocks noGrp="1"/>
          </p:cNvSpPr>
          <p:nvPr>
            <p:ph idx="1"/>
          </p:nvPr>
        </p:nvSpPr>
        <p:spPr/>
        <p:txBody>
          <a:bodyPr/>
          <a:lstStyle/>
          <a:p>
            <a:r>
              <a:rPr lang="en-US" dirty="0"/>
              <a:t>A definition of quality should emphasize three </a:t>
            </a:r>
            <a:r>
              <a:rPr lang="en-US" dirty="0" smtClean="0"/>
              <a:t>important points:</a:t>
            </a:r>
          </a:p>
          <a:p>
            <a:pPr marL="914400" lvl="1" indent="-457200">
              <a:buFont typeface="+mj-lt"/>
              <a:buAutoNum type="arabicPeriod"/>
            </a:pPr>
            <a:r>
              <a:rPr lang="en-US" dirty="0"/>
              <a:t>Software requirements are the foundation from which  quality is measured. Lack of conformance to requirement is  lack of quality.</a:t>
            </a:r>
          </a:p>
          <a:p>
            <a:pPr marL="914400" lvl="1" indent="-457200">
              <a:buFont typeface="+mj-lt"/>
              <a:buAutoNum type="arabicPeriod"/>
            </a:pPr>
            <a:r>
              <a:rPr lang="en-US" dirty="0"/>
              <a:t>Specified standards define a set of development criteria  that guide the manner in which software is engineered. If  the criteria are not followed, lack of quality will almost  surely result.</a:t>
            </a:r>
          </a:p>
          <a:p>
            <a:pPr marL="914400" lvl="1" indent="-457200">
              <a:buFont typeface="+mj-lt"/>
              <a:buAutoNum type="arabicPeriod"/>
            </a:pPr>
            <a:r>
              <a:rPr lang="en-US" dirty="0"/>
              <a:t>There is a set of implicit requirements that often goes  unmentioned (e.g. good maintainability). If software  conforms to its explicit requirements but fails to meet  implicit requirements, software quality is suspect.</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68059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title"/>
          </p:nvPr>
        </p:nvSpPr>
        <p:spPr/>
        <p:txBody>
          <a:bodyPr/>
          <a:lstStyle/>
          <a:p>
            <a:pPr eaLnBrk="1" hangingPunct="1"/>
            <a:r>
              <a:rPr lang="en-US" altLang="en-US" dirty="0" smtClean="0"/>
              <a:t>The Rayleigh Distribution</a:t>
            </a:r>
          </a:p>
        </p:txBody>
      </p:sp>
      <p:sp>
        <p:nvSpPr>
          <p:cNvPr id="47106" name="Rectangle 4"/>
          <p:cNvSpPr>
            <a:spLocks noGrp="1" noChangeArrowheads="1"/>
          </p:cNvSpPr>
          <p:nvPr>
            <p:ph idx="1"/>
          </p:nvPr>
        </p:nvSpPr>
        <p:spPr/>
        <p:txBody>
          <a:bodyPr/>
          <a:lstStyle/>
          <a:p>
            <a:pPr eaLnBrk="1" hangingPunct="1">
              <a:spcBef>
                <a:spcPct val="45000"/>
              </a:spcBef>
              <a:buFont typeface="Wingdings" panose="05000000000000000000" pitchFamily="2" charset="2"/>
              <a:buBlip>
                <a:blip r:embed="rId3"/>
              </a:buBlip>
            </a:pPr>
            <a:r>
              <a:rPr lang="en-US" altLang="en-US" sz="2000"/>
              <a:t>If we graph defects over time they will show a Rayleigh distribution</a:t>
            </a:r>
          </a:p>
          <a:p>
            <a:pPr eaLnBrk="1" hangingPunct="1">
              <a:spcBef>
                <a:spcPct val="45000"/>
              </a:spcBef>
              <a:buFont typeface="Wingdings" panose="05000000000000000000" pitchFamily="2" charset="2"/>
              <a:buBlip>
                <a:blip r:embed="rId3"/>
              </a:buBlip>
            </a:pPr>
            <a:endParaRPr lang="en-US" altLang="en-US" sz="1800"/>
          </a:p>
          <a:p>
            <a:pPr>
              <a:spcBef>
                <a:spcPct val="45000"/>
              </a:spcBef>
              <a:spcAft>
                <a:spcPts val="1800"/>
              </a:spcAft>
              <a:buBlip>
                <a:blip r:embed="rId3"/>
              </a:buBlip>
            </a:pPr>
            <a:r>
              <a:rPr lang="en-US" altLang="en-US" sz="2000"/>
              <a:t>R</a:t>
            </a:r>
            <a:r>
              <a:rPr lang="en-US" altLang="en-US" sz="2000" baseline="-25000"/>
              <a:t>c</a:t>
            </a:r>
            <a:r>
              <a:rPr lang="en-US" altLang="en-US" sz="2000"/>
              <a:t> = </a:t>
            </a:r>
          </a:p>
          <a:p>
            <a:pPr>
              <a:spcBef>
                <a:spcPct val="45000"/>
              </a:spcBef>
              <a:spcAft>
                <a:spcPts val="1800"/>
              </a:spcAft>
              <a:buBlip>
                <a:blip r:embed="rId3"/>
              </a:buBlip>
            </a:pPr>
            <a:r>
              <a:rPr lang="en-US" altLang="en-US" sz="2000"/>
              <a:t>k is a constant representing</a:t>
            </a:r>
            <a:br>
              <a:rPr lang="en-US" altLang="en-US" sz="2000"/>
            </a:br>
            <a:r>
              <a:rPr lang="en-US" altLang="en-US" sz="2000"/>
              <a:t>the time at which defects </a:t>
            </a:r>
            <a:br>
              <a:rPr lang="en-US" altLang="en-US" sz="2000"/>
            </a:br>
            <a:r>
              <a:rPr lang="en-US" altLang="en-US" sz="2000"/>
              <a:t>peak.</a:t>
            </a:r>
          </a:p>
          <a:p>
            <a:pPr>
              <a:spcBef>
                <a:spcPct val="45000"/>
              </a:spcBef>
              <a:spcAft>
                <a:spcPts val="1800"/>
              </a:spcAft>
              <a:buBlip>
                <a:blip r:embed="rId3"/>
              </a:buBlip>
            </a:pPr>
            <a:r>
              <a:rPr lang="en-US" altLang="en-US" sz="2000"/>
              <a:t>Note the tail to the distribution.</a:t>
            </a:r>
          </a:p>
          <a:p>
            <a:pPr eaLnBrk="1" hangingPunct="1">
              <a:spcBef>
                <a:spcPct val="45000"/>
              </a:spcBef>
              <a:buFont typeface="Wingdings" panose="05000000000000000000" pitchFamily="2" charset="2"/>
              <a:buBlip>
                <a:blip r:embed="rId3"/>
              </a:buBlip>
            </a:pPr>
            <a:r>
              <a:rPr lang="en-US" altLang="en-US" sz="2000"/>
              <a:t>We see this same curve in other areas as well. Specifically in reliability and quality.</a:t>
            </a:r>
          </a:p>
        </p:txBody>
      </p:sp>
      <p:grpSp>
        <p:nvGrpSpPr>
          <p:cNvPr id="47109" name="Group 19"/>
          <p:cNvGrpSpPr>
            <a:grpSpLocks/>
          </p:cNvGrpSpPr>
          <p:nvPr/>
        </p:nvGrpSpPr>
        <p:grpSpPr bwMode="auto">
          <a:xfrm>
            <a:off x="1390658" y="1882303"/>
            <a:ext cx="2895600" cy="976313"/>
            <a:chOff x="1295400" y="1447800"/>
            <a:chExt cx="2895600" cy="976313"/>
          </a:xfrm>
        </p:grpSpPr>
        <p:sp>
          <p:nvSpPr>
            <p:cNvPr id="47120" name="Line 5"/>
            <p:cNvSpPr>
              <a:spLocks noChangeShapeType="1"/>
            </p:cNvSpPr>
            <p:nvPr/>
          </p:nvSpPr>
          <p:spPr bwMode="auto">
            <a:xfrm>
              <a:off x="1295400" y="1981200"/>
              <a:ext cx="457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47121" name="Group 6"/>
            <p:cNvGrpSpPr>
              <a:grpSpLocks/>
            </p:cNvGrpSpPr>
            <p:nvPr/>
          </p:nvGrpSpPr>
          <p:grpSpPr bwMode="auto">
            <a:xfrm>
              <a:off x="1371600" y="1447800"/>
              <a:ext cx="2819400" cy="976313"/>
              <a:chOff x="1104" y="2016"/>
              <a:chExt cx="1776" cy="615"/>
            </a:xfrm>
          </p:grpSpPr>
          <p:grpSp>
            <p:nvGrpSpPr>
              <p:cNvPr id="47122" name="Group 7"/>
              <p:cNvGrpSpPr>
                <a:grpSpLocks/>
              </p:cNvGrpSpPr>
              <p:nvPr/>
            </p:nvGrpSpPr>
            <p:grpSpPr bwMode="auto">
              <a:xfrm>
                <a:off x="1104" y="2016"/>
                <a:ext cx="1776" cy="414"/>
                <a:chOff x="1104" y="2016"/>
                <a:chExt cx="1776" cy="414"/>
              </a:xfrm>
            </p:grpSpPr>
            <p:sp>
              <p:nvSpPr>
                <p:cNvPr id="47124" name="Text Box 8"/>
                <p:cNvSpPr txBox="1">
                  <a:spLocks noChangeArrowheads="1"/>
                </p:cNvSpPr>
                <p:nvPr/>
              </p:nvSpPr>
              <p:spPr bwMode="auto">
                <a:xfrm>
                  <a:off x="1392" y="2103"/>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e</a:t>
                  </a:r>
                  <a:r>
                    <a:rPr lang="en-US" altLang="en-US" sz="2800" baseline="30000">
                      <a:latin typeface="Times New Roman" panose="02020603050405020304" pitchFamily="18" charset="0"/>
                    </a:rPr>
                    <a:t>-t</a:t>
                  </a:r>
                  <a:r>
                    <a:rPr lang="en-US" altLang="en-US" sz="2800" baseline="60000">
                      <a:latin typeface="Times New Roman" panose="02020603050405020304" pitchFamily="18" charset="0"/>
                    </a:rPr>
                    <a:t>2</a:t>
                  </a:r>
                  <a:r>
                    <a:rPr lang="en-US" altLang="en-US" sz="2800" baseline="30000">
                      <a:latin typeface="Times New Roman" panose="02020603050405020304" pitchFamily="18" charset="0"/>
                    </a:rPr>
                    <a:t>/2k</a:t>
                  </a:r>
                  <a:r>
                    <a:rPr lang="en-US" altLang="en-US" sz="2800" baseline="60000">
                      <a:latin typeface="Times New Roman" panose="02020603050405020304" pitchFamily="18" charset="0"/>
                    </a:rPr>
                    <a:t>2</a:t>
                  </a:r>
                </a:p>
              </p:txBody>
            </p:sp>
            <p:sp>
              <p:nvSpPr>
                <p:cNvPr id="47125" name="Text Box 9"/>
                <p:cNvSpPr txBox="1">
                  <a:spLocks noChangeArrowheads="1"/>
                </p:cNvSpPr>
                <p:nvPr/>
              </p:nvSpPr>
              <p:spPr bwMode="auto">
                <a:xfrm>
                  <a:off x="1104" y="201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t</a:t>
                  </a:r>
                </a:p>
              </p:txBody>
            </p:sp>
          </p:grpSp>
          <p:sp>
            <p:nvSpPr>
              <p:cNvPr id="47123" name="Text Box 10"/>
              <p:cNvSpPr txBox="1">
                <a:spLocks noChangeArrowheads="1"/>
              </p:cNvSpPr>
              <p:nvPr/>
            </p:nvSpPr>
            <p:spPr bwMode="auto">
              <a:xfrm>
                <a:off x="1104" y="23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k</a:t>
                </a:r>
                <a:r>
                  <a:rPr lang="en-US" altLang="en-US" sz="2800" baseline="30000">
                    <a:latin typeface="Times New Roman" panose="02020603050405020304" pitchFamily="18" charset="0"/>
                  </a:rPr>
                  <a:t>2</a:t>
                </a:r>
              </a:p>
            </p:txBody>
          </p:sp>
        </p:grpSp>
      </p:grpSp>
      <p:sp>
        <p:nvSpPr>
          <p:cNvPr id="47110" name="Text Box 11"/>
          <p:cNvSpPr txBox="1">
            <a:spLocks noChangeArrowheads="1"/>
          </p:cNvSpPr>
          <p:nvPr/>
        </p:nvSpPr>
        <p:spPr bwMode="auto">
          <a:xfrm rot="16200000">
            <a:off x="6710514" y="2529220"/>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2000" b="1">
                <a:latin typeface="Times New Roman" panose="02020603050405020304" pitchFamily="18" charset="0"/>
              </a:rPr>
              <a:t>Defect frequency</a:t>
            </a:r>
          </a:p>
        </p:txBody>
      </p:sp>
      <p:grpSp>
        <p:nvGrpSpPr>
          <p:cNvPr id="47112" name="Group 23"/>
          <p:cNvGrpSpPr>
            <a:grpSpLocks/>
          </p:cNvGrpSpPr>
          <p:nvPr/>
        </p:nvGrpSpPr>
        <p:grpSpPr bwMode="auto">
          <a:xfrm>
            <a:off x="8625040" y="1746583"/>
            <a:ext cx="3182937" cy="3617912"/>
            <a:chOff x="5580093" y="2027237"/>
            <a:chExt cx="3182907" cy="3617973"/>
          </a:xfrm>
        </p:grpSpPr>
        <p:sp>
          <p:nvSpPr>
            <p:cNvPr id="47114" name="Freeform 2"/>
            <p:cNvSpPr>
              <a:spLocks/>
            </p:cNvSpPr>
            <p:nvPr/>
          </p:nvSpPr>
          <p:spPr bwMode="auto">
            <a:xfrm>
              <a:off x="5638800" y="2651125"/>
              <a:ext cx="3124200" cy="2197100"/>
            </a:xfrm>
            <a:custGeom>
              <a:avLst/>
              <a:gdLst>
                <a:gd name="T0" fmla="*/ 0 w 2160"/>
                <a:gd name="T1" fmla="*/ 2147483647 h 1720"/>
                <a:gd name="T2" fmla="*/ 2147483647 w 2160"/>
                <a:gd name="T3" fmla="*/ 2147483647 h 1720"/>
                <a:gd name="T4" fmla="*/ 2147483647 w 2160"/>
                <a:gd name="T5" fmla="*/ 2147483647 h 1720"/>
                <a:gd name="T6" fmla="*/ 2147483647 w 2160"/>
                <a:gd name="T7" fmla="*/ 2147483647 h 1720"/>
                <a:gd name="T8" fmla="*/ 2147483647 w 2160"/>
                <a:gd name="T9" fmla="*/ 2147483647 h 1720"/>
                <a:gd name="T10" fmla="*/ 2147483647 w 2160"/>
                <a:gd name="T11" fmla="*/ 2147483647 h 1720"/>
                <a:gd name="T12" fmla="*/ 2147483647 w 2160"/>
                <a:gd name="T13" fmla="*/ 2147483647 h 1720"/>
                <a:gd name="T14" fmla="*/ 2147483647 w 2160"/>
                <a:gd name="T15" fmla="*/ 2147483647 h 1720"/>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1720"/>
                <a:gd name="T26" fmla="*/ 2160 w 2160"/>
                <a:gd name="T27" fmla="*/ 1720 h 1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1720">
                  <a:moveTo>
                    <a:pt x="0" y="1720"/>
                  </a:moveTo>
                  <a:cubicBezTo>
                    <a:pt x="56" y="1532"/>
                    <a:pt x="112" y="1344"/>
                    <a:pt x="192" y="1096"/>
                  </a:cubicBezTo>
                  <a:cubicBezTo>
                    <a:pt x="272" y="848"/>
                    <a:pt x="400" y="408"/>
                    <a:pt x="480" y="232"/>
                  </a:cubicBezTo>
                  <a:cubicBezTo>
                    <a:pt x="560" y="56"/>
                    <a:pt x="584" y="0"/>
                    <a:pt x="672" y="40"/>
                  </a:cubicBezTo>
                  <a:cubicBezTo>
                    <a:pt x="760" y="80"/>
                    <a:pt x="920" y="280"/>
                    <a:pt x="1008" y="472"/>
                  </a:cubicBezTo>
                  <a:cubicBezTo>
                    <a:pt x="1096" y="664"/>
                    <a:pt x="1112" y="1016"/>
                    <a:pt x="1200" y="1192"/>
                  </a:cubicBezTo>
                  <a:cubicBezTo>
                    <a:pt x="1288" y="1368"/>
                    <a:pt x="1376" y="1440"/>
                    <a:pt x="1536" y="1528"/>
                  </a:cubicBezTo>
                  <a:cubicBezTo>
                    <a:pt x="1696" y="1616"/>
                    <a:pt x="1928" y="1668"/>
                    <a:pt x="2160" y="1720"/>
                  </a:cubicBezTo>
                </a:path>
              </a:pathLst>
            </a:custGeom>
            <a:solidFill>
              <a:srgbClr val="E1F4FF"/>
            </a:solidFill>
            <a:ln w="9525">
              <a:solidFill>
                <a:schemeClr val="tx1"/>
              </a:solidFill>
              <a:round/>
              <a:headEnd/>
              <a:tailEnd type="none" w="lg" len="lg"/>
            </a:ln>
          </p:spPr>
          <p:txBody>
            <a:bodyPr/>
            <a:lstStyle/>
            <a:p>
              <a:endParaRPr lang="en-US"/>
            </a:p>
          </p:txBody>
        </p:sp>
        <p:sp>
          <p:nvSpPr>
            <p:cNvPr id="47115" name="Line 12"/>
            <p:cNvSpPr>
              <a:spLocks noChangeShapeType="1"/>
            </p:cNvSpPr>
            <p:nvPr/>
          </p:nvSpPr>
          <p:spPr bwMode="auto">
            <a:xfrm>
              <a:off x="5638800" y="2027237"/>
              <a:ext cx="0" cy="28209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6" name="Line 13"/>
            <p:cNvSpPr>
              <a:spLocks noChangeShapeType="1"/>
            </p:cNvSpPr>
            <p:nvPr/>
          </p:nvSpPr>
          <p:spPr bwMode="auto">
            <a:xfrm>
              <a:off x="5638800" y="4848225"/>
              <a:ext cx="305435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7" name="Line 14"/>
            <p:cNvSpPr>
              <a:spLocks noChangeShapeType="1"/>
            </p:cNvSpPr>
            <p:nvPr/>
          </p:nvSpPr>
          <p:spPr bwMode="auto">
            <a:xfrm>
              <a:off x="6542088" y="2701925"/>
              <a:ext cx="0" cy="21463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8" name="Text Box 15"/>
            <p:cNvSpPr txBox="1">
              <a:spLocks noChangeArrowheads="1"/>
            </p:cNvSpPr>
            <p:nvPr/>
          </p:nvSpPr>
          <p:spPr bwMode="auto">
            <a:xfrm>
              <a:off x="6472238" y="4848225"/>
              <a:ext cx="48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000">
                  <a:latin typeface="Times New Roman" panose="02020603050405020304" pitchFamily="18" charset="0"/>
                </a:rPr>
                <a:t>k</a:t>
              </a:r>
            </a:p>
          </p:txBody>
        </p:sp>
        <p:sp>
          <p:nvSpPr>
            <p:cNvPr id="47119" name="TextBox 22"/>
            <p:cNvSpPr txBox="1">
              <a:spLocks noChangeArrowheads="1"/>
            </p:cNvSpPr>
            <p:nvPr/>
          </p:nvSpPr>
          <p:spPr bwMode="auto">
            <a:xfrm>
              <a:off x="5580093" y="5245100"/>
              <a:ext cx="312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b="1">
                  <a:latin typeface="Times New Roman" panose="02020603050405020304" pitchFamily="18" charset="0"/>
                  <a:cs typeface="Times New Roman" panose="02020603050405020304" pitchFamily="18" charset="0"/>
                </a:rPr>
                <a:t>Time</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596531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49154" name="Rectangle 3"/>
          <p:cNvSpPr>
            <a:spLocks noGrp="1" noChangeArrowheads="1"/>
          </p:cNvSpPr>
          <p:nvPr>
            <p:ph type="body" idx="1"/>
          </p:nvPr>
        </p:nvSpPr>
        <p:spPr/>
        <p:txBody>
          <a:bodyPr/>
          <a:lstStyle/>
          <a:p>
            <a:pPr eaLnBrk="1" hangingPunct="1">
              <a:lnSpc>
                <a:spcPct val="90000"/>
              </a:lnSpc>
            </a:pPr>
            <a:r>
              <a:rPr lang="en-US" altLang="en-US" i="1" dirty="0" smtClean="0"/>
              <a:t>Cause-and-effect (fishbone, Ishikawa) diagram</a:t>
            </a:r>
            <a:endParaRPr lang="en-US" altLang="en-US" dirty="0" smtClean="0"/>
          </a:p>
          <a:p>
            <a:pPr marL="1020763" lvl="1"/>
            <a:r>
              <a:rPr lang="en-US" altLang="en-US" dirty="0" smtClean="0"/>
              <a:t>Shows the relationship between the effects of problems and their causes</a:t>
            </a:r>
          </a:p>
          <a:p>
            <a:pPr marL="1020763" lvl="1"/>
            <a:r>
              <a:rPr lang="en-US" altLang="en-US" dirty="0" smtClean="0"/>
              <a:t>See lecture 6 slide 50-52 and PMP Study Guide, p. 261</a:t>
            </a:r>
          </a:p>
          <a:p>
            <a:pPr eaLnBrk="1" hangingPunct="1"/>
            <a:r>
              <a:rPr lang="en-US" altLang="en-US" i="1" dirty="0" smtClean="0"/>
              <a:t>Process flowcharts</a:t>
            </a:r>
            <a:r>
              <a:rPr lang="en-US" altLang="en-US" dirty="0" smtClean="0"/>
              <a:t> </a:t>
            </a:r>
          </a:p>
          <a:p>
            <a:pPr marL="1020763" lvl="1"/>
            <a:r>
              <a:rPr lang="en-US" altLang="en-US" dirty="0" smtClean="0"/>
              <a:t>Graphical representation of a project process that can help identify where problems </a:t>
            </a:r>
            <a:r>
              <a:rPr lang="en-US" altLang="en-US" dirty="0" smtClean="0"/>
              <a:t>occur</a:t>
            </a: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789170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51202" name="Rectangle 3"/>
          <p:cNvSpPr>
            <a:spLocks noGrp="1" noChangeArrowheads="1"/>
          </p:cNvSpPr>
          <p:nvPr>
            <p:ph type="body" idx="1"/>
          </p:nvPr>
        </p:nvSpPr>
        <p:spPr/>
        <p:txBody>
          <a:bodyPr/>
          <a:lstStyle/>
          <a:p>
            <a:pPr eaLnBrk="1" hangingPunct="1">
              <a:lnSpc>
                <a:spcPct val="90000"/>
              </a:lnSpc>
            </a:pPr>
            <a:r>
              <a:rPr lang="en-US" altLang="en-US" i="1" smtClean="0"/>
              <a:t>Control chart</a:t>
            </a:r>
            <a:endParaRPr lang="en-US" altLang="en-US" smtClean="0"/>
          </a:p>
          <a:p>
            <a:pPr marL="1020763" lvl="1"/>
            <a:r>
              <a:rPr lang="en-US" altLang="en-US" smtClean="0"/>
              <a:t>Maps the variation of a project variable (</a:t>
            </a:r>
            <a:r>
              <a:rPr lang="en-US" altLang="en-US" i="1" smtClean="0"/>
              <a:t>e.g.</a:t>
            </a:r>
            <a:r>
              <a:rPr lang="en-US" altLang="en-US" smtClean="0"/>
              <a:t> number of defects) as a function of time relative to a baseline value and within boundaries of ±3σ</a:t>
            </a:r>
          </a:p>
          <a:p>
            <a:pPr lvl="2" eaLnBrk="1" hangingPunct="1">
              <a:lnSpc>
                <a:spcPct val="90000"/>
              </a:lnSpc>
            </a:pPr>
            <a:r>
              <a:rPr lang="en-US" altLang="en-US" smtClean="0"/>
              <a:t>Baseline may be established after sufficient project variable data are available </a:t>
            </a:r>
          </a:p>
          <a:p>
            <a:pPr marL="1020763" lvl="1"/>
            <a:r>
              <a:rPr lang="en-US" altLang="en-US" smtClean="0"/>
              <a:t>Acceptable upper and lower boundaries of variable values are called the </a:t>
            </a:r>
            <a:r>
              <a:rPr lang="en-US" altLang="en-US" i="1" smtClean="0"/>
              <a:t>Upper Control Limit</a:t>
            </a:r>
            <a:r>
              <a:rPr lang="en-US" altLang="en-US" smtClean="0"/>
              <a:t> (UCL) and </a:t>
            </a:r>
            <a:r>
              <a:rPr lang="en-US" altLang="en-US" i="1" smtClean="0"/>
              <a:t>Lower Control Limit</a:t>
            </a:r>
            <a:r>
              <a:rPr lang="en-US" altLang="en-US" smtClean="0"/>
              <a:t> (LCL), respectively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305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a:t>
            </a:r>
            <a:endParaRPr lang="en-US" sz="800" dirty="0">
              <a:ea typeface="ＭＳ Ｐゴシック" charset="0"/>
              <a:cs typeface="ＭＳ Ｐゴシック" charset="0"/>
            </a:endParaRPr>
          </a:p>
        </p:txBody>
      </p:sp>
      <p:sp>
        <p:nvSpPr>
          <p:cNvPr id="53250" name="Line 5"/>
          <p:cNvSpPr>
            <a:spLocks noChangeShapeType="1"/>
          </p:cNvSpPr>
          <p:nvPr/>
        </p:nvSpPr>
        <p:spPr bwMode="auto">
          <a:xfrm>
            <a:off x="2489200" y="38989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1" name="Line 6"/>
          <p:cNvSpPr>
            <a:spLocks noChangeShapeType="1"/>
          </p:cNvSpPr>
          <p:nvPr/>
        </p:nvSpPr>
        <p:spPr bwMode="auto">
          <a:xfrm>
            <a:off x="2489200" y="2514600"/>
            <a:ext cx="6134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2" name="Line 7"/>
          <p:cNvSpPr>
            <a:spLocks noChangeShapeType="1"/>
          </p:cNvSpPr>
          <p:nvPr/>
        </p:nvSpPr>
        <p:spPr bwMode="auto">
          <a:xfrm>
            <a:off x="2489200" y="52578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8"/>
          <p:cNvSpPr>
            <a:spLocks noChangeShapeType="1"/>
          </p:cNvSpPr>
          <p:nvPr/>
        </p:nvSpPr>
        <p:spPr bwMode="auto">
          <a:xfrm>
            <a:off x="2476500" y="29718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9"/>
          <p:cNvSpPr>
            <a:spLocks noChangeShapeType="1"/>
          </p:cNvSpPr>
          <p:nvPr/>
        </p:nvSpPr>
        <p:spPr bwMode="auto">
          <a:xfrm>
            <a:off x="2476500" y="34417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5" name="Line 10"/>
          <p:cNvSpPr>
            <a:spLocks noChangeShapeType="1"/>
          </p:cNvSpPr>
          <p:nvPr/>
        </p:nvSpPr>
        <p:spPr bwMode="auto">
          <a:xfrm>
            <a:off x="2489200" y="4356100"/>
            <a:ext cx="609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6" name="Line 11"/>
          <p:cNvSpPr>
            <a:spLocks noChangeShapeType="1"/>
          </p:cNvSpPr>
          <p:nvPr/>
        </p:nvSpPr>
        <p:spPr bwMode="auto">
          <a:xfrm>
            <a:off x="2489200" y="4800600"/>
            <a:ext cx="6083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7" name="Line 12"/>
          <p:cNvSpPr>
            <a:spLocks noChangeShapeType="1"/>
          </p:cNvSpPr>
          <p:nvPr/>
        </p:nvSpPr>
        <p:spPr bwMode="auto">
          <a:xfrm>
            <a:off x="2489200" y="2501900"/>
            <a:ext cx="0" cy="2730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13"/>
          <p:cNvSpPr>
            <a:spLocks noChangeShapeType="1"/>
          </p:cNvSpPr>
          <p:nvPr/>
        </p:nvSpPr>
        <p:spPr bwMode="auto">
          <a:xfrm>
            <a:off x="5041900" y="5600700"/>
            <a:ext cx="88900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53259" name="Text Box 14"/>
          <p:cNvSpPr txBox="1">
            <a:spLocks noChangeArrowheads="1"/>
          </p:cNvSpPr>
          <p:nvPr/>
        </p:nvSpPr>
        <p:spPr bwMode="auto">
          <a:xfrm>
            <a:off x="5203826" y="5708651"/>
            <a:ext cx="5203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Time</a:t>
            </a:r>
          </a:p>
        </p:txBody>
      </p:sp>
      <p:sp>
        <p:nvSpPr>
          <p:cNvPr id="53260" name="AutoShape 15"/>
          <p:cNvSpPr>
            <a:spLocks noChangeArrowheads="1"/>
          </p:cNvSpPr>
          <p:nvPr/>
        </p:nvSpPr>
        <p:spPr bwMode="auto">
          <a:xfrm>
            <a:off x="9359900" y="1803400"/>
            <a:ext cx="914400" cy="609600"/>
          </a:xfrm>
          <a:prstGeom prst="wedgeRectCallout">
            <a:avLst>
              <a:gd name="adj1" fmla="val -121528"/>
              <a:gd name="adj2" fmla="val 59634"/>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Upper Control Limit</a:t>
            </a:r>
          </a:p>
        </p:txBody>
      </p:sp>
      <p:sp>
        <p:nvSpPr>
          <p:cNvPr id="53261" name="AutoShape 16"/>
          <p:cNvSpPr>
            <a:spLocks noChangeArrowheads="1"/>
          </p:cNvSpPr>
          <p:nvPr/>
        </p:nvSpPr>
        <p:spPr bwMode="auto">
          <a:xfrm>
            <a:off x="9525000" y="5308600"/>
            <a:ext cx="914400" cy="609600"/>
          </a:xfrm>
          <a:prstGeom prst="wedgeRectCallout">
            <a:avLst>
              <a:gd name="adj1" fmla="val -145139"/>
              <a:gd name="adj2" fmla="val -59116"/>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Lower Control Limit</a:t>
            </a:r>
          </a:p>
        </p:txBody>
      </p:sp>
      <p:sp>
        <p:nvSpPr>
          <p:cNvPr id="53262" name="AutoShape 17"/>
          <p:cNvSpPr>
            <a:spLocks noChangeArrowheads="1"/>
          </p:cNvSpPr>
          <p:nvPr/>
        </p:nvSpPr>
        <p:spPr bwMode="auto">
          <a:xfrm>
            <a:off x="9550400" y="3594100"/>
            <a:ext cx="914400" cy="609600"/>
          </a:xfrm>
          <a:prstGeom prst="wedgeRectCallout">
            <a:avLst>
              <a:gd name="adj1" fmla="val -143750"/>
              <a:gd name="adj2" fmla="val -782"/>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value</a:t>
            </a:r>
          </a:p>
        </p:txBody>
      </p:sp>
      <p:sp>
        <p:nvSpPr>
          <p:cNvPr id="53263" name="Text Box 18"/>
          <p:cNvSpPr txBox="1">
            <a:spLocks noChangeArrowheads="1"/>
          </p:cNvSpPr>
          <p:nvPr/>
        </p:nvSpPr>
        <p:spPr bwMode="auto">
          <a:xfrm>
            <a:off x="2435226" y="573405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3264" name="Text Box 19"/>
          <p:cNvSpPr txBox="1">
            <a:spLocks noChangeArrowheads="1"/>
          </p:cNvSpPr>
          <p:nvPr/>
        </p:nvSpPr>
        <p:spPr bwMode="auto">
          <a:xfrm>
            <a:off x="1939925" y="23780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5" name="Text Box 20"/>
          <p:cNvSpPr txBox="1">
            <a:spLocks noChangeArrowheads="1"/>
          </p:cNvSpPr>
          <p:nvPr/>
        </p:nvSpPr>
        <p:spPr bwMode="auto">
          <a:xfrm>
            <a:off x="1990725" y="5108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6" name="Text Box 21"/>
          <p:cNvSpPr txBox="1">
            <a:spLocks noChangeArrowheads="1"/>
          </p:cNvSpPr>
          <p:nvPr/>
        </p:nvSpPr>
        <p:spPr bwMode="auto">
          <a:xfrm>
            <a:off x="1939925" y="28479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7" name="Text Box 22"/>
          <p:cNvSpPr txBox="1">
            <a:spLocks noChangeArrowheads="1"/>
          </p:cNvSpPr>
          <p:nvPr/>
        </p:nvSpPr>
        <p:spPr bwMode="auto">
          <a:xfrm>
            <a:off x="1978025" y="46640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8" name="Text Box 23"/>
          <p:cNvSpPr txBox="1">
            <a:spLocks noChangeArrowheads="1"/>
          </p:cNvSpPr>
          <p:nvPr/>
        </p:nvSpPr>
        <p:spPr bwMode="auto">
          <a:xfrm>
            <a:off x="1939925" y="32924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69" name="Text Box 24"/>
          <p:cNvSpPr txBox="1">
            <a:spLocks noChangeArrowheads="1"/>
          </p:cNvSpPr>
          <p:nvPr/>
        </p:nvSpPr>
        <p:spPr bwMode="auto">
          <a:xfrm>
            <a:off x="1990725" y="4219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70" name="Text Box 26"/>
          <p:cNvSpPr txBox="1">
            <a:spLocks noChangeArrowheads="1"/>
          </p:cNvSpPr>
          <p:nvPr/>
        </p:nvSpPr>
        <p:spPr bwMode="auto">
          <a:xfrm rot="16200000">
            <a:off x="1103796" y="3707221"/>
            <a:ext cx="150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 </a:t>
            </a:r>
          </a:p>
        </p:txBody>
      </p:sp>
      <p:sp>
        <p:nvSpPr>
          <p:cNvPr id="53271" name="Line 32"/>
          <p:cNvSpPr>
            <a:spLocks noChangeShapeType="1"/>
          </p:cNvSpPr>
          <p:nvPr/>
        </p:nvSpPr>
        <p:spPr bwMode="auto">
          <a:xfrm>
            <a:off x="3200400" y="2501900"/>
            <a:ext cx="0" cy="27559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72" name="AutoShape 33"/>
          <p:cNvSpPr>
            <a:spLocks noChangeArrowheads="1"/>
          </p:cNvSpPr>
          <p:nvPr/>
        </p:nvSpPr>
        <p:spPr bwMode="auto">
          <a:xfrm>
            <a:off x="2286000" y="5473700"/>
            <a:ext cx="1371600" cy="609600"/>
          </a:xfrm>
          <a:prstGeom prst="wedgeRectCallout">
            <a:avLst>
              <a:gd name="adj1" fmla="val 16204"/>
              <a:gd name="adj2" fmla="val -79949"/>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establishment</a:t>
            </a:r>
          </a:p>
        </p:txBody>
      </p:sp>
      <p:sp>
        <p:nvSpPr>
          <p:cNvPr id="53273" name="Freeform 35"/>
          <p:cNvSpPr>
            <a:spLocks/>
          </p:cNvSpPr>
          <p:nvPr/>
        </p:nvSpPr>
        <p:spPr bwMode="auto">
          <a:xfrm>
            <a:off x="2501900" y="2870200"/>
            <a:ext cx="6032500" cy="1752600"/>
          </a:xfrm>
          <a:custGeom>
            <a:avLst/>
            <a:gdLst>
              <a:gd name="T0" fmla="*/ 0 w 3800"/>
              <a:gd name="T1" fmla="*/ 2147483647 h 1104"/>
              <a:gd name="T2" fmla="*/ 2147483647 w 3800"/>
              <a:gd name="T3" fmla="*/ 2147483647 h 1104"/>
              <a:gd name="T4" fmla="*/ 2147483647 w 3800"/>
              <a:gd name="T5" fmla="*/ 2147483647 h 1104"/>
              <a:gd name="T6" fmla="*/ 2147483647 w 3800"/>
              <a:gd name="T7" fmla="*/ 2147483647 h 1104"/>
              <a:gd name="T8" fmla="*/ 2147483647 w 3800"/>
              <a:gd name="T9" fmla="*/ 2147483647 h 1104"/>
              <a:gd name="T10" fmla="*/ 2147483647 w 3800"/>
              <a:gd name="T11" fmla="*/ 2147483647 h 1104"/>
              <a:gd name="T12" fmla="*/ 2147483647 w 3800"/>
              <a:gd name="T13" fmla="*/ 2147483647 h 1104"/>
              <a:gd name="T14" fmla="*/ 2147483647 w 3800"/>
              <a:gd name="T15" fmla="*/ 2147483647 h 1104"/>
              <a:gd name="T16" fmla="*/ 2147483647 w 3800"/>
              <a:gd name="T17" fmla="*/ 2147483647 h 1104"/>
              <a:gd name="T18" fmla="*/ 2147483647 w 3800"/>
              <a:gd name="T19" fmla="*/ 2147483647 h 1104"/>
              <a:gd name="T20" fmla="*/ 2147483647 w 3800"/>
              <a:gd name="T21" fmla="*/ 2147483647 h 1104"/>
              <a:gd name="T22" fmla="*/ 2147483647 w 3800"/>
              <a:gd name="T23" fmla="*/ 2147483647 h 1104"/>
              <a:gd name="T24" fmla="*/ 2147483647 w 3800"/>
              <a:gd name="T25" fmla="*/ 2147483647 h 1104"/>
              <a:gd name="T26" fmla="*/ 2147483647 w 3800"/>
              <a:gd name="T27" fmla="*/ 2147483647 h 1104"/>
              <a:gd name="T28" fmla="*/ 2147483647 w 3800"/>
              <a:gd name="T29" fmla="*/ 2147483647 h 1104"/>
              <a:gd name="T30" fmla="*/ 2147483647 w 3800"/>
              <a:gd name="T31" fmla="*/ 2147483647 h 1104"/>
              <a:gd name="T32" fmla="*/ 2147483647 w 3800"/>
              <a:gd name="T33" fmla="*/ 2147483647 h 1104"/>
              <a:gd name="T34" fmla="*/ 2147483647 w 3800"/>
              <a:gd name="T35" fmla="*/ 2147483647 h 1104"/>
              <a:gd name="T36" fmla="*/ 2147483647 w 3800"/>
              <a:gd name="T37" fmla="*/ 2147483647 h 1104"/>
              <a:gd name="T38" fmla="*/ 2147483647 w 3800"/>
              <a:gd name="T39" fmla="*/ 2147483647 h 1104"/>
              <a:gd name="T40" fmla="*/ 2147483647 w 3800"/>
              <a:gd name="T41" fmla="*/ 2147483647 h 1104"/>
              <a:gd name="T42" fmla="*/ 2147483647 w 3800"/>
              <a:gd name="T43" fmla="*/ 2147483647 h 1104"/>
              <a:gd name="T44" fmla="*/ 2147483647 w 3800"/>
              <a:gd name="T45" fmla="*/ 2147483647 h 1104"/>
              <a:gd name="T46" fmla="*/ 2147483647 w 3800"/>
              <a:gd name="T47" fmla="*/ 2147483647 h 1104"/>
              <a:gd name="T48" fmla="*/ 2147483647 w 3800"/>
              <a:gd name="T49" fmla="*/ 2147483647 h 1104"/>
              <a:gd name="T50" fmla="*/ 2147483647 w 3800"/>
              <a:gd name="T51" fmla="*/ 2147483647 h 1104"/>
              <a:gd name="T52" fmla="*/ 2147483647 w 3800"/>
              <a:gd name="T53" fmla="*/ 2147483647 h 1104"/>
              <a:gd name="T54" fmla="*/ 2147483647 w 3800"/>
              <a:gd name="T55" fmla="*/ 2147483647 h 1104"/>
              <a:gd name="T56" fmla="*/ 2147483647 w 3800"/>
              <a:gd name="T57" fmla="*/ 2147483647 h 1104"/>
              <a:gd name="T58" fmla="*/ 2147483647 w 3800"/>
              <a:gd name="T59" fmla="*/ 2147483647 h 1104"/>
              <a:gd name="T60" fmla="*/ 2147483647 w 3800"/>
              <a:gd name="T61" fmla="*/ 2147483647 h 1104"/>
              <a:gd name="T62" fmla="*/ 2147483647 w 3800"/>
              <a:gd name="T63" fmla="*/ 2147483647 h 1104"/>
              <a:gd name="T64" fmla="*/ 2147483647 w 3800"/>
              <a:gd name="T65" fmla="*/ 2147483647 h 1104"/>
              <a:gd name="T66" fmla="*/ 2147483647 w 3800"/>
              <a:gd name="T67" fmla="*/ 2147483647 h 1104"/>
              <a:gd name="T68" fmla="*/ 2147483647 w 3800"/>
              <a:gd name="T69" fmla="*/ 2147483647 h 1104"/>
              <a:gd name="T70" fmla="*/ 2147483647 w 3800"/>
              <a:gd name="T71" fmla="*/ 2147483647 h 1104"/>
              <a:gd name="T72" fmla="*/ 2147483647 w 3800"/>
              <a:gd name="T73" fmla="*/ 2147483647 h 1104"/>
              <a:gd name="T74" fmla="*/ 2147483647 w 3800"/>
              <a:gd name="T75" fmla="*/ 2147483647 h 1104"/>
              <a:gd name="T76" fmla="*/ 2147483647 w 3800"/>
              <a:gd name="T77" fmla="*/ 2147483647 h 1104"/>
              <a:gd name="T78" fmla="*/ 2147483647 w 3800"/>
              <a:gd name="T79" fmla="*/ 2147483647 h 1104"/>
              <a:gd name="T80" fmla="*/ 2147483647 w 3800"/>
              <a:gd name="T81" fmla="*/ 2147483647 h 1104"/>
              <a:gd name="T82" fmla="*/ 2147483647 w 3800"/>
              <a:gd name="T83" fmla="*/ 2147483647 h 1104"/>
              <a:gd name="T84" fmla="*/ 2147483647 w 3800"/>
              <a:gd name="T85" fmla="*/ 2147483647 h 1104"/>
              <a:gd name="T86" fmla="*/ 2147483647 w 3800"/>
              <a:gd name="T87" fmla="*/ 2147483647 h 1104"/>
              <a:gd name="T88" fmla="*/ 2147483647 w 3800"/>
              <a:gd name="T89" fmla="*/ 2147483647 h 1104"/>
              <a:gd name="T90" fmla="*/ 2147483647 w 3800"/>
              <a:gd name="T91" fmla="*/ 2147483647 h 1104"/>
              <a:gd name="T92" fmla="*/ 2147483647 w 3800"/>
              <a:gd name="T93" fmla="*/ 0 h 1104"/>
              <a:gd name="T94" fmla="*/ 2147483647 w 3800"/>
              <a:gd name="T95" fmla="*/ 2147483647 h 1104"/>
              <a:gd name="T96" fmla="*/ 2147483647 w 3800"/>
              <a:gd name="T97" fmla="*/ 2147483647 h 1104"/>
              <a:gd name="T98" fmla="*/ 2147483647 w 3800"/>
              <a:gd name="T99" fmla="*/ 2147483647 h 1104"/>
              <a:gd name="T100" fmla="*/ 2147483647 w 3800"/>
              <a:gd name="T101" fmla="*/ 2147483647 h 1104"/>
              <a:gd name="T102" fmla="*/ 2147483647 w 3800"/>
              <a:gd name="T103" fmla="*/ 2147483647 h 1104"/>
              <a:gd name="T104" fmla="*/ 2147483647 w 3800"/>
              <a:gd name="T105" fmla="*/ 2147483647 h 1104"/>
              <a:gd name="T106" fmla="*/ 2147483647 w 3800"/>
              <a:gd name="T107" fmla="*/ 2147483647 h 1104"/>
              <a:gd name="T108" fmla="*/ 2147483647 w 3800"/>
              <a:gd name="T109" fmla="*/ 2147483647 h 1104"/>
              <a:gd name="T110" fmla="*/ 2147483647 w 3800"/>
              <a:gd name="T111" fmla="*/ 2147483647 h 1104"/>
              <a:gd name="T112" fmla="*/ 2147483647 w 3800"/>
              <a:gd name="T113" fmla="*/ 2147483647 h 1104"/>
              <a:gd name="T114" fmla="*/ 2147483647 w 3800"/>
              <a:gd name="T115" fmla="*/ 2147483647 h 1104"/>
              <a:gd name="T116" fmla="*/ 2147483647 w 3800"/>
              <a:gd name="T117" fmla="*/ 2147483647 h 1104"/>
              <a:gd name="T118" fmla="*/ 2147483647 w 3800"/>
              <a:gd name="T119" fmla="*/ 2147483647 h 1104"/>
              <a:gd name="T120" fmla="*/ 2147483647 w 3800"/>
              <a:gd name="T121" fmla="*/ 2147483647 h 11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0"/>
              <a:gd name="T184" fmla="*/ 0 h 1104"/>
              <a:gd name="T185" fmla="*/ 3800 w 3800"/>
              <a:gd name="T186" fmla="*/ 1104 h 11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0" h="1104">
                <a:moveTo>
                  <a:pt x="0" y="984"/>
                </a:moveTo>
                <a:cubicBezTo>
                  <a:pt x="25" y="945"/>
                  <a:pt x="12" y="969"/>
                  <a:pt x="32" y="912"/>
                </a:cubicBezTo>
                <a:cubicBezTo>
                  <a:pt x="34" y="904"/>
                  <a:pt x="40" y="888"/>
                  <a:pt x="40" y="888"/>
                </a:cubicBezTo>
                <a:cubicBezTo>
                  <a:pt x="50" y="893"/>
                  <a:pt x="62" y="896"/>
                  <a:pt x="72" y="904"/>
                </a:cubicBezTo>
                <a:cubicBezTo>
                  <a:pt x="111" y="937"/>
                  <a:pt x="78" y="947"/>
                  <a:pt x="120" y="920"/>
                </a:cubicBezTo>
                <a:cubicBezTo>
                  <a:pt x="138" y="864"/>
                  <a:pt x="157" y="807"/>
                  <a:pt x="176" y="752"/>
                </a:cubicBezTo>
                <a:cubicBezTo>
                  <a:pt x="181" y="736"/>
                  <a:pt x="186" y="720"/>
                  <a:pt x="192" y="704"/>
                </a:cubicBezTo>
                <a:cubicBezTo>
                  <a:pt x="194" y="696"/>
                  <a:pt x="200" y="680"/>
                  <a:pt x="200" y="680"/>
                </a:cubicBezTo>
                <a:cubicBezTo>
                  <a:pt x="205" y="687"/>
                  <a:pt x="224" y="723"/>
                  <a:pt x="240" y="720"/>
                </a:cubicBezTo>
                <a:cubicBezTo>
                  <a:pt x="249" y="718"/>
                  <a:pt x="251" y="704"/>
                  <a:pt x="256" y="696"/>
                </a:cubicBezTo>
                <a:cubicBezTo>
                  <a:pt x="272" y="663"/>
                  <a:pt x="267" y="625"/>
                  <a:pt x="280" y="592"/>
                </a:cubicBezTo>
                <a:cubicBezTo>
                  <a:pt x="304" y="526"/>
                  <a:pt x="345" y="466"/>
                  <a:pt x="368" y="400"/>
                </a:cubicBezTo>
                <a:cubicBezTo>
                  <a:pt x="381" y="360"/>
                  <a:pt x="398" y="334"/>
                  <a:pt x="432" y="312"/>
                </a:cubicBezTo>
                <a:cubicBezTo>
                  <a:pt x="446" y="321"/>
                  <a:pt x="466" y="324"/>
                  <a:pt x="480" y="336"/>
                </a:cubicBezTo>
                <a:cubicBezTo>
                  <a:pt x="487" y="342"/>
                  <a:pt x="489" y="353"/>
                  <a:pt x="496" y="360"/>
                </a:cubicBezTo>
                <a:cubicBezTo>
                  <a:pt x="502" y="366"/>
                  <a:pt x="512" y="370"/>
                  <a:pt x="520" y="376"/>
                </a:cubicBezTo>
                <a:cubicBezTo>
                  <a:pt x="525" y="384"/>
                  <a:pt x="529" y="393"/>
                  <a:pt x="536" y="400"/>
                </a:cubicBezTo>
                <a:cubicBezTo>
                  <a:pt x="542" y="406"/>
                  <a:pt x="553" y="408"/>
                  <a:pt x="560" y="416"/>
                </a:cubicBezTo>
                <a:cubicBezTo>
                  <a:pt x="593" y="455"/>
                  <a:pt x="602" y="502"/>
                  <a:pt x="656" y="520"/>
                </a:cubicBezTo>
                <a:cubicBezTo>
                  <a:pt x="692" y="465"/>
                  <a:pt x="644" y="528"/>
                  <a:pt x="720" y="472"/>
                </a:cubicBezTo>
                <a:cubicBezTo>
                  <a:pt x="727" y="466"/>
                  <a:pt x="729" y="454"/>
                  <a:pt x="736" y="448"/>
                </a:cubicBezTo>
                <a:cubicBezTo>
                  <a:pt x="751" y="432"/>
                  <a:pt x="764" y="430"/>
                  <a:pt x="784" y="424"/>
                </a:cubicBezTo>
                <a:cubicBezTo>
                  <a:pt x="810" y="450"/>
                  <a:pt x="840" y="491"/>
                  <a:pt x="872" y="512"/>
                </a:cubicBezTo>
                <a:cubicBezTo>
                  <a:pt x="900" y="554"/>
                  <a:pt x="931" y="589"/>
                  <a:pt x="960" y="632"/>
                </a:cubicBezTo>
                <a:cubicBezTo>
                  <a:pt x="970" y="648"/>
                  <a:pt x="985" y="661"/>
                  <a:pt x="992" y="680"/>
                </a:cubicBezTo>
                <a:cubicBezTo>
                  <a:pt x="994" y="688"/>
                  <a:pt x="994" y="698"/>
                  <a:pt x="1000" y="704"/>
                </a:cubicBezTo>
                <a:cubicBezTo>
                  <a:pt x="1005" y="709"/>
                  <a:pt x="1016" y="709"/>
                  <a:pt x="1024" y="712"/>
                </a:cubicBezTo>
                <a:cubicBezTo>
                  <a:pt x="1047" y="704"/>
                  <a:pt x="1063" y="676"/>
                  <a:pt x="1088" y="672"/>
                </a:cubicBezTo>
                <a:cubicBezTo>
                  <a:pt x="1104" y="668"/>
                  <a:pt x="1120" y="682"/>
                  <a:pt x="1136" y="688"/>
                </a:cubicBezTo>
                <a:cubicBezTo>
                  <a:pt x="1150" y="702"/>
                  <a:pt x="1160" y="722"/>
                  <a:pt x="1176" y="736"/>
                </a:cubicBezTo>
                <a:cubicBezTo>
                  <a:pt x="1215" y="768"/>
                  <a:pt x="1255" y="775"/>
                  <a:pt x="1288" y="824"/>
                </a:cubicBezTo>
                <a:cubicBezTo>
                  <a:pt x="1310" y="857"/>
                  <a:pt x="1330" y="907"/>
                  <a:pt x="1368" y="920"/>
                </a:cubicBezTo>
                <a:cubicBezTo>
                  <a:pt x="1397" y="910"/>
                  <a:pt x="1426" y="905"/>
                  <a:pt x="1456" y="896"/>
                </a:cubicBezTo>
                <a:cubicBezTo>
                  <a:pt x="1465" y="858"/>
                  <a:pt x="1483" y="828"/>
                  <a:pt x="1496" y="792"/>
                </a:cubicBezTo>
                <a:cubicBezTo>
                  <a:pt x="1521" y="714"/>
                  <a:pt x="1569" y="615"/>
                  <a:pt x="1640" y="568"/>
                </a:cubicBezTo>
                <a:cubicBezTo>
                  <a:pt x="1657" y="541"/>
                  <a:pt x="1678" y="530"/>
                  <a:pt x="1696" y="504"/>
                </a:cubicBezTo>
                <a:cubicBezTo>
                  <a:pt x="1712" y="509"/>
                  <a:pt x="1733" y="506"/>
                  <a:pt x="1744" y="520"/>
                </a:cubicBezTo>
                <a:cubicBezTo>
                  <a:pt x="1762" y="544"/>
                  <a:pt x="1783" y="566"/>
                  <a:pt x="1800" y="592"/>
                </a:cubicBezTo>
                <a:cubicBezTo>
                  <a:pt x="1805" y="600"/>
                  <a:pt x="1807" y="611"/>
                  <a:pt x="1816" y="616"/>
                </a:cubicBezTo>
                <a:cubicBezTo>
                  <a:pt x="1830" y="623"/>
                  <a:pt x="1848" y="621"/>
                  <a:pt x="1864" y="624"/>
                </a:cubicBezTo>
                <a:cubicBezTo>
                  <a:pt x="1905" y="603"/>
                  <a:pt x="1939" y="582"/>
                  <a:pt x="1984" y="568"/>
                </a:cubicBezTo>
                <a:cubicBezTo>
                  <a:pt x="2039" y="512"/>
                  <a:pt x="1990" y="555"/>
                  <a:pt x="2072" y="504"/>
                </a:cubicBezTo>
                <a:cubicBezTo>
                  <a:pt x="2109" y="480"/>
                  <a:pt x="2139" y="448"/>
                  <a:pt x="2176" y="424"/>
                </a:cubicBezTo>
                <a:cubicBezTo>
                  <a:pt x="2187" y="389"/>
                  <a:pt x="2186" y="377"/>
                  <a:pt x="2208" y="352"/>
                </a:cubicBezTo>
                <a:cubicBezTo>
                  <a:pt x="2281" y="264"/>
                  <a:pt x="2437" y="217"/>
                  <a:pt x="2536" y="168"/>
                </a:cubicBezTo>
                <a:cubicBezTo>
                  <a:pt x="2578" y="146"/>
                  <a:pt x="2601" y="110"/>
                  <a:pt x="2648" y="88"/>
                </a:cubicBezTo>
                <a:cubicBezTo>
                  <a:pt x="2719" y="53"/>
                  <a:pt x="2796" y="25"/>
                  <a:pt x="2872" y="0"/>
                </a:cubicBezTo>
                <a:cubicBezTo>
                  <a:pt x="2879" y="64"/>
                  <a:pt x="2886" y="121"/>
                  <a:pt x="2944" y="160"/>
                </a:cubicBezTo>
                <a:cubicBezTo>
                  <a:pt x="2964" y="201"/>
                  <a:pt x="2996" y="228"/>
                  <a:pt x="3024" y="264"/>
                </a:cubicBezTo>
                <a:cubicBezTo>
                  <a:pt x="3041" y="286"/>
                  <a:pt x="3056" y="312"/>
                  <a:pt x="3072" y="336"/>
                </a:cubicBezTo>
                <a:cubicBezTo>
                  <a:pt x="3077" y="344"/>
                  <a:pt x="3088" y="360"/>
                  <a:pt x="3088" y="360"/>
                </a:cubicBezTo>
                <a:cubicBezTo>
                  <a:pt x="3152" y="338"/>
                  <a:pt x="3122" y="354"/>
                  <a:pt x="3176" y="312"/>
                </a:cubicBezTo>
                <a:cubicBezTo>
                  <a:pt x="3237" y="421"/>
                  <a:pt x="3285" y="545"/>
                  <a:pt x="3360" y="648"/>
                </a:cubicBezTo>
                <a:cubicBezTo>
                  <a:pt x="3371" y="663"/>
                  <a:pt x="3387" y="673"/>
                  <a:pt x="3400" y="688"/>
                </a:cubicBezTo>
                <a:cubicBezTo>
                  <a:pt x="3406" y="695"/>
                  <a:pt x="3410" y="704"/>
                  <a:pt x="3416" y="712"/>
                </a:cubicBezTo>
                <a:cubicBezTo>
                  <a:pt x="3424" y="710"/>
                  <a:pt x="3467" y="694"/>
                  <a:pt x="3480" y="712"/>
                </a:cubicBezTo>
                <a:cubicBezTo>
                  <a:pt x="3497" y="736"/>
                  <a:pt x="3502" y="768"/>
                  <a:pt x="3520" y="792"/>
                </a:cubicBezTo>
                <a:cubicBezTo>
                  <a:pt x="3530" y="805"/>
                  <a:pt x="3550" y="831"/>
                  <a:pt x="3560" y="848"/>
                </a:cubicBezTo>
                <a:cubicBezTo>
                  <a:pt x="3561" y="850"/>
                  <a:pt x="3584" y="900"/>
                  <a:pt x="3592" y="904"/>
                </a:cubicBezTo>
                <a:cubicBezTo>
                  <a:pt x="3609" y="911"/>
                  <a:pt x="3629" y="909"/>
                  <a:pt x="3648" y="912"/>
                </a:cubicBezTo>
                <a:cubicBezTo>
                  <a:pt x="3693" y="980"/>
                  <a:pt x="3742" y="1046"/>
                  <a:pt x="3800" y="1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74" name="Text Box 36"/>
          <p:cNvSpPr txBox="1">
            <a:spLocks noChangeArrowheads="1"/>
          </p:cNvSpPr>
          <p:nvPr/>
        </p:nvSpPr>
        <p:spPr bwMode="auto">
          <a:xfrm>
            <a:off x="5127626" y="1860551"/>
            <a:ext cx="2016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Control Chart</a:t>
            </a:r>
          </a:p>
        </p:txBody>
      </p:sp>
      <p:graphicFrame>
        <p:nvGraphicFramePr>
          <p:cNvPr id="53275" name="Object 2"/>
          <p:cNvGraphicFramePr>
            <a:graphicFrameLocks noChangeAspect="1"/>
          </p:cNvGraphicFramePr>
          <p:nvPr/>
        </p:nvGraphicFramePr>
        <p:xfrm>
          <a:off x="2139950" y="3676650"/>
          <a:ext cx="203200" cy="293688"/>
        </p:xfrm>
        <a:graphic>
          <a:graphicData uri="http://schemas.openxmlformats.org/presentationml/2006/ole">
            <mc:AlternateContent xmlns:mc="http://schemas.openxmlformats.org/markup-compatibility/2006">
              <mc:Choice xmlns:v="urn:schemas-microsoft-com:vml" Requires="v">
                <p:oleObj spid="_x0000_s1070" name="Equation" r:id="rId4" imgW="114300" imgH="165100" progId="Equation.3">
                  <p:embed/>
                </p:oleObj>
              </mc:Choice>
              <mc:Fallback>
                <p:oleObj name="Equation" r:id="rId4" imgW="114300" imgH="165100" progId="Equation.3">
                  <p:embed/>
                  <p:pic>
                    <p:nvPicPr>
                      <p:cNvPr id="532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3676650"/>
                        <a:ext cx="20320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430286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dirty="0" smtClean="0"/>
              <a:t>Histogram</a:t>
            </a:r>
          </a:p>
        </p:txBody>
      </p:sp>
      <p:sp>
        <p:nvSpPr>
          <p:cNvPr id="55298" name="Rectangle 3"/>
          <p:cNvSpPr>
            <a:spLocks noGrp="1" noChangeArrowheads="1"/>
          </p:cNvSpPr>
          <p:nvPr>
            <p:ph type="body" idx="1"/>
          </p:nvPr>
        </p:nvSpPr>
        <p:spPr/>
        <p:txBody>
          <a:bodyPr/>
          <a:lstStyle/>
          <a:p>
            <a:r>
              <a:rPr lang="en-US" altLang="en-US" smtClean="0"/>
              <a:t>A graphic representation of frequency counts of a sample or population</a:t>
            </a:r>
          </a:p>
          <a:p>
            <a:r>
              <a:rPr lang="en-US" altLang="en-US" smtClean="0"/>
              <a:t>X-axis lists the unit intervals of a parameter like defect severity level and Y-axis contains frequency counts</a:t>
            </a:r>
          </a:p>
          <a:p>
            <a:r>
              <a:rPr lang="en-US" altLang="en-US" smtClean="0"/>
              <a:t>Purpose is to show the distribution characteristics of the parameter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941640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dirty="0" smtClean="0"/>
              <a:t>Pareto Diagram</a:t>
            </a:r>
          </a:p>
        </p:txBody>
      </p:sp>
      <p:sp>
        <p:nvSpPr>
          <p:cNvPr id="56322" name="Rectangle 3"/>
          <p:cNvSpPr>
            <a:spLocks noGrp="1" noChangeArrowheads="1"/>
          </p:cNvSpPr>
          <p:nvPr>
            <p:ph type="body" idx="1"/>
          </p:nvPr>
        </p:nvSpPr>
        <p:spPr/>
        <p:txBody>
          <a:bodyPr/>
          <a:lstStyle/>
          <a:p>
            <a:r>
              <a:rPr lang="en-US" altLang="en-US" smtClean="0"/>
              <a:t>A frequency bar chart in descending order by types of problems or defects</a:t>
            </a:r>
          </a:p>
          <a:p>
            <a:r>
              <a:rPr lang="en-US" altLang="en-US" smtClean="0"/>
              <a:t>X-axis is usually the defect cause and Y-axis is the defect count</a:t>
            </a:r>
          </a:p>
          <a:p>
            <a:r>
              <a:rPr lang="en-US" altLang="en-US" smtClean="0"/>
              <a:t>Identifies the few causes that account for the majority of defects</a:t>
            </a:r>
          </a:p>
          <a:p>
            <a:r>
              <a:rPr lang="en-US" altLang="en-US" smtClean="0"/>
              <a:t>Commonly see a 80-20 pattern -- 80% of the defects from 20% of the causes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5743182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8"/>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	</a:t>
            </a:r>
            <a:endParaRPr lang="en-US" sz="800" dirty="0">
              <a:ea typeface="ＭＳ Ｐゴシック" charset="0"/>
              <a:cs typeface="ＭＳ Ｐゴシック" charset="0"/>
            </a:endParaRPr>
          </a:p>
        </p:txBody>
      </p:sp>
      <p:grpSp>
        <p:nvGrpSpPr>
          <p:cNvPr id="57346" name="Group 74"/>
          <p:cNvGrpSpPr>
            <a:grpSpLocks/>
          </p:cNvGrpSpPr>
          <p:nvPr/>
        </p:nvGrpSpPr>
        <p:grpSpPr bwMode="auto">
          <a:xfrm>
            <a:off x="1751442" y="2286001"/>
            <a:ext cx="4155646" cy="3433465"/>
            <a:chOff x="227442" y="2286000"/>
            <a:chExt cx="4155646" cy="3433465"/>
          </a:xfrm>
        </p:grpSpPr>
        <p:grpSp>
          <p:nvGrpSpPr>
            <p:cNvPr id="57401" name="Group 74"/>
            <p:cNvGrpSpPr>
              <a:grpSpLocks/>
            </p:cNvGrpSpPr>
            <p:nvPr/>
          </p:nvGrpSpPr>
          <p:grpSpPr bwMode="auto">
            <a:xfrm>
              <a:off x="227442" y="2286000"/>
              <a:ext cx="4155646" cy="2885261"/>
              <a:chOff x="72553" y="3221038"/>
              <a:chExt cx="4154960" cy="2885262"/>
            </a:xfrm>
          </p:grpSpPr>
          <p:sp>
            <p:nvSpPr>
              <p:cNvPr id="57403" name="Line 6"/>
              <p:cNvSpPr>
                <a:spLocks noChangeShapeType="1"/>
              </p:cNvSpPr>
              <p:nvPr/>
            </p:nvSpPr>
            <p:spPr bwMode="auto">
              <a:xfrm>
                <a:off x="561975" y="5773738"/>
                <a:ext cx="3665538" cy="12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4" name="Line 7"/>
              <p:cNvSpPr>
                <a:spLocks noChangeShapeType="1"/>
              </p:cNvSpPr>
              <p:nvPr/>
            </p:nvSpPr>
            <p:spPr bwMode="auto">
              <a:xfrm flipV="1">
                <a:off x="561975" y="3221038"/>
                <a:ext cx="0" cy="2565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5" name="Rectangle 8"/>
              <p:cNvSpPr>
                <a:spLocks noChangeArrowheads="1"/>
              </p:cNvSpPr>
              <p:nvPr/>
            </p:nvSpPr>
            <p:spPr bwMode="auto">
              <a:xfrm>
                <a:off x="561975" y="4397376"/>
                <a:ext cx="914400" cy="13795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6" name="Rectangle 9"/>
              <p:cNvSpPr>
                <a:spLocks noChangeArrowheads="1"/>
              </p:cNvSpPr>
              <p:nvPr/>
            </p:nvSpPr>
            <p:spPr bwMode="auto">
              <a:xfrm>
                <a:off x="1476375" y="5089526"/>
                <a:ext cx="914400" cy="68738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7" name="Rectangle 10"/>
              <p:cNvSpPr>
                <a:spLocks noChangeArrowheads="1"/>
              </p:cNvSpPr>
              <p:nvPr/>
            </p:nvSpPr>
            <p:spPr bwMode="auto">
              <a:xfrm>
                <a:off x="2390775" y="4043363"/>
                <a:ext cx="914400" cy="1733550"/>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8" name="Rectangle 11"/>
              <p:cNvSpPr>
                <a:spLocks noChangeArrowheads="1"/>
              </p:cNvSpPr>
              <p:nvPr/>
            </p:nvSpPr>
            <p:spPr bwMode="auto">
              <a:xfrm>
                <a:off x="3305175" y="5426076"/>
                <a:ext cx="914400" cy="3508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9" name="Text Box 12"/>
              <p:cNvSpPr txBox="1">
                <a:spLocks noChangeArrowheads="1"/>
              </p:cNvSpPr>
              <p:nvPr/>
            </p:nvSpPr>
            <p:spPr bwMode="auto">
              <a:xfrm>
                <a:off x="619125" y="5822951"/>
                <a:ext cx="6976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410" name="Text Box 13"/>
              <p:cNvSpPr txBox="1">
                <a:spLocks noChangeArrowheads="1"/>
              </p:cNvSpPr>
              <p:nvPr/>
            </p:nvSpPr>
            <p:spPr bwMode="auto">
              <a:xfrm>
                <a:off x="1552575" y="5822951"/>
                <a:ext cx="7061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411" name="Text Box 14"/>
              <p:cNvSpPr txBox="1">
                <a:spLocks noChangeArrowheads="1"/>
              </p:cNvSpPr>
              <p:nvPr/>
            </p:nvSpPr>
            <p:spPr bwMode="auto">
              <a:xfrm>
                <a:off x="245427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412" name="Text Box 15"/>
              <p:cNvSpPr txBox="1">
                <a:spLocks noChangeArrowheads="1"/>
              </p:cNvSpPr>
              <p:nvPr/>
            </p:nvSpPr>
            <p:spPr bwMode="auto">
              <a:xfrm>
                <a:off x="337502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413" name="Text Box 16"/>
              <p:cNvSpPr txBox="1">
                <a:spLocks noChangeArrowheads="1"/>
              </p:cNvSpPr>
              <p:nvPr/>
            </p:nvSpPr>
            <p:spPr bwMode="auto">
              <a:xfrm rot="16200000">
                <a:off x="-521704" y="4153330"/>
                <a:ext cx="1465467"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414" name="Group 42"/>
              <p:cNvGrpSpPr>
                <a:grpSpLocks/>
              </p:cNvGrpSpPr>
              <p:nvPr/>
            </p:nvGrpSpPr>
            <p:grpSpPr bwMode="auto">
              <a:xfrm>
                <a:off x="257175" y="4965701"/>
                <a:ext cx="295275" cy="244475"/>
                <a:chOff x="390" y="2584"/>
                <a:chExt cx="186" cy="154"/>
              </a:xfrm>
            </p:grpSpPr>
            <p:sp>
              <p:nvSpPr>
                <p:cNvPr id="57421" name="Line 3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2" name="Text Box 40"/>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415" name="Group 43"/>
              <p:cNvGrpSpPr>
                <a:grpSpLocks/>
              </p:cNvGrpSpPr>
              <p:nvPr/>
            </p:nvGrpSpPr>
            <p:grpSpPr bwMode="auto">
              <a:xfrm>
                <a:off x="263525" y="4273551"/>
                <a:ext cx="295275" cy="244475"/>
                <a:chOff x="390" y="2584"/>
                <a:chExt cx="186" cy="154"/>
              </a:xfrm>
            </p:grpSpPr>
            <p:sp>
              <p:nvSpPr>
                <p:cNvPr id="57419" name="Line 4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0" name="Text Box 4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416" name="Group 46"/>
              <p:cNvGrpSpPr>
                <a:grpSpLocks/>
              </p:cNvGrpSpPr>
              <p:nvPr/>
            </p:nvGrpSpPr>
            <p:grpSpPr bwMode="auto">
              <a:xfrm>
                <a:off x="269875" y="3587751"/>
                <a:ext cx="295275" cy="244475"/>
                <a:chOff x="390" y="2584"/>
                <a:chExt cx="186" cy="154"/>
              </a:xfrm>
            </p:grpSpPr>
            <p:sp>
              <p:nvSpPr>
                <p:cNvPr id="57417" name="Line 4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18" name="Text Box 4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sp>
          <p:nvSpPr>
            <p:cNvPr id="57402" name="Text Box 109"/>
            <p:cNvSpPr txBox="1">
              <a:spLocks noChangeArrowheads="1"/>
            </p:cNvSpPr>
            <p:nvPr/>
          </p:nvSpPr>
          <p:spPr bwMode="auto">
            <a:xfrm>
              <a:off x="1752600" y="525780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Histogram</a:t>
              </a:r>
            </a:p>
          </p:txBody>
        </p:sp>
      </p:grpSp>
      <p:grpSp>
        <p:nvGrpSpPr>
          <p:cNvPr id="57347" name="Group 75"/>
          <p:cNvGrpSpPr>
            <a:grpSpLocks/>
          </p:cNvGrpSpPr>
          <p:nvPr/>
        </p:nvGrpSpPr>
        <p:grpSpPr bwMode="auto">
          <a:xfrm>
            <a:off x="6132514" y="1066801"/>
            <a:ext cx="4537075" cy="5262265"/>
            <a:chOff x="4608512" y="1066800"/>
            <a:chExt cx="4537076" cy="5262265"/>
          </a:xfrm>
        </p:grpSpPr>
        <p:grpSp>
          <p:nvGrpSpPr>
            <p:cNvPr id="57351" name="Group 107"/>
            <p:cNvGrpSpPr>
              <a:grpSpLocks/>
            </p:cNvGrpSpPr>
            <p:nvPr/>
          </p:nvGrpSpPr>
          <p:grpSpPr bwMode="auto">
            <a:xfrm>
              <a:off x="4608512" y="1066800"/>
              <a:ext cx="4537076" cy="4740276"/>
              <a:chOff x="2722" y="1026"/>
              <a:chExt cx="2858" cy="2986"/>
            </a:xfrm>
          </p:grpSpPr>
          <p:sp>
            <p:nvSpPr>
              <p:cNvPr id="57353" name="Oval 106"/>
              <p:cNvSpPr>
                <a:spLocks noChangeArrowheads="1"/>
              </p:cNvSpPr>
              <p:nvPr/>
            </p:nvSpPr>
            <p:spPr bwMode="auto">
              <a:xfrm>
                <a:off x="5280" y="1056"/>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4" name="Line 49"/>
              <p:cNvSpPr>
                <a:spLocks noChangeShapeType="1"/>
              </p:cNvSpPr>
              <p:nvPr/>
            </p:nvSpPr>
            <p:spPr bwMode="auto">
              <a:xfrm>
                <a:off x="3016" y="3803"/>
                <a:ext cx="2309"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50"/>
              <p:cNvSpPr>
                <a:spLocks noChangeShapeType="1"/>
              </p:cNvSpPr>
              <p:nvPr/>
            </p:nvSpPr>
            <p:spPr bwMode="auto">
              <a:xfrm flipV="1">
                <a:off x="3016"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6" name="Rectangle 51"/>
              <p:cNvSpPr>
                <a:spLocks noChangeArrowheads="1"/>
              </p:cNvSpPr>
              <p:nvPr/>
            </p:nvSpPr>
            <p:spPr bwMode="auto">
              <a:xfrm>
                <a:off x="3592" y="2936"/>
                <a:ext cx="576" cy="869"/>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7" name="Rectangle 52"/>
              <p:cNvSpPr>
                <a:spLocks noChangeArrowheads="1"/>
              </p:cNvSpPr>
              <p:nvPr/>
            </p:nvSpPr>
            <p:spPr bwMode="auto">
              <a:xfrm>
                <a:off x="4168" y="3372"/>
                <a:ext cx="576" cy="433"/>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8" name="Rectangle 53"/>
              <p:cNvSpPr>
                <a:spLocks noChangeArrowheads="1"/>
              </p:cNvSpPr>
              <p:nvPr/>
            </p:nvSpPr>
            <p:spPr bwMode="auto">
              <a:xfrm>
                <a:off x="3016" y="2713"/>
                <a:ext cx="576" cy="1092"/>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9" name="Rectangle 54"/>
              <p:cNvSpPr>
                <a:spLocks noChangeArrowheads="1"/>
              </p:cNvSpPr>
              <p:nvPr/>
            </p:nvSpPr>
            <p:spPr bwMode="auto">
              <a:xfrm>
                <a:off x="4744" y="3584"/>
                <a:ext cx="576" cy="221"/>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60" name="Text Box 55"/>
              <p:cNvSpPr txBox="1">
                <a:spLocks noChangeArrowheads="1"/>
              </p:cNvSpPr>
              <p:nvPr/>
            </p:nvSpPr>
            <p:spPr bwMode="auto">
              <a:xfrm>
                <a:off x="3052" y="3834"/>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361" name="Text Box 56"/>
              <p:cNvSpPr txBox="1">
                <a:spLocks noChangeArrowheads="1"/>
              </p:cNvSpPr>
              <p:nvPr/>
            </p:nvSpPr>
            <p:spPr bwMode="auto">
              <a:xfrm>
                <a:off x="3640" y="3834"/>
                <a:ext cx="4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362" name="Text Box 57"/>
              <p:cNvSpPr txBox="1">
                <a:spLocks noChangeArrowheads="1"/>
              </p:cNvSpPr>
              <p:nvPr/>
            </p:nvSpPr>
            <p:spPr bwMode="auto">
              <a:xfrm>
                <a:off x="4208" y="3838"/>
                <a:ext cx="4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363" name="Text Box 58"/>
              <p:cNvSpPr txBox="1">
                <a:spLocks noChangeArrowheads="1"/>
              </p:cNvSpPr>
              <p:nvPr/>
            </p:nvSpPr>
            <p:spPr bwMode="auto">
              <a:xfrm>
                <a:off x="4788" y="3838"/>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364" name="Text Box 59"/>
              <p:cNvSpPr txBox="1">
                <a:spLocks noChangeArrowheads="1"/>
              </p:cNvSpPr>
              <p:nvPr/>
            </p:nvSpPr>
            <p:spPr bwMode="auto">
              <a:xfrm rot="16200000">
                <a:off x="2347" y="2358"/>
                <a:ext cx="9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365" name="Group 60"/>
              <p:cNvGrpSpPr>
                <a:grpSpLocks/>
              </p:cNvGrpSpPr>
              <p:nvPr/>
            </p:nvGrpSpPr>
            <p:grpSpPr bwMode="auto">
              <a:xfrm>
                <a:off x="2824" y="3294"/>
                <a:ext cx="186" cy="154"/>
                <a:chOff x="390" y="2584"/>
                <a:chExt cx="186" cy="154"/>
              </a:xfrm>
            </p:grpSpPr>
            <p:sp>
              <p:nvSpPr>
                <p:cNvPr id="57399" name="Line 6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0" name="Text Box 62"/>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366" name="Group 63"/>
              <p:cNvGrpSpPr>
                <a:grpSpLocks/>
              </p:cNvGrpSpPr>
              <p:nvPr/>
            </p:nvGrpSpPr>
            <p:grpSpPr bwMode="auto">
              <a:xfrm>
                <a:off x="2828" y="2858"/>
                <a:ext cx="186" cy="154"/>
                <a:chOff x="390" y="2584"/>
                <a:chExt cx="186" cy="154"/>
              </a:xfrm>
            </p:grpSpPr>
            <p:sp>
              <p:nvSpPr>
                <p:cNvPr id="57397" name="Line 6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Text Box 6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367" name="Group 66"/>
              <p:cNvGrpSpPr>
                <a:grpSpLocks/>
              </p:cNvGrpSpPr>
              <p:nvPr/>
            </p:nvGrpSpPr>
            <p:grpSpPr bwMode="auto">
              <a:xfrm>
                <a:off x="2832" y="2426"/>
                <a:ext cx="186" cy="154"/>
                <a:chOff x="390" y="2584"/>
                <a:chExt cx="186" cy="154"/>
              </a:xfrm>
            </p:grpSpPr>
            <p:sp>
              <p:nvSpPr>
                <p:cNvPr id="57395" name="Line 6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6" name="Text Box 6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nvGrpSpPr>
              <p:cNvPr id="57368" name="Group 70"/>
              <p:cNvGrpSpPr>
                <a:grpSpLocks/>
              </p:cNvGrpSpPr>
              <p:nvPr/>
            </p:nvGrpSpPr>
            <p:grpSpPr bwMode="auto">
              <a:xfrm>
                <a:off x="2808" y="1554"/>
                <a:ext cx="207" cy="155"/>
                <a:chOff x="390" y="2584"/>
                <a:chExt cx="186" cy="155"/>
              </a:xfrm>
            </p:grpSpPr>
            <p:sp>
              <p:nvSpPr>
                <p:cNvPr id="57393" name="Line 7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Text Box 72"/>
                <p:cNvSpPr txBox="1">
                  <a:spLocks noChangeArrowheads="1"/>
                </p:cNvSpPr>
                <p:nvPr/>
              </p:nvSpPr>
              <p:spPr bwMode="auto">
                <a:xfrm>
                  <a:off x="390" y="2584"/>
                  <a:ext cx="1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a:t>
                  </a:r>
                </a:p>
              </p:txBody>
            </p:sp>
          </p:grpSp>
          <p:grpSp>
            <p:nvGrpSpPr>
              <p:cNvPr id="57369" name="Group 74"/>
              <p:cNvGrpSpPr>
                <a:grpSpLocks/>
              </p:cNvGrpSpPr>
              <p:nvPr/>
            </p:nvGrpSpPr>
            <p:grpSpPr bwMode="auto">
              <a:xfrm>
                <a:off x="2824" y="1986"/>
                <a:ext cx="186" cy="154"/>
                <a:chOff x="390" y="2584"/>
                <a:chExt cx="186" cy="154"/>
              </a:xfrm>
            </p:grpSpPr>
            <p:sp>
              <p:nvSpPr>
                <p:cNvPr id="57391" name="Line 7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2" name="Text Box 76"/>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8</a:t>
                  </a:r>
                </a:p>
              </p:txBody>
            </p:sp>
          </p:grpSp>
          <p:grpSp>
            <p:nvGrpSpPr>
              <p:cNvPr id="57370" name="Group 77"/>
              <p:cNvGrpSpPr>
                <a:grpSpLocks/>
              </p:cNvGrpSpPr>
              <p:nvPr/>
            </p:nvGrpSpPr>
            <p:grpSpPr bwMode="auto">
              <a:xfrm>
                <a:off x="2807" y="1026"/>
                <a:ext cx="213" cy="155"/>
                <a:chOff x="390" y="2584"/>
                <a:chExt cx="186" cy="155"/>
              </a:xfrm>
            </p:grpSpPr>
            <p:sp>
              <p:nvSpPr>
                <p:cNvPr id="57389" name="Line 78"/>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0" name="Text Box 79"/>
                <p:cNvSpPr txBox="1">
                  <a:spLocks noChangeArrowheads="1"/>
                </p:cNvSpPr>
                <p:nvPr/>
              </p:nvSpPr>
              <p:spPr bwMode="auto">
                <a:xfrm>
                  <a:off x="390" y="2584"/>
                  <a:ext cx="1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12</a:t>
                  </a:r>
                </a:p>
              </p:txBody>
            </p:sp>
          </p:grpSp>
          <p:sp>
            <p:nvSpPr>
              <p:cNvPr id="57371" name="Line 81"/>
              <p:cNvSpPr>
                <a:spLocks noChangeShapeType="1"/>
              </p:cNvSpPr>
              <p:nvPr/>
            </p:nvSpPr>
            <p:spPr bwMode="auto">
              <a:xfrm flipV="1">
                <a:off x="5320"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7372" name="Group 82"/>
              <p:cNvGrpSpPr>
                <a:grpSpLocks/>
              </p:cNvGrpSpPr>
              <p:nvPr/>
            </p:nvGrpSpPr>
            <p:grpSpPr bwMode="auto">
              <a:xfrm>
                <a:off x="5096" y="3062"/>
                <a:ext cx="220" cy="155"/>
                <a:chOff x="390" y="2584"/>
                <a:chExt cx="186" cy="155"/>
              </a:xfrm>
            </p:grpSpPr>
            <p:sp>
              <p:nvSpPr>
                <p:cNvPr id="57387" name="Line 83"/>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8" name="Text Box 84"/>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25</a:t>
                  </a:r>
                </a:p>
              </p:txBody>
            </p:sp>
          </p:grpSp>
          <p:grpSp>
            <p:nvGrpSpPr>
              <p:cNvPr id="57373" name="Group 85"/>
              <p:cNvGrpSpPr>
                <a:grpSpLocks/>
              </p:cNvGrpSpPr>
              <p:nvPr/>
            </p:nvGrpSpPr>
            <p:grpSpPr bwMode="auto">
              <a:xfrm>
                <a:off x="5092" y="2426"/>
                <a:ext cx="220" cy="155"/>
                <a:chOff x="390" y="2584"/>
                <a:chExt cx="186" cy="155"/>
              </a:xfrm>
            </p:grpSpPr>
            <p:sp>
              <p:nvSpPr>
                <p:cNvPr id="57385" name="Line 86"/>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6" name="Text Box 87"/>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50</a:t>
                  </a:r>
                </a:p>
              </p:txBody>
            </p:sp>
          </p:grpSp>
          <p:grpSp>
            <p:nvGrpSpPr>
              <p:cNvPr id="57374" name="Group 88"/>
              <p:cNvGrpSpPr>
                <a:grpSpLocks/>
              </p:cNvGrpSpPr>
              <p:nvPr/>
            </p:nvGrpSpPr>
            <p:grpSpPr bwMode="auto">
              <a:xfrm>
                <a:off x="5096" y="1786"/>
                <a:ext cx="227" cy="155"/>
                <a:chOff x="390" y="2584"/>
                <a:chExt cx="186" cy="155"/>
              </a:xfrm>
            </p:grpSpPr>
            <p:sp>
              <p:nvSpPr>
                <p:cNvPr id="57383" name="Line 8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4" name="Text Box 90"/>
                <p:cNvSpPr txBox="1">
                  <a:spLocks noChangeArrowheads="1"/>
                </p:cNvSpPr>
                <p:nvPr/>
              </p:nvSpPr>
              <p:spPr bwMode="auto">
                <a:xfrm>
                  <a:off x="390" y="2584"/>
                  <a:ext cx="1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75</a:t>
                  </a:r>
                </a:p>
              </p:txBody>
            </p:sp>
          </p:grpSp>
          <p:grpSp>
            <p:nvGrpSpPr>
              <p:cNvPr id="57375" name="Group 94"/>
              <p:cNvGrpSpPr>
                <a:grpSpLocks/>
              </p:cNvGrpSpPr>
              <p:nvPr/>
            </p:nvGrpSpPr>
            <p:grpSpPr bwMode="auto">
              <a:xfrm>
                <a:off x="5056" y="1027"/>
                <a:ext cx="275" cy="155"/>
                <a:chOff x="390" y="2584"/>
                <a:chExt cx="186" cy="163"/>
              </a:xfrm>
            </p:grpSpPr>
            <p:sp>
              <p:nvSpPr>
                <p:cNvPr id="57381" name="Line 9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2" name="Text Box 96"/>
                <p:cNvSpPr txBox="1">
                  <a:spLocks noChangeArrowheads="1"/>
                </p:cNvSpPr>
                <p:nvPr/>
              </p:nvSpPr>
              <p:spPr bwMode="auto">
                <a:xfrm>
                  <a:off x="390" y="2584"/>
                  <a:ext cx="1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100</a:t>
                  </a:r>
                </a:p>
              </p:txBody>
            </p:sp>
          </p:grpSp>
          <p:sp>
            <p:nvSpPr>
              <p:cNvPr id="57376" name="Text Box 100"/>
              <p:cNvSpPr txBox="1">
                <a:spLocks noChangeArrowheads="1"/>
              </p:cNvSpPr>
              <p:nvPr/>
            </p:nvSpPr>
            <p:spPr bwMode="auto">
              <a:xfrm rot="5400000" flipH="1">
                <a:off x="5146" y="2412"/>
                <a:ext cx="6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 % of Defects</a:t>
                </a:r>
              </a:p>
            </p:txBody>
          </p:sp>
          <p:sp>
            <p:nvSpPr>
              <p:cNvPr id="57377" name="Oval 101"/>
              <p:cNvSpPr>
                <a:spLocks noChangeArrowheads="1"/>
              </p:cNvSpPr>
              <p:nvPr/>
            </p:nvSpPr>
            <p:spPr bwMode="auto">
              <a:xfrm>
                <a:off x="4104" y="1840"/>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8" name="Oval 102"/>
              <p:cNvSpPr>
                <a:spLocks noChangeArrowheads="1"/>
              </p:cNvSpPr>
              <p:nvPr/>
            </p:nvSpPr>
            <p:spPr bwMode="auto">
              <a:xfrm>
                <a:off x="4720" y="135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9" name="Oval 103"/>
              <p:cNvSpPr>
                <a:spLocks noChangeArrowheads="1"/>
              </p:cNvSpPr>
              <p:nvPr/>
            </p:nvSpPr>
            <p:spPr bwMode="auto">
              <a:xfrm>
                <a:off x="3528" y="267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80" name="Freeform 105"/>
              <p:cNvSpPr>
                <a:spLocks/>
              </p:cNvSpPr>
              <p:nvPr/>
            </p:nvSpPr>
            <p:spPr bwMode="auto">
              <a:xfrm>
                <a:off x="3024" y="1112"/>
                <a:ext cx="2296" cy="2688"/>
              </a:xfrm>
              <a:custGeom>
                <a:avLst/>
                <a:gdLst>
                  <a:gd name="T0" fmla="*/ 0 w 2296"/>
                  <a:gd name="T1" fmla="*/ 2688 h 2688"/>
                  <a:gd name="T2" fmla="*/ 560 w 2296"/>
                  <a:gd name="T3" fmla="*/ 1592 h 2688"/>
                  <a:gd name="T4" fmla="*/ 1128 w 2296"/>
                  <a:gd name="T5" fmla="*/ 776 h 2688"/>
                  <a:gd name="T6" fmla="*/ 1744 w 2296"/>
                  <a:gd name="T7" fmla="*/ 288 h 2688"/>
                  <a:gd name="T8" fmla="*/ 2296 w 2296"/>
                  <a:gd name="T9" fmla="*/ 0 h 2688"/>
                  <a:gd name="T10" fmla="*/ 0 60000 65536"/>
                  <a:gd name="T11" fmla="*/ 0 60000 65536"/>
                  <a:gd name="T12" fmla="*/ 0 60000 65536"/>
                  <a:gd name="T13" fmla="*/ 0 60000 65536"/>
                  <a:gd name="T14" fmla="*/ 0 60000 65536"/>
                  <a:gd name="T15" fmla="*/ 0 w 2296"/>
                  <a:gd name="T16" fmla="*/ 0 h 2688"/>
                  <a:gd name="T17" fmla="*/ 2296 w 2296"/>
                  <a:gd name="T18" fmla="*/ 2688 h 2688"/>
                </a:gdLst>
                <a:ahLst/>
                <a:cxnLst>
                  <a:cxn ang="T10">
                    <a:pos x="T0" y="T1"/>
                  </a:cxn>
                  <a:cxn ang="T11">
                    <a:pos x="T2" y="T3"/>
                  </a:cxn>
                  <a:cxn ang="T12">
                    <a:pos x="T4" y="T5"/>
                  </a:cxn>
                  <a:cxn ang="T13">
                    <a:pos x="T6" y="T7"/>
                  </a:cxn>
                  <a:cxn ang="T14">
                    <a:pos x="T8" y="T9"/>
                  </a:cxn>
                </a:cxnLst>
                <a:rect l="T15" t="T16" r="T17" b="T18"/>
                <a:pathLst>
                  <a:path w="2296" h="2688">
                    <a:moveTo>
                      <a:pt x="0" y="2688"/>
                    </a:moveTo>
                    <a:cubicBezTo>
                      <a:pt x="186" y="2299"/>
                      <a:pt x="372" y="1911"/>
                      <a:pt x="560" y="1592"/>
                    </a:cubicBezTo>
                    <a:cubicBezTo>
                      <a:pt x="748" y="1273"/>
                      <a:pt x="931" y="993"/>
                      <a:pt x="1128" y="776"/>
                    </a:cubicBezTo>
                    <a:cubicBezTo>
                      <a:pt x="1325" y="559"/>
                      <a:pt x="1549" y="417"/>
                      <a:pt x="1744" y="288"/>
                    </a:cubicBezTo>
                    <a:cubicBezTo>
                      <a:pt x="1939" y="159"/>
                      <a:pt x="2204" y="49"/>
                      <a:pt x="2296"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7352" name="Text Box 110"/>
            <p:cNvSpPr txBox="1">
              <a:spLocks noChangeArrowheads="1"/>
            </p:cNvSpPr>
            <p:nvPr/>
          </p:nvSpPr>
          <p:spPr bwMode="auto">
            <a:xfrm>
              <a:off x="6096000" y="5867400"/>
              <a:ext cx="1930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Pareto Chart</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2892917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dirty="0" smtClean="0"/>
              <a:t>Run Charts</a:t>
            </a:r>
          </a:p>
        </p:txBody>
      </p:sp>
      <p:sp>
        <p:nvSpPr>
          <p:cNvPr id="59394" name="Rectangle 3"/>
          <p:cNvSpPr>
            <a:spLocks noGrp="1" noChangeArrowheads="1"/>
          </p:cNvSpPr>
          <p:nvPr>
            <p:ph type="body" idx="1"/>
          </p:nvPr>
        </p:nvSpPr>
        <p:spPr/>
        <p:txBody>
          <a:bodyPr/>
          <a:lstStyle/>
          <a:p>
            <a:r>
              <a:rPr lang="en-US" altLang="en-US" smtClean="0"/>
              <a:t>Tracks the performance of the parameter of interest over time</a:t>
            </a:r>
          </a:p>
          <a:p>
            <a:r>
              <a:rPr lang="en-US" altLang="en-US" smtClean="0"/>
              <a:t>X-axis is time and Y-axis is the value of the parameter</a:t>
            </a:r>
          </a:p>
          <a:p>
            <a:r>
              <a:rPr lang="en-US" altLang="en-US" smtClean="0"/>
              <a:t>Best used for trend analysis</a:t>
            </a:r>
          </a:p>
          <a:p>
            <a:r>
              <a:rPr lang="en-US" altLang="en-US" smtClean="0"/>
              <a:t>Especially useful if historical data is available for comparisons with the current trend</a:t>
            </a:r>
          </a:p>
          <a:p>
            <a:r>
              <a:rPr lang="en-US" altLang="en-US" smtClean="0"/>
              <a:t>Frequently used for project management </a:t>
            </a:r>
          </a:p>
          <a:p>
            <a:r>
              <a:rPr lang="en-US" altLang="en-US" smtClean="0"/>
              <a:t>A run chart is a more general version of a control chart: it is mostly used for trend analysis rather than project control decisions. Look for patterns.</a:t>
            </a:r>
          </a:p>
          <a:p>
            <a:endParaRPr lang="en-US" altLang="en-US" smtClean="0"/>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16792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dirty="0" smtClean="0"/>
              <a:t>Run Chart</a:t>
            </a:r>
          </a:p>
        </p:txBody>
      </p:sp>
      <p:pic>
        <p:nvPicPr>
          <p:cNvPr id="60420" name="Picture 6" descr="lean-six-sigma-run-chart-shmul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8509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40820010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r>
              <a:rPr lang="en-US" altLang="en-US" dirty="0" smtClean="0"/>
              <a:t>Scatter Diagram</a:t>
            </a:r>
          </a:p>
        </p:txBody>
      </p:sp>
      <p:sp>
        <p:nvSpPr>
          <p:cNvPr id="62466" name="Rectangle 1027"/>
          <p:cNvSpPr>
            <a:spLocks noGrp="1" noChangeArrowheads="1"/>
          </p:cNvSpPr>
          <p:nvPr>
            <p:ph type="body" idx="1"/>
          </p:nvPr>
        </p:nvSpPr>
        <p:spPr/>
        <p:txBody>
          <a:bodyPr/>
          <a:lstStyle/>
          <a:p>
            <a:r>
              <a:rPr lang="en-US" altLang="en-US" sz="2000"/>
              <a:t>Vividly  portrays the relationship of two variables, if any.</a:t>
            </a:r>
          </a:p>
          <a:p>
            <a:r>
              <a:rPr lang="en-US" altLang="en-US" sz="2000"/>
              <a:t>For a cause-effect relationship, the X-axis is the independent variable and the Y-axis is for the dependent variable</a:t>
            </a:r>
          </a:p>
          <a:p>
            <a:r>
              <a:rPr lang="en-US" altLang="en-US" sz="2000"/>
              <a:t>Each point represents an observation of both variables</a:t>
            </a:r>
          </a:p>
          <a:p>
            <a:pPr eaLnBrk="1" hangingPunct="1"/>
            <a:r>
              <a:rPr lang="en-US" altLang="en-US" sz="2000"/>
              <a:t>x-y plot showing the relationship between two project variables</a:t>
            </a:r>
          </a:p>
          <a:p>
            <a:r>
              <a:rPr lang="en-US" altLang="en-US" sz="2000"/>
              <a:t>Aid in looking for relationships between two variables</a:t>
            </a:r>
          </a:p>
          <a:p>
            <a:pPr eaLnBrk="1" hangingPunct="1"/>
            <a:r>
              <a:rPr lang="en-US" altLang="en-US" sz="2000"/>
              <a:t>A mathematical equation representing relationship between variables can be found using regression analysis (simple or multivariate) </a:t>
            </a:r>
          </a:p>
          <a:p>
            <a:pPr eaLnBrk="1" hangingPunct="1"/>
            <a:r>
              <a:rPr lang="en-US" altLang="en-US" sz="2000"/>
              <a:t>Scatter plots are useful for finding direct or indirect relationships which can then be used to analyze/improve quality.</a:t>
            </a:r>
          </a:p>
          <a:p>
            <a:pPr eaLnBrk="1" hangingPunct="1"/>
            <a:r>
              <a:rPr lang="en-US" altLang="en-US" sz="2000"/>
              <a:t>Correlation is not causation!!</a:t>
            </a:r>
          </a:p>
          <a:p>
            <a:endParaRPr lang="en-US" altLang="en-US" smtClean="0"/>
          </a:p>
          <a:p>
            <a:pPr algn="ctr" eaLnBrk="1" hangingPunct="1"/>
            <a:endParaRPr lang="en-US" altLang="en-US" smtClean="0"/>
          </a:p>
          <a:p>
            <a:endParaRPr lang="en-US" altLang="en-US" smtClean="0"/>
          </a:p>
          <a:p>
            <a:endParaRPr lang="en-US" altLang="en-US" smtClean="0">
              <a:latin typeface="Times New Roman" panose="02020603050405020304" pitchFamily="18" charset="0"/>
            </a:endParaRPr>
          </a:p>
          <a:p>
            <a:pPr eaLnBrk="1" hangingPunct="1"/>
            <a:endParaRPr lang="en-US" altLang="en-US" smtClean="0"/>
          </a:p>
          <a:p>
            <a:endParaRPr lang="en-US" altLang="en-US" smtClean="0"/>
          </a:p>
        </p:txBody>
      </p:sp>
      <p:sp>
        <p:nvSpPr>
          <p:cNvPr id="624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47D848-C757-437D-A73E-47D47A6DCB9E}" type="slidenum">
              <a:rPr lang="en-US" altLang="en-US" sz="1400"/>
              <a:pPr/>
              <a:t>49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834888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dirty="0"/>
              <a:t>The purpose of software testing is to assess and evaluate  the quality of work performed at each step of the software  development process.</a:t>
            </a:r>
          </a:p>
          <a:p>
            <a:r>
              <a:rPr lang="en-US" dirty="0" smtClean="0"/>
              <a:t>Although </a:t>
            </a:r>
            <a:r>
              <a:rPr lang="en-US" dirty="0"/>
              <a:t>it sometimes seems that way, the purpose of  testing is NOT to use up all the remaining budget or  schedule resources at the end of a development effort</a:t>
            </a:r>
            <a:r>
              <a:rPr lang="en-US" dirty="0" smtClean="0"/>
              <a:t>.</a:t>
            </a:r>
          </a:p>
          <a:p>
            <a:r>
              <a:rPr lang="en-US" dirty="0"/>
              <a:t>The goal of testing is to ensure that the software performs  as intended, and to improve software quality, reliability 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4"/>
          <p:cNvSpPr/>
          <p:nvPr/>
        </p:nvSpPr>
        <p:spPr>
          <a:xfrm>
            <a:off x="2154725" y="4979406"/>
            <a:ext cx="8244950" cy="523220"/>
          </a:xfrm>
          <a:prstGeom prst="rect">
            <a:avLst/>
          </a:prstGeom>
        </p:spPr>
        <p:txBody>
          <a:bodyPr wrap="square">
            <a:spAutoFit/>
          </a:bodyPr>
          <a:lstStyle/>
          <a:p>
            <a:pPr marL="12700">
              <a:lnSpc>
                <a:spcPct val="100000"/>
              </a:lnSpc>
            </a:pPr>
            <a:r>
              <a:rPr lang="en-US" sz="2800" i="1" spc="-15" dirty="0">
                <a:solidFill>
                  <a:srgbClr val="00447E"/>
                </a:solidFill>
                <a:latin typeface="Candara" panose="020E0502030303020204" pitchFamily="34" charset="0"/>
                <a:cs typeface="Franklin Gothic Medium"/>
              </a:rPr>
              <a:t>Software</a:t>
            </a:r>
            <a:r>
              <a:rPr lang="en-US" sz="2800" i="1" spc="20"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testing</a:t>
            </a:r>
            <a:r>
              <a:rPr lang="en-US" sz="2800" i="1" spc="30" dirty="0">
                <a:solidFill>
                  <a:srgbClr val="00447E"/>
                </a:solidFill>
                <a:latin typeface="Candara" panose="020E0502030303020204" pitchFamily="34" charset="0"/>
                <a:cs typeface="Franklin Gothic Medium"/>
              </a:rPr>
              <a:t> </a:t>
            </a:r>
            <a:r>
              <a:rPr lang="en-US" sz="2800" i="1" spc="-20" dirty="0">
                <a:solidFill>
                  <a:srgbClr val="00447E"/>
                </a:solidFill>
                <a:latin typeface="Candara" panose="020E0502030303020204" pitchFamily="34" charset="0"/>
                <a:cs typeface="Franklin Gothic Medium"/>
              </a:rPr>
              <a:t>is</a:t>
            </a:r>
            <a:r>
              <a:rPr lang="en-US" sz="2800" i="1" spc="5" dirty="0">
                <a:solidFill>
                  <a:srgbClr val="00447E"/>
                </a:solidFill>
                <a:latin typeface="Candara" panose="020E0502030303020204" pitchFamily="34" charset="0"/>
                <a:cs typeface="Franklin Gothic Medium"/>
              </a:rPr>
              <a:t> </a:t>
            </a:r>
            <a:r>
              <a:rPr lang="en-US" sz="2800" i="1" dirty="0">
                <a:solidFill>
                  <a:srgbClr val="00447E"/>
                </a:solidFill>
                <a:latin typeface="Candara" panose="020E0502030303020204" pitchFamily="34" charset="0"/>
                <a:cs typeface="Franklin Gothic Medium"/>
              </a:rPr>
              <a:t>a</a:t>
            </a:r>
            <a:r>
              <a:rPr lang="en-US" sz="2800" i="1" spc="5"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full-life-cycle</a:t>
            </a:r>
            <a:r>
              <a:rPr lang="en-US" sz="2800" i="1" spc="5" dirty="0">
                <a:solidFill>
                  <a:srgbClr val="00447E"/>
                </a:solidFill>
                <a:latin typeface="Candara" panose="020E0502030303020204" pitchFamily="34" charset="0"/>
                <a:cs typeface="Franklin Gothic Medium"/>
              </a:rPr>
              <a:t> </a:t>
            </a:r>
            <a:r>
              <a:rPr lang="en-US" sz="2800" i="1" spc="-15" dirty="0">
                <a:solidFill>
                  <a:srgbClr val="00447E"/>
                </a:solidFill>
                <a:latin typeface="Candara" panose="020E0502030303020204" pitchFamily="34" charset="0"/>
                <a:cs typeface="Franklin Gothic Medium"/>
              </a:rPr>
              <a:t>assessment</a:t>
            </a:r>
            <a:r>
              <a:rPr lang="en-US" sz="2800" i="1" spc="50" dirty="0">
                <a:solidFill>
                  <a:srgbClr val="00447E"/>
                </a:solidFill>
                <a:latin typeface="Candara" panose="020E0502030303020204" pitchFamily="34" charset="0"/>
                <a:cs typeface="Franklin Gothic Medium"/>
              </a:rPr>
              <a:t> </a:t>
            </a:r>
            <a:r>
              <a:rPr lang="en-US" sz="2800" i="1" spc="-25" dirty="0">
                <a:solidFill>
                  <a:srgbClr val="00447E"/>
                </a:solidFill>
                <a:latin typeface="Candara" panose="020E0502030303020204" pitchFamily="34" charset="0"/>
                <a:cs typeface="Franklin Gothic Medium"/>
              </a:rPr>
              <a:t>of</a:t>
            </a:r>
            <a:r>
              <a:rPr lang="en-US" sz="2800" i="1" spc="5" dirty="0">
                <a:solidFill>
                  <a:srgbClr val="00447E"/>
                </a:solidFill>
                <a:latin typeface="Candara" panose="020E0502030303020204" pitchFamily="34" charset="0"/>
                <a:cs typeface="Franklin Gothic Medium"/>
              </a:rPr>
              <a:t> </a:t>
            </a:r>
            <a:r>
              <a:rPr lang="en-US" sz="2800" i="1" spc="-35" dirty="0">
                <a:solidFill>
                  <a:srgbClr val="00447E"/>
                </a:solidFill>
                <a:latin typeface="Candara" panose="020E0502030303020204" pitchFamily="34" charset="0"/>
                <a:cs typeface="Franklin Gothic Medium"/>
              </a:rPr>
              <a:t>quality</a:t>
            </a:r>
            <a:endParaRPr lang="en-US" sz="2800" dirty="0">
              <a:latin typeface="Candara" panose="020E0502030303020204" pitchFamily="34" charset="0"/>
              <a:cs typeface="Franklin Gothic Medium"/>
            </a:endParaRPr>
          </a:p>
        </p:txBody>
      </p:sp>
    </p:spTree>
    <p:extLst>
      <p:ext uri="{BB962C8B-B14F-4D97-AF65-F5344CB8AC3E}">
        <p14:creationId xmlns:p14="http://schemas.microsoft.com/office/powerpoint/2010/main" val="132539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dirty="0" smtClean="0"/>
              <a:t>Project Duration Scatter Diagram</a:t>
            </a:r>
          </a:p>
        </p:txBody>
      </p:sp>
      <p:graphicFrame>
        <p:nvGraphicFramePr>
          <p:cNvPr id="63490" name="Object 2"/>
          <p:cNvGraphicFramePr>
            <a:graphicFrameLocks noChangeAspect="1"/>
          </p:cNvGraphicFramePr>
          <p:nvPr/>
        </p:nvGraphicFramePr>
        <p:xfrm>
          <a:off x="1752600" y="1143000"/>
          <a:ext cx="8915400" cy="5181600"/>
        </p:xfrm>
        <a:graphic>
          <a:graphicData uri="http://schemas.openxmlformats.org/presentationml/2006/ole">
            <mc:AlternateContent xmlns:mc="http://schemas.openxmlformats.org/markup-compatibility/2006">
              <mc:Choice xmlns:v="urn:schemas-microsoft-com:vml" Requires="v">
                <p:oleObj spid="_x0000_s2094" name="Worksheet" r:id="rId4" imgW="10210800" imgH="6997700" progId="Excel.Sheet.8">
                  <p:embed/>
                </p:oleObj>
              </mc:Choice>
              <mc:Fallback>
                <p:oleObj name="Worksheet" r:id="rId4" imgW="10210800" imgH="6997700" progId="Excel.Sheet.8">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43000"/>
                        <a:ext cx="8915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34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490A9F-F297-4559-AAE7-EE12E63E2482}" type="slidenum">
              <a:rPr lang="en-US" altLang="en-US" sz="1400"/>
              <a:pPr/>
              <a:t>50</a:t>
            </a:fld>
            <a:r>
              <a:rPr lang="en-US" altLang="en-US" sz="1400"/>
              <a:t> of 97</a:t>
            </a:r>
          </a:p>
        </p:txBody>
      </p:sp>
    </p:spTree>
    <p:extLst>
      <p:ext uri="{BB962C8B-B14F-4D97-AF65-F5344CB8AC3E}">
        <p14:creationId xmlns:p14="http://schemas.microsoft.com/office/powerpoint/2010/main" val="998389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t>Project Success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22200718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smtClean="0"/>
              <a:t>Think Small</a:t>
            </a:r>
          </a:p>
        </p:txBody>
      </p:sp>
      <p:sp>
        <p:nvSpPr>
          <p:cNvPr id="472067" name="Rectangle 3"/>
          <p:cNvSpPr>
            <a:spLocks noGrp="1" noChangeArrowheads="1"/>
          </p:cNvSpPr>
          <p:nvPr>
            <p:ph type="body" idx="1"/>
          </p:nvPr>
        </p:nvSpPr>
        <p:spPr/>
        <p:txBody>
          <a:bodyPr/>
          <a:lstStyle/>
          <a:p>
            <a:r>
              <a:rPr lang="en-US" altLang="en-US"/>
              <a:t>Keep requirements tight &amp; focused</a:t>
            </a:r>
          </a:p>
          <a:p>
            <a:r>
              <a:rPr lang="en-US" altLang="en-US"/>
              <a:t>One milestone at a time</a:t>
            </a:r>
          </a:p>
          <a:p>
            <a:r>
              <a:rPr lang="en-US" altLang="en-US"/>
              <a:t>Smaller, incremental chunks</a:t>
            </a:r>
          </a:p>
          <a:p>
            <a:r>
              <a:rPr lang="en-US" altLang="en-US"/>
              <a:t>As simple as possible but no simpler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129975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2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en-US" dirty="0" smtClean="0"/>
              <a:t>Process Spectrum</a:t>
            </a:r>
          </a:p>
        </p:txBody>
      </p:sp>
      <p:sp>
        <p:nvSpPr>
          <p:cNvPr id="156674" name="Rectangle 3"/>
          <p:cNvSpPr>
            <a:spLocks noGrp="1" noChangeArrowheads="1"/>
          </p:cNvSpPr>
          <p:nvPr>
            <p:ph type="body" idx="1"/>
          </p:nvPr>
        </p:nvSpPr>
        <p:spPr>
          <a:xfrm>
            <a:off x="2209800" y="1143000"/>
            <a:ext cx="7772400" cy="685800"/>
          </a:xfrm>
        </p:spPr>
        <p:txBody>
          <a:bodyPr/>
          <a:lstStyle/>
          <a:p>
            <a:pPr>
              <a:buFont typeface="Wingdings" panose="05000000000000000000" pitchFamily="2" charset="2"/>
              <a:buNone/>
            </a:pPr>
            <a:r>
              <a:rPr lang="en-US" altLang="en-US" smtClean="0"/>
              <a:t>Too much medicine can kill the patient</a:t>
            </a:r>
          </a:p>
        </p:txBody>
      </p:sp>
      <p:grpSp>
        <p:nvGrpSpPr>
          <p:cNvPr id="156677" name="Group 15"/>
          <p:cNvGrpSpPr>
            <a:grpSpLocks/>
          </p:cNvGrpSpPr>
          <p:nvPr/>
        </p:nvGrpSpPr>
        <p:grpSpPr bwMode="auto">
          <a:xfrm>
            <a:off x="2362200" y="2057400"/>
            <a:ext cx="7772400" cy="3657600"/>
            <a:chOff x="838200" y="2057400"/>
            <a:chExt cx="7772400" cy="3657600"/>
          </a:xfrm>
        </p:grpSpPr>
        <p:sp>
          <p:nvSpPr>
            <p:cNvPr id="156679" name="Rectangle 5"/>
            <p:cNvSpPr>
              <a:spLocks noChangeArrowheads="1"/>
            </p:cNvSpPr>
            <p:nvPr/>
          </p:nvSpPr>
          <p:spPr bwMode="auto">
            <a:xfrm>
              <a:off x="838200" y="5029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t>Balance is crucial</a:t>
              </a:r>
            </a:p>
          </p:txBody>
        </p:sp>
        <p:sp>
          <p:nvSpPr>
            <p:cNvPr id="156680" name="TextBox 8"/>
            <p:cNvSpPr txBox="1">
              <a:spLocks noChangeArrowheads="1"/>
            </p:cNvSpPr>
            <p:nvPr/>
          </p:nvSpPr>
          <p:spPr bwMode="auto">
            <a:xfrm>
              <a:off x="3962400" y="2057400"/>
              <a:ext cx="15017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Process</a:t>
              </a:r>
              <a:br>
                <a:rPr lang="en-US" altLang="en-US"/>
              </a:br>
              <a:r>
                <a:rPr lang="en-US" altLang="en-US"/>
                <a:t>Spectrum</a:t>
              </a:r>
            </a:p>
          </p:txBody>
        </p:sp>
        <p:sp>
          <p:nvSpPr>
            <p:cNvPr id="156681" name="TextBox 10"/>
            <p:cNvSpPr txBox="1">
              <a:spLocks noChangeArrowheads="1"/>
            </p:cNvSpPr>
            <p:nvPr/>
          </p:nvSpPr>
          <p:spPr bwMode="auto">
            <a:xfrm>
              <a:off x="1219200" y="4191000"/>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Chaos</a:t>
              </a:r>
            </a:p>
          </p:txBody>
        </p:sp>
        <p:sp>
          <p:nvSpPr>
            <p:cNvPr id="156682" name="TextBox 11"/>
            <p:cNvSpPr txBox="1">
              <a:spLocks noChangeArrowheads="1"/>
            </p:cNvSpPr>
            <p:nvPr/>
          </p:nvSpPr>
          <p:spPr bwMode="auto">
            <a:xfrm>
              <a:off x="6477000" y="4191000"/>
              <a:ext cx="1912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Bureaucracy</a:t>
              </a:r>
            </a:p>
          </p:txBody>
        </p:sp>
        <p:cxnSp>
          <p:nvCxnSpPr>
            <p:cNvPr id="156683" name="Straight Connector 13"/>
            <p:cNvCxnSpPr>
              <a:cxnSpLocks noChangeShapeType="1"/>
            </p:cNvCxnSpPr>
            <p:nvPr/>
          </p:nvCxnSpPr>
          <p:spPr bwMode="auto">
            <a:xfrm>
              <a:off x="2590800" y="3354388"/>
              <a:ext cx="4191000" cy="1588"/>
            </a:xfrm>
            <a:prstGeom prst="line">
              <a:avLst/>
            </a:prstGeom>
            <a:noFill/>
            <a:ln w="28575">
              <a:solidFill>
                <a:schemeClr val="tx1"/>
              </a:solidFill>
              <a:miter lim="800000"/>
              <a:headEnd type="stealth" w="lg" len="lg"/>
              <a:tailEnd type="stealth" w="lg" len="lg"/>
            </a:ln>
            <a:extLst>
              <a:ext uri="{909E8E84-426E-40DD-AFC4-6F175D3DCCD1}">
                <a14:hiddenFill xmlns:a14="http://schemas.microsoft.com/office/drawing/2010/main">
                  <a:noFill/>
                </a14:hiddenFill>
              </a:ext>
            </a:extLst>
          </p:spPr>
        </p:cxnSp>
        <p:sp>
          <p:nvSpPr>
            <p:cNvPr id="156684" name="Rectangle 14"/>
            <p:cNvSpPr>
              <a:spLocks noChangeArrowheads="1"/>
            </p:cNvSpPr>
            <p:nvPr/>
          </p:nvSpPr>
          <p:spPr bwMode="auto">
            <a:xfrm>
              <a:off x="1752600" y="3657600"/>
              <a:ext cx="5638800" cy="228600"/>
            </a:xfrm>
            <a:prstGeom prst="rect">
              <a:avLst/>
            </a:prstGeom>
            <a:solidFill>
              <a:srgbClr val="F06157">
                <a:alpha val="50195"/>
              </a:srgbClr>
            </a:solidFill>
            <a:ln w="9525">
              <a:solidFill>
                <a:schemeClr val="tx1"/>
              </a:solidFill>
              <a:miter lim="800000"/>
              <a:headEnd/>
              <a:tailEnd/>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21867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smtClean="0"/>
              <a:t>Miscellaneous</a:t>
            </a:r>
          </a:p>
        </p:txBody>
      </p:sp>
      <p:sp>
        <p:nvSpPr>
          <p:cNvPr id="464899"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en-US" b="1" smtClean="0"/>
              <a:t>You are not Santa Claus</a:t>
            </a:r>
            <a:endParaRPr lang="en-US" altLang="en-US" sz="2000" b="1"/>
          </a:p>
          <a:p>
            <a:r>
              <a:rPr lang="en-US" altLang="en-US" sz="2000"/>
              <a:t>Learn to say </a:t>
            </a:r>
            <a:r>
              <a:rPr lang="ja-JP" altLang="en-US" sz="2000"/>
              <a:t>“</a:t>
            </a:r>
            <a:r>
              <a:rPr lang="en-US" altLang="ja-JP" sz="2000"/>
              <a:t>No</a:t>
            </a:r>
            <a:r>
              <a:rPr lang="ja-JP" altLang="en-US" sz="2000"/>
              <a:t>”</a:t>
            </a:r>
            <a:endParaRPr lang="en-US" altLang="ja-JP" sz="2000"/>
          </a:p>
          <a:p>
            <a:pPr lvl="1"/>
            <a:r>
              <a:rPr lang="en-US" altLang="en-US" smtClean="0"/>
              <a:t>Be polite but firm</a:t>
            </a:r>
          </a:p>
          <a:p>
            <a:r>
              <a:rPr lang="en-US" altLang="en-US" sz="2000"/>
              <a:t>The Value of Versions</a:t>
            </a:r>
          </a:p>
          <a:p>
            <a:pPr lvl="1"/>
            <a:r>
              <a:rPr lang="ja-JP" altLang="en-US" smtClean="0"/>
              <a:t>“</a:t>
            </a:r>
            <a:r>
              <a:rPr lang="en-US" altLang="ja-JP" smtClean="0"/>
              <a:t>We will put that in phase 2</a:t>
            </a:r>
            <a:r>
              <a:rPr lang="ja-JP" altLang="en-US" smtClean="0"/>
              <a:t>”</a:t>
            </a:r>
            <a:endParaRPr lang="en-US" altLang="ja-JP" smtClean="0"/>
          </a:p>
          <a:p>
            <a:r>
              <a:rPr lang="en-US" altLang="en-US" sz="2000"/>
              <a:t>An Ounce of Prevention</a:t>
            </a:r>
          </a:p>
          <a:p>
            <a:pPr>
              <a:buFont typeface="Wingdings" panose="05000000000000000000" pitchFamily="2" charset="2"/>
              <a:buNone/>
            </a:pPr>
            <a:r>
              <a:rPr lang="en-US" altLang="en-US" b="1" smtClean="0"/>
              <a:t>Paralysis</a:t>
            </a:r>
          </a:p>
          <a:p>
            <a:r>
              <a:rPr lang="en-US" altLang="en-US" sz="2000"/>
              <a:t>Analysis Paralysis </a:t>
            </a:r>
          </a:p>
          <a:p>
            <a:pPr lvl="1"/>
            <a:r>
              <a:rPr lang="en-US" altLang="en-US" smtClean="0"/>
              <a:t>Over-process</a:t>
            </a:r>
          </a:p>
          <a:p>
            <a:pPr lvl="1"/>
            <a:r>
              <a:rPr lang="en-US" altLang="en-US" smtClean="0"/>
              <a:t>Nothing gets finished</a:t>
            </a:r>
          </a:p>
          <a:p>
            <a:pPr lvl="1"/>
            <a:r>
              <a:rPr lang="en-US" altLang="en-US" smtClean="0"/>
              <a:t>65% of software professionals have experienced this</a:t>
            </a:r>
          </a:p>
          <a:p>
            <a:r>
              <a:rPr lang="en-US" altLang="en-US" sz="2000"/>
              <a:t>Paralysis Paranoia</a:t>
            </a:r>
          </a:p>
          <a:p>
            <a:pPr lvl="1"/>
            <a:r>
              <a:rPr lang="en-US" altLang="en-US" smtClean="0"/>
              <a:t>Fear of over-process = process avoidance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37636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4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48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6489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6489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6489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64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smtClean="0"/>
              <a:t>Miscellaneous</a:t>
            </a:r>
          </a:p>
        </p:txBody>
      </p:sp>
      <p:sp>
        <p:nvSpPr>
          <p:cNvPr id="467971" name="Rectangle 3"/>
          <p:cNvSpPr>
            <a:spLocks noGrp="1" noChangeArrowheads="1"/>
          </p:cNvSpPr>
          <p:nvPr>
            <p:ph type="body" idx="1"/>
          </p:nvPr>
        </p:nvSpPr>
        <p:spPr/>
        <p:txBody>
          <a:bodyPr/>
          <a:lstStyle/>
          <a:p>
            <a:r>
              <a:rPr lang="en-US" altLang="en-US" smtClean="0"/>
              <a:t>MBWA  – Management by Walk About</a:t>
            </a:r>
          </a:p>
          <a:p>
            <a:pPr lvl="1"/>
            <a:r>
              <a:rPr lang="en-US" altLang="en-US" smtClean="0"/>
              <a:t>Shows you’</a:t>
            </a:r>
            <a:r>
              <a:rPr lang="en-US" altLang="ja-JP" smtClean="0"/>
              <a:t>re actually involved day-to-day</a:t>
            </a:r>
          </a:p>
          <a:p>
            <a:pPr lvl="1"/>
            <a:r>
              <a:rPr lang="en-US" altLang="en-US" smtClean="0"/>
              <a:t>Recognizes individuals may say more 1-on-1</a:t>
            </a:r>
          </a:p>
          <a:p>
            <a:pPr lvl="1"/>
            <a:r>
              <a:rPr lang="en-US" altLang="en-US" smtClean="0"/>
              <a:t>Allows spontaneity</a:t>
            </a:r>
          </a:p>
          <a:p>
            <a:pPr lvl="1"/>
            <a:r>
              <a:rPr lang="en-US" altLang="en-US" smtClean="0"/>
              <a:t>Finds personnel problems sooner</a:t>
            </a:r>
          </a:p>
          <a:p>
            <a:r>
              <a:rPr lang="en-US" altLang="en-US" smtClean="0"/>
              <a:t>Delegate</a:t>
            </a:r>
          </a:p>
          <a:p>
            <a:pPr lvl="1"/>
            <a:r>
              <a:rPr lang="en-US" altLang="en-US" smtClean="0"/>
              <a:t>Don’</a:t>
            </a:r>
            <a:r>
              <a:rPr lang="en-US" altLang="ja-JP" smtClean="0"/>
              <a:t>t be a </a:t>
            </a:r>
            <a:r>
              <a:rPr lang="ja-JP" altLang="en-US" smtClean="0"/>
              <a:t>“</a:t>
            </a:r>
            <a:r>
              <a:rPr lang="en-US" altLang="ja-JP" smtClean="0"/>
              <a:t>Control Freak</a:t>
            </a:r>
            <a:r>
              <a:rPr lang="ja-JP" altLang="en-US" smtClean="0"/>
              <a:t>”</a:t>
            </a:r>
            <a:endParaRPr lang="en-US" altLang="ja-JP" smtClean="0"/>
          </a:p>
          <a:p>
            <a:pPr lvl="1"/>
            <a:r>
              <a:rPr lang="en-US" altLang="en-US" smtClean="0"/>
              <a:t>You need to be the </a:t>
            </a:r>
            <a:r>
              <a:rPr lang="ja-JP" altLang="en-US" smtClean="0"/>
              <a:t>“</a:t>
            </a:r>
            <a:r>
              <a:rPr lang="en-US" altLang="ja-JP" smtClean="0"/>
              <a:t>hub</a:t>
            </a:r>
            <a:r>
              <a:rPr lang="ja-JP" altLang="en-US" smtClean="0"/>
              <a:t>”</a:t>
            </a:r>
            <a:r>
              <a:rPr lang="en-US" altLang="ja-JP" smtClean="0"/>
              <a:t> but not everything</a:t>
            </a:r>
          </a:p>
          <a:p>
            <a:r>
              <a:rPr lang="en-US" altLang="en-US" smtClean="0"/>
              <a:t>Project Home Page</a:t>
            </a:r>
          </a:p>
          <a:p>
            <a:pPr lvl="1"/>
            <a:r>
              <a:rPr lang="en-US" altLang="en-US" smtClean="0"/>
              <a:t>Give your project an intranet page</a:t>
            </a:r>
          </a:p>
          <a:p>
            <a:pPr lvl="1"/>
            <a:r>
              <a:rPr lang="en-US" altLang="en-US" smtClean="0"/>
              <a:t>Central repository for project status, documents and other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848011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7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7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7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679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679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smtClean="0"/>
              <a:t>Success Metrics</a:t>
            </a:r>
          </a:p>
        </p:txBody>
      </p:sp>
      <p:sp>
        <p:nvSpPr>
          <p:cNvPr id="459779" name="Rectangle 3"/>
          <p:cNvSpPr>
            <a:spLocks noGrp="1" noChangeArrowheads="1"/>
          </p:cNvSpPr>
          <p:nvPr>
            <p:ph type="body" idx="1"/>
          </p:nvPr>
        </p:nvSpPr>
        <p:spPr/>
        <p:txBody>
          <a:bodyPr>
            <a:normAutofit lnSpcReduction="10000"/>
          </a:bodyPr>
          <a:lstStyle/>
          <a:p>
            <a:pPr marL="457200" indent="-457200">
              <a:buFont typeface="Arial" panose="020B0604020202020204" pitchFamily="34" charset="0"/>
              <a:buAutoNum type="arabicPeriod"/>
            </a:pPr>
            <a:r>
              <a:rPr lang="en-US" altLang="en-US" smtClean="0"/>
              <a:t>On schedule</a:t>
            </a:r>
          </a:p>
          <a:p>
            <a:pPr marL="914400" lvl="1" indent="-457200">
              <a:buFont typeface="Wingdings" panose="05000000000000000000" pitchFamily="2" charset="2"/>
              <a:buChar char="v"/>
            </a:pPr>
            <a:r>
              <a:rPr lang="en-US" altLang="en-US"/>
              <a:t>Requires good: plan; estimation; control</a:t>
            </a:r>
          </a:p>
          <a:p>
            <a:pPr marL="457200" indent="-457200">
              <a:buFont typeface="Arial" panose="020B0604020202020204" pitchFamily="34" charset="0"/>
              <a:buAutoNum type="arabicPeriod"/>
            </a:pPr>
            <a:r>
              <a:rPr lang="en-US" altLang="en-US" smtClean="0"/>
              <a:t>Within budget</a:t>
            </a:r>
          </a:p>
          <a:p>
            <a:pPr marL="914400" lvl="1" indent="-457200">
              <a:buFont typeface="Wingdings" panose="05000000000000000000" pitchFamily="2" charset="2"/>
              <a:buChar char="v"/>
            </a:pPr>
            <a:r>
              <a:rPr lang="en-US" altLang="en-US"/>
              <a:t>Again: planning, estimation &amp; control</a:t>
            </a:r>
          </a:p>
          <a:p>
            <a:pPr marL="457200" indent="-457200">
              <a:buFont typeface="Arial" panose="020B0604020202020204" pitchFamily="34" charset="0"/>
              <a:buAutoNum type="arabicPeriod"/>
            </a:pPr>
            <a:r>
              <a:rPr lang="en-US" altLang="en-US" smtClean="0"/>
              <a:t>According to requirements</a:t>
            </a:r>
          </a:p>
          <a:p>
            <a:pPr marL="914400" lvl="1" indent="-457200">
              <a:buFont typeface="Wingdings" panose="05000000000000000000" pitchFamily="2" charset="2"/>
              <a:buChar char="v"/>
            </a:pPr>
            <a:r>
              <a:rPr lang="en-US" altLang="en-US"/>
              <a:t>Importance of good requirements</a:t>
            </a:r>
          </a:p>
          <a:p>
            <a:pPr marL="914400" lvl="1" indent="-457200">
              <a:buFont typeface="Wingdings" panose="05000000000000000000" pitchFamily="2" charset="2"/>
              <a:buChar char="v"/>
            </a:pPr>
            <a:r>
              <a:rPr lang="en-US" altLang="en-US"/>
              <a:t>Perception &amp; negotiation critical</a:t>
            </a:r>
          </a:p>
          <a:p>
            <a:pPr marL="457200" indent="-457200">
              <a:buFont typeface="Arial" panose="020B0604020202020204" pitchFamily="34" charset="0"/>
              <a:buAutoNum type="arabicPeriod"/>
            </a:pPr>
            <a:r>
              <a:rPr lang="en-US" altLang="en-US" smtClean="0"/>
              <a:t>High quality. May or may not be same as item 3</a:t>
            </a:r>
          </a:p>
          <a:p>
            <a:pPr marL="457200" indent="-457200">
              <a:buNone/>
            </a:pPr>
            <a:r>
              <a:rPr lang="en-US" altLang="en-US" b="1" smtClean="0"/>
              <a:t>Only real measure:</a:t>
            </a:r>
          </a:p>
          <a:p>
            <a:pPr marL="914400" lvl="1" indent="-457200">
              <a:buNone/>
            </a:pPr>
            <a:r>
              <a:rPr lang="en-US" altLang="en-US" b="1" u="sng">
                <a:solidFill>
                  <a:srgbClr val="FF0000"/>
                </a:solidFill>
              </a:rPr>
              <a:t>Is the customer happy?</a:t>
            </a:r>
          </a:p>
          <a:p>
            <a:pPr marL="914400" lvl="1" indent="-457200">
              <a:buNone/>
            </a:pPr>
            <a:r>
              <a:rPr lang="en-US" altLang="en-US"/>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49867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1026"/>
          <p:cNvSpPr>
            <a:spLocks noGrp="1" noChangeArrowheads="1"/>
          </p:cNvSpPr>
          <p:nvPr>
            <p:ph type="title"/>
          </p:nvPr>
        </p:nvSpPr>
        <p:spPr/>
        <p:txBody>
          <a:bodyPr/>
          <a:lstStyle/>
          <a:p>
            <a:r>
              <a:rPr lang="en-US" altLang="en-US" dirty="0" smtClean="0"/>
              <a:t>Success Rates</a:t>
            </a:r>
          </a:p>
        </p:txBody>
      </p:sp>
      <p:sp>
        <p:nvSpPr>
          <p:cNvPr id="474115" name="Rectangle 1027"/>
          <p:cNvSpPr>
            <a:spLocks noGrp="1" noChangeArrowheads="1"/>
          </p:cNvSpPr>
          <p:nvPr>
            <p:ph type="body" idx="1"/>
          </p:nvPr>
        </p:nvSpPr>
        <p:spPr/>
        <p:txBody>
          <a:bodyPr/>
          <a:lstStyle/>
          <a:p>
            <a:r>
              <a:rPr lang="en-US" altLang="en-US" smtClean="0"/>
              <a:t>By Industry</a:t>
            </a:r>
          </a:p>
          <a:p>
            <a:pPr lvl="1"/>
            <a:r>
              <a:rPr lang="en-US" altLang="en-US"/>
              <a:t>Best: Retail</a:t>
            </a:r>
          </a:p>
          <a:p>
            <a:pPr lvl="2"/>
            <a:r>
              <a:rPr lang="en-US" altLang="en-US" sz="2400"/>
              <a:t>Tight cost controls in general</a:t>
            </a:r>
          </a:p>
          <a:p>
            <a:pPr lvl="1"/>
            <a:r>
              <a:rPr lang="en-US" altLang="en-US"/>
              <a:t>Worst: Government</a:t>
            </a:r>
          </a:p>
          <a:p>
            <a:pPr lvl="2"/>
            <a:r>
              <a:rPr lang="en-US" altLang="en-US" sz="2400"/>
              <a:t>Least cost controls</a:t>
            </a:r>
          </a:p>
          <a:p>
            <a:r>
              <a:rPr lang="en-US" altLang="en-US" smtClean="0"/>
              <a:t>By Size</a:t>
            </a:r>
          </a:p>
          <a:p>
            <a:pPr lvl="1"/>
            <a:r>
              <a:rPr lang="en-US" altLang="en-US"/>
              <a:t>Smaller is better: cost, duration, team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28489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4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4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1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41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sz="4000" dirty="0"/>
              <a:t>Why Do Projects Succeed?</a:t>
            </a:r>
          </a:p>
        </p:txBody>
      </p:sp>
      <p:sp>
        <p:nvSpPr>
          <p:cNvPr id="166914" name="Rectangle 3"/>
          <p:cNvSpPr>
            <a:spLocks noGrp="1" noChangeArrowheads="1"/>
          </p:cNvSpPr>
          <p:nvPr>
            <p:ph idx="1"/>
          </p:nvPr>
        </p:nvSpPr>
        <p:spPr/>
        <p:txBody>
          <a:bodyPr/>
          <a:lstStyle/>
          <a:p>
            <a:r>
              <a:rPr lang="en-US" altLang="en-US"/>
              <a:t>How to identify a project’</a:t>
            </a:r>
            <a:r>
              <a:rPr lang="en-US" altLang="ja-JP"/>
              <a:t>s success potential</a:t>
            </a:r>
          </a:p>
          <a:p>
            <a:pPr lvl="1"/>
            <a:r>
              <a:rPr lang="en-US" altLang="en-US"/>
              <a:t>What metrics could you look at?</a:t>
            </a:r>
          </a:p>
          <a:p>
            <a:pPr lvl="2"/>
            <a:r>
              <a:rPr lang="en-US" altLang="en-US" sz="2400"/>
              <a:t>Project size</a:t>
            </a:r>
          </a:p>
          <a:p>
            <a:pPr lvl="2"/>
            <a:r>
              <a:rPr lang="en-US" altLang="en-US" sz="2400"/>
              <a:t>Project duration</a:t>
            </a:r>
          </a:p>
          <a:p>
            <a:pPr lvl="2"/>
            <a:r>
              <a:rPr lang="en-US" altLang="en-US" sz="2400"/>
              <a:t>Project team size</a:t>
            </a:r>
          </a:p>
          <a:p>
            <a:pPr lvl="1"/>
            <a:r>
              <a:rPr lang="en-US" altLang="en-US"/>
              <a:t>Review assignment 1</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6022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z="4000" dirty="0">
                <a:ea typeface="ＭＳ Ｐゴシック" charset="0"/>
                <a:cs typeface="ＭＳ Ｐゴシック" charset="0"/>
              </a:rPr>
              <a:t>Why Do Projects Succeed?</a:t>
            </a:r>
            <a:endParaRPr lang="en-US" dirty="0">
              <a:ea typeface="ＭＳ Ｐゴシック" charset="0"/>
              <a:cs typeface="ＭＳ Ｐゴシック" charset="0"/>
            </a:endParaRPr>
          </a:p>
        </p:txBody>
      </p:sp>
      <p:sp>
        <p:nvSpPr>
          <p:cNvPr id="168962" name="Rectangle 3"/>
          <p:cNvSpPr>
            <a:spLocks noGrp="1" noChangeArrowheads="1"/>
          </p:cNvSpPr>
          <p:nvPr>
            <p:ph idx="1"/>
          </p:nvPr>
        </p:nvSpPr>
        <p:spPr/>
        <p:txBody>
          <a:bodyPr/>
          <a:lstStyle/>
          <a:p>
            <a:pPr>
              <a:lnSpc>
                <a:spcPct val="90000"/>
              </a:lnSpc>
            </a:pPr>
            <a:r>
              <a:rPr lang="en-US" altLang="en-US" b="1" smtClean="0"/>
              <a:t>Executive support</a:t>
            </a:r>
          </a:p>
          <a:p>
            <a:pPr>
              <a:lnSpc>
                <a:spcPct val="90000"/>
              </a:lnSpc>
            </a:pPr>
            <a:r>
              <a:rPr lang="en-US" altLang="en-US" smtClean="0"/>
              <a:t>User involvement</a:t>
            </a:r>
          </a:p>
          <a:p>
            <a:pPr>
              <a:lnSpc>
                <a:spcPct val="90000"/>
              </a:lnSpc>
            </a:pPr>
            <a:r>
              <a:rPr lang="en-US" altLang="en-US" smtClean="0"/>
              <a:t>Experienced project manager</a:t>
            </a:r>
          </a:p>
          <a:p>
            <a:pPr>
              <a:lnSpc>
                <a:spcPct val="90000"/>
              </a:lnSpc>
            </a:pPr>
            <a:r>
              <a:rPr lang="en-US" altLang="en-US" smtClean="0"/>
              <a:t>Clear business objectives</a:t>
            </a:r>
          </a:p>
          <a:p>
            <a:pPr>
              <a:lnSpc>
                <a:spcPct val="90000"/>
              </a:lnSpc>
            </a:pPr>
            <a:r>
              <a:rPr lang="en-US" altLang="en-US" smtClean="0"/>
              <a:t>Minimized scope</a:t>
            </a:r>
          </a:p>
          <a:p>
            <a:pPr>
              <a:lnSpc>
                <a:spcPct val="90000"/>
              </a:lnSpc>
            </a:pPr>
            <a:r>
              <a:rPr lang="en-US" altLang="en-US" smtClean="0"/>
              <a:t>Standard software infrastructure</a:t>
            </a:r>
          </a:p>
          <a:p>
            <a:pPr>
              <a:lnSpc>
                <a:spcPct val="90000"/>
              </a:lnSpc>
            </a:pPr>
            <a:r>
              <a:rPr lang="en-US" altLang="en-US" smtClean="0"/>
              <a:t>Firm basic requirements</a:t>
            </a:r>
          </a:p>
          <a:p>
            <a:pPr>
              <a:lnSpc>
                <a:spcPct val="90000"/>
              </a:lnSpc>
            </a:pPr>
            <a:r>
              <a:rPr lang="en-US" altLang="en-US" smtClean="0"/>
              <a:t>Formal methodology</a:t>
            </a:r>
          </a:p>
          <a:p>
            <a:pPr>
              <a:lnSpc>
                <a:spcPct val="90000"/>
              </a:lnSpc>
            </a:pPr>
            <a:r>
              <a:rPr lang="en-US" altLang="en-US" smtClean="0"/>
              <a:t>Reliable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79605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good development process, tools, methods, and </a:t>
            </a:r>
            <a:r>
              <a:rPr lang="en-US" dirty="0" smtClean="0"/>
              <a:t>people go </a:t>
            </a:r>
            <a:r>
              <a:rPr lang="en-US" dirty="0"/>
              <a:t>far in providing quality products</a:t>
            </a:r>
          </a:p>
          <a:p>
            <a:r>
              <a:rPr lang="en-US" dirty="0" smtClean="0"/>
              <a:t>Testing </a:t>
            </a:r>
            <a:r>
              <a:rPr lang="en-US" dirty="0"/>
              <a:t>is one aspect of assuring software quality</a:t>
            </a:r>
          </a:p>
          <a:p>
            <a:pPr lvl="1"/>
            <a:r>
              <a:rPr lang="en-US" dirty="0"/>
              <a:t>It is a measure of quality, it does not deliver quality</a:t>
            </a:r>
          </a:p>
          <a:p>
            <a:r>
              <a:rPr lang="en-US" dirty="0" smtClean="0"/>
              <a:t>“</a:t>
            </a:r>
            <a:r>
              <a:rPr lang="en-US" dirty="0"/>
              <a:t>Quality cannot be tested into a product”</a:t>
            </a:r>
          </a:p>
          <a:p>
            <a:r>
              <a:rPr lang="en-US" dirty="0" smtClean="0"/>
              <a:t>Software </a:t>
            </a:r>
            <a:r>
              <a:rPr lang="en-US" dirty="0"/>
              <a:t>Quality Assurance includes</a:t>
            </a:r>
          </a:p>
          <a:p>
            <a:pPr lvl="1"/>
            <a:r>
              <a:rPr lang="en-US" dirty="0"/>
              <a:t>Software engineering process improvement</a:t>
            </a:r>
          </a:p>
          <a:p>
            <a:pPr lvl="2"/>
            <a:r>
              <a:rPr lang="en-US" dirty="0"/>
              <a:t>Prevent the insertion of defects</a:t>
            </a:r>
          </a:p>
          <a:p>
            <a:pPr lvl="1"/>
            <a:r>
              <a:rPr lang="en-US" dirty="0"/>
              <a:t>Fault tolerant software design</a:t>
            </a:r>
          </a:p>
          <a:p>
            <a:pPr lvl="2"/>
            <a:r>
              <a:rPr lang="en-US" dirty="0"/>
              <a:t>Tolerate the existence of defects</a:t>
            </a:r>
          </a:p>
          <a:p>
            <a:pPr lvl="1"/>
            <a:r>
              <a:rPr lang="en-US" dirty="0"/>
              <a:t>All aspects of software verification and </a:t>
            </a:r>
            <a:r>
              <a:rPr lang="en-US" dirty="0" smtClean="0"/>
              <a:t>validation</a:t>
            </a:r>
          </a:p>
          <a:p>
            <a:pPr lvl="2"/>
            <a:r>
              <a:rPr lang="en-US" dirty="0" smtClean="0"/>
              <a:t>Including </a:t>
            </a:r>
            <a:r>
              <a:rPr lang="en-US" dirty="0"/>
              <a:t>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872478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en-US" dirty="0" smtClean="0"/>
              <a:t>Why Executive Support?</a:t>
            </a:r>
          </a:p>
        </p:txBody>
      </p:sp>
      <p:sp>
        <p:nvSpPr>
          <p:cNvPr id="171010" name="Rectangle 3"/>
          <p:cNvSpPr>
            <a:spLocks noGrp="1" noChangeArrowheads="1"/>
          </p:cNvSpPr>
          <p:nvPr>
            <p:ph idx="1"/>
          </p:nvPr>
        </p:nvSpPr>
        <p:spPr/>
        <p:txBody>
          <a:bodyPr/>
          <a:lstStyle/>
          <a:p>
            <a:r>
              <a:rPr lang="en-US" altLang="en-US" smtClean="0"/>
              <a:t>Top management can help to:</a:t>
            </a:r>
          </a:p>
          <a:p>
            <a:pPr lvl="1"/>
            <a:r>
              <a:rPr lang="en-US" altLang="en-US"/>
              <a:t>Secure adequate resources</a:t>
            </a:r>
          </a:p>
          <a:p>
            <a:pPr lvl="1"/>
            <a:r>
              <a:rPr lang="en-US" altLang="en-US"/>
              <a:t>Get approval for unique project needs in a timely manner</a:t>
            </a:r>
          </a:p>
          <a:p>
            <a:pPr lvl="1"/>
            <a:r>
              <a:rPr lang="en-US" altLang="en-US"/>
              <a:t>Receive cooperation from people throughout the organization</a:t>
            </a:r>
          </a:p>
          <a:p>
            <a:pPr lvl="1"/>
            <a:r>
              <a:rPr lang="en-US" altLang="en-US"/>
              <a:t>Provide leadership guidance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346578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a:bodyPr>
          <a:lstStyle/>
          <a:p>
            <a:r>
              <a:rPr lang="en-US" altLang="en-US" sz="3600" dirty="0"/>
              <a:t>State of the Practice in Software Management</a:t>
            </a:r>
          </a:p>
        </p:txBody>
      </p:sp>
      <p:sp>
        <p:nvSpPr>
          <p:cNvPr id="173058" name="Rectangle 4"/>
          <p:cNvSpPr>
            <a:spLocks noGrp="1" noChangeArrowheads="1"/>
          </p:cNvSpPr>
          <p:nvPr>
            <p:ph idx="1"/>
          </p:nvPr>
        </p:nvSpPr>
        <p:spPr/>
        <p:txBody>
          <a:bodyPr/>
          <a:lstStyle/>
          <a:p>
            <a:r>
              <a:rPr lang="en-US" altLang="en-US" smtClean="0"/>
              <a:t>Factors that may influence the success or failure of the software projects could be:</a:t>
            </a:r>
          </a:p>
          <a:p>
            <a:pPr marL="971550" lvl="1" indent="-457200">
              <a:buFont typeface="Arial" panose="020B0604020202020204" pitchFamily="34" charset="0"/>
              <a:buAutoNum type="arabicPeriod"/>
            </a:pPr>
            <a:r>
              <a:rPr lang="en-US" altLang="en-US"/>
              <a:t>Social Factors</a:t>
            </a:r>
          </a:p>
          <a:p>
            <a:pPr marL="971550" lvl="1" indent="-457200">
              <a:buFont typeface="Arial" panose="020B0604020202020204" pitchFamily="34" charset="0"/>
              <a:buAutoNum type="arabicPeriod"/>
            </a:pPr>
            <a:r>
              <a:rPr lang="en-US" altLang="en-US"/>
              <a:t>Technology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911126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5106" name="Rectangle 6"/>
          <p:cNvSpPr>
            <a:spLocks noGrp="1" noChangeArrowheads="1"/>
          </p:cNvSpPr>
          <p:nvPr>
            <p:ph idx="1"/>
          </p:nvPr>
        </p:nvSpPr>
        <p:spPr>
          <a:xfrm>
            <a:off x="347526" y="1406880"/>
            <a:ext cx="5528173" cy="4746091"/>
          </a:xfrm>
        </p:spPr>
        <p:txBody>
          <a:bodyPr/>
          <a:lstStyle/>
          <a:p>
            <a:pPr>
              <a:buFont typeface="Wingdings" panose="05000000000000000000" pitchFamily="2" charset="2"/>
              <a:buNone/>
            </a:pPr>
            <a:r>
              <a:rPr lang="en-US" altLang="en-US" sz="1800" dirty="0"/>
              <a:t>Technologies on Unsuccessful Projects</a:t>
            </a:r>
          </a:p>
          <a:p>
            <a:pPr>
              <a:buFontTx/>
              <a:buChar char="•"/>
            </a:pPr>
            <a:r>
              <a:rPr lang="en-US" altLang="en-US" sz="1600" dirty="0">
                <a:solidFill>
                  <a:srgbClr val="FF0000"/>
                </a:solidFill>
                <a:cs typeface="Times New Roman" panose="02020603050405020304" pitchFamily="18" charset="0"/>
              </a:rPr>
              <a:t>No historical software measurement data</a:t>
            </a:r>
          </a:p>
          <a:p>
            <a:pPr>
              <a:buFontTx/>
              <a:buChar char="•"/>
            </a:pPr>
            <a:r>
              <a:rPr lang="en-US" altLang="en-US" sz="1600" dirty="0">
                <a:solidFill>
                  <a:srgbClr val="FF0000"/>
                </a:solidFill>
                <a:cs typeface="Times New Roman" panose="02020603050405020304" pitchFamily="18" charset="0"/>
              </a:rPr>
              <a:t>Failure to use automated estimating tool</a:t>
            </a:r>
          </a:p>
          <a:p>
            <a:pPr>
              <a:buFontTx/>
              <a:buChar char="•"/>
            </a:pPr>
            <a:r>
              <a:rPr lang="en-US" altLang="en-US" sz="1600" dirty="0">
                <a:solidFill>
                  <a:srgbClr val="FF0000"/>
                </a:solidFill>
                <a:cs typeface="Times New Roman" panose="02020603050405020304" pitchFamily="18" charset="0"/>
              </a:rPr>
              <a:t>Failure to use automated planning tool</a:t>
            </a:r>
          </a:p>
          <a:p>
            <a:pPr>
              <a:buFontTx/>
              <a:buChar char="•"/>
            </a:pPr>
            <a:r>
              <a:rPr lang="en-US" altLang="en-US" sz="1600" dirty="0">
                <a:solidFill>
                  <a:srgbClr val="FF0000"/>
                </a:solidFill>
                <a:cs typeface="Times New Roman" panose="02020603050405020304" pitchFamily="18" charset="0"/>
              </a:rPr>
              <a:t>Failure to monitor progress or milestones</a:t>
            </a:r>
          </a:p>
          <a:p>
            <a:pPr>
              <a:buFontTx/>
              <a:buChar char="•"/>
            </a:pPr>
            <a:r>
              <a:rPr lang="en-US" altLang="en-US" sz="1600" dirty="0">
                <a:solidFill>
                  <a:srgbClr val="FF0000"/>
                </a:solidFill>
                <a:cs typeface="Times New Roman" panose="02020603050405020304" pitchFamily="18" charset="0"/>
              </a:rPr>
              <a:t>Failure to use effective architecture</a:t>
            </a:r>
          </a:p>
          <a:p>
            <a:pPr>
              <a:buFontTx/>
              <a:buChar char="•"/>
            </a:pPr>
            <a:r>
              <a:rPr lang="en-US" altLang="en-US" sz="1600" dirty="0">
                <a:solidFill>
                  <a:srgbClr val="FF0000"/>
                </a:solidFill>
                <a:cs typeface="Times New Roman" panose="02020603050405020304" pitchFamily="18" charset="0"/>
              </a:rPr>
              <a:t>Failure to use effective development methods</a:t>
            </a:r>
          </a:p>
          <a:p>
            <a:pPr>
              <a:buFontTx/>
              <a:buChar char="•"/>
            </a:pPr>
            <a:r>
              <a:rPr lang="en-US" altLang="en-US" sz="1600" dirty="0">
                <a:solidFill>
                  <a:srgbClr val="FF0000"/>
                </a:solidFill>
                <a:cs typeface="Times New Roman" panose="02020603050405020304" pitchFamily="18" charset="0"/>
              </a:rPr>
              <a:t>Failure to use design reviews</a:t>
            </a:r>
          </a:p>
          <a:p>
            <a:pPr>
              <a:buFontTx/>
              <a:buChar char="•"/>
            </a:pPr>
            <a:r>
              <a:rPr lang="en-US" altLang="en-US" sz="1600" dirty="0">
                <a:solidFill>
                  <a:srgbClr val="FF0000"/>
                </a:solidFill>
                <a:cs typeface="Times New Roman" panose="02020603050405020304" pitchFamily="18" charset="0"/>
              </a:rPr>
              <a:t>Failure to use code inspections</a:t>
            </a:r>
          </a:p>
          <a:p>
            <a:pPr>
              <a:buFontTx/>
              <a:buChar char="•"/>
            </a:pPr>
            <a:r>
              <a:rPr lang="en-US" altLang="en-US" sz="1600" dirty="0">
                <a:solidFill>
                  <a:srgbClr val="FF0000"/>
                </a:solidFill>
                <a:cs typeface="Times New Roman" panose="02020603050405020304" pitchFamily="18" charset="0"/>
              </a:rPr>
              <a:t>Failure to include formal risk management</a:t>
            </a:r>
          </a:p>
          <a:p>
            <a:pPr>
              <a:buFontTx/>
              <a:buChar char="•"/>
            </a:pPr>
            <a:r>
              <a:rPr lang="en-US" altLang="en-US" sz="1600" dirty="0">
                <a:solidFill>
                  <a:srgbClr val="FF0000"/>
                </a:solidFill>
                <a:cs typeface="Times New Roman" panose="02020603050405020304" pitchFamily="18" charset="0"/>
              </a:rPr>
              <a:t>Informal, inadequate testing</a:t>
            </a:r>
          </a:p>
          <a:p>
            <a:pPr>
              <a:buFontTx/>
              <a:buChar char="•"/>
            </a:pPr>
            <a:r>
              <a:rPr lang="en-US" altLang="en-US" sz="1600" dirty="0">
                <a:solidFill>
                  <a:srgbClr val="FF0000"/>
                </a:solidFill>
                <a:cs typeface="Times New Roman" panose="02020603050405020304" pitchFamily="18" charset="0"/>
              </a:rPr>
              <a:t>Manual design and specification</a:t>
            </a:r>
          </a:p>
          <a:p>
            <a:pPr>
              <a:buFontTx/>
              <a:buChar char="•"/>
            </a:pPr>
            <a:r>
              <a:rPr lang="en-US" altLang="en-US" sz="1600" dirty="0">
                <a:solidFill>
                  <a:srgbClr val="FF0000"/>
                </a:solidFill>
                <a:cs typeface="Times New Roman" panose="02020603050405020304" pitchFamily="18" charset="0"/>
              </a:rPr>
              <a:t>More than 30% creep in user requirements</a:t>
            </a:r>
            <a:endParaRPr lang="en-US" altLang="en-US" sz="1600" dirty="0"/>
          </a:p>
          <a:p>
            <a:endParaRPr lang="en-US" altLang="en-US" dirty="0" smtClean="0"/>
          </a:p>
        </p:txBody>
      </p:sp>
      <p:sp>
        <p:nvSpPr>
          <p:cNvPr id="175107" name="Content Placeholder 18"/>
          <p:cNvSpPr>
            <a:spLocks noGrp="1"/>
          </p:cNvSpPr>
          <p:nvPr>
            <p:ph sz="half" idx="4294967295"/>
          </p:nvPr>
        </p:nvSpPr>
        <p:spPr>
          <a:xfrm>
            <a:off x="6326294" y="1354139"/>
            <a:ext cx="4755147" cy="5486400"/>
          </a:xfrm>
        </p:spPr>
        <p:txBody>
          <a:bodyPr/>
          <a:lstStyle/>
          <a:p>
            <a:pPr>
              <a:buNone/>
            </a:pPr>
            <a:r>
              <a:rPr lang="en-US" altLang="en-US" sz="1800" dirty="0">
                <a:latin typeface="Candara" panose="020E0502030303020204" pitchFamily="34" charset="0"/>
              </a:rPr>
              <a:t>Technologies on Successful </a:t>
            </a:r>
            <a:r>
              <a:rPr lang="en-US" altLang="en-US" sz="1800" dirty="0" smtClean="0">
                <a:latin typeface="Candara" panose="020E0502030303020204" pitchFamily="34" charset="0"/>
              </a:rPr>
              <a:t>Projects</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Accurate software measurement </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Early </a:t>
            </a:r>
            <a:r>
              <a:rPr lang="en-US" altLang="en-US" sz="1600" dirty="0">
                <a:solidFill>
                  <a:srgbClr val="339933"/>
                </a:solidFill>
                <a:latin typeface="Candara" panose="020E0502030303020204" pitchFamily="34" charset="0"/>
                <a:cs typeface="Times New Roman" panose="02020603050405020304" pitchFamily="18" charset="0"/>
              </a:rPr>
              <a:t>use of estimating tools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Continuous use of planning tool</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progress reporting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architecture planning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development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design reviews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code inspections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risk management</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testing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Automated design and specification</a:t>
            </a:r>
          </a:p>
          <a:p>
            <a:pPr>
              <a:buFontTx/>
              <a:buChar char="•"/>
            </a:pPr>
            <a:r>
              <a:rPr lang="en-US" altLang="en-US" sz="1600" dirty="0">
                <a:solidFill>
                  <a:srgbClr val="339933"/>
                </a:solidFill>
                <a:latin typeface="Candara" panose="020E0502030303020204" pitchFamily="34" charset="0"/>
              </a:rPr>
              <a:t>Automated configuration control</a:t>
            </a:r>
          </a:p>
          <a:p>
            <a:pPr>
              <a:buFontTx/>
              <a:buChar char="•"/>
            </a:pPr>
            <a:r>
              <a:rPr lang="en-US" altLang="en-US" sz="1600" dirty="0">
                <a:solidFill>
                  <a:srgbClr val="339933"/>
                </a:solidFill>
                <a:latin typeface="Candara" panose="020E0502030303020204" pitchFamily="34" charset="0"/>
              </a:rPr>
              <a:t>Less than 10% creep in requirements</a:t>
            </a:r>
          </a:p>
          <a:p>
            <a:endParaRPr lang="en-US" altLang="en-US" dirty="0" smtClean="0"/>
          </a:p>
        </p:txBody>
      </p:sp>
      <p:sp>
        <p:nvSpPr>
          <p:cNvPr id="175108" name="Rectangle 7"/>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Times"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830924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7154" name="Rectangle 4"/>
          <p:cNvSpPr>
            <a:spLocks noGrp="1" noChangeArrowheads="1"/>
          </p:cNvSpPr>
          <p:nvPr>
            <p:ph idx="1"/>
          </p:nvPr>
        </p:nvSpPr>
        <p:spPr>
          <a:xfrm>
            <a:off x="347526" y="1406880"/>
            <a:ext cx="5328997" cy="4746091"/>
          </a:xfrm>
        </p:spPr>
        <p:txBody>
          <a:bodyPr/>
          <a:lstStyle/>
          <a:p>
            <a:pPr>
              <a:buFont typeface="Wingdings" panose="05000000000000000000" pitchFamily="2" charset="2"/>
              <a:buNone/>
            </a:pPr>
            <a:r>
              <a:rPr lang="en-US" altLang="en-US" sz="2000" dirty="0"/>
              <a:t>Social Factors on Unsuccessful Projects</a:t>
            </a:r>
          </a:p>
          <a:p>
            <a:pPr>
              <a:buFontTx/>
              <a:buChar char="•"/>
            </a:pPr>
            <a:r>
              <a:rPr lang="en-US" altLang="en-US" sz="2000" dirty="0">
                <a:solidFill>
                  <a:srgbClr val="FF0000"/>
                </a:solidFill>
                <a:cs typeface="Times New Roman" panose="02020603050405020304" pitchFamily="18" charset="0"/>
              </a:rPr>
              <a:t>Excessive schedule pressure</a:t>
            </a:r>
          </a:p>
          <a:p>
            <a:pPr>
              <a:buFontTx/>
              <a:buChar char="•"/>
            </a:pPr>
            <a:r>
              <a:rPr lang="en-US" altLang="en-US" sz="2000" dirty="0">
                <a:solidFill>
                  <a:srgbClr val="FF0000"/>
                </a:solidFill>
                <a:cs typeface="Times New Roman" panose="02020603050405020304" pitchFamily="18" charset="0"/>
              </a:rPr>
              <a:t>Executive rejection of estimates</a:t>
            </a:r>
          </a:p>
          <a:p>
            <a:pPr>
              <a:buFontTx/>
              <a:buChar char="•"/>
            </a:pPr>
            <a:r>
              <a:rPr lang="en-US" altLang="en-US" sz="2000" dirty="0">
                <a:solidFill>
                  <a:srgbClr val="FF0000"/>
                </a:solidFill>
                <a:cs typeface="Times New Roman" panose="02020603050405020304" pitchFamily="18" charset="0"/>
              </a:rPr>
              <a:t>Severe friction with clients</a:t>
            </a:r>
          </a:p>
          <a:p>
            <a:pPr>
              <a:buFontTx/>
              <a:buChar char="•"/>
            </a:pPr>
            <a:r>
              <a:rPr lang="en-US" altLang="en-US" sz="2000" dirty="0">
                <a:solidFill>
                  <a:srgbClr val="FF0000"/>
                </a:solidFill>
                <a:cs typeface="Times New Roman" panose="02020603050405020304" pitchFamily="18" charset="0"/>
              </a:rPr>
              <a:t>Divisive corporate politics</a:t>
            </a:r>
          </a:p>
          <a:p>
            <a:pPr>
              <a:buFontTx/>
              <a:buChar char="•"/>
            </a:pPr>
            <a:r>
              <a:rPr lang="en-US" altLang="en-US" sz="2000" dirty="0">
                <a:solidFill>
                  <a:srgbClr val="FF0000"/>
                </a:solidFill>
                <a:cs typeface="Times New Roman" panose="02020603050405020304" pitchFamily="18" charset="0"/>
              </a:rPr>
              <a:t>Poor team communications</a:t>
            </a:r>
          </a:p>
          <a:p>
            <a:pPr>
              <a:buFontTx/>
              <a:buChar char="•"/>
            </a:pPr>
            <a:r>
              <a:rPr lang="en-US" altLang="en-US" sz="2000" dirty="0">
                <a:solidFill>
                  <a:srgbClr val="FF0000"/>
                </a:solidFill>
                <a:cs typeface="Times New Roman" panose="02020603050405020304" pitchFamily="18" charset="0"/>
              </a:rPr>
              <a:t>Naïve senior executives</a:t>
            </a:r>
          </a:p>
          <a:p>
            <a:pPr>
              <a:buFontTx/>
              <a:buChar char="•"/>
            </a:pPr>
            <a:r>
              <a:rPr lang="en-US" altLang="en-US" sz="2000" dirty="0">
                <a:solidFill>
                  <a:srgbClr val="FF0000"/>
                </a:solidFill>
                <a:cs typeface="Times New Roman" panose="02020603050405020304" pitchFamily="18" charset="0"/>
              </a:rPr>
              <a:t>Project management malpractice</a:t>
            </a:r>
          </a:p>
          <a:p>
            <a:pPr>
              <a:buFontTx/>
              <a:buChar char="•"/>
            </a:pPr>
            <a:r>
              <a:rPr lang="en-US" altLang="en-US" sz="2000" dirty="0">
                <a:solidFill>
                  <a:srgbClr val="FF0000"/>
                </a:solidFill>
                <a:cs typeface="Times New Roman" panose="02020603050405020304" pitchFamily="18" charset="0"/>
              </a:rPr>
              <a:t>Unqualified technical staff</a:t>
            </a:r>
          </a:p>
          <a:p>
            <a:pPr>
              <a:buFontTx/>
              <a:buChar char="•"/>
            </a:pPr>
            <a:r>
              <a:rPr lang="en-US" altLang="en-US" sz="2000" dirty="0">
                <a:solidFill>
                  <a:srgbClr val="FF0000"/>
                </a:solidFill>
                <a:cs typeface="Times New Roman" panose="02020603050405020304" pitchFamily="18" charset="0"/>
              </a:rPr>
              <a:t>Generalists used for critical tasks: quality assurance, testing, planning, estimating</a:t>
            </a:r>
            <a:endParaRPr lang="en-US" altLang="en-US" sz="2000" dirty="0"/>
          </a:p>
          <a:p>
            <a:endParaRPr lang="en-US" altLang="en-US" dirty="0" smtClean="0"/>
          </a:p>
          <a:p>
            <a:endParaRPr lang="en-US" altLang="en-US" dirty="0" smtClean="0"/>
          </a:p>
        </p:txBody>
      </p:sp>
      <p:sp>
        <p:nvSpPr>
          <p:cNvPr id="177155" name="Content Placeholder 19"/>
          <p:cNvSpPr>
            <a:spLocks noGrp="1"/>
          </p:cNvSpPr>
          <p:nvPr>
            <p:ph sz="half" idx="4294967295"/>
          </p:nvPr>
        </p:nvSpPr>
        <p:spPr>
          <a:xfrm>
            <a:off x="6742553" y="1235075"/>
            <a:ext cx="4152900" cy="5486400"/>
          </a:xfrm>
        </p:spPr>
        <p:txBody>
          <a:bodyPr/>
          <a:lstStyle/>
          <a:p>
            <a:pPr>
              <a:buFont typeface="Wingdings" panose="05000000000000000000" pitchFamily="2" charset="2"/>
              <a:buNone/>
            </a:pPr>
            <a:r>
              <a:rPr lang="en-US" altLang="en-US" sz="2000" dirty="0">
                <a:solidFill>
                  <a:srgbClr val="000000"/>
                </a:solidFill>
                <a:latin typeface="Candara" panose="020E0502030303020204" pitchFamily="34" charset="0"/>
                <a:cs typeface="Times New Roman" panose="02020603050405020304" pitchFamily="18" charset="0"/>
              </a:rPr>
              <a:t>Social factors on Successful Projects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Realistic schedule pressure</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Executive understanding of estimates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Cooperation with clients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Congruent management goals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Excellent team communications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Experienced senior executives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Project management</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technical staff</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Specialists used for critical tasks: quality assurance, testing, planning, estimating</a:t>
            </a:r>
          </a:p>
          <a:p>
            <a:endParaRPr lang="en-US" altLang="en-US" dirty="0" smtClean="0">
              <a:latin typeface="Candara" panose="020E0502030303020204" pitchFamily="34" charset="0"/>
            </a:endParaRPr>
          </a:p>
        </p:txBody>
      </p:sp>
      <p:sp>
        <p:nvSpPr>
          <p:cNvPr id="177156" name="Rectangle 5"/>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Candara" panose="020E050203030302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2908963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altLang="en-US" dirty="0" smtClean="0"/>
              <a:t>How to ensure a project fails</a:t>
            </a:r>
          </a:p>
        </p:txBody>
      </p:sp>
      <p:sp>
        <p:nvSpPr>
          <p:cNvPr id="179202" name="Rectangle 3"/>
          <p:cNvSpPr>
            <a:spLocks noGrp="1" noChangeArrowheads="1"/>
          </p:cNvSpPr>
          <p:nvPr>
            <p:ph type="body" idx="1"/>
          </p:nvPr>
        </p:nvSpPr>
        <p:spPr/>
        <p:txBody>
          <a:bodyPr/>
          <a:lstStyle/>
          <a:p>
            <a:pPr eaLnBrk="1" hangingPunct="1">
              <a:lnSpc>
                <a:spcPct val="110000"/>
              </a:lnSpc>
            </a:pPr>
            <a:r>
              <a:rPr lang="en-US" altLang="en-US" sz="2000"/>
              <a:t>Do the same things you did on the last project. Over and over and over.</a:t>
            </a:r>
          </a:p>
          <a:p>
            <a:pPr eaLnBrk="1" hangingPunct="1">
              <a:lnSpc>
                <a:spcPct val="110000"/>
              </a:lnSpc>
            </a:pPr>
            <a:r>
              <a:rPr lang="en-US" altLang="en-US" sz="2000"/>
              <a:t>Don't listen to your experts. After all the last project worked out okay (mostly)</a:t>
            </a:r>
          </a:p>
          <a:p>
            <a:pPr eaLnBrk="1" hangingPunct="1">
              <a:lnSpc>
                <a:spcPct val="110000"/>
              </a:lnSpc>
            </a:pPr>
            <a:r>
              <a:rPr lang="en-US" altLang="en-US" sz="2000"/>
              <a:t>Don't measure progress with metrics. The only thing that counts is "did you meet the delivery date?".</a:t>
            </a:r>
          </a:p>
          <a:p>
            <a:pPr eaLnBrk="1" hangingPunct="1">
              <a:lnSpc>
                <a:spcPct val="110000"/>
              </a:lnSpc>
            </a:pPr>
            <a:r>
              <a:rPr lang="en-US" altLang="en-US" sz="2000"/>
              <a:t>Set delivery dates with the customer but not with the developers. Developers can meet any schedule we ask for.</a:t>
            </a:r>
          </a:p>
          <a:p>
            <a:pPr eaLnBrk="1" hangingPunct="1">
              <a:lnSpc>
                <a:spcPct val="110000"/>
              </a:lnSpc>
            </a:pPr>
            <a:r>
              <a:rPr lang="en-US" altLang="en-US" sz="2000"/>
              <a:t>Don't use new tools. Keep using the ones we used ten, twenty years ago.</a:t>
            </a:r>
          </a:p>
          <a:p>
            <a:pPr eaLnBrk="1" hangingPunct="1">
              <a:lnSpc>
                <a:spcPct val="110000"/>
              </a:lnSpc>
            </a:pPr>
            <a:r>
              <a:rPr lang="en-US" altLang="en-US" sz="2000"/>
              <a:t>Spend your time making sure people do it your way.</a:t>
            </a:r>
          </a:p>
          <a:p>
            <a:pPr eaLnBrk="1" hangingPunct="1">
              <a:lnSpc>
                <a:spcPct val="110000"/>
              </a:lnSpc>
            </a:pPr>
            <a:r>
              <a:rPr lang="en-US" altLang="en-US" sz="2000"/>
              <a:t>Office politics and vendettas are more important than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971199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29134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Content Placeholder 5"/>
          <p:cNvSpPr>
            <a:spLocks noGrp="1"/>
          </p:cNvSpPr>
          <p:nvPr>
            <p:ph idx="1"/>
          </p:nvPr>
        </p:nvSpPr>
        <p:spPr/>
        <p:txBody>
          <a:bodyPr/>
          <a:lstStyle/>
          <a:p>
            <a:r>
              <a:rPr lang="en-US" dirty="0"/>
              <a:t>“Not everything that </a:t>
            </a:r>
            <a:r>
              <a:rPr lang="en-US" dirty="0" smtClean="0"/>
              <a:t>can be </a:t>
            </a:r>
            <a:r>
              <a:rPr lang="en-US" dirty="0"/>
              <a:t>counted counts</a:t>
            </a:r>
            <a:r>
              <a:rPr lang="en-US" dirty="0" smtClean="0"/>
              <a:t>, and </a:t>
            </a:r>
            <a:r>
              <a:rPr lang="en-US" dirty="0"/>
              <a:t>not </a:t>
            </a:r>
            <a:r>
              <a:rPr lang="en-US" dirty="0" smtClean="0"/>
              <a:t>everything that </a:t>
            </a:r>
            <a:r>
              <a:rPr lang="en-US" dirty="0"/>
              <a:t>counts can </a:t>
            </a:r>
            <a:r>
              <a:rPr lang="en-US" dirty="0" smtClean="0"/>
              <a:t>be counted</a:t>
            </a:r>
            <a:r>
              <a:rPr lang="en-US" dirty="0"/>
              <a:t>.”</a:t>
            </a:r>
          </a:p>
          <a:p>
            <a:pPr marL="0" indent="0">
              <a:buNone/>
            </a:pPr>
            <a:r>
              <a:rPr lang="en-US" dirty="0" smtClean="0"/>
              <a:t>				- </a:t>
            </a:r>
            <a:r>
              <a:rPr lang="en-US" dirty="0"/>
              <a:t>Albert Einstein</a:t>
            </a:r>
          </a:p>
        </p:txBody>
      </p:sp>
      <p:sp>
        <p:nvSpPr>
          <p:cNvPr id="4" name="Slide Number Placeholder 3"/>
          <p:cNvSpPr>
            <a:spLocks noGrp="1"/>
          </p:cNvSpPr>
          <p:nvPr>
            <p:ph type="sldNum" sz="quarter" idx="12"/>
          </p:nvPr>
        </p:nvSpPr>
        <p:spPr/>
        <p:txBody>
          <a:bodyPr/>
          <a:lstStyle/>
          <a:p>
            <a:fld id="{B8DACC02-A2BD-4578-8E03-6D891060A695}" type="slidenum">
              <a:rPr lang="en-US" smtClean="0"/>
              <a:t>66</a:t>
            </a:fld>
            <a:endParaRPr lang="en-US"/>
          </a:p>
        </p:txBody>
      </p:sp>
    </p:spTree>
    <p:extLst>
      <p:ext uri="{BB962C8B-B14F-4D97-AF65-F5344CB8AC3E}">
        <p14:creationId xmlns:p14="http://schemas.microsoft.com/office/powerpoint/2010/main" val="3887204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Measurement </a:t>
            </a:r>
            <a:r>
              <a:rPr lang="en-US" dirty="0"/>
              <a:t>and </a:t>
            </a:r>
            <a:r>
              <a:rPr lang="en-US" dirty="0" smtClean="0"/>
              <a:t>Metrics?</a:t>
            </a:r>
            <a:endParaRPr lang="en-US" dirty="0"/>
          </a:p>
        </p:txBody>
      </p:sp>
      <p:sp>
        <p:nvSpPr>
          <p:cNvPr id="3" name="Content Placeholder 2"/>
          <p:cNvSpPr>
            <a:spLocks noGrp="1"/>
          </p:cNvSpPr>
          <p:nvPr>
            <p:ph idx="1"/>
          </p:nvPr>
        </p:nvSpPr>
        <p:spPr/>
        <p:txBody>
          <a:bodyPr/>
          <a:lstStyle/>
          <a:p>
            <a:r>
              <a:rPr lang="en-US" dirty="0" smtClean="0"/>
              <a:t>Software </a:t>
            </a:r>
            <a:r>
              <a:rPr lang="en-US" dirty="0"/>
              <a:t>measurement is concerned with </a:t>
            </a:r>
            <a:r>
              <a:rPr lang="en-US" dirty="0" smtClean="0"/>
              <a:t>deriving a </a:t>
            </a:r>
            <a:r>
              <a:rPr lang="en-US" dirty="0"/>
              <a:t>quantitative (numeric) value for an attribute of </a:t>
            </a:r>
            <a:r>
              <a:rPr lang="en-US" dirty="0" smtClean="0"/>
              <a:t>a software </a:t>
            </a:r>
            <a:r>
              <a:rPr lang="en-US" dirty="0"/>
              <a:t>product or process (largely qualitative)</a:t>
            </a:r>
          </a:p>
          <a:p>
            <a:r>
              <a:rPr lang="en-US" dirty="0" smtClean="0"/>
              <a:t>This </a:t>
            </a:r>
            <a:r>
              <a:rPr lang="en-US" dirty="0"/>
              <a:t>allows for objective comparisons </a:t>
            </a:r>
            <a:r>
              <a:rPr lang="en-US" dirty="0" smtClean="0"/>
              <a:t>between techniques </a:t>
            </a:r>
            <a:r>
              <a:rPr lang="en-US" dirty="0"/>
              <a:t>and processes</a:t>
            </a:r>
          </a:p>
          <a:p>
            <a:r>
              <a:rPr lang="en-US" dirty="0" smtClean="0"/>
              <a:t>Although </a:t>
            </a:r>
            <a:r>
              <a:rPr lang="en-US" dirty="0"/>
              <a:t>some companies have </a:t>
            </a:r>
            <a:r>
              <a:rPr lang="en-US" dirty="0" smtClean="0"/>
              <a:t>introduced measurement </a:t>
            </a:r>
            <a:r>
              <a:rPr lang="en-US" dirty="0"/>
              <a:t>programs, the systematic use </a:t>
            </a:r>
            <a:r>
              <a:rPr lang="en-US" dirty="0" smtClean="0"/>
              <a:t>of measurement </a:t>
            </a:r>
            <a:r>
              <a:rPr lang="en-US" dirty="0"/>
              <a:t>is still </a:t>
            </a:r>
            <a:r>
              <a:rPr lang="en-US" dirty="0" smtClean="0"/>
              <a:t>uncommon </a:t>
            </a:r>
          </a:p>
          <a:p>
            <a:r>
              <a:rPr lang="en-US" dirty="0" smtClean="0"/>
              <a:t>There </a:t>
            </a:r>
            <a:r>
              <a:rPr lang="en-US" dirty="0"/>
              <a:t>are few standards in this area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905829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Measure</a:t>
            </a:r>
          </a:p>
          <a:p>
            <a:pPr lvl="1"/>
            <a:r>
              <a:rPr lang="en-US" dirty="0" smtClean="0"/>
              <a:t>provides </a:t>
            </a:r>
            <a:r>
              <a:rPr lang="en-US" dirty="0"/>
              <a:t>a quantitative </a:t>
            </a:r>
            <a:r>
              <a:rPr lang="en-US" dirty="0" smtClean="0"/>
              <a:t>indication of </a:t>
            </a:r>
            <a:r>
              <a:rPr lang="en-US" dirty="0"/>
              <a:t>the size of some product or </a:t>
            </a:r>
            <a:r>
              <a:rPr lang="en-US" dirty="0" smtClean="0"/>
              <a:t>process attribute</a:t>
            </a:r>
            <a:endParaRPr lang="en-US" dirty="0"/>
          </a:p>
          <a:p>
            <a:r>
              <a:rPr lang="en-US" dirty="0" smtClean="0"/>
              <a:t>Measurement</a:t>
            </a:r>
          </a:p>
          <a:p>
            <a:pPr lvl="1"/>
            <a:r>
              <a:rPr lang="en-US" dirty="0" smtClean="0"/>
              <a:t>the </a:t>
            </a:r>
            <a:r>
              <a:rPr lang="en-US" dirty="0"/>
              <a:t>act of obtaining </a:t>
            </a:r>
            <a:r>
              <a:rPr lang="en-US" dirty="0" smtClean="0"/>
              <a:t>a measure</a:t>
            </a:r>
            <a:endParaRPr lang="en-US" dirty="0"/>
          </a:p>
          <a:p>
            <a:r>
              <a:rPr lang="en-US" dirty="0" smtClean="0"/>
              <a:t>Metric</a:t>
            </a:r>
          </a:p>
          <a:p>
            <a:pPr lvl="1"/>
            <a:r>
              <a:rPr lang="en-US" dirty="0" smtClean="0"/>
              <a:t>a </a:t>
            </a:r>
            <a:r>
              <a:rPr lang="en-US" dirty="0"/>
              <a:t>quantitative measure of </a:t>
            </a:r>
            <a:r>
              <a:rPr lang="en-US" dirty="0" smtClean="0"/>
              <a:t>the degree </a:t>
            </a:r>
            <a:r>
              <a:rPr lang="en-US" dirty="0"/>
              <a:t>to which a system, component, </a:t>
            </a:r>
            <a:r>
              <a:rPr lang="en-US" dirty="0" smtClean="0"/>
              <a:t>or process </a:t>
            </a:r>
            <a:r>
              <a:rPr lang="en-US" dirty="0"/>
              <a:t>possesses a given attribute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8063777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Metric</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type of measurement which relates to </a:t>
            </a:r>
            <a:r>
              <a:rPr lang="en-US" dirty="0" smtClean="0"/>
              <a:t>a software </a:t>
            </a:r>
            <a:r>
              <a:rPr lang="en-US" dirty="0"/>
              <a:t>system, process or </a:t>
            </a:r>
            <a:r>
              <a:rPr lang="en-US" dirty="0" smtClean="0"/>
              <a:t>related documentation</a:t>
            </a:r>
            <a:endParaRPr lang="en-US" dirty="0"/>
          </a:p>
          <a:p>
            <a:pPr lvl="1"/>
            <a:r>
              <a:rPr lang="en-US" dirty="0" smtClean="0"/>
              <a:t>Lines </a:t>
            </a:r>
            <a:r>
              <a:rPr lang="en-US" dirty="0"/>
              <a:t>of code in a program, number of </a:t>
            </a:r>
            <a:r>
              <a:rPr lang="en-US" dirty="0" smtClean="0"/>
              <a:t>person-days required </a:t>
            </a:r>
            <a:r>
              <a:rPr lang="en-US" dirty="0"/>
              <a:t>to develop a component</a:t>
            </a:r>
          </a:p>
          <a:p>
            <a:r>
              <a:rPr lang="en-US" dirty="0" smtClean="0"/>
              <a:t>Allow </a:t>
            </a:r>
            <a:r>
              <a:rPr lang="en-US" dirty="0"/>
              <a:t>the software and the software process to </a:t>
            </a:r>
            <a:r>
              <a:rPr lang="en-US" dirty="0" smtClean="0"/>
              <a:t>be quantified</a:t>
            </a:r>
            <a:endParaRPr lang="en-US" dirty="0"/>
          </a:p>
          <a:p>
            <a:r>
              <a:rPr lang="en-US" dirty="0" smtClean="0"/>
              <a:t>Measures </a:t>
            </a:r>
            <a:r>
              <a:rPr lang="en-US" dirty="0"/>
              <a:t>of the software process or product</a:t>
            </a:r>
          </a:p>
          <a:p>
            <a:r>
              <a:rPr lang="en-US" dirty="0" smtClean="0"/>
              <a:t>May </a:t>
            </a:r>
            <a:r>
              <a:rPr lang="en-US" dirty="0"/>
              <a:t>be used to predict product attributes or </a:t>
            </a:r>
            <a:r>
              <a:rPr lang="en-US" dirty="0" smtClean="0"/>
              <a:t>to control </a:t>
            </a:r>
            <a:r>
              <a:rPr lang="en-US" dirty="0"/>
              <a:t>the software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64656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Defects, Faults and Failures</a:t>
            </a:r>
            <a:endParaRPr lang="en-US" dirty="0"/>
          </a:p>
        </p:txBody>
      </p:sp>
      <p:sp>
        <p:nvSpPr>
          <p:cNvPr id="3" name="Content Placeholder 2"/>
          <p:cNvSpPr>
            <a:spLocks noGrp="1"/>
          </p:cNvSpPr>
          <p:nvPr>
            <p:ph idx="1"/>
          </p:nvPr>
        </p:nvSpPr>
        <p:spPr/>
        <p:txBody>
          <a:bodyPr>
            <a:normAutofit/>
          </a:bodyPr>
          <a:lstStyle/>
          <a:p>
            <a:r>
              <a:rPr lang="en-US" dirty="0"/>
              <a:t>Failures are usually a result of system errors (which </a:t>
            </a:r>
            <a:r>
              <a:rPr lang="en-US" dirty="0" smtClean="0"/>
              <a:t>turn into </a:t>
            </a:r>
            <a:r>
              <a:rPr lang="en-US" dirty="0"/>
              <a:t>defects) that are derived from faults in the </a:t>
            </a:r>
            <a:r>
              <a:rPr lang="en-US" dirty="0" smtClean="0"/>
              <a:t>system</a:t>
            </a:r>
          </a:p>
          <a:p>
            <a:r>
              <a:rPr lang="en-US" dirty="0"/>
              <a:t>However, faults do not necessarily result in system failures</a:t>
            </a:r>
          </a:p>
          <a:p>
            <a:pPr lvl="1"/>
            <a:r>
              <a:rPr lang="en-US" dirty="0"/>
              <a:t>The faulty system state may be transient and ‘corrected’ before  an error arises</a:t>
            </a:r>
          </a:p>
          <a:p>
            <a:r>
              <a:rPr lang="en-US" dirty="0" smtClean="0"/>
              <a:t>Errors </a:t>
            </a:r>
            <a:r>
              <a:rPr lang="en-US" dirty="0"/>
              <a:t>do not necessarily lead to system failures</a:t>
            </a:r>
          </a:p>
          <a:p>
            <a:pPr lvl="1"/>
            <a:r>
              <a:rPr lang="en-US" dirty="0"/>
              <a:t>The error can be corrected by built-in error detection and recovery</a:t>
            </a:r>
          </a:p>
          <a:p>
            <a:pPr lvl="1"/>
            <a:r>
              <a:rPr lang="en-US" dirty="0"/>
              <a:t>The failure can be protected against by built-in </a:t>
            </a:r>
            <a:r>
              <a:rPr lang="en-US" dirty="0" smtClean="0"/>
              <a:t>protection facilities</a:t>
            </a:r>
            <a:endParaRPr lang="en-US" dirty="0"/>
          </a:p>
          <a:p>
            <a:pPr lvl="2"/>
            <a:r>
              <a:rPr lang="en-US" dirty="0"/>
              <a:t>For example, protect system resources from system errors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86690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p:txBody>
          <a:bodyPr/>
          <a:lstStyle/>
          <a:p>
            <a:r>
              <a:rPr lang="en-US" dirty="0" smtClean="0"/>
              <a:t>Product</a:t>
            </a:r>
            <a:endParaRPr lang="en-US" dirty="0"/>
          </a:p>
          <a:p>
            <a:pPr lvl="1"/>
            <a:r>
              <a:rPr lang="en-US" dirty="0" smtClean="0"/>
              <a:t>Assess </a:t>
            </a:r>
            <a:r>
              <a:rPr lang="en-US" dirty="0"/>
              <a:t>the quality of the design </a:t>
            </a:r>
            <a:r>
              <a:rPr lang="en-US" dirty="0" smtClean="0"/>
              <a:t>and construction </a:t>
            </a:r>
            <a:r>
              <a:rPr lang="en-US" dirty="0"/>
              <a:t>of the software product being built.</a:t>
            </a:r>
          </a:p>
          <a:p>
            <a:r>
              <a:rPr lang="en-US" dirty="0" smtClean="0"/>
              <a:t>Process </a:t>
            </a:r>
            <a:r>
              <a:rPr lang="en-US" dirty="0"/>
              <a:t>&amp; Project</a:t>
            </a:r>
          </a:p>
          <a:p>
            <a:pPr lvl="1"/>
            <a:r>
              <a:rPr lang="en-US" dirty="0" smtClean="0"/>
              <a:t>Quantitative </a:t>
            </a:r>
            <a:r>
              <a:rPr lang="en-US" dirty="0"/>
              <a:t>measures that enable </a:t>
            </a:r>
            <a:r>
              <a:rPr lang="en-US" dirty="0" smtClean="0"/>
              <a:t>software engineers </a:t>
            </a:r>
            <a:r>
              <a:rPr lang="en-US" dirty="0"/>
              <a:t>to gain insight into the efficiency </a:t>
            </a:r>
            <a:r>
              <a:rPr lang="en-US" dirty="0" smtClean="0"/>
              <a:t>of the </a:t>
            </a:r>
            <a:r>
              <a:rPr lang="en-US" dirty="0"/>
              <a:t>software process and the </a:t>
            </a:r>
            <a:r>
              <a:rPr lang="en-US" dirty="0" smtClean="0"/>
              <a:t>projects conducted </a:t>
            </a:r>
            <a:r>
              <a:rPr lang="en-US" dirty="0"/>
              <a:t>using the process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930603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Metrics</a:t>
            </a:r>
            <a:endParaRPr lang="en-US" dirty="0"/>
          </a:p>
        </p:txBody>
      </p:sp>
      <p:sp>
        <p:nvSpPr>
          <p:cNvPr id="3" name="Content Placeholder 2"/>
          <p:cNvSpPr>
            <a:spLocks noGrp="1"/>
          </p:cNvSpPr>
          <p:nvPr>
            <p:ph idx="1"/>
          </p:nvPr>
        </p:nvSpPr>
        <p:spPr/>
        <p:txBody>
          <a:bodyPr>
            <a:normAutofit/>
          </a:bodyPr>
          <a:lstStyle/>
          <a:p>
            <a:r>
              <a:rPr lang="en-US" dirty="0" smtClean="0"/>
              <a:t>Private </a:t>
            </a:r>
            <a:r>
              <a:rPr lang="en-US" dirty="0"/>
              <a:t>process metrics (e.g., defect rates </a:t>
            </a:r>
            <a:r>
              <a:rPr lang="en-US" dirty="0" smtClean="0"/>
              <a:t>by individual </a:t>
            </a:r>
            <a:r>
              <a:rPr lang="en-US" dirty="0"/>
              <a:t>or module) are only known to by </a:t>
            </a:r>
            <a:r>
              <a:rPr lang="en-US" dirty="0" smtClean="0"/>
              <a:t>the individual </a:t>
            </a:r>
            <a:r>
              <a:rPr lang="en-US" dirty="0"/>
              <a:t>or team concerned.</a:t>
            </a:r>
          </a:p>
          <a:p>
            <a:r>
              <a:rPr lang="en-US" dirty="0" smtClean="0"/>
              <a:t>Public </a:t>
            </a:r>
            <a:r>
              <a:rPr lang="en-US" dirty="0"/>
              <a:t>process metrics enable organizations </a:t>
            </a:r>
            <a:r>
              <a:rPr lang="en-US" dirty="0" smtClean="0"/>
              <a:t>to make </a:t>
            </a:r>
            <a:r>
              <a:rPr lang="en-US" dirty="0"/>
              <a:t>strategic changes to improve the </a:t>
            </a:r>
            <a:r>
              <a:rPr lang="en-US" dirty="0" smtClean="0"/>
              <a:t>software process</a:t>
            </a:r>
            <a:r>
              <a:rPr lang="en-US" dirty="0"/>
              <a:t>.</a:t>
            </a:r>
          </a:p>
          <a:p>
            <a:r>
              <a:rPr lang="en-US" dirty="0" smtClean="0"/>
              <a:t>Metrics </a:t>
            </a:r>
            <a:r>
              <a:rPr lang="en-US" dirty="0"/>
              <a:t>should not be used to evaluate </a:t>
            </a:r>
            <a:r>
              <a:rPr lang="en-US" dirty="0" smtClean="0"/>
              <a:t>the performance </a:t>
            </a:r>
            <a:r>
              <a:rPr lang="en-US" dirty="0"/>
              <a:t>of individuals.</a:t>
            </a:r>
          </a:p>
          <a:p>
            <a:r>
              <a:rPr lang="en-US" dirty="0" smtClean="0"/>
              <a:t>Statistical </a:t>
            </a:r>
            <a:r>
              <a:rPr lang="en-US" dirty="0"/>
              <a:t>software process improvement </a:t>
            </a:r>
            <a:r>
              <a:rPr lang="en-US" dirty="0" smtClean="0"/>
              <a:t>helps and </a:t>
            </a:r>
            <a:r>
              <a:rPr lang="en-US" dirty="0"/>
              <a:t>organization to discover where they are </a:t>
            </a:r>
            <a:r>
              <a:rPr lang="en-US" dirty="0" smtClean="0"/>
              <a:t>strong and </a:t>
            </a:r>
            <a:r>
              <a:rPr lang="en-US" dirty="0"/>
              <a:t>where they are weak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2574359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Metrics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quality metric should be a predictor of </a:t>
            </a:r>
            <a:r>
              <a:rPr lang="en-US" dirty="0" smtClean="0"/>
              <a:t>product quality</a:t>
            </a:r>
            <a:endParaRPr lang="en-US" dirty="0"/>
          </a:p>
          <a:p>
            <a:r>
              <a:rPr lang="en-US" dirty="0" smtClean="0"/>
              <a:t>Classes </a:t>
            </a:r>
            <a:r>
              <a:rPr lang="en-US" dirty="0"/>
              <a:t>of product metric</a:t>
            </a:r>
          </a:p>
          <a:p>
            <a:pPr lvl="1"/>
            <a:r>
              <a:rPr lang="en-US" dirty="0" smtClean="0"/>
              <a:t>Dynamic </a:t>
            </a:r>
            <a:r>
              <a:rPr lang="en-US" dirty="0"/>
              <a:t>metrics which are collected </a:t>
            </a:r>
            <a:r>
              <a:rPr lang="en-US" dirty="0" smtClean="0"/>
              <a:t>by measurements </a:t>
            </a:r>
            <a:r>
              <a:rPr lang="en-US" dirty="0"/>
              <a:t>made of a program in execution</a:t>
            </a:r>
          </a:p>
          <a:p>
            <a:pPr lvl="1"/>
            <a:r>
              <a:rPr lang="en-US" dirty="0" smtClean="0"/>
              <a:t>Static </a:t>
            </a:r>
            <a:r>
              <a:rPr lang="en-US" dirty="0"/>
              <a:t>metrics which are collected </a:t>
            </a:r>
            <a:r>
              <a:rPr lang="en-US" dirty="0" smtClean="0"/>
              <a:t>by measurements </a:t>
            </a:r>
            <a:r>
              <a:rPr lang="en-US" dirty="0"/>
              <a:t>made of the </a:t>
            </a:r>
            <a:r>
              <a:rPr lang="en-US" dirty="0" smtClean="0"/>
              <a:t>system representations</a:t>
            </a:r>
            <a:endParaRPr lang="en-US" dirty="0"/>
          </a:p>
          <a:p>
            <a:pPr lvl="1"/>
            <a:r>
              <a:rPr lang="en-US" dirty="0" smtClean="0"/>
              <a:t>Dynamic </a:t>
            </a:r>
            <a:r>
              <a:rPr lang="en-US" dirty="0"/>
              <a:t>metrics help assess efficiency </a:t>
            </a:r>
            <a:r>
              <a:rPr lang="en-US" dirty="0" smtClean="0"/>
              <a:t>and reliability</a:t>
            </a:r>
            <a:r>
              <a:rPr lang="en-US" dirty="0"/>
              <a:t>; Static metrics help assess complexity</a:t>
            </a:r>
            <a:r>
              <a:rPr lang="en-US" dirty="0" smtClean="0"/>
              <a:t>, understandability </a:t>
            </a:r>
            <a:r>
              <a:rPr lang="en-US" dirty="0"/>
              <a:t>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541184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Metrics</a:t>
            </a:r>
            <a:endParaRPr lang="en-US" dirty="0"/>
          </a:p>
        </p:txBody>
      </p:sp>
      <p:sp>
        <p:nvSpPr>
          <p:cNvPr id="3" name="Content Placeholder 2"/>
          <p:cNvSpPr>
            <a:spLocks noGrp="1"/>
          </p:cNvSpPr>
          <p:nvPr>
            <p:ph idx="1"/>
          </p:nvPr>
        </p:nvSpPr>
        <p:spPr/>
        <p:txBody>
          <a:bodyPr/>
          <a:lstStyle/>
          <a:p>
            <a:r>
              <a:rPr lang="en-US" dirty="0" smtClean="0"/>
              <a:t>A </a:t>
            </a:r>
            <a:r>
              <a:rPr lang="en-US" dirty="0"/>
              <a:t>software team can use software project </a:t>
            </a:r>
            <a:r>
              <a:rPr lang="en-US" dirty="0" smtClean="0"/>
              <a:t>metrics to </a:t>
            </a:r>
            <a:r>
              <a:rPr lang="en-US" dirty="0"/>
              <a:t>adapt project workflow and technical activities</a:t>
            </a:r>
          </a:p>
          <a:p>
            <a:r>
              <a:rPr lang="en-US" dirty="0" smtClean="0"/>
              <a:t>Project </a:t>
            </a:r>
            <a:r>
              <a:rPr lang="en-US" dirty="0"/>
              <a:t>metrics are used to avoid </a:t>
            </a:r>
            <a:r>
              <a:rPr lang="en-US" dirty="0" smtClean="0"/>
              <a:t>development schedule </a:t>
            </a:r>
            <a:r>
              <a:rPr lang="en-US" dirty="0"/>
              <a:t>delays, to mitigate potential risks, and </a:t>
            </a:r>
            <a:r>
              <a:rPr lang="en-US" dirty="0" smtClean="0"/>
              <a:t>to assess </a:t>
            </a:r>
            <a:r>
              <a:rPr lang="en-US" dirty="0"/>
              <a:t>product quality on an on-going basis</a:t>
            </a:r>
          </a:p>
          <a:p>
            <a:r>
              <a:rPr lang="en-US" dirty="0" smtClean="0"/>
              <a:t>Every </a:t>
            </a:r>
            <a:r>
              <a:rPr lang="en-US" dirty="0"/>
              <a:t>project should measure its </a:t>
            </a:r>
            <a:r>
              <a:rPr lang="en-US" dirty="0" smtClean="0"/>
              <a:t>inputs (</a:t>
            </a:r>
            <a:r>
              <a:rPr lang="en-US" dirty="0"/>
              <a:t>resources), outputs (deliverables), and </a:t>
            </a:r>
            <a:r>
              <a:rPr lang="en-US" dirty="0" smtClean="0"/>
              <a:t>results (</a:t>
            </a:r>
            <a:r>
              <a:rPr lang="en-US" dirty="0"/>
              <a:t>effectiveness of 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211352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Assumptions</a:t>
            </a:r>
            <a:endParaRPr lang="en-US" dirty="0"/>
          </a:p>
        </p:txBody>
      </p:sp>
      <p:sp>
        <p:nvSpPr>
          <p:cNvPr id="3" name="Content Placeholder 2"/>
          <p:cNvSpPr>
            <a:spLocks noGrp="1"/>
          </p:cNvSpPr>
          <p:nvPr>
            <p:ph idx="1"/>
          </p:nvPr>
        </p:nvSpPr>
        <p:spPr/>
        <p:txBody>
          <a:bodyPr/>
          <a:lstStyle/>
          <a:p>
            <a:r>
              <a:rPr lang="en-US" dirty="0" smtClean="0"/>
              <a:t>A </a:t>
            </a:r>
            <a:r>
              <a:rPr lang="en-US" dirty="0"/>
              <a:t>software property can be measured</a:t>
            </a:r>
          </a:p>
          <a:p>
            <a:r>
              <a:rPr lang="en-US" dirty="0" smtClean="0"/>
              <a:t>The </a:t>
            </a:r>
            <a:r>
              <a:rPr lang="en-US" dirty="0"/>
              <a:t>relationship exists between what we </a:t>
            </a:r>
            <a:r>
              <a:rPr lang="en-US" dirty="0" smtClean="0"/>
              <a:t>can measure </a:t>
            </a:r>
            <a:r>
              <a:rPr lang="en-US" dirty="0"/>
              <a:t>and what we want to know</a:t>
            </a:r>
          </a:p>
          <a:p>
            <a:r>
              <a:rPr lang="en-US" dirty="0" smtClean="0"/>
              <a:t>This </a:t>
            </a:r>
            <a:r>
              <a:rPr lang="en-US" dirty="0"/>
              <a:t>relationship has been formalized </a:t>
            </a:r>
            <a:r>
              <a:rPr lang="en-US" dirty="0" smtClean="0"/>
              <a:t>and validated</a:t>
            </a:r>
            <a:endParaRPr lang="en-US" dirty="0"/>
          </a:p>
          <a:p>
            <a:r>
              <a:rPr lang="en-US" dirty="0" smtClean="0"/>
              <a:t>It </a:t>
            </a:r>
            <a:r>
              <a:rPr lang="en-US" dirty="0"/>
              <a:t>may be difficult to relate what can be </a:t>
            </a:r>
            <a:r>
              <a:rPr lang="en-US" dirty="0" smtClean="0"/>
              <a:t>measured to </a:t>
            </a:r>
            <a:r>
              <a:rPr lang="en-US" dirty="0"/>
              <a:t>desirable quality attributes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887997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Metrics with Process</a:t>
            </a:r>
            <a:endParaRPr lang="en-US" dirty="0"/>
          </a:p>
        </p:txBody>
      </p:sp>
      <p:sp>
        <p:nvSpPr>
          <p:cNvPr id="3" name="Content Placeholder 2"/>
          <p:cNvSpPr>
            <a:spLocks noGrp="1"/>
          </p:cNvSpPr>
          <p:nvPr>
            <p:ph idx="1"/>
          </p:nvPr>
        </p:nvSpPr>
        <p:spPr/>
        <p:txBody>
          <a:bodyPr/>
          <a:lstStyle/>
          <a:p>
            <a:r>
              <a:rPr lang="en-US" dirty="0" smtClean="0"/>
              <a:t>Many </a:t>
            </a:r>
            <a:r>
              <a:rPr lang="en-US" dirty="0"/>
              <a:t>software developers do not collect measures.</a:t>
            </a:r>
          </a:p>
          <a:p>
            <a:r>
              <a:rPr lang="en-US" dirty="0" smtClean="0"/>
              <a:t>Without </a:t>
            </a:r>
            <a:r>
              <a:rPr lang="en-US" dirty="0"/>
              <a:t>measurement it is impossible to </a:t>
            </a:r>
            <a:r>
              <a:rPr lang="en-US" dirty="0" smtClean="0"/>
              <a:t>determine whether </a:t>
            </a:r>
            <a:r>
              <a:rPr lang="en-US" dirty="0"/>
              <a:t>a process is improving or not</a:t>
            </a:r>
          </a:p>
          <a:p>
            <a:r>
              <a:rPr lang="en-US" dirty="0" smtClean="0"/>
              <a:t>Baseline </a:t>
            </a:r>
            <a:r>
              <a:rPr lang="en-US" dirty="0"/>
              <a:t>metrics data should be collected from </a:t>
            </a:r>
            <a:r>
              <a:rPr lang="en-US" dirty="0" smtClean="0"/>
              <a:t>a large</a:t>
            </a:r>
            <a:r>
              <a:rPr lang="en-US" dirty="0"/>
              <a:t>, representative sampling of past </a:t>
            </a:r>
            <a:r>
              <a:rPr lang="en-US" dirty="0" smtClean="0"/>
              <a:t>software projects</a:t>
            </a:r>
            <a:endParaRPr lang="en-US" dirty="0"/>
          </a:p>
          <a:p>
            <a:r>
              <a:rPr lang="en-US" dirty="0" smtClean="0"/>
              <a:t>Getting </a:t>
            </a:r>
            <a:r>
              <a:rPr lang="en-US" dirty="0"/>
              <a:t>this historic project data is very difficult, </a:t>
            </a:r>
            <a:r>
              <a:rPr lang="en-US" dirty="0" smtClean="0"/>
              <a:t>if the </a:t>
            </a:r>
            <a:r>
              <a:rPr lang="en-US" dirty="0"/>
              <a:t>previous developers did not collect data in </a:t>
            </a:r>
            <a:r>
              <a:rPr lang="en-US" dirty="0" smtClean="0"/>
              <a:t>an on-going </a:t>
            </a:r>
            <a:r>
              <a:rPr lang="en-US" dirty="0"/>
              <a:t>manner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9944233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Measurement</a:t>
            </a:r>
            <a:endParaRPr lang="en-US" dirty="0"/>
          </a:p>
        </p:txBody>
      </p:sp>
      <p:sp>
        <p:nvSpPr>
          <p:cNvPr id="3" name="Content Placeholder 2"/>
          <p:cNvSpPr>
            <a:spLocks noGrp="1"/>
          </p:cNvSpPr>
          <p:nvPr>
            <p:ph idx="1"/>
          </p:nvPr>
        </p:nvSpPr>
        <p:spPr/>
        <p:txBody>
          <a:bodyPr/>
          <a:lstStyle/>
          <a:p>
            <a:r>
              <a:rPr lang="en-US" dirty="0" smtClean="0"/>
              <a:t>Direct </a:t>
            </a:r>
            <a:r>
              <a:rPr lang="en-US" dirty="0"/>
              <a:t>measures of a software engineering </a:t>
            </a:r>
            <a:r>
              <a:rPr lang="en-US" dirty="0" smtClean="0"/>
              <a:t>process include cost </a:t>
            </a:r>
            <a:r>
              <a:rPr lang="en-US" dirty="0"/>
              <a:t>and effort</a:t>
            </a:r>
          </a:p>
          <a:p>
            <a:r>
              <a:rPr lang="en-US" dirty="0" smtClean="0"/>
              <a:t>Direct </a:t>
            </a:r>
            <a:r>
              <a:rPr lang="en-US" dirty="0"/>
              <a:t>measures of the product </a:t>
            </a:r>
            <a:r>
              <a:rPr lang="en-US" dirty="0" smtClean="0"/>
              <a:t>include </a:t>
            </a:r>
            <a:r>
              <a:rPr lang="en-US" dirty="0"/>
              <a:t>lines </a:t>
            </a:r>
            <a:r>
              <a:rPr lang="en-US" dirty="0" smtClean="0"/>
              <a:t>of code </a:t>
            </a:r>
            <a:r>
              <a:rPr lang="en-US" dirty="0"/>
              <a:t>(LOC), execution speed, memory size, </a:t>
            </a:r>
            <a:r>
              <a:rPr lang="en-US" dirty="0" smtClean="0"/>
              <a:t>defects reported </a:t>
            </a:r>
            <a:r>
              <a:rPr lang="en-US" dirty="0"/>
              <a:t>over some time period</a:t>
            </a:r>
          </a:p>
          <a:p>
            <a:r>
              <a:rPr lang="en-US" dirty="0" smtClean="0"/>
              <a:t>Indirect </a:t>
            </a:r>
            <a:r>
              <a:rPr lang="en-US" dirty="0"/>
              <a:t>product measures examine the quality </a:t>
            </a:r>
            <a:r>
              <a:rPr lang="en-US" dirty="0" smtClean="0"/>
              <a:t>of the </a:t>
            </a:r>
            <a:r>
              <a:rPr lang="en-US" dirty="0"/>
              <a:t>software product itself (e.g., functionality</a:t>
            </a:r>
            <a:r>
              <a:rPr lang="en-US" dirty="0" smtClean="0"/>
              <a:t>, complexity</a:t>
            </a:r>
            <a:r>
              <a:rPr lang="en-US" dirty="0"/>
              <a:t>, efficiency, reliability,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258569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Measurement Process</a:t>
            </a:r>
            <a:endParaRPr lang="en-US" dirty="0"/>
          </a:p>
        </p:txBody>
      </p:sp>
      <p:sp>
        <p:nvSpPr>
          <p:cNvPr id="3" name="Content Placeholder 2"/>
          <p:cNvSpPr>
            <a:spLocks noGrp="1"/>
          </p:cNvSpPr>
          <p:nvPr>
            <p:ph idx="1"/>
          </p:nvPr>
        </p:nvSpPr>
        <p:spPr/>
        <p:txBody>
          <a:bodyPr/>
          <a:lstStyle/>
          <a:p>
            <a:r>
              <a:rPr lang="en-US" dirty="0" smtClean="0"/>
              <a:t>A </a:t>
            </a:r>
            <a:r>
              <a:rPr lang="en-US" dirty="0"/>
              <a:t>software measurement process may be part of </a:t>
            </a:r>
            <a:r>
              <a:rPr lang="en-US" dirty="0" smtClean="0"/>
              <a:t>a quality </a:t>
            </a:r>
            <a:r>
              <a:rPr lang="en-US" dirty="0"/>
              <a:t>control process</a:t>
            </a:r>
          </a:p>
          <a:p>
            <a:r>
              <a:rPr lang="en-US" dirty="0" smtClean="0"/>
              <a:t>Data </a:t>
            </a:r>
            <a:r>
              <a:rPr lang="en-US" dirty="0"/>
              <a:t>collected during this process should </a:t>
            </a:r>
            <a:r>
              <a:rPr lang="en-US" dirty="0" smtClean="0"/>
              <a:t>be maintained </a:t>
            </a:r>
            <a:r>
              <a:rPr lang="en-US" dirty="0"/>
              <a:t>as an </a:t>
            </a:r>
            <a:r>
              <a:rPr lang="en-US" dirty="0" smtClean="0"/>
              <a:t>organizational </a:t>
            </a:r>
            <a:r>
              <a:rPr lang="en-US" dirty="0"/>
              <a:t>resource</a:t>
            </a:r>
          </a:p>
          <a:p>
            <a:r>
              <a:rPr lang="en-US" dirty="0" smtClean="0"/>
              <a:t>Once </a:t>
            </a:r>
            <a:r>
              <a:rPr lang="en-US" dirty="0"/>
              <a:t>a measurement database has </a:t>
            </a:r>
            <a:r>
              <a:rPr lang="en-US" dirty="0" smtClean="0"/>
              <a:t>been established</a:t>
            </a:r>
            <a:r>
              <a:rPr lang="en-US" dirty="0"/>
              <a:t>, comparisons across projects </a:t>
            </a:r>
            <a:r>
              <a:rPr lang="en-US" dirty="0" smtClean="0"/>
              <a:t>become possible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355688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Measurement Process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pic>
        <p:nvPicPr>
          <p:cNvPr id="5" name="Picture 4"/>
          <p:cNvPicPr>
            <a:picLocks noChangeAspect="1"/>
          </p:cNvPicPr>
          <p:nvPr/>
        </p:nvPicPr>
        <p:blipFill>
          <a:blip r:embed="rId2"/>
          <a:stretch>
            <a:fillRect/>
          </a:stretch>
        </p:blipFill>
        <p:spPr>
          <a:xfrm>
            <a:off x="1628624" y="1791959"/>
            <a:ext cx="8916644" cy="3581900"/>
          </a:xfrm>
          <a:prstGeom prst="rect">
            <a:avLst/>
          </a:prstGeom>
        </p:spPr>
      </p:pic>
    </p:spTree>
    <p:extLst>
      <p:ext uri="{BB962C8B-B14F-4D97-AF65-F5344CB8AC3E}">
        <p14:creationId xmlns:p14="http://schemas.microsoft.com/office/powerpoint/2010/main" val="40129454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A </a:t>
            </a:r>
            <a:r>
              <a:rPr lang="en-US" dirty="0"/>
              <a:t>metrics program should be based on a set </a:t>
            </a:r>
            <a:r>
              <a:rPr lang="en-US" dirty="0" smtClean="0"/>
              <a:t>of product </a:t>
            </a:r>
            <a:r>
              <a:rPr lang="en-US" dirty="0"/>
              <a:t>and process data</a:t>
            </a:r>
          </a:p>
          <a:p>
            <a:r>
              <a:rPr lang="en-US" dirty="0" smtClean="0"/>
              <a:t>Data </a:t>
            </a:r>
            <a:r>
              <a:rPr lang="en-US" dirty="0"/>
              <a:t>should be collected immediately (not </a:t>
            </a:r>
            <a:r>
              <a:rPr lang="en-US" dirty="0" smtClean="0"/>
              <a:t>in retrospect</a:t>
            </a:r>
            <a:r>
              <a:rPr lang="en-US" dirty="0"/>
              <a:t>) and, if possible, </a:t>
            </a:r>
            <a:r>
              <a:rPr lang="en-US" dirty="0" smtClean="0"/>
              <a:t>automatically </a:t>
            </a:r>
            <a:endParaRPr lang="en-US" dirty="0"/>
          </a:p>
          <a:p>
            <a:r>
              <a:rPr lang="en-US" dirty="0" smtClean="0"/>
              <a:t>Three </a:t>
            </a:r>
            <a:r>
              <a:rPr lang="en-US" dirty="0"/>
              <a:t>types of automatic data </a:t>
            </a:r>
            <a:r>
              <a:rPr lang="en-US" dirty="0" smtClean="0"/>
              <a:t>collection </a:t>
            </a:r>
          </a:p>
          <a:p>
            <a:pPr lvl="1"/>
            <a:r>
              <a:rPr lang="en-US" dirty="0" smtClean="0"/>
              <a:t>Static </a:t>
            </a:r>
            <a:r>
              <a:rPr lang="en-US" dirty="0"/>
              <a:t>product analysis</a:t>
            </a:r>
          </a:p>
          <a:p>
            <a:pPr lvl="1"/>
            <a:r>
              <a:rPr lang="en-US" dirty="0" smtClean="0"/>
              <a:t>Dynamic </a:t>
            </a:r>
            <a:r>
              <a:rPr lang="en-US" dirty="0"/>
              <a:t>product analysis</a:t>
            </a:r>
          </a:p>
          <a:p>
            <a:pPr lvl="1"/>
            <a:r>
              <a:rPr lang="en-US" dirty="0" smtClean="0"/>
              <a:t>Process </a:t>
            </a:r>
            <a:r>
              <a:rPr lang="en-US" dirty="0"/>
              <a:t>data collation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47990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Time VS Run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object 5"/>
          <p:cNvSpPr txBox="1"/>
          <p:nvPr/>
        </p:nvSpPr>
        <p:spPr>
          <a:xfrm>
            <a:off x="2090310" y="3312700"/>
            <a:ext cx="1313815" cy="941069"/>
          </a:xfrm>
          <a:prstGeom prst="rect">
            <a:avLst/>
          </a:prstGeom>
        </p:spPr>
        <p:txBody>
          <a:bodyPr vert="horz" wrap="square" lIns="0" tIns="12700" rIns="0" bIns="0" rtlCol="0">
            <a:spAutoFit/>
          </a:bodyPr>
          <a:lstStyle/>
          <a:p>
            <a:pPr marL="12065" marR="5080" indent="-1270" algn="ctr">
              <a:lnSpc>
                <a:spcPct val="100000"/>
              </a:lnSpc>
              <a:spcBef>
                <a:spcPts val="100"/>
              </a:spcBef>
            </a:pPr>
            <a:r>
              <a:rPr sz="2000" dirty="0">
                <a:latin typeface="Candara" panose="020E0502030303020204" pitchFamily="34" charset="0"/>
                <a:cs typeface="Arial MT"/>
              </a:rPr>
              <a:t>Human </a:t>
            </a:r>
            <a:r>
              <a:rPr sz="2000" spc="5" dirty="0">
                <a:latin typeface="Candara" panose="020E0502030303020204" pitchFamily="34" charset="0"/>
                <a:cs typeface="Arial MT"/>
              </a:rPr>
              <a:t> </a:t>
            </a:r>
            <a:r>
              <a:rPr sz="2000" dirty="0">
                <a:latin typeface="Candara" panose="020E0502030303020204" pitchFamily="34" charset="0"/>
                <a:cs typeface="Arial MT"/>
              </a:rPr>
              <a:t>(developer)  Error</a:t>
            </a:r>
            <a:endParaRPr sz="2000">
              <a:latin typeface="Candara" panose="020E0502030303020204" pitchFamily="34" charset="0"/>
              <a:cs typeface="Arial MT"/>
            </a:endParaRPr>
          </a:p>
        </p:txBody>
      </p:sp>
      <p:sp>
        <p:nvSpPr>
          <p:cNvPr id="6" name="object 6"/>
          <p:cNvSpPr txBox="1"/>
          <p:nvPr/>
        </p:nvSpPr>
        <p:spPr>
          <a:xfrm>
            <a:off x="6896448"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152400">
              <a:lnSpc>
                <a:spcPct val="100000"/>
              </a:lnSpc>
              <a:spcBef>
                <a:spcPts val="5"/>
              </a:spcBef>
            </a:pPr>
            <a:r>
              <a:rPr sz="2000" dirty="0">
                <a:latin typeface="Candara" panose="020E0502030303020204" pitchFamily="34" charset="0"/>
                <a:cs typeface="Arial MT"/>
              </a:rPr>
              <a:t>Fault</a:t>
            </a:r>
            <a:endParaRPr sz="2000">
              <a:latin typeface="Candara" panose="020E0502030303020204" pitchFamily="34" charset="0"/>
              <a:cs typeface="Arial MT"/>
            </a:endParaRPr>
          </a:p>
        </p:txBody>
      </p:sp>
      <p:sp>
        <p:nvSpPr>
          <p:cNvPr id="7" name="object 7"/>
          <p:cNvSpPr txBox="1"/>
          <p:nvPr/>
        </p:nvSpPr>
        <p:spPr>
          <a:xfrm>
            <a:off x="8877902"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45720">
              <a:lnSpc>
                <a:spcPct val="100000"/>
              </a:lnSpc>
              <a:spcBef>
                <a:spcPts val="5"/>
              </a:spcBef>
            </a:pPr>
            <a:r>
              <a:rPr sz="2000" dirty="0">
                <a:latin typeface="Candara" panose="020E0502030303020204" pitchFamily="34" charset="0"/>
                <a:cs typeface="Arial MT"/>
              </a:rPr>
              <a:t>Failure</a:t>
            </a:r>
            <a:endParaRPr sz="2000">
              <a:latin typeface="Candara" panose="020E0502030303020204" pitchFamily="34" charset="0"/>
              <a:cs typeface="Arial MT"/>
            </a:endParaRPr>
          </a:p>
        </p:txBody>
      </p:sp>
      <p:sp>
        <p:nvSpPr>
          <p:cNvPr id="8" name="object 8"/>
          <p:cNvSpPr/>
          <p:nvPr/>
        </p:nvSpPr>
        <p:spPr>
          <a:xfrm>
            <a:off x="36221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9" name="object 9"/>
          <p:cNvSpPr txBox="1"/>
          <p:nvPr/>
        </p:nvSpPr>
        <p:spPr>
          <a:xfrm>
            <a:off x="3844764" y="3312700"/>
            <a:ext cx="1783714" cy="1517650"/>
          </a:xfrm>
          <a:prstGeom prst="rect">
            <a:avLst/>
          </a:prstGeom>
        </p:spPr>
        <p:txBody>
          <a:bodyPr vert="horz" wrap="square" lIns="0" tIns="12700" rIns="0" bIns="0" rtlCol="0">
            <a:spAutoFit/>
          </a:bodyPr>
          <a:lstStyle/>
          <a:p>
            <a:pPr marL="766445" marR="5080" algn="ctr">
              <a:lnSpc>
                <a:spcPct val="100000"/>
              </a:lnSpc>
              <a:spcBef>
                <a:spcPts val="100"/>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Defect </a:t>
            </a:r>
            <a:r>
              <a:rPr sz="2000" spc="5" dirty="0">
                <a:latin typeface="Candara" panose="020E0502030303020204" pitchFamily="34" charset="0"/>
                <a:cs typeface="Arial MT"/>
              </a:rPr>
              <a:t> </a:t>
            </a:r>
            <a:r>
              <a:rPr sz="2000" i="1" dirty="0">
                <a:latin typeface="Candara" panose="020E0502030303020204" pitchFamily="34" charset="0"/>
                <a:cs typeface="Arial"/>
              </a:rPr>
              <a:t>(bug)</a:t>
            </a:r>
            <a:endParaRPr sz="2000">
              <a:latin typeface="Candara" panose="020E0502030303020204" pitchFamily="34" charset="0"/>
              <a:cs typeface="Arial"/>
            </a:endParaRPr>
          </a:p>
          <a:p>
            <a:pPr marL="12700">
              <a:lnSpc>
                <a:spcPct val="100000"/>
              </a:lnSpc>
              <a:spcBef>
                <a:spcPts val="1185"/>
              </a:spcBef>
            </a:pPr>
            <a:r>
              <a:rPr sz="2800" i="1" spc="-5" dirty="0">
                <a:solidFill>
                  <a:srgbClr val="00447E"/>
                </a:solidFill>
                <a:latin typeface="Candara" panose="020E0502030303020204" pitchFamily="34" charset="0"/>
                <a:cs typeface="Arial"/>
              </a:rPr>
              <a:t>Build</a:t>
            </a:r>
            <a:r>
              <a:rPr sz="2800" i="1" spc="-65"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0" name="object 10"/>
          <p:cNvSpPr/>
          <p:nvPr/>
        </p:nvSpPr>
        <p:spPr>
          <a:xfrm>
            <a:off x="79655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grpSp>
        <p:nvGrpSpPr>
          <p:cNvPr id="11" name="object 11"/>
          <p:cNvGrpSpPr/>
          <p:nvPr/>
        </p:nvGrpSpPr>
        <p:grpSpPr>
          <a:xfrm>
            <a:off x="5908134" y="1991011"/>
            <a:ext cx="762000" cy="3886200"/>
            <a:chOff x="4495800" y="2362200"/>
            <a:chExt cx="762000" cy="3886200"/>
          </a:xfrm>
        </p:grpSpPr>
        <p:sp>
          <p:nvSpPr>
            <p:cNvPr id="12" name="object 12"/>
            <p:cNvSpPr/>
            <p:nvPr/>
          </p:nvSpPr>
          <p:spPr>
            <a:xfrm>
              <a:off x="4876800" y="2362200"/>
              <a:ext cx="0" cy="3886200"/>
            </a:xfrm>
            <a:custGeom>
              <a:avLst/>
              <a:gdLst/>
              <a:ahLst/>
              <a:cxnLst/>
              <a:rect l="l" t="t" r="r" b="b"/>
              <a:pathLst>
                <a:path h="3886200">
                  <a:moveTo>
                    <a:pt x="0" y="0"/>
                  </a:moveTo>
                  <a:lnTo>
                    <a:pt x="0" y="3886200"/>
                  </a:lnTo>
                </a:path>
              </a:pathLst>
            </a:custGeom>
            <a:ln w="76200">
              <a:solidFill>
                <a:srgbClr val="959595"/>
              </a:solidFill>
            </a:ln>
          </p:spPr>
          <p:txBody>
            <a:bodyPr wrap="square" lIns="0" tIns="0" rIns="0" bIns="0" rtlCol="0"/>
            <a:lstStyle/>
            <a:p>
              <a:endParaRPr>
                <a:latin typeface="Candara" panose="020E0502030303020204" pitchFamily="34" charset="0"/>
              </a:endParaRPr>
            </a:p>
          </p:txBody>
        </p:sp>
        <p:sp>
          <p:nvSpPr>
            <p:cNvPr id="13" name="object 13"/>
            <p:cNvSpPr/>
            <p:nvPr/>
          </p:nvSpPr>
          <p:spPr>
            <a:xfrm>
              <a:off x="4495800" y="4103750"/>
              <a:ext cx="762000" cy="982980"/>
            </a:xfrm>
            <a:custGeom>
              <a:avLst/>
              <a:gdLst/>
              <a:ahLst/>
              <a:cxnLst/>
              <a:rect l="l" t="t" r="r" b="b"/>
              <a:pathLst>
                <a:path w="762000" h="982979">
                  <a:moveTo>
                    <a:pt x="762000" y="925449"/>
                  </a:moveTo>
                  <a:lnTo>
                    <a:pt x="698500" y="906399"/>
                  </a:lnTo>
                  <a:lnTo>
                    <a:pt x="571500" y="868299"/>
                  </a:lnTo>
                  <a:lnTo>
                    <a:pt x="571500" y="906399"/>
                  </a:lnTo>
                  <a:lnTo>
                    <a:pt x="0" y="906399"/>
                  </a:lnTo>
                  <a:lnTo>
                    <a:pt x="0" y="944499"/>
                  </a:lnTo>
                  <a:lnTo>
                    <a:pt x="571500" y="944499"/>
                  </a:lnTo>
                  <a:lnTo>
                    <a:pt x="571500" y="982599"/>
                  </a:lnTo>
                  <a:lnTo>
                    <a:pt x="698500" y="944499"/>
                  </a:lnTo>
                  <a:lnTo>
                    <a:pt x="762000" y="925449"/>
                  </a:lnTo>
                  <a:close/>
                </a:path>
                <a:path w="762000" h="982979">
                  <a:moveTo>
                    <a:pt x="762000" y="57150"/>
                  </a:moveTo>
                  <a:lnTo>
                    <a:pt x="571500" y="0"/>
                  </a:lnTo>
                  <a:lnTo>
                    <a:pt x="571500" y="38100"/>
                  </a:lnTo>
                  <a:lnTo>
                    <a:pt x="0" y="37973"/>
                  </a:lnTo>
                  <a:lnTo>
                    <a:pt x="0" y="76073"/>
                  </a:lnTo>
                  <a:lnTo>
                    <a:pt x="571500" y="76200"/>
                  </a:lnTo>
                  <a:lnTo>
                    <a:pt x="571500" y="114300"/>
                  </a:lnTo>
                  <a:lnTo>
                    <a:pt x="698500" y="76200"/>
                  </a:lnTo>
                  <a:lnTo>
                    <a:pt x="762000" y="5715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7198199" y="4378357"/>
            <a:ext cx="1449070" cy="452120"/>
          </a:xfrm>
          <a:prstGeom prst="rect">
            <a:avLst/>
          </a:prstGeom>
        </p:spPr>
        <p:txBody>
          <a:bodyPr vert="horz" wrap="square" lIns="0" tIns="12065" rIns="0" bIns="0" rtlCol="0">
            <a:spAutoFit/>
          </a:bodyPr>
          <a:lstStyle/>
          <a:p>
            <a:pPr marL="12700">
              <a:lnSpc>
                <a:spcPct val="100000"/>
              </a:lnSpc>
              <a:spcBef>
                <a:spcPts val="95"/>
              </a:spcBef>
            </a:pPr>
            <a:r>
              <a:rPr sz="2800" i="1" spc="-5" dirty="0">
                <a:solidFill>
                  <a:srgbClr val="00447E"/>
                </a:solidFill>
                <a:latin typeface="Candara" panose="020E0502030303020204" pitchFamily="34" charset="0"/>
                <a:cs typeface="Arial"/>
              </a:rPr>
              <a:t>Run</a:t>
            </a:r>
            <a:r>
              <a:rPr sz="2800" i="1" spc="-60"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5" name="object 15"/>
          <p:cNvSpPr txBox="1">
            <a:spLocks/>
          </p:cNvSpPr>
          <p:nvPr/>
        </p:nvSpPr>
        <p:spPr>
          <a:xfrm>
            <a:off x="2765772" y="1939322"/>
            <a:ext cx="2814955" cy="878840"/>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329565" marR="5080" indent="-317500">
              <a:lnSpc>
                <a:spcPct val="100000"/>
              </a:lnSpc>
              <a:spcBef>
                <a:spcPts val="95"/>
              </a:spcBef>
            </a:pPr>
            <a:r>
              <a:rPr lang="en-US" sz="2800" spc="-5" smtClean="0">
                <a:solidFill>
                  <a:srgbClr val="00447E"/>
                </a:solidFill>
                <a:cs typeface="Arial MT"/>
              </a:rPr>
              <a:t>Defect</a:t>
            </a:r>
            <a:r>
              <a:rPr lang="en-US" sz="2800" spc="-70" smtClean="0">
                <a:solidFill>
                  <a:srgbClr val="00447E"/>
                </a:solidFill>
                <a:cs typeface="Arial MT"/>
              </a:rPr>
              <a:t> </a:t>
            </a:r>
            <a:r>
              <a:rPr lang="en-US" sz="2800" smtClean="0">
                <a:solidFill>
                  <a:srgbClr val="00447E"/>
                </a:solidFill>
                <a:cs typeface="Arial MT"/>
              </a:rPr>
              <a:t>prevention </a:t>
            </a:r>
            <a:r>
              <a:rPr lang="en-US" sz="2800" spc="-760" smtClean="0">
                <a:solidFill>
                  <a:srgbClr val="00447E"/>
                </a:solidFill>
                <a:cs typeface="Arial MT"/>
              </a:rPr>
              <a:t> </a:t>
            </a:r>
            <a:r>
              <a:rPr lang="en-US" sz="2800" spc="-5" smtClean="0">
                <a:solidFill>
                  <a:srgbClr val="00447E"/>
                </a:solidFill>
                <a:cs typeface="Arial MT"/>
              </a:rPr>
              <a:t>and</a:t>
            </a:r>
            <a:r>
              <a:rPr lang="en-US" sz="2800" spc="-15" smtClean="0">
                <a:solidFill>
                  <a:srgbClr val="00447E"/>
                </a:solidFill>
                <a:cs typeface="Arial MT"/>
              </a:rPr>
              <a:t> </a:t>
            </a:r>
            <a:r>
              <a:rPr lang="en-US" sz="2800" smtClean="0">
                <a:solidFill>
                  <a:srgbClr val="00447E"/>
                </a:solidFill>
                <a:cs typeface="Arial MT"/>
              </a:rPr>
              <a:t>reduction</a:t>
            </a:r>
            <a:endParaRPr lang="en-US" sz="2800">
              <a:cs typeface="Arial MT"/>
            </a:endParaRPr>
          </a:p>
        </p:txBody>
      </p:sp>
      <p:sp>
        <p:nvSpPr>
          <p:cNvPr id="16" name="object 16"/>
          <p:cNvSpPr txBox="1"/>
          <p:nvPr/>
        </p:nvSpPr>
        <p:spPr>
          <a:xfrm>
            <a:off x="6751668" y="1939322"/>
            <a:ext cx="2657475" cy="878840"/>
          </a:xfrm>
          <a:prstGeom prst="rect">
            <a:avLst/>
          </a:prstGeom>
        </p:spPr>
        <p:txBody>
          <a:bodyPr vert="horz" wrap="square" lIns="0" tIns="12065" rIns="0" bIns="0" rtlCol="0">
            <a:spAutoFit/>
          </a:bodyPr>
          <a:lstStyle/>
          <a:p>
            <a:pPr marL="12700" marR="5080" indent="147320">
              <a:lnSpc>
                <a:spcPct val="100000"/>
              </a:lnSpc>
              <a:spcBef>
                <a:spcPts val="95"/>
              </a:spcBef>
            </a:pPr>
            <a:r>
              <a:rPr sz="2800" spc="-5" dirty="0">
                <a:solidFill>
                  <a:srgbClr val="00447E"/>
                </a:solidFill>
                <a:latin typeface="Candara" panose="020E0502030303020204" pitchFamily="34" charset="0"/>
                <a:cs typeface="Arial MT"/>
              </a:rPr>
              <a:t>Fault </a:t>
            </a:r>
            <a:r>
              <a:rPr sz="2800" dirty="0">
                <a:solidFill>
                  <a:srgbClr val="00447E"/>
                </a:solidFill>
                <a:latin typeface="Candara" panose="020E0502030303020204" pitchFamily="34" charset="0"/>
                <a:cs typeface="Arial MT"/>
              </a:rPr>
              <a:t>detection </a:t>
            </a:r>
            <a:r>
              <a:rPr sz="2800" spc="5" dirty="0">
                <a:solidFill>
                  <a:srgbClr val="00447E"/>
                </a:solidFill>
                <a:latin typeface="Candara" panose="020E0502030303020204" pitchFamily="34" charset="0"/>
                <a:cs typeface="Arial MT"/>
              </a:rPr>
              <a:t> </a:t>
            </a:r>
            <a:r>
              <a:rPr sz="2800" spc="-5" dirty="0">
                <a:solidFill>
                  <a:srgbClr val="00447E"/>
                </a:solidFill>
                <a:latin typeface="Candara" panose="020E0502030303020204" pitchFamily="34" charset="0"/>
                <a:cs typeface="Arial MT"/>
              </a:rPr>
              <a:t>and</a:t>
            </a:r>
            <a:r>
              <a:rPr sz="2800" spc="-80" dirty="0">
                <a:solidFill>
                  <a:srgbClr val="00447E"/>
                </a:solidFill>
                <a:latin typeface="Candara" panose="020E0502030303020204" pitchFamily="34" charset="0"/>
                <a:cs typeface="Arial MT"/>
              </a:rPr>
              <a:t> </a:t>
            </a:r>
            <a:r>
              <a:rPr sz="2800" dirty="0">
                <a:solidFill>
                  <a:srgbClr val="00447E"/>
                </a:solidFill>
                <a:latin typeface="Candara" panose="020E0502030303020204" pitchFamily="34" charset="0"/>
                <a:cs typeface="Arial MT"/>
              </a:rPr>
              <a:t>containment</a:t>
            </a:r>
            <a:endParaRPr sz="2800">
              <a:latin typeface="Candara" panose="020E0502030303020204" pitchFamily="34" charset="0"/>
              <a:cs typeface="Arial MT"/>
            </a:endParaRPr>
          </a:p>
        </p:txBody>
      </p:sp>
      <p:sp>
        <p:nvSpPr>
          <p:cNvPr id="17" name="object 17"/>
          <p:cNvSpPr/>
          <p:nvPr/>
        </p:nvSpPr>
        <p:spPr>
          <a:xfrm>
            <a:off x="2174334" y="2905411"/>
            <a:ext cx="3962400" cy="304800"/>
          </a:xfrm>
          <a:custGeom>
            <a:avLst/>
            <a:gdLst/>
            <a:ahLst/>
            <a:cxnLst/>
            <a:rect l="l" t="t" r="r" b="b"/>
            <a:pathLst>
              <a:path w="3962400" h="304800">
                <a:moveTo>
                  <a:pt x="0" y="304800"/>
                </a:moveTo>
                <a:lnTo>
                  <a:pt x="25949" y="245465"/>
                </a:lnTo>
                <a:lnTo>
                  <a:pt x="56394" y="219577"/>
                </a:lnTo>
                <a:lnTo>
                  <a:pt x="96715" y="197024"/>
                </a:lnTo>
                <a:lnTo>
                  <a:pt x="145584" y="178418"/>
                </a:lnTo>
                <a:lnTo>
                  <a:pt x="201673" y="164371"/>
                </a:lnTo>
                <a:lnTo>
                  <a:pt x="263654" y="155494"/>
                </a:lnTo>
                <a:lnTo>
                  <a:pt x="330200" y="152400"/>
                </a:lnTo>
                <a:lnTo>
                  <a:pt x="1651000" y="152400"/>
                </a:lnTo>
                <a:lnTo>
                  <a:pt x="1717548" y="149305"/>
                </a:lnTo>
                <a:lnTo>
                  <a:pt x="1779531" y="140428"/>
                </a:lnTo>
                <a:lnTo>
                  <a:pt x="1835621" y="126381"/>
                </a:lnTo>
                <a:lnTo>
                  <a:pt x="1884489" y="107775"/>
                </a:lnTo>
                <a:lnTo>
                  <a:pt x="1924809" y="85222"/>
                </a:lnTo>
                <a:lnTo>
                  <a:pt x="1955252" y="59334"/>
                </a:lnTo>
                <a:lnTo>
                  <a:pt x="1981200" y="0"/>
                </a:lnTo>
                <a:lnTo>
                  <a:pt x="1987908" y="30723"/>
                </a:lnTo>
                <a:lnTo>
                  <a:pt x="2037590" y="85222"/>
                </a:lnTo>
                <a:lnTo>
                  <a:pt x="2077910" y="107775"/>
                </a:lnTo>
                <a:lnTo>
                  <a:pt x="2126778" y="126381"/>
                </a:lnTo>
                <a:lnTo>
                  <a:pt x="2182868" y="140428"/>
                </a:lnTo>
                <a:lnTo>
                  <a:pt x="2244851" y="149305"/>
                </a:lnTo>
                <a:lnTo>
                  <a:pt x="2311400" y="152400"/>
                </a:lnTo>
                <a:lnTo>
                  <a:pt x="3632200" y="152400"/>
                </a:lnTo>
                <a:lnTo>
                  <a:pt x="3698748" y="155494"/>
                </a:lnTo>
                <a:lnTo>
                  <a:pt x="3760731" y="164371"/>
                </a:lnTo>
                <a:lnTo>
                  <a:pt x="3816821" y="178418"/>
                </a:lnTo>
                <a:lnTo>
                  <a:pt x="3865689" y="197024"/>
                </a:lnTo>
                <a:lnTo>
                  <a:pt x="3906009" y="219577"/>
                </a:lnTo>
                <a:lnTo>
                  <a:pt x="3936452" y="245465"/>
                </a:lnTo>
                <a:lnTo>
                  <a:pt x="3955691" y="274076"/>
                </a:lnTo>
                <a:lnTo>
                  <a:pt x="39624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8" name="object 18"/>
          <p:cNvSpPr/>
          <p:nvPr/>
        </p:nvSpPr>
        <p:spPr>
          <a:xfrm>
            <a:off x="6441534" y="2905411"/>
            <a:ext cx="3352800" cy="304800"/>
          </a:xfrm>
          <a:custGeom>
            <a:avLst/>
            <a:gdLst/>
            <a:ahLst/>
            <a:cxnLst/>
            <a:rect l="l" t="t" r="r" b="b"/>
            <a:pathLst>
              <a:path w="3352800" h="304800">
                <a:moveTo>
                  <a:pt x="0" y="304800"/>
                </a:moveTo>
                <a:lnTo>
                  <a:pt x="28399" y="237763"/>
                </a:lnTo>
                <a:lnTo>
                  <a:pt x="61382" y="209467"/>
                </a:lnTo>
                <a:lnTo>
                  <a:pt x="104650" y="185870"/>
                </a:lnTo>
                <a:lnTo>
                  <a:pt x="156528" y="167884"/>
                </a:lnTo>
                <a:lnTo>
                  <a:pt x="215337" y="156423"/>
                </a:lnTo>
                <a:lnTo>
                  <a:pt x="279400" y="152400"/>
                </a:lnTo>
                <a:lnTo>
                  <a:pt x="1397000" y="152400"/>
                </a:lnTo>
                <a:lnTo>
                  <a:pt x="1461062" y="148376"/>
                </a:lnTo>
                <a:lnTo>
                  <a:pt x="1519871" y="136915"/>
                </a:lnTo>
                <a:lnTo>
                  <a:pt x="1571749" y="118929"/>
                </a:lnTo>
                <a:lnTo>
                  <a:pt x="1615017" y="95332"/>
                </a:lnTo>
                <a:lnTo>
                  <a:pt x="1648000" y="67036"/>
                </a:lnTo>
                <a:lnTo>
                  <a:pt x="1669020" y="34954"/>
                </a:lnTo>
                <a:lnTo>
                  <a:pt x="1676400" y="0"/>
                </a:lnTo>
                <a:lnTo>
                  <a:pt x="1683779" y="34954"/>
                </a:lnTo>
                <a:lnTo>
                  <a:pt x="1704799" y="67036"/>
                </a:lnTo>
                <a:lnTo>
                  <a:pt x="1737782" y="95332"/>
                </a:lnTo>
                <a:lnTo>
                  <a:pt x="1781050" y="118929"/>
                </a:lnTo>
                <a:lnTo>
                  <a:pt x="1832928" y="136915"/>
                </a:lnTo>
                <a:lnTo>
                  <a:pt x="1891737" y="148376"/>
                </a:lnTo>
                <a:lnTo>
                  <a:pt x="1955800" y="152400"/>
                </a:lnTo>
                <a:lnTo>
                  <a:pt x="3073400" y="152400"/>
                </a:lnTo>
                <a:lnTo>
                  <a:pt x="3137462" y="156423"/>
                </a:lnTo>
                <a:lnTo>
                  <a:pt x="3196271" y="167884"/>
                </a:lnTo>
                <a:lnTo>
                  <a:pt x="3248149" y="185870"/>
                </a:lnTo>
                <a:lnTo>
                  <a:pt x="3291417" y="209467"/>
                </a:lnTo>
                <a:lnTo>
                  <a:pt x="3324400" y="237763"/>
                </a:lnTo>
                <a:lnTo>
                  <a:pt x="3345420" y="269845"/>
                </a:lnTo>
                <a:lnTo>
                  <a:pt x="33528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9" name="object 19"/>
          <p:cNvSpPr txBox="1"/>
          <p:nvPr/>
        </p:nvSpPr>
        <p:spPr>
          <a:xfrm>
            <a:off x="5714331" y="4684681"/>
            <a:ext cx="1129030" cy="941069"/>
          </a:xfrm>
          <a:prstGeom prst="rect">
            <a:avLst/>
          </a:prstGeom>
        </p:spPr>
        <p:txBody>
          <a:bodyPr vert="horz" wrap="square" lIns="0" tIns="12700" rIns="0" bIns="0" rtlCol="0">
            <a:spAutoFit/>
          </a:bodyPr>
          <a:lstStyle/>
          <a:p>
            <a:pPr marL="12700" marR="5080" indent="635" algn="ctr">
              <a:lnSpc>
                <a:spcPct val="100000"/>
              </a:lnSpc>
              <a:spcBef>
                <a:spcPts val="100"/>
              </a:spcBef>
            </a:pPr>
            <a:r>
              <a:rPr sz="2000" i="1" dirty="0">
                <a:solidFill>
                  <a:srgbClr val="00447E"/>
                </a:solidFill>
                <a:latin typeface="Candara" panose="020E0502030303020204" pitchFamily="34" charset="0"/>
                <a:cs typeface="Arial"/>
              </a:rPr>
              <a:t>Latent </a:t>
            </a:r>
            <a:r>
              <a:rPr sz="2000" i="1" spc="5" dirty="0">
                <a:solidFill>
                  <a:srgbClr val="00447E"/>
                </a:solidFill>
                <a:latin typeface="Candara" panose="020E0502030303020204" pitchFamily="34" charset="0"/>
                <a:cs typeface="Arial"/>
              </a:rPr>
              <a:t> </a:t>
            </a:r>
            <a:r>
              <a:rPr sz="2000" i="1" dirty="0">
                <a:solidFill>
                  <a:srgbClr val="00447E"/>
                </a:solidFill>
                <a:latin typeface="Candara" panose="020E0502030303020204" pitchFamily="34" charset="0"/>
                <a:cs typeface="Arial"/>
              </a:rPr>
              <a:t>(do</a:t>
            </a:r>
            <a:r>
              <a:rPr sz="2000" i="1" spc="5" dirty="0">
                <a:solidFill>
                  <a:srgbClr val="00447E"/>
                </a:solidFill>
                <a:latin typeface="Candara" panose="020E0502030303020204" pitchFamily="34" charset="0"/>
                <a:cs typeface="Arial"/>
              </a:rPr>
              <a:t>r</a:t>
            </a:r>
            <a:r>
              <a:rPr sz="2000" i="1" spc="-15" dirty="0">
                <a:solidFill>
                  <a:srgbClr val="00447E"/>
                </a:solidFill>
                <a:latin typeface="Candara" panose="020E0502030303020204" pitchFamily="34" charset="0"/>
                <a:cs typeface="Arial"/>
              </a:rPr>
              <a:t>m</a:t>
            </a:r>
            <a:r>
              <a:rPr sz="2000" i="1" dirty="0">
                <a:solidFill>
                  <a:srgbClr val="00447E"/>
                </a:solidFill>
                <a:latin typeface="Candara" panose="020E0502030303020204" pitchFamily="34" charset="0"/>
                <a:cs typeface="Arial"/>
              </a:rPr>
              <a:t>ant)  defect</a:t>
            </a:r>
            <a:endParaRPr sz="2000">
              <a:latin typeface="Candara" panose="020E0502030303020204" pitchFamily="34" charset="0"/>
              <a:cs typeface="Arial"/>
            </a:endParaRPr>
          </a:p>
        </p:txBody>
      </p:sp>
    </p:spTree>
    <p:extLst>
      <p:ext uri="{BB962C8B-B14F-4D97-AF65-F5344CB8AC3E}">
        <p14:creationId xmlns:p14="http://schemas.microsoft.com/office/powerpoint/2010/main" val="845797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Accuracy</a:t>
            </a:r>
            <a:endParaRPr lang="en-US" dirty="0"/>
          </a:p>
        </p:txBody>
      </p:sp>
      <p:sp>
        <p:nvSpPr>
          <p:cNvPr id="3" name="Content Placeholder 2"/>
          <p:cNvSpPr>
            <a:spLocks noGrp="1"/>
          </p:cNvSpPr>
          <p:nvPr>
            <p:ph idx="1"/>
          </p:nvPr>
        </p:nvSpPr>
        <p:spPr/>
        <p:txBody>
          <a:bodyPr/>
          <a:lstStyle/>
          <a:p>
            <a:r>
              <a:rPr lang="en-US" dirty="0" smtClean="0"/>
              <a:t>Don’t </a:t>
            </a:r>
            <a:r>
              <a:rPr lang="en-US" dirty="0"/>
              <a:t>collect unnecessary data</a:t>
            </a:r>
          </a:p>
          <a:p>
            <a:pPr lvl="1"/>
            <a:r>
              <a:rPr lang="en-US" dirty="0" smtClean="0"/>
              <a:t>The </a:t>
            </a:r>
            <a:r>
              <a:rPr lang="en-US" dirty="0"/>
              <a:t>questions to be answered should be decided </a:t>
            </a:r>
            <a:r>
              <a:rPr lang="en-US" dirty="0" smtClean="0"/>
              <a:t>in advance </a:t>
            </a:r>
            <a:r>
              <a:rPr lang="en-US" dirty="0"/>
              <a:t>and the required data identified</a:t>
            </a:r>
          </a:p>
          <a:p>
            <a:r>
              <a:rPr lang="en-US" dirty="0" smtClean="0"/>
              <a:t>Tell </a:t>
            </a:r>
            <a:r>
              <a:rPr lang="en-US" dirty="0"/>
              <a:t>people why the data is being collected</a:t>
            </a:r>
          </a:p>
          <a:p>
            <a:pPr lvl="1"/>
            <a:r>
              <a:rPr lang="en-US" dirty="0" smtClean="0"/>
              <a:t>It </a:t>
            </a:r>
            <a:r>
              <a:rPr lang="en-US" dirty="0"/>
              <a:t>should not be part of personnel evaluation</a:t>
            </a:r>
          </a:p>
          <a:p>
            <a:r>
              <a:rPr lang="en-US" dirty="0" smtClean="0"/>
              <a:t>Don’t </a:t>
            </a:r>
            <a:r>
              <a:rPr lang="en-US" dirty="0"/>
              <a:t>rely on memory</a:t>
            </a:r>
          </a:p>
          <a:p>
            <a:pPr lvl="1"/>
            <a:r>
              <a:rPr lang="en-US" dirty="0" smtClean="0"/>
              <a:t>Collect </a:t>
            </a:r>
            <a:r>
              <a:rPr lang="en-US" dirty="0"/>
              <a:t>data when it is generated not after a </a:t>
            </a:r>
            <a:r>
              <a:rPr lang="en-US" dirty="0" smtClean="0"/>
              <a:t>project has </a:t>
            </a:r>
            <a:r>
              <a:rPr lang="en-US" dirty="0"/>
              <a:t>finished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165051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Metrics For?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pic>
        <p:nvPicPr>
          <p:cNvPr id="5" name="Picture 4"/>
          <p:cNvPicPr>
            <a:picLocks noChangeAspect="1"/>
          </p:cNvPicPr>
          <p:nvPr/>
        </p:nvPicPr>
        <p:blipFill>
          <a:blip r:embed="rId2"/>
          <a:stretch>
            <a:fillRect/>
          </a:stretch>
        </p:blipFill>
        <p:spPr>
          <a:xfrm>
            <a:off x="2546970" y="1478031"/>
            <a:ext cx="7116168" cy="4744112"/>
          </a:xfrm>
          <a:prstGeom prst="rect">
            <a:avLst/>
          </a:prstGeom>
        </p:spPr>
      </p:pic>
    </p:spTree>
    <p:extLst>
      <p:ext uri="{BB962C8B-B14F-4D97-AF65-F5344CB8AC3E}">
        <p14:creationId xmlns:p14="http://schemas.microsoft.com/office/powerpoint/2010/main" val="36983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It </a:t>
            </a:r>
            <a:r>
              <a:rPr lang="en-US" dirty="0"/>
              <a:t>is not always obvious what data </a:t>
            </a:r>
            <a:r>
              <a:rPr lang="en-US" dirty="0" smtClean="0"/>
              <a:t>means </a:t>
            </a:r>
          </a:p>
          <a:p>
            <a:pPr lvl="1"/>
            <a:r>
              <a:rPr lang="en-US" dirty="0" smtClean="0"/>
              <a:t>Analyzing collected data is very difficult</a:t>
            </a:r>
          </a:p>
          <a:p>
            <a:r>
              <a:rPr lang="en-US" dirty="0" smtClean="0"/>
              <a:t>Professional </a:t>
            </a:r>
            <a:r>
              <a:rPr lang="en-US" dirty="0"/>
              <a:t>statisticians should be consulted </a:t>
            </a:r>
            <a:r>
              <a:rPr lang="en-US" dirty="0" smtClean="0"/>
              <a:t>if available</a:t>
            </a:r>
            <a:endParaRPr lang="en-US" dirty="0"/>
          </a:p>
          <a:p>
            <a:r>
              <a:rPr lang="en-US" dirty="0" smtClean="0"/>
              <a:t>Data </a:t>
            </a:r>
            <a:r>
              <a:rPr lang="en-US" dirty="0"/>
              <a:t>analysis must take local circumstances </a:t>
            </a:r>
            <a:r>
              <a:rPr lang="en-US" dirty="0" smtClean="0"/>
              <a:t>into account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85763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Types with Examples</a:t>
            </a:r>
            <a:endParaRPr lang="en-US" dirty="0"/>
          </a:p>
        </p:txBody>
      </p:sp>
      <p:sp>
        <p:nvSpPr>
          <p:cNvPr id="3" name="Content Placeholder 2"/>
          <p:cNvSpPr>
            <a:spLocks noGrp="1"/>
          </p:cNvSpPr>
          <p:nvPr>
            <p:ph idx="1"/>
          </p:nvPr>
        </p:nvSpPr>
        <p:spPr/>
        <p:txBody>
          <a:bodyPr/>
          <a:lstStyle/>
          <a:p>
            <a:r>
              <a:rPr lang="en-US" dirty="0"/>
              <a:t>Size-oriented </a:t>
            </a:r>
            <a:r>
              <a:rPr lang="en-US" dirty="0" smtClean="0"/>
              <a:t>metrics</a:t>
            </a:r>
          </a:p>
          <a:p>
            <a:pPr lvl="1"/>
            <a:r>
              <a:rPr lang="en-US" dirty="0" smtClean="0"/>
              <a:t>Defects, human effort, Line of Code LOC</a:t>
            </a:r>
          </a:p>
          <a:p>
            <a:r>
              <a:rPr lang="en-US" dirty="0" smtClean="0"/>
              <a:t>Function-oriented metrics</a:t>
            </a:r>
          </a:p>
          <a:p>
            <a:pPr lvl="1"/>
            <a:r>
              <a:rPr lang="en-US" dirty="0" smtClean="0"/>
              <a:t>Function points</a:t>
            </a:r>
          </a:p>
          <a:p>
            <a:r>
              <a:rPr lang="en-US" dirty="0" smtClean="0"/>
              <a:t>Web Engineering</a:t>
            </a:r>
          </a:p>
          <a:p>
            <a:pPr lvl="1"/>
            <a:r>
              <a:rPr lang="en-US" dirty="0"/>
              <a:t>Number of static Web pages (</a:t>
            </a:r>
            <a:r>
              <a:rPr lang="en-US" dirty="0" err="1"/>
              <a:t>Nsp</a:t>
            </a:r>
            <a:r>
              <a:rPr lang="en-US" dirty="0" smtClean="0"/>
              <a:t>), Number </a:t>
            </a:r>
            <a:r>
              <a:rPr lang="en-US" dirty="0"/>
              <a:t>of dynamic Web pages (</a:t>
            </a:r>
            <a:r>
              <a:rPr lang="en-US" dirty="0" err="1"/>
              <a:t>Ndp</a:t>
            </a:r>
            <a:r>
              <a:rPr lang="en-US" dirty="0" smtClean="0"/>
              <a:t>), Customization </a:t>
            </a:r>
            <a:r>
              <a:rPr lang="en-US" dirty="0"/>
              <a:t>index: C = </a:t>
            </a:r>
            <a:r>
              <a:rPr lang="en-US" dirty="0" err="1"/>
              <a:t>Nsp</a:t>
            </a:r>
            <a:r>
              <a:rPr lang="en-US" dirty="0"/>
              <a:t> / (</a:t>
            </a:r>
            <a:r>
              <a:rPr lang="en-US" dirty="0" err="1"/>
              <a:t>Ndp</a:t>
            </a:r>
            <a:r>
              <a:rPr lang="en-US" dirty="0"/>
              <a:t> + </a:t>
            </a:r>
            <a:r>
              <a:rPr lang="en-US" dirty="0" err="1"/>
              <a:t>Nsp</a:t>
            </a:r>
            <a:r>
              <a:rPr lang="en-US" dirty="0" smtClean="0"/>
              <a:t>)</a:t>
            </a:r>
          </a:p>
          <a:p>
            <a:r>
              <a:rPr lang="en-US" dirty="0" smtClean="0"/>
              <a:t>Product metrics</a:t>
            </a:r>
          </a:p>
          <a:p>
            <a:pPr lvl="1"/>
            <a:r>
              <a:rPr lang="en-US"/>
              <a:t>Cyclomatic complexity, Fan in/Fan-out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44682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VS Validation</a:t>
            </a:r>
            <a:endParaRPr lang="en-US" dirty="0"/>
          </a:p>
        </p:txBody>
      </p:sp>
      <p:sp>
        <p:nvSpPr>
          <p:cNvPr id="3" name="Content Placeholder 2"/>
          <p:cNvSpPr>
            <a:spLocks noGrp="1"/>
          </p:cNvSpPr>
          <p:nvPr>
            <p:ph idx="1"/>
          </p:nvPr>
        </p:nvSpPr>
        <p:spPr/>
        <p:txBody>
          <a:bodyPr>
            <a:normAutofit/>
          </a:bodyPr>
          <a:lstStyle/>
          <a:p>
            <a:r>
              <a:rPr lang="en-US" dirty="0" smtClean="0"/>
              <a:t>Verification:</a:t>
            </a:r>
          </a:p>
          <a:p>
            <a:pPr lvl="1"/>
            <a:r>
              <a:rPr lang="en-US" dirty="0"/>
              <a:t>“Are we building the product right?”</a:t>
            </a:r>
          </a:p>
          <a:p>
            <a:pPr lvl="1"/>
            <a:r>
              <a:rPr lang="en-US" dirty="0"/>
              <a:t>The software should conform to its design</a:t>
            </a:r>
          </a:p>
          <a:p>
            <a:r>
              <a:rPr lang="en-US" dirty="0"/>
              <a:t>Validation:</a:t>
            </a:r>
          </a:p>
          <a:p>
            <a:pPr lvl="1"/>
            <a:r>
              <a:rPr lang="en-US" dirty="0"/>
              <a:t>“Are we building the right product?”</a:t>
            </a:r>
          </a:p>
          <a:p>
            <a:pPr lvl="2"/>
            <a:r>
              <a:rPr lang="en-US" dirty="0"/>
              <a:t>Validate requirements</a:t>
            </a:r>
          </a:p>
          <a:p>
            <a:pPr lvl="1"/>
            <a:r>
              <a:rPr lang="en-US" dirty="0"/>
              <a:t>“Did we build the right product?”</a:t>
            </a:r>
          </a:p>
          <a:p>
            <a:pPr lvl="2"/>
            <a:r>
              <a:rPr lang="en-US" dirty="0"/>
              <a:t>Validate implementation</a:t>
            </a:r>
          </a:p>
          <a:p>
            <a:pPr lvl="1"/>
            <a:r>
              <a:rPr lang="en-US" dirty="0" smtClean="0"/>
              <a:t>The </a:t>
            </a:r>
            <a:r>
              <a:rPr lang="en-US" dirty="0"/>
              <a:t>software should do what the user really requires</a:t>
            </a:r>
          </a:p>
          <a:p>
            <a:r>
              <a:rPr lang="en-US" dirty="0" smtClean="0"/>
              <a:t>V&amp;V: Build </a:t>
            </a:r>
            <a:r>
              <a:rPr lang="en-US" dirty="0"/>
              <a:t>the right product and build it right!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00742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TotalTime>
  <Words>7132</Words>
  <Application>Microsoft Office PowerPoint</Application>
  <PresentationFormat>Widescreen</PresentationFormat>
  <Paragraphs>907</Paragraphs>
  <Slides>83</Slides>
  <Notes>33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100" baseType="lpstr">
      <vt:lpstr>MS PGothic</vt:lpstr>
      <vt:lpstr>MS PGothic</vt:lpstr>
      <vt:lpstr>游ゴシック</vt:lpstr>
      <vt:lpstr>游ゴシック Light</vt:lpstr>
      <vt:lpstr>Arial</vt:lpstr>
      <vt:lpstr>Arial MT</vt:lpstr>
      <vt:lpstr>Calibri</vt:lpstr>
      <vt:lpstr>Calibri Light</vt:lpstr>
      <vt:lpstr>Candara</vt:lpstr>
      <vt:lpstr>Franklin Gothic Medium</vt:lpstr>
      <vt:lpstr>Times</vt:lpstr>
      <vt:lpstr>Times New Roman</vt:lpstr>
      <vt:lpstr>Wingdings</vt:lpstr>
      <vt:lpstr>ヒラギノ角ゴ ProN W3</vt:lpstr>
      <vt:lpstr>Office Theme</vt:lpstr>
      <vt:lpstr>Equation</vt:lpstr>
      <vt:lpstr>Worksheet</vt:lpstr>
      <vt:lpstr>Quality</vt:lpstr>
      <vt:lpstr>Outline</vt:lpstr>
      <vt:lpstr>Software Quality</vt:lpstr>
      <vt:lpstr>Software Quality</vt:lpstr>
      <vt:lpstr>Software Testing</vt:lpstr>
      <vt:lpstr>Quality and Testing</vt:lpstr>
      <vt:lpstr>Errors, Defects, Faults and Failures</vt:lpstr>
      <vt:lpstr>Build Time VS Run Time</vt:lpstr>
      <vt:lpstr>Verification VS Validation</vt:lpstr>
      <vt:lpstr>The V&amp;V Process</vt:lpstr>
      <vt:lpstr>Static and Dynamic V&amp;V Activities</vt:lpstr>
      <vt:lpstr>V&amp;V Confidence</vt:lpstr>
      <vt:lpstr>How Do you plan for V&amp;V</vt:lpstr>
      <vt:lpstr>The V Model</vt:lpstr>
      <vt:lpstr>Quality Assurance</vt:lpstr>
      <vt:lpstr>Goal of Quality Assurance</vt:lpstr>
      <vt:lpstr>Planning Quality</vt:lpstr>
      <vt:lpstr>QA Techniques Classification</vt:lpstr>
      <vt:lpstr>Defect Prevention</vt:lpstr>
      <vt:lpstr>Defect Reduction</vt:lpstr>
      <vt:lpstr>Defect Reduction -  Issues with Testing</vt:lpstr>
      <vt:lpstr>Defect Reduction -  Testing Sweet Spot</vt:lpstr>
      <vt:lpstr>Defect Reduction -  Risk</vt:lpstr>
      <vt:lpstr>Defect Containment</vt:lpstr>
      <vt:lpstr>Example</vt:lpstr>
      <vt:lpstr>Quality Control</vt:lpstr>
      <vt:lpstr>Perform quality control</vt:lpstr>
      <vt:lpstr>Role of the SQA Group  – I</vt:lpstr>
      <vt:lpstr>Role of the SQA Group  – II</vt:lpstr>
      <vt:lpstr>Software Quality Assurance</vt:lpstr>
      <vt:lpstr>Formal Technical Reviews</vt:lpstr>
      <vt:lpstr>Formal Technical Reviews</vt:lpstr>
      <vt:lpstr>Formal Technical Reviews</vt:lpstr>
      <vt:lpstr>Formal Technical Reviews</vt:lpstr>
      <vt:lpstr>Formal Technical Reviews</vt:lpstr>
      <vt:lpstr>“QA” &amp; Testing</vt:lpstr>
      <vt:lpstr>Defect Rates</vt:lpstr>
      <vt:lpstr>Defect Metrics</vt:lpstr>
      <vt:lpstr>Defect Metrics</vt:lpstr>
      <vt:lpstr>The Rayleigh Distribution</vt:lpstr>
      <vt:lpstr>Basic tools of quality</vt:lpstr>
      <vt:lpstr>Basic tools of quality</vt:lpstr>
      <vt:lpstr>Basic tools of quality</vt:lpstr>
      <vt:lpstr>Histogram</vt:lpstr>
      <vt:lpstr>Pareto Diagram</vt:lpstr>
      <vt:lpstr>Basic tools of quality </vt:lpstr>
      <vt:lpstr>Run Charts</vt:lpstr>
      <vt:lpstr>Run Chart</vt:lpstr>
      <vt:lpstr>Scatter Diagram</vt:lpstr>
      <vt:lpstr>Project Duration Scatter Diagram</vt:lpstr>
      <vt:lpstr>Project Success</vt:lpstr>
      <vt:lpstr>Think Small</vt:lpstr>
      <vt:lpstr>Process Spectrum</vt:lpstr>
      <vt:lpstr>Miscellaneous</vt:lpstr>
      <vt:lpstr>Miscellaneous</vt:lpstr>
      <vt:lpstr>Success Metrics</vt:lpstr>
      <vt:lpstr>Success Rates</vt:lpstr>
      <vt:lpstr>Why Do Projects Succeed?</vt:lpstr>
      <vt:lpstr>Why Do Projects Succeed?</vt:lpstr>
      <vt:lpstr>Why Executive Support?</vt:lpstr>
      <vt:lpstr>State of the Practice in Software Management</vt:lpstr>
      <vt:lpstr>State of the Practice in Software Management</vt:lpstr>
      <vt:lpstr>State of the Practice in Software Management</vt:lpstr>
      <vt:lpstr>How to ensure a project fails</vt:lpstr>
      <vt:lpstr>Measurement and Metrics</vt:lpstr>
      <vt:lpstr>Measurement and Metrics</vt:lpstr>
      <vt:lpstr>Why Measurement and Metrics?</vt:lpstr>
      <vt:lpstr>Definitions</vt:lpstr>
      <vt:lpstr>Software Metric</vt:lpstr>
      <vt:lpstr>Categories</vt:lpstr>
      <vt:lpstr>Process Metrics</vt:lpstr>
      <vt:lpstr>Product Metrics</vt:lpstr>
      <vt:lpstr>Project Metrics</vt:lpstr>
      <vt:lpstr>Metrics Assumptions</vt:lpstr>
      <vt:lpstr>Integrating Metrics with Process</vt:lpstr>
      <vt:lpstr>Software Measurement</vt:lpstr>
      <vt:lpstr>The Measurement Process</vt:lpstr>
      <vt:lpstr>Product Measurement Process</vt:lpstr>
      <vt:lpstr>Data Collection</vt:lpstr>
      <vt:lpstr>Data Accuracy</vt:lpstr>
      <vt:lpstr>What Are Metrics For?</vt:lpstr>
      <vt:lpstr>Analysis</vt:lpstr>
      <vt:lpstr>Metric Types with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218</cp:revision>
  <cp:lastPrinted>2021-10-18T07:27:50Z</cp:lastPrinted>
  <dcterms:created xsi:type="dcterms:W3CDTF">2021-10-12T10:09:12Z</dcterms:created>
  <dcterms:modified xsi:type="dcterms:W3CDTF">2022-12-01T04:57:08Z</dcterms:modified>
</cp:coreProperties>
</file>