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687" r:id="rId3"/>
    <p:sldId id="835" r:id="rId4"/>
    <p:sldId id="836" r:id="rId5"/>
    <p:sldId id="837" r:id="rId6"/>
    <p:sldId id="838" r:id="rId7"/>
    <p:sldId id="839" r:id="rId8"/>
    <p:sldId id="840" r:id="rId9"/>
    <p:sldId id="841" r:id="rId10"/>
    <p:sldId id="842" r:id="rId11"/>
    <p:sldId id="843" r:id="rId12"/>
    <p:sldId id="844" r:id="rId13"/>
    <p:sldId id="845" r:id="rId14"/>
    <p:sldId id="846" r:id="rId15"/>
    <p:sldId id="847" r:id="rId16"/>
    <p:sldId id="688" r:id="rId17"/>
    <p:sldId id="829" r:id="rId18"/>
    <p:sldId id="830" r:id="rId19"/>
    <p:sldId id="810" r:id="rId20"/>
    <p:sldId id="811" r:id="rId21"/>
    <p:sldId id="812" r:id="rId22"/>
    <p:sldId id="813" r:id="rId23"/>
    <p:sldId id="814" r:id="rId24"/>
    <p:sldId id="815" r:id="rId25"/>
    <p:sldId id="817" r:id="rId26"/>
    <p:sldId id="816" r:id="rId27"/>
    <p:sldId id="818" r:id="rId28"/>
    <p:sldId id="831" r:id="rId29"/>
    <p:sldId id="832" r:id="rId30"/>
    <p:sldId id="833" r:id="rId31"/>
    <p:sldId id="834" r:id="rId32"/>
    <p:sldId id="819" r:id="rId33"/>
    <p:sldId id="820" r:id="rId34"/>
    <p:sldId id="821" r:id="rId35"/>
    <p:sldId id="82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F92836-CFC7-470D-B812-6E9B938906A7}"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8B46E0-A1D9-48C1-92BB-4A909381D83E}"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14162E-595D-4D66-861E-356E2F6B1A2A}"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A8D86C57-D6CB-43D5-AE85-452E83F826E6}" type="datetime1">
              <a:rPr lang="en-US" smtClean="0"/>
              <a:t>12/1/2022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93CF5483-B19B-4030-A7A8-BB943A2AE787}" type="datetime1">
              <a:rPr lang="en-US" smtClean="0"/>
              <a:t>12/1/2022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B7F132-61C6-453F-B8F7-0AD5FD44FBA8}" type="datetime1">
              <a:rPr lang="en-US" smtClean="0"/>
              <a:t>12/1/2022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4C1440-9F5D-4DC4-BEB1-3AD8CF591DC9}" type="datetime1">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96F3FD-A808-4B30-B835-72D9C1A3F4B8}"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F3CC09-8BCE-4D52-9202-0A445312F982}" type="datetime1">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D16F26-999F-41A5-BF24-038CF4979949}" type="datetime1">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12/1/2022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0A78D-F4AE-4EEA-B8C0-0B45A3A40279}" type="datetime1">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175BC3-9D2F-43F2-98E1-6AB3F676E647}"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878508-D048-4317-B509-F08A11271CC6}" type="datetime1">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80032-7402-4592-8601-A1FF4FC25B59}" type="datetime1">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Stakeholders</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smtClean="0"/>
              <a:t>Stakeholder management plan</a:t>
            </a:r>
          </a:p>
        </p:txBody>
      </p:sp>
      <p:pic>
        <p:nvPicPr>
          <p:cNvPr id="93188" name="Picture 7" descr="Plan Stakeholder Management DF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5125" y="1351954"/>
            <a:ext cx="7121304" cy="485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TextBox 16"/>
          <p:cNvSpPr txBox="1">
            <a:spLocks noChangeArrowheads="1"/>
          </p:cNvSpPr>
          <p:nvPr/>
        </p:nvSpPr>
        <p:spPr bwMode="auto">
          <a:xfrm>
            <a:off x="1752600" y="5895975"/>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Adapted from Figure 13-6 </a:t>
            </a:r>
            <a:r>
              <a:rPr lang="en-US" altLang="en-US" sz="1000" i="1"/>
              <a:t>PMBOK Guide, 5th Edition </a:t>
            </a:r>
            <a:endParaRPr lang="en-US" altLang="en-US" sz="1000"/>
          </a:p>
        </p:txBody>
      </p:sp>
      <p:sp>
        <p:nvSpPr>
          <p:cNvPr id="2" name="Slide Number Placeholder 1"/>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4247568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smtClean="0"/>
              <a:t>Useful if conditions warrant </a:t>
            </a:r>
          </a:p>
        </p:txBody>
      </p:sp>
      <p:sp>
        <p:nvSpPr>
          <p:cNvPr id="94210" name="Content Placeholder 6"/>
          <p:cNvSpPr>
            <a:spLocks noGrp="1"/>
          </p:cNvSpPr>
          <p:nvPr>
            <p:ph idx="1"/>
          </p:nvPr>
        </p:nvSpPr>
        <p:spPr/>
        <p:txBody>
          <a:bodyPr/>
          <a:lstStyle/>
          <a:p>
            <a:r>
              <a:rPr lang="en-US" altLang="en-US" smtClean="0"/>
              <a:t>From the agile perspective, identifying stakeholders is a valuable process: the more inclusive your understanding of stakeholders, the better </a:t>
            </a:r>
          </a:p>
          <a:p>
            <a:r>
              <a:rPr lang="en-US" altLang="en-US" smtClean="0"/>
              <a:t>Agile promotes the idea that transparency is the best policy </a:t>
            </a:r>
          </a:p>
          <a:p>
            <a:pPr lvl="1"/>
            <a:r>
              <a:rPr lang="en-US" altLang="en-US" smtClean="0"/>
              <a:t>Agile utilizes information radiators: information tools (e.g., a project wiki) that make project information—including progress and impediments—visible to all interested stakeholders </a:t>
            </a:r>
          </a:p>
          <a:p>
            <a:pPr lvl="1"/>
            <a:r>
              <a:rPr lang="en-US" altLang="en-US" smtClean="0"/>
              <a:t>This minimizes the chances for miscommunication and effectively short-circuits the rumor mill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90005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smtClean="0"/>
              <a:t>Useful if conditions warrant </a:t>
            </a:r>
          </a:p>
        </p:txBody>
      </p:sp>
      <p:sp>
        <p:nvSpPr>
          <p:cNvPr id="95234" name="Content Placeholder 6"/>
          <p:cNvSpPr>
            <a:spLocks noGrp="1"/>
          </p:cNvSpPr>
          <p:nvPr>
            <p:ph idx="1"/>
          </p:nvPr>
        </p:nvSpPr>
        <p:spPr/>
        <p:txBody>
          <a:bodyPr>
            <a:normAutofit lnSpcReduction="10000"/>
          </a:bodyPr>
          <a:lstStyle/>
          <a:p>
            <a:r>
              <a:rPr lang="en-US" altLang="en-US" smtClean="0"/>
              <a:t>In some cases </a:t>
            </a:r>
            <a:r>
              <a:rPr lang="en-US" altLang="en-US" i="1" smtClean="0"/>
              <a:t>Stakeholder Management </a:t>
            </a:r>
            <a:r>
              <a:rPr lang="en-US" altLang="en-US" smtClean="0"/>
              <a:t>advocates tailoring information access and ﬂow to the individual stakeholder </a:t>
            </a:r>
          </a:p>
          <a:p>
            <a:r>
              <a:rPr lang="en-US" altLang="en-US" smtClean="0"/>
              <a:t>Though this approach may be warranted in some situations—volatile, highly-politicized project, for example—it is not without its risks: </a:t>
            </a:r>
          </a:p>
          <a:p>
            <a:pPr lvl="1"/>
            <a:r>
              <a:rPr lang="en-US" altLang="en-US" smtClean="0"/>
              <a:t> </a:t>
            </a:r>
            <a:r>
              <a:rPr lang="ja-JP" altLang="en-US" smtClean="0"/>
              <a:t>“</a:t>
            </a:r>
            <a:r>
              <a:rPr lang="en-US" altLang="ja-JP" smtClean="0"/>
              <a:t>Project managers should be aware of the sensitive nature of the stakeholder management plan and take appropriate precautions. For example, information on stakeholders who are resistant to the project can be potentially damaging, and due consideration should be given regarding the distribution of such information.</a:t>
            </a:r>
            <a:r>
              <a:rPr lang="ja-JP" altLang="en-US" smtClean="0"/>
              <a:t>”</a:t>
            </a:r>
            <a:r>
              <a:rPr lang="en-US" altLang="ja-JP" smtClean="0"/>
              <a:t>* </a:t>
            </a:r>
          </a:p>
          <a:p>
            <a:r>
              <a:rPr lang="en-US" altLang="en-US" smtClean="0"/>
              <a:t>Analogies: </a:t>
            </a:r>
          </a:p>
          <a:p>
            <a:pPr lvl="1"/>
            <a:r>
              <a:rPr lang="en-US" altLang="en-US" smtClean="0"/>
              <a:t>Private- vs. public-key encryption mechanisms </a:t>
            </a:r>
          </a:p>
          <a:p>
            <a:pPr lvl="1"/>
            <a:r>
              <a:rPr lang="en-US" altLang="en-US" smtClean="0"/>
              <a:t>Proprietary vs. open-source software security </a:t>
            </a:r>
          </a:p>
          <a:p>
            <a:pPr>
              <a:buFont typeface="Wingdings" panose="05000000000000000000" pitchFamily="2" charset="2"/>
              <a:buNone/>
            </a:pPr>
            <a:r>
              <a:rPr lang="en-US" altLang="en-US" sz="1600"/>
              <a:t>*From Ch. 13.2.3.1, PMBOK Guide, 5th Edition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304698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Important Stakeholders</a:t>
            </a:r>
          </a:p>
        </p:txBody>
      </p:sp>
      <p:pic>
        <p:nvPicPr>
          <p:cNvPr id="96260" name="Picture 5"/>
          <p:cNvPicPr>
            <a:picLocks noChangeAspect="1"/>
          </p:cNvPicPr>
          <p:nvPr/>
        </p:nvPicPr>
        <p:blipFill rotWithShape="1">
          <a:blip r:embed="rId2">
            <a:extLst>
              <a:ext uri="{28A0092B-C50C-407E-A947-70E740481C1C}">
                <a14:useLocalDpi xmlns:a14="http://schemas.microsoft.com/office/drawing/2010/main" val="0"/>
              </a:ext>
            </a:extLst>
          </a:blip>
          <a:srcRect l="843" b="3322"/>
          <a:stretch/>
        </p:blipFill>
        <p:spPr bwMode="auto">
          <a:xfrm>
            <a:off x="2272420" y="1364384"/>
            <a:ext cx="7362730" cy="4674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269722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Need for Stakeholder Reporting</a:t>
            </a:r>
          </a:p>
        </p:txBody>
      </p:sp>
      <p:sp>
        <p:nvSpPr>
          <p:cNvPr id="5" name="Content Placeholder 4"/>
          <p:cNvSpPr>
            <a:spLocks noGrp="1"/>
          </p:cNvSpPr>
          <p:nvPr>
            <p:ph idx="1"/>
          </p:nvPr>
        </p:nvSpPr>
        <p:spPr/>
        <p:txBody>
          <a:bodyPr>
            <a:normAutofit/>
          </a:bodyPr>
          <a:lstStyle/>
          <a:p>
            <a:r>
              <a:rPr lang="en-US" dirty="0"/>
              <a:t>DevOps and Agile needs proper tooling, particularly around reporting to key stakeholders, to be really successful. </a:t>
            </a:r>
            <a:endParaRPr lang="en-US" dirty="0" smtClean="0"/>
          </a:p>
          <a:p>
            <a:r>
              <a:rPr lang="en-US" dirty="0" smtClean="0"/>
              <a:t>As </a:t>
            </a:r>
            <a:r>
              <a:rPr lang="en-US" dirty="0"/>
              <a:t>DevOps has evolved a complex tool chain has emerged to help manage Agile projects. </a:t>
            </a:r>
            <a:endParaRPr lang="en-US" dirty="0" smtClean="0"/>
          </a:p>
          <a:p>
            <a:r>
              <a:rPr lang="en-US" dirty="0" smtClean="0"/>
              <a:t>Because </a:t>
            </a:r>
            <a:r>
              <a:rPr lang="en-US" dirty="0"/>
              <a:t>agile processes are iterative it is sometimes difficult for stakeholders to really understand what is happening in projects or whether projects are on time and on budget.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89008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Need for Stakeholder Reporting</a:t>
            </a:r>
          </a:p>
        </p:txBody>
      </p:sp>
      <p:sp>
        <p:nvSpPr>
          <p:cNvPr id="5" name="Content Placeholder 4"/>
          <p:cNvSpPr>
            <a:spLocks noGrp="1"/>
          </p:cNvSpPr>
          <p:nvPr>
            <p:ph idx="1"/>
          </p:nvPr>
        </p:nvSpPr>
        <p:spPr/>
        <p:txBody>
          <a:bodyPr>
            <a:normAutofit/>
          </a:bodyPr>
          <a:lstStyle/>
          <a:p>
            <a:r>
              <a:rPr lang="en-US" dirty="0" smtClean="0"/>
              <a:t>These </a:t>
            </a:r>
            <a:r>
              <a:rPr lang="en-US" dirty="0"/>
              <a:t>stakeholders include not only Dev and Ops but management, product management, marketing, sales, finance etc. </a:t>
            </a:r>
            <a:endParaRPr lang="en-US" dirty="0" smtClean="0"/>
          </a:p>
          <a:p>
            <a:r>
              <a:rPr lang="en-US" dirty="0" smtClean="0"/>
              <a:t>The </a:t>
            </a:r>
            <a:r>
              <a:rPr lang="en-US" dirty="0"/>
              <a:t>problem is increased when stakeholders need to look across multiple projects. </a:t>
            </a:r>
            <a:endParaRPr lang="en-US" dirty="0" smtClean="0"/>
          </a:p>
          <a:p>
            <a:r>
              <a:rPr lang="en-US" dirty="0" smtClean="0"/>
              <a:t>Business </a:t>
            </a:r>
            <a:r>
              <a:rPr lang="en-US" dirty="0"/>
              <a:t>value metrics dashboards provide managers with real-time automated reporting on best-practice </a:t>
            </a:r>
            <a:r>
              <a:rPr lang="en-US" dirty="0" smtClean="0"/>
              <a:t>KPIs.</a:t>
            </a:r>
          </a:p>
          <a:p>
            <a:r>
              <a:rPr lang="en-US" dirty="0" smtClean="0"/>
              <a:t>Customers </a:t>
            </a:r>
            <a:r>
              <a:rPr lang="en-US" dirty="0"/>
              <a:t>can set targets and automate KPI reporting in order to understand the agile processes that need to be improved</a:t>
            </a:r>
            <a:r>
              <a:rPr lang="en-US" dirty="0" smtClean="0"/>
              <a:t>.</a:t>
            </a:r>
            <a:endParaRPr lang="en-US"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307900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16</a:t>
            </a:fld>
            <a:endParaRPr lang="en-US"/>
          </a:p>
        </p:txBody>
      </p:sp>
    </p:spTree>
    <p:extLst>
      <p:ext uri="{BB962C8B-B14F-4D97-AF65-F5344CB8AC3E}">
        <p14:creationId xmlns:p14="http://schemas.microsoft.com/office/powerpoint/2010/main" val="3989567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normAutofit/>
          </a:bodyPr>
          <a:lstStyle/>
          <a:p>
            <a:r>
              <a:rPr lang="en-US" dirty="0"/>
              <a:t>Communication planning overlaps with stakeholder identification, analysis, prioritization, </a:t>
            </a:r>
            <a:r>
              <a:rPr lang="en-US" dirty="0" smtClean="0"/>
              <a:t>and engagement.</a:t>
            </a:r>
          </a:p>
          <a:p>
            <a:r>
              <a:rPr lang="en-US" dirty="0" smtClean="0"/>
              <a:t>Communication is the </a:t>
            </a:r>
            <a:r>
              <a:rPr lang="en-US" dirty="0"/>
              <a:t>most important factor in engaging with stakeholders effectively.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547023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normAutofit lnSpcReduction="10000"/>
          </a:bodyPr>
          <a:lstStyle/>
          <a:p>
            <a:r>
              <a:rPr lang="en-US" dirty="0"/>
              <a:t>Planning communication for </a:t>
            </a:r>
            <a:r>
              <a:rPr lang="en-US" dirty="0" smtClean="0"/>
              <a:t>the project </a:t>
            </a:r>
            <a:r>
              <a:rPr lang="en-US" dirty="0"/>
              <a:t>entails considering the following:</a:t>
            </a:r>
          </a:p>
          <a:p>
            <a:pPr lvl="1"/>
            <a:r>
              <a:rPr lang="en-US" dirty="0" smtClean="0"/>
              <a:t>Who </a:t>
            </a:r>
            <a:r>
              <a:rPr lang="en-US" dirty="0"/>
              <a:t>needs information?</a:t>
            </a:r>
          </a:p>
          <a:p>
            <a:pPr lvl="1"/>
            <a:r>
              <a:rPr lang="en-US" dirty="0" smtClean="0"/>
              <a:t>What </a:t>
            </a:r>
            <a:r>
              <a:rPr lang="en-US" dirty="0"/>
              <a:t>information does each stakeholder need?</a:t>
            </a:r>
          </a:p>
          <a:p>
            <a:pPr lvl="1"/>
            <a:r>
              <a:rPr lang="en-US" dirty="0" smtClean="0"/>
              <a:t>Why </a:t>
            </a:r>
            <a:r>
              <a:rPr lang="en-US" dirty="0"/>
              <a:t>should information be shared with stakeholders?</a:t>
            </a:r>
          </a:p>
          <a:p>
            <a:pPr lvl="1"/>
            <a:r>
              <a:rPr lang="en-US" dirty="0" smtClean="0"/>
              <a:t>What </a:t>
            </a:r>
            <a:r>
              <a:rPr lang="en-US" dirty="0"/>
              <a:t>is the best way to provide information?</a:t>
            </a:r>
          </a:p>
          <a:p>
            <a:pPr lvl="1"/>
            <a:r>
              <a:rPr lang="en-US" dirty="0" smtClean="0"/>
              <a:t>When </a:t>
            </a:r>
            <a:r>
              <a:rPr lang="en-US" dirty="0"/>
              <a:t>and how often is information needed?</a:t>
            </a:r>
          </a:p>
          <a:p>
            <a:pPr lvl="1"/>
            <a:r>
              <a:rPr lang="en-US" dirty="0" smtClean="0"/>
              <a:t>Who </a:t>
            </a:r>
            <a:r>
              <a:rPr lang="en-US" dirty="0"/>
              <a:t>has the information needed?</a:t>
            </a:r>
          </a:p>
          <a:p>
            <a:r>
              <a:rPr lang="en-US" dirty="0"/>
              <a:t>There may be different categories of information, such as internal and external, </a:t>
            </a:r>
            <a:r>
              <a:rPr lang="en-US" dirty="0" smtClean="0"/>
              <a:t>sensitive and </a:t>
            </a:r>
            <a:r>
              <a:rPr lang="en-US" dirty="0"/>
              <a:t>public, or general and detailed. </a:t>
            </a:r>
            <a:endParaRPr lang="en-US" dirty="0" smtClean="0"/>
          </a:p>
          <a:p>
            <a:r>
              <a:rPr lang="en-US" dirty="0" smtClean="0"/>
              <a:t>Analyzing </a:t>
            </a:r>
            <a:r>
              <a:rPr lang="en-US" dirty="0"/>
              <a:t>the stakeholders, information needs, and </a:t>
            </a:r>
            <a:r>
              <a:rPr lang="en-US" dirty="0" smtClean="0"/>
              <a:t>categories of </a:t>
            </a:r>
            <a:r>
              <a:rPr lang="en-US" dirty="0"/>
              <a:t>information provides the foundation for establishing the communications processes and </a:t>
            </a:r>
            <a:r>
              <a:rPr lang="en-US" dirty="0" smtClean="0"/>
              <a:t>plans for </a:t>
            </a:r>
            <a:r>
              <a:rPr lang="en-US" dirty="0"/>
              <a:t>the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706537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Communication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2676746" y="1348657"/>
            <a:ext cx="6992326" cy="5144218"/>
          </a:xfrm>
          <a:prstGeom prst="rect">
            <a:avLst/>
          </a:prstGeom>
        </p:spPr>
      </p:pic>
    </p:spTree>
    <p:extLst>
      <p:ext uri="{BB962C8B-B14F-4D97-AF65-F5344CB8AC3E}">
        <p14:creationId xmlns:p14="http://schemas.microsoft.com/office/powerpoint/2010/main" val="403848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Stakeholder </a:t>
            </a:r>
            <a:r>
              <a:rPr lang="en-US" dirty="0" smtClean="0"/>
              <a:t>Management</a:t>
            </a:r>
          </a:p>
          <a:p>
            <a:r>
              <a:rPr lang="en-US" dirty="0" smtClean="0"/>
              <a:t>Communication</a:t>
            </a:r>
          </a:p>
          <a:p>
            <a:r>
              <a:rPr lang="en-US" dirty="0"/>
              <a:t>Stakeholders Communication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Concepts</a:t>
            </a:r>
            <a:endParaRPr lang="en-US" dirty="0"/>
          </a:p>
        </p:txBody>
      </p:sp>
      <p:sp>
        <p:nvSpPr>
          <p:cNvPr id="3" name="Content Placeholder 2"/>
          <p:cNvSpPr>
            <a:spLocks noGrp="1"/>
          </p:cNvSpPr>
          <p:nvPr>
            <p:ph idx="1"/>
          </p:nvPr>
        </p:nvSpPr>
        <p:spPr>
          <a:xfrm>
            <a:off x="347527" y="1307090"/>
            <a:ext cx="11650767" cy="5075603"/>
          </a:xfrm>
        </p:spPr>
        <p:txBody>
          <a:bodyPr>
            <a:normAutofit lnSpcReduction="10000"/>
          </a:bodyPr>
          <a:lstStyle/>
          <a:p>
            <a:r>
              <a:rPr lang="en-US" dirty="0" smtClean="0"/>
              <a:t>Interactive </a:t>
            </a:r>
            <a:r>
              <a:rPr lang="en-US" dirty="0"/>
              <a:t>vs. Push vs. Pull Communication</a:t>
            </a:r>
          </a:p>
          <a:p>
            <a:r>
              <a:rPr lang="en-US" dirty="0" smtClean="0"/>
              <a:t>Meeting </a:t>
            </a:r>
            <a:r>
              <a:rPr lang="en-US" dirty="0"/>
              <a:t>Success</a:t>
            </a:r>
          </a:p>
          <a:p>
            <a:pPr lvl="1"/>
            <a:r>
              <a:rPr lang="en-US" dirty="0" smtClean="0"/>
              <a:t>Good </a:t>
            </a:r>
            <a:r>
              <a:rPr lang="en-US" dirty="0"/>
              <a:t>advanced notice / Time limit for the meeting</a:t>
            </a:r>
          </a:p>
          <a:p>
            <a:pPr lvl="1"/>
            <a:r>
              <a:rPr lang="en-US" dirty="0" smtClean="0"/>
              <a:t>Regular </a:t>
            </a:r>
            <a:r>
              <a:rPr lang="en-US" dirty="0"/>
              <a:t>but not too frequent</a:t>
            </a:r>
          </a:p>
          <a:p>
            <a:pPr lvl="1"/>
            <a:r>
              <a:rPr lang="en-US" dirty="0" smtClean="0"/>
              <a:t>Clear </a:t>
            </a:r>
            <a:r>
              <a:rPr lang="en-US" dirty="0"/>
              <a:t>purpose and agenda announced beforehand</a:t>
            </a:r>
          </a:p>
          <a:p>
            <a:pPr lvl="1"/>
            <a:r>
              <a:rPr lang="en-US" dirty="0" smtClean="0"/>
              <a:t>Assign </a:t>
            </a:r>
            <a:r>
              <a:rPr lang="en-US" dirty="0"/>
              <a:t>deliverables/action items from the meeting w/ clear </a:t>
            </a:r>
            <a:r>
              <a:rPr lang="en-US" dirty="0" smtClean="0"/>
              <a:t>time limits </a:t>
            </a:r>
            <a:r>
              <a:rPr lang="en-US" dirty="0"/>
              <a:t>and distribution channels</a:t>
            </a:r>
          </a:p>
          <a:p>
            <a:pPr lvl="1"/>
            <a:r>
              <a:rPr lang="en-US" dirty="0" smtClean="0"/>
              <a:t>Document </a:t>
            </a:r>
            <a:r>
              <a:rPr lang="en-US" dirty="0"/>
              <a:t>and publish meeting minutes</a:t>
            </a:r>
          </a:p>
          <a:p>
            <a:r>
              <a:rPr lang="en-US" dirty="0" smtClean="0"/>
              <a:t>Communication </a:t>
            </a:r>
            <a:r>
              <a:rPr lang="en-US" dirty="0"/>
              <a:t>Channels</a:t>
            </a:r>
          </a:p>
          <a:p>
            <a:r>
              <a:rPr lang="en-US" dirty="0"/>
              <a:t># </a:t>
            </a:r>
            <a:r>
              <a:rPr lang="en-US" dirty="0" smtClean="0"/>
              <a:t>Communication Channels</a:t>
            </a:r>
            <a:endParaRPr lang="en-US" dirty="0"/>
          </a:p>
          <a:p>
            <a:endParaRPr lang="en-US" dirty="0" smtClean="0"/>
          </a:p>
          <a:p>
            <a:r>
              <a:rPr lang="en-US" dirty="0" smtClean="0"/>
              <a:t> </a:t>
            </a:r>
            <a:r>
              <a:rPr lang="en-US" dirty="0"/>
              <a:t>Communication Blockers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9676524" y="4460898"/>
            <a:ext cx="1800476" cy="1467055"/>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064052496"/>
                  </p:ext>
                </p:extLst>
              </p:nvPr>
            </p:nvGraphicFramePr>
            <p:xfrm>
              <a:off x="1479739" y="5173967"/>
              <a:ext cx="8127999" cy="554355"/>
            </p:xfrm>
            <a:graphic>
              <a:graphicData uri="http://schemas.openxmlformats.org/drawingml/2006/table">
                <a:tbl>
                  <a:tblPr firstRow="1" bandRow="1">
                    <a:tableStyleId>{5940675A-B579-460E-94D1-54222C63F5DA}</a:tableStyleId>
                  </a:tblPr>
                  <a:tblGrid>
                    <a:gridCol w="2992673">
                      <a:extLst>
                        <a:ext uri="{9D8B030D-6E8A-4147-A177-3AD203B41FA5}">
                          <a16:colId xmlns:a16="http://schemas.microsoft.com/office/drawing/2014/main" val="2721628919"/>
                        </a:ext>
                      </a:extLst>
                    </a:gridCol>
                    <a:gridCol w="2425993">
                      <a:extLst>
                        <a:ext uri="{9D8B030D-6E8A-4147-A177-3AD203B41FA5}">
                          <a16:colId xmlns:a16="http://schemas.microsoft.com/office/drawing/2014/main" val="3927076796"/>
                        </a:ext>
                      </a:extLst>
                    </a:gridCol>
                    <a:gridCol w="2709333">
                      <a:extLst>
                        <a:ext uri="{9D8B030D-6E8A-4147-A177-3AD203B41FA5}">
                          <a16:colId xmlns:a16="http://schemas.microsoft.com/office/drawing/2014/main" val="4276486572"/>
                        </a:ext>
                      </a:extLst>
                    </a:gridCol>
                  </a:tblGrid>
                  <a:tr h="538769">
                    <a:tc>
                      <a:txBody>
                        <a:bodyPr/>
                        <a:lstStyle/>
                        <a:p>
                          <a:r>
                            <a:rPr lang="en-US" dirty="0" smtClean="0">
                              <a:latin typeface="Candara" panose="020E0502030303020204" pitchFamily="34" charset="0"/>
                            </a:rPr>
                            <a:t># Communication Channels</a:t>
                          </a: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𝑁</m:t>
                                    </m:r>
                                    <m:r>
                                      <a:rPr lang="en-US" sz="1600" b="0" i="1" smtClean="0">
                                        <a:latin typeface="Cambria Math" panose="02040503050406030204" pitchFamily="18" charset="0"/>
                                      </a:rPr>
                                      <m:t> (</m:t>
                                    </m:r>
                                    <m:r>
                                      <a:rPr lang="en-US" sz="1600" b="0" i="1" smtClean="0">
                                        <a:latin typeface="Cambria Math" panose="02040503050406030204" pitchFamily="18" charset="0"/>
                                      </a:rPr>
                                      <m:t>𝑁</m:t>
                                    </m:r>
                                    <m:r>
                                      <a:rPr lang="en-US" sz="1600" b="0" i="1" smtClean="0">
                                        <a:latin typeface="Cambria Math" panose="02040503050406030204" pitchFamily="18" charset="0"/>
                                      </a:rPr>
                                      <m:t> −1)</m:t>
                                    </m:r>
                                  </m:num>
                                  <m:den>
                                    <m:r>
                                      <a:rPr lang="en-US" sz="1600" i="1" smtClean="0">
                                        <a:latin typeface="Cambria Math" panose="02040503050406030204" pitchFamily="18" charset="0"/>
                                      </a:rPr>
                                      <m:t>2</m:t>
                                    </m:r>
                                  </m:den>
                                </m:f>
                              </m:oMath>
                            </m:oMathPara>
                          </a14:m>
                          <a:endParaRPr lang="en-US" sz="1600" dirty="0">
                            <a:latin typeface="Candara" panose="020E0502030303020204" pitchFamily="34" charset="0"/>
                          </a:endParaRPr>
                        </a:p>
                      </a:txBody>
                      <a:tcPr/>
                    </a:tc>
                    <a:tc>
                      <a:txBody>
                        <a:bodyPr/>
                        <a:lstStyle/>
                        <a:p>
                          <a:r>
                            <a:rPr lang="en-US" dirty="0" smtClean="0">
                              <a:latin typeface="Candara" panose="020E0502030303020204" pitchFamily="34" charset="0"/>
                            </a:rPr>
                            <a:t>N = the number of people</a:t>
                          </a:r>
                          <a:endParaRPr lang="en-US" dirty="0">
                            <a:latin typeface="Candara" panose="020E0502030303020204" pitchFamily="34" charset="0"/>
                          </a:endParaRPr>
                        </a:p>
                      </a:txBody>
                      <a:tcPr/>
                    </a:tc>
                    <a:extLst>
                      <a:ext uri="{0D108BD9-81ED-4DB2-BD59-A6C34878D82A}">
                        <a16:rowId xmlns:a16="http://schemas.microsoft.com/office/drawing/2014/main" val="2413659152"/>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064052496"/>
                  </p:ext>
                </p:extLst>
              </p:nvPr>
            </p:nvGraphicFramePr>
            <p:xfrm>
              <a:off x="1479739" y="5173967"/>
              <a:ext cx="8127999" cy="554355"/>
            </p:xfrm>
            <a:graphic>
              <a:graphicData uri="http://schemas.openxmlformats.org/drawingml/2006/table">
                <a:tbl>
                  <a:tblPr firstRow="1" bandRow="1">
                    <a:tableStyleId>{5940675A-B579-460E-94D1-54222C63F5DA}</a:tableStyleId>
                  </a:tblPr>
                  <a:tblGrid>
                    <a:gridCol w="2992673">
                      <a:extLst>
                        <a:ext uri="{9D8B030D-6E8A-4147-A177-3AD203B41FA5}">
                          <a16:colId xmlns:a16="http://schemas.microsoft.com/office/drawing/2014/main" val="2721628919"/>
                        </a:ext>
                      </a:extLst>
                    </a:gridCol>
                    <a:gridCol w="2425993">
                      <a:extLst>
                        <a:ext uri="{9D8B030D-6E8A-4147-A177-3AD203B41FA5}">
                          <a16:colId xmlns:a16="http://schemas.microsoft.com/office/drawing/2014/main" val="3927076796"/>
                        </a:ext>
                      </a:extLst>
                    </a:gridCol>
                    <a:gridCol w="2709333">
                      <a:extLst>
                        <a:ext uri="{9D8B030D-6E8A-4147-A177-3AD203B41FA5}">
                          <a16:colId xmlns:a16="http://schemas.microsoft.com/office/drawing/2014/main" val="4276486572"/>
                        </a:ext>
                      </a:extLst>
                    </a:gridCol>
                  </a:tblGrid>
                  <a:tr h="554355">
                    <a:tc>
                      <a:txBody>
                        <a:bodyPr/>
                        <a:lstStyle/>
                        <a:p>
                          <a:r>
                            <a:rPr lang="en-US" dirty="0" smtClean="0">
                              <a:latin typeface="Candara" panose="020E0502030303020204" pitchFamily="34" charset="0"/>
                            </a:rPr>
                            <a:t># Communication Channels</a:t>
                          </a:r>
                          <a:endParaRPr lang="en-US" dirty="0">
                            <a:latin typeface="Candara" panose="020E0502030303020204" pitchFamily="34" charset="0"/>
                          </a:endParaRPr>
                        </a:p>
                      </a:txBody>
                      <a:tcPr>
                        <a:lnL w="12700" cap="flat" cmpd="sng" algn="ctr">
                          <a:solidFill>
                            <a:schemeClr val="tx1"/>
                          </a:solidFill>
                          <a:prstDash val="solid"/>
                          <a:round/>
                          <a:headEnd type="none" w="med" len="med"/>
                          <a:tailEnd type="none" w="med" len="med"/>
                        </a:lnL>
                      </a:tcPr>
                    </a:tc>
                    <a:tc>
                      <a:txBody>
                        <a:bodyPr/>
                        <a:lstStyle/>
                        <a:p>
                          <a:endParaRPr lang="en-US"/>
                        </a:p>
                      </a:txBody>
                      <a:tcPr>
                        <a:blipFill>
                          <a:blip r:embed="rId3"/>
                          <a:stretch>
                            <a:fillRect l="-123869" t="-5435" r="-112312" b="-2174"/>
                          </a:stretch>
                        </a:blipFill>
                      </a:tcPr>
                    </a:tc>
                    <a:tc>
                      <a:txBody>
                        <a:bodyPr/>
                        <a:lstStyle/>
                        <a:p>
                          <a:r>
                            <a:rPr lang="en-US" dirty="0" smtClean="0">
                              <a:latin typeface="Candara" panose="020E0502030303020204" pitchFamily="34" charset="0"/>
                            </a:rPr>
                            <a:t>N = the number of people</a:t>
                          </a:r>
                          <a:endParaRPr lang="en-US" dirty="0">
                            <a:latin typeface="Candara" panose="020E0502030303020204" pitchFamily="34" charset="0"/>
                          </a:endParaRPr>
                        </a:p>
                      </a:txBody>
                      <a:tcPr/>
                    </a:tc>
                    <a:extLst>
                      <a:ext uri="{0D108BD9-81ED-4DB2-BD59-A6C34878D82A}">
                        <a16:rowId xmlns:a16="http://schemas.microsoft.com/office/drawing/2014/main" val="2413659152"/>
                      </a:ext>
                    </a:extLst>
                  </a:tr>
                </a:tbl>
              </a:graphicData>
            </a:graphic>
          </p:graphicFrame>
        </mc:Fallback>
      </mc:AlternateContent>
    </p:spTree>
    <p:extLst>
      <p:ext uri="{BB962C8B-B14F-4D97-AF65-F5344CB8AC3E}">
        <p14:creationId xmlns:p14="http://schemas.microsoft.com/office/powerpoint/2010/main" val="63702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Communications</a:t>
            </a:r>
            <a:endParaRPr lang="en-US" dirty="0"/>
          </a:p>
        </p:txBody>
      </p:sp>
      <p:sp>
        <p:nvSpPr>
          <p:cNvPr id="3" name="Content Placeholder 2"/>
          <p:cNvSpPr>
            <a:spLocks noGrp="1"/>
          </p:cNvSpPr>
          <p:nvPr>
            <p:ph idx="1"/>
          </p:nvPr>
        </p:nvSpPr>
        <p:spPr/>
        <p:txBody>
          <a:bodyPr/>
          <a:lstStyle/>
          <a:p>
            <a:r>
              <a:rPr lang="en-US" dirty="0" smtClean="0"/>
              <a:t>Consider</a:t>
            </a:r>
            <a:r>
              <a:rPr lang="en-US" dirty="0"/>
              <a:t>: culture, expectations, technology, methods</a:t>
            </a:r>
            <a:r>
              <a:rPr lang="en-US" dirty="0" smtClean="0"/>
              <a:t>, established </a:t>
            </a:r>
            <a:r>
              <a:rPr lang="en-US" dirty="0"/>
              <a:t>policies and procedures</a:t>
            </a:r>
          </a:p>
          <a:p>
            <a:r>
              <a:rPr lang="en-US" dirty="0" smtClean="0"/>
              <a:t>Plan </a:t>
            </a:r>
            <a:r>
              <a:rPr lang="en-US" dirty="0"/>
              <a:t>to Communicate: Who, when, what channel, and </a:t>
            </a:r>
            <a:r>
              <a:rPr lang="en-US" dirty="0" smtClean="0"/>
              <a:t>with what </a:t>
            </a:r>
            <a:r>
              <a:rPr lang="en-US" dirty="0"/>
              <a:t>frequency</a:t>
            </a:r>
          </a:p>
          <a:p>
            <a:r>
              <a:rPr lang="en-US" dirty="0" smtClean="0"/>
              <a:t>Plan </a:t>
            </a:r>
            <a:r>
              <a:rPr lang="en-US" dirty="0"/>
              <a:t>to Communicate: What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11703366"/>
              </p:ext>
            </p:extLst>
          </p:nvPr>
        </p:nvGraphicFramePr>
        <p:xfrm>
          <a:off x="1973655" y="3335883"/>
          <a:ext cx="9062519" cy="2987040"/>
        </p:xfrm>
        <a:graphic>
          <a:graphicData uri="http://schemas.openxmlformats.org/drawingml/2006/table">
            <a:tbl>
              <a:tblPr firstRow="1" bandRow="1">
                <a:tableStyleId>{5C22544A-7EE6-4342-B048-85BDC9FD1C3A}</a:tableStyleId>
              </a:tblPr>
              <a:tblGrid>
                <a:gridCol w="2462543">
                  <a:extLst>
                    <a:ext uri="{9D8B030D-6E8A-4147-A177-3AD203B41FA5}">
                      <a16:colId xmlns:a16="http://schemas.microsoft.com/office/drawing/2014/main" val="2471149646"/>
                    </a:ext>
                  </a:extLst>
                </a:gridCol>
                <a:gridCol w="6599976">
                  <a:extLst>
                    <a:ext uri="{9D8B030D-6E8A-4147-A177-3AD203B41FA5}">
                      <a16:colId xmlns:a16="http://schemas.microsoft.com/office/drawing/2014/main" val="1699238995"/>
                    </a:ext>
                  </a:extLst>
                </a:gridCol>
              </a:tblGrid>
              <a:tr h="370840">
                <a:tc>
                  <a:txBody>
                    <a:bodyPr/>
                    <a:lstStyle/>
                    <a:p>
                      <a:r>
                        <a:rPr lang="en-US" sz="2000" dirty="0" smtClean="0">
                          <a:latin typeface="Candara" panose="020E0502030303020204" pitchFamily="34" charset="0"/>
                        </a:rPr>
                        <a:t>Type</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Examples</a:t>
                      </a:r>
                      <a:endParaRPr lang="en-US" sz="2000" dirty="0">
                        <a:latin typeface="Candara" panose="020E0502030303020204" pitchFamily="34" charset="0"/>
                      </a:endParaRPr>
                    </a:p>
                  </a:txBody>
                  <a:tcPr/>
                </a:tc>
                <a:extLst>
                  <a:ext uri="{0D108BD9-81ED-4DB2-BD59-A6C34878D82A}">
                    <a16:rowId xmlns:a16="http://schemas.microsoft.com/office/drawing/2014/main" val="338401437"/>
                  </a:ext>
                </a:extLst>
              </a:tr>
              <a:tr h="370840">
                <a:tc>
                  <a:txBody>
                    <a:bodyPr/>
                    <a:lstStyle/>
                    <a:p>
                      <a:r>
                        <a:rPr lang="en-US" sz="2000" dirty="0" smtClean="0">
                          <a:latin typeface="Candara" panose="020E0502030303020204" pitchFamily="34" charset="0"/>
                        </a:rPr>
                        <a:t>Project Documents</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Charter, PM Plan</a:t>
                      </a:r>
                      <a:endParaRPr lang="en-US" sz="2000" dirty="0">
                        <a:latin typeface="Candara" panose="020E0502030303020204" pitchFamily="34" charset="0"/>
                      </a:endParaRPr>
                    </a:p>
                  </a:txBody>
                  <a:tcPr/>
                </a:tc>
                <a:extLst>
                  <a:ext uri="{0D108BD9-81ED-4DB2-BD59-A6C34878D82A}">
                    <a16:rowId xmlns:a16="http://schemas.microsoft.com/office/drawing/2014/main" val="3770664100"/>
                  </a:ext>
                </a:extLst>
              </a:tr>
              <a:tr h="370840">
                <a:tc>
                  <a:txBody>
                    <a:bodyPr/>
                    <a:lstStyle/>
                    <a:p>
                      <a:r>
                        <a:rPr lang="en-US" sz="2000" dirty="0" smtClean="0">
                          <a:latin typeface="Candara" panose="020E0502030303020204" pitchFamily="34" charset="0"/>
                        </a:rPr>
                        <a:t>Schedule/Resources</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WBS, Resource needs, Meeting Schedule, Work</a:t>
                      </a:r>
                    </a:p>
                    <a:p>
                      <a:r>
                        <a:rPr lang="en-US" sz="2000" dirty="0" smtClean="0">
                          <a:latin typeface="Candara" panose="020E0502030303020204" pitchFamily="34" charset="0"/>
                        </a:rPr>
                        <a:t>Assignments (upcoming and current)</a:t>
                      </a:r>
                      <a:endParaRPr lang="en-US" sz="2000" dirty="0">
                        <a:latin typeface="Candara" panose="020E0502030303020204" pitchFamily="34" charset="0"/>
                      </a:endParaRPr>
                    </a:p>
                  </a:txBody>
                  <a:tcPr/>
                </a:tc>
                <a:extLst>
                  <a:ext uri="{0D108BD9-81ED-4DB2-BD59-A6C34878D82A}">
                    <a16:rowId xmlns:a16="http://schemas.microsoft.com/office/drawing/2014/main" val="4284191308"/>
                  </a:ext>
                </a:extLst>
              </a:tr>
              <a:tr h="370840">
                <a:tc>
                  <a:txBody>
                    <a:bodyPr/>
                    <a:lstStyle/>
                    <a:p>
                      <a:r>
                        <a:rPr lang="en-US" sz="2000" dirty="0" smtClean="0">
                          <a:latin typeface="Candara" panose="020E0502030303020204" pitchFamily="34" charset="0"/>
                        </a:rPr>
                        <a:t>Status</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General Status, Impacts to/from other projects,</a:t>
                      </a:r>
                    </a:p>
                    <a:p>
                      <a:r>
                        <a:rPr lang="en-US" sz="2000" dirty="0" smtClean="0">
                          <a:latin typeface="Candara" panose="020E0502030303020204" pitchFamily="34" charset="0"/>
                        </a:rPr>
                        <a:t>Performance Reports</a:t>
                      </a:r>
                      <a:endParaRPr lang="en-US" sz="2000" dirty="0">
                        <a:latin typeface="Candara" panose="020E0502030303020204" pitchFamily="34" charset="0"/>
                      </a:endParaRPr>
                    </a:p>
                  </a:txBody>
                  <a:tcPr/>
                </a:tc>
                <a:extLst>
                  <a:ext uri="{0D108BD9-81ED-4DB2-BD59-A6C34878D82A}">
                    <a16:rowId xmlns:a16="http://schemas.microsoft.com/office/drawing/2014/main" val="3542768214"/>
                  </a:ext>
                </a:extLst>
              </a:tr>
              <a:tr h="370840">
                <a:tc>
                  <a:txBody>
                    <a:bodyPr/>
                    <a:lstStyle/>
                    <a:p>
                      <a:r>
                        <a:rPr lang="en-US" sz="2000" dirty="0" smtClean="0">
                          <a:latin typeface="Candara" panose="020E0502030303020204" pitchFamily="34" charset="0"/>
                        </a:rPr>
                        <a:t>Risks</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New Risks, Uncertainties, Realized Risks (problems)</a:t>
                      </a:r>
                      <a:endParaRPr lang="en-US" sz="2000" dirty="0">
                        <a:latin typeface="Candara" panose="020E0502030303020204" pitchFamily="34" charset="0"/>
                      </a:endParaRPr>
                    </a:p>
                  </a:txBody>
                  <a:tcPr/>
                </a:tc>
                <a:extLst>
                  <a:ext uri="{0D108BD9-81ED-4DB2-BD59-A6C34878D82A}">
                    <a16:rowId xmlns:a16="http://schemas.microsoft.com/office/drawing/2014/main" val="3925353636"/>
                  </a:ext>
                </a:extLst>
              </a:tr>
              <a:tr h="370840">
                <a:tc>
                  <a:txBody>
                    <a:bodyPr/>
                    <a:lstStyle/>
                    <a:p>
                      <a:r>
                        <a:rPr lang="en-US" sz="2000" dirty="0" smtClean="0">
                          <a:latin typeface="Candara" panose="020E0502030303020204" pitchFamily="34" charset="0"/>
                        </a:rPr>
                        <a:t>Change Control </a:t>
                      </a:r>
                      <a:endParaRPr lang="en-US" sz="2000" dirty="0">
                        <a:latin typeface="Candara" panose="020E0502030303020204" pitchFamily="34" charset="0"/>
                      </a:endParaRPr>
                    </a:p>
                  </a:txBody>
                  <a:tcPr/>
                </a:tc>
                <a:tc>
                  <a:txBody>
                    <a:bodyPr/>
                    <a:lstStyle/>
                    <a:p>
                      <a:r>
                        <a:rPr lang="en-US" sz="2000" dirty="0" smtClean="0">
                          <a:latin typeface="Candara" panose="020E0502030303020204" pitchFamily="34" charset="0"/>
                        </a:rPr>
                        <a:t>Scope changes, CCB communications</a:t>
                      </a:r>
                      <a:endParaRPr lang="en-US" sz="2000" dirty="0">
                        <a:latin typeface="Candara" panose="020E0502030303020204" pitchFamily="34" charset="0"/>
                      </a:endParaRPr>
                    </a:p>
                  </a:txBody>
                  <a:tcPr/>
                </a:tc>
                <a:extLst>
                  <a:ext uri="{0D108BD9-81ED-4DB2-BD59-A6C34878D82A}">
                    <a16:rowId xmlns:a16="http://schemas.microsoft.com/office/drawing/2014/main" val="315098688"/>
                  </a:ext>
                </a:extLst>
              </a:tr>
            </a:tbl>
          </a:graphicData>
        </a:graphic>
      </p:graphicFrame>
    </p:spTree>
    <p:extLst>
      <p:ext uri="{BB962C8B-B14F-4D97-AF65-F5344CB8AC3E}">
        <p14:creationId xmlns:p14="http://schemas.microsoft.com/office/powerpoint/2010/main" val="4274367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Responsibility</a:t>
            </a:r>
            <a:endParaRPr lang="en-US" dirty="0"/>
          </a:p>
        </p:txBody>
      </p:sp>
      <p:sp>
        <p:nvSpPr>
          <p:cNvPr id="3" name="Content Placeholder 2"/>
          <p:cNvSpPr>
            <a:spLocks noGrp="1"/>
          </p:cNvSpPr>
          <p:nvPr>
            <p:ph idx="1"/>
          </p:nvPr>
        </p:nvSpPr>
        <p:spPr/>
        <p:txBody>
          <a:bodyPr>
            <a:normAutofit/>
          </a:bodyPr>
          <a:lstStyle/>
          <a:p>
            <a:r>
              <a:rPr lang="en-US" dirty="0"/>
              <a:t>As a PM or Team Member, communication is at the heart </a:t>
            </a:r>
            <a:r>
              <a:rPr lang="en-US" dirty="0" smtClean="0"/>
              <a:t>of ethical </a:t>
            </a:r>
            <a:r>
              <a:rPr lang="en-US" dirty="0"/>
              <a:t>and honest behavior and responsibility.</a:t>
            </a:r>
          </a:p>
          <a:p>
            <a:r>
              <a:rPr lang="en-US" dirty="0" smtClean="0"/>
              <a:t>Try </a:t>
            </a:r>
            <a:r>
              <a:rPr lang="en-US" dirty="0"/>
              <a:t>to understand the truth</a:t>
            </a:r>
          </a:p>
          <a:p>
            <a:pPr lvl="1"/>
            <a:r>
              <a:rPr lang="en-US" dirty="0" smtClean="0"/>
              <a:t>Be </a:t>
            </a:r>
            <a:r>
              <a:rPr lang="en-US" dirty="0"/>
              <a:t>careful – your perception of the </a:t>
            </a:r>
            <a:r>
              <a:rPr lang="en-US" dirty="0" smtClean="0"/>
              <a:t>truth may </a:t>
            </a:r>
            <a:r>
              <a:rPr lang="en-US" dirty="0"/>
              <a:t>be false</a:t>
            </a:r>
          </a:p>
          <a:p>
            <a:pPr lvl="1"/>
            <a:r>
              <a:rPr lang="en-US" dirty="0" smtClean="0"/>
              <a:t>Seek </a:t>
            </a:r>
            <a:r>
              <a:rPr lang="en-US" dirty="0"/>
              <a:t>the whole truth</a:t>
            </a:r>
          </a:p>
          <a:p>
            <a:r>
              <a:rPr lang="en-US" dirty="0" smtClean="0"/>
              <a:t>Be </a:t>
            </a:r>
            <a:r>
              <a:rPr lang="en-US" dirty="0"/>
              <a:t>truthful in all communications</a:t>
            </a:r>
          </a:p>
          <a:p>
            <a:pPr lvl="1"/>
            <a:r>
              <a:rPr lang="en-US" dirty="0" smtClean="0"/>
              <a:t>Communicate </a:t>
            </a:r>
            <a:r>
              <a:rPr lang="en-US" dirty="0"/>
              <a:t>honestly, even if the project is in trouble</a:t>
            </a:r>
          </a:p>
          <a:p>
            <a:r>
              <a:rPr lang="en-US" dirty="0" smtClean="0"/>
              <a:t>Create </a:t>
            </a:r>
            <a:r>
              <a:rPr lang="en-US" dirty="0"/>
              <a:t>an environment where others tell the truth</a:t>
            </a:r>
          </a:p>
          <a:p>
            <a:pPr lvl="1"/>
            <a:r>
              <a:rPr lang="en-US" dirty="0" smtClean="0"/>
              <a:t>Telling </a:t>
            </a:r>
            <a:r>
              <a:rPr lang="en-US" dirty="0"/>
              <a:t>the truth consistently lets project team members know </a:t>
            </a:r>
            <a:r>
              <a:rPr lang="en-US" dirty="0" smtClean="0"/>
              <a:t>that only </a:t>
            </a:r>
            <a:r>
              <a:rPr lang="en-US" dirty="0"/>
              <a:t>the truth is acceptable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5" name="Picture 4"/>
          <p:cNvPicPr>
            <a:picLocks noChangeAspect="1"/>
          </p:cNvPicPr>
          <p:nvPr/>
        </p:nvPicPr>
        <p:blipFill>
          <a:blip r:embed="rId2"/>
          <a:stretch>
            <a:fillRect/>
          </a:stretch>
        </p:blipFill>
        <p:spPr>
          <a:xfrm>
            <a:off x="8602909" y="2378163"/>
            <a:ext cx="2772162" cy="1667108"/>
          </a:xfrm>
          <a:prstGeom prst="rect">
            <a:avLst/>
          </a:prstGeom>
        </p:spPr>
      </p:pic>
    </p:spTree>
    <p:extLst>
      <p:ext uri="{BB962C8B-B14F-4D97-AF65-F5344CB8AC3E}">
        <p14:creationId xmlns:p14="http://schemas.microsoft.com/office/powerpoint/2010/main" val="1105262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a:t>
            </a:r>
            <a:r>
              <a:rPr lang="en-US" dirty="0"/>
              <a:t>Responsibility</a:t>
            </a:r>
          </a:p>
        </p:txBody>
      </p:sp>
      <p:sp>
        <p:nvSpPr>
          <p:cNvPr id="3" name="Content Placeholder 2"/>
          <p:cNvSpPr>
            <a:spLocks noGrp="1"/>
          </p:cNvSpPr>
          <p:nvPr>
            <p:ph idx="1"/>
          </p:nvPr>
        </p:nvSpPr>
        <p:spPr/>
        <p:txBody>
          <a:bodyPr>
            <a:normAutofit lnSpcReduction="10000"/>
          </a:bodyPr>
          <a:lstStyle/>
          <a:p>
            <a:r>
              <a:rPr lang="en-US" dirty="0" smtClean="0"/>
              <a:t>Only </a:t>
            </a:r>
            <a:r>
              <a:rPr lang="en-US" dirty="0"/>
              <a:t>accept assignments you are qualified to complete</a:t>
            </a:r>
          </a:p>
          <a:p>
            <a:pPr lvl="1"/>
            <a:r>
              <a:rPr lang="en-US" dirty="0" smtClean="0"/>
              <a:t>Lack </a:t>
            </a:r>
            <a:r>
              <a:rPr lang="en-US" dirty="0"/>
              <a:t>of qualification presents a major risk to the project</a:t>
            </a:r>
          </a:p>
          <a:p>
            <a:r>
              <a:rPr lang="en-US" dirty="0" smtClean="0"/>
              <a:t>Protect </a:t>
            </a:r>
            <a:r>
              <a:rPr lang="en-US" dirty="0"/>
              <a:t>proprietary information, Report unethical behavior </a:t>
            </a:r>
            <a:r>
              <a:rPr lang="en-US" dirty="0" smtClean="0"/>
              <a:t>and violations</a:t>
            </a:r>
            <a:endParaRPr lang="en-US" dirty="0"/>
          </a:p>
          <a:p>
            <a:r>
              <a:rPr lang="en-US" dirty="0" smtClean="0"/>
              <a:t>Maintain </a:t>
            </a:r>
            <a:r>
              <a:rPr lang="en-US" dirty="0"/>
              <a:t>an attitude of mutual </a:t>
            </a:r>
            <a:r>
              <a:rPr lang="en-US" dirty="0" smtClean="0"/>
              <a:t>cooperation</a:t>
            </a:r>
          </a:p>
          <a:p>
            <a:pPr lvl="1"/>
            <a:r>
              <a:rPr lang="en-US" dirty="0" smtClean="0"/>
              <a:t>Consider other projects and operational work when asking for resources</a:t>
            </a:r>
          </a:p>
          <a:p>
            <a:pPr lvl="1"/>
            <a:r>
              <a:rPr lang="en-US" dirty="0" smtClean="0"/>
              <a:t>Protect </a:t>
            </a:r>
            <a:r>
              <a:rPr lang="en-US" dirty="0"/>
              <a:t>reputations of your team members as it relates to project work</a:t>
            </a:r>
          </a:p>
          <a:p>
            <a:pPr lvl="1"/>
            <a:r>
              <a:rPr lang="en-US" dirty="0" smtClean="0"/>
              <a:t>Ask </a:t>
            </a:r>
            <a:r>
              <a:rPr lang="en-US" dirty="0"/>
              <a:t>what communication method is favored by your stakeholders/team</a:t>
            </a:r>
          </a:p>
          <a:p>
            <a:r>
              <a:rPr lang="en-US" dirty="0" smtClean="0"/>
              <a:t>Be </a:t>
            </a:r>
            <a:r>
              <a:rPr lang="en-US" dirty="0"/>
              <a:t>direct in dealing with conflict</a:t>
            </a:r>
          </a:p>
          <a:p>
            <a:pPr lvl="1"/>
            <a:r>
              <a:rPr lang="en-US" dirty="0" smtClean="0"/>
              <a:t>Openly </a:t>
            </a:r>
            <a:r>
              <a:rPr lang="en-US" dirty="0"/>
              <a:t>discuss conflict with the other party, not behind their back</a:t>
            </a:r>
          </a:p>
          <a:p>
            <a:r>
              <a:rPr lang="en-US" dirty="0" smtClean="0"/>
              <a:t>Continuously </a:t>
            </a:r>
            <a:r>
              <a:rPr lang="en-US" dirty="0"/>
              <a:t>look for conflicts of interest and disclose them</a:t>
            </a:r>
          </a:p>
          <a:p>
            <a:pPr lvl="1"/>
            <a:r>
              <a:rPr lang="en-US" dirty="0" smtClean="0"/>
              <a:t>Treat </a:t>
            </a:r>
            <a:r>
              <a:rPr lang="en-US" dirty="0"/>
              <a:t>the search and resolution of conflicts of interest like risks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1906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Management Plan</a:t>
            </a:r>
            <a:endParaRPr lang="en-US" dirty="0"/>
          </a:p>
        </p:txBody>
      </p:sp>
      <p:sp>
        <p:nvSpPr>
          <p:cNvPr id="3" name="Content Placeholder 2"/>
          <p:cNvSpPr>
            <a:spLocks noGrp="1"/>
          </p:cNvSpPr>
          <p:nvPr>
            <p:ph idx="1"/>
          </p:nvPr>
        </p:nvSpPr>
        <p:spPr/>
        <p:txBody>
          <a:bodyPr/>
          <a:lstStyle/>
          <a:p>
            <a:r>
              <a:rPr lang="en-US" dirty="0"/>
              <a:t>Primary output of Plan Communications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1847730" y="2291180"/>
            <a:ext cx="8478433" cy="2800741"/>
          </a:xfrm>
          <a:prstGeom prst="rect">
            <a:avLst/>
          </a:prstGeom>
        </p:spPr>
      </p:pic>
    </p:spTree>
    <p:extLst>
      <p:ext uri="{BB962C8B-B14F-4D97-AF65-F5344CB8AC3E}">
        <p14:creationId xmlns:p14="http://schemas.microsoft.com/office/powerpoint/2010/main" val="3106521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Stakeholders Communication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50821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Stakeholders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Analyze </a:t>
            </a:r>
            <a:r>
              <a:rPr lang="en-US" dirty="0"/>
              <a:t>Stakeholders continuously</a:t>
            </a:r>
          </a:p>
          <a:p>
            <a:pPr marL="514350" indent="-514350">
              <a:buFont typeface="+mj-lt"/>
              <a:buAutoNum type="arabicPeriod"/>
            </a:pPr>
            <a:r>
              <a:rPr lang="en-US" dirty="0" smtClean="0"/>
              <a:t>Create </a:t>
            </a:r>
            <a:r>
              <a:rPr lang="en-US" dirty="0"/>
              <a:t>and Maintain a Stakeholder Register</a:t>
            </a:r>
          </a:p>
          <a:p>
            <a:pPr marL="514350" indent="-514350">
              <a:buFont typeface="+mj-lt"/>
              <a:buAutoNum type="arabicPeriod"/>
            </a:pPr>
            <a:r>
              <a:rPr lang="en-US" dirty="0" smtClean="0"/>
              <a:t>Create </a:t>
            </a:r>
            <a:r>
              <a:rPr lang="en-US" dirty="0"/>
              <a:t>and execute a Stakeholder </a:t>
            </a:r>
            <a:r>
              <a:rPr lang="en-US" dirty="0" smtClean="0"/>
              <a:t>Management Strategy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1847257" y="3471302"/>
            <a:ext cx="8497486" cy="1943371"/>
          </a:xfrm>
          <a:prstGeom prst="rect">
            <a:avLst/>
          </a:prstGeom>
        </p:spPr>
      </p:pic>
    </p:spTree>
    <p:extLst>
      <p:ext uri="{BB962C8B-B14F-4D97-AF65-F5344CB8AC3E}">
        <p14:creationId xmlns:p14="http://schemas.microsoft.com/office/powerpoint/2010/main" val="1185736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 Interest Balance</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pic>
        <p:nvPicPr>
          <p:cNvPr id="5" name="Picture 4"/>
          <p:cNvPicPr>
            <a:picLocks noChangeAspect="1"/>
          </p:cNvPicPr>
          <p:nvPr/>
        </p:nvPicPr>
        <p:blipFill>
          <a:blip r:embed="rId2"/>
          <a:stretch>
            <a:fillRect/>
          </a:stretch>
        </p:blipFill>
        <p:spPr>
          <a:xfrm>
            <a:off x="2057534" y="1406880"/>
            <a:ext cx="8230749" cy="4696480"/>
          </a:xfrm>
          <a:prstGeom prst="rect">
            <a:avLst/>
          </a:prstGeom>
        </p:spPr>
      </p:pic>
    </p:spTree>
    <p:extLst>
      <p:ext uri="{BB962C8B-B14F-4D97-AF65-F5344CB8AC3E}">
        <p14:creationId xmlns:p14="http://schemas.microsoft.com/office/powerpoint/2010/main" val="106755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endParaRPr lang="en-US" dirty="0" smtClean="0"/>
          </a:p>
          <a:p>
            <a:pPr lvl="1"/>
            <a:r>
              <a:rPr lang="en-US" dirty="0"/>
              <a:t>Stakeholder engagement entails working collaboratively with stakeholders to introduce </a:t>
            </a:r>
            <a:r>
              <a:rPr lang="en-US" dirty="0" smtClean="0"/>
              <a:t>the project</a:t>
            </a:r>
            <a:r>
              <a:rPr lang="en-US" dirty="0"/>
              <a:t>, elicit their requirements, manage expectations, resolve issues, negotiate, prioritize, </a:t>
            </a:r>
            <a:r>
              <a:rPr lang="en-US" dirty="0" smtClean="0"/>
              <a:t>problem solve</a:t>
            </a:r>
            <a:r>
              <a:rPr lang="en-US" dirty="0"/>
              <a:t>, and make decisions. </a:t>
            </a:r>
            <a:endParaRPr lang="en-US" dirty="0" smtClean="0"/>
          </a:p>
          <a:p>
            <a:pPr lvl="1"/>
            <a:r>
              <a:rPr lang="en-US" dirty="0" smtClean="0"/>
              <a:t>Engaging </a:t>
            </a:r>
            <a:r>
              <a:rPr lang="en-US" dirty="0"/>
              <a:t>stakeholders requires the application of soft skills, such </a:t>
            </a:r>
            <a:r>
              <a:rPr lang="en-US" dirty="0" smtClean="0"/>
              <a:t>as active </a:t>
            </a:r>
            <a:r>
              <a:rPr lang="en-US" dirty="0"/>
              <a:t>listening, interpersonal skills, and conflict management, as well as leadership skills such </a:t>
            </a:r>
            <a:r>
              <a:rPr lang="en-US" dirty="0" smtClean="0"/>
              <a:t>as establishing </a:t>
            </a:r>
            <a:r>
              <a:rPr lang="en-US" dirty="0"/>
              <a:t>the vision and critical thinking.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475778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smtClean="0"/>
              <a:t>Engage</a:t>
            </a:r>
          </a:p>
        </p:txBody>
      </p:sp>
      <p:pic>
        <p:nvPicPr>
          <p:cNvPr id="4" name="Picture 3"/>
          <p:cNvPicPr>
            <a:picLocks noChangeAspect="1"/>
          </p:cNvPicPr>
          <p:nvPr/>
        </p:nvPicPr>
        <p:blipFill>
          <a:blip r:embed="rId2"/>
          <a:stretch>
            <a:fillRect/>
          </a:stretch>
        </p:blipFill>
        <p:spPr>
          <a:xfrm>
            <a:off x="2923732" y="2589998"/>
            <a:ext cx="6344535" cy="330563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353008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smtClean="0"/>
              <a:t>Stakeholder Management</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5924158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endParaRPr lang="en-US" dirty="0" smtClean="0"/>
          </a:p>
          <a:p>
            <a:pPr lvl="1"/>
            <a:r>
              <a:rPr lang="en-US" dirty="0"/>
              <a:t>Communication methods include push, pull, and interactive communication:</a:t>
            </a:r>
          </a:p>
          <a:p>
            <a:pPr lvl="2"/>
            <a:r>
              <a:rPr lang="en-US" dirty="0" smtClean="0"/>
              <a:t>Push</a:t>
            </a:r>
            <a:r>
              <a:rPr lang="en-US" dirty="0"/>
              <a:t>. </a:t>
            </a:r>
            <a:endParaRPr lang="en-US" dirty="0" smtClean="0"/>
          </a:p>
          <a:p>
            <a:pPr lvl="3"/>
            <a:r>
              <a:rPr lang="en-US" dirty="0" smtClean="0"/>
              <a:t>Sent </a:t>
            </a:r>
            <a:r>
              <a:rPr lang="en-US" dirty="0"/>
              <a:t>to stakeholders such as memos, emails, status reports</a:t>
            </a:r>
            <a:r>
              <a:rPr lang="en-US" dirty="0" smtClean="0"/>
              <a:t>, voice </a:t>
            </a:r>
            <a:r>
              <a:rPr lang="en-US" dirty="0"/>
              <a:t>mail, and so forth. </a:t>
            </a:r>
            <a:endParaRPr lang="en-US" dirty="0" smtClean="0"/>
          </a:p>
          <a:p>
            <a:pPr lvl="3"/>
            <a:r>
              <a:rPr lang="en-US" dirty="0" smtClean="0"/>
              <a:t>One-way </a:t>
            </a:r>
            <a:r>
              <a:rPr lang="en-US" dirty="0"/>
              <a:t>communications </a:t>
            </a:r>
            <a:r>
              <a:rPr lang="en-US" dirty="0" smtClean="0"/>
              <a:t>with individual </a:t>
            </a:r>
            <a:r>
              <a:rPr lang="en-US" dirty="0"/>
              <a:t>stakeholders or groups of stakeholders. </a:t>
            </a:r>
            <a:endParaRPr lang="en-US" dirty="0" smtClean="0"/>
          </a:p>
          <a:p>
            <a:pPr lvl="3"/>
            <a:r>
              <a:rPr lang="en-US" dirty="0" smtClean="0"/>
              <a:t>Inhibits </a:t>
            </a:r>
            <a:r>
              <a:rPr lang="en-US" dirty="0"/>
              <a:t>the </a:t>
            </a:r>
            <a:r>
              <a:rPr lang="en-US" dirty="0" smtClean="0"/>
              <a:t>ability to </a:t>
            </a:r>
            <a:r>
              <a:rPr lang="en-US" dirty="0"/>
              <a:t>immediately gauge reaction and assess understanding; therefore, it should be </a:t>
            </a:r>
            <a:r>
              <a:rPr lang="en-US" dirty="0" smtClean="0"/>
              <a:t>used deliberately</a:t>
            </a:r>
            <a:r>
              <a:rPr lang="en-US" dirty="0"/>
              <a:t>.</a:t>
            </a:r>
          </a:p>
          <a:p>
            <a:pPr lvl="2"/>
            <a:r>
              <a:rPr lang="en-US" dirty="0" smtClean="0"/>
              <a:t>Pull</a:t>
            </a:r>
            <a:r>
              <a:rPr lang="en-US" dirty="0"/>
              <a:t>. </a:t>
            </a:r>
            <a:endParaRPr lang="en-US" dirty="0" smtClean="0"/>
          </a:p>
          <a:p>
            <a:pPr lvl="3"/>
            <a:r>
              <a:rPr lang="en-US" dirty="0" smtClean="0"/>
              <a:t>Information </a:t>
            </a:r>
            <a:r>
              <a:rPr lang="en-US" dirty="0"/>
              <a:t>sought by the stakeholder, such as a project team member going to </a:t>
            </a:r>
            <a:r>
              <a:rPr lang="en-US" dirty="0" smtClean="0"/>
              <a:t>an intranet </a:t>
            </a:r>
            <a:r>
              <a:rPr lang="en-US" dirty="0"/>
              <a:t>to find communication policies or templates, running internet searches, and </a:t>
            </a:r>
            <a:r>
              <a:rPr lang="en-US" dirty="0" smtClean="0"/>
              <a:t>using online </a:t>
            </a:r>
            <a:r>
              <a:rPr lang="en-US" dirty="0"/>
              <a:t>repositories. </a:t>
            </a:r>
            <a:endParaRPr lang="en-US" dirty="0" smtClean="0"/>
          </a:p>
          <a:p>
            <a:pPr lvl="3"/>
            <a:r>
              <a:rPr lang="en-US" dirty="0" smtClean="0"/>
              <a:t>Pulling </a:t>
            </a:r>
            <a:r>
              <a:rPr lang="en-US" dirty="0"/>
              <a:t>information is used for indirect sensing of stakeholder concerns.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599349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endParaRPr lang="en-US" dirty="0" smtClean="0"/>
          </a:p>
          <a:p>
            <a:pPr lvl="1"/>
            <a:r>
              <a:rPr lang="en-US" dirty="0"/>
              <a:t>With all forms of communication, quick feedback loops provide useful information to:</a:t>
            </a:r>
          </a:p>
          <a:p>
            <a:pPr lvl="2"/>
            <a:r>
              <a:rPr lang="en-US" dirty="0" smtClean="0"/>
              <a:t>Confirm </a:t>
            </a:r>
            <a:r>
              <a:rPr lang="en-US" dirty="0"/>
              <a:t>the degree to which the stakeholder(s) heard the message.</a:t>
            </a:r>
          </a:p>
          <a:p>
            <a:pPr lvl="2"/>
            <a:r>
              <a:rPr lang="en-US" dirty="0" smtClean="0"/>
              <a:t>Determine </a:t>
            </a:r>
            <a:r>
              <a:rPr lang="en-US" dirty="0"/>
              <a:t>if stakeholders agree with the message.</a:t>
            </a:r>
          </a:p>
          <a:p>
            <a:pPr lvl="2"/>
            <a:r>
              <a:rPr lang="en-US" dirty="0" smtClean="0"/>
              <a:t>Identify </a:t>
            </a:r>
            <a:r>
              <a:rPr lang="en-US" dirty="0"/>
              <a:t>nuanced or other unintended messages the recipient detected.</a:t>
            </a:r>
          </a:p>
          <a:p>
            <a:pPr lvl="2"/>
            <a:r>
              <a:rPr lang="en-US" dirty="0" smtClean="0"/>
              <a:t>Gain </a:t>
            </a:r>
            <a:r>
              <a:rPr lang="en-US" dirty="0"/>
              <a:t>other helpful insights.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4271435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Stakeholders Expectations</a:t>
            </a:r>
            <a:endParaRPr lang="en-US" dirty="0"/>
          </a:p>
        </p:txBody>
      </p:sp>
      <p:sp>
        <p:nvSpPr>
          <p:cNvPr id="3" name="Content Placeholder 2"/>
          <p:cNvSpPr>
            <a:spLocks noGrp="1"/>
          </p:cNvSpPr>
          <p:nvPr>
            <p:ph idx="1"/>
          </p:nvPr>
        </p:nvSpPr>
        <p:spPr/>
        <p:txBody>
          <a:bodyPr/>
          <a:lstStyle/>
          <a:p>
            <a:r>
              <a:rPr lang="en-US" dirty="0" smtClean="0"/>
              <a:t>Items </a:t>
            </a:r>
            <a:r>
              <a:rPr lang="en-US" dirty="0"/>
              <a:t>that may need regular communication</a:t>
            </a:r>
          </a:p>
          <a:p>
            <a:pPr lvl="1"/>
            <a:r>
              <a:rPr lang="en-US" dirty="0" smtClean="0"/>
              <a:t>Schedule</a:t>
            </a:r>
            <a:r>
              <a:rPr lang="en-US" dirty="0"/>
              <a:t>, Budget, Forecasts</a:t>
            </a:r>
          </a:p>
          <a:p>
            <a:pPr lvl="1"/>
            <a:r>
              <a:rPr lang="en-US" dirty="0" smtClean="0"/>
              <a:t>Risk </a:t>
            </a:r>
            <a:r>
              <a:rPr lang="en-US" dirty="0"/>
              <a:t>Register, Issue Log, Change Log</a:t>
            </a:r>
          </a:p>
          <a:p>
            <a:pPr lvl="1"/>
            <a:r>
              <a:rPr lang="en-US" dirty="0" smtClean="0"/>
              <a:t>Items </a:t>
            </a:r>
            <a:r>
              <a:rPr lang="en-US" dirty="0"/>
              <a:t>outside of the control of the project that affect </a:t>
            </a:r>
            <a:r>
              <a:rPr lang="en-US" dirty="0" smtClean="0"/>
              <a:t>the project</a:t>
            </a:r>
            <a:endParaRPr lang="en-US" dirty="0"/>
          </a:p>
          <a:p>
            <a:r>
              <a:rPr lang="en-US" dirty="0" smtClean="0"/>
              <a:t>Involves </a:t>
            </a:r>
            <a:r>
              <a:rPr lang="en-US" dirty="0"/>
              <a:t>the application of </a:t>
            </a:r>
            <a:r>
              <a:rPr lang="en-US" dirty="0" smtClean="0"/>
              <a:t>Communication Methods</a:t>
            </a:r>
            <a:r>
              <a:rPr lang="en-US" dirty="0"/>
              <a:t>, Interpersonal Skills, and </a:t>
            </a:r>
            <a:r>
              <a:rPr lang="en-US" dirty="0" smtClean="0"/>
              <a:t>Management Skills </a:t>
            </a:r>
            <a:r>
              <a:rPr lang="en-US" dirty="0"/>
              <a:t>to manage expectations of people </a:t>
            </a:r>
            <a:r>
              <a:rPr lang="en-US" dirty="0" smtClean="0"/>
              <a:t>important to </a:t>
            </a:r>
            <a:r>
              <a:rPr lang="en-US" dirty="0"/>
              <a:t>the project</a:t>
            </a:r>
            <a:r>
              <a:rPr lang="en-US" dirty="0" smtClean="0"/>
              <a:t>.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57609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Report Types</a:t>
            </a:r>
            <a:endParaRPr lang="en-US" dirty="0"/>
          </a:p>
        </p:txBody>
      </p:sp>
      <p:sp>
        <p:nvSpPr>
          <p:cNvPr id="3" name="Content Placeholder 2"/>
          <p:cNvSpPr>
            <a:spLocks noGrp="1"/>
          </p:cNvSpPr>
          <p:nvPr>
            <p:ph idx="1"/>
          </p:nvPr>
        </p:nvSpPr>
        <p:spPr/>
        <p:txBody>
          <a:bodyPr>
            <a:normAutofit/>
          </a:bodyPr>
          <a:lstStyle/>
          <a:p>
            <a:r>
              <a:rPr lang="en-US" dirty="0" smtClean="0"/>
              <a:t>Status </a:t>
            </a:r>
            <a:r>
              <a:rPr lang="en-US" dirty="0"/>
              <a:t>Report – Where is the project is against </a:t>
            </a:r>
            <a:r>
              <a:rPr lang="en-US" dirty="0" smtClean="0"/>
              <a:t>the performance </a:t>
            </a:r>
            <a:r>
              <a:rPr lang="en-US" dirty="0"/>
              <a:t>measurement baseline?</a:t>
            </a:r>
          </a:p>
          <a:p>
            <a:r>
              <a:rPr lang="en-US" dirty="0" smtClean="0"/>
              <a:t>Progress </a:t>
            </a:r>
            <a:r>
              <a:rPr lang="en-US" dirty="0"/>
              <a:t>Report – What has been accomplished?</a:t>
            </a:r>
          </a:p>
          <a:p>
            <a:r>
              <a:rPr lang="en-US" dirty="0" smtClean="0"/>
              <a:t>Trend </a:t>
            </a:r>
            <a:r>
              <a:rPr lang="en-US" dirty="0"/>
              <a:t>Report – Is performance improving or deteriorating?</a:t>
            </a:r>
          </a:p>
          <a:p>
            <a:r>
              <a:rPr lang="en-US" dirty="0" smtClean="0"/>
              <a:t>Forecasting </a:t>
            </a:r>
            <a:r>
              <a:rPr lang="en-US" dirty="0"/>
              <a:t>Report – What are the predictions for the future?</a:t>
            </a:r>
          </a:p>
          <a:p>
            <a:r>
              <a:rPr lang="en-US" dirty="0" smtClean="0"/>
              <a:t>Variance </a:t>
            </a:r>
            <a:r>
              <a:rPr lang="en-US" dirty="0"/>
              <a:t>Report – How do the actual results compare to </a:t>
            </a:r>
            <a:r>
              <a:rPr lang="en-US" dirty="0" smtClean="0"/>
              <a:t>the baselines</a:t>
            </a:r>
            <a:r>
              <a:rPr lang="en-US" dirty="0"/>
              <a:t>?</a:t>
            </a:r>
          </a:p>
          <a:p>
            <a:r>
              <a:rPr lang="en-US" dirty="0" smtClean="0"/>
              <a:t>Earned </a:t>
            </a:r>
            <a:r>
              <a:rPr lang="en-US" dirty="0"/>
              <a:t>Value Report – Where is the project in pure </a:t>
            </a:r>
            <a:r>
              <a:rPr lang="en-US" dirty="0" smtClean="0"/>
              <a:t>Earned Value/Cost </a:t>
            </a:r>
            <a:r>
              <a:rPr lang="en-US" dirty="0"/>
              <a:t>Management terms?</a:t>
            </a:r>
          </a:p>
          <a:p>
            <a:r>
              <a:rPr lang="en-US" dirty="0" smtClean="0"/>
              <a:t>Lessons </a:t>
            </a:r>
            <a:r>
              <a:rPr lang="en-US" dirty="0"/>
              <a:t>Learned – What information could be useful </a:t>
            </a:r>
            <a:r>
              <a:rPr lang="en-US" dirty="0" smtClean="0"/>
              <a:t>for future </a:t>
            </a:r>
            <a:r>
              <a:rPr lang="en-US" dirty="0"/>
              <a:t>projects?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504922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Reports and Metrics Useful</a:t>
            </a:r>
            <a:endParaRPr lang="en-US" dirty="0"/>
          </a:p>
        </p:txBody>
      </p:sp>
      <p:sp>
        <p:nvSpPr>
          <p:cNvPr id="3" name="Content Placeholder 2"/>
          <p:cNvSpPr>
            <a:spLocks noGrp="1"/>
          </p:cNvSpPr>
          <p:nvPr>
            <p:ph idx="1"/>
          </p:nvPr>
        </p:nvSpPr>
        <p:spPr/>
        <p:txBody>
          <a:bodyPr>
            <a:normAutofit/>
          </a:bodyPr>
          <a:lstStyle/>
          <a:p>
            <a:r>
              <a:rPr lang="en-US" dirty="0" smtClean="0"/>
              <a:t>Collecting </a:t>
            </a:r>
            <a:r>
              <a:rPr lang="en-US" dirty="0"/>
              <a:t>information, analyzing it, packaging it</a:t>
            </a:r>
            <a:r>
              <a:rPr lang="en-US" dirty="0" smtClean="0"/>
              <a:t>, and </a:t>
            </a:r>
            <a:r>
              <a:rPr lang="en-US" dirty="0"/>
              <a:t>sending it to Stakeholders.</a:t>
            </a:r>
          </a:p>
          <a:p>
            <a:pPr lvl="1"/>
            <a:r>
              <a:rPr lang="en-US" dirty="0" smtClean="0"/>
              <a:t>Level </a:t>
            </a:r>
            <a:r>
              <a:rPr lang="en-US" dirty="0"/>
              <a:t>of Detail</a:t>
            </a:r>
          </a:p>
          <a:p>
            <a:pPr lvl="1"/>
            <a:r>
              <a:rPr lang="en-US" dirty="0" smtClean="0"/>
              <a:t>Appropriate </a:t>
            </a:r>
            <a:r>
              <a:rPr lang="en-US" dirty="0"/>
              <a:t>communication channel</a:t>
            </a:r>
          </a:p>
          <a:p>
            <a:pPr lvl="1"/>
            <a:r>
              <a:rPr lang="en-US" dirty="0" smtClean="0"/>
              <a:t>Don’t </a:t>
            </a:r>
            <a:r>
              <a:rPr lang="en-US" dirty="0"/>
              <a:t>let reports prevent you from managing the project</a:t>
            </a:r>
          </a:p>
          <a:p>
            <a:pPr lvl="1"/>
            <a:r>
              <a:rPr lang="en-US" dirty="0" smtClean="0"/>
              <a:t>Are </a:t>
            </a:r>
            <a:r>
              <a:rPr lang="en-US" dirty="0"/>
              <a:t>measurements against a consistent baseline</a:t>
            </a:r>
          </a:p>
          <a:p>
            <a:pPr lvl="1"/>
            <a:r>
              <a:rPr lang="en-US" dirty="0" smtClean="0"/>
              <a:t>Truthful </a:t>
            </a:r>
            <a:r>
              <a:rPr lang="en-US" dirty="0"/>
              <a:t>with accurate metrics</a:t>
            </a:r>
          </a:p>
          <a:p>
            <a:pPr lvl="1"/>
            <a:r>
              <a:rPr lang="en-US" dirty="0" smtClean="0"/>
              <a:t>All </a:t>
            </a:r>
            <a:r>
              <a:rPr lang="en-US" dirty="0"/>
              <a:t>three sides of the project triangle plus quality</a:t>
            </a:r>
          </a:p>
          <a:p>
            <a:pPr lvl="1"/>
            <a:r>
              <a:rPr lang="en-US" dirty="0" smtClean="0"/>
              <a:t>Can </a:t>
            </a:r>
            <a:r>
              <a:rPr lang="en-US" dirty="0"/>
              <a:t>and should be enhanced with forecasts</a:t>
            </a:r>
          </a:p>
          <a:p>
            <a:pPr lvl="1"/>
            <a:r>
              <a:rPr lang="en-US" dirty="0" smtClean="0"/>
              <a:t>Get </a:t>
            </a:r>
            <a:r>
              <a:rPr lang="en-US" dirty="0"/>
              <a:t>feedback</a:t>
            </a:r>
          </a:p>
          <a:p>
            <a:pPr lvl="1"/>
            <a:r>
              <a:rPr lang="en-US" dirty="0" smtClean="0"/>
              <a:t>Use </a:t>
            </a:r>
            <a:r>
              <a:rPr lang="en-US" dirty="0"/>
              <a:t>multiple types of reports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732539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Communication </a:t>
            </a:r>
            <a:r>
              <a:rPr lang="en-US" dirty="0"/>
              <a:t>concepts must be applied to </a:t>
            </a:r>
            <a:r>
              <a:rPr lang="en-US" dirty="0" smtClean="0"/>
              <a:t>both stakeholder </a:t>
            </a:r>
            <a:r>
              <a:rPr lang="en-US" dirty="0"/>
              <a:t>and team communication</a:t>
            </a:r>
          </a:p>
          <a:p>
            <a:r>
              <a:rPr lang="en-US" dirty="0" smtClean="0"/>
              <a:t>Communication </a:t>
            </a:r>
            <a:r>
              <a:rPr lang="en-US" dirty="0"/>
              <a:t>is not effective unless it is ethical </a:t>
            </a:r>
            <a:r>
              <a:rPr lang="en-US" dirty="0" smtClean="0"/>
              <a:t>and honest</a:t>
            </a:r>
            <a:endParaRPr lang="en-US" dirty="0"/>
          </a:p>
          <a:p>
            <a:r>
              <a:rPr lang="en-US" dirty="0" smtClean="0"/>
              <a:t>Stakeholder </a:t>
            </a:r>
            <a:r>
              <a:rPr lang="en-US" dirty="0"/>
              <a:t>Expectation Management starts </a:t>
            </a:r>
            <a:r>
              <a:rPr lang="en-US" dirty="0" smtClean="0"/>
              <a:t>with understanding </a:t>
            </a:r>
            <a:r>
              <a:rPr lang="en-US" dirty="0"/>
              <a:t>each stakeholder, then deciding </a:t>
            </a:r>
            <a:r>
              <a:rPr lang="en-US" dirty="0" smtClean="0"/>
              <a:t>what communication </a:t>
            </a:r>
            <a:r>
              <a:rPr lang="en-US" dirty="0"/>
              <a:t>is best for them</a:t>
            </a:r>
          </a:p>
          <a:p>
            <a:r>
              <a:rPr lang="en-US" dirty="0" smtClean="0"/>
              <a:t>Make </a:t>
            </a:r>
            <a:r>
              <a:rPr lang="en-US" dirty="0"/>
              <a:t>reports and metrics useful by viewing them from </a:t>
            </a:r>
            <a:r>
              <a:rPr lang="en-US" dirty="0" smtClean="0"/>
              <a:t>the Stakeholder’s </a:t>
            </a:r>
            <a:r>
              <a:rPr lang="en-US" dirty="0"/>
              <a:t>perspective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27668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Introduction </a:t>
            </a:r>
          </a:p>
        </p:txBody>
      </p:sp>
      <p:sp>
        <p:nvSpPr>
          <p:cNvPr id="87042" name="Content Placeholder 2"/>
          <p:cNvSpPr>
            <a:spLocks noGrp="1"/>
          </p:cNvSpPr>
          <p:nvPr>
            <p:ph idx="1"/>
          </p:nvPr>
        </p:nvSpPr>
        <p:spPr/>
        <p:txBody>
          <a:bodyPr/>
          <a:lstStyle/>
          <a:p>
            <a:r>
              <a:rPr lang="en-US" altLang="en-US" i="1" smtClean="0"/>
              <a:t>Stakeholder Management </a:t>
            </a:r>
            <a:r>
              <a:rPr lang="en-US" altLang="en-US" smtClean="0"/>
              <a:t>is the process of developing appropriate management strategies for all project stakeholders </a:t>
            </a:r>
          </a:p>
          <a:p>
            <a:r>
              <a:rPr lang="en-US" altLang="en-US" smtClean="0"/>
              <a:t>The process goal is to effectively engage stakeholders throughout the project life cycle </a:t>
            </a:r>
          </a:p>
          <a:p>
            <a:r>
              <a:rPr lang="en-US" altLang="en-US" smtClean="0"/>
              <a:t>It analyzes their needs, interests, and potential impact on project success </a:t>
            </a:r>
          </a:p>
          <a:p>
            <a:r>
              <a:rPr lang="en-US" altLang="en-US" smtClean="0"/>
              <a:t>The process provides a plan for interacting with project stakeholders with the project's interests as its goal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101152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Stakeholder Management</a:t>
            </a:r>
          </a:p>
        </p:txBody>
      </p:sp>
      <p:sp>
        <p:nvSpPr>
          <p:cNvPr id="88066" name="Content Placeholder 2"/>
          <p:cNvSpPr>
            <a:spLocks noGrp="1"/>
          </p:cNvSpPr>
          <p:nvPr>
            <p:ph idx="1"/>
          </p:nvPr>
        </p:nvSpPr>
        <p:spPr/>
        <p:txBody>
          <a:bodyPr>
            <a:normAutofit fontScale="85000" lnSpcReduction="20000"/>
          </a:bodyPr>
          <a:lstStyle/>
          <a:p>
            <a:pPr>
              <a:buFont typeface="Wingdings" panose="05000000000000000000" pitchFamily="2" charset="2"/>
              <a:buNone/>
            </a:pPr>
            <a:r>
              <a:rPr lang="en-US" altLang="en-US" dirty="0" smtClean="0">
                <a:solidFill>
                  <a:srgbClr val="000000"/>
                </a:solidFill>
              </a:rPr>
              <a:t>Inputs </a:t>
            </a:r>
          </a:p>
          <a:p>
            <a:r>
              <a:rPr lang="en-US" altLang="en-US" dirty="0" smtClean="0">
                <a:solidFill>
                  <a:srgbClr val="000000"/>
                </a:solidFill>
              </a:rPr>
              <a:t>Project charter </a:t>
            </a:r>
          </a:p>
          <a:p>
            <a:r>
              <a:rPr lang="en-US" altLang="en-US" dirty="0" smtClean="0">
                <a:solidFill>
                  <a:srgbClr val="000000"/>
                </a:solidFill>
              </a:rPr>
              <a:t>Procurement documents </a:t>
            </a:r>
          </a:p>
          <a:p>
            <a:r>
              <a:rPr lang="en-US" altLang="en-US" dirty="0" smtClean="0">
                <a:solidFill>
                  <a:srgbClr val="000000"/>
                </a:solidFill>
              </a:rPr>
              <a:t>Enterprise environmental factors </a:t>
            </a:r>
          </a:p>
          <a:p>
            <a:r>
              <a:rPr lang="en-US" altLang="en-US" dirty="0" smtClean="0">
                <a:solidFill>
                  <a:srgbClr val="000000"/>
                </a:solidFill>
              </a:rPr>
              <a:t>Organizational process assets </a:t>
            </a:r>
          </a:p>
          <a:p>
            <a:pPr>
              <a:buFont typeface="Wingdings" panose="05000000000000000000" pitchFamily="2" charset="2"/>
              <a:buNone/>
            </a:pPr>
            <a:r>
              <a:rPr lang="en-US" altLang="en-US" dirty="0" smtClean="0">
                <a:solidFill>
                  <a:srgbClr val="000000"/>
                </a:solidFill>
              </a:rPr>
              <a:t>Tools &amp; Techniques </a:t>
            </a:r>
          </a:p>
          <a:p>
            <a:r>
              <a:rPr lang="en-US" altLang="en-US" dirty="0" smtClean="0">
                <a:solidFill>
                  <a:srgbClr val="000000"/>
                </a:solidFill>
              </a:rPr>
              <a:t>Stakeholder analysis </a:t>
            </a:r>
          </a:p>
          <a:p>
            <a:r>
              <a:rPr lang="en-US" altLang="en-US" dirty="0" smtClean="0">
                <a:solidFill>
                  <a:srgbClr val="000000"/>
                </a:solidFill>
              </a:rPr>
              <a:t>Expert judgment </a:t>
            </a:r>
          </a:p>
          <a:p>
            <a:r>
              <a:rPr lang="en-US" altLang="en-US" dirty="0" smtClean="0">
                <a:solidFill>
                  <a:srgbClr val="000000"/>
                </a:solidFill>
              </a:rPr>
              <a:t>Meetings </a:t>
            </a:r>
          </a:p>
          <a:p>
            <a:pPr>
              <a:buFont typeface="Wingdings" panose="05000000000000000000" pitchFamily="2" charset="2"/>
              <a:buNone/>
            </a:pPr>
            <a:r>
              <a:rPr lang="en-US" altLang="en-US" dirty="0" smtClean="0">
                <a:solidFill>
                  <a:srgbClr val="000000"/>
                </a:solidFill>
              </a:rPr>
              <a:t>Outputs</a:t>
            </a:r>
            <a:endParaRPr lang="en-US" altLang="en-US" dirty="0" smtClean="0"/>
          </a:p>
          <a:p>
            <a:r>
              <a:rPr lang="en-US" altLang="en-US" dirty="0" smtClean="0">
                <a:solidFill>
                  <a:srgbClr val="000000"/>
                </a:solidFill>
              </a:rPr>
              <a:t>Stakeholder register </a:t>
            </a:r>
          </a:p>
          <a:p>
            <a:r>
              <a:rPr lang="en-US" altLang="en-US" dirty="0" smtClean="0"/>
              <a:t>Stakeholder management plan</a:t>
            </a:r>
            <a:endParaRPr lang="en-US" altLang="en-US" dirty="0" smtClean="0">
              <a:solidFill>
                <a:srgbClr val="000000"/>
              </a:solidFill>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102022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Stakeholder register </a:t>
            </a:r>
          </a:p>
        </p:txBody>
      </p:sp>
      <p:sp>
        <p:nvSpPr>
          <p:cNvPr id="89090" name="Content Placeholder 2"/>
          <p:cNvSpPr>
            <a:spLocks noGrp="1"/>
          </p:cNvSpPr>
          <p:nvPr>
            <p:ph idx="1"/>
          </p:nvPr>
        </p:nvSpPr>
        <p:spPr/>
        <p:txBody>
          <a:bodyPr>
            <a:normAutofit lnSpcReduction="10000"/>
          </a:bodyPr>
          <a:lstStyle/>
          <a:p>
            <a:r>
              <a:rPr lang="en-US" altLang="en-US" smtClean="0"/>
              <a:t>The </a:t>
            </a:r>
            <a:r>
              <a:rPr lang="en-US" altLang="en-US" i="1" smtClean="0"/>
              <a:t>stakeholder register </a:t>
            </a:r>
            <a:r>
              <a:rPr lang="en-US" altLang="en-US" smtClean="0"/>
              <a:t>is the primary output from the </a:t>
            </a:r>
            <a:r>
              <a:rPr lang="en-US" altLang="en-US" i="1" smtClean="0"/>
              <a:t>Identify Stakeholders</a:t>
            </a:r>
            <a:r>
              <a:rPr lang="en-US" altLang="en-US" smtClean="0"/>
              <a:t> process. For each stakeholder, the register contains: </a:t>
            </a:r>
          </a:p>
          <a:p>
            <a:pPr lvl="1"/>
            <a:r>
              <a:rPr lang="en-US" altLang="en-US" smtClean="0"/>
              <a:t>Name </a:t>
            </a:r>
          </a:p>
          <a:p>
            <a:pPr lvl="1"/>
            <a:r>
              <a:rPr lang="en-US" altLang="en-US" smtClean="0"/>
              <a:t>Position in organization </a:t>
            </a:r>
          </a:p>
          <a:p>
            <a:pPr lvl="1"/>
            <a:r>
              <a:rPr lang="en-US" altLang="en-US" smtClean="0"/>
              <a:t>Location </a:t>
            </a:r>
          </a:p>
          <a:p>
            <a:pPr lvl="1"/>
            <a:r>
              <a:rPr lang="en-US" altLang="en-US" smtClean="0"/>
              <a:t>Role in project </a:t>
            </a:r>
          </a:p>
          <a:p>
            <a:pPr lvl="1"/>
            <a:r>
              <a:rPr lang="en-US" altLang="en-US" smtClean="0"/>
              <a:t>Contact information </a:t>
            </a:r>
          </a:p>
          <a:p>
            <a:pPr lvl="1"/>
            <a:r>
              <a:rPr lang="en-US" altLang="en-US" smtClean="0"/>
              <a:t>List of stakeholder’</a:t>
            </a:r>
            <a:r>
              <a:rPr lang="en-US" altLang="ja-JP" smtClean="0"/>
              <a:t>s major requirements </a:t>
            </a:r>
          </a:p>
          <a:p>
            <a:pPr lvl="1"/>
            <a:r>
              <a:rPr lang="en-US" altLang="en-US" smtClean="0"/>
              <a:t>List of stakeholder’</a:t>
            </a:r>
            <a:r>
              <a:rPr lang="en-US" altLang="ja-JP" smtClean="0"/>
              <a:t>s main expectations </a:t>
            </a:r>
          </a:p>
          <a:p>
            <a:pPr lvl="1"/>
            <a:r>
              <a:rPr lang="en-US" altLang="en-US" smtClean="0"/>
              <a:t>Potential inﬂuence on the project </a:t>
            </a:r>
          </a:p>
          <a:p>
            <a:pPr lvl="1"/>
            <a:r>
              <a:rPr lang="en-US" altLang="en-US" smtClean="0"/>
              <a:t>Phase in the lifecycle of most interest </a:t>
            </a:r>
          </a:p>
          <a:p>
            <a:pPr lvl="1"/>
            <a:r>
              <a:rPr lang="en-US" altLang="en-US" smtClean="0"/>
              <a:t>A stakeholder classiﬁcation. This may include internal/external; supporter/neutral/resister; and high/medium/low inﬂuence/power/ impact/interest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67221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Stakeholders</a:t>
            </a:r>
          </a:p>
        </p:txBody>
      </p:sp>
      <p:sp>
        <p:nvSpPr>
          <p:cNvPr id="90114" name="Content Placeholder 2"/>
          <p:cNvSpPr>
            <a:spLocks noGrp="1"/>
          </p:cNvSpPr>
          <p:nvPr>
            <p:ph idx="1"/>
          </p:nvPr>
        </p:nvSpPr>
        <p:spPr/>
        <p:txBody>
          <a:bodyPr/>
          <a:lstStyle/>
          <a:p>
            <a:r>
              <a:rPr lang="en-US" altLang="en-US" smtClean="0">
                <a:solidFill>
                  <a:srgbClr val="000000"/>
                </a:solidFill>
              </a:rPr>
              <a:t>Stakeholder engagement levels can be classiﬁed as: </a:t>
            </a:r>
            <a:endParaRPr lang="en-US" altLang="en-US" sz="1100">
              <a:solidFill>
                <a:srgbClr val="000000"/>
              </a:solidFill>
            </a:endParaRPr>
          </a:p>
          <a:p>
            <a:pPr lvl="1"/>
            <a:r>
              <a:rPr lang="en-US" altLang="en-US" i="1" smtClean="0">
                <a:solidFill>
                  <a:srgbClr val="000000"/>
                </a:solidFill>
              </a:rPr>
              <a:t>Unaware</a:t>
            </a:r>
            <a:r>
              <a:rPr lang="en-US" altLang="en-US" smtClean="0">
                <a:solidFill>
                  <a:srgbClr val="000000"/>
                </a:solidFill>
              </a:rPr>
              <a:t>. Unaware of project and its potential impacts</a:t>
            </a:r>
            <a:r>
              <a:rPr lang="en-US" altLang="en-US" sz="800">
                <a:solidFill>
                  <a:srgbClr val="000000"/>
                </a:solidFill>
              </a:rPr>
              <a:t> </a:t>
            </a:r>
          </a:p>
          <a:p>
            <a:pPr lvl="1"/>
            <a:r>
              <a:rPr lang="en-US" altLang="en-US" i="1" smtClean="0">
                <a:solidFill>
                  <a:srgbClr val="000000"/>
                </a:solidFill>
              </a:rPr>
              <a:t>Resistant</a:t>
            </a:r>
            <a:r>
              <a:rPr lang="en-US" altLang="en-US" smtClean="0">
                <a:solidFill>
                  <a:srgbClr val="000000"/>
                </a:solidFill>
              </a:rPr>
              <a:t>. Aware of project and its potential impacts and resistant to the changes anticipated by the project</a:t>
            </a:r>
            <a:r>
              <a:rPr lang="en-US" altLang="en-US" sz="800">
                <a:solidFill>
                  <a:srgbClr val="000000"/>
                </a:solidFill>
              </a:rPr>
              <a:t> </a:t>
            </a:r>
          </a:p>
          <a:p>
            <a:pPr lvl="1"/>
            <a:r>
              <a:rPr lang="en-US" altLang="en-US" i="1" smtClean="0">
                <a:solidFill>
                  <a:srgbClr val="000000"/>
                </a:solidFill>
              </a:rPr>
              <a:t>Neutral</a:t>
            </a:r>
            <a:r>
              <a:rPr lang="en-US" altLang="en-US" smtClean="0">
                <a:solidFill>
                  <a:srgbClr val="000000"/>
                </a:solidFill>
              </a:rPr>
              <a:t>. Aware of project and neither supportive nor resistant</a:t>
            </a:r>
            <a:r>
              <a:rPr lang="en-US" altLang="en-US" sz="800">
                <a:solidFill>
                  <a:srgbClr val="000000"/>
                </a:solidFill>
              </a:rPr>
              <a:t> </a:t>
            </a:r>
          </a:p>
          <a:p>
            <a:pPr lvl="1"/>
            <a:r>
              <a:rPr lang="en-US" altLang="en-US" i="1" smtClean="0">
                <a:solidFill>
                  <a:srgbClr val="000000"/>
                </a:solidFill>
              </a:rPr>
              <a:t>Supportive</a:t>
            </a:r>
            <a:r>
              <a:rPr lang="en-US" altLang="en-US" smtClean="0">
                <a:solidFill>
                  <a:srgbClr val="000000"/>
                </a:solidFill>
              </a:rPr>
              <a:t>. Aware of project and its potential impacts and supportive of the changes anticipated by the project </a:t>
            </a:r>
            <a:endParaRPr lang="en-US" altLang="en-US" sz="800">
              <a:solidFill>
                <a:srgbClr val="000000"/>
              </a:solidFill>
            </a:endParaRPr>
          </a:p>
          <a:p>
            <a:pPr lvl="1"/>
            <a:r>
              <a:rPr lang="en-US" altLang="en-US" i="1" smtClean="0">
                <a:solidFill>
                  <a:srgbClr val="000000"/>
                </a:solidFill>
              </a:rPr>
              <a:t>Leading</a:t>
            </a:r>
            <a:r>
              <a:rPr lang="en-US" altLang="en-US" smtClean="0">
                <a:solidFill>
                  <a:srgbClr val="000000"/>
                </a:solidFill>
              </a:rPr>
              <a:t>. Aware of project and its potential impacts and actively engaged in ensuring the project’</a:t>
            </a:r>
            <a:r>
              <a:rPr lang="en-US" altLang="ja-JP" smtClean="0">
                <a:solidFill>
                  <a:srgbClr val="000000"/>
                </a:solidFill>
              </a:rPr>
              <a:t>s success</a:t>
            </a:r>
            <a:r>
              <a:rPr lang="en-US" altLang="ja-JP" sz="800">
                <a:solidFill>
                  <a:srgbClr val="000000"/>
                </a:solidFill>
              </a:rPr>
              <a:t> </a:t>
            </a:r>
            <a:endParaRPr lang="en-US" altLang="en-US"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263345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Stakeholder management plan </a:t>
            </a:r>
          </a:p>
        </p:txBody>
      </p:sp>
      <p:sp>
        <p:nvSpPr>
          <p:cNvPr id="91138" name="Content Placeholder 2"/>
          <p:cNvSpPr>
            <a:spLocks noGrp="1"/>
          </p:cNvSpPr>
          <p:nvPr>
            <p:ph idx="1"/>
          </p:nvPr>
        </p:nvSpPr>
        <p:spPr/>
        <p:txBody>
          <a:bodyPr/>
          <a:lstStyle/>
          <a:p>
            <a:r>
              <a:rPr lang="en-US" altLang="en-US" smtClean="0"/>
              <a:t>The </a:t>
            </a:r>
            <a:r>
              <a:rPr lang="en-US" altLang="en-US" i="1" smtClean="0"/>
              <a:t>stakeholder management plan </a:t>
            </a:r>
            <a:r>
              <a:rPr lang="en-US" altLang="en-US" smtClean="0"/>
              <a:t>identiﬁes the management strategies required to effectively engage stakeholders </a:t>
            </a:r>
          </a:p>
          <a:p>
            <a:r>
              <a:rPr lang="en-US" altLang="en-US" smtClean="0"/>
              <a:t>The stakeholder management plan supplements the information in the stakeholder register with: </a:t>
            </a:r>
          </a:p>
          <a:p>
            <a:pPr lvl="1"/>
            <a:r>
              <a:rPr lang="en-US" altLang="en-US" smtClean="0"/>
              <a:t>Desired and current engagement levels of key stakeholders </a:t>
            </a:r>
          </a:p>
          <a:p>
            <a:pPr lvl="1"/>
            <a:r>
              <a:rPr lang="en-US" altLang="en-US" smtClean="0"/>
              <a:t>Scope and impact of change (due to project) to stakeholders </a:t>
            </a:r>
          </a:p>
          <a:p>
            <a:pPr lvl="1"/>
            <a:r>
              <a:rPr lang="en-US" altLang="en-US" smtClean="0"/>
              <a:t>Identiﬁed interrelationships and potential overlap between stakeholders </a:t>
            </a:r>
          </a:p>
          <a:p>
            <a:pPr lvl="1"/>
            <a:r>
              <a:rPr lang="en-US" altLang="en-US" smtClean="0"/>
              <a:t>Stakeholder communication requirements </a:t>
            </a:r>
          </a:p>
          <a:p>
            <a:pPr lvl="1"/>
            <a:r>
              <a:rPr lang="en-US" altLang="en-US" smtClean="0"/>
              <a:t>Information to be distributed to stakeholders, including language, format, content, and level of detail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404616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Stakeholder management plan </a:t>
            </a:r>
          </a:p>
        </p:txBody>
      </p:sp>
      <p:sp>
        <p:nvSpPr>
          <p:cNvPr id="92162" name="Content Placeholder 2"/>
          <p:cNvSpPr>
            <a:spLocks noGrp="1"/>
          </p:cNvSpPr>
          <p:nvPr>
            <p:ph idx="1"/>
          </p:nvPr>
        </p:nvSpPr>
        <p:spPr/>
        <p:txBody>
          <a:bodyPr/>
          <a:lstStyle/>
          <a:p>
            <a:r>
              <a:rPr lang="en-US" altLang="en-US" smtClean="0"/>
              <a:t>The stakeholder management plan supplements the information in the stakeholder register with (</a:t>
            </a:r>
            <a:r>
              <a:rPr lang="en-US" altLang="en-US" i="1" smtClean="0"/>
              <a:t>cont’</a:t>
            </a:r>
            <a:r>
              <a:rPr lang="en-US" altLang="ja-JP" i="1" smtClean="0"/>
              <a:t>d</a:t>
            </a:r>
            <a:r>
              <a:rPr lang="en-US" altLang="ja-JP" smtClean="0"/>
              <a:t>): </a:t>
            </a:r>
          </a:p>
          <a:p>
            <a:pPr lvl="1"/>
            <a:r>
              <a:rPr lang="en-US" altLang="en-US" smtClean="0"/>
              <a:t>Reason for the distribution of that information and the expected impact on stakeholder engagement </a:t>
            </a:r>
          </a:p>
          <a:p>
            <a:pPr lvl="1"/>
            <a:r>
              <a:rPr lang="en-US" altLang="en-US" smtClean="0"/>
              <a:t>Time frame and frequency for the distribution of required information to stakeholders </a:t>
            </a:r>
          </a:p>
          <a:p>
            <a:pPr lvl="1"/>
            <a:r>
              <a:rPr lang="en-US" altLang="en-US" smtClean="0"/>
              <a:t>Method for updating and reﬁning the stakeholder management plan as the project progresses and develops </a:t>
            </a:r>
          </a:p>
          <a:p>
            <a:r>
              <a:rPr lang="en-US" altLang="en-US" smtClean="0"/>
              <a:t>The stakeholder management plan contains sensitive information—appropriate precautions are needed to safeguard its information and prevent its inappropriate disclosure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382643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1800</Words>
  <Application>Microsoft Office PowerPoint</Application>
  <PresentationFormat>Widescreen</PresentationFormat>
  <Paragraphs>248</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MS PGothic</vt:lpstr>
      <vt:lpstr>游ゴシック</vt:lpstr>
      <vt:lpstr>Arial</vt:lpstr>
      <vt:lpstr>Calibri</vt:lpstr>
      <vt:lpstr>Calibri Light</vt:lpstr>
      <vt:lpstr>Cambria Math</vt:lpstr>
      <vt:lpstr>Candara</vt:lpstr>
      <vt:lpstr>Wingdings</vt:lpstr>
      <vt:lpstr>Office Theme</vt:lpstr>
      <vt:lpstr>Stakeholders</vt:lpstr>
      <vt:lpstr>Outline</vt:lpstr>
      <vt:lpstr>Stakeholder Management</vt:lpstr>
      <vt:lpstr>Introduction </vt:lpstr>
      <vt:lpstr>Stakeholder Management</vt:lpstr>
      <vt:lpstr>Stakeholder register </vt:lpstr>
      <vt:lpstr>Stakeholders</vt:lpstr>
      <vt:lpstr>Stakeholder management plan </vt:lpstr>
      <vt:lpstr>Stakeholder management plan </vt:lpstr>
      <vt:lpstr>Stakeholder management plan</vt:lpstr>
      <vt:lpstr>Useful if conditions warrant </vt:lpstr>
      <vt:lpstr>Useful if conditions warrant </vt:lpstr>
      <vt:lpstr>Important Stakeholders</vt:lpstr>
      <vt:lpstr>The Need for Stakeholder Reporting</vt:lpstr>
      <vt:lpstr>The Need for Stakeholder Reporting</vt:lpstr>
      <vt:lpstr>Communication</vt:lpstr>
      <vt:lpstr>Communication</vt:lpstr>
      <vt:lpstr>Communication</vt:lpstr>
      <vt:lpstr>Types of Communication</vt:lpstr>
      <vt:lpstr>Communication Concepts</vt:lpstr>
      <vt:lpstr>Plan Communications</vt:lpstr>
      <vt:lpstr>Ethical Responsibility</vt:lpstr>
      <vt:lpstr>Professional Responsibility</vt:lpstr>
      <vt:lpstr>Communication Management Plan</vt:lpstr>
      <vt:lpstr>Stakeholders Communication</vt:lpstr>
      <vt:lpstr>Identify Stakeholders</vt:lpstr>
      <vt:lpstr>Power / Interest Balance</vt:lpstr>
      <vt:lpstr>Stakeholder Engagement</vt:lpstr>
      <vt:lpstr>Stakeholder Engagement</vt:lpstr>
      <vt:lpstr>Stakeholder Engagement</vt:lpstr>
      <vt:lpstr>Stakeholder Engagement</vt:lpstr>
      <vt:lpstr>Manage Stakeholders Expectations</vt:lpstr>
      <vt:lpstr>Performance Report Types</vt:lpstr>
      <vt:lpstr>Making Reports and Metrics Useful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200</cp:revision>
  <cp:lastPrinted>2021-10-18T07:27:50Z</cp:lastPrinted>
  <dcterms:created xsi:type="dcterms:W3CDTF">2021-10-12T10:09:12Z</dcterms:created>
  <dcterms:modified xsi:type="dcterms:W3CDTF">2022-12-01T05:38:59Z</dcterms:modified>
</cp:coreProperties>
</file>