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687" r:id="rId3"/>
    <p:sldId id="688" r:id="rId4"/>
    <p:sldId id="810" r:id="rId5"/>
    <p:sldId id="835" r:id="rId6"/>
    <p:sldId id="836" r:id="rId7"/>
    <p:sldId id="837" r:id="rId8"/>
    <p:sldId id="838" r:id="rId9"/>
    <p:sldId id="839" r:id="rId10"/>
    <p:sldId id="840" r:id="rId11"/>
    <p:sldId id="841" r:id="rId12"/>
    <p:sldId id="842" r:id="rId13"/>
    <p:sldId id="844" r:id="rId14"/>
    <p:sldId id="845" r:id="rId15"/>
    <p:sldId id="811" r:id="rId16"/>
    <p:sldId id="812" r:id="rId17"/>
    <p:sldId id="813" r:id="rId18"/>
    <p:sldId id="814" r:id="rId19"/>
    <p:sldId id="816" r:id="rId20"/>
    <p:sldId id="815" r:id="rId21"/>
    <p:sldId id="817" r:id="rId22"/>
    <p:sldId id="818" r:id="rId23"/>
    <p:sldId id="819" r:id="rId24"/>
    <p:sldId id="820" r:id="rId25"/>
    <p:sldId id="821" r:id="rId26"/>
    <p:sldId id="822" r:id="rId27"/>
    <p:sldId id="823" r:id="rId28"/>
    <p:sldId id="824" r:id="rId29"/>
    <p:sldId id="825" r:id="rId30"/>
    <p:sldId id="826" r:id="rId31"/>
    <p:sldId id="827" r:id="rId32"/>
    <p:sldId id="828" r:id="rId33"/>
    <p:sldId id="829" r:id="rId34"/>
    <p:sldId id="830" r:id="rId35"/>
    <p:sldId id="831" r:id="rId36"/>
    <p:sldId id="846" r:id="rId37"/>
    <p:sldId id="847" r:id="rId38"/>
    <p:sldId id="848" r:id="rId39"/>
    <p:sldId id="849" r:id="rId40"/>
    <p:sldId id="850" r:id="rId41"/>
    <p:sldId id="851" r:id="rId42"/>
    <p:sldId id="852" r:id="rId43"/>
    <p:sldId id="853" r:id="rId44"/>
    <p:sldId id="854" r:id="rId45"/>
    <p:sldId id="855" r:id="rId46"/>
    <p:sldId id="856" r:id="rId47"/>
    <p:sldId id="857" r:id="rId48"/>
    <p:sldId id="858" r:id="rId49"/>
    <p:sldId id="859" r:id="rId50"/>
    <p:sldId id="860" r:id="rId51"/>
    <p:sldId id="861" r:id="rId52"/>
    <p:sldId id="862" r:id="rId53"/>
    <p:sldId id="863" r:id="rId54"/>
    <p:sldId id="864" r:id="rId55"/>
    <p:sldId id="865" r:id="rId56"/>
    <p:sldId id="866" r:id="rId57"/>
    <p:sldId id="867" r:id="rId58"/>
    <p:sldId id="868" r:id="rId59"/>
    <p:sldId id="869" r:id="rId60"/>
    <p:sldId id="870" r:id="rId61"/>
    <p:sldId id="871" r:id="rId62"/>
    <p:sldId id="872"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en.wikipedia.org/wiki/Hawthorne_Effect" TargetMode="External"/><Relationship Id="rId2" Type="http://schemas.openxmlformats.org/officeDocument/2006/relationships/slide" Target="../slides/slide59.xml"/><Relationship Id="rId1" Type="http://schemas.openxmlformats.org/officeDocument/2006/relationships/notesMaster" Target="../notesMasters/notesMaster1.xml"/><Relationship Id="rId5" Type="http://schemas.openxmlformats.org/officeDocument/2006/relationships/hyperlink" Target="http://macmothership.com/nucleus/index.php?itemid=615" TargetMode="External"/><Relationship Id="rId4" Type="http://schemas.openxmlformats.org/officeDocument/2006/relationships/hyperlink" Target="http://en.wikipedia.org/wiki/Mica"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xfrm>
            <a:off x="246063" y="609600"/>
            <a:ext cx="6365875" cy="3581400"/>
          </a:xfrm>
          <a:ln/>
        </p:spPr>
      </p:sp>
      <p:sp>
        <p:nvSpPr>
          <p:cNvPr id="696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696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696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9</a:t>
            </a:r>
          </a:p>
        </p:txBody>
      </p:sp>
      <p:sp>
        <p:nvSpPr>
          <p:cNvPr id="696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96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283F9D7-70C2-48EE-A53D-6307D7D4980F}" type="slidenum">
              <a:rPr lang="en-US" altLang="en-US" sz="1200"/>
              <a:pPr/>
              <a:t>6</a:t>
            </a:fld>
            <a:r>
              <a:rPr lang="en-US" altLang="en-US" sz="1200"/>
              <a:t> of 97</a:t>
            </a:r>
          </a:p>
        </p:txBody>
      </p:sp>
    </p:spTree>
    <p:extLst>
      <p:ext uri="{BB962C8B-B14F-4D97-AF65-F5344CB8AC3E}">
        <p14:creationId xmlns:p14="http://schemas.microsoft.com/office/powerpoint/2010/main" val="2362988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xfrm>
            <a:off x="246063" y="609600"/>
            <a:ext cx="6365875" cy="3581400"/>
          </a:xfrm>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24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24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24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24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468BA9A-8330-4D12-9434-334CD00DBEA3}" type="slidenum">
              <a:rPr lang="en-US" altLang="en-US" sz="1200"/>
              <a:pPr/>
              <a:t>38</a:t>
            </a:fld>
            <a:r>
              <a:rPr lang="en-US" altLang="en-US" sz="1200"/>
              <a:t> of 97</a:t>
            </a:r>
          </a:p>
        </p:txBody>
      </p:sp>
    </p:spTree>
    <p:extLst>
      <p:ext uri="{BB962C8B-B14F-4D97-AF65-F5344CB8AC3E}">
        <p14:creationId xmlns:p14="http://schemas.microsoft.com/office/powerpoint/2010/main" val="2028112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xfrm>
            <a:off x="246063" y="609600"/>
            <a:ext cx="6365875" cy="3581400"/>
          </a:xfrm>
          <a:ln/>
        </p:spPr>
      </p:sp>
      <p:sp>
        <p:nvSpPr>
          <p:cNvPr id="1044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44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44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44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44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A2BC2C6-FAEB-4F67-B0A8-607D60697DE9}" type="slidenum">
              <a:rPr lang="en-US" altLang="en-US" sz="1200"/>
              <a:pPr/>
              <a:t>39</a:t>
            </a:fld>
            <a:r>
              <a:rPr lang="en-US" altLang="en-US" sz="1200"/>
              <a:t> of 97</a:t>
            </a:r>
          </a:p>
        </p:txBody>
      </p:sp>
    </p:spTree>
    <p:extLst>
      <p:ext uri="{BB962C8B-B14F-4D97-AF65-F5344CB8AC3E}">
        <p14:creationId xmlns:p14="http://schemas.microsoft.com/office/powerpoint/2010/main" val="1849202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a:xfrm>
            <a:off x="246063" y="609600"/>
            <a:ext cx="6365875" cy="3581400"/>
          </a:xfrm>
          <a:ln/>
        </p:spPr>
      </p:sp>
      <p:sp>
        <p:nvSpPr>
          <p:cNvPr id="1064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64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65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65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65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EC8CB6B-9E7B-465B-B0C4-B5BEEFBE3CB3}" type="slidenum">
              <a:rPr lang="en-US" altLang="en-US" sz="1200"/>
              <a:pPr/>
              <a:t>40</a:t>
            </a:fld>
            <a:r>
              <a:rPr lang="en-US" altLang="en-US" sz="1200"/>
              <a:t> of 97</a:t>
            </a:r>
          </a:p>
        </p:txBody>
      </p:sp>
    </p:spTree>
    <p:extLst>
      <p:ext uri="{BB962C8B-B14F-4D97-AF65-F5344CB8AC3E}">
        <p14:creationId xmlns:p14="http://schemas.microsoft.com/office/powerpoint/2010/main" val="2909841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xfrm>
            <a:off x="246063" y="609600"/>
            <a:ext cx="6365875" cy="3581400"/>
          </a:xfrm>
          <a:ln/>
        </p:spPr>
      </p:sp>
      <p:sp>
        <p:nvSpPr>
          <p:cNvPr id="1085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85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85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85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85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82A79BA-F371-4CE6-9559-0AC1A6A2CB92}" type="slidenum">
              <a:rPr lang="en-US" altLang="en-US" sz="1200"/>
              <a:pPr/>
              <a:t>41</a:t>
            </a:fld>
            <a:r>
              <a:rPr lang="en-US" altLang="en-US" sz="1200"/>
              <a:t> of 97</a:t>
            </a:r>
          </a:p>
        </p:txBody>
      </p:sp>
    </p:spTree>
    <p:extLst>
      <p:ext uri="{BB962C8B-B14F-4D97-AF65-F5344CB8AC3E}">
        <p14:creationId xmlns:p14="http://schemas.microsoft.com/office/powerpoint/2010/main" val="2699661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xfrm>
            <a:off x="246063" y="609600"/>
            <a:ext cx="6365875" cy="3581400"/>
          </a:xfrm>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05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05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105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05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F35DB1D-7076-42D4-8E4A-9B3EA31EF146}" type="slidenum">
              <a:rPr lang="en-US" altLang="en-US" sz="1200"/>
              <a:pPr/>
              <a:t>42</a:t>
            </a:fld>
            <a:r>
              <a:rPr lang="en-US" altLang="en-US" sz="1200"/>
              <a:t> of 97</a:t>
            </a:r>
          </a:p>
        </p:txBody>
      </p:sp>
    </p:spTree>
    <p:extLst>
      <p:ext uri="{BB962C8B-B14F-4D97-AF65-F5344CB8AC3E}">
        <p14:creationId xmlns:p14="http://schemas.microsoft.com/office/powerpoint/2010/main" val="661204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a:xfrm>
            <a:off x="246063" y="609600"/>
            <a:ext cx="6365875" cy="3581400"/>
          </a:xfrm>
          <a:ln/>
        </p:spPr>
      </p:sp>
      <p:sp>
        <p:nvSpPr>
          <p:cNvPr id="1126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26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26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126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26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FBB4CE-8A70-49A8-8249-FE00A571860D}" type="slidenum">
              <a:rPr lang="en-US" altLang="en-US" sz="1200"/>
              <a:pPr/>
              <a:t>43</a:t>
            </a:fld>
            <a:r>
              <a:rPr lang="en-US" altLang="en-US" sz="1200"/>
              <a:t> of 97</a:t>
            </a:r>
          </a:p>
        </p:txBody>
      </p:sp>
    </p:spTree>
    <p:extLst>
      <p:ext uri="{BB962C8B-B14F-4D97-AF65-F5344CB8AC3E}">
        <p14:creationId xmlns:p14="http://schemas.microsoft.com/office/powerpoint/2010/main" val="3453705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a:xfrm>
            <a:off x="246063" y="609600"/>
            <a:ext cx="6365875" cy="3581400"/>
          </a:xfrm>
          <a:ln/>
        </p:spPr>
      </p:sp>
      <p:sp>
        <p:nvSpPr>
          <p:cNvPr id="114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46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46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146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46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C53698-25FB-4FF7-B8C3-EA51319C7C79}" type="slidenum">
              <a:rPr lang="en-US" altLang="en-US" sz="1200"/>
              <a:pPr/>
              <a:t>44</a:t>
            </a:fld>
            <a:r>
              <a:rPr lang="en-US" altLang="en-US" sz="1200"/>
              <a:t> of 97</a:t>
            </a:r>
          </a:p>
        </p:txBody>
      </p:sp>
    </p:spTree>
    <p:extLst>
      <p:ext uri="{BB962C8B-B14F-4D97-AF65-F5344CB8AC3E}">
        <p14:creationId xmlns:p14="http://schemas.microsoft.com/office/powerpoint/2010/main" val="1365557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xfrm>
            <a:off x="246063" y="609600"/>
            <a:ext cx="6365875" cy="3581400"/>
          </a:xfrm>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67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67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167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67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C116F79-E73C-4105-9D01-E3C9DA279776}" type="slidenum">
              <a:rPr lang="en-US" altLang="en-US" sz="1200"/>
              <a:pPr/>
              <a:t>45</a:t>
            </a:fld>
            <a:r>
              <a:rPr lang="en-US" altLang="en-US" sz="1200"/>
              <a:t> of 97</a:t>
            </a:r>
          </a:p>
        </p:txBody>
      </p:sp>
    </p:spTree>
    <p:extLst>
      <p:ext uri="{BB962C8B-B14F-4D97-AF65-F5344CB8AC3E}">
        <p14:creationId xmlns:p14="http://schemas.microsoft.com/office/powerpoint/2010/main" val="2375024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xfrm>
            <a:off x="246063" y="609600"/>
            <a:ext cx="6365875" cy="3581400"/>
          </a:xfrm>
          <a:ln/>
        </p:spPr>
      </p:sp>
      <p:sp>
        <p:nvSpPr>
          <p:cNvPr id="1187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87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87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187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87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907696E-A991-4723-9D57-E3CD69777E1B}" type="slidenum">
              <a:rPr lang="en-US" altLang="en-US" sz="1200"/>
              <a:pPr/>
              <a:t>46</a:t>
            </a:fld>
            <a:r>
              <a:rPr lang="en-US" altLang="en-US" sz="1200"/>
              <a:t> of 97</a:t>
            </a:r>
          </a:p>
        </p:txBody>
      </p:sp>
    </p:spTree>
    <p:extLst>
      <p:ext uri="{BB962C8B-B14F-4D97-AF65-F5344CB8AC3E}">
        <p14:creationId xmlns:p14="http://schemas.microsoft.com/office/powerpoint/2010/main" val="1816811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xfrm>
            <a:off x="246063" y="609600"/>
            <a:ext cx="6365875" cy="3581400"/>
          </a:xfrm>
          <a:ln/>
        </p:spPr>
      </p:sp>
      <p:sp>
        <p:nvSpPr>
          <p:cNvPr id="1208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08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08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208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08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DCF1AD2-437B-4FD1-A234-602A89A5351E}" type="slidenum">
              <a:rPr lang="en-US" altLang="en-US" sz="1200"/>
              <a:pPr/>
              <a:t>47</a:t>
            </a:fld>
            <a:r>
              <a:rPr lang="en-US" altLang="en-US" sz="1200"/>
              <a:t> of 97</a:t>
            </a:r>
          </a:p>
        </p:txBody>
      </p:sp>
    </p:spTree>
    <p:extLst>
      <p:ext uri="{BB962C8B-B14F-4D97-AF65-F5344CB8AC3E}">
        <p14:creationId xmlns:p14="http://schemas.microsoft.com/office/powerpoint/2010/main" val="333350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xfrm>
            <a:off x="246063" y="609600"/>
            <a:ext cx="6365875" cy="3581400"/>
          </a:xfrm>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16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716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9</a:t>
            </a:r>
          </a:p>
        </p:txBody>
      </p:sp>
      <p:sp>
        <p:nvSpPr>
          <p:cNvPr id="716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16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E4634EF-AC36-4297-AC33-23D303C75A62}" type="slidenum">
              <a:rPr lang="en-US" altLang="en-US" sz="1200"/>
              <a:pPr/>
              <a:t>7</a:t>
            </a:fld>
            <a:r>
              <a:rPr lang="en-US" altLang="en-US" sz="1200"/>
              <a:t> of 97</a:t>
            </a:r>
          </a:p>
        </p:txBody>
      </p:sp>
    </p:spTree>
    <p:extLst>
      <p:ext uri="{BB962C8B-B14F-4D97-AF65-F5344CB8AC3E}">
        <p14:creationId xmlns:p14="http://schemas.microsoft.com/office/powerpoint/2010/main" val="1826791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a:xfrm>
            <a:off x="246063" y="609600"/>
            <a:ext cx="6365875" cy="3581400"/>
          </a:xfrm>
          <a:ln/>
        </p:spPr>
      </p:sp>
      <p:sp>
        <p:nvSpPr>
          <p:cNvPr id="1228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28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28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228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28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546CF5A-EDD9-44B5-B60B-41FA641865E1}" type="slidenum">
              <a:rPr lang="en-US" altLang="en-US" sz="1200"/>
              <a:pPr/>
              <a:t>48</a:t>
            </a:fld>
            <a:r>
              <a:rPr lang="en-US" altLang="en-US" sz="1200"/>
              <a:t> of 97</a:t>
            </a:r>
          </a:p>
        </p:txBody>
      </p:sp>
    </p:spTree>
    <p:extLst>
      <p:ext uri="{BB962C8B-B14F-4D97-AF65-F5344CB8AC3E}">
        <p14:creationId xmlns:p14="http://schemas.microsoft.com/office/powerpoint/2010/main" val="3192791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a:xfrm>
            <a:off x="246063" y="609600"/>
            <a:ext cx="6365875" cy="3581400"/>
          </a:xfrm>
          <a:ln/>
        </p:spPr>
      </p:sp>
      <p:sp>
        <p:nvSpPr>
          <p:cNvPr id="1249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49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49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249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49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638011-3BE3-49F0-B5C1-AE9DC7D8EBA4}" type="slidenum">
              <a:rPr lang="en-US" altLang="en-US" sz="1200"/>
              <a:pPr/>
              <a:t>49</a:t>
            </a:fld>
            <a:r>
              <a:rPr lang="en-US" altLang="en-US" sz="1200"/>
              <a:t> of 97</a:t>
            </a:r>
          </a:p>
        </p:txBody>
      </p:sp>
    </p:spTree>
    <p:extLst>
      <p:ext uri="{BB962C8B-B14F-4D97-AF65-F5344CB8AC3E}">
        <p14:creationId xmlns:p14="http://schemas.microsoft.com/office/powerpoint/2010/main" val="168651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a:xfrm>
            <a:off x="246063" y="609600"/>
            <a:ext cx="6365875" cy="3581400"/>
          </a:xfrm>
          <a:ln/>
        </p:spPr>
      </p:sp>
      <p:sp>
        <p:nvSpPr>
          <p:cNvPr id="1269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69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69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269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69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8F4BCA0-63EC-4DE0-8EE9-BA5540AE1770}" type="slidenum">
              <a:rPr lang="en-US" altLang="en-US" sz="1200"/>
              <a:pPr/>
              <a:t>50</a:t>
            </a:fld>
            <a:r>
              <a:rPr lang="en-US" altLang="en-US" sz="1200"/>
              <a:t> of 97</a:t>
            </a:r>
          </a:p>
        </p:txBody>
      </p:sp>
    </p:spTree>
    <p:extLst>
      <p:ext uri="{BB962C8B-B14F-4D97-AF65-F5344CB8AC3E}">
        <p14:creationId xmlns:p14="http://schemas.microsoft.com/office/powerpoint/2010/main" val="3632392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a:xfrm>
            <a:off x="246063" y="609600"/>
            <a:ext cx="6365875" cy="3581400"/>
          </a:xfrm>
          <a:ln/>
        </p:spPr>
      </p:sp>
      <p:sp>
        <p:nvSpPr>
          <p:cNvPr id="1290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90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90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290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290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2C7B31-DFB6-49E6-8775-5B9B4C4BF83A}" type="slidenum">
              <a:rPr lang="en-US" altLang="en-US" sz="1200"/>
              <a:pPr/>
              <a:t>51</a:t>
            </a:fld>
            <a:r>
              <a:rPr lang="en-US" altLang="en-US" sz="1200"/>
              <a:t> of 97</a:t>
            </a:r>
          </a:p>
        </p:txBody>
      </p:sp>
    </p:spTree>
    <p:extLst>
      <p:ext uri="{BB962C8B-B14F-4D97-AF65-F5344CB8AC3E}">
        <p14:creationId xmlns:p14="http://schemas.microsoft.com/office/powerpoint/2010/main" val="4209160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xfrm>
            <a:off x="246063" y="609600"/>
            <a:ext cx="6365875" cy="3581400"/>
          </a:xfrm>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10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10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310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10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6393EA1-7866-4364-913B-37713A1C0C83}" type="slidenum">
              <a:rPr lang="en-US" altLang="en-US" sz="1200"/>
              <a:pPr/>
              <a:t>52</a:t>
            </a:fld>
            <a:r>
              <a:rPr lang="en-US" altLang="en-US" sz="1200"/>
              <a:t> of 97</a:t>
            </a:r>
          </a:p>
        </p:txBody>
      </p:sp>
    </p:spTree>
    <p:extLst>
      <p:ext uri="{BB962C8B-B14F-4D97-AF65-F5344CB8AC3E}">
        <p14:creationId xmlns:p14="http://schemas.microsoft.com/office/powerpoint/2010/main" val="2524843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a:xfrm>
            <a:off x="246063" y="609600"/>
            <a:ext cx="6365875" cy="3581400"/>
          </a:xfrm>
          <a:ln/>
        </p:spPr>
      </p:sp>
      <p:sp>
        <p:nvSpPr>
          <p:cNvPr id="1331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31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31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331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31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493BCA-FA91-45B4-A9B4-F0DAFC6F0528}" type="slidenum">
              <a:rPr lang="en-US" altLang="en-US" sz="1200"/>
              <a:pPr/>
              <a:t>53</a:t>
            </a:fld>
            <a:r>
              <a:rPr lang="en-US" altLang="en-US" sz="1200"/>
              <a:t> of 97</a:t>
            </a:r>
          </a:p>
        </p:txBody>
      </p:sp>
    </p:spTree>
    <p:extLst>
      <p:ext uri="{BB962C8B-B14F-4D97-AF65-F5344CB8AC3E}">
        <p14:creationId xmlns:p14="http://schemas.microsoft.com/office/powerpoint/2010/main" val="821360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xfrm>
            <a:off x="246063" y="609600"/>
            <a:ext cx="6365875" cy="3581400"/>
          </a:xfrm>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51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795991-01AA-4B98-933E-CA277E8923D7}" type="slidenum">
              <a:rPr lang="en-US" altLang="en-US" sz="1200"/>
              <a:pPr/>
              <a:t>54</a:t>
            </a:fld>
            <a:r>
              <a:rPr lang="en-US" altLang="en-US" sz="1200"/>
              <a:t> of 97</a:t>
            </a:r>
          </a:p>
        </p:txBody>
      </p:sp>
    </p:spTree>
    <p:extLst>
      <p:ext uri="{BB962C8B-B14F-4D97-AF65-F5344CB8AC3E}">
        <p14:creationId xmlns:p14="http://schemas.microsoft.com/office/powerpoint/2010/main" val="1458671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a:xfrm>
            <a:off x="246063" y="609600"/>
            <a:ext cx="6365875" cy="3581400"/>
          </a:xfrm>
          <a:ln/>
        </p:spPr>
      </p:sp>
      <p:sp>
        <p:nvSpPr>
          <p:cNvPr id="137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72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72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372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72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F8AD850-9FAE-4D83-95D3-9208A9836B2C}" type="slidenum">
              <a:rPr lang="en-US" altLang="en-US" sz="1200"/>
              <a:pPr/>
              <a:t>55</a:t>
            </a:fld>
            <a:r>
              <a:rPr lang="en-US" altLang="en-US" sz="1200"/>
              <a:t> of 97</a:t>
            </a:r>
          </a:p>
        </p:txBody>
      </p:sp>
    </p:spTree>
    <p:extLst>
      <p:ext uri="{BB962C8B-B14F-4D97-AF65-F5344CB8AC3E}">
        <p14:creationId xmlns:p14="http://schemas.microsoft.com/office/powerpoint/2010/main" val="755957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xfrm>
            <a:off x="246063" y="609600"/>
            <a:ext cx="6365875" cy="3581400"/>
          </a:xfrm>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92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92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392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92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DB0814-C2F8-4400-B07D-7A4C1912DF00}" type="slidenum">
              <a:rPr lang="en-US" altLang="en-US" sz="1200"/>
              <a:pPr/>
              <a:t>56</a:t>
            </a:fld>
            <a:r>
              <a:rPr lang="en-US" altLang="en-US" sz="1200"/>
              <a:t> of 97</a:t>
            </a:r>
          </a:p>
        </p:txBody>
      </p:sp>
    </p:spTree>
    <p:extLst>
      <p:ext uri="{BB962C8B-B14F-4D97-AF65-F5344CB8AC3E}">
        <p14:creationId xmlns:p14="http://schemas.microsoft.com/office/powerpoint/2010/main" val="1563015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xfrm>
            <a:off x="246063" y="609600"/>
            <a:ext cx="6365875" cy="3581400"/>
          </a:xfrm>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13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13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413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13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5D6E757-F9C4-428C-B841-411968F84676}" type="slidenum">
              <a:rPr lang="en-US" altLang="en-US" sz="1200"/>
              <a:pPr/>
              <a:t>57</a:t>
            </a:fld>
            <a:r>
              <a:rPr lang="en-US" altLang="en-US" sz="1200"/>
              <a:t> of 97</a:t>
            </a:r>
          </a:p>
        </p:txBody>
      </p:sp>
    </p:spTree>
    <p:extLst>
      <p:ext uri="{BB962C8B-B14F-4D97-AF65-F5344CB8AC3E}">
        <p14:creationId xmlns:p14="http://schemas.microsoft.com/office/powerpoint/2010/main" val="398837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xfrm>
            <a:off x="246063" y="609600"/>
            <a:ext cx="6365875" cy="3581400"/>
          </a:xfrm>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47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747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9</a:t>
            </a:r>
          </a:p>
        </p:txBody>
      </p:sp>
      <p:sp>
        <p:nvSpPr>
          <p:cNvPr id="747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47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93A4A2B-EFDA-4A69-BB62-C25336CEA665}" type="slidenum">
              <a:rPr lang="en-US" altLang="en-US" sz="1200"/>
              <a:pPr/>
              <a:t>9</a:t>
            </a:fld>
            <a:r>
              <a:rPr lang="en-US" altLang="en-US" sz="1200"/>
              <a:t> of 97</a:t>
            </a:r>
          </a:p>
        </p:txBody>
      </p:sp>
    </p:spTree>
    <p:extLst>
      <p:ext uri="{BB962C8B-B14F-4D97-AF65-F5344CB8AC3E}">
        <p14:creationId xmlns:p14="http://schemas.microsoft.com/office/powerpoint/2010/main" val="3135954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a:xfrm>
            <a:off x="246063" y="609600"/>
            <a:ext cx="6365875" cy="3581400"/>
          </a:xfrm>
          <a:ln/>
        </p:spPr>
      </p:sp>
      <p:sp>
        <p:nvSpPr>
          <p:cNvPr id="143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33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33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433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33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06059E-E3FF-46BC-A281-66C8D0F900E6}" type="slidenum">
              <a:rPr lang="en-US" altLang="en-US" sz="1200"/>
              <a:pPr/>
              <a:t>58</a:t>
            </a:fld>
            <a:r>
              <a:rPr lang="en-US" altLang="en-US" sz="1200"/>
              <a:t> of 97</a:t>
            </a:r>
          </a:p>
        </p:txBody>
      </p:sp>
    </p:spTree>
    <p:extLst>
      <p:ext uri="{BB962C8B-B14F-4D97-AF65-F5344CB8AC3E}">
        <p14:creationId xmlns:p14="http://schemas.microsoft.com/office/powerpoint/2010/main" val="1558417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a:xfrm>
            <a:off x="246063" y="609600"/>
            <a:ext cx="6365875" cy="3581400"/>
          </a:xfrm>
          <a:ln/>
        </p:spPr>
      </p:sp>
      <p:sp>
        <p:nvSpPr>
          <p:cNvPr id="145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3"/>
            <a:r>
              <a:rPr lang="en-US" altLang="en-US" b="1" smtClean="0">
                <a:latin typeface="Arial" panose="020B0604020202020204" pitchFamily="34" charset="0"/>
              </a:rPr>
              <a:t>Sacrifice a sacred cow</a:t>
            </a:r>
          </a:p>
          <a:p>
            <a:pPr marL="0" lvl="3"/>
            <a:endParaRPr lang="en-US" altLang="en-US" b="1" smtClean="0">
              <a:latin typeface="Arial" panose="020B0604020202020204" pitchFamily="34" charset="0"/>
            </a:endParaRPr>
          </a:p>
          <a:p>
            <a:r>
              <a:rPr lang="en-US" altLang="en-US" smtClean="0">
                <a:latin typeface="Arial" panose="020B0604020202020204" pitchFamily="34" charset="0"/>
              </a:rPr>
              <a:t>This really does sound like a manifestation of the </a:t>
            </a:r>
            <a:r>
              <a:rPr lang="en-US" altLang="en-US" smtClean="0">
                <a:latin typeface="Arial" panose="020B0604020202020204" pitchFamily="34" charset="0"/>
                <a:hlinkClick r:id="rId3" tooltip="http://en.wikipedia.org/wiki/Hawthorne_Effect&#10;CTRL + Click to follow link"/>
              </a:rPr>
              <a:t>Hawthorne Effect </a:t>
            </a:r>
            <a:r>
              <a:rPr lang="en-US" altLang="en-US" smtClean="0">
                <a:latin typeface="Arial" panose="020B0604020202020204" pitchFamily="34" charset="0"/>
              </a:rPr>
              <a:t>- it's a short duration change to the worker environment, it enhances productivity because the worker is 'getting something special' - and since it's happening during a crisis the short duration of the effect works well within the scenario.</a:t>
            </a:r>
          </a:p>
          <a:p>
            <a:r>
              <a:rPr lang="en-US" altLang="en-US" smtClean="0">
                <a:latin typeface="Arial" panose="020B0604020202020204" pitchFamily="34" charset="0"/>
              </a:rPr>
              <a:t> </a:t>
            </a:r>
          </a:p>
          <a:p>
            <a:r>
              <a:rPr lang="en-US" altLang="en-US" i="1" smtClean="0">
                <a:latin typeface="Arial" panose="020B0604020202020204" pitchFamily="34" charset="0"/>
              </a:rPr>
              <a:t>"...But Mayo says it is to do with the fact that the workers felt better in the situation, because of the sympathy and interest of the observers. He does say that this experiment is about testing overall effect, not testing factors separately. He also discusses it not really as an experimenter effect but </a:t>
            </a:r>
            <a:r>
              <a:rPr lang="en-US" altLang="en-US" b="1" i="1" smtClean="0">
                <a:latin typeface="Arial" panose="020B0604020202020204" pitchFamily="34" charset="0"/>
              </a:rPr>
              <a:t>as a management effect: how management can make workers perform differently because they feel differently</a:t>
            </a:r>
            <a:r>
              <a:rPr lang="en-US" altLang="en-US" i="1" smtClean="0">
                <a:latin typeface="Arial" panose="020B0604020202020204" pitchFamily="34" charset="0"/>
              </a:rPr>
              <a:t>. A lot to do with feeling free, not feeling supervised but more in control as a group. The experimental manipulations were important in convincing the workers to feel this way: that conditions were really different. The experiment was repeated with similar effects on </a:t>
            </a:r>
            <a:r>
              <a:rPr lang="en-US" altLang="en-US" i="1" smtClean="0">
                <a:latin typeface="Arial" panose="020B0604020202020204" pitchFamily="34" charset="0"/>
                <a:hlinkClick r:id="rId4" tooltip="Mica"/>
              </a:rPr>
              <a:t>mica</a:t>
            </a:r>
            <a:r>
              <a:rPr lang="en-US" altLang="en-US" i="1" smtClean="0">
                <a:latin typeface="Arial" panose="020B0604020202020204" pitchFamily="34" charset="0"/>
              </a:rPr>
              <a:t> splitting workers..."</a:t>
            </a:r>
            <a:endParaRPr lang="en-US" altLang="en-US" smtClean="0">
              <a:latin typeface="Arial" panose="020B0604020202020204" pitchFamily="34" charset="0"/>
            </a:endParaRPr>
          </a:p>
          <a:p>
            <a:r>
              <a:rPr lang="en-US" altLang="en-US" smtClean="0">
                <a:latin typeface="Arial" panose="020B0604020202020204" pitchFamily="34" charset="0"/>
              </a:rPr>
              <a:t> </a:t>
            </a:r>
          </a:p>
          <a:p>
            <a:r>
              <a:rPr lang="en-US" altLang="en-US" smtClean="0">
                <a:latin typeface="Arial" panose="020B0604020202020204" pitchFamily="34" charset="0"/>
              </a:rPr>
              <a:t>In any event, </a:t>
            </a:r>
            <a:r>
              <a:rPr lang="en-US" altLang="en-US" smtClean="0">
                <a:latin typeface="Arial" panose="020B0604020202020204" pitchFamily="34" charset="0"/>
                <a:hlinkClick r:id="rId5" tooltip="http://macmothership.com/nucleus/index.php?itemid=615&#10;CTRL + Click to follow link"/>
              </a:rPr>
              <a:t>hoisting the jolly roger </a:t>
            </a:r>
            <a:r>
              <a:rPr lang="en-US" altLang="en-US" smtClean="0">
                <a:latin typeface="Arial" panose="020B0604020202020204" pitchFamily="34" charset="0"/>
              </a:rPr>
              <a:t>might be going a bit too far (for you Mac aficionados out there).</a:t>
            </a:r>
          </a:p>
          <a:p>
            <a:r>
              <a:rPr lang="en-US" altLang="en-US" smtClean="0">
                <a:latin typeface="Arial" panose="020B0604020202020204" pitchFamily="34" charset="0"/>
              </a:rPr>
              <a:t> </a:t>
            </a:r>
          </a:p>
          <a:p>
            <a:endParaRPr lang="en-US" altLang="en-US" smtClean="0">
              <a:latin typeface="Arial" panose="020B0604020202020204" pitchFamily="34" charset="0"/>
            </a:endParaRPr>
          </a:p>
        </p:txBody>
      </p:sp>
      <p:sp>
        <p:nvSpPr>
          <p:cNvPr id="1454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54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454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54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CA4991B-4CBE-4442-BC6A-7D3778C22741}" type="slidenum">
              <a:rPr lang="en-US" altLang="en-US" sz="1200"/>
              <a:pPr/>
              <a:t>59</a:t>
            </a:fld>
            <a:r>
              <a:rPr lang="en-US" altLang="en-US" sz="1200"/>
              <a:t> of 97</a:t>
            </a:r>
          </a:p>
        </p:txBody>
      </p:sp>
    </p:spTree>
    <p:extLst>
      <p:ext uri="{BB962C8B-B14F-4D97-AF65-F5344CB8AC3E}">
        <p14:creationId xmlns:p14="http://schemas.microsoft.com/office/powerpoint/2010/main" val="1999856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noTextEdit="1"/>
          </p:cNvSpPr>
          <p:nvPr>
            <p:ph type="sldImg"/>
          </p:nvPr>
        </p:nvSpPr>
        <p:spPr>
          <a:xfrm>
            <a:off x="246063" y="609600"/>
            <a:ext cx="6365875" cy="3581400"/>
          </a:xfrm>
          <a:ln/>
        </p:spPr>
      </p:sp>
      <p:sp>
        <p:nvSpPr>
          <p:cNvPr id="1474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74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74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474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746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296686-3F85-4C6C-953F-E27090A165DB}" type="slidenum">
              <a:rPr lang="en-US" altLang="en-US" sz="1200"/>
              <a:pPr/>
              <a:t>60</a:t>
            </a:fld>
            <a:r>
              <a:rPr lang="en-US" altLang="en-US" sz="1200"/>
              <a:t> of 97</a:t>
            </a:r>
          </a:p>
        </p:txBody>
      </p:sp>
    </p:spTree>
    <p:extLst>
      <p:ext uri="{BB962C8B-B14F-4D97-AF65-F5344CB8AC3E}">
        <p14:creationId xmlns:p14="http://schemas.microsoft.com/office/powerpoint/2010/main" val="1242352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noTextEdit="1"/>
          </p:cNvSpPr>
          <p:nvPr>
            <p:ph type="sldImg"/>
          </p:nvPr>
        </p:nvSpPr>
        <p:spPr>
          <a:xfrm>
            <a:off x="246063" y="609600"/>
            <a:ext cx="6365875" cy="3581400"/>
          </a:xfrm>
          <a:ln/>
        </p:spPr>
      </p:sp>
      <p:sp>
        <p:nvSpPr>
          <p:cNvPr id="149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9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9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49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95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78D9B3C-25AE-4832-A221-E40B1462B9FB}" type="slidenum">
              <a:rPr lang="en-US" altLang="en-US" sz="1200"/>
              <a:pPr/>
              <a:t>61</a:t>
            </a:fld>
            <a:r>
              <a:rPr lang="en-US" altLang="en-US" sz="1200"/>
              <a:t> of 97</a:t>
            </a:r>
          </a:p>
        </p:txBody>
      </p:sp>
    </p:spTree>
    <p:extLst>
      <p:ext uri="{BB962C8B-B14F-4D97-AF65-F5344CB8AC3E}">
        <p14:creationId xmlns:p14="http://schemas.microsoft.com/office/powerpoint/2010/main" val="1432226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a:xfrm>
            <a:off x="246063" y="609600"/>
            <a:ext cx="6365875" cy="3581400"/>
          </a:xfrm>
          <a:ln/>
        </p:spPr>
      </p:sp>
      <p:sp>
        <p:nvSpPr>
          <p:cNvPr id="151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1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1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1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15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E258D26-C647-48EB-95ED-A7050C9FB1C4}" type="slidenum">
              <a:rPr lang="en-US" altLang="en-US" sz="1200"/>
              <a:pPr/>
              <a:t>62</a:t>
            </a:fld>
            <a:r>
              <a:rPr lang="en-US" altLang="en-US" sz="1200"/>
              <a:t> of 97</a:t>
            </a:r>
          </a:p>
        </p:txBody>
      </p:sp>
    </p:spTree>
    <p:extLst>
      <p:ext uri="{BB962C8B-B14F-4D97-AF65-F5344CB8AC3E}">
        <p14:creationId xmlns:p14="http://schemas.microsoft.com/office/powerpoint/2010/main" val="2258420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xfrm>
            <a:off x="246063" y="609600"/>
            <a:ext cx="6365875" cy="3581400"/>
          </a:xfrm>
          <a:ln/>
        </p:spPr>
      </p:sp>
      <p:sp>
        <p:nvSpPr>
          <p:cNvPr id="768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68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768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9</a:t>
            </a:r>
          </a:p>
        </p:txBody>
      </p:sp>
      <p:sp>
        <p:nvSpPr>
          <p:cNvPr id="768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68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58F53D-973A-4BEC-98C4-834D81D00A85}" type="slidenum">
              <a:rPr lang="en-US" altLang="en-US" sz="1200"/>
              <a:pPr/>
              <a:t>10</a:t>
            </a:fld>
            <a:r>
              <a:rPr lang="en-US" altLang="en-US" sz="1200"/>
              <a:t> of 97</a:t>
            </a:r>
          </a:p>
        </p:txBody>
      </p:sp>
    </p:spTree>
    <p:extLst>
      <p:ext uri="{BB962C8B-B14F-4D97-AF65-F5344CB8AC3E}">
        <p14:creationId xmlns:p14="http://schemas.microsoft.com/office/powerpoint/2010/main" val="134516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xfrm>
            <a:off x="246063" y="609600"/>
            <a:ext cx="6365875" cy="3581400"/>
          </a:xfrm>
          <a:ln/>
        </p:spPr>
      </p:sp>
      <p:sp>
        <p:nvSpPr>
          <p:cNvPr id="788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88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788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9</a:t>
            </a:r>
          </a:p>
        </p:txBody>
      </p:sp>
      <p:sp>
        <p:nvSpPr>
          <p:cNvPr id="788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88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FD05863-9993-4CA4-838A-9B231C15118F}" type="slidenum">
              <a:rPr lang="en-US" altLang="en-US" sz="1200"/>
              <a:pPr/>
              <a:t>11</a:t>
            </a:fld>
            <a:r>
              <a:rPr lang="en-US" altLang="en-US" sz="1200"/>
              <a:t> of 97</a:t>
            </a:r>
          </a:p>
        </p:txBody>
      </p:sp>
    </p:spTree>
    <p:extLst>
      <p:ext uri="{BB962C8B-B14F-4D97-AF65-F5344CB8AC3E}">
        <p14:creationId xmlns:p14="http://schemas.microsoft.com/office/powerpoint/2010/main" val="245813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246063" y="609600"/>
            <a:ext cx="6365875" cy="3581400"/>
          </a:xfrm>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08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809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9</a:t>
            </a:r>
          </a:p>
        </p:txBody>
      </p:sp>
      <p:sp>
        <p:nvSpPr>
          <p:cNvPr id="809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09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9203416-24B0-4DD3-9833-A6C12AF0527D}" type="slidenum">
              <a:rPr lang="en-US" altLang="en-US" sz="1200"/>
              <a:pPr/>
              <a:t>12</a:t>
            </a:fld>
            <a:r>
              <a:rPr lang="en-US" altLang="en-US" sz="1200"/>
              <a:t> of 97</a:t>
            </a:r>
          </a:p>
        </p:txBody>
      </p:sp>
    </p:spTree>
    <p:extLst>
      <p:ext uri="{BB962C8B-B14F-4D97-AF65-F5344CB8AC3E}">
        <p14:creationId xmlns:p14="http://schemas.microsoft.com/office/powerpoint/2010/main" val="2421430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xfrm>
            <a:off x="246063" y="609600"/>
            <a:ext cx="6365875" cy="3581400"/>
          </a:xfrm>
          <a:ln/>
        </p:spPr>
      </p:sp>
      <p:sp>
        <p:nvSpPr>
          <p:cNvPr id="839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839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839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9</a:t>
            </a:r>
          </a:p>
        </p:txBody>
      </p:sp>
      <p:sp>
        <p:nvSpPr>
          <p:cNvPr id="839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39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2EBD3B-F6F7-470B-ABB0-FB9007862107}" type="slidenum">
              <a:rPr lang="en-US" altLang="en-US" sz="1200"/>
              <a:pPr/>
              <a:t>13</a:t>
            </a:fld>
            <a:r>
              <a:rPr lang="en-US" altLang="en-US" sz="1200"/>
              <a:t> of 97</a:t>
            </a:r>
          </a:p>
        </p:txBody>
      </p:sp>
    </p:spTree>
    <p:extLst>
      <p:ext uri="{BB962C8B-B14F-4D97-AF65-F5344CB8AC3E}">
        <p14:creationId xmlns:p14="http://schemas.microsoft.com/office/powerpoint/2010/main" val="487730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xfrm>
            <a:off x="246063" y="609600"/>
            <a:ext cx="6365875" cy="3581400"/>
          </a:xfrm>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83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983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983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83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F2C2CD9-B1BF-4583-84BA-01969ABB01CC}" type="slidenum">
              <a:rPr lang="en-US" altLang="en-US" sz="1200"/>
              <a:pPr/>
              <a:t>36</a:t>
            </a:fld>
            <a:r>
              <a:rPr lang="en-US" altLang="en-US" sz="1200"/>
              <a:t> of 97</a:t>
            </a:r>
          </a:p>
        </p:txBody>
      </p:sp>
    </p:spTree>
    <p:extLst>
      <p:ext uri="{BB962C8B-B14F-4D97-AF65-F5344CB8AC3E}">
        <p14:creationId xmlns:p14="http://schemas.microsoft.com/office/powerpoint/2010/main" val="225022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a:xfrm>
            <a:off x="246063" y="609600"/>
            <a:ext cx="6365875" cy="3581400"/>
          </a:xfrm>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03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03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03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13C97DF-2355-4DFB-A0BA-3BD4A91285B3}" type="slidenum">
              <a:rPr lang="en-US" altLang="en-US" sz="1200"/>
              <a:pPr/>
              <a:t>37</a:t>
            </a:fld>
            <a:r>
              <a:rPr lang="en-US" altLang="en-US" sz="1200"/>
              <a:t> of 97</a:t>
            </a:r>
          </a:p>
        </p:txBody>
      </p:sp>
    </p:spTree>
    <p:extLst>
      <p:ext uri="{BB962C8B-B14F-4D97-AF65-F5344CB8AC3E}">
        <p14:creationId xmlns:p14="http://schemas.microsoft.com/office/powerpoint/2010/main" val="3696624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0B9F880-67F9-4E8A-B543-B7C9CD3B390C}"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92924B-3D7D-4342-85F0-311C02957849}"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C49CF-6280-470C-8769-512D35DE5CFA}"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AB0364EC-A410-443E-97E0-11D2A015662C}" type="datetime1">
              <a:rPr lang="en-US" smtClean="0"/>
              <a:t>12/1/2022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6D63D55F-A010-4BC1-9EF5-3979A4B443FD}" type="datetime1">
              <a:rPr lang="en-US" smtClean="0"/>
              <a:t>12/1/2022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DA865E-47F9-43BF-9A25-0BB90F609D52}" type="datetime1">
              <a:rPr lang="en-US" smtClean="0"/>
              <a:t>12/1/2022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B3BD20-AB50-45C6-80F5-7905E9312F7D}"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4FCC8E-8D9D-4CCE-A8B4-0F7F0F98B19A}"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564A58-0C7D-4F5F-A585-D3F33F509121}" type="datetime1">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83E33C3-B9AC-4D0D-8DBC-84327E2AE81A}" type="datetime1">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12/1/2022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07962-0588-473B-A8A0-F13B1749B960}" type="datetime1">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EA8CEA-4609-4D1C-936D-BE012A986604}"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43B527-6D8F-44FC-857D-9C4C1E029129}"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D3073-4146-4859-87D5-15A9F3A82BAB}" type="datetime1">
              <a:rPr lang="en-US" smtClean="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Change Management</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ChangeArrowheads="1"/>
          </p:cNvSpPr>
          <p:nvPr/>
        </p:nvSpPr>
        <p:spPr bwMode="auto">
          <a:xfrm>
            <a:off x="6324600" y="1219200"/>
            <a:ext cx="396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Clr>
                <a:schemeClr val="tx2"/>
              </a:buClr>
              <a:buFont typeface="Wingdings" panose="05000000000000000000" pitchFamily="2" charset="2"/>
              <a:buAutoNum type="arabicPeriod" startAt="6"/>
            </a:pPr>
            <a:endParaRPr lang="en-US" altLang="en-US" sz="2200"/>
          </a:p>
        </p:txBody>
      </p:sp>
      <p:sp>
        <p:nvSpPr>
          <p:cNvPr id="231427" name="Rectangle 3"/>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Control the Change – I</a:t>
            </a:r>
          </a:p>
        </p:txBody>
      </p:sp>
      <p:sp>
        <p:nvSpPr>
          <p:cNvPr id="159751" name="Rectangle 4"/>
          <p:cNvSpPr>
            <a:spLocks noGrp="1" noChangeArrowheads="1"/>
          </p:cNvSpPr>
          <p:nvPr>
            <p:ph idx="1"/>
          </p:nvPr>
        </p:nvSpPr>
        <p:spPr>
          <a:xfrm>
            <a:off x="347527" y="1406880"/>
            <a:ext cx="5890312" cy="4746091"/>
          </a:xfrm>
        </p:spPr>
        <p:txBody>
          <a:bodyPr/>
          <a:lstStyle/>
          <a:p>
            <a:pPr marL="457200" indent="-457200">
              <a:buFont typeface="Arial" panose="020B0604020202020204" pitchFamily="34" charset="0"/>
              <a:buAutoNum type="arabicPeriod"/>
            </a:pPr>
            <a:r>
              <a:rPr lang="en-US" altLang="en-US" sz="2000" dirty="0">
                <a:ea typeface="ＭＳ Ｐゴシック" panose="020B0600070205080204" pitchFamily="34" charset="-128"/>
              </a:rPr>
              <a:t>Need for change is recognized</a:t>
            </a:r>
          </a:p>
          <a:p>
            <a:pPr marL="457200" indent="-457200">
              <a:buFont typeface="Arial" panose="020B0604020202020204" pitchFamily="34" charset="0"/>
              <a:buAutoNum type="arabicPeriod"/>
            </a:pPr>
            <a:r>
              <a:rPr lang="en-US" altLang="en-US" sz="2000" dirty="0">
                <a:ea typeface="ＭＳ Ｐゴシック" panose="020B0600070205080204" pitchFamily="34" charset="-128"/>
              </a:rPr>
              <a:t>Change request is submitted as a </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request for change</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 (RFC) or engineering change order (ECO)</a:t>
            </a:r>
          </a:p>
          <a:p>
            <a:pPr marL="457200" indent="-457200">
              <a:buFont typeface="Arial" panose="020B0604020202020204" pitchFamily="34" charset="0"/>
              <a:buAutoNum type="arabicPeriod"/>
            </a:pPr>
            <a:r>
              <a:rPr lang="en-US" altLang="en-US" sz="2000" dirty="0">
                <a:ea typeface="ＭＳ Ｐゴシック" panose="020B0600070205080204" pitchFamily="34" charset="-128"/>
              </a:rPr>
              <a:t>Developer or PM team evaluates: </a:t>
            </a:r>
            <a:r>
              <a:rPr lang="en-US" altLang="en-US" sz="2000" b="1" dirty="0">
                <a:solidFill>
                  <a:srgbClr val="FF0000"/>
                </a:solidFill>
                <a:ea typeface="ＭＳ Ｐゴシック" panose="020B0600070205080204" pitchFamily="34" charset="-128"/>
              </a:rPr>
              <a:t>impact</a:t>
            </a:r>
            <a:r>
              <a:rPr lang="en-US" altLang="en-US" sz="2000" dirty="0">
                <a:ea typeface="ＭＳ Ｐゴシック" panose="020B0600070205080204" pitchFamily="34" charset="-128"/>
              </a:rPr>
              <a:t> and desirability</a:t>
            </a:r>
          </a:p>
          <a:p>
            <a:pPr marL="457200" indent="-457200">
              <a:buFont typeface="Arial" panose="020B0604020202020204" pitchFamily="34" charset="0"/>
              <a:buAutoNum type="arabicPeriod"/>
            </a:pPr>
            <a:r>
              <a:rPr lang="en-US" altLang="en-US" sz="2000" dirty="0">
                <a:ea typeface="ＭＳ Ｐゴシック" panose="020B0600070205080204" pitchFamily="34" charset="-128"/>
              </a:rPr>
              <a:t>Change report is generated</a:t>
            </a:r>
          </a:p>
          <a:p>
            <a:pPr marL="457200" indent="-457200">
              <a:buFont typeface="Arial" panose="020B0604020202020204" pitchFamily="34" charset="0"/>
              <a:buAutoNum type="arabicPeriod"/>
            </a:pPr>
            <a:r>
              <a:rPr lang="en-US" altLang="en-US" sz="2000" dirty="0">
                <a:ea typeface="ＭＳ Ｐゴシック" panose="020B0600070205080204" pitchFamily="34" charset="-128"/>
              </a:rPr>
              <a:t>Change control authority (CCB) makes a decision to either:</a:t>
            </a:r>
          </a:p>
          <a:p>
            <a:pPr marL="914400" lvl="1" indent="-457200">
              <a:buFont typeface="Arial" panose="020B0604020202020204" pitchFamily="34" charset="0"/>
              <a:buAutoNum type="alphaLcParenR"/>
            </a:pPr>
            <a:r>
              <a:rPr lang="en-US" altLang="en-US" sz="1800" dirty="0">
                <a:ea typeface="ＭＳ Ｐゴシック" panose="020B0600070205080204" pitchFamily="34" charset="-128"/>
              </a:rPr>
              <a:t>Deny request.</a:t>
            </a:r>
          </a:p>
          <a:p>
            <a:pPr marL="1314450" lvl="2" indent="-457200">
              <a:buFont typeface="Arial" panose="020B0604020202020204" pitchFamily="34" charset="0"/>
              <a:buAutoNum type="romanLcPeriod"/>
            </a:pPr>
            <a:r>
              <a:rPr lang="en-US" altLang="en-US" sz="1800" dirty="0">
                <a:ea typeface="ＭＳ Ｐゴシック" panose="020B0600070205080204" pitchFamily="34" charset="-128"/>
              </a:rPr>
              <a:t>Change request is denied</a:t>
            </a:r>
          </a:p>
          <a:p>
            <a:pPr marL="1314450" lvl="2" indent="-457200">
              <a:buFont typeface="Arial" panose="020B0604020202020204" pitchFamily="34" charset="0"/>
              <a:buAutoNum type="romanLcPeriod"/>
            </a:pPr>
            <a:r>
              <a:rPr lang="en-US" altLang="en-US" sz="1800" dirty="0">
                <a:ea typeface="ＭＳ Ｐゴシック" panose="020B0600070205080204" pitchFamily="34" charset="-128"/>
              </a:rPr>
              <a:t>User is informed</a:t>
            </a:r>
          </a:p>
          <a:p>
            <a:pPr marL="914400" lvl="1" indent="-457200">
              <a:buFont typeface="Arial" panose="020B0604020202020204" pitchFamily="34" charset="0"/>
              <a:buAutoNum type="alphaLcParenR"/>
            </a:pPr>
            <a:r>
              <a:rPr lang="en-US" altLang="en-US" sz="1800" dirty="0">
                <a:ea typeface="ＭＳ Ｐゴシック" panose="020B0600070205080204" pitchFamily="34" charset="-128"/>
              </a:rPr>
              <a:t>Proceed</a:t>
            </a:r>
          </a:p>
        </p:txBody>
      </p:sp>
      <p:sp>
        <p:nvSpPr>
          <p:cNvPr id="75780" name="Rectangle 5"/>
          <p:cNvSpPr>
            <a:spLocks noGrp="1" noChangeArrowheads="1"/>
          </p:cNvSpPr>
          <p:nvPr>
            <p:ph type="body" sz="half" idx="4294967295"/>
          </p:nvPr>
        </p:nvSpPr>
        <p:spPr>
          <a:xfrm>
            <a:off x="6621101" y="1406880"/>
            <a:ext cx="5048816" cy="4858118"/>
          </a:xfrm>
        </p:spPr>
        <p:txBody>
          <a:bodyPr/>
          <a:lstStyle/>
          <a:p>
            <a:pPr eaLnBrk="1" hangingPunct="1">
              <a:buFont typeface="Wingdings" panose="05000000000000000000" pitchFamily="2" charset="2"/>
              <a:buNone/>
            </a:pPr>
            <a:r>
              <a:rPr lang="en-US" altLang="en-US" sz="2000" dirty="0">
                <a:latin typeface="Candara" panose="020E0502030303020204" pitchFamily="34" charset="0"/>
                <a:ea typeface="ＭＳ Ｐゴシック" panose="020B0600070205080204" pitchFamily="34" charset="-128"/>
              </a:rPr>
              <a:t>If change is approved:</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Request is queued for action. ECO (Engineering Change Order) is generated.</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Individuals assigned to configuration objects.</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Objects checked out and change made.</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Change audited.</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Baseline established. </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If it is a Software Configuration Item (SCI)  </a:t>
            </a:r>
          </a:p>
          <a:p>
            <a:pPr marL="914400" lvl="1" indent="-457200"/>
            <a:r>
              <a:rPr lang="en-US" altLang="en-US" sz="2000" dirty="0">
                <a:latin typeface="Candara" panose="020E0502030303020204" pitchFamily="34" charset="0"/>
                <a:ea typeface="ＭＳ Ｐゴシック" panose="020B0600070205080204" pitchFamily="34" charset="-128"/>
              </a:rPr>
              <a:t>Perform SQA and testing activities</a:t>
            </a:r>
          </a:p>
          <a:p>
            <a:pPr>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Check-in the changed objects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89694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Control the Change – II</a:t>
            </a:r>
          </a:p>
        </p:txBody>
      </p:sp>
      <p:sp>
        <p:nvSpPr>
          <p:cNvPr id="159751" name="Rectangle 4"/>
          <p:cNvSpPr>
            <a:spLocks noGrp="1" noChangeArrowheads="1"/>
          </p:cNvSpPr>
          <p:nvPr>
            <p:ph idx="1"/>
          </p:nvPr>
        </p:nvSpPr>
        <p:spPr/>
        <p:txBody>
          <a:bodyPr/>
          <a:lstStyle/>
          <a:p>
            <a:pPr>
              <a:buFont typeface="Wingdings" charset="0"/>
              <a:buNone/>
              <a:defRPr/>
            </a:pPr>
            <a:r>
              <a:rPr lang="en-US" sz="2600" dirty="0">
                <a:ea typeface="ＭＳ Ｐゴシック" charset="0"/>
                <a:cs typeface="ＭＳ Ｐゴシック" charset="0"/>
              </a:rPr>
              <a:t>For Software Configuration Items (SCI) </a:t>
            </a:r>
          </a:p>
          <a:p>
            <a:pPr>
              <a:buFont typeface="Arial" charset="0"/>
              <a:buAutoNum type="arabicPeriod"/>
              <a:defRPr/>
            </a:pPr>
            <a:r>
              <a:rPr lang="en-US" sz="2600" dirty="0">
                <a:ea typeface="ＭＳ Ｐゴシック" charset="0"/>
                <a:cs typeface="ＭＳ Ｐゴシック" charset="0"/>
              </a:rPr>
              <a:t>Promote SCI for inclusion in next release</a:t>
            </a:r>
          </a:p>
          <a:p>
            <a:pPr eaLnBrk="1" hangingPunct="1">
              <a:buFont typeface="Arial" charset="0"/>
              <a:buAutoNum type="arabicPeriod"/>
              <a:defRPr/>
            </a:pPr>
            <a:r>
              <a:rPr lang="en-US" sz="2600" dirty="0">
                <a:ea typeface="ＭＳ Ｐゴシック" charset="0"/>
                <a:cs typeface="ＭＳ Ｐゴシック" charset="0"/>
              </a:rPr>
              <a:t>Rebuild appropriate version</a:t>
            </a:r>
          </a:p>
          <a:p>
            <a:pPr marL="914400" lvl="1" indent="-457200">
              <a:buFont typeface="Arial" charset="0"/>
              <a:buAutoNum type="alphaLcParenR"/>
              <a:defRPr/>
            </a:pPr>
            <a:r>
              <a:rPr lang="en-US" dirty="0">
                <a:ea typeface="ＭＳ Ｐゴシック" charset="0"/>
              </a:rPr>
              <a:t>Include all changes in release</a:t>
            </a:r>
          </a:p>
          <a:p>
            <a:pPr marL="914400" lvl="1" indent="-457200">
              <a:buFont typeface="Arial" charset="0"/>
              <a:buAutoNum type="alphaLcParenR"/>
              <a:defRPr/>
            </a:pPr>
            <a:r>
              <a:rPr lang="en-US" dirty="0">
                <a:ea typeface="ＭＳ Ｐゴシック" charset="0"/>
              </a:rPr>
              <a:t>Review/audit the change</a:t>
            </a:r>
          </a:p>
          <a:p>
            <a:pPr marL="914400" lvl="1" indent="-457200">
              <a:buFont typeface="Arial" charset="0"/>
              <a:buAutoNum type="alphaLcParenR"/>
              <a:defRPr/>
            </a:pPr>
            <a:r>
              <a:rPr lang="en-US" dirty="0">
                <a:ea typeface="ＭＳ Ｐゴシック" charset="0"/>
              </a:rPr>
              <a:t>Perform Verification and Validation [testing activities]</a:t>
            </a:r>
          </a:p>
          <a:p>
            <a:pPr>
              <a:buFont typeface="Arial" charset="0"/>
              <a:buAutoNum type="arabicPeriod"/>
              <a:defRPr/>
            </a:pPr>
            <a:r>
              <a:rPr lang="en-US" sz="2600" dirty="0">
                <a:ea typeface="ＭＳ Ｐゴシック" charset="0"/>
                <a:cs typeface="ＭＳ Ｐゴシック" charset="0"/>
              </a:rPr>
              <a:t>Distribute new version</a:t>
            </a:r>
          </a:p>
          <a:p>
            <a:pPr>
              <a:buFont typeface="Wingdings" charset="0"/>
              <a:buNone/>
              <a:defRPr/>
            </a:pPr>
            <a:endParaRPr lang="en-US" sz="2000" dirty="0">
              <a:effectLst>
                <a:outerShdw blurRad="38100" dist="38100" dir="2700000" algn="tl">
                  <a:srgbClr val="DDDDDD"/>
                </a:outerShdw>
              </a:effectLst>
              <a:ea typeface="ＭＳ Ｐゴシック" charset="0"/>
              <a:cs typeface="ＭＳ Ｐゴシック" charset="0"/>
            </a:endParaRPr>
          </a:p>
        </p:txBody>
      </p:sp>
      <p:sp>
        <p:nvSpPr>
          <p:cNvPr id="77827" name="Rectangle 2"/>
          <p:cNvSpPr>
            <a:spLocks noChangeArrowheads="1"/>
          </p:cNvSpPr>
          <p:nvPr/>
        </p:nvSpPr>
        <p:spPr bwMode="auto">
          <a:xfrm>
            <a:off x="6324600" y="1219200"/>
            <a:ext cx="396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Clr>
                <a:schemeClr val="tx2"/>
              </a:buClr>
              <a:buFont typeface="Wingdings" panose="05000000000000000000" pitchFamily="2" charset="2"/>
              <a:buAutoNum type="arabicPeriod" startAt="6"/>
            </a:pPr>
            <a:endParaRPr lang="en-US" altLang="en-US" sz="2200"/>
          </a:p>
        </p:txBody>
      </p:sp>
      <p:sp>
        <p:nvSpPr>
          <p:cNvPr id="2" name="Slide Number Placeholder 1"/>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862440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Control the Change – III</a:t>
            </a:r>
          </a:p>
        </p:txBody>
      </p:sp>
      <p:sp>
        <p:nvSpPr>
          <p:cNvPr id="159751" name="Rectangle 4"/>
          <p:cNvSpPr>
            <a:spLocks noGrp="1" noChangeArrowheads="1"/>
          </p:cNvSpPr>
          <p:nvPr>
            <p:ph idx="1"/>
          </p:nvPr>
        </p:nvSpPr>
        <p:spPr/>
        <p:txBody>
          <a:bodyPr/>
          <a:lstStyle/>
          <a:p>
            <a:r>
              <a:rPr lang="en-US" altLang="en-US" sz="2600" dirty="0">
                <a:ea typeface="ＭＳ Ｐゴシック" panose="020B0600070205080204" pitchFamily="34" charset="-128"/>
              </a:rPr>
              <a:t>Use a change management system (COTS) and a change tracking system.</a:t>
            </a:r>
          </a:p>
          <a:p>
            <a:r>
              <a:rPr lang="en-US" altLang="en-US" sz="2600" dirty="0">
                <a:ea typeface="ＭＳ Ｐゴシック" panose="020B0600070205080204" pitchFamily="34" charset="-128"/>
              </a:rPr>
              <a:t>Ideal if they are integrated: aka Comprehensive Software Change Management</a:t>
            </a:r>
          </a:p>
          <a:p>
            <a:r>
              <a:rPr lang="en-US" altLang="en-US" sz="2600" dirty="0">
                <a:ea typeface="ＭＳ Ｐゴシック" panose="020B0600070205080204" pitchFamily="34" charset="-128"/>
              </a:rPr>
              <a:t>SCM (Source code management)</a:t>
            </a:r>
          </a:p>
          <a:p>
            <a:pPr lvl="1"/>
            <a:r>
              <a:rPr lang="en-US" altLang="en-US" dirty="0" smtClean="0">
                <a:ea typeface="ＭＳ Ｐゴシック" panose="020B0600070205080204" pitchFamily="34" charset="-128"/>
              </a:rPr>
              <a:t>Perforce – multi-platform client/server solution</a:t>
            </a:r>
          </a:p>
          <a:p>
            <a:pPr lvl="1"/>
            <a:r>
              <a:rPr lang="en-US" altLang="en-US" dirty="0" err="1" smtClean="0">
                <a:ea typeface="ＭＳ Ｐゴシック" panose="020B0600070205080204" pitchFamily="34" charset="-128"/>
              </a:rPr>
              <a:t>ClearCase</a:t>
            </a:r>
            <a:r>
              <a:rPr lang="en-US" altLang="en-US" dirty="0" smtClean="0">
                <a:ea typeface="ＭＳ Ｐゴシック" panose="020B0600070205080204" pitchFamily="34" charset="-128"/>
              </a:rPr>
              <a:t> (IBM/Rational)</a:t>
            </a:r>
          </a:p>
          <a:p>
            <a:pPr lvl="1"/>
            <a:r>
              <a:rPr lang="en-US" altLang="en-US" dirty="0" smtClean="0">
                <a:ea typeface="ＭＳ Ｐゴシック" panose="020B0600070205080204" pitchFamily="34" charset="-128"/>
              </a:rPr>
              <a:t>Subversion</a:t>
            </a:r>
          </a:p>
          <a:p>
            <a:pPr lvl="1"/>
            <a:r>
              <a:rPr lang="en-US" altLang="en-US" dirty="0" smtClean="0">
                <a:ea typeface="ＭＳ Ｐゴシック" panose="020B0600070205080204" pitchFamily="34" charset="-128"/>
              </a:rPr>
              <a:t>CVS</a:t>
            </a:r>
          </a:p>
          <a:p>
            <a:r>
              <a:rPr lang="en-US" altLang="en-US" sz="2600" dirty="0">
                <a:ea typeface="ＭＳ Ｐゴシック" panose="020B0600070205080204" pitchFamily="34" charset="-128"/>
              </a:rPr>
              <a:t>Issue/defect tracking software</a:t>
            </a:r>
          </a:p>
          <a:p>
            <a:pPr lvl="1"/>
            <a:r>
              <a:rPr lang="en-US" altLang="en-US" dirty="0" smtClean="0">
                <a:ea typeface="ＭＳ Ｐゴシック" panose="020B0600070205080204" pitchFamily="34" charset="-128"/>
              </a:rPr>
              <a:t>Perforce – multi-platform client/server solution</a:t>
            </a:r>
          </a:p>
          <a:p>
            <a:pPr lvl="1"/>
            <a:r>
              <a:rPr lang="en-US" altLang="en-US" dirty="0" err="1" smtClean="0">
                <a:ea typeface="ＭＳ Ｐゴシック" panose="020B0600070205080204" pitchFamily="34" charset="-128"/>
              </a:rPr>
              <a:t>ClearQuest</a:t>
            </a:r>
            <a:r>
              <a:rPr lang="en-US" altLang="en-US" dirty="0" smtClean="0">
                <a:ea typeface="ＭＳ Ｐゴシック" panose="020B0600070205080204" pitchFamily="34" charset="-128"/>
              </a:rPr>
              <a:t> (IBM/Rational) offers comprehensive software change management</a:t>
            </a:r>
          </a:p>
        </p:txBody>
      </p:sp>
      <p:sp>
        <p:nvSpPr>
          <p:cNvPr id="79875" name="Rectangle 2"/>
          <p:cNvSpPr>
            <a:spLocks noChangeArrowheads="1"/>
          </p:cNvSpPr>
          <p:nvPr/>
        </p:nvSpPr>
        <p:spPr bwMode="auto">
          <a:xfrm>
            <a:off x="6324600" y="1219200"/>
            <a:ext cx="396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Clr>
                <a:schemeClr val="tx2"/>
              </a:buClr>
              <a:buFont typeface="Wingdings" panose="05000000000000000000" pitchFamily="2" charset="2"/>
              <a:buAutoNum type="arabicPeriod" startAt="6"/>
            </a:pPr>
            <a:endParaRPr lang="en-US" altLang="en-US" sz="2200"/>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4088063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dirty="0">
                <a:ea typeface="ＭＳ Ｐゴシック" panose="020B0600070205080204" pitchFamily="34" charset="-128"/>
              </a:rPr>
              <a:t>Agile </a:t>
            </a:r>
            <a:r>
              <a:rPr lang="en-US" altLang="en-US" dirty="0" smtClean="0">
                <a:ea typeface="ＭＳ Ｐゴシック" panose="020B0600070205080204" pitchFamily="34" charset="-128"/>
              </a:rPr>
              <a:t>Perspective (Integrated change control)</a:t>
            </a:r>
          </a:p>
        </p:txBody>
      </p:sp>
      <p:sp>
        <p:nvSpPr>
          <p:cNvPr id="82946" name="Rectangle 3"/>
          <p:cNvSpPr>
            <a:spLocks noGrp="1" noChangeArrowheads="1"/>
          </p:cNvSpPr>
          <p:nvPr>
            <p:ph type="body" idx="1"/>
          </p:nvPr>
        </p:nvSpPr>
        <p:spPr/>
        <p:txBody>
          <a:bodyPr/>
          <a:lstStyle/>
          <a:p>
            <a:r>
              <a:rPr lang="en-US" altLang="en-US" dirty="0" smtClean="0">
                <a:ea typeface="ＭＳ Ｐゴシック" panose="020B0600070205080204" pitchFamily="34" charset="-128"/>
              </a:rPr>
              <a:t>The agile change control process is not controlled by a change review board and the project manager </a:t>
            </a:r>
          </a:p>
          <a:p>
            <a:pPr lvl="1"/>
            <a:r>
              <a:rPr lang="en-US" altLang="en-US" i="1" dirty="0" smtClean="0">
                <a:ea typeface="ＭＳ Ｐゴシック" panose="020B0600070205080204" pitchFamily="34" charset="-128"/>
              </a:rPr>
              <a:t>Product</a:t>
            </a:r>
            <a:r>
              <a:rPr lang="en-US" altLang="en-US" dirty="0" smtClean="0">
                <a:ea typeface="ＭＳ Ｐゴシック" panose="020B0600070205080204" pitchFamily="34" charset="-128"/>
              </a:rPr>
              <a:t> changes are owned and managed by the customer </a:t>
            </a:r>
          </a:p>
          <a:p>
            <a:pPr lvl="1"/>
            <a:r>
              <a:rPr lang="en-US" altLang="en-US" i="1" dirty="0" smtClean="0">
                <a:ea typeface="ＭＳ Ｐゴシック" panose="020B0600070205080204" pitchFamily="34" charset="-128"/>
              </a:rPr>
              <a:t>Process</a:t>
            </a:r>
            <a:r>
              <a:rPr lang="en-US" altLang="en-US" dirty="0" smtClean="0">
                <a:ea typeface="ＭＳ Ｐゴシック" panose="020B0600070205080204" pitchFamily="34" charset="-128"/>
              </a:rPr>
              <a:t> changes are owned by the team </a:t>
            </a:r>
          </a:p>
          <a:p>
            <a:pPr lvl="1"/>
            <a:r>
              <a:rPr lang="en-US" altLang="en-US" dirty="0" smtClean="0">
                <a:ea typeface="ＭＳ Ｐゴシック" panose="020B0600070205080204" pitchFamily="34" charset="-128"/>
              </a:rPr>
              <a:t>The project manager facilitates collaborative discussion of changes between the customer and the team </a:t>
            </a:r>
          </a:p>
          <a:p>
            <a:pPr>
              <a:buFont typeface="Lucida Grande" pitchFamily="2" charset="0"/>
              <a:buChar char="☛"/>
            </a:pPr>
            <a:r>
              <a:rPr lang="en-US" altLang="en-US" i="1" dirty="0" smtClean="0">
                <a:ea typeface="ＭＳ Ｐゴシック" panose="020B0600070205080204" pitchFamily="34" charset="-128"/>
              </a:rPr>
              <a:t>Integrated Change Control </a:t>
            </a:r>
            <a:r>
              <a:rPr lang="en-US" altLang="en-US" dirty="0" smtClean="0">
                <a:ea typeface="ＭＳ Ｐゴシック" panose="020B0600070205080204" pitchFamily="34" charset="-128"/>
              </a:rPr>
              <a:t>maps to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continuous backlog management</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in an agile project </a:t>
            </a:r>
            <a:endParaRPr lang="en-US"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888278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ea typeface="ＭＳ Ｐゴシック" panose="020B0600070205080204" pitchFamily="34" charset="-128"/>
              </a:rPr>
              <a:t>Summary comparison</a:t>
            </a:r>
          </a:p>
        </p:txBody>
      </p:sp>
      <p:pic>
        <p:nvPicPr>
          <p:cNvPr id="8499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4668" y="1398278"/>
            <a:ext cx="6225012" cy="476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457512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During Development</a:t>
            </a:r>
            <a:endParaRPr lang="en-US" dirty="0"/>
          </a:p>
        </p:txBody>
      </p:sp>
      <p:sp>
        <p:nvSpPr>
          <p:cNvPr id="3" name="Content Placeholder 2"/>
          <p:cNvSpPr>
            <a:spLocks noGrp="1"/>
          </p:cNvSpPr>
          <p:nvPr>
            <p:ph idx="1"/>
          </p:nvPr>
        </p:nvSpPr>
        <p:spPr/>
        <p:txBody>
          <a:bodyPr>
            <a:normAutofit/>
          </a:bodyPr>
          <a:lstStyle/>
          <a:p>
            <a:r>
              <a:rPr lang="en-US" dirty="0" smtClean="0"/>
              <a:t>Sometimes </a:t>
            </a:r>
            <a:r>
              <a:rPr lang="en-US" dirty="0"/>
              <a:t>change occurs during </a:t>
            </a:r>
            <a:r>
              <a:rPr lang="en-US" dirty="0" smtClean="0"/>
              <a:t>development that </a:t>
            </a:r>
            <a:r>
              <a:rPr lang="en-US" dirty="0"/>
              <a:t>necessitates changes in scope</a:t>
            </a:r>
          </a:p>
          <a:p>
            <a:pPr lvl="1"/>
            <a:r>
              <a:rPr lang="en-US" dirty="0" smtClean="0"/>
              <a:t>Approval </a:t>
            </a:r>
            <a:r>
              <a:rPr lang="en-US" dirty="0"/>
              <a:t>of CCB (Change Control Board) and</a:t>
            </a:r>
          </a:p>
          <a:p>
            <a:pPr lvl="1"/>
            <a:r>
              <a:rPr lang="en-US" dirty="0" smtClean="0"/>
              <a:t>Requires </a:t>
            </a:r>
            <a:r>
              <a:rPr lang="en-US" dirty="0"/>
              <a:t>extensive planning</a:t>
            </a:r>
          </a:p>
          <a:p>
            <a:pPr lvl="1"/>
            <a:r>
              <a:rPr lang="en-US" dirty="0" smtClean="0"/>
              <a:t>May </a:t>
            </a:r>
            <a:r>
              <a:rPr lang="en-US" dirty="0"/>
              <a:t>require more time/resources (project triangle)</a:t>
            </a:r>
          </a:p>
          <a:p>
            <a:r>
              <a:rPr lang="en-US" dirty="0" smtClean="0"/>
              <a:t>Plan-driven </a:t>
            </a:r>
            <a:r>
              <a:rPr lang="en-US" dirty="0"/>
              <a:t>methodologies may or may not have this built </a:t>
            </a:r>
            <a:r>
              <a:rPr lang="en-US" dirty="0" smtClean="0"/>
              <a:t>in (</a:t>
            </a:r>
            <a:r>
              <a:rPr lang="en-US" dirty="0"/>
              <a:t>i.e. Spiral) or may be specifically built to resist change (i.e</a:t>
            </a:r>
            <a:r>
              <a:rPr lang="en-US" dirty="0" smtClean="0"/>
              <a:t>. Waterfall</a:t>
            </a:r>
            <a:r>
              <a:rPr lang="en-US" dirty="0"/>
              <a:t>)</a:t>
            </a:r>
          </a:p>
          <a:p>
            <a:r>
              <a:rPr lang="en-US" dirty="0" smtClean="0"/>
              <a:t>Agile </a:t>
            </a:r>
            <a:r>
              <a:rPr lang="en-US" dirty="0"/>
              <a:t>Methodologies embrace change</a:t>
            </a:r>
          </a:p>
          <a:p>
            <a:pPr lvl="1"/>
            <a:r>
              <a:rPr lang="en-US" dirty="0" smtClean="0"/>
              <a:t>Scrum </a:t>
            </a:r>
            <a:r>
              <a:rPr lang="en-US" dirty="0"/>
              <a:t>allows for change to the Product Backlog at any time, </a:t>
            </a:r>
            <a:r>
              <a:rPr lang="en-US" dirty="0" smtClean="0"/>
              <a:t>but manages </a:t>
            </a:r>
            <a:r>
              <a:rPr lang="en-US" dirty="0"/>
              <a:t>risk by freezing the current Sprint </a:t>
            </a:r>
            <a:r>
              <a:rPr lang="en-US" dirty="0" smtClean="0"/>
              <a:t>Backlog </a:t>
            </a:r>
          </a:p>
          <a:p>
            <a:r>
              <a:rPr lang="en-US" dirty="0" smtClean="0"/>
              <a:t>Stakeholder Communication IS KEY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777422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Change Strategies</a:t>
            </a: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maintenance</a:t>
            </a:r>
          </a:p>
          <a:p>
            <a:pPr lvl="1"/>
            <a:r>
              <a:rPr lang="en-US" dirty="0" smtClean="0"/>
              <a:t>Changes </a:t>
            </a:r>
            <a:r>
              <a:rPr lang="en-US" dirty="0"/>
              <a:t>are made in response to changed </a:t>
            </a:r>
            <a:r>
              <a:rPr lang="en-US" dirty="0" smtClean="0"/>
              <a:t>requirements but </a:t>
            </a:r>
            <a:r>
              <a:rPr lang="en-US" dirty="0"/>
              <a:t>the fundamental software structure is stable</a:t>
            </a:r>
          </a:p>
          <a:p>
            <a:r>
              <a:rPr lang="en-US" dirty="0" smtClean="0"/>
              <a:t>Architectural </a:t>
            </a:r>
            <a:r>
              <a:rPr lang="en-US" dirty="0"/>
              <a:t>transformation</a:t>
            </a:r>
          </a:p>
          <a:p>
            <a:pPr lvl="1"/>
            <a:r>
              <a:rPr lang="en-US" dirty="0" smtClean="0"/>
              <a:t>The </a:t>
            </a:r>
            <a:r>
              <a:rPr lang="en-US" dirty="0"/>
              <a:t>architecture of the system is modified generally </a:t>
            </a:r>
            <a:r>
              <a:rPr lang="en-US" dirty="0" smtClean="0"/>
              <a:t>from a centralized </a:t>
            </a:r>
            <a:r>
              <a:rPr lang="en-US" dirty="0"/>
              <a:t>architecture to a distributed architecture</a:t>
            </a:r>
          </a:p>
          <a:p>
            <a:r>
              <a:rPr lang="en-US" dirty="0" smtClean="0"/>
              <a:t>Software </a:t>
            </a:r>
            <a:r>
              <a:rPr lang="en-US" dirty="0"/>
              <a:t>re-engineering</a:t>
            </a:r>
          </a:p>
          <a:p>
            <a:pPr lvl="1"/>
            <a:r>
              <a:rPr lang="en-US" dirty="0" smtClean="0"/>
              <a:t>No </a:t>
            </a:r>
            <a:r>
              <a:rPr lang="en-US" dirty="0"/>
              <a:t>new functionality is added to the system but it </a:t>
            </a:r>
            <a:r>
              <a:rPr lang="en-US" dirty="0" smtClean="0"/>
              <a:t>is restructured </a:t>
            </a:r>
            <a:r>
              <a:rPr lang="en-US" dirty="0"/>
              <a:t>and </a:t>
            </a:r>
            <a:r>
              <a:rPr lang="en-US" dirty="0" smtClean="0"/>
              <a:t>reorganized </a:t>
            </a:r>
            <a:r>
              <a:rPr lang="en-US" dirty="0"/>
              <a:t>to facilitate future changes</a:t>
            </a:r>
          </a:p>
          <a:p>
            <a:r>
              <a:rPr lang="en-US" dirty="0" smtClean="0"/>
              <a:t>These </a:t>
            </a:r>
            <a:r>
              <a:rPr lang="en-US" dirty="0"/>
              <a:t>strategies may be applied separately </a:t>
            </a:r>
            <a:r>
              <a:rPr lang="en-US" dirty="0" smtClean="0"/>
              <a:t>or together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953969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Laws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1026" name="Picture 2" descr="Overview Software Maintenance and Evolution Definitions - ppt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t="18832"/>
          <a:stretch/>
        </p:blipFill>
        <p:spPr bwMode="auto">
          <a:xfrm>
            <a:off x="1459274" y="1247965"/>
            <a:ext cx="8318469" cy="506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92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 of Lehman’s Laws</a:t>
            </a:r>
          </a:p>
        </p:txBody>
      </p:sp>
      <p:sp>
        <p:nvSpPr>
          <p:cNvPr id="3" name="Content Placeholder 2"/>
          <p:cNvSpPr>
            <a:spLocks noGrp="1"/>
          </p:cNvSpPr>
          <p:nvPr>
            <p:ph idx="1"/>
          </p:nvPr>
        </p:nvSpPr>
        <p:spPr/>
        <p:txBody>
          <a:bodyPr/>
          <a:lstStyle/>
          <a:p>
            <a:r>
              <a:rPr lang="en-US" dirty="0" smtClean="0"/>
              <a:t>This </a:t>
            </a:r>
            <a:r>
              <a:rPr lang="en-US" dirty="0"/>
              <a:t>has not yet been established</a:t>
            </a:r>
          </a:p>
          <a:p>
            <a:r>
              <a:rPr lang="en-US" dirty="0" smtClean="0"/>
              <a:t>They </a:t>
            </a:r>
            <a:r>
              <a:rPr lang="en-US" dirty="0"/>
              <a:t>are generally applicable to large, </a:t>
            </a:r>
            <a:r>
              <a:rPr lang="en-US" dirty="0" smtClean="0"/>
              <a:t>tailored systems </a:t>
            </a:r>
            <a:r>
              <a:rPr lang="en-US" dirty="0"/>
              <a:t>developed by large </a:t>
            </a:r>
            <a:r>
              <a:rPr lang="en-US" dirty="0" smtClean="0"/>
              <a:t>organizations</a:t>
            </a:r>
            <a:endParaRPr lang="en-US" dirty="0"/>
          </a:p>
          <a:p>
            <a:r>
              <a:rPr lang="en-US" dirty="0" smtClean="0"/>
              <a:t>It </a:t>
            </a:r>
            <a:r>
              <a:rPr lang="en-US" dirty="0"/>
              <a:t>is not clear how they should be modified for</a:t>
            </a:r>
          </a:p>
          <a:p>
            <a:pPr lvl="1"/>
            <a:r>
              <a:rPr lang="en-US" dirty="0" smtClean="0"/>
              <a:t>Shrink-wrapped </a:t>
            </a:r>
            <a:r>
              <a:rPr lang="en-US" dirty="0"/>
              <a:t>software products</a:t>
            </a:r>
          </a:p>
          <a:p>
            <a:pPr lvl="1"/>
            <a:r>
              <a:rPr lang="en-US" dirty="0" smtClean="0"/>
              <a:t>Systems </a:t>
            </a:r>
            <a:r>
              <a:rPr lang="en-US" dirty="0"/>
              <a:t>that incorporate a significant number of </a:t>
            </a:r>
            <a:r>
              <a:rPr lang="en-US" dirty="0" smtClean="0"/>
              <a:t>COTS components</a:t>
            </a:r>
            <a:endParaRPr lang="en-US" dirty="0"/>
          </a:p>
          <a:p>
            <a:pPr lvl="1"/>
            <a:r>
              <a:rPr lang="en-US" dirty="0" smtClean="0"/>
              <a:t>Small organizations</a:t>
            </a:r>
            <a:endParaRPr lang="en-US" dirty="0"/>
          </a:p>
          <a:p>
            <a:pPr lvl="1"/>
            <a:r>
              <a:rPr lang="en-US" dirty="0" smtClean="0"/>
              <a:t>Medium </a:t>
            </a:r>
            <a:r>
              <a:rPr lang="en-US" dirty="0"/>
              <a:t>sized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094390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Maintenance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18287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Change Control</a:t>
            </a:r>
          </a:p>
          <a:p>
            <a:r>
              <a:rPr lang="en-US" dirty="0"/>
              <a:t>Software </a:t>
            </a:r>
            <a:r>
              <a:rPr lang="en-US" dirty="0" smtClean="0"/>
              <a:t>Maintenance</a:t>
            </a:r>
          </a:p>
          <a:p>
            <a:r>
              <a:rPr lang="en-US" dirty="0"/>
              <a:t>Final Stages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Maintenance</a:t>
            </a:r>
          </a:p>
        </p:txBody>
      </p:sp>
      <p:sp>
        <p:nvSpPr>
          <p:cNvPr id="3" name="Content Placeholder 2"/>
          <p:cNvSpPr>
            <a:spLocks noGrp="1"/>
          </p:cNvSpPr>
          <p:nvPr>
            <p:ph idx="1"/>
          </p:nvPr>
        </p:nvSpPr>
        <p:spPr/>
        <p:txBody>
          <a:bodyPr/>
          <a:lstStyle/>
          <a:p>
            <a:r>
              <a:rPr lang="en-US" dirty="0" smtClean="0"/>
              <a:t>Modifying </a:t>
            </a:r>
            <a:r>
              <a:rPr lang="en-US" dirty="0"/>
              <a:t>a program after it has been put </a:t>
            </a:r>
            <a:r>
              <a:rPr lang="en-US" dirty="0" smtClean="0"/>
              <a:t>into use</a:t>
            </a:r>
            <a:endParaRPr lang="en-US" dirty="0"/>
          </a:p>
          <a:p>
            <a:r>
              <a:rPr lang="en-US" dirty="0" smtClean="0"/>
              <a:t>Maintenance </a:t>
            </a:r>
            <a:r>
              <a:rPr lang="en-US" dirty="0"/>
              <a:t>does not normally involve </a:t>
            </a:r>
            <a:r>
              <a:rPr lang="en-US" dirty="0" smtClean="0"/>
              <a:t>major changes </a:t>
            </a:r>
            <a:r>
              <a:rPr lang="en-US" dirty="0"/>
              <a:t>to the system’s architecture</a:t>
            </a:r>
          </a:p>
          <a:p>
            <a:r>
              <a:rPr lang="en-US" dirty="0" smtClean="0"/>
              <a:t>Changes </a:t>
            </a:r>
            <a:r>
              <a:rPr lang="en-US" dirty="0"/>
              <a:t>are implemented by modifying </a:t>
            </a:r>
            <a:r>
              <a:rPr lang="en-US" dirty="0" smtClean="0"/>
              <a:t>existing components </a:t>
            </a:r>
            <a:r>
              <a:rPr lang="en-US" dirty="0"/>
              <a:t>and adding new components to </a:t>
            </a:r>
            <a:r>
              <a:rPr lang="en-US" dirty="0" smtClean="0"/>
              <a:t>the system</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798136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is Inventible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system requirements are likely to </a:t>
            </a:r>
            <a:r>
              <a:rPr lang="en-US" dirty="0" smtClean="0"/>
              <a:t>change while </a:t>
            </a:r>
            <a:r>
              <a:rPr lang="en-US" dirty="0"/>
              <a:t>the system is being developed </a:t>
            </a:r>
            <a:r>
              <a:rPr lang="en-US" dirty="0" smtClean="0"/>
              <a:t>because the </a:t>
            </a:r>
            <a:r>
              <a:rPr lang="en-US" dirty="0"/>
              <a:t>environment is changing. Therefore </a:t>
            </a:r>
            <a:r>
              <a:rPr lang="en-US" dirty="0" smtClean="0"/>
              <a:t>a delivered </a:t>
            </a:r>
            <a:r>
              <a:rPr lang="en-US" dirty="0"/>
              <a:t>system won't meet its requirements!</a:t>
            </a:r>
          </a:p>
          <a:p>
            <a:r>
              <a:rPr lang="en-US" dirty="0" smtClean="0"/>
              <a:t>Systems </a:t>
            </a:r>
            <a:r>
              <a:rPr lang="en-US" dirty="0"/>
              <a:t>are tightly coupled with their environment</a:t>
            </a:r>
            <a:r>
              <a:rPr lang="en-US" dirty="0" smtClean="0"/>
              <a:t>. When </a:t>
            </a:r>
            <a:r>
              <a:rPr lang="en-US" dirty="0"/>
              <a:t>a system is installed in </a:t>
            </a:r>
            <a:r>
              <a:rPr lang="en-US" dirty="0" smtClean="0"/>
              <a:t>an environment </a:t>
            </a:r>
            <a:r>
              <a:rPr lang="en-US" dirty="0"/>
              <a:t>it changes that environment </a:t>
            </a:r>
            <a:r>
              <a:rPr lang="en-US" dirty="0" smtClean="0"/>
              <a:t>and therefore </a:t>
            </a:r>
            <a:r>
              <a:rPr lang="en-US" dirty="0"/>
              <a:t>changes the system requirements.</a:t>
            </a:r>
          </a:p>
          <a:p>
            <a:r>
              <a:rPr lang="en-US" dirty="0" smtClean="0"/>
              <a:t>Systems </a:t>
            </a:r>
            <a:r>
              <a:rPr lang="en-US" dirty="0"/>
              <a:t>MUST be maintained therefore if </a:t>
            </a:r>
            <a:r>
              <a:rPr lang="en-US" dirty="0" smtClean="0"/>
              <a:t>they are </a:t>
            </a:r>
            <a:r>
              <a:rPr lang="en-US" dirty="0"/>
              <a:t>to remain useful in an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17523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Maintenance</a:t>
            </a:r>
            <a:endParaRPr lang="en-US" dirty="0"/>
          </a:p>
        </p:txBody>
      </p:sp>
      <p:sp>
        <p:nvSpPr>
          <p:cNvPr id="3" name="Content Placeholder 2"/>
          <p:cNvSpPr>
            <a:spLocks noGrp="1"/>
          </p:cNvSpPr>
          <p:nvPr>
            <p:ph idx="1"/>
          </p:nvPr>
        </p:nvSpPr>
        <p:spPr/>
        <p:txBody>
          <a:bodyPr>
            <a:normAutofit/>
          </a:bodyPr>
          <a:lstStyle/>
          <a:p>
            <a:r>
              <a:rPr lang="en-US" dirty="0" smtClean="0"/>
              <a:t>Maintenance </a:t>
            </a:r>
            <a:r>
              <a:rPr lang="en-US" dirty="0"/>
              <a:t>to repair software faults</a:t>
            </a:r>
          </a:p>
          <a:p>
            <a:pPr lvl="1"/>
            <a:r>
              <a:rPr lang="en-US" dirty="0" smtClean="0"/>
              <a:t>Changing </a:t>
            </a:r>
            <a:r>
              <a:rPr lang="en-US" dirty="0"/>
              <a:t>a system to correct deficiencies in the way </a:t>
            </a:r>
            <a:r>
              <a:rPr lang="en-US" dirty="0" smtClean="0"/>
              <a:t>meets its </a:t>
            </a:r>
            <a:r>
              <a:rPr lang="en-US" dirty="0"/>
              <a:t>requirements (</a:t>
            </a:r>
            <a:r>
              <a:rPr lang="en-US" sz="2600" b="1" i="1" dirty="0"/>
              <a:t>Corrective Maintenance</a:t>
            </a:r>
            <a:r>
              <a:rPr lang="en-US" dirty="0"/>
              <a:t>)</a:t>
            </a:r>
          </a:p>
          <a:p>
            <a:r>
              <a:rPr lang="en-US" dirty="0" smtClean="0"/>
              <a:t>Maintenance </a:t>
            </a:r>
            <a:r>
              <a:rPr lang="en-US" dirty="0"/>
              <a:t>to adapt software to a different </a:t>
            </a:r>
            <a:r>
              <a:rPr lang="en-US" dirty="0" smtClean="0"/>
              <a:t>operating environment</a:t>
            </a:r>
            <a:endParaRPr lang="en-US" dirty="0"/>
          </a:p>
          <a:p>
            <a:pPr lvl="1"/>
            <a:r>
              <a:rPr lang="en-US" dirty="0" smtClean="0"/>
              <a:t>Changing </a:t>
            </a:r>
            <a:r>
              <a:rPr lang="en-US" dirty="0"/>
              <a:t>a system so that it operates in a different </a:t>
            </a:r>
            <a:r>
              <a:rPr lang="en-US" dirty="0" smtClean="0"/>
              <a:t>environment (</a:t>
            </a:r>
            <a:r>
              <a:rPr lang="en-US" dirty="0"/>
              <a:t>computer, OS, etc.) from its initial implementation (</a:t>
            </a:r>
            <a:r>
              <a:rPr lang="en-US" sz="2600" b="1" i="1" dirty="0"/>
              <a:t>Adaptive Maintenance</a:t>
            </a:r>
            <a:r>
              <a:rPr lang="en-US" dirty="0"/>
              <a:t>)</a:t>
            </a:r>
          </a:p>
          <a:p>
            <a:r>
              <a:rPr lang="en-US" dirty="0" smtClean="0"/>
              <a:t>Maintenance </a:t>
            </a:r>
            <a:r>
              <a:rPr lang="en-US" dirty="0"/>
              <a:t>to add to or modify the system’s functionality</a:t>
            </a:r>
          </a:p>
          <a:p>
            <a:pPr lvl="1"/>
            <a:r>
              <a:rPr lang="en-US" dirty="0" smtClean="0"/>
              <a:t>Modifying </a:t>
            </a:r>
            <a:r>
              <a:rPr lang="en-US" dirty="0"/>
              <a:t>the system to satisfy new requirements (</a:t>
            </a:r>
            <a:r>
              <a:rPr lang="en-US" sz="2600" b="1" i="1" dirty="0"/>
              <a:t>Perfective Maintenance</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29778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Maintenance Efforts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3027034" y="1282741"/>
            <a:ext cx="5830114" cy="5134692"/>
          </a:xfrm>
          <a:prstGeom prst="rect">
            <a:avLst/>
          </a:prstGeom>
        </p:spPr>
      </p:pic>
    </p:spTree>
    <p:extLst>
      <p:ext uri="{BB962C8B-B14F-4D97-AF65-F5344CB8AC3E}">
        <p14:creationId xmlns:p14="http://schemas.microsoft.com/office/powerpoint/2010/main" val="3159275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Cost</a:t>
            </a:r>
            <a:endParaRPr lang="en-US" dirty="0"/>
          </a:p>
        </p:txBody>
      </p:sp>
      <p:sp>
        <p:nvSpPr>
          <p:cNvPr id="3" name="Content Placeholder 2"/>
          <p:cNvSpPr>
            <a:spLocks noGrp="1"/>
          </p:cNvSpPr>
          <p:nvPr>
            <p:ph idx="1"/>
          </p:nvPr>
        </p:nvSpPr>
        <p:spPr/>
        <p:txBody>
          <a:bodyPr/>
          <a:lstStyle/>
          <a:p>
            <a:r>
              <a:rPr lang="en-US" dirty="0" smtClean="0"/>
              <a:t>Usually </a:t>
            </a:r>
            <a:r>
              <a:rPr lang="en-US" dirty="0"/>
              <a:t>greater than development costs (2* </a:t>
            </a:r>
            <a:r>
              <a:rPr lang="en-US" dirty="0" smtClean="0"/>
              <a:t>to 100</a:t>
            </a:r>
            <a:r>
              <a:rPr lang="en-US" dirty="0"/>
              <a:t>* depending on the application)</a:t>
            </a:r>
          </a:p>
          <a:p>
            <a:r>
              <a:rPr lang="en-US" dirty="0" smtClean="0"/>
              <a:t>Affected </a:t>
            </a:r>
            <a:r>
              <a:rPr lang="en-US" dirty="0"/>
              <a:t>by both technical and </a:t>
            </a:r>
            <a:r>
              <a:rPr lang="en-US" dirty="0" smtClean="0"/>
              <a:t>non-technical factors</a:t>
            </a:r>
            <a:endParaRPr lang="en-US" dirty="0"/>
          </a:p>
          <a:p>
            <a:r>
              <a:rPr lang="en-US" dirty="0" smtClean="0"/>
              <a:t>Increases </a:t>
            </a:r>
            <a:r>
              <a:rPr lang="en-US" dirty="0"/>
              <a:t>as software is maintained</a:t>
            </a:r>
            <a:r>
              <a:rPr lang="en-US" dirty="0" smtClean="0"/>
              <a:t>. Maintenance </a:t>
            </a:r>
            <a:r>
              <a:rPr lang="en-US" dirty="0"/>
              <a:t>corrupts the software structure </a:t>
            </a:r>
            <a:r>
              <a:rPr lang="en-US" dirty="0" smtClean="0"/>
              <a:t>so makes </a:t>
            </a:r>
            <a:r>
              <a:rPr lang="en-US" dirty="0"/>
              <a:t>further maintenance more difficult.</a:t>
            </a:r>
          </a:p>
          <a:p>
            <a:r>
              <a:rPr lang="en-US" dirty="0" smtClean="0"/>
              <a:t>Ageing </a:t>
            </a:r>
            <a:r>
              <a:rPr lang="en-US" dirty="0"/>
              <a:t>software can have high support </a:t>
            </a:r>
            <a:r>
              <a:rPr lang="en-US" dirty="0" smtClean="0"/>
              <a:t>costs (</a:t>
            </a:r>
            <a:r>
              <a:rPr lang="en-US" dirty="0"/>
              <a:t>e.g. old languages, compilers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282901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Cost Factors</a:t>
            </a:r>
            <a:endParaRPr lang="en-US" dirty="0"/>
          </a:p>
        </p:txBody>
      </p:sp>
      <p:sp>
        <p:nvSpPr>
          <p:cNvPr id="3" name="Content Placeholder 2"/>
          <p:cNvSpPr>
            <a:spLocks noGrp="1"/>
          </p:cNvSpPr>
          <p:nvPr>
            <p:ph idx="1"/>
          </p:nvPr>
        </p:nvSpPr>
        <p:spPr/>
        <p:txBody>
          <a:bodyPr>
            <a:normAutofit/>
          </a:bodyPr>
          <a:lstStyle/>
          <a:p>
            <a:r>
              <a:rPr lang="en-US" dirty="0" smtClean="0"/>
              <a:t>Team </a:t>
            </a:r>
            <a:r>
              <a:rPr lang="en-US" dirty="0"/>
              <a:t>stability</a:t>
            </a:r>
          </a:p>
          <a:p>
            <a:pPr lvl="1"/>
            <a:r>
              <a:rPr lang="en-US" dirty="0" smtClean="0"/>
              <a:t>Maintenance </a:t>
            </a:r>
            <a:r>
              <a:rPr lang="en-US" dirty="0"/>
              <a:t>costs are reduced if the same staff are involved </a:t>
            </a:r>
            <a:r>
              <a:rPr lang="en-US" dirty="0" smtClean="0"/>
              <a:t>with them </a:t>
            </a:r>
            <a:r>
              <a:rPr lang="en-US" dirty="0"/>
              <a:t>for some time</a:t>
            </a:r>
          </a:p>
          <a:p>
            <a:r>
              <a:rPr lang="en-US" dirty="0" smtClean="0"/>
              <a:t>Contractual </a:t>
            </a:r>
            <a:r>
              <a:rPr lang="en-US" dirty="0"/>
              <a:t>responsibility</a:t>
            </a:r>
          </a:p>
          <a:p>
            <a:pPr lvl="1"/>
            <a:r>
              <a:rPr lang="en-US" dirty="0" smtClean="0"/>
              <a:t>The </a:t>
            </a:r>
            <a:r>
              <a:rPr lang="en-US" dirty="0"/>
              <a:t>developers of a system may have no contractual </a:t>
            </a:r>
            <a:r>
              <a:rPr lang="en-US" dirty="0" smtClean="0"/>
              <a:t>responsibility for </a:t>
            </a:r>
            <a:r>
              <a:rPr lang="en-US" dirty="0"/>
              <a:t>maintenance so there is no incentive to design for future change</a:t>
            </a:r>
          </a:p>
          <a:p>
            <a:r>
              <a:rPr lang="en-US" dirty="0" smtClean="0"/>
              <a:t>Staff </a:t>
            </a:r>
            <a:r>
              <a:rPr lang="en-US" dirty="0"/>
              <a:t>skills</a:t>
            </a:r>
          </a:p>
          <a:p>
            <a:pPr lvl="1"/>
            <a:r>
              <a:rPr lang="en-US" dirty="0" smtClean="0"/>
              <a:t>Maintenance </a:t>
            </a:r>
            <a:r>
              <a:rPr lang="en-US" dirty="0"/>
              <a:t>staff are often inexperienced and have limited </a:t>
            </a:r>
            <a:r>
              <a:rPr lang="en-US" dirty="0" smtClean="0"/>
              <a:t>domain knowledge</a:t>
            </a:r>
            <a:endParaRPr lang="en-US" dirty="0"/>
          </a:p>
          <a:p>
            <a:r>
              <a:rPr lang="en-US" dirty="0" smtClean="0"/>
              <a:t>Program </a:t>
            </a:r>
            <a:r>
              <a:rPr lang="en-US" dirty="0"/>
              <a:t>age and structure</a:t>
            </a:r>
          </a:p>
          <a:p>
            <a:pPr lvl="1"/>
            <a:r>
              <a:rPr lang="en-US" dirty="0" smtClean="0"/>
              <a:t>As </a:t>
            </a:r>
            <a:r>
              <a:rPr lang="en-US" dirty="0"/>
              <a:t>programs age, their structure is degraded and they </a:t>
            </a:r>
            <a:r>
              <a:rPr lang="en-US" dirty="0" smtClean="0"/>
              <a:t>become harder </a:t>
            </a:r>
            <a:r>
              <a:rPr lang="en-US" dirty="0"/>
              <a:t>to understand and change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384656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Software</a:t>
            </a:r>
            <a:endParaRPr lang="en-US" dirty="0"/>
          </a:p>
        </p:txBody>
      </p:sp>
      <p:sp>
        <p:nvSpPr>
          <p:cNvPr id="3" name="Content Placeholder 2"/>
          <p:cNvSpPr>
            <a:spLocks noGrp="1"/>
          </p:cNvSpPr>
          <p:nvPr>
            <p:ph idx="1"/>
          </p:nvPr>
        </p:nvSpPr>
        <p:spPr/>
        <p:txBody>
          <a:bodyPr/>
          <a:lstStyle/>
          <a:p>
            <a:r>
              <a:rPr lang="en-US" dirty="0" smtClean="0"/>
              <a:t>Rather </a:t>
            </a:r>
            <a:r>
              <a:rPr lang="en-US" dirty="0"/>
              <a:t>than think of separate development </a:t>
            </a:r>
            <a:r>
              <a:rPr lang="en-US" dirty="0" smtClean="0"/>
              <a:t>and maintenance </a:t>
            </a:r>
            <a:r>
              <a:rPr lang="en-US" dirty="0"/>
              <a:t>phases, evolutionary software </a:t>
            </a:r>
            <a:r>
              <a:rPr lang="en-US" dirty="0" smtClean="0"/>
              <a:t>is software </a:t>
            </a:r>
            <a:r>
              <a:rPr lang="en-US" dirty="0"/>
              <a:t>that is designed so that it </a:t>
            </a:r>
            <a:r>
              <a:rPr lang="en-US" dirty="0" smtClean="0"/>
              <a:t>can continuously </a:t>
            </a:r>
            <a:r>
              <a:rPr lang="en-US" dirty="0"/>
              <a:t>evolve throughout its </a:t>
            </a:r>
            <a:r>
              <a:rPr lang="en-US" dirty="0" smtClean="0"/>
              <a:t>lifetime</a:t>
            </a:r>
          </a:p>
          <a:p>
            <a:endParaRPr lang="en-US" dirty="0"/>
          </a:p>
          <a:p>
            <a:endParaRPr lang="en-US" dirty="0" smtClean="0"/>
          </a:p>
          <a:p>
            <a:pPr marL="0" indent="0" algn="ctr">
              <a:buNone/>
            </a:pPr>
            <a:r>
              <a:rPr lang="en-US" dirty="0"/>
              <a:t>YES, but how/much?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090038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a:t>
            </a:r>
            <a:r>
              <a:rPr lang="en-US" dirty="0" smtClean="0"/>
              <a:t>Prediction </a:t>
            </a:r>
            <a:endParaRPr lang="en-US" dirty="0"/>
          </a:p>
        </p:txBody>
      </p:sp>
      <p:sp>
        <p:nvSpPr>
          <p:cNvPr id="3" name="Content Placeholder 2"/>
          <p:cNvSpPr>
            <a:spLocks noGrp="1"/>
          </p:cNvSpPr>
          <p:nvPr>
            <p:ph idx="1"/>
          </p:nvPr>
        </p:nvSpPr>
        <p:spPr/>
        <p:txBody>
          <a:bodyPr/>
          <a:lstStyle/>
          <a:p>
            <a:r>
              <a:rPr lang="en-US" dirty="0" smtClean="0"/>
              <a:t>Maintenance </a:t>
            </a:r>
            <a:r>
              <a:rPr lang="en-US" dirty="0"/>
              <a:t>prediction is concerned </a:t>
            </a:r>
            <a:r>
              <a:rPr lang="en-US" dirty="0" smtClean="0"/>
              <a:t>with assessing </a:t>
            </a:r>
            <a:r>
              <a:rPr lang="en-US" dirty="0"/>
              <a:t>which parts of the system may </a:t>
            </a:r>
            <a:r>
              <a:rPr lang="en-US" dirty="0" smtClean="0"/>
              <a:t>cause problems </a:t>
            </a:r>
            <a:r>
              <a:rPr lang="en-US" dirty="0"/>
              <a:t>and have high maintenance costs</a:t>
            </a:r>
          </a:p>
          <a:p>
            <a:pPr lvl="1"/>
            <a:r>
              <a:rPr lang="en-US" dirty="0" smtClean="0"/>
              <a:t>Change </a:t>
            </a:r>
            <a:r>
              <a:rPr lang="en-US" dirty="0"/>
              <a:t>acceptance depends on the maintainability </a:t>
            </a:r>
            <a:r>
              <a:rPr lang="en-US" dirty="0" smtClean="0"/>
              <a:t>of the </a:t>
            </a:r>
            <a:r>
              <a:rPr lang="en-US" dirty="0"/>
              <a:t>components affected by the change</a:t>
            </a:r>
          </a:p>
          <a:p>
            <a:pPr lvl="1"/>
            <a:r>
              <a:rPr lang="en-US" dirty="0" smtClean="0"/>
              <a:t>Implementing </a:t>
            </a:r>
            <a:r>
              <a:rPr lang="en-US" dirty="0"/>
              <a:t>changes degrades the system </a:t>
            </a:r>
            <a:r>
              <a:rPr lang="en-US" dirty="0" smtClean="0"/>
              <a:t>and reduces </a:t>
            </a:r>
            <a:r>
              <a:rPr lang="en-US" dirty="0"/>
              <a:t>its maintainability</a:t>
            </a:r>
          </a:p>
          <a:p>
            <a:pPr lvl="1"/>
            <a:r>
              <a:rPr lang="en-US" dirty="0" smtClean="0"/>
              <a:t>Maintenance </a:t>
            </a:r>
            <a:r>
              <a:rPr lang="en-US" dirty="0"/>
              <a:t>costs depend on the number of </a:t>
            </a:r>
            <a:r>
              <a:rPr lang="en-US" dirty="0" smtClean="0"/>
              <a:t>changes and </a:t>
            </a:r>
            <a:r>
              <a:rPr lang="en-US" dirty="0"/>
              <a:t>costs of change depend on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230532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Prediction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5" name="Picture 4"/>
          <p:cNvPicPr>
            <a:picLocks noChangeAspect="1"/>
          </p:cNvPicPr>
          <p:nvPr/>
        </p:nvPicPr>
        <p:blipFill>
          <a:blip r:embed="rId2"/>
          <a:stretch>
            <a:fillRect/>
          </a:stretch>
        </p:blipFill>
        <p:spPr>
          <a:xfrm>
            <a:off x="1867255" y="1406880"/>
            <a:ext cx="8421275" cy="4505954"/>
          </a:xfrm>
          <a:prstGeom prst="rect">
            <a:avLst/>
          </a:prstGeom>
        </p:spPr>
      </p:pic>
    </p:spTree>
    <p:extLst>
      <p:ext uri="{BB962C8B-B14F-4D97-AF65-F5344CB8AC3E}">
        <p14:creationId xmlns:p14="http://schemas.microsoft.com/office/powerpoint/2010/main" val="2992097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Prediction</a:t>
            </a:r>
            <a:endParaRPr lang="en-US" dirty="0"/>
          </a:p>
        </p:txBody>
      </p:sp>
      <p:sp>
        <p:nvSpPr>
          <p:cNvPr id="3" name="Content Placeholder 2"/>
          <p:cNvSpPr>
            <a:spLocks noGrp="1"/>
          </p:cNvSpPr>
          <p:nvPr>
            <p:ph idx="1"/>
          </p:nvPr>
        </p:nvSpPr>
        <p:spPr/>
        <p:txBody>
          <a:bodyPr/>
          <a:lstStyle/>
          <a:p>
            <a:r>
              <a:rPr lang="en-US" dirty="0" smtClean="0"/>
              <a:t>Predicting </a:t>
            </a:r>
            <a:r>
              <a:rPr lang="en-US" dirty="0"/>
              <a:t>the number of changes requires </a:t>
            </a:r>
            <a:r>
              <a:rPr lang="en-US" dirty="0" smtClean="0"/>
              <a:t>an understanding </a:t>
            </a:r>
            <a:r>
              <a:rPr lang="en-US" dirty="0"/>
              <a:t>of the relationships between </a:t>
            </a:r>
            <a:r>
              <a:rPr lang="en-US" dirty="0" smtClean="0"/>
              <a:t>a system </a:t>
            </a:r>
            <a:r>
              <a:rPr lang="en-US" dirty="0"/>
              <a:t>and its environment</a:t>
            </a:r>
          </a:p>
          <a:p>
            <a:r>
              <a:rPr lang="en-US" dirty="0" smtClean="0"/>
              <a:t>Tightly </a:t>
            </a:r>
            <a:r>
              <a:rPr lang="en-US" dirty="0"/>
              <a:t>coupled systems require changes </a:t>
            </a:r>
            <a:r>
              <a:rPr lang="en-US" dirty="0" smtClean="0"/>
              <a:t>whenever the </a:t>
            </a:r>
            <a:r>
              <a:rPr lang="en-US" dirty="0"/>
              <a:t>environment is changed</a:t>
            </a:r>
          </a:p>
          <a:p>
            <a:r>
              <a:rPr lang="en-US" dirty="0" smtClean="0"/>
              <a:t>Factors </a:t>
            </a:r>
            <a:r>
              <a:rPr lang="en-US" dirty="0"/>
              <a:t>influencing this relationship are</a:t>
            </a:r>
          </a:p>
          <a:p>
            <a:pPr lvl="1"/>
            <a:r>
              <a:rPr lang="en-US" dirty="0" smtClean="0"/>
              <a:t>Number </a:t>
            </a:r>
            <a:r>
              <a:rPr lang="en-US" dirty="0"/>
              <a:t>and complexity of system interfaces</a:t>
            </a:r>
          </a:p>
          <a:p>
            <a:pPr lvl="1"/>
            <a:r>
              <a:rPr lang="en-US" dirty="0" smtClean="0"/>
              <a:t>Number </a:t>
            </a:r>
            <a:r>
              <a:rPr lang="en-US" dirty="0"/>
              <a:t>of inherently volatile system requirements</a:t>
            </a:r>
          </a:p>
          <a:p>
            <a:pPr lvl="1"/>
            <a:r>
              <a:rPr lang="en-US" dirty="0" smtClean="0"/>
              <a:t>The </a:t>
            </a:r>
            <a:r>
              <a:rPr lang="en-US" dirty="0"/>
              <a:t>business processes where the system is used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415442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Control</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Metrics</a:t>
            </a:r>
            <a:endParaRPr lang="en-US" dirty="0"/>
          </a:p>
        </p:txBody>
      </p:sp>
      <p:sp>
        <p:nvSpPr>
          <p:cNvPr id="3" name="Content Placeholder 2"/>
          <p:cNvSpPr>
            <a:spLocks noGrp="1"/>
          </p:cNvSpPr>
          <p:nvPr>
            <p:ph idx="1"/>
          </p:nvPr>
        </p:nvSpPr>
        <p:spPr/>
        <p:txBody>
          <a:bodyPr/>
          <a:lstStyle/>
          <a:p>
            <a:r>
              <a:rPr lang="en-US" dirty="0" smtClean="0"/>
              <a:t>Predictions </a:t>
            </a:r>
            <a:r>
              <a:rPr lang="en-US" dirty="0"/>
              <a:t>of maintainability can be made </a:t>
            </a:r>
            <a:r>
              <a:rPr lang="en-US" dirty="0" smtClean="0"/>
              <a:t>by assessing </a:t>
            </a:r>
            <a:r>
              <a:rPr lang="en-US" dirty="0"/>
              <a:t>the complexity of system components</a:t>
            </a:r>
          </a:p>
          <a:p>
            <a:r>
              <a:rPr lang="en-US" dirty="0" smtClean="0"/>
              <a:t>Studies </a:t>
            </a:r>
            <a:r>
              <a:rPr lang="en-US" dirty="0"/>
              <a:t>have shown that most maintenance </a:t>
            </a:r>
            <a:r>
              <a:rPr lang="en-US" dirty="0" smtClean="0"/>
              <a:t>effort is </a:t>
            </a:r>
            <a:r>
              <a:rPr lang="en-US" dirty="0"/>
              <a:t>spent on a relatively small number of </a:t>
            </a:r>
            <a:r>
              <a:rPr lang="en-US" dirty="0" smtClean="0"/>
              <a:t>system components</a:t>
            </a:r>
            <a:endParaRPr lang="en-US" dirty="0"/>
          </a:p>
          <a:p>
            <a:r>
              <a:rPr lang="en-US" dirty="0" smtClean="0"/>
              <a:t>Complexity </a:t>
            </a:r>
            <a:r>
              <a:rPr lang="en-US" dirty="0"/>
              <a:t>depends on</a:t>
            </a:r>
          </a:p>
          <a:p>
            <a:pPr lvl="1"/>
            <a:r>
              <a:rPr lang="en-US" dirty="0" smtClean="0"/>
              <a:t>Complexity </a:t>
            </a:r>
            <a:r>
              <a:rPr lang="en-US" dirty="0"/>
              <a:t>of control structures</a:t>
            </a:r>
          </a:p>
          <a:p>
            <a:pPr lvl="1"/>
            <a:r>
              <a:rPr lang="en-US" dirty="0" smtClean="0"/>
              <a:t>Complexity </a:t>
            </a:r>
            <a:r>
              <a:rPr lang="en-US" dirty="0"/>
              <a:t>of data structures</a:t>
            </a:r>
          </a:p>
          <a:p>
            <a:pPr lvl="1"/>
            <a:r>
              <a:rPr lang="en-US" dirty="0" smtClean="0"/>
              <a:t>Procedure </a:t>
            </a:r>
            <a:r>
              <a:rPr lang="en-US" dirty="0"/>
              <a:t>and module size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541454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Metrics</a:t>
            </a:r>
            <a:endParaRPr lang="en-US" dirty="0"/>
          </a:p>
        </p:txBody>
      </p:sp>
      <p:sp>
        <p:nvSpPr>
          <p:cNvPr id="3" name="Content Placeholder 2"/>
          <p:cNvSpPr>
            <a:spLocks noGrp="1"/>
          </p:cNvSpPr>
          <p:nvPr>
            <p:ph idx="1"/>
          </p:nvPr>
        </p:nvSpPr>
        <p:spPr/>
        <p:txBody>
          <a:bodyPr/>
          <a:lstStyle/>
          <a:p>
            <a:r>
              <a:rPr lang="en-US" dirty="0" smtClean="0"/>
              <a:t>Process </a:t>
            </a:r>
            <a:r>
              <a:rPr lang="en-US" dirty="0"/>
              <a:t>measurements may be used to </a:t>
            </a:r>
            <a:r>
              <a:rPr lang="en-US" dirty="0" smtClean="0"/>
              <a:t>assess maintainability</a:t>
            </a:r>
            <a:endParaRPr lang="en-US" dirty="0"/>
          </a:p>
          <a:p>
            <a:pPr lvl="1"/>
            <a:r>
              <a:rPr lang="en-US" dirty="0" smtClean="0"/>
              <a:t>Number </a:t>
            </a:r>
            <a:r>
              <a:rPr lang="en-US" dirty="0"/>
              <a:t>of requests for corrective maintenance</a:t>
            </a:r>
          </a:p>
          <a:p>
            <a:pPr lvl="1"/>
            <a:r>
              <a:rPr lang="en-US" dirty="0" smtClean="0"/>
              <a:t>Average </a:t>
            </a:r>
            <a:r>
              <a:rPr lang="en-US" dirty="0"/>
              <a:t>time required for impact analysis</a:t>
            </a:r>
          </a:p>
          <a:p>
            <a:pPr lvl="1"/>
            <a:r>
              <a:rPr lang="en-US" dirty="0" smtClean="0"/>
              <a:t>Average </a:t>
            </a:r>
            <a:r>
              <a:rPr lang="en-US" dirty="0"/>
              <a:t>time taken to implement a change request</a:t>
            </a:r>
          </a:p>
          <a:p>
            <a:pPr lvl="1"/>
            <a:r>
              <a:rPr lang="en-US" dirty="0" smtClean="0"/>
              <a:t>Number </a:t>
            </a:r>
            <a:r>
              <a:rPr lang="en-US" dirty="0"/>
              <a:t>of outstanding change requests</a:t>
            </a:r>
          </a:p>
          <a:p>
            <a:r>
              <a:rPr lang="en-US" dirty="0" smtClean="0"/>
              <a:t>If </a:t>
            </a:r>
            <a:r>
              <a:rPr lang="en-US" dirty="0"/>
              <a:t>any or all of these is increasing, this may </a:t>
            </a:r>
            <a:r>
              <a:rPr lang="en-US" dirty="0" smtClean="0"/>
              <a:t>indicate a </a:t>
            </a:r>
            <a:r>
              <a:rPr lang="en-US" dirty="0"/>
              <a:t>decline in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712627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Evolution</a:t>
            </a: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a:t>is a need to convert many legacy </a:t>
            </a:r>
            <a:r>
              <a:rPr lang="en-US" dirty="0" smtClean="0"/>
              <a:t>systems from </a:t>
            </a:r>
            <a:r>
              <a:rPr lang="en-US" dirty="0"/>
              <a:t>a </a:t>
            </a:r>
            <a:r>
              <a:rPr lang="en-US" dirty="0" err="1"/>
              <a:t>centralised</a:t>
            </a:r>
            <a:r>
              <a:rPr lang="en-US" dirty="0"/>
              <a:t> architecture to a </a:t>
            </a:r>
            <a:r>
              <a:rPr lang="en-US" dirty="0" smtClean="0"/>
              <a:t>client-server architecture</a:t>
            </a:r>
            <a:endParaRPr lang="en-US" dirty="0"/>
          </a:p>
          <a:p>
            <a:r>
              <a:rPr lang="en-US" dirty="0" smtClean="0"/>
              <a:t>Change </a:t>
            </a:r>
            <a:r>
              <a:rPr lang="en-US" dirty="0"/>
              <a:t>drivers</a:t>
            </a:r>
          </a:p>
          <a:p>
            <a:pPr lvl="1"/>
            <a:r>
              <a:rPr lang="en-US" dirty="0" smtClean="0"/>
              <a:t>Hardware </a:t>
            </a:r>
            <a:r>
              <a:rPr lang="en-US" dirty="0"/>
              <a:t>costs. Servers are cheaper than mainframes</a:t>
            </a:r>
          </a:p>
          <a:p>
            <a:pPr lvl="1"/>
            <a:r>
              <a:rPr lang="en-US" dirty="0" smtClean="0"/>
              <a:t>User </a:t>
            </a:r>
            <a:r>
              <a:rPr lang="en-US" dirty="0"/>
              <a:t>interface expectations. Users expect graphical </a:t>
            </a:r>
            <a:r>
              <a:rPr lang="en-US" dirty="0" smtClean="0"/>
              <a:t>user interfaces </a:t>
            </a:r>
            <a:r>
              <a:rPr lang="en-US" dirty="0"/>
              <a:t>(</a:t>
            </a:r>
            <a:r>
              <a:rPr lang="en-US" dirty="0" smtClean="0"/>
              <a:t>CLI-&gt;GUI</a:t>
            </a:r>
            <a:r>
              <a:rPr lang="en-US" dirty="0"/>
              <a:t>)</a:t>
            </a:r>
          </a:p>
          <a:p>
            <a:pPr lvl="1"/>
            <a:r>
              <a:rPr lang="en-US" dirty="0" smtClean="0"/>
              <a:t>Distributed </a:t>
            </a:r>
            <a:r>
              <a:rPr lang="en-US" dirty="0"/>
              <a:t>access to systems. Users wish to access </a:t>
            </a:r>
            <a:r>
              <a:rPr lang="en-US" dirty="0" smtClean="0"/>
              <a:t>the system </a:t>
            </a:r>
            <a:r>
              <a:rPr lang="en-US" dirty="0"/>
              <a:t>from different, geographically separated</a:t>
            </a:r>
            <a:r>
              <a:rPr lang="en-US" dirty="0" smtClean="0"/>
              <a:t>, computers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290730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Factors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5" name="Picture 4"/>
          <p:cNvPicPr>
            <a:picLocks noChangeAspect="1"/>
          </p:cNvPicPr>
          <p:nvPr/>
        </p:nvPicPr>
        <p:blipFill>
          <a:blip r:embed="rId2"/>
          <a:stretch>
            <a:fillRect/>
          </a:stretch>
        </p:blipFill>
        <p:spPr>
          <a:xfrm>
            <a:off x="1880127" y="1998501"/>
            <a:ext cx="8449854" cy="3562847"/>
          </a:xfrm>
          <a:prstGeom prst="rect">
            <a:avLst/>
          </a:prstGeom>
        </p:spPr>
      </p:pic>
    </p:spTree>
    <p:extLst>
      <p:ext uri="{BB962C8B-B14F-4D97-AF65-F5344CB8AC3E}">
        <p14:creationId xmlns:p14="http://schemas.microsoft.com/office/powerpoint/2010/main" val="471602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Structure</a:t>
            </a:r>
            <a:endParaRPr lang="en-US" dirty="0"/>
          </a:p>
        </p:txBody>
      </p:sp>
      <p:sp>
        <p:nvSpPr>
          <p:cNvPr id="3" name="Content Placeholder 2"/>
          <p:cNvSpPr>
            <a:spLocks noGrp="1"/>
          </p:cNvSpPr>
          <p:nvPr>
            <p:ph idx="1"/>
          </p:nvPr>
        </p:nvSpPr>
        <p:spPr/>
        <p:txBody>
          <a:bodyPr/>
          <a:lstStyle/>
          <a:p>
            <a:r>
              <a:rPr lang="en-US" dirty="0" smtClean="0"/>
              <a:t>Ideally</a:t>
            </a:r>
            <a:r>
              <a:rPr lang="en-US" dirty="0"/>
              <a:t>, for distribution, there should be a </a:t>
            </a:r>
            <a:r>
              <a:rPr lang="en-US" dirty="0" smtClean="0"/>
              <a:t>clear separation </a:t>
            </a:r>
            <a:r>
              <a:rPr lang="en-US" dirty="0"/>
              <a:t>between the user interface, the </a:t>
            </a:r>
            <a:r>
              <a:rPr lang="en-US" dirty="0" smtClean="0"/>
              <a:t>system services </a:t>
            </a:r>
            <a:r>
              <a:rPr lang="en-US" dirty="0"/>
              <a:t>and the system data management</a:t>
            </a:r>
          </a:p>
          <a:p>
            <a:r>
              <a:rPr lang="en-US" dirty="0" smtClean="0"/>
              <a:t>In </a:t>
            </a:r>
            <a:r>
              <a:rPr lang="en-US" dirty="0"/>
              <a:t>practice, these are usually intermingled in </a:t>
            </a:r>
            <a:r>
              <a:rPr lang="en-US" dirty="0" smtClean="0"/>
              <a:t>older legacy </a:t>
            </a:r>
            <a:r>
              <a:rPr lang="en-US" dirty="0"/>
              <a:t>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pic>
        <p:nvPicPr>
          <p:cNvPr id="5" name="Picture 4"/>
          <p:cNvPicPr>
            <a:picLocks noChangeAspect="1"/>
          </p:cNvPicPr>
          <p:nvPr/>
        </p:nvPicPr>
        <p:blipFill>
          <a:blip r:embed="rId2"/>
          <a:stretch>
            <a:fillRect/>
          </a:stretch>
        </p:blipFill>
        <p:spPr>
          <a:xfrm>
            <a:off x="2101700" y="3034547"/>
            <a:ext cx="7087568" cy="3288376"/>
          </a:xfrm>
          <a:prstGeom prst="rect">
            <a:avLst/>
          </a:prstGeom>
        </p:spPr>
      </p:pic>
    </p:spTree>
    <p:extLst>
      <p:ext uri="{BB962C8B-B14F-4D97-AF65-F5344CB8AC3E}">
        <p14:creationId xmlns:p14="http://schemas.microsoft.com/office/powerpoint/2010/main" val="4168158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costs of software change usually exceed </a:t>
            </a:r>
            <a:r>
              <a:rPr lang="en-US" dirty="0" smtClean="0"/>
              <a:t>the costs </a:t>
            </a:r>
            <a:r>
              <a:rPr lang="en-US" dirty="0"/>
              <a:t>of software development</a:t>
            </a:r>
          </a:p>
          <a:p>
            <a:r>
              <a:rPr lang="en-US" dirty="0" smtClean="0"/>
              <a:t>Factors </a:t>
            </a:r>
            <a:r>
              <a:rPr lang="en-US" dirty="0"/>
              <a:t>influencing maintenance costs </a:t>
            </a:r>
            <a:r>
              <a:rPr lang="en-US" dirty="0" smtClean="0"/>
              <a:t>include staff </a:t>
            </a:r>
            <a:r>
              <a:rPr lang="en-US" dirty="0"/>
              <a:t>stability, the nature of the </a:t>
            </a:r>
            <a:r>
              <a:rPr lang="en-US" dirty="0" smtClean="0"/>
              <a:t>development contract</a:t>
            </a:r>
            <a:r>
              <a:rPr lang="en-US" dirty="0"/>
              <a:t>, skill shortages and degraded </a:t>
            </a:r>
            <a:r>
              <a:rPr lang="en-US" dirty="0" smtClean="0"/>
              <a:t>system structure</a:t>
            </a:r>
            <a:endParaRPr lang="en-US" dirty="0"/>
          </a:p>
          <a:p>
            <a:r>
              <a:rPr lang="en-US" dirty="0" smtClean="0"/>
              <a:t>Architectural </a:t>
            </a:r>
            <a:r>
              <a:rPr lang="en-US" dirty="0"/>
              <a:t>evolution is concerned with </a:t>
            </a:r>
            <a:r>
              <a:rPr lang="en-US" dirty="0" smtClean="0"/>
              <a:t>evolving centralized </a:t>
            </a:r>
            <a:r>
              <a:rPr lang="en-US" dirty="0"/>
              <a:t>to distributed </a:t>
            </a:r>
            <a:r>
              <a:rPr lang="en-US" dirty="0" smtClean="0"/>
              <a:t>architectures </a:t>
            </a:r>
          </a:p>
          <a:p>
            <a:r>
              <a:rPr lang="en-US" dirty="0" smtClean="0"/>
              <a:t>A distributed user interface can be supported using screen </a:t>
            </a:r>
            <a:r>
              <a:rPr lang="en-US" dirty="0"/>
              <a:t>management middleware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39690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a typeface="ＭＳ Ｐゴシック" charset="0"/>
                <a:cs typeface="ＭＳ Ｐゴシック" charset="0"/>
              </a:rPr>
              <a:t>Final Stages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36</a:t>
            </a:fld>
            <a:endParaRPr lang="en-US"/>
          </a:p>
        </p:txBody>
      </p:sp>
    </p:spTree>
    <p:extLst>
      <p:ext uri="{BB962C8B-B14F-4D97-AF65-F5344CB8AC3E}">
        <p14:creationId xmlns:p14="http://schemas.microsoft.com/office/powerpoint/2010/main" val="3928905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en-US" dirty="0" smtClean="0"/>
              <a:t>Other Final Steps</a:t>
            </a:r>
          </a:p>
        </p:txBody>
      </p:sp>
      <p:sp>
        <p:nvSpPr>
          <p:cNvPr id="522243" name="Rectangle 3"/>
          <p:cNvSpPr>
            <a:spLocks noGrp="1" noChangeArrowheads="1"/>
          </p:cNvSpPr>
          <p:nvPr>
            <p:ph type="body" idx="1"/>
          </p:nvPr>
        </p:nvSpPr>
        <p:spPr/>
        <p:txBody>
          <a:bodyPr>
            <a:normAutofit lnSpcReduction="10000"/>
          </a:bodyPr>
          <a:lstStyle/>
          <a:p>
            <a:r>
              <a:rPr lang="en-US" altLang="en-US" smtClean="0"/>
              <a:t>Roll-Out</a:t>
            </a:r>
          </a:p>
          <a:p>
            <a:pPr lvl="1"/>
            <a:r>
              <a:rPr lang="en-US" altLang="en-US"/>
              <a:t>Release Check-List</a:t>
            </a:r>
          </a:p>
          <a:p>
            <a:r>
              <a:rPr lang="en-US" altLang="en-US" smtClean="0"/>
              <a:t>Training</a:t>
            </a:r>
          </a:p>
          <a:p>
            <a:pPr lvl="1"/>
            <a:r>
              <a:rPr lang="en-US" altLang="en-US"/>
              <a:t>More than just end-users</a:t>
            </a:r>
          </a:p>
          <a:p>
            <a:pPr lvl="2"/>
            <a:r>
              <a:rPr lang="en-US" altLang="en-US" sz="2400"/>
              <a:t>Users, systems ops, maintenance developers, sales</a:t>
            </a:r>
          </a:p>
          <a:p>
            <a:r>
              <a:rPr lang="en-US" altLang="en-US" smtClean="0"/>
              <a:t>Documentation</a:t>
            </a:r>
          </a:p>
          <a:p>
            <a:pPr lvl="2"/>
            <a:r>
              <a:rPr lang="en-US" altLang="en-US" sz="2400"/>
              <a:t>Many types: End-user, sales &amp; marketing, operations, design</a:t>
            </a:r>
          </a:p>
          <a:p>
            <a:r>
              <a:rPr lang="en-US" altLang="en-US" smtClean="0"/>
              <a:t>Migration</a:t>
            </a:r>
          </a:p>
          <a:p>
            <a:pPr lvl="1"/>
            <a:r>
              <a:rPr lang="en-US" altLang="en-US"/>
              <a:t>Moving users from existing system to your new one</a:t>
            </a:r>
          </a:p>
          <a:p>
            <a:r>
              <a:rPr lang="en-US" altLang="en-US" smtClean="0"/>
              <a:t>Maintenance and Support</a:t>
            </a:r>
          </a:p>
          <a:p>
            <a:pPr>
              <a:buFont typeface="Wingdings" panose="05000000000000000000" pitchFamily="2" charset="2"/>
              <a:buNone/>
            </a:pPr>
            <a:r>
              <a:rPr lang="en-US" altLang="en-US" smtClean="0"/>
              <a:t>We’</a:t>
            </a:r>
            <a:r>
              <a:rPr lang="en-US" altLang="ja-JP" smtClean="0"/>
              <a:t>ll discuss each of these …</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745225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22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22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22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22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22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2224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224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2224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2224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22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1026"/>
          <p:cNvSpPr>
            <a:spLocks noGrp="1" noChangeArrowheads="1"/>
          </p:cNvSpPr>
          <p:nvPr>
            <p:ph type="title"/>
          </p:nvPr>
        </p:nvSpPr>
        <p:spPr/>
        <p:txBody>
          <a:bodyPr/>
          <a:lstStyle/>
          <a:p>
            <a:r>
              <a:rPr lang="en-US" altLang="en-US" dirty="0" smtClean="0"/>
              <a:t>Rollout</a:t>
            </a:r>
          </a:p>
        </p:txBody>
      </p:sp>
      <p:sp>
        <p:nvSpPr>
          <p:cNvPr id="454659" name="Rectangle 1027"/>
          <p:cNvSpPr>
            <a:spLocks noGrp="1" noChangeArrowheads="1"/>
          </p:cNvSpPr>
          <p:nvPr>
            <p:ph type="body" idx="1"/>
          </p:nvPr>
        </p:nvSpPr>
        <p:spPr/>
        <p:txBody>
          <a:bodyPr/>
          <a:lstStyle/>
          <a:p>
            <a:r>
              <a:rPr lang="en-US" altLang="en-US" smtClean="0"/>
              <a:t>Create a </a:t>
            </a:r>
            <a:r>
              <a:rPr lang="ja-JP" altLang="en-US" smtClean="0"/>
              <a:t>“</a:t>
            </a:r>
            <a:r>
              <a:rPr lang="en-US" altLang="ja-JP" smtClean="0"/>
              <a:t>Release Checklist</a:t>
            </a:r>
            <a:r>
              <a:rPr lang="ja-JP" altLang="en-US" smtClean="0"/>
              <a:t>”</a:t>
            </a:r>
            <a:endParaRPr lang="en-US" altLang="ja-JP" smtClean="0"/>
          </a:p>
          <a:p>
            <a:pPr lvl="1"/>
            <a:r>
              <a:rPr lang="en-US" altLang="en-US"/>
              <a:t>Avoid activities falling through the cracks</a:t>
            </a:r>
          </a:p>
          <a:p>
            <a:pPr lvl="1"/>
            <a:r>
              <a:rPr lang="en-US" altLang="en-US"/>
              <a:t>Activities by Group:</a:t>
            </a:r>
          </a:p>
          <a:p>
            <a:pPr lvl="2"/>
            <a:r>
              <a:rPr lang="en-US" altLang="en-US" sz="2400"/>
              <a:t>Engineering, QA, Documentation, Operations</a:t>
            </a:r>
          </a:p>
          <a:p>
            <a:pPr lvl="1"/>
            <a:r>
              <a:rPr lang="en-US" altLang="en-US"/>
              <a:t>Possibly sign-off signatures</a:t>
            </a:r>
          </a:p>
          <a:p>
            <a:r>
              <a:rPr lang="en-US" altLang="en-US" smtClean="0"/>
              <a:t>Roll-out: Must have a plan for the process</a:t>
            </a:r>
          </a:p>
          <a:p>
            <a:pPr lvl="1"/>
            <a:r>
              <a:rPr lang="en-US" altLang="en-US"/>
              <a:t>Often on a given day (ex: a Sat.)</a:t>
            </a:r>
          </a:p>
          <a:p>
            <a:pPr lvl="1"/>
            <a:r>
              <a:rPr lang="en-US" altLang="en-US"/>
              <a:t>Must be a very detailed </a:t>
            </a:r>
            <a:r>
              <a:rPr lang="en-US" altLang="en-US" b="1" u="sng">
                <a:solidFill>
                  <a:srgbClr val="FF0000"/>
                </a:solidFill>
              </a:rPr>
              <a:t>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165438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4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4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54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54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5465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46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54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546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smtClean="0"/>
              <a:t>Shipping Details</a:t>
            </a:r>
          </a:p>
        </p:txBody>
      </p:sp>
      <p:sp>
        <p:nvSpPr>
          <p:cNvPr id="505859" name="Rectangle 3"/>
          <p:cNvSpPr>
            <a:spLocks noGrp="1" noChangeArrowheads="1"/>
          </p:cNvSpPr>
          <p:nvPr>
            <p:ph type="body" idx="1"/>
          </p:nvPr>
        </p:nvSpPr>
        <p:spPr/>
        <p:txBody>
          <a:bodyPr/>
          <a:lstStyle/>
          <a:p>
            <a:r>
              <a:rPr lang="en-US" altLang="en-US" smtClean="0"/>
              <a:t>Packaging (if commercial product)</a:t>
            </a:r>
          </a:p>
          <a:p>
            <a:r>
              <a:rPr lang="en-US" altLang="en-US" smtClean="0"/>
              <a:t>Marketing collateral</a:t>
            </a:r>
          </a:p>
          <a:p>
            <a:r>
              <a:rPr lang="en-US" altLang="en-US" smtClean="0"/>
              <a:t>Security mechanisms (if commercial product)</a:t>
            </a:r>
          </a:p>
          <a:p>
            <a:r>
              <a:rPr lang="en-US" altLang="en-US" smtClean="0"/>
              <a:t>Licensing</a:t>
            </a:r>
          </a:p>
          <a:p>
            <a:pPr lvl="1"/>
            <a:r>
              <a:rPr lang="en-US" altLang="en-US"/>
              <a:t>Plan</a:t>
            </a:r>
          </a:p>
          <a:p>
            <a:pPr lvl="1"/>
            <a:r>
              <a:rPr lang="en-US" altLang="en-US"/>
              <a:t>Mechanism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657603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5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5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58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585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0585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Change</a:t>
            </a: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change is inevitable</a:t>
            </a:r>
          </a:p>
          <a:p>
            <a:pPr lvl="1"/>
            <a:r>
              <a:rPr lang="en-US" dirty="0" smtClean="0"/>
              <a:t>New </a:t>
            </a:r>
            <a:r>
              <a:rPr lang="en-US" dirty="0"/>
              <a:t>requirements emerge when the software is </a:t>
            </a:r>
            <a:r>
              <a:rPr lang="en-US" dirty="0" smtClean="0"/>
              <a:t>under development </a:t>
            </a:r>
            <a:r>
              <a:rPr lang="en-US" dirty="0"/>
              <a:t>or being used</a:t>
            </a:r>
          </a:p>
          <a:p>
            <a:pPr lvl="1"/>
            <a:r>
              <a:rPr lang="en-US" dirty="0" smtClean="0"/>
              <a:t>The </a:t>
            </a:r>
            <a:r>
              <a:rPr lang="en-US" dirty="0"/>
              <a:t>business environment changes</a:t>
            </a:r>
          </a:p>
          <a:p>
            <a:pPr lvl="1"/>
            <a:r>
              <a:rPr lang="en-US" dirty="0" smtClean="0"/>
              <a:t>Errors </a:t>
            </a:r>
            <a:r>
              <a:rPr lang="en-US" dirty="0"/>
              <a:t>must be repaired, Risks mitigated</a:t>
            </a:r>
          </a:p>
          <a:p>
            <a:pPr lvl="1"/>
            <a:r>
              <a:rPr lang="en-US" dirty="0" smtClean="0"/>
              <a:t>New </a:t>
            </a:r>
            <a:r>
              <a:rPr lang="en-US" dirty="0"/>
              <a:t>equipment must be accommodated</a:t>
            </a:r>
          </a:p>
          <a:p>
            <a:pPr lvl="1"/>
            <a:r>
              <a:rPr lang="en-US" dirty="0" smtClean="0"/>
              <a:t>The </a:t>
            </a:r>
            <a:r>
              <a:rPr lang="en-US" dirty="0"/>
              <a:t>performance or reliability may have to be improved</a:t>
            </a:r>
          </a:p>
          <a:p>
            <a:r>
              <a:rPr lang="en-US" dirty="0" smtClean="0"/>
              <a:t>A </a:t>
            </a:r>
            <a:r>
              <a:rPr lang="en-US" dirty="0"/>
              <a:t>key problem for </a:t>
            </a:r>
            <a:r>
              <a:rPr lang="en-US" dirty="0" smtClean="0"/>
              <a:t>organizations </a:t>
            </a:r>
            <a:r>
              <a:rPr lang="en-US" dirty="0"/>
              <a:t>is </a:t>
            </a:r>
            <a:r>
              <a:rPr lang="en-US" dirty="0" smtClean="0"/>
              <a:t>implementing and </a:t>
            </a:r>
            <a:r>
              <a:rPr lang="en-US" dirty="0"/>
              <a:t>managing change to their current projects </a:t>
            </a:r>
            <a:r>
              <a:rPr lang="en-US" dirty="0" smtClean="0"/>
              <a:t>and legacy </a:t>
            </a:r>
            <a:r>
              <a:rPr lang="en-US" dirty="0"/>
              <a:t>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1622201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Installation</a:t>
            </a:r>
          </a:p>
        </p:txBody>
      </p:sp>
      <p:sp>
        <p:nvSpPr>
          <p:cNvPr id="507907" name="Rectangle 3"/>
          <p:cNvSpPr>
            <a:spLocks noGrp="1" noChangeArrowheads="1"/>
          </p:cNvSpPr>
          <p:nvPr>
            <p:ph type="body" idx="1"/>
          </p:nvPr>
        </p:nvSpPr>
        <p:spPr/>
        <p:txBody>
          <a:bodyPr/>
          <a:lstStyle/>
          <a:p>
            <a:pPr>
              <a:lnSpc>
                <a:spcPct val="90000"/>
              </a:lnSpc>
            </a:pPr>
            <a:r>
              <a:rPr lang="en-US" altLang="en-US" smtClean="0"/>
              <a:t>Scripts</a:t>
            </a:r>
          </a:p>
          <a:p>
            <a:pPr>
              <a:lnSpc>
                <a:spcPct val="90000"/>
              </a:lnSpc>
            </a:pPr>
            <a:r>
              <a:rPr lang="en-US" altLang="en-US" smtClean="0"/>
              <a:t>Uninstall (if not Web-based)</a:t>
            </a:r>
          </a:p>
          <a:p>
            <a:pPr>
              <a:lnSpc>
                <a:spcPct val="90000"/>
              </a:lnSpc>
            </a:pPr>
            <a:r>
              <a:rPr lang="en-US" altLang="en-US" smtClean="0"/>
              <a:t>If you need to install your software (as on PCs):</a:t>
            </a:r>
          </a:p>
          <a:p>
            <a:pPr lvl="1">
              <a:lnSpc>
                <a:spcPct val="90000"/>
              </a:lnSpc>
            </a:pPr>
            <a:r>
              <a:rPr lang="en-US" altLang="en-US"/>
              <a:t>Don</a:t>
            </a:r>
            <a:r>
              <a:rPr lang="ja-JP" altLang="en-US"/>
              <a:t>’</a:t>
            </a:r>
            <a:r>
              <a:rPr lang="en-US" altLang="ja-JP"/>
              <a:t>t underestimate:</a:t>
            </a:r>
          </a:p>
          <a:p>
            <a:pPr lvl="2">
              <a:lnSpc>
                <a:spcPct val="90000"/>
              </a:lnSpc>
            </a:pPr>
            <a:r>
              <a:rPr lang="en-US" altLang="en-US" sz="2400"/>
              <a:t>Time this takes to develop</a:t>
            </a:r>
          </a:p>
          <a:p>
            <a:pPr lvl="2">
              <a:lnSpc>
                <a:spcPct val="90000"/>
              </a:lnSpc>
            </a:pPr>
            <a:r>
              <a:rPr lang="en-US" altLang="en-US" sz="2400"/>
              <a:t>Importance of a </a:t>
            </a:r>
            <a:r>
              <a:rPr lang="ja-JP" altLang="en-US" sz="2400"/>
              <a:t>“</a:t>
            </a:r>
            <a:r>
              <a:rPr lang="en-US" altLang="ja-JP" sz="2400"/>
              <a:t>first impression</a:t>
            </a:r>
            <a:r>
              <a:rPr lang="ja-JP" altLang="en-US" sz="2400"/>
              <a:t>”</a:t>
            </a:r>
            <a:endParaRPr lang="en-US" altLang="ja-JP" sz="2400"/>
          </a:p>
          <a:p>
            <a:pPr>
              <a:lnSpc>
                <a:spcPct val="90000"/>
              </a:lnSpc>
            </a:pPr>
            <a:r>
              <a:rPr lang="en-US" altLang="en-US" smtClean="0"/>
              <a:t>Or, if </a:t>
            </a:r>
            <a:r>
              <a:rPr lang="ja-JP" altLang="en-US" smtClean="0"/>
              <a:t>“</a:t>
            </a:r>
            <a:r>
              <a:rPr lang="en-US" altLang="ja-JP" smtClean="0"/>
              <a:t>custom</a:t>
            </a:r>
            <a:r>
              <a:rPr lang="ja-JP" altLang="en-US" smtClean="0"/>
              <a:t>”</a:t>
            </a:r>
            <a:r>
              <a:rPr lang="en-US" altLang="ja-JP" smtClean="0"/>
              <a:t> software you’re reselling</a:t>
            </a:r>
          </a:p>
          <a:p>
            <a:pPr lvl="1">
              <a:lnSpc>
                <a:spcPct val="90000"/>
              </a:lnSpc>
            </a:pPr>
            <a:r>
              <a:rPr lang="en-US" altLang="en-US"/>
              <a:t>Installation at site is often a </a:t>
            </a:r>
            <a:r>
              <a:rPr lang="ja-JP" altLang="en-US"/>
              <a:t>“</a:t>
            </a:r>
            <a:r>
              <a:rPr lang="en-US" altLang="ja-JP"/>
              <a:t>mini-project</a:t>
            </a:r>
            <a:r>
              <a:rPr lang="ja-JP" altLang="en-US"/>
              <a:t>”</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4277527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7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7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79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079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07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0790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0790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en-US" dirty="0" smtClean="0"/>
              <a:t>Training</a:t>
            </a:r>
          </a:p>
        </p:txBody>
      </p:sp>
      <p:sp>
        <p:nvSpPr>
          <p:cNvPr id="480259" name="Rectangle 3"/>
          <p:cNvSpPr>
            <a:spLocks noGrp="1" noChangeArrowheads="1"/>
          </p:cNvSpPr>
          <p:nvPr>
            <p:ph type="body" idx="1"/>
          </p:nvPr>
        </p:nvSpPr>
        <p:spPr/>
        <p:txBody>
          <a:bodyPr/>
          <a:lstStyle/>
          <a:p>
            <a:r>
              <a:rPr lang="en-US" altLang="en-US" smtClean="0"/>
              <a:t>Often more than just end-users</a:t>
            </a:r>
          </a:p>
          <a:p>
            <a:pPr lvl="1"/>
            <a:r>
              <a:rPr lang="en-US" altLang="en-US"/>
              <a:t>Users</a:t>
            </a:r>
          </a:p>
          <a:p>
            <a:pPr lvl="1"/>
            <a:r>
              <a:rPr lang="en-US" altLang="en-US"/>
              <a:t>Sales &amp; Marketing staff</a:t>
            </a:r>
          </a:p>
          <a:p>
            <a:pPr lvl="1"/>
            <a:r>
              <a:rPr lang="en-US" altLang="en-US"/>
              <a:t>System operators</a:t>
            </a:r>
          </a:p>
          <a:p>
            <a:pPr lvl="1"/>
            <a:r>
              <a:rPr lang="en-US" altLang="en-US"/>
              <a:t>Maintenance engineers (possibly)</a:t>
            </a:r>
          </a:p>
          <a:p>
            <a:pPr lvl="1"/>
            <a:r>
              <a:rPr lang="en-US" altLang="en-US"/>
              <a:t>Sales engineers (possibly)</a:t>
            </a:r>
          </a:p>
          <a:p>
            <a:pPr lvl="1"/>
            <a:r>
              <a:rPr lang="en-US" altLang="en-US"/>
              <a:t>(Technical) Support staff</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562316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0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802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802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802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802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802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802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en-US" dirty="0" smtClean="0"/>
              <a:t>Documentation</a:t>
            </a:r>
          </a:p>
        </p:txBody>
      </p:sp>
      <p:sp>
        <p:nvSpPr>
          <p:cNvPr id="458755" name="Rectangle 3"/>
          <p:cNvSpPr>
            <a:spLocks noGrp="1" noChangeArrowheads="1"/>
          </p:cNvSpPr>
          <p:nvPr>
            <p:ph type="body" idx="1"/>
          </p:nvPr>
        </p:nvSpPr>
        <p:spPr/>
        <p:txBody>
          <a:bodyPr/>
          <a:lstStyle/>
          <a:p>
            <a:r>
              <a:rPr lang="en-US" altLang="en-US" smtClean="0"/>
              <a:t>Must be ready by ship-date</a:t>
            </a:r>
          </a:p>
          <a:p>
            <a:r>
              <a:rPr lang="en-US" altLang="en-US" smtClean="0"/>
              <a:t>Final user documentation</a:t>
            </a:r>
          </a:p>
          <a:p>
            <a:pPr lvl="1"/>
            <a:r>
              <a:rPr lang="en-US" altLang="en-US"/>
              <a:t>On-line help</a:t>
            </a:r>
          </a:p>
          <a:p>
            <a:r>
              <a:rPr lang="en-US" altLang="en-US" smtClean="0"/>
              <a:t>Updates to other</a:t>
            </a:r>
          </a:p>
          <a:p>
            <a:pPr lvl="1"/>
            <a:r>
              <a:rPr lang="en-US" altLang="en-US"/>
              <a:t>Operations documentation</a:t>
            </a:r>
          </a:p>
          <a:p>
            <a:pPr lvl="1"/>
            <a:r>
              <a:rPr lang="en-US" altLang="en-US"/>
              <a:t>Development documentation</a:t>
            </a:r>
          </a:p>
          <a:p>
            <a:pPr lvl="1"/>
            <a:r>
              <a:rPr lang="en-US" altLang="en-US"/>
              <a:t>Sales and marketing material</a:t>
            </a:r>
          </a:p>
          <a:p>
            <a:pPr lvl="1"/>
            <a:r>
              <a:rPr lang="en-US" altLang="en-US"/>
              <a:t>Web site</a:t>
            </a:r>
          </a:p>
          <a:p>
            <a:pPr lvl="1"/>
            <a:r>
              <a:rPr lang="en-US" altLang="en-US"/>
              <a:t>Test reports</a:t>
            </a:r>
          </a:p>
          <a:p>
            <a:pPr lvl="1"/>
            <a:r>
              <a:rPr lang="en-US" altLang="en-US"/>
              <a:t>Release notes</a:t>
            </a:r>
          </a:p>
          <a:p>
            <a:pPr lvl="1"/>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087823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8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87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5875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87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587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587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587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587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5875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587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altLang="en-US" dirty="0" smtClean="0"/>
              <a:t>Migration</a:t>
            </a:r>
          </a:p>
        </p:txBody>
      </p:sp>
      <p:sp>
        <p:nvSpPr>
          <p:cNvPr id="516099" name="Rectangle 3"/>
          <p:cNvSpPr>
            <a:spLocks noGrp="1" noChangeArrowheads="1"/>
          </p:cNvSpPr>
          <p:nvPr>
            <p:ph type="body" idx="1"/>
          </p:nvPr>
        </p:nvSpPr>
        <p:spPr/>
        <p:txBody>
          <a:bodyPr/>
          <a:lstStyle/>
          <a:p>
            <a:pPr>
              <a:buFont typeface="Wingdings" panose="05000000000000000000" pitchFamily="2" charset="2"/>
              <a:buNone/>
            </a:pPr>
            <a:r>
              <a:rPr lang="en-US" altLang="en-US" smtClean="0"/>
              <a:t>Migration is the process of moving from the old application/system to the new</a:t>
            </a:r>
          </a:p>
          <a:p>
            <a:r>
              <a:rPr lang="en-US" altLang="en-US" smtClean="0"/>
              <a:t>Migration Plan</a:t>
            </a:r>
          </a:p>
          <a:p>
            <a:r>
              <a:rPr lang="en-US" altLang="en-US" smtClean="0"/>
              <a:t>Back-out Plan</a:t>
            </a:r>
          </a:p>
          <a:p>
            <a:r>
              <a:rPr lang="en-US" altLang="en-US" smtClean="0"/>
              <a:t>Data Conversion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099697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6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6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6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6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ltLang="en-US" dirty="0" smtClean="0"/>
              <a:t>Migration Plan</a:t>
            </a:r>
          </a:p>
        </p:txBody>
      </p:sp>
      <p:sp>
        <p:nvSpPr>
          <p:cNvPr id="446467" name="Rectangle 3"/>
          <p:cNvSpPr>
            <a:spLocks noGrp="1" noChangeArrowheads="1"/>
          </p:cNvSpPr>
          <p:nvPr>
            <p:ph type="body" idx="1"/>
          </p:nvPr>
        </p:nvSpPr>
        <p:spPr/>
        <p:txBody>
          <a:bodyPr>
            <a:normAutofit lnSpcReduction="10000"/>
          </a:bodyPr>
          <a:lstStyle/>
          <a:p>
            <a:pPr>
              <a:lnSpc>
                <a:spcPct val="90000"/>
              </a:lnSpc>
            </a:pPr>
            <a:r>
              <a:rPr lang="en-US" altLang="en-US" smtClean="0"/>
              <a:t>Includes</a:t>
            </a:r>
          </a:p>
          <a:p>
            <a:pPr lvl="1">
              <a:lnSpc>
                <a:spcPct val="90000"/>
              </a:lnSpc>
            </a:pPr>
            <a:r>
              <a:rPr lang="en-US" altLang="en-US"/>
              <a:t>Description of environment (computers, DBs, interfaces)</a:t>
            </a:r>
          </a:p>
          <a:p>
            <a:pPr lvl="1">
              <a:lnSpc>
                <a:spcPct val="90000"/>
              </a:lnSpc>
            </a:pPr>
            <a:r>
              <a:rPr lang="en-US" altLang="en-US"/>
              <a:t>Description of existing data needed</a:t>
            </a:r>
          </a:p>
          <a:p>
            <a:pPr lvl="1">
              <a:lnSpc>
                <a:spcPct val="90000"/>
              </a:lnSpc>
            </a:pPr>
            <a:r>
              <a:rPr lang="en-US" altLang="en-US"/>
              <a:t>Description of operational constraints (ex: when can we move to the new system? Weekends only? Last week of month only?)</a:t>
            </a:r>
          </a:p>
          <a:p>
            <a:pPr lvl="1">
              <a:lnSpc>
                <a:spcPct val="90000"/>
              </a:lnSpc>
            </a:pPr>
            <a:r>
              <a:rPr lang="en-US" altLang="en-US"/>
              <a:t>List of affected organizations and contacts</a:t>
            </a:r>
          </a:p>
          <a:p>
            <a:pPr lvl="1">
              <a:lnSpc>
                <a:spcPct val="90000"/>
              </a:lnSpc>
            </a:pPr>
            <a:r>
              <a:rPr lang="en-US" altLang="en-US"/>
              <a:t>Plan of steps to be taken</a:t>
            </a:r>
          </a:p>
          <a:p>
            <a:r>
              <a:rPr lang="en-US" altLang="en-US" smtClean="0"/>
              <a:t>Does it require a service interruption?</a:t>
            </a:r>
          </a:p>
          <a:p>
            <a:pPr lvl="1"/>
            <a:r>
              <a:rPr lang="en-US" altLang="en-US"/>
              <a:t>If so, when does this happen? A weekend?</a:t>
            </a:r>
          </a:p>
          <a:p>
            <a:r>
              <a:rPr lang="en-US" altLang="en-US" smtClean="0"/>
              <a:t>Training?</a:t>
            </a:r>
          </a:p>
          <a:p>
            <a:r>
              <a:rPr lang="en-US" altLang="en-US" smtClean="0"/>
              <a:t>Is there a help-desk? </a:t>
            </a:r>
          </a:p>
          <a:p>
            <a:pPr lvl="1"/>
            <a:r>
              <a:rPr lang="en-US" altLang="en-US"/>
              <a:t>If so, do they have </a:t>
            </a:r>
            <a:r>
              <a:rPr lang="ja-JP" altLang="en-US"/>
              <a:t>“</a:t>
            </a:r>
            <a:r>
              <a:rPr lang="en-US" altLang="ja-JP"/>
              <a:t>scripts</a:t>
            </a:r>
            <a:r>
              <a:rPr lang="ja-JP" altLang="en-US"/>
              <a:t>”</a:t>
            </a:r>
            <a:r>
              <a:rPr lang="en-US" altLang="ja-JP"/>
              <a:t> or new material?</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316036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464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464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64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4646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64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646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6467">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646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ltLang="en-US" dirty="0" smtClean="0"/>
              <a:t>Migration Strategies</a:t>
            </a:r>
          </a:p>
        </p:txBody>
      </p:sp>
      <p:sp>
        <p:nvSpPr>
          <p:cNvPr id="450563" name="Rectangle 3"/>
          <p:cNvSpPr>
            <a:spLocks noGrp="1" noChangeArrowheads="1"/>
          </p:cNvSpPr>
          <p:nvPr>
            <p:ph type="body" idx="1"/>
          </p:nvPr>
        </p:nvSpPr>
        <p:spPr/>
        <p:txBody>
          <a:bodyPr/>
          <a:lstStyle/>
          <a:p>
            <a:r>
              <a:rPr lang="en-US" altLang="en-US" smtClean="0"/>
              <a:t>Communication with customers is crucial</a:t>
            </a:r>
          </a:p>
          <a:p>
            <a:pPr lvl="1"/>
            <a:r>
              <a:rPr lang="en-US" altLang="en-US"/>
              <a:t>Importance of 2-way communication</a:t>
            </a:r>
          </a:p>
          <a:p>
            <a:pPr lvl="1"/>
            <a:r>
              <a:rPr lang="en-US" altLang="en-US"/>
              <a:t>What is happening, when, and why </a:t>
            </a:r>
          </a:p>
          <a:p>
            <a:pPr lvl="1"/>
            <a:r>
              <a:rPr lang="ja-JP" altLang="en-US"/>
              <a:t>“</a:t>
            </a:r>
            <a:r>
              <a:rPr lang="en-US" altLang="ja-JP"/>
              <a:t>Why</a:t>
            </a:r>
            <a:r>
              <a:rPr lang="ja-JP" altLang="en-US"/>
              <a:t>”</a:t>
            </a:r>
            <a:r>
              <a:rPr lang="en-US" altLang="ja-JP"/>
              <a:t> should remind them of the benefits</a:t>
            </a:r>
          </a:p>
          <a:p>
            <a:pPr lvl="1"/>
            <a:r>
              <a:rPr lang="en-US" altLang="en-US"/>
              <a:t>Not too much detail or too little</a:t>
            </a:r>
          </a:p>
          <a:p>
            <a:pPr lvl="1"/>
            <a:r>
              <a:rPr lang="en-US" altLang="en-US"/>
              <a:t>Where do customers go for more information?</a:t>
            </a:r>
          </a:p>
          <a:p>
            <a:r>
              <a:rPr lang="en-US" altLang="en-US" smtClean="0"/>
              <a:t>Minimize intrusiveness</a:t>
            </a:r>
          </a:p>
          <a:p>
            <a:r>
              <a:rPr lang="en-US" altLang="en-US" smtClean="0"/>
              <a:t>Find-out about customer’</a:t>
            </a:r>
            <a:r>
              <a:rPr lang="en-US" altLang="ja-JP" smtClean="0"/>
              <a:t>s key dates</a:t>
            </a:r>
          </a:p>
          <a:p>
            <a:pPr lvl="1"/>
            <a:r>
              <a:rPr lang="en-US" altLang="en-US"/>
              <a:t>When does the system absolutely need to be stable?</a:t>
            </a:r>
          </a:p>
          <a:p>
            <a:pPr lvl="1"/>
            <a:r>
              <a:rPr lang="en-US" altLang="en-US"/>
              <a:t>Know about their important deadline dates</a:t>
            </a:r>
          </a:p>
          <a:p>
            <a:pPr lvl="1"/>
            <a:r>
              <a:rPr lang="en-US" altLang="en-US"/>
              <a:t>They must buy-into the approach!</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772017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5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5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5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05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056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056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056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05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bldLvl="3"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ltLang="en-US" dirty="0" smtClean="0"/>
              <a:t>Migration Strategies</a:t>
            </a:r>
          </a:p>
        </p:txBody>
      </p:sp>
      <p:sp>
        <p:nvSpPr>
          <p:cNvPr id="488451" name="Rectangle 3"/>
          <p:cNvSpPr>
            <a:spLocks noGrp="1" noChangeArrowheads="1"/>
          </p:cNvSpPr>
          <p:nvPr>
            <p:ph type="body" idx="1"/>
          </p:nvPr>
        </p:nvSpPr>
        <p:spPr/>
        <p:txBody>
          <a:bodyPr/>
          <a:lstStyle/>
          <a:p>
            <a:r>
              <a:rPr lang="en-US" altLang="en-US" smtClean="0"/>
              <a:t>Considerations:</a:t>
            </a:r>
          </a:p>
          <a:p>
            <a:pPr lvl="1"/>
            <a:r>
              <a:rPr lang="en-US" altLang="en-US"/>
              <a:t>Level of business disruption</a:t>
            </a:r>
          </a:p>
          <a:p>
            <a:pPr lvl="1"/>
            <a:r>
              <a:rPr lang="en-US" altLang="en-US"/>
              <a:t>Degree of latitude in </a:t>
            </a:r>
            <a:r>
              <a:rPr lang="ja-JP" altLang="en-US"/>
              <a:t>“</a:t>
            </a:r>
            <a:r>
              <a:rPr lang="en-US" altLang="ja-JP"/>
              <a:t>production</a:t>
            </a:r>
            <a:r>
              <a:rPr lang="ja-JP" altLang="en-US"/>
              <a:t>”</a:t>
            </a:r>
            <a:r>
              <a:rPr lang="en-US" altLang="ja-JP"/>
              <a:t> date</a:t>
            </a:r>
          </a:p>
          <a:p>
            <a:pPr lvl="1"/>
            <a:r>
              <a:rPr lang="en-US" altLang="en-US"/>
              <a:t>How much internal opposition to system is there?</a:t>
            </a:r>
          </a:p>
          <a:p>
            <a:pPr lvl="2"/>
            <a:r>
              <a:rPr lang="en-US" altLang="en-US" sz="2400"/>
              <a:t>If higher, perhaps a longer </a:t>
            </a:r>
            <a:r>
              <a:rPr lang="ja-JP" altLang="en-US" sz="2400"/>
              <a:t>‘</a:t>
            </a:r>
            <a:r>
              <a:rPr lang="en-US" altLang="ja-JP" sz="2400"/>
              <a:t>adjustment</a:t>
            </a:r>
            <a:r>
              <a:rPr lang="ja-JP" altLang="en-US" sz="2400"/>
              <a:t>’</a:t>
            </a:r>
            <a:r>
              <a:rPr lang="en-US" altLang="ja-JP" sz="2400"/>
              <a:t> period </a:t>
            </a:r>
          </a:p>
          <a:p>
            <a:pPr lvl="1"/>
            <a:r>
              <a:rPr lang="en-US" altLang="en-US"/>
              <a:t>Your comfort level of system quality</a:t>
            </a:r>
          </a:p>
          <a:p>
            <a:pPr lvl="2"/>
            <a:r>
              <a:rPr lang="en-US" altLang="en-US" sz="2400"/>
              <a:t>If questionable, may want to mitigate risk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3710794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8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84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84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84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84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84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84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build="p" bldLvl="3"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smtClean="0"/>
              <a:t>Migration Strategies</a:t>
            </a:r>
          </a:p>
        </p:txBody>
      </p:sp>
      <p:sp>
        <p:nvSpPr>
          <p:cNvPr id="486403" name="Rectangle 3"/>
          <p:cNvSpPr>
            <a:spLocks noGrp="1" noChangeArrowheads="1"/>
          </p:cNvSpPr>
          <p:nvPr>
            <p:ph type="body" idx="1"/>
          </p:nvPr>
        </p:nvSpPr>
        <p:spPr/>
        <p:txBody>
          <a:bodyPr>
            <a:normAutofit lnSpcReduction="10000"/>
          </a:bodyPr>
          <a:lstStyle/>
          <a:p>
            <a:pPr marL="457200" indent="-457200">
              <a:buSzPct val="100000"/>
              <a:buFont typeface="Arial" panose="020B0604020202020204" pitchFamily="34" charset="0"/>
              <a:buAutoNum type="arabicPeriod"/>
            </a:pPr>
            <a:r>
              <a:rPr lang="en-US" altLang="en-US" smtClean="0"/>
              <a:t>Flash-Cut migration</a:t>
            </a:r>
          </a:p>
          <a:p>
            <a:pPr lvl="1">
              <a:buFont typeface="Lucida Grande" pitchFamily="2" charset="0"/>
              <a:buChar char="☞"/>
            </a:pPr>
            <a:r>
              <a:rPr lang="en-US" altLang="en-US"/>
              <a:t> Straight-move from old system to new</a:t>
            </a:r>
          </a:p>
          <a:p>
            <a:pPr lvl="1">
              <a:buFont typeface="Arial" panose="020B0604020202020204" pitchFamily="34" charset="0"/>
              <a:buAutoNum type="alphaUcPeriod"/>
            </a:pPr>
            <a:r>
              <a:rPr lang="en-US" altLang="en-US"/>
              <a:t>Immediate Replacement</a:t>
            </a:r>
          </a:p>
          <a:p>
            <a:pPr lvl="2">
              <a:buFont typeface="Wingdings" panose="05000000000000000000" pitchFamily="2" charset="2"/>
              <a:buChar char="Ø"/>
            </a:pPr>
            <a:r>
              <a:rPr lang="en-US" altLang="en-US" sz="2400"/>
              <a:t>Fastest approach</a:t>
            </a:r>
          </a:p>
          <a:p>
            <a:pPr lvl="2">
              <a:buFont typeface="Wingdings" panose="05000000000000000000" pitchFamily="2" charset="2"/>
              <a:buChar char="Ø"/>
            </a:pPr>
            <a:r>
              <a:rPr lang="en-US" altLang="en-US" sz="2400"/>
              <a:t>Still want a back-out plan</a:t>
            </a:r>
          </a:p>
          <a:p>
            <a:pPr lvl="2">
              <a:buFont typeface="Wingdings" panose="05000000000000000000" pitchFamily="2" charset="2"/>
              <a:buChar char="Ø"/>
            </a:pPr>
            <a:r>
              <a:rPr lang="en-US" altLang="en-US" sz="2400"/>
              <a:t>Requires strong planning and testing</a:t>
            </a:r>
          </a:p>
          <a:p>
            <a:pPr lvl="1">
              <a:buFont typeface="Arial" panose="020B0604020202020204" pitchFamily="34" charset="0"/>
              <a:buAutoNum type="alphaUcPeriod"/>
            </a:pPr>
            <a:r>
              <a:rPr lang="en-US" altLang="en-US"/>
              <a:t>Parallel Operation</a:t>
            </a:r>
          </a:p>
          <a:p>
            <a:pPr lvl="2">
              <a:buFont typeface="Wingdings" panose="05000000000000000000" pitchFamily="2" charset="2"/>
              <a:buChar char="Ø"/>
            </a:pPr>
            <a:r>
              <a:rPr lang="en-US" altLang="en-US" sz="2400"/>
              <a:t>Mitigates risk</a:t>
            </a:r>
          </a:p>
          <a:p>
            <a:pPr lvl="2">
              <a:buFont typeface="Wingdings" panose="05000000000000000000" pitchFamily="2" charset="2"/>
              <a:buChar char="Ø"/>
            </a:pPr>
            <a:r>
              <a:rPr lang="en-US" altLang="en-US" sz="2400"/>
              <a:t>Parallel to either existing manual or system process</a:t>
            </a:r>
          </a:p>
          <a:p>
            <a:pPr lvl="2">
              <a:buFont typeface="Wingdings" panose="05000000000000000000" pitchFamily="2" charset="2"/>
              <a:buChar char="Ø"/>
            </a:pPr>
            <a:r>
              <a:rPr lang="en-US" altLang="en-US" sz="2400"/>
              <a:t>Cut occurs once new system </a:t>
            </a:r>
            <a:r>
              <a:rPr lang="ja-JP" altLang="en-US" sz="2400"/>
              <a:t>“</a:t>
            </a:r>
            <a:r>
              <a:rPr lang="en-US" altLang="ja-JP" sz="2400"/>
              <a:t>burned-in</a:t>
            </a:r>
            <a:r>
              <a:rPr lang="ja-JP" altLang="en-US" sz="2400"/>
              <a:t>”</a:t>
            </a:r>
            <a:endParaRPr lang="en-US" altLang="ja-JP" sz="2400"/>
          </a:p>
          <a:p>
            <a:pPr marL="457200" indent="-457200">
              <a:buSzPct val="100000"/>
              <a:buFont typeface="Arial" panose="020B0604020202020204" pitchFamily="34" charset="0"/>
              <a:buAutoNum type="arabicPeriod"/>
            </a:pPr>
            <a:r>
              <a:rPr lang="en-US" altLang="en-US" smtClean="0"/>
              <a:t>Staged migration</a:t>
            </a:r>
          </a:p>
          <a:p>
            <a:pPr lvl="2">
              <a:buFont typeface="Wingdings" panose="05000000000000000000" pitchFamily="2" charset="2"/>
              <a:buChar char="Ø"/>
            </a:pPr>
            <a:r>
              <a:rPr lang="en-US" altLang="en-US" sz="2400"/>
              <a:t>Replace one part of existing system at a time</a:t>
            </a:r>
          </a:p>
        </p:txBody>
      </p:sp>
      <p:sp>
        <p:nvSpPr>
          <p:cNvPr id="1198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898EC69-B14A-47B5-AEA1-682B757C2773}" type="slidenum">
              <a:rPr lang="en-US" altLang="en-US" sz="1400"/>
              <a:pPr/>
              <a:t>47</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866632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6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6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6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64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64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64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640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8640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8640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8640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8640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86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build="p" bldLvl="3"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dirty="0" smtClean="0"/>
              <a:t>Flash-Cut</a:t>
            </a:r>
          </a:p>
        </p:txBody>
      </p:sp>
      <p:sp>
        <p:nvSpPr>
          <p:cNvPr id="451587" name="Rectangle 3"/>
          <p:cNvSpPr>
            <a:spLocks noGrp="1" noChangeArrowheads="1"/>
          </p:cNvSpPr>
          <p:nvPr>
            <p:ph type="body" idx="1"/>
          </p:nvPr>
        </p:nvSpPr>
        <p:spPr/>
        <p:txBody>
          <a:bodyPr/>
          <a:lstStyle/>
          <a:p>
            <a:r>
              <a:rPr lang="en-US" altLang="en-US" smtClean="0"/>
              <a:t>Immediate Replacement</a:t>
            </a:r>
          </a:p>
          <a:p>
            <a:pPr lvl="1"/>
            <a:r>
              <a:rPr lang="en-US" altLang="en-US"/>
              <a:t>Ex: new corporate-wide calendar system</a:t>
            </a:r>
          </a:p>
          <a:p>
            <a:r>
              <a:rPr lang="en-US" altLang="en-US" smtClean="0"/>
              <a:t>Requires very careful planning &amp; testing</a:t>
            </a:r>
          </a:p>
          <a:p>
            <a:r>
              <a:rPr lang="en-US" altLang="en-US" smtClean="0"/>
              <a:t>Still try to get some users to </a:t>
            </a:r>
            <a:r>
              <a:rPr lang="ja-JP" altLang="en-US" smtClean="0"/>
              <a:t>“</a:t>
            </a:r>
            <a:r>
              <a:rPr lang="en-US" altLang="ja-JP" smtClean="0"/>
              <a:t>try</a:t>
            </a:r>
            <a:r>
              <a:rPr lang="ja-JP" altLang="en-US" smtClean="0"/>
              <a:t>”</a:t>
            </a:r>
            <a:r>
              <a:rPr lang="en-US" altLang="ja-JP" smtClean="0"/>
              <a:t> it first if possible</a:t>
            </a:r>
          </a:p>
          <a:p>
            <a:r>
              <a:rPr lang="en-US" altLang="en-US" smtClean="0"/>
              <a:t>Develop a back-out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775379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1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15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5158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158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51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altLang="en-US" dirty="0" smtClean="0"/>
              <a:t>Cutover</a:t>
            </a:r>
          </a:p>
        </p:txBody>
      </p:sp>
      <p:sp>
        <p:nvSpPr>
          <p:cNvPr id="448515" name="Rectangle 3"/>
          <p:cNvSpPr>
            <a:spLocks noGrp="1" noChangeArrowheads="1"/>
          </p:cNvSpPr>
          <p:nvPr>
            <p:ph type="body" idx="1"/>
          </p:nvPr>
        </p:nvSpPr>
        <p:spPr/>
        <p:txBody>
          <a:bodyPr/>
          <a:lstStyle/>
          <a:p>
            <a:r>
              <a:rPr lang="en-US" altLang="en-US" smtClean="0"/>
              <a:t>Criteria: What conditions must be met prior?</a:t>
            </a:r>
          </a:p>
          <a:p>
            <a:r>
              <a:rPr lang="en-US" altLang="en-US" smtClean="0"/>
              <a:t>Responsibility: Who decides?</a:t>
            </a:r>
          </a:p>
          <a:p>
            <a:r>
              <a:rPr lang="en-US" altLang="en-US" smtClean="0"/>
              <a:t>Operations: Who </a:t>
            </a:r>
            <a:r>
              <a:rPr lang="ja-JP" altLang="en-US" smtClean="0"/>
              <a:t>‘</a:t>
            </a:r>
            <a:r>
              <a:rPr lang="en-US" altLang="ja-JP" smtClean="0"/>
              <a:t>owns</a:t>
            </a:r>
            <a:r>
              <a:rPr lang="ja-JP" altLang="en-US" smtClean="0"/>
              <a:t>’</a:t>
            </a:r>
            <a:r>
              <a:rPr lang="en-US" altLang="ja-JP" smtClean="0"/>
              <a:t> it once it’s live?</a:t>
            </a:r>
          </a:p>
          <a:p>
            <a:r>
              <a:rPr lang="en-US" altLang="en-US" smtClean="0"/>
              <a:t>Rehearsals: Sometimes used.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396428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8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8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8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8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Integrated Change Control </a:t>
            </a:r>
          </a:p>
        </p:txBody>
      </p:sp>
      <p:sp>
        <p:nvSpPr>
          <p:cNvPr id="67586" name="Content Placeholder 2"/>
          <p:cNvSpPr>
            <a:spLocks noGrp="1"/>
          </p:cNvSpPr>
          <p:nvPr>
            <p:ph idx="1"/>
          </p:nvPr>
        </p:nvSpPr>
        <p:spPr/>
        <p:txBody>
          <a:bodyPr/>
          <a:lstStyle/>
          <a:p>
            <a:r>
              <a:rPr lang="en-US" altLang="en-US" dirty="0" smtClean="0">
                <a:ea typeface="ＭＳ Ｐゴシック" panose="020B0600070205080204" pitchFamily="34" charset="-128"/>
              </a:rPr>
              <a:t>Integrated Change Control is a project management integration knowledge area process concerned with project change requests </a:t>
            </a:r>
          </a:p>
          <a:p>
            <a:r>
              <a:rPr lang="en-US" altLang="en-US" dirty="0" smtClean="0">
                <a:ea typeface="ＭＳ Ｐゴシック" panose="020B0600070205080204" pitchFamily="34" charset="-128"/>
              </a:rPr>
              <a:t>The Perform Integrated Change Control process is carried out from project inception through completion </a:t>
            </a:r>
          </a:p>
          <a:p>
            <a:r>
              <a:rPr lang="en-US" altLang="en-US" dirty="0" smtClean="0">
                <a:ea typeface="ＭＳ Ｐゴシック" panose="020B0600070205080204" pitchFamily="34" charset="-128"/>
              </a:rPr>
              <a:t>All changes must be carefully controlled to maintain the integrity and consistency of the project plan </a:t>
            </a:r>
          </a:p>
          <a:p>
            <a:pPr lvl="1"/>
            <a:r>
              <a:rPr lang="en-US" altLang="en-US" dirty="0" smtClean="0">
                <a:ea typeface="ＭＳ Ｐゴシック" panose="020B0600070205080204" pitchFamily="34" charset="-128"/>
              </a:rPr>
              <a:t>Change control encompasses review, evaluation, approval/rejection, and managing and coordinating approved changes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460164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en-US" dirty="0" smtClean="0"/>
              <a:t>Back-Out Plan</a:t>
            </a:r>
          </a:p>
        </p:txBody>
      </p:sp>
      <p:sp>
        <p:nvSpPr>
          <p:cNvPr id="472067" name="Rectangle 3"/>
          <p:cNvSpPr>
            <a:spLocks noGrp="1" noChangeArrowheads="1"/>
          </p:cNvSpPr>
          <p:nvPr>
            <p:ph type="body" idx="1"/>
          </p:nvPr>
        </p:nvSpPr>
        <p:spPr/>
        <p:txBody>
          <a:bodyPr/>
          <a:lstStyle/>
          <a:p>
            <a:r>
              <a:rPr lang="en-US" altLang="en-US" smtClean="0"/>
              <a:t>Especially important for </a:t>
            </a:r>
            <a:r>
              <a:rPr lang="ja-JP" altLang="en-US" smtClean="0"/>
              <a:t>“</a:t>
            </a:r>
            <a:r>
              <a:rPr lang="en-US" altLang="ja-JP" smtClean="0"/>
              <a:t>conversions</a:t>
            </a:r>
            <a:r>
              <a:rPr lang="ja-JP" altLang="en-US" smtClean="0"/>
              <a:t>”</a:t>
            </a:r>
            <a:endParaRPr lang="en-US" altLang="ja-JP" smtClean="0"/>
          </a:p>
          <a:p>
            <a:pPr lvl="1"/>
            <a:r>
              <a:rPr lang="en-US" altLang="en-US"/>
              <a:t>Customers already have expectations and needs as defined by their existing system</a:t>
            </a:r>
          </a:p>
          <a:p>
            <a:pPr lvl="1"/>
            <a:r>
              <a:rPr lang="en-US" altLang="en-US"/>
              <a:t>Must be able to restore customer’</a:t>
            </a:r>
            <a:r>
              <a:rPr lang="en-US" altLang="ja-JP"/>
              <a:t>s service ASAP</a:t>
            </a:r>
          </a:p>
          <a:p>
            <a:r>
              <a:rPr lang="en-US" altLang="en-US" smtClean="0"/>
              <a:t>May mean running both simultaneously </a:t>
            </a:r>
            <a:r>
              <a:rPr lang="ja-JP" altLang="en-US" smtClean="0"/>
              <a:t>“</a:t>
            </a:r>
            <a:r>
              <a:rPr lang="en-US" altLang="ja-JP" smtClean="0"/>
              <a:t>just in case</a:t>
            </a:r>
            <a:r>
              <a:rPr lang="ja-JP" altLang="en-US" smtClean="0"/>
              <a:t>”</a:t>
            </a:r>
            <a:endParaRPr lang="en-US" altLang="ja-JP" smtClean="0"/>
          </a:p>
          <a:p>
            <a:r>
              <a:rPr lang="en-US" altLang="en-US" smtClean="0"/>
              <a:t>Leave it in place for awhile (more than a day!)</a:t>
            </a:r>
          </a:p>
          <a:p>
            <a:r>
              <a:rPr lang="en-US" altLang="en-US" smtClean="0"/>
              <a:t>When to fall-back?</a:t>
            </a:r>
          </a:p>
          <a:p>
            <a:pPr lvl="1"/>
            <a:r>
              <a:rPr lang="en-US" altLang="en-US"/>
              <a:t>Mgmt: sooner, Tech: one-more-fix</a:t>
            </a:r>
          </a:p>
          <a:p>
            <a:pPr lvl="1"/>
            <a:r>
              <a:rPr lang="en-US" altLang="en-US"/>
              <a:t>Set a time limit (ex: 3 hours of start)</a:t>
            </a:r>
          </a:p>
          <a:p>
            <a:r>
              <a:rPr lang="en-US" altLang="en-US" smtClean="0"/>
              <a:t>Data recovery and migration back to old system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026541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2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20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20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20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206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7206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7206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720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dirty="0" smtClean="0"/>
              <a:t>Data Conversion</a:t>
            </a:r>
          </a:p>
        </p:txBody>
      </p:sp>
      <p:sp>
        <p:nvSpPr>
          <p:cNvPr id="449539" name="Rectangle 3"/>
          <p:cNvSpPr>
            <a:spLocks noGrp="1" noChangeArrowheads="1"/>
          </p:cNvSpPr>
          <p:nvPr>
            <p:ph type="body" idx="1"/>
          </p:nvPr>
        </p:nvSpPr>
        <p:spPr/>
        <p:txBody>
          <a:bodyPr>
            <a:normAutofit fontScale="92500" lnSpcReduction="20000"/>
          </a:bodyPr>
          <a:lstStyle/>
          <a:p>
            <a:r>
              <a:rPr lang="en-US" altLang="en-US" sz="2000" dirty="0"/>
              <a:t>Most systems need this step</a:t>
            </a:r>
          </a:p>
          <a:p>
            <a:r>
              <a:rPr lang="en-US" altLang="en-US" sz="2000" dirty="0"/>
              <a:t>Most PMs forget this</a:t>
            </a:r>
          </a:p>
          <a:p>
            <a:r>
              <a:rPr lang="en-US" altLang="en-US" sz="2000" dirty="0"/>
              <a:t>Impacts both completely new and replacement systems</a:t>
            </a:r>
          </a:p>
          <a:p>
            <a:r>
              <a:rPr lang="en-US" altLang="en-US" sz="2000" dirty="0"/>
              <a:t>The </a:t>
            </a:r>
            <a:r>
              <a:rPr lang="ja-JP" altLang="en-US" sz="2000" dirty="0"/>
              <a:t>“</a:t>
            </a:r>
            <a:r>
              <a:rPr lang="en-US" altLang="ja-JP" sz="2000" dirty="0"/>
              <a:t>data</a:t>
            </a:r>
            <a:r>
              <a:rPr lang="ja-JP" altLang="en-US" sz="2000" dirty="0"/>
              <a:t>”</a:t>
            </a:r>
            <a:r>
              <a:rPr lang="en-US" altLang="ja-JP" sz="2000" dirty="0"/>
              <a:t> often more valuable than the </a:t>
            </a:r>
            <a:r>
              <a:rPr lang="ja-JP" altLang="en-US" sz="2000" dirty="0"/>
              <a:t>“</a:t>
            </a:r>
            <a:r>
              <a:rPr lang="en-US" altLang="ja-JP" sz="2000" dirty="0"/>
              <a:t>system</a:t>
            </a:r>
            <a:r>
              <a:rPr lang="ja-JP" altLang="en-US" sz="2000" dirty="0"/>
              <a:t>”</a:t>
            </a:r>
            <a:endParaRPr lang="en-US" altLang="ja-JP" sz="2000" dirty="0"/>
          </a:p>
          <a:p>
            <a:pPr>
              <a:buFont typeface="Wingdings" panose="05000000000000000000" pitchFamily="2" charset="2"/>
              <a:buNone/>
            </a:pPr>
            <a:r>
              <a:rPr lang="en-US" altLang="en-US" sz="2000" b="1" dirty="0"/>
              <a:t>Data Conversion Areas</a:t>
            </a:r>
          </a:p>
          <a:p>
            <a:r>
              <a:rPr lang="en-US" altLang="en-US" sz="2000" dirty="0"/>
              <a:t>Data Sources: </a:t>
            </a:r>
          </a:p>
          <a:p>
            <a:pPr lvl="1"/>
            <a:r>
              <a:rPr lang="en-US" altLang="en-US" sz="1900" dirty="0" smtClean="0"/>
              <a:t>Where does it come from? </a:t>
            </a:r>
          </a:p>
          <a:p>
            <a:pPr lvl="1"/>
            <a:r>
              <a:rPr lang="en-US" altLang="en-US" sz="1900" dirty="0" smtClean="0"/>
              <a:t>Do you need to modify data on the way in?</a:t>
            </a:r>
          </a:p>
          <a:p>
            <a:pPr lvl="1"/>
            <a:r>
              <a:rPr lang="en-US" altLang="en-US" sz="1900" dirty="0" smtClean="0"/>
              <a:t>Is it accurate?</a:t>
            </a:r>
          </a:p>
          <a:p>
            <a:r>
              <a:rPr lang="en-US" altLang="en-US" sz="2000" dirty="0"/>
              <a:t>Process Controls:</a:t>
            </a:r>
          </a:p>
          <a:p>
            <a:pPr lvl="1"/>
            <a:r>
              <a:rPr lang="en-US" altLang="en-US" sz="1900" dirty="0" smtClean="0"/>
              <a:t>Does it happen all at once?</a:t>
            </a:r>
          </a:p>
          <a:p>
            <a:pPr lvl="1"/>
            <a:r>
              <a:rPr lang="en-US" altLang="en-US" sz="1900" dirty="0" smtClean="0"/>
              <a:t>How do you guarantee it’</a:t>
            </a:r>
            <a:r>
              <a:rPr lang="en-US" altLang="ja-JP" sz="1900" dirty="0" smtClean="0"/>
              <a:t>s been done correctly?</a:t>
            </a:r>
          </a:p>
          <a:p>
            <a:r>
              <a:rPr lang="en-US" altLang="en-US" sz="2000" dirty="0"/>
              <a:t>Completion:</a:t>
            </a:r>
          </a:p>
          <a:p>
            <a:pPr lvl="1"/>
            <a:r>
              <a:rPr lang="en-US" altLang="en-US" sz="1900" dirty="0" smtClean="0"/>
              <a:t>How do you handle any </a:t>
            </a:r>
            <a:r>
              <a:rPr lang="ja-JP" altLang="en-US" sz="1900" dirty="0" smtClean="0"/>
              <a:t>‘</a:t>
            </a:r>
            <a:r>
              <a:rPr lang="en-US" altLang="ja-JP" sz="1900" dirty="0" smtClean="0"/>
              <a:t>exceptions</a:t>
            </a:r>
            <a:r>
              <a:rPr lang="ja-JP" altLang="en-US" sz="1900" dirty="0" smtClean="0"/>
              <a:t>’</a:t>
            </a:r>
            <a:r>
              <a:rPr lang="en-US" altLang="ja-JP" sz="1900" dirty="0" smtClean="0"/>
              <a:t>?</a:t>
            </a:r>
          </a:p>
          <a:p>
            <a:pPr lvl="1"/>
            <a:r>
              <a:rPr lang="en-US" altLang="en-US" sz="1900" dirty="0" smtClean="0"/>
              <a:t>Do you make backups? Can you restart?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1157318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9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9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9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95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95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953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4953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4953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49539">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49539">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449539">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449539">
                                            <p:txEl>
                                              <p:pRg st="11" end="1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449539">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449539">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4953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smtClean="0"/>
              <a:t>Parallel Operation</a:t>
            </a:r>
          </a:p>
        </p:txBody>
      </p:sp>
      <p:sp>
        <p:nvSpPr>
          <p:cNvPr id="467971" name="Rectangle 3"/>
          <p:cNvSpPr>
            <a:spLocks noGrp="1" noChangeArrowheads="1"/>
          </p:cNvSpPr>
          <p:nvPr>
            <p:ph type="body" idx="1"/>
          </p:nvPr>
        </p:nvSpPr>
        <p:spPr/>
        <p:txBody>
          <a:bodyPr/>
          <a:lstStyle/>
          <a:p>
            <a:r>
              <a:rPr lang="en-US" altLang="en-US" smtClean="0"/>
              <a:t>Multiple variations of this method</a:t>
            </a:r>
          </a:p>
          <a:p>
            <a:r>
              <a:rPr lang="en-US" altLang="en-US" smtClean="0"/>
              <a:t>An </a:t>
            </a:r>
            <a:r>
              <a:rPr lang="ja-JP" altLang="en-US" smtClean="0"/>
              <a:t>“</a:t>
            </a:r>
            <a:r>
              <a:rPr lang="en-US" altLang="ja-JP" smtClean="0"/>
              <a:t>adoption</a:t>
            </a:r>
            <a:r>
              <a:rPr lang="ja-JP" altLang="en-US" smtClean="0"/>
              <a:t>”</a:t>
            </a:r>
            <a:r>
              <a:rPr lang="en-US" altLang="ja-JP" smtClean="0"/>
              <a:t> period</a:t>
            </a:r>
          </a:p>
          <a:p>
            <a:pPr lvl="1"/>
            <a:r>
              <a:rPr lang="en-US" altLang="en-US"/>
              <a:t>See telephone industry with new area codes</a:t>
            </a:r>
          </a:p>
          <a:p>
            <a:pPr lvl="1"/>
            <a:r>
              <a:rPr lang="en-US" altLang="en-US"/>
              <a:t>Both work for a period of time</a:t>
            </a:r>
          </a:p>
          <a:p>
            <a:r>
              <a:rPr lang="en-US" altLang="en-US" smtClean="0"/>
              <a:t>Strategies</a:t>
            </a:r>
          </a:p>
          <a:p>
            <a:pPr lvl="1"/>
            <a:r>
              <a:rPr lang="en-US" altLang="en-US"/>
              <a:t>Avoid flash-cuts if possible</a:t>
            </a:r>
          </a:p>
          <a:p>
            <a:pPr lvl="2"/>
            <a:r>
              <a:rPr lang="en-US" altLang="en-US" sz="2400"/>
              <a:t>Start with test subjects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816531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7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79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79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79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79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679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679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en-US" dirty="0" smtClean="0"/>
              <a:t>Concluding Software Projects</a:t>
            </a:r>
          </a:p>
        </p:txBody>
      </p:sp>
      <p:sp>
        <p:nvSpPr>
          <p:cNvPr id="543747" name="Rectangle 3"/>
          <p:cNvSpPr>
            <a:spLocks noGrp="1" noChangeArrowheads="1"/>
          </p:cNvSpPr>
          <p:nvPr>
            <p:ph type="body" idx="1"/>
          </p:nvPr>
        </p:nvSpPr>
        <p:spPr/>
        <p:txBody>
          <a:bodyPr/>
          <a:lstStyle/>
          <a:p>
            <a:r>
              <a:rPr lang="en-US" altLang="en-US" smtClean="0"/>
              <a:t>Seems simple, often isn</a:t>
            </a:r>
            <a:r>
              <a:rPr lang="en-US" altLang="ja-JP" smtClean="0"/>
              <a:t>’t</a:t>
            </a:r>
          </a:p>
          <a:p>
            <a:r>
              <a:rPr lang="en-US" altLang="en-US" smtClean="0"/>
              <a:t>Potential Issues</a:t>
            </a:r>
          </a:p>
          <a:p>
            <a:pPr lvl="1"/>
            <a:r>
              <a:rPr lang="en-US" altLang="en-US"/>
              <a:t>Last-minute change requests</a:t>
            </a:r>
          </a:p>
          <a:p>
            <a:pPr lvl="2"/>
            <a:r>
              <a:rPr lang="ja-JP" altLang="en-US" sz="2400"/>
              <a:t>“</a:t>
            </a:r>
            <a:r>
              <a:rPr lang="en-US" altLang="ja-JP" sz="2400"/>
              <a:t>One more feature</a:t>
            </a:r>
            <a:r>
              <a:rPr lang="ja-JP" altLang="en-US" sz="2400"/>
              <a:t>”</a:t>
            </a:r>
            <a:endParaRPr lang="en-US" altLang="ja-JP" sz="2400"/>
          </a:p>
          <a:p>
            <a:pPr lvl="1"/>
            <a:r>
              <a:rPr lang="en-US" altLang="en-US"/>
              <a:t>Disputes of fulfillment of all requirements</a:t>
            </a:r>
          </a:p>
          <a:p>
            <a:pPr lvl="2"/>
            <a:r>
              <a:rPr lang="en-US" altLang="en-US" sz="2400"/>
              <a:t>Often </a:t>
            </a:r>
            <a:r>
              <a:rPr lang="ja-JP" altLang="en-US" sz="2400"/>
              <a:t>“</a:t>
            </a:r>
            <a:r>
              <a:rPr lang="en-US" altLang="ja-JP" sz="2400"/>
              <a:t>interpretation</a:t>
            </a:r>
            <a:r>
              <a:rPr lang="ja-JP" altLang="en-US" sz="2400"/>
              <a:t>”</a:t>
            </a:r>
            <a:r>
              <a:rPr lang="en-US" altLang="ja-JP" sz="2400"/>
              <a:t> issues</a:t>
            </a:r>
          </a:p>
          <a:p>
            <a:pPr lvl="1"/>
            <a:r>
              <a:rPr lang="en-US" altLang="en-US"/>
              <a:t>Keeping the team motivated</a:t>
            </a:r>
          </a:p>
          <a:p>
            <a:pPr lvl="1"/>
            <a:r>
              <a:rPr lang="en-US" altLang="en-US"/>
              <a:t>Difficult transition to maintenance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426012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3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3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3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43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3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43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43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3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ltLang="en-US" dirty="0" smtClean="0"/>
              <a:t>Maintenance Phase</a:t>
            </a:r>
          </a:p>
        </p:txBody>
      </p:sp>
      <p:sp>
        <p:nvSpPr>
          <p:cNvPr id="548867" name="Rectangle 3"/>
          <p:cNvSpPr>
            <a:spLocks noGrp="1" noChangeArrowheads="1"/>
          </p:cNvSpPr>
          <p:nvPr>
            <p:ph type="body" idx="1"/>
          </p:nvPr>
        </p:nvSpPr>
        <p:spPr/>
        <p:txBody>
          <a:bodyPr/>
          <a:lstStyle/>
          <a:p>
            <a:r>
              <a:rPr lang="en-US" altLang="en-US" smtClean="0"/>
              <a:t>Need a support plan and a maintenance plan [should be part of project plan]</a:t>
            </a:r>
          </a:p>
          <a:p>
            <a:r>
              <a:rPr lang="en-US" altLang="en-US" smtClean="0"/>
              <a:t>The </a:t>
            </a:r>
            <a:r>
              <a:rPr lang="ja-JP" altLang="en-US" smtClean="0"/>
              <a:t>“</a:t>
            </a:r>
            <a:r>
              <a:rPr lang="en-US" altLang="ja-JP" smtClean="0"/>
              <a:t>No respect</a:t>
            </a:r>
            <a:r>
              <a:rPr lang="ja-JP" altLang="en-US" smtClean="0"/>
              <a:t>”</a:t>
            </a:r>
            <a:r>
              <a:rPr lang="en-US" altLang="ja-JP" smtClean="0"/>
              <a:t> phase</a:t>
            </a:r>
          </a:p>
          <a:p>
            <a:r>
              <a:rPr lang="en-US" altLang="en-US" smtClean="0"/>
              <a:t>Less </a:t>
            </a:r>
            <a:r>
              <a:rPr lang="ja-JP" altLang="en-US" smtClean="0"/>
              <a:t>“</a:t>
            </a:r>
            <a:r>
              <a:rPr lang="en-US" altLang="ja-JP" smtClean="0"/>
              <a:t>glamorous</a:t>
            </a:r>
            <a:r>
              <a:rPr lang="ja-JP" altLang="en-US" smtClean="0"/>
              <a:t>”</a:t>
            </a:r>
            <a:endParaRPr lang="en-US" altLang="ja-JP" smtClean="0"/>
          </a:p>
          <a:p>
            <a:pPr lvl="1"/>
            <a:r>
              <a:rPr lang="en-US" altLang="en-US"/>
              <a:t>Lack of enthusiasm</a:t>
            </a:r>
          </a:p>
          <a:p>
            <a:r>
              <a:rPr lang="en-US" altLang="en-US" smtClean="0"/>
              <a:t>Pressure to make fixes quickly</a:t>
            </a:r>
          </a:p>
          <a:p>
            <a:pPr lvl="1"/>
            <a:r>
              <a:rPr lang="en-US" altLang="en-US"/>
              <a:t>For </a:t>
            </a:r>
            <a:r>
              <a:rPr lang="ja-JP" altLang="en-US"/>
              <a:t>“</a:t>
            </a:r>
            <a:r>
              <a:rPr lang="en-US" altLang="ja-JP"/>
              <a:t>production</a:t>
            </a:r>
            <a:r>
              <a:rPr lang="ja-JP" altLang="en-US"/>
              <a:t>”</a:t>
            </a:r>
            <a:r>
              <a:rPr lang="en-US" altLang="ja-JP"/>
              <a:t> problems</a:t>
            </a:r>
          </a:p>
          <a:p>
            <a:r>
              <a:rPr lang="en-US" altLang="en-US" smtClean="0"/>
              <a:t>Software can become </a:t>
            </a:r>
            <a:r>
              <a:rPr lang="ja-JP" altLang="en-US" smtClean="0"/>
              <a:t>“</a:t>
            </a:r>
            <a:r>
              <a:rPr lang="en-US" altLang="ja-JP" smtClean="0"/>
              <a:t>hacked</a:t>
            </a:r>
            <a:r>
              <a:rPr lang="ja-JP" altLang="en-US" smtClean="0"/>
              <a:t>”</a:t>
            </a:r>
            <a:r>
              <a:rPr lang="en-US" altLang="ja-JP" smtClean="0"/>
              <a:t> </a:t>
            </a:r>
            <a:r>
              <a:rPr lang="ja-JP" altLang="en-US" smtClean="0"/>
              <a:t>“</a:t>
            </a:r>
            <a:r>
              <a:rPr lang="en-US" altLang="ja-JP" smtClean="0"/>
              <a:t>patchwork</a:t>
            </a:r>
            <a:r>
              <a:rPr lang="ja-JP" altLang="en-US" smtClean="0"/>
              <a:t>”</a:t>
            </a:r>
            <a:r>
              <a:rPr lang="en-US" altLang="ja-JP" smtClean="0"/>
              <a:t> over time</a:t>
            </a:r>
          </a:p>
          <a:p>
            <a:r>
              <a:rPr lang="en-US" altLang="en-US" smtClean="0"/>
              <a:t>Finding a support &amp; test platform can be difficult</a:t>
            </a:r>
          </a:p>
          <a:p>
            <a:pPr lvl="1"/>
            <a:r>
              <a:rPr lang="en-US" altLang="en-US"/>
              <a:t>Often the forgotten child until fixes are needed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8054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8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8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88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886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886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88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4886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48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48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en-US" dirty="0" smtClean="0"/>
              <a:t>Maintenance Phase</a:t>
            </a:r>
          </a:p>
        </p:txBody>
      </p:sp>
      <p:sp>
        <p:nvSpPr>
          <p:cNvPr id="546819" name="Rectangle 3"/>
          <p:cNvSpPr>
            <a:spLocks noGrp="1" noChangeArrowheads="1"/>
          </p:cNvSpPr>
          <p:nvPr>
            <p:ph type="body" idx="1"/>
          </p:nvPr>
        </p:nvSpPr>
        <p:spPr/>
        <p:txBody>
          <a:bodyPr/>
          <a:lstStyle/>
          <a:p>
            <a:r>
              <a:rPr lang="en-US" altLang="en-US" smtClean="0"/>
              <a:t>Compare to hardware maintenance</a:t>
            </a:r>
          </a:p>
          <a:p>
            <a:pPr lvl="1"/>
            <a:r>
              <a:rPr lang="en-US" altLang="en-US"/>
              <a:t>Not to keep state same; but changes to state</a:t>
            </a:r>
          </a:p>
          <a:p>
            <a:pPr lvl="1"/>
            <a:r>
              <a:rPr lang="en-US" altLang="en-US"/>
              <a:t>Fixes and enhancements</a:t>
            </a:r>
          </a:p>
          <a:p>
            <a:r>
              <a:rPr lang="en-US" altLang="en-US" smtClean="0"/>
              <a:t>Configuration control is very important</a:t>
            </a:r>
          </a:p>
          <a:p>
            <a:pPr lvl="1"/>
            <a:r>
              <a:rPr lang="en-US" altLang="en-US"/>
              <a:t>Fixing the </a:t>
            </a:r>
            <a:r>
              <a:rPr lang="ja-JP" altLang="en-US"/>
              <a:t>“</a:t>
            </a:r>
            <a:r>
              <a:rPr lang="en-US" altLang="ja-JP"/>
              <a:t>right</a:t>
            </a:r>
            <a:r>
              <a:rPr lang="ja-JP" altLang="en-US"/>
              <a:t>”</a:t>
            </a:r>
            <a:r>
              <a:rPr lang="en-US" altLang="ja-JP"/>
              <a:t> version; tracking branches</a:t>
            </a:r>
          </a:p>
          <a:p>
            <a:r>
              <a:rPr lang="en-US" altLang="en-US" smtClean="0"/>
              <a:t>Project management not always carried over</a:t>
            </a:r>
          </a:p>
          <a:p>
            <a:r>
              <a:rPr lang="en-US" altLang="en-US" smtClean="0"/>
              <a:t>Smaller team</a:t>
            </a:r>
          </a:p>
          <a:p>
            <a:pPr lvl="1"/>
            <a:r>
              <a:rPr lang="en-US" altLang="en-US"/>
              <a:t>Often not a </a:t>
            </a:r>
            <a:r>
              <a:rPr lang="ja-JP" altLang="en-US"/>
              <a:t>‘</a:t>
            </a:r>
            <a:r>
              <a:rPr lang="en-US" altLang="ja-JP"/>
              <a:t>dedicated team</a:t>
            </a:r>
            <a:r>
              <a:rPr lang="ja-JP" altLang="en-US"/>
              <a:t>’</a:t>
            </a:r>
            <a:endParaRPr lang="en-US" altLang="ja-JP"/>
          </a:p>
          <a:p>
            <a:pPr lvl="1"/>
            <a:r>
              <a:rPr lang="en-US" altLang="en-US"/>
              <a:t>Drawn from developers with other main tasks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29479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6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68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6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6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68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681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4681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468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46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1026"/>
          <p:cNvSpPr>
            <a:spLocks noGrp="1" noChangeArrowheads="1"/>
          </p:cNvSpPr>
          <p:nvPr>
            <p:ph type="title"/>
          </p:nvPr>
        </p:nvSpPr>
        <p:spPr/>
        <p:txBody>
          <a:bodyPr/>
          <a:lstStyle/>
          <a:p>
            <a:r>
              <a:rPr lang="en-US" altLang="en-US" dirty="0" smtClean="0"/>
              <a:t>Maintenance Phase</a:t>
            </a:r>
          </a:p>
        </p:txBody>
      </p:sp>
      <p:sp>
        <p:nvSpPr>
          <p:cNvPr id="551939" name="Rectangle 1027"/>
          <p:cNvSpPr>
            <a:spLocks noGrp="1" noChangeArrowheads="1"/>
          </p:cNvSpPr>
          <p:nvPr>
            <p:ph type="body" idx="1"/>
          </p:nvPr>
        </p:nvSpPr>
        <p:spPr/>
        <p:txBody>
          <a:bodyPr/>
          <a:lstStyle/>
          <a:p>
            <a:r>
              <a:rPr lang="en-US" altLang="en-US" smtClean="0"/>
              <a:t>Contracts, remember those?</a:t>
            </a:r>
          </a:p>
          <a:p>
            <a:pPr lvl="1"/>
            <a:r>
              <a:rPr lang="en-US" altLang="en-US"/>
              <a:t>Always consider the maintenance phase here</a:t>
            </a:r>
          </a:p>
          <a:p>
            <a:pPr lvl="1"/>
            <a:r>
              <a:rPr lang="en-US" altLang="en-US"/>
              <a:t>Often via a </a:t>
            </a:r>
            <a:r>
              <a:rPr lang="ja-JP" altLang="en-US"/>
              <a:t>“</a:t>
            </a:r>
            <a:r>
              <a:rPr lang="en-US" altLang="ja-JP"/>
              <a:t>labor hours</a:t>
            </a:r>
            <a:r>
              <a:rPr lang="ja-JP" altLang="en-US"/>
              <a:t>”</a:t>
            </a:r>
            <a:r>
              <a:rPr lang="en-US" altLang="ja-JP"/>
              <a:t> contract</a:t>
            </a:r>
          </a:p>
          <a:p>
            <a:pPr lvl="2"/>
            <a:r>
              <a:rPr lang="en-US" altLang="en-US" sz="2400"/>
              <a:t>Time &amp; materials in a </a:t>
            </a:r>
            <a:r>
              <a:rPr lang="ja-JP" altLang="en-US" sz="2400"/>
              <a:t>“</a:t>
            </a:r>
            <a:r>
              <a:rPr lang="en-US" altLang="ja-JP" sz="2400"/>
              <a:t>direct</a:t>
            </a:r>
            <a:r>
              <a:rPr lang="ja-JP" altLang="en-US" sz="2400"/>
              <a:t>”</a:t>
            </a:r>
            <a:r>
              <a:rPr lang="en-US" altLang="ja-JP" sz="2400"/>
              <a:t> scenario</a:t>
            </a:r>
          </a:p>
          <a:p>
            <a:pPr lvl="1"/>
            <a:r>
              <a:rPr lang="en-US" altLang="en-US"/>
              <a:t>Otherwise via </a:t>
            </a:r>
            <a:r>
              <a:rPr lang="ja-JP" altLang="en-US"/>
              <a:t>“</a:t>
            </a:r>
            <a:r>
              <a:rPr lang="en-US" altLang="ja-JP"/>
              <a:t>maintenance contract</a:t>
            </a:r>
            <a:r>
              <a:rPr lang="ja-JP" altLang="en-US"/>
              <a:t>”</a:t>
            </a:r>
            <a:endParaRPr lang="en-US" altLang="ja-JP"/>
          </a:p>
          <a:p>
            <a:pPr lvl="2"/>
            <a:r>
              <a:rPr lang="en-US" altLang="en-US" sz="2400"/>
              <a:t>Percentage of software license fee</a:t>
            </a:r>
          </a:p>
          <a:p>
            <a:pPr lvl="2"/>
            <a:r>
              <a:rPr lang="en-US" altLang="en-US" sz="2400"/>
              <a:t>Ex: 20% of original cost per year</a:t>
            </a:r>
          </a:p>
          <a:p>
            <a:r>
              <a:rPr lang="en-US" altLang="en-US" smtClean="0"/>
              <a:t>Corp. budget if internal/IS projects</a:t>
            </a:r>
          </a:p>
          <a:p>
            <a:pPr lvl="1"/>
            <a:r>
              <a:rPr lang="en-US" altLang="en-US"/>
              <a:t>Often annual/monthly </a:t>
            </a:r>
            <a:r>
              <a:rPr lang="ja-JP" altLang="en-US"/>
              <a:t>“</a:t>
            </a:r>
            <a:r>
              <a:rPr lang="en-US" altLang="ja-JP"/>
              <a:t>maintenance</a:t>
            </a:r>
            <a:r>
              <a:rPr lang="ja-JP" altLang="en-US"/>
              <a:t>”</a:t>
            </a:r>
            <a:r>
              <a:rPr lang="en-US" altLang="ja-JP"/>
              <a:t> allocations</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3944594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1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51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519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19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19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19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5193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5193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519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1026"/>
          <p:cNvSpPr>
            <a:spLocks noGrp="1" noChangeArrowheads="1"/>
          </p:cNvSpPr>
          <p:nvPr>
            <p:ph type="title"/>
          </p:nvPr>
        </p:nvSpPr>
        <p:spPr/>
        <p:txBody>
          <a:bodyPr/>
          <a:lstStyle/>
          <a:p>
            <a:r>
              <a:rPr lang="en-US" altLang="en-US" dirty="0" smtClean="0"/>
              <a:t>Project in Trouble</a:t>
            </a:r>
          </a:p>
        </p:txBody>
      </p:sp>
      <p:sp>
        <p:nvSpPr>
          <p:cNvPr id="500739" name="Rectangle 1027"/>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smtClean="0"/>
              <a:t>A student asked: </a:t>
            </a:r>
            <a:r>
              <a:rPr lang="ja-JP" altLang="en-US" b="1" i="1" smtClean="0"/>
              <a:t>“</a:t>
            </a:r>
            <a:r>
              <a:rPr lang="en-US" altLang="ja-JP" b="1" i="1" smtClean="0"/>
              <a:t>What if the project cannot meet the schedule?</a:t>
            </a:r>
            <a:r>
              <a:rPr lang="ja-JP" altLang="en-US" b="1" i="1" smtClean="0"/>
              <a:t>”</a:t>
            </a:r>
            <a:endParaRPr lang="en-US" altLang="ja-JP" b="1" i="1" smtClean="0"/>
          </a:p>
          <a:p>
            <a:r>
              <a:rPr lang="en-US" altLang="en-US" smtClean="0"/>
              <a:t>Level with the sponsor</a:t>
            </a:r>
          </a:p>
          <a:p>
            <a:r>
              <a:rPr lang="en-US" altLang="en-US" smtClean="0"/>
              <a:t>Move some features/requirements to a second phase</a:t>
            </a:r>
          </a:p>
          <a:p>
            <a:r>
              <a:rPr lang="en-US" altLang="en-US" smtClean="0"/>
              <a:t>Use Resource Leveling Techniques</a:t>
            </a:r>
          </a:p>
          <a:p>
            <a:pPr lvl="1"/>
            <a:r>
              <a:rPr lang="en-US" altLang="en-US" smtClean="0"/>
              <a:t>Fast tracking – two activities in parallel</a:t>
            </a:r>
          </a:p>
          <a:p>
            <a:pPr lvl="1"/>
            <a:r>
              <a:rPr lang="en-US" altLang="en-US" smtClean="0"/>
              <a:t>Activity shifting  – Move start/end dates forward or backward</a:t>
            </a:r>
          </a:p>
          <a:p>
            <a:pPr lvl="1"/>
            <a:r>
              <a:rPr lang="en-US" altLang="en-US" smtClean="0"/>
              <a:t>Activity splitting  – Break an activity into two or more pieces</a:t>
            </a:r>
          </a:p>
          <a:p>
            <a:pPr lvl="1"/>
            <a:r>
              <a:rPr lang="en-US" altLang="en-US" smtClean="0"/>
              <a:t>Activity stretching  – Use less of a given resource continuously</a:t>
            </a:r>
          </a:p>
          <a:p>
            <a:pPr lvl="1"/>
            <a:r>
              <a:rPr lang="en-US" altLang="en-US" smtClean="0"/>
              <a:t>Resource substitution  – Assign a different resource</a:t>
            </a:r>
          </a:p>
          <a:p>
            <a:pPr lvl="1"/>
            <a:r>
              <a:rPr lang="en-US" altLang="en-US" smtClean="0"/>
              <a:t>Allocating overtime  – Work resources longer</a:t>
            </a:r>
          </a:p>
          <a:p>
            <a:r>
              <a:rPr lang="en-US" altLang="en-US" smtClean="0"/>
              <a:t>Re-evaluate tasks: effort and need</a:t>
            </a:r>
          </a:p>
        </p:txBody>
      </p:sp>
      <p:sp>
        <p:nvSpPr>
          <p:cNvPr id="1402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83A788B-A9DA-4E75-B592-1D76B5F3CB99}" type="slidenum">
              <a:rPr lang="en-US" altLang="en-US" sz="1400"/>
              <a:pPr/>
              <a:t>57</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570010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0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0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07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07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0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07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07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007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0073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0073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00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en-US" dirty="0" smtClean="0"/>
              <a:t>Project Recovery</a:t>
            </a:r>
          </a:p>
        </p:txBody>
      </p:sp>
      <p:sp>
        <p:nvSpPr>
          <p:cNvPr id="464899" name="Rectangle 3"/>
          <p:cNvSpPr>
            <a:spLocks noGrp="1" noChangeArrowheads="1"/>
          </p:cNvSpPr>
          <p:nvPr>
            <p:ph type="body" idx="1"/>
          </p:nvPr>
        </p:nvSpPr>
        <p:spPr/>
        <p:txBody>
          <a:bodyPr/>
          <a:lstStyle/>
          <a:p>
            <a:pPr>
              <a:buFont typeface="Wingdings" panose="05000000000000000000" pitchFamily="2" charset="2"/>
              <a:buNone/>
            </a:pPr>
            <a:r>
              <a:rPr lang="en-US" altLang="en-US" b="1" smtClean="0"/>
              <a:t>How to save a </a:t>
            </a:r>
            <a:r>
              <a:rPr lang="ja-JP" altLang="en-US" b="1" smtClean="0"/>
              <a:t>“</a:t>
            </a:r>
            <a:r>
              <a:rPr lang="en-US" altLang="ja-JP" b="1" smtClean="0"/>
              <a:t>drowning project</a:t>
            </a:r>
            <a:r>
              <a:rPr lang="ja-JP" altLang="en-US" b="1" smtClean="0"/>
              <a:t>”</a:t>
            </a:r>
            <a:endParaRPr lang="en-US" altLang="ja-JP" b="1" smtClean="0"/>
          </a:p>
          <a:p>
            <a:r>
              <a:rPr lang="en-US" altLang="en-US" smtClean="0"/>
              <a:t>3 Approaches</a:t>
            </a:r>
          </a:p>
          <a:p>
            <a:pPr lvl="1"/>
            <a:r>
              <a:rPr lang="en-US" altLang="en-US"/>
              <a:t>Cut the size of the software</a:t>
            </a:r>
          </a:p>
          <a:p>
            <a:pPr lvl="1"/>
            <a:r>
              <a:rPr lang="en-US" altLang="en-US"/>
              <a:t>Increase process productivity</a:t>
            </a:r>
          </a:p>
          <a:p>
            <a:pPr lvl="1"/>
            <a:r>
              <a:rPr lang="en-US" altLang="en-US"/>
              <a:t>Slip the schedule, proceed with damage control</a:t>
            </a:r>
          </a:p>
          <a:p>
            <a:r>
              <a:rPr lang="en-US" altLang="en-US" smtClean="0"/>
              <a:t>Opportunity for decisive leadership action</a:t>
            </a:r>
          </a:p>
          <a:p>
            <a:r>
              <a:rPr lang="en-US" altLang="en-US" smtClean="0"/>
              <a:t>Not a time to </a:t>
            </a:r>
            <a:r>
              <a:rPr lang="ja-JP" altLang="en-US" smtClean="0"/>
              <a:t>‘</a:t>
            </a:r>
            <a:r>
              <a:rPr lang="en-US" altLang="ja-JP" smtClean="0"/>
              <a:t>just cut corners</a:t>
            </a:r>
            <a:r>
              <a:rPr lang="ja-JP" altLang="en-US" smtClean="0"/>
              <a:t>’</a:t>
            </a:r>
            <a:endParaRPr lang="en-US" altLang="ja-JP" smtClean="0"/>
          </a:p>
          <a:p>
            <a:pPr lvl="1"/>
            <a:r>
              <a:rPr lang="en-US" altLang="en-US"/>
              <a:t>Be realistic (not foolish)</a:t>
            </a:r>
          </a:p>
          <a:p>
            <a:r>
              <a:rPr lang="en-US" altLang="en-US" smtClean="0"/>
              <a:t>Timing: politically important</a:t>
            </a:r>
          </a:p>
          <a:p>
            <a:pPr lvl="1"/>
            <a:r>
              <a:rPr lang="en-US" altLang="en-US"/>
              <a:t>Not too early, not </a:t>
            </a:r>
            <a:r>
              <a:rPr lang="ja-JP" altLang="en-US"/>
              <a:t>“</a:t>
            </a:r>
            <a:r>
              <a:rPr lang="en-US" altLang="ja-JP"/>
              <a:t>too</a:t>
            </a:r>
            <a:r>
              <a:rPr lang="ja-JP" altLang="en-US"/>
              <a:t>”</a:t>
            </a:r>
            <a:r>
              <a:rPr lang="en-US" altLang="ja-JP"/>
              <a:t> late</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2048383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4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4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48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48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6489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6489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648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6489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6489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64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altLang="en-US" dirty="0" smtClean="0"/>
              <a:t>Project Recovery</a:t>
            </a:r>
          </a:p>
        </p:txBody>
      </p:sp>
      <p:sp>
        <p:nvSpPr>
          <p:cNvPr id="491523" name="Rectangle 3"/>
          <p:cNvSpPr>
            <a:spLocks noGrp="1" noChangeArrowheads="1"/>
          </p:cNvSpPr>
          <p:nvPr>
            <p:ph type="body" idx="1"/>
          </p:nvPr>
        </p:nvSpPr>
        <p:spPr/>
        <p:txBody>
          <a:bodyPr>
            <a:normAutofit lnSpcReduction="10000"/>
          </a:bodyPr>
          <a:lstStyle/>
          <a:p>
            <a:pPr>
              <a:lnSpc>
                <a:spcPct val="90000"/>
              </a:lnSpc>
            </a:pPr>
            <a:r>
              <a:rPr lang="en-US" altLang="en-US" b="1" smtClean="0"/>
              <a:t>First Steps</a:t>
            </a:r>
            <a:endParaRPr lang="en-US" altLang="en-US" sz="2000" b="1"/>
          </a:p>
          <a:p>
            <a:pPr lvl="1">
              <a:lnSpc>
                <a:spcPct val="90000"/>
              </a:lnSpc>
            </a:pPr>
            <a:r>
              <a:rPr lang="en-US" altLang="en-US" smtClean="0"/>
              <a:t>Assess situation</a:t>
            </a:r>
          </a:p>
          <a:p>
            <a:pPr lvl="2">
              <a:lnSpc>
                <a:spcPct val="90000"/>
              </a:lnSpc>
            </a:pPr>
            <a:r>
              <a:rPr lang="en-US" altLang="en-US" smtClean="0"/>
              <a:t>Is there a hard deadline, what’</a:t>
            </a:r>
            <a:r>
              <a:rPr lang="en-US" altLang="ja-JP" smtClean="0"/>
              <a:t>s negotiable, etc.</a:t>
            </a:r>
          </a:p>
          <a:p>
            <a:pPr lvl="1">
              <a:lnSpc>
                <a:spcPct val="90000"/>
              </a:lnSpc>
            </a:pPr>
            <a:r>
              <a:rPr lang="en-US" altLang="en-US" smtClean="0"/>
              <a:t>Don’</a:t>
            </a:r>
            <a:r>
              <a:rPr lang="en-US" altLang="ja-JP" smtClean="0"/>
              <a:t>t do what’s been done already</a:t>
            </a:r>
          </a:p>
          <a:p>
            <a:pPr lvl="1">
              <a:lnSpc>
                <a:spcPct val="90000"/>
              </a:lnSpc>
            </a:pPr>
            <a:r>
              <a:rPr lang="en-US" altLang="en-US" smtClean="0"/>
              <a:t>Ask team what needs to be done</a:t>
            </a:r>
          </a:p>
          <a:p>
            <a:pPr>
              <a:lnSpc>
                <a:spcPct val="90000"/>
              </a:lnSpc>
            </a:pPr>
            <a:r>
              <a:rPr lang="en-US" altLang="en-US" b="1" smtClean="0"/>
              <a:t>People Steps</a:t>
            </a:r>
          </a:p>
          <a:p>
            <a:pPr lvl="1">
              <a:lnSpc>
                <a:spcPct val="90000"/>
              </a:lnSpc>
            </a:pPr>
            <a:r>
              <a:rPr lang="en-US" altLang="en-US" smtClean="0"/>
              <a:t>Morale; focus; re-assign</a:t>
            </a:r>
          </a:p>
          <a:p>
            <a:pPr lvl="2">
              <a:lnSpc>
                <a:spcPct val="90000"/>
              </a:lnSpc>
            </a:pPr>
            <a:r>
              <a:rPr lang="en-US" altLang="en-US" smtClean="0"/>
              <a:t>Restore morale</a:t>
            </a:r>
          </a:p>
          <a:p>
            <a:pPr lvl="3">
              <a:lnSpc>
                <a:spcPct val="90000"/>
              </a:lnSpc>
            </a:pPr>
            <a:r>
              <a:rPr lang="en-US" altLang="en-US" smtClean="0"/>
              <a:t>Sacrifice a sacred cow [See note]</a:t>
            </a:r>
          </a:p>
          <a:p>
            <a:pPr lvl="4">
              <a:lnSpc>
                <a:spcPct val="90000"/>
              </a:lnSpc>
            </a:pPr>
            <a:r>
              <a:rPr lang="en-US" altLang="en-US" smtClean="0"/>
              <a:t>Dress code, off-site, catered meals, etc.</a:t>
            </a:r>
          </a:p>
          <a:p>
            <a:pPr lvl="3">
              <a:lnSpc>
                <a:spcPct val="90000"/>
              </a:lnSpc>
            </a:pPr>
            <a:r>
              <a:rPr lang="en-US" altLang="en-US" smtClean="0"/>
              <a:t>Cleanup personnel problems</a:t>
            </a:r>
          </a:p>
          <a:p>
            <a:pPr lvl="2">
              <a:lnSpc>
                <a:spcPct val="90000"/>
              </a:lnSpc>
            </a:pPr>
            <a:r>
              <a:rPr lang="en-US" altLang="en-US" smtClean="0"/>
              <a:t>Focus people’</a:t>
            </a:r>
            <a:r>
              <a:rPr lang="en-US" altLang="ja-JP" smtClean="0"/>
              <a:t>s time</a:t>
            </a:r>
          </a:p>
          <a:p>
            <a:pPr lvl="3">
              <a:lnSpc>
                <a:spcPct val="90000"/>
              </a:lnSpc>
            </a:pPr>
            <a:r>
              <a:rPr lang="en-US" altLang="en-US" smtClean="0"/>
              <a:t>Remove non-essential work</a:t>
            </a:r>
          </a:p>
          <a:p>
            <a:pPr lvl="2">
              <a:lnSpc>
                <a:spcPct val="90000"/>
              </a:lnSpc>
            </a:pPr>
            <a:r>
              <a:rPr lang="en-US" altLang="en-US" smtClean="0"/>
              <a:t>Reassign tasks and responsibilities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176593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1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15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15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15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5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15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15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9152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9152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9152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9152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9152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915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sz="4800" dirty="0">
                <a:ea typeface="ＭＳ Ｐゴシック" panose="020B0600070205080204" pitchFamily="34" charset="-128"/>
              </a:rPr>
              <a:t>Integrated change control</a:t>
            </a:r>
          </a:p>
        </p:txBody>
      </p:sp>
      <p:sp>
        <p:nvSpPr>
          <p:cNvPr id="68610" name="Rectangle 3"/>
          <p:cNvSpPr>
            <a:spLocks noGrp="1" noChangeArrowheads="1"/>
          </p:cNvSpPr>
          <p:nvPr>
            <p:ph type="body" idx="1"/>
          </p:nvPr>
        </p:nvSpPr>
        <p:spPr/>
        <p:txBody>
          <a:bodyPr/>
          <a:lstStyle/>
          <a:p>
            <a:r>
              <a:rPr lang="en-US" altLang="en-US" smtClean="0">
                <a:ea typeface="ＭＳ Ｐゴシック" panose="020B0600070205080204" pitchFamily="34" charset="-128"/>
              </a:rPr>
              <a:t>Recognizes that projects will often require changes to the established project plan</a:t>
            </a:r>
          </a:p>
          <a:p>
            <a:r>
              <a:rPr lang="en-US" altLang="en-US" smtClean="0">
                <a:ea typeface="ＭＳ Ｐゴシック" panose="020B0600070205080204" pitchFamily="34" charset="-128"/>
              </a:rPr>
              <a:t>All changes must be carefully controlled to maintain the integrity and consistency of the project plan</a:t>
            </a:r>
          </a:p>
          <a:p>
            <a:r>
              <a:rPr lang="en-US" altLang="en-US" smtClean="0">
                <a:ea typeface="ＭＳ Ｐゴシック" panose="020B0600070205080204" pitchFamily="34" charset="-128"/>
              </a:rPr>
              <a:t>Integrated change control encompasses all aspects of change to the project:</a:t>
            </a:r>
          </a:p>
          <a:p>
            <a:pPr lvl="1"/>
            <a:r>
              <a:rPr lang="en-US" altLang="en-US">
                <a:ea typeface="ＭＳ Ｐゴシック" panose="020B0600070205080204" pitchFamily="34" charset="-128"/>
              </a:rPr>
              <a:t>Reviewing and approving requested changes</a:t>
            </a:r>
          </a:p>
          <a:p>
            <a:pPr lvl="1"/>
            <a:r>
              <a:rPr lang="en-US" altLang="en-US">
                <a:ea typeface="ＭＳ Ｐゴシック" panose="020B0600070205080204" pitchFamily="34" charset="-128"/>
              </a:rPr>
              <a:t>Managing the changes when they actually occur</a:t>
            </a:r>
          </a:p>
          <a:p>
            <a:pPr lvl="1"/>
            <a:r>
              <a:rPr lang="en-US" altLang="en-US">
                <a:ea typeface="ＭＳ Ｐゴシック" panose="020B0600070205080204" pitchFamily="34" charset="-128"/>
              </a:rPr>
              <a:t>Controlling elements of the project management plan (scope, cost, budget, schedule, and quality) in response to changes</a:t>
            </a:r>
          </a:p>
          <a:p>
            <a:pPr lvl="1"/>
            <a:r>
              <a:rPr lang="en-US" altLang="en-US">
                <a:ea typeface="ＭＳ Ｐゴシック" panose="020B0600070205080204" pitchFamily="34" charset="-128"/>
              </a:rPr>
              <a:t>Controlling changes to requirements, design, code and documentation.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575990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ltLang="en-US" dirty="0" smtClean="0"/>
              <a:t>Project Recovery</a:t>
            </a:r>
          </a:p>
        </p:txBody>
      </p:sp>
      <p:sp>
        <p:nvSpPr>
          <p:cNvPr id="493571" name="Rectangle 3"/>
          <p:cNvSpPr>
            <a:spLocks noGrp="1" noChangeArrowheads="1"/>
          </p:cNvSpPr>
          <p:nvPr>
            <p:ph type="body" idx="1"/>
          </p:nvPr>
        </p:nvSpPr>
        <p:spPr/>
        <p:txBody>
          <a:bodyPr/>
          <a:lstStyle/>
          <a:p>
            <a:pPr>
              <a:lnSpc>
                <a:spcPct val="90000"/>
              </a:lnSpc>
            </a:pPr>
            <a:r>
              <a:rPr lang="en-US" altLang="en-US" b="1" smtClean="0"/>
              <a:t>Process Steps</a:t>
            </a:r>
          </a:p>
          <a:p>
            <a:pPr lvl="1">
              <a:lnSpc>
                <a:spcPct val="90000"/>
              </a:lnSpc>
            </a:pPr>
            <a:r>
              <a:rPr lang="en-US" altLang="en-US"/>
              <a:t>Fix classic mistakes</a:t>
            </a:r>
          </a:p>
          <a:p>
            <a:pPr lvl="2">
              <a:lnSpc>
                <a:spcPct val="90000"/>
              </a:lnSpc>
            </a:pPr>
            <a:r>
              <a:rPr lang="en-US" altLang="en-US" sz="2400"/>
              <a:t>Inadequate design, shortchanged activities, etc.?</a:t>
            </a:r>
          </a:p>
          <a:p>
            <a:pPr lvl="1">
              <a:lnSpc>
                <a:spcPct val="90000"/>
              </a:lnSpc>
            </a:pPr>
            <a:r>
              <a:rPr lang="en-US" altLang="en-US"/>
              <a:t>Create </a:t>
            </a:r>
            <a:r>
              <a:rPr lang="ja-JP" altLang="en-US"/>
              <a:t>“</a:t>
            </a:r>
            <a:r>
              <a:rPr lang="en-US" altLang="ja-JP"/>
              <a:t>Miniature Milestones</a:t>
            </a:r>
            <a:r>
              <a:rPr lang="ja-JP" altLang="en-US"/>
              <a:t>”</a:t>
            </a:r>
            <a:endParaRPr lang="en-US" altLang="ja-JP"/>
          </a:p>
          <a:p>
            <a:pPr lvl="2">
              <a:lnSpc>
                <a:spcPct val="90000"/>
              </a:lnSpc>
            </a:pPr>
            <a:r>
              <a:rPr lang="en-US" altLang="en-US" sz="2400"/>
              <a:t>Small (in day(s)), binary, exhaustive</a:t>
            </a:r>
          </a:p>
          <a:p>
            <a:pPr lvl="2">
              <a:lnSpc>
                <a:spcPct val="90000"/>
              </a:lnSpc>
            </a:pPr>
            <a:r>
              <a:rPr lang="en-US" altLang="en-US" sz="2400"/>
              <a:t>Boosts morale: getting things done!</a:t>
            </a:r>
          </a:p>
          <a:p>
            <a:pPr lvl="1">
              <a:lnSpc>
                <a:spcPct val="90000"/>
              </a:lnSpc>
            </a:pPr>
            <a:r>
              <a:rPr lang="en-US" altLang="en-US"/>
              <a:t>Track progress meticulously</a:t>
            </a:r>
          </a:p>
          <a:p>
            <a:pPr lvl="1">
              <a:lnSpc>
                <a:spcPct val="90000"/>
              </a:lnSpc>
            </a:pPr>
            <a:r>
              <a:rPr lang="en-US" altLang="en-US"/>
              <a:t>Recalibrate after a short time</a:t>
            </a:r>
          </a:p>
          <a:p>
            <a:pPr lvl="1">
              <a:lnSpc>
                <a:spcPct val="90000"/>
              </a:lnSpc>
            </a:pPr>
            <a:r>
              <a:rPr lang="en-US" altLang="en-US"/>
              <a:t>Manage risk painstakingly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321737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35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35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35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35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35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35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35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35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35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smtClean="0"/>
              <a:t>Project Recovery</a:t>
            </a:r>
          </a:p>
        </p:txBody>
      </p:sp>
      <p:sp>
        <p:nvSpPr>
          <p:cNvPr id="495619" name="Rectangle 3"/>
          <p:cNvSpPr>
            <a:spLocks noGrp="1" noChangeArrowheads="1"/>
          </p:cNvSpPr>
          <p:nvPr>
            <p:ph type="body" idx="1"/>
          </p:nvPr>
        </p:nvSpPr>
        <p:spPr/>
        <p:txBody>
          <a:bodyPr/>
          <a:lstStyle/>
          <a:p>
            <a:r>
              <a:rPr lang="en-US" altLang="en-US" b="1" smtClean="0"/>
              <a:t>Product Steps</a:t>
            </a:r>
          </a:p>
          <a:p>
            <a:pPr lvl="1"/>
            <a:r>
              <a:rPr lang="en-US" altLang="en-US"/>
              <a:t>Stabilize the requirements</a:t>
            </a:r>
          </a:p>
          <a:p>
            <a:pPr lvl="1"/>
            <a:r>
              <a:rPr lang="en-US" altLang="en-US"/>
              <a:t>Raise the bar on change requests</a:t>
            </a:r>
          </a:p>
          <a:p>
            <a:pPr lvl="1"/>
            <a:r>
              <a:rPr lang="en-US" altLang="en-US"/>
              <a:t>Trim the feature set (see feature set control)</a:t>
            </a:r>
          </a:p>
          <a:p>
            <a:pPr lvl="2"/>
            <a:r>
              <a:rPr lang="en-US" altLang="en-US" sz="2400"/>
              <a:t>Determine priorities, cut the low ones</a:t>
            </a:r>
          </a:p>
          <a:p>
            <a:pPr lvl="1"/>
            <a:r>
              <a:rPr lang="ja-JP" altLang="en-US"/>
              <a:t>“</a:t>
            </a:r>
            <a:r>
              <a:rPr lang="en-US" altLang="ja-JP"/>
              <a:t>Take out the garbage</a:t>
            </a:r>
            <a:r>
              <a:rPr lang="ja-JP" altLang="en-US"/>
              <a:t>”</a:t>
            </a:r>
            <a:endParaRPr lang="en-US" altLang="ja-JP"/>
          </a:p>
          <a:p>
            <a:pPr lvl="2"/>
            <a:r>
              <a:rPr lang="en-US" altLang="en-US" sz="2400"/>
              <a:t>Find error-prone modules; re-design</a:t>
            </a:r>
          </a:p>
          <a:p>
            <a:pPr lvl="1"/>
            <a:r>
              <a:rPr lang="en-US" altLang="en-US"/>
              <a:t>Get to a known, stable state &amp; build from there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868772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5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56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56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56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56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56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56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1026"/>
          <p:cNvSpPr>
            <a:spLocks noGrp="1" noChangeArrowheads="1"/>
          </p:cNvSpPr>
          <p:nvPr>
            <p:ph type="title"/>
          </p:nvPr>
        </p:nvSpPr>
        <p:spPr/>
        <p:txBody>
          <a:bodyPr/>
          <a:lstStyle/>
          <a:p>
            <a:r>
              <a:rPr lang="en-US" altLang="en-US" dirty="0" smtClean="0"/>
              <a:t>Feature Set Control</a:t>
            </a:r>
          </a:p>
        </p:txBody>
      </p:sp>
      <p:sp>
        <p:nvSpPr>
          <p:cNvPr id="490499" name="Rectangle 1027"/>
          <p:cNvSpPr>
            <a:spLocks noGrp="1" noChangeArrowheads="1"/>
          </p:cNvSpPr>
          <p:nvPr>
            <p:ph type="body" idx="1"/>
          </p:nvPr>
        </p:nvSpPr>
        <p:spPr/>
        <p:txBody>
          <a:bodyPr/>
          <a:lstStyle/>
          <a:p>
            <a:pPr>
              <a:spcAft>
                <a:spcPts val="600"/>
              </a:spcAft>
            </a:pPr>
            <a:r>
              <a:rPr lang="en-US" altLang="en-US" smtClean="0"/>
              <a:t>Minimal Specification</a:t>
            </a:r>
          </a:p>
          <a:p>
            <a:pPr>
              <a:spcAft>
                <a:spcPts val="600"/>
              </a:spcAft>
            </a:pPr>
            <a:r>
              <a:rPr lang="en-US" altLang="en-US" smtClean="0"/>
              <a:t>Requirements Scrubbing</a:t>
            </a:r>
          </a:p>
          <a:p>
            <a:pPr>
              <a:spcAft>
                <a:spcPts val="600"/>
              </a:spcAft>
            </a:pPr>
            <a:r>
              <a:rPr lang="en-US" altLang="en-US" smtClean="0"/>
              <a:t>Versioned Development</a:t>
            </a:r>
          </a:p>
          <a:p>
            <a:pPr>
              <a:spcAft>
                <a:spcPts val="600"/>
              </a:spcAft>
            </a:pPr>
            <a:r>
              <a:rPr lang="en-US" altLang="en-US" smtClean="0"/>
              <a:t>Effective Change Control</a:t>
            </a:r>
          </a:p>
          <a:p>
            <a:pPr>
              <a:spcAft>
                <a:spcPts val="600"/>
              </a:spcAft>
            </a:pPr>
            <a:r>
              <a:rPr lang="en-US" altLang="en-US" smtClean="0"/>
              <a:t>Feature Cuts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1749255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0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04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04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04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en-US" sz="4000" dirty="0">
                <a:ea typeface="ＭＳ Ｐゴシック" panose="020B0600070205080204" pitchFamily="34" charset="-128"/>
              </a:rPr>
              <a:t>Change or Configuration Control</a:t>
            </a:r>
          </a:p>
        </p:txBody>
      </p:sp>
      <p:sp>
        <p:nvSpPr>
          <p:cNvPr id="492547" name="Rectangle 3"/>
          <p:cNvSpPr>
            <a:spLocks noGrp="1" noChangeArrowheads="1"/>
          </p:cNvSpPr>
          <p:nvPr>
            <p:ph type="body" idx="1"/>
          </p:nvPr>
        </p:nvSpPr>
        <p:spPr/>
        <p:txBody>
          <a:bodyPr/>
          <a:lstStyle/>
          <a:p>
            <a:pPr>
              <a:buFont typeface="Wingdings" panose="05000000000000000000" pitchFamily="2" charset="2"/>
              <a:buNone/>
            </a:pPr>
            <a:r>
              <a:rPr lang="en-US" altLang="en-US" smtClean="0">
                <a:ea typeface="ＭＳ Ｐゴシック" panose="020B0600070205080204" pitchFamily="34" charset="-128"/>
              </a:rPr>
              <a:t>Configuration Management Plan</a:t>
            </a:r>
          </a:p>
          <a:p>
            <a:r>
              <a:rPr lang="en-US" altLang="en-US" smtClean="0">
                <a:ea typeface="ＭＳ Ｐゴシック" panose="020B0600070205080204" pitchFamily="34" charset="-128"/>
              </a:rPr>
              <a:t>Change &amp; Version control</a:t>
            </a:r>
          </a:p>
          <a:p>
            <a:pPr lvl="1"/>
            <a:r>
              <a:rPr lang="en-US" altLang="en-US">
                <a:ea typeface="ＭＳ Ｐゴシック" panose="020B0600070205080204" pitchFamily="34" charset="-128"/>
              </a:rPr>
              <a:t>Items: </a:t>
            </a:r>
          </a:p>
          <a:p>
            <a:pPr lvl="2"/>
            <a:r>
              <a:rPr lang="en-US" altLang="en-US" sz="2400">
                <a:ea typeface="ＭＳ Ｐゴシック" panose="020B0600070205080204" pitchFamily="34" charset="-128"/>
              </a:rPr>
              <a:t>Code (source for product) </a:t>
            </a:r>
          </a:p>
          <a:p>
            <a:pPr lvl="2"/>
            <a:r>
              <a:rPr lang="en-US" altLang="en-US" sz="2400">
                <a:ea typeface="ＭＳ Ｐゴシック" panose="020B0600070205080204" pitchFamily="34" charset="-128"/>
              </a:rPr>
              <a:t>Documents: requirements, design, test plans, user guides</a:t>
            </a:r>
          </a:p>
          <a:p>
            <a:pPr lvl="2"/>
            <a:r>
              <a:rPr lang="en-US" altLang="en-US" sz="2400">
                <a:ea typeface="ＭＳ Ｐゴシック" panose="020B0600070205080204" pitchFamily="34" charset="-128"/>
              </a:rPr>
              <a:t>Plans and data bases (MS project, etc.)</a:t>
            </a:r>
          </a:p>
          <a:p>
            <a:pPr lvl="2"/>
            <a:r>
              <a:rPr lang="en-US" altLang="en-US" sz="2400">
                <a:ea typeface="ＭＳ Ｐゴシック" panose="020B0600070205080204" pitchFamily="34" charset="-128"/>
              </a:rPr>
              <a:t>Scripts for testing</a:t>
            </a:r>
          </a:p>
          <a:p>
            <a:pPr lvl="2"/>
            <a:r>
              <a:rPr lang="en-US" altLang="en-US" sz="2400">
                <a:ea typeface="ＭＳ Ｐゴシック" panose="020B0600070205080204" pitchFamily="34" charset="-128"/>
              </a:rPr>
              <a:t>Software development plan and other process documents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221275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2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25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25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25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25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25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25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25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Integrated Change Control </a:t>
            </a:r>
          </a:p>
        </p:txBody>
      </p:sp>
      <p:sp>
        <p:nvSpPr>
          <p:cNvPr id="72706" name="Content Placeholder 2"/>
          <p:cNvSpPr>
            <a:spLocks noGrp="1"/>
          </p:cNvSpPr>
          <p:nvPr>
            <p:ph idx="1"/>
          </p:nvPr>
        </p:nvSpPr>
        <p:spPr/>
        <p:txBody>
          <a:bodyPr/>
          <a:lstStyle/>
          <a:p>
            <a:r>
              <a:rPr lang="en-US" altLang="en-US" smtClean="0">
                <a:ea typeface="ＭＳ Ｐゴシック" panose="020B0600070205080204" pitchFamily="34" charset="-128"/>
              </a:rPr>
              <a:t>In some projects, the Integrated Change Control process includes a </a:t>
            </a:r>
            <a:r>
              <a:rPr lang="en-US" altLang="en-US" i="1" smtClean="0">
                <a:ea typeface="ＭＳ Ｐゴシック" panose="020B0600070205080204" pitchFamily="34" charset="-128"/>
              </a:rPr>
              <a:t>change control board </a:t>
            </a:r>
            <a:r>
              <a:rPr lang="en-US" altLang="en-US" smtClean="0">
                <a:ea typeface="ＭＳ Ｐゴシック" panose="020B0600070205080204" pitchFamily="34" charset="-128"/>
              </a:rPr>
              <a:t>(CCB) </a:t>
            </a:r>
          </a:p>
          <a:p>
            <a:r>
              <a:rPr lang="en-US" altLang="en-US" smtClean="0">
                <a:ea typeface="ＭＳ Ｐゴシック" panose="020B0600070205080204" pitchFamily="34" charset="-128"/>
              </a:rPr>
              <a:t>The CCB is a formally chartered group responsible for reviewing, evaluating, approving, delaying, or rejecting changes to the project, and for recording and communicating such decisions </a:t>
            </a:r>
          </a:p>
          <a:p>
            <a:r>
              <a:rPr lang="en-US" altLang="en-US" smtClean="0">
                <a:ea typeface="ＭＳ Ｐゴシック" panose="020B0600070205080204" pitchFamily="34" charset="-128"/>
              </a:rPr>
              <a:t>Note that changes have a potentially greater impact in CPM scheduling: </a:t>
            </a:r>
          </a:p>
          <a:p>
            <a:pPr lvl="1"/>
            <a:r>
              <a:rPr lang="en-US" altLang="en-US" smtClean="0">
                <a:ea typeface="ＭＳ Ｐゴシック" panose="020B0600070205080204" pitchFamily="34" charset="-128"/>
              </a:rPr>
              <a:t>Changes on the critical path have greatest impact while those off the critical path have less </a:t>
            </a:r>
          </a:p>
          <a:p>
            <a:r>
              <a:rPr lang="en-US" altLang="en-US" smtClean="0">
                <a:ea typeface="ＭＳ Ｐゴシック" panose="020B0600070205080204" pitchFamily="34" charset="-128"/>
              </a:rPr>
              <a:t>Changes in CCM scheduling require adjustments to buffers </a:t>
            </a:r>
          </a:p>
          <a:p>
            <a:pPr lvl="1"/>
            <a:r>
              <a:rPr lang="en-US" altLang="en-US" smtClean="0">
                <a:ea typeface="ＭＳ Ｐゴシック" panose="020B0600070205080204" pitchFamily="34" charset="-128"/>
              </a:rPr>
              <a:t>The same responses to change are needed, but the impact to the schedule may be less severe than in CPM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626012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29" name="Object 2"/>
          <p:cNvGraphicFramePr>
            <a:graphicFrameLocks noChangeAspect="1"/>
          </p:cNvGraphicFramePr>
          <p:nvPr/>
        </p:nvGraphicFramePr>
        <p:xfrm>
          <a:off x="5875338" y="2438400"/>
          <a:ext cx="4792662" cy="3873500"/>
        </p:xfrm>
        <a:graphic>
          <a:graphicData uri="http://schemas.openxmlformats.org/presentationml/2006/ole">
            <mc:AlternateContent xmlns:mc="http://schemas.openxmlformats.org/markup-compatibility/2006">
              <mc:Choice xmlns:v="urn:schemas-microsoft-com:vml" Requires="v">
                <p:oleObj spid="_x0000_s3078" name="Bitmap Image" r:id="rId4" imgW="4971429" imgH="4019048" progId="Paint.Picture">
                  <p:embed/>
                </p:oleObj>
              </mc:Choice>
              <mc:Fallback>
                <p:oleObj name="Bitmap Image" r:id="rId4" imgW="4971429" imgH="4019048" progId="Paint.Picture">
                  <p:embed/>
                  <p:pic>
                    <p:nvPicPr>
                      <p:cNvPr id="7372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5338" y="2438400"/>
                        <a:ext cx="4792662"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91522" name="Rectangle 1026"/>
          <p:cNvSpPr>
            <a:spLocks noGrp="1" noChangeArrowheads="1"/>
          </p:cNvSpPr>
          <p:nvPr>
            <p:ph type="title"/>
          </p:nvPr>
        </p:nvSpPr>
        <p:spPr/>
        <p:txBody>
          <a:bodyPr/>
          <a:lstStyle/>
          <a:p>
            <a:r>
              <a:rPr lang="en-US" altLang="en-US" sz="4000" dirty="0">
                <a:ea typeface="ＭＳ Ｐゴシック" panose="020B0600070205080204" pitchFamily="34" charset="-128"/>
              </a:rPr>
              <a:t>Change Control</a:t>
            </a:r>
          </a:p>
        </p:txBody>
      </p:sp>
      <p:sp>
        <p:nvSpPr>
          <p:cNvPr id="73731" name="Rectangle 1027"/>
          <p:cNvSpPr>
            <a:spLocks noGrp="1" noChangeArrowheads="1"/>
          </p:cNvSpPr>
          <p:nvPr>
            <p:ph type="body" idx="1"/>
          </p:nvPr>
        </p:nvSpPr>
        <p:spPr/>
        <p:txBody>
          <a:bodyPr/>
          <a:lstStyle/>
          <a:p>
            <a:r>
              <a:rPr lang="en-US" altLang="en-US" smtClean="0">
                <a:ea typeface="ＭＳ Ｐゴシック" panose="020B0600070205080204" pitchFamily="34" charset="-128"/>
              </a:rPr>
              <a:t>Average project has 25% requirements change</a:t>
            </a:r>
          </a:p>
          <a:p>
            <a:r>
              <a:rPr lang="en-US" altLang="en-US" smtClean="0">
                <a:ea typeface="ＭＳ Ｐゴシック" panose="020B0600070205080204" pitchFamily="34" charset="-128"/>
              </a:rPr>
              <a:t>Overly detailed specs. or prolonged requirements phase are not the answer</a:t>
            </a:r>
          </a:p>
          <a:p>
            <a:r>
              <a:rPr lang="en-US" altLang="en-US" smtClean="0">
                <a:ea typeface="ＭＳ Ｐゴシック" panose="020B0600070205080204" pitchFamily="34" charset="-128"/>
              </a:rPr>
              <a:t>Sources of change</a:t>
            </a:r>
          </a:p>
          <a:p>
            <a:r>
              <a:rPr lang="en-US" altLang="en-US" smtClean="0">
                <a:ea typeface="ＭＳ Ｐゴシック" panose="020B0600070205080204" pitchFamily="34" charset="-128"/>
              </a:rPr>
              <a:t>Change control is a process</a:t>
            </a:r>
          </a:p>
          <a:p>
            <a:r>
              <a:rPr lang="en-US" altLang="en-US" smtClean="0">
                <a:ea typeface="ＭＳ Ｐゴシック" panose="020B0600070205080204" pitchFamily="34" charset="-128"/>
              </a:rPr>
              <a:t>Change Control Board (CCB)</a:t>
            </a:r>
          </a:p>
          <a:p>
            <a:pPr lvl="1"/>
            <a:r>
              <a:rPr lang="en-US" altLang="en-US">
                <a:ea typeface="ＭＳ Ｐゴシック" panose="020B0600070205080204" pitchFamily="34" charset="-128"/>
              </a:rPr>
              <a:t>Structure, process, triage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242697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TotalTime>
  <Words>3675</Words>
  <Application>Microsoft Office PowerPoint</Application>
  <PresentationFormat>Widescreen</PresentationFormat>
  <Paragraphs>660</Paragraphs>
  <Slides>62</Slides>
  <Notes>34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4" baseType="lpstr">
      <vt:lpstr>MS PGothic</vt:lpstr>
      <vt:lpstr>MS PGothic</vt:lpstr>
      <vt:lpstr>游ゴシック</vt:lpstr>
      <vt:lpstr>Arial</vt:lpstr>
      <vt:lpstr>Calibri</vt:lpstr>
      <vt:lpstr>Calibri Light</vt:lpstr>
      <vt:lpstr>Candara</vt:lpstr>
      <vt:lpstr>Lucida Grande</vt:lpstr>
      <vt:lpstr>Times New Roman</vt:lpstr>
      <vt:lpstr>Wingdings</vt:lpstr>
      <vt:lpstr>Office Theme</vt:lpstr>
      <vt:lpstr>Bitmap Image</vt:lpstr>
      <vt:lpstr>Change Management</vt:lpstr>
      <vt:lpstr>Outline</vt:lpstr>
      <vt:lpstr>Change Control</vt:lpstr>
      <vt:lpstr>Software Change</vt:lpstr>
      <vt:lpstr>Integrated Change Control </vt:lpstr>
      <vt:lpstr>Integrated change control</vt:lpstr>
      <vt:lpstr>Change or Configuration Control</vt:lpstr>
      <vt:lpstr>Integrated Change Control </vt:lpstr>
      <vt:lpstr>Change Control</vt:lpstr>
      <vt:lpstr>Control the Change – I</vt:lpstr>
      <vt:lpstr>Control the Change – II</vt:lpstr>
      <vt:lpstr>Control the Change – III</vt:lpstr>
      <vt:lpstr>Agile Perspective (Integrated change control)</vt:lpstr>
      <vt:lpstr>Summary comparison</vt:lpstr>
      <vt:lpstr>Change During Development</vt:lpstr>
      <vt:lpstr>Software Change Strategies</vt:lpstr>
      <vt:lpstr>Lehman’s Laws</vt:lpstr>
      <vt:lpstr>Applicability of Lehman’s Laws</vt:lpstr>
      <vt:lpstr>Software Maintenance</vt:lpstr>
      <vt:lpstr>Software Maintenance</vt:lpstr>
      <vt:lpstr>Maintenance is Inventible</vt:lpstr>
      <vt:lpstr>Types of Maintenance</vt:lpstr>
      <vt:lpstr>Distribution of Maintenance Efforts</vt:lpstr>
      <vt:lpstr>Maintenance Cost</vt:lpstr>
      <vt:lpstr>Maintenance Cost Factors</vt:lpstr>
      <vt:lpstr>Evolutionary Software</vt:lpstr>
      <vt:lpstr>Maintenance Prediction </vt:lpstr>
      <vt:lpstr>Maintenance Prediction </vt:lpstr>
      <vt:lpstr>Change Prediction</vt:lpstr>
      <vt:lpstr>Complexity Metrics</vt:lpstr>
      <vt:lpstr>Process Metrics</vt:lpstr>
      <vt:lpstr>Architecture Evolution</vt:lpstr>
      <vt:lpstr>Distribution Factors</vt:lpstr>
      <vt:lpstr>Legacy System Structure</vt:lpstr>
      <vt:lpstr>Key Points</vt:lpstr>
      <vt:lpstr>Final Stages</vt:lpstr>
      <vt:lpstr>Other Final Steps</vt:lpstr>
      <vt:lpstr>Rollout</vt:lpstr>
      <vt:lpstr>Shipping Details</vt:lpstr>
      <vt:lpstr>Installation</vt:lpstr>
      <vt:lpstr>Training</vt:lpstr>
      <vt:lpstr>Documentation</vt:lpstr>
      <vt:lpstr>Migration</vt:lpstr>
      <vt:lpstr>Migration Plan</vt:lpstr>
      <vt:lpstr>Migration Strategies</vt:lpstr>
      <vt:lpstr>Migration Strategies</vt:lpstr>
      <vt:lpstr>Migration Strategies</vt:lpstr>
      <vt:lpstr>Flash-Cut</vt:lpstr>
      <vt:lpstr>Cutover</vt:lpstr>
      <vt:lpstr>Back-Out Plan</vt:lpstr>
      <vt:lpstr>Data Conversion</vt:lpstr>
      <vt:lpstr>Parallel Operation</vt:lpstr>
      <vt:lpstr>Concluding Software Projects</vt:lpstr>
      <vt:lpstr>Maintenance Phase</vt:lpstr>
      <vt:lpstr>Maintenance Phase</vt:lpstr>
      <vt:lpstr>Maintenance Phase</vt:lpstr>
      <vt:lpstr>Project in Trouble</vt:lpstr>
      <vt:lpstr>Project Recovery</vt:lpstr>
      <vt:lpstr>Project Recovery</vt:lpstr>
      <vt:lpstr>Project Recovery</vt:lpstr>
      <vt:lpstr>Project Recovery</vt:lpstr>
      <vt:lpstr>Feature Set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204</cp:revision>
  <cp:lastPrinted>2021-10-18T07:27:50Z</cp:lastPrinted>
  <dcterms:created xsi:type="dcterms:W3CDTF">2021-10-12T10:09:12Z</dcterms:created>
  <dcterms:modified xsi:type="dcterms:W3CDTF">2022-12-01T04:53:40Z</dcterms:modified>
</cp:coreProperties>
</file>