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809" r:id="rId3"/>
    <p:sldId id="816" r:id="rId4"/>
    <p:sldId id="810" r:id="rId5"/>
    <p:sldId id="811" r:id="rId6"/>
    <p:sldId id="812" r:id="rId7"/>
    <p:sldId id="813" r:id="rId8"/>
    <p:sldId id="814" r:id="rId9"/>
    <p:sldId id="821" r:id="rId10"/>
    <p:sldId id="815" r:id="rId11"/>
    <p:sldId id="817" r:id="rId12"/>
    <p:sldId id="818" r:id="rId13"/>
    <p:sldId id="824" r:id="rId14"/>
    <p:sldId id="822" r:id="rId15"/>
    <p:sldId id="819" r:id="rId16"/>
    <p:sldId id="82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9B9"/>
    <a:srgbClr val="C0C0C0"/>
    <a:srgbClr val="8498BD"/>
    <a:srgbClr val="C2C2C2"/>
    <a:srgbClr val="514870"/>
    <a:srgbClr val="FFFFFF"/>
    <a:srgbClr val="FFFDFF"/>
    <a:srgbClr val="D2D0D2"/>
    <a:srgbClr val="D5D3D5"/>
    <a:srgbClr val="FDF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84" autoAdjust="0"/>
  </p:normalViewPr>
  <p:slideViewPr>
    <p:cSldViewPr snapToGrid="0">
      <p:cViewPr varScale="1">
        <p:scale>
          <a:sx n="106" d="100"/>
          <a:sy n="106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60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douh Alenezi" userId="aaa25a7cb57ba53e" providerId="LiveId" clId="{1C9E1182-6277-43A7-837D-71BBADE35AB7}"/>
    <pc:docChg chg="custSel modSld">
      <pc:chgData name="Mamdouh Alenezi" userId="aaa25a7cb57ba53e" providerId="LiveId" clId="{1C9E1182-6277-43A7-837D-71BBADE35AB7}" dt="2022-04-01T02:45:00.476" v="0" actId="313"/>
      <pc:docMkLst>
        <pc:docMk/>
      </pc:docMkLst>
      <pc:sldChg chg="modSp mod">
        <pc:chgData name="Mamdouh Alenezi" userId="aaa25a7cb57ba53e" providerId="LiveId" clId="{1C9E1182-6277-43A7-837D-71BBADE35AB7}" dt="2022-04-01T02:45:00.476" v="0" actId="313"/>
        <pc:sldMkLst>
          <pc:docMk/>
          <pc:sldMk cId="2924300342" sldId="495"/>
        </pc:sldMkLst>
        <pc:spChg chg="mod">
          <ac:chgData name="Mamdouh Alenezi" userId="aaa25a7cb57ba53e" providerId="LiveId" clId="{1C9E1182-6277-43A7-837D-71BBADE35AB7}" dt="2022-04-01T02:45:00.476" v="0" actId="313"/>
          <ac:spMkLst>
            <pc:docMk/>
            <pc:sldMk cId="2924300342" sldId="4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A9887-9249-49FD-809A-BACB264048C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F07A4B-4191-4CEB-845D-77B454B7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6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E56-3C1A-435A-851B-5B1F221C2038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50350" y="302370"/>
            <a:ext cx="2600325" cy="90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CIS Colleg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6" y="480691"/>
            <a:ext cx="2095500" cy="55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974" y="196526"/>
            <a:ext cx="2848687" cy="166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96837-4851-4AA6-8AED-554226C981D1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D32E1-BB70-4827-BA33-FF5AFC435BE9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0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066801"/>
            <a:ext cx="11176000" cy="2590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651" y="3657601"/>
            <a:ext cx="11131549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9EAF6-54F2-4DF5-9C6B-3F6F95B86356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53037-33FC-4E5E-B16A-0A00968DF2AD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199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143000"/>
            <a:ext cx="11277600" cy="52578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64A56-6FF4-479A-8655-719A18A98C4B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9FC8F-D190-4A56-B0D6-9B17B1CF7D21}" type="slidenum">
              <a:rPr lang="en-US" altLang="en-US"/>
              <a:pPr/>
              <a:t>‹#›</a:t>
            </a:fld>
            <a:r>
              <a:rPr lang="en-US" altLang="en-US"/>
              <a:t> of 105</a:t>
            </a:r>
            <a:endParaRPr lang="en-US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8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11650767" cy="4746091"/>
          </a:xfrm>
        </p:spPr>
        <p:txBody>
          <a:bodyPr/>
          <a:lstStyle>
            <a:lvl1pPr>
              <a:defRPr>
                <a:latin typeface="Candara" panose="020E0502030303020204" pitchFamily="34" charset="0"/>
              </a:defRPr>
            </a:lvl1pPr>
            <a:lvl2pPr>
              <a:defRPr>
                <a:latin typeface="Candara" panose="020E0502030303020204" pitchFamily="34" charset="0"/>
              </a:defRPr>
            </a:lvl2pPr>
            <a:lvl3pPr>
              <a:defRPr>
                <a:latin typeface="Candara" panose="020E0502030303020204" pitchFamily="34" charset="0"/>
              </a:defRPr>
            </a:lvl3pPr>
            <a:lvl4pPr>
              <a:defRPr>
                <a:latin typeface="Candara" panose="020E0502030303020204" pitchFamily="34" charset="0"/>
              </a:defRPr>
            </a:lvl4pPr>
            <a:lvl5pPr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61044-FC46-4CBC-9061-59528F4899F3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hevron 12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exagon 14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7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5400"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6A08C-77F3-471E-A5C4-1D2068144BAC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7AD1-16F4-44C3-AE32-24C59A599E9D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0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DB4F-4316-4DF5-A229-BC1D787C82A0}" type="datetime1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064B7-7A9F-432D-B7B9-6824267AA574}" type="datetime1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2493" y="0"/>
            <a:ext cx="12192000" cy="1207301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47527" y="-1"/>
            <a:ext cx="11650767" cy="120730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F5E2FA-C428-4CE7-95B0-168D3259A5BB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9" name="Chevron 8"/>
          <p:cNvSpPr/>
          <p:nvPr userDrawn="1"/>
        </p:nvSpPr>
        <p:spPr>
          <a:xfrm>
            <a:off x="244267" y="6520960"/>
            <a:ext cx="11232732" cy="282011"/>
          </a:xfrm>
          <a:prstGeom prst="chevr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Hexagon 10"/>
          <p:cNvSpPr/>
          <p:nvPr userDrawn="1"/>
        </p:nvSpPr>
        <p:spPr>
          <a:xfrm>
            <a:off x="11477001" y="6520959"/>
            <a:ext cx="521291" cy="282011"/>
          </a:xfrm>
          <a:prstGeom prst="hexag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77000" y="6492875"/>
            <a:ext cx="521291" cy="3651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B8DACC02-A2BD-4578-8E03-6D891060A6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4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93A2-B712-486A-8AB5-D41B95D547BE}" type="datetime1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2F318-F19F-4608-B7EF-F7FB8A482213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0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EF8C-69D6-4C3E-B892-F682F307A7B6}" type="datetime1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9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37C73-4A31-4C17-AFB7-7B8470027787}" type="datetime1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CC02-A2BD-4578-8E03-6D891060A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50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92315"/>
            <a:ext cx="9144000" cy="23876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9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SE499</a:t>
            </a:r>
            <a:r>
              <a:rPr lang="en-US" sz="2800" dirty="0"/>
              <a:t>: Software Design &amp; Development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Downtime </a:t>
            </a:r>
            <a:r>
              <a:rPr lang="en-US" dirty="0"/>
              <a:t>and outages</a:t>
            </a:r>
          </a:p>
          <a:p>
            <a:r>
              <a:rPr lang="en-US" dirty="0" smtClean="0"/>
              <a:t>Security </a:t>
            </a:r>
            <a:r>
              <a:rPr lang="en-US" dirty="0"/>
              <a:t>risks</a:t>
            </a:r>
          </a:p>
          <a:p>
            <a:r>
              <a:rPr lang="en-US" dirty="0" smtClean="0"/>
              <a:t>Compatibility </a:t>
            </a:r>
            <a:r>
              <a:rPr lang="en-US" dirty="0"/>
              <a:t>issues</a:t>
            </a:r>
          </a:p>
          <a:p>
            <a:r>
              <a:rPr lang="en-US" dirty="0" smtClean="0"/>
              <a:t>Performance </a:t>
            </a:r>
            <a:r>
              <a:rPr lang="en-US" dirty="0"/>
              <a:t>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4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</a:t>
            </a:r>
            <a:r>
              <a:rPr lang="en-US" dirty="0"/>
              <a:t>with source code available for anyone to study, modify, and distribute</a:t>
            </a:r>
          </a:p>
          <a:p>
            <a:r>
              <a:rPr lang="en-US" dirty="0"/>
              <a:t>Benefits of open source tools:</a:t>
            </a:r>
          </a:p>
          <a:p>
            <a:pPr lvl="1"/>
            <a:r>
              <a:rPr lang="en-US" dirty="0"/>
              <a:t>Cost-effective</a:t>
            </a:r>
          </a:p>
          <a:p>
            <a:pPr lvl="1"/>
            <a:r>
              <a:rPr lang="en-US" dirty="0"/>
              <a:t>Community-driven development</a:t>
            </a:r>
          </a:p>
          <a:p>
            <a:pPr lvl="1"/>
            <a:r>
              <a:rPr lang="en-US" dirty="0"/>
              <a:t>Flexibility and customization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3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open source deployment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  <a:p>
            <a:r>
              <a:rPr lang="en-US" dirty="0" smtClean="0"/>
              <a:t>Kubernetes</a:t>
            </a:r>
            <a:endParaRPr lang="en-US" dirty="0"/>
          </a:p>
          <a:p>
            <a:r>
              <a:rPr lang="en-US" dirty="0" err="1" smtClean="0"/>
              <a:t>Ansible</a:t>
            </a:r>
            <a:endParaRPr lang="en-US" dirty="0"/>
          </a:p>
          <a:p>
            <a:r>
              <a:rPr lang="en-US" dirty="0"/>
              <a:t>Puppet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35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3524677" cy="47460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/>
              <a:t>Docker is a containerization platform for applications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/>
              <a:t>Developed by Solomon </a:t>
            </a:r>
            <a:r>
              <a:rPr lang="en-US" sz="2100" dirty="0" err="1"/>
              <a:t>Hykes</a:t>
            </a:r>
            <a:r>
              <a:rPr lang="en-US" sz="2100" dirty="0"/>
              <a:t> and his team at Docker Inc. in 2013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/>
              <a:t>Allows developers to package an application and its dependencies into a lightweight, portable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06816" y="1406880"/>
            <a:ext cx="3524677" cy="474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/>
              <a:t>Use cases: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Developing and testing applications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Deploying web applications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Creating </a:t>
            </a:r>
            <a:r>
              <a:rPr lang="en-US" sz="1700" dirty="0" err="1"/>
              <a:t>microservices</a:t>
            </a:r>
            <a:r>
              <a:rPr lang="en-US" sz="1700" dirty="0"/>
              <a:t> architecture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Data science and machine learning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DevOps and continuous integration/continuous deployment (CI/CD)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66106" y="1406880"/>
            <a:ext cx="3524677" cy="474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/>
              <a:t>Benefits: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Lightweight and portable containers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Faster development and deployment cycles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Isolation and security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Efficient resource utilization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Collaboration and reuse of images and containers</a:t>
            </a:r>
          </a:p>
        </p:txBody>
      </p:sp>
      <p:pic>
        <p:nvPicPr>
          <p:cNvPr id="2050" name="Picture 2" descr="File:Docker (container engine) logo.svg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6" y="37324"/>
            <a:ext cx="4800191" cy="1140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948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26" y="1406880"/>
            <a:ext cx="3524677" cy="474609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/>
              <a:t>Kubernetes (k8s) is an open-source container orchestration platform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/>
              <a:t>Developed by Google, now maintained by the Cloud Native Computing Foundation (CNCF)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/>
              <a:t>Automates deployment, scaling, and management of containerized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28" name="Picture 4" descr="Overview | Kubernet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26" y="37321"/>
            <a:ext cx="5080434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306816" y="1406880"/>
            <a:ext cx="3524677" cy="474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/>
              <a:t>Use cases: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stateless web servers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 err="1"/>
              <a:t>stateful</a:t>
            </a:r>
            <a:r>
              <a:rPr lang="en-US" sz="1700" dirty="0"/>
              <a:t> databases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CI/CD pipelines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machine learning models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edge computing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66106" y="1406880"/>
            <a:ext cx="3524677" cy="47460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100" dirty="0"/>
              <a:t>Benefits: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scalability and flexibility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automated deployment and rolling updates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self-healing and fault tolerance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efficient resource utilization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700" dirty="0"/>
              <a:t>platform-agnostic, multi-cloud support</a:t>
            </a:r>
          </a:p>
        </p:txBody>
      </p:sp>
    </p:spTree>
    <p:extLst>
      <p:ext uri="{BB962C8B-B14F-4D97-AF65-F5344CB8AC3E}">
        <p14:creationId xmlns:p14="http://schemas.microsoft.com/office/powerpoint/2010/main" val="186729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Ocean: A Cloud Provider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Digital Ocean is a great option for student projects and </a:t>
            </a:r>
            <a:r>
              <a:rPr lang="en-US" dirty="0" smtClean="0"/>
              <a:t>deployments:</a:t>
            </a:r>
          </a:p>
          <a:p>
            <a:pPr lvl="1"/>
            <a:r>
              <a:rPr lang="en-US" dirty="0"/>
              <a:t>Affordable pricing</a:t>
            </a:r>
          </a:p>
          <a:p>
            <a:pPr lvl="1"/>
            <a:r>
              <a:rPr lang="en-US" dirty="0"/>
              <a:t>Easy to use and manage</a:t>
            </a:r>
          </a:p>
          <a:p>
            <a:pPr lvl="1"/>
            <a:r>
              <a:rPr lang="en-US" dirty="0"/>
              <a:t>Scalable resources</a:t>
            </a:r>
          </a:p>
          <a:p>
            <a:pPr lvl="1"/>
            <a:r>
              <a:rPr lang="en-US" dirty="0"/>
              <a:t>High-performance </a:t>
            </a:r>
            <a:r>
              <a:rPr lang="en-US" dirty="0" smtClean="0"/>
              <a:t>infrastructure</a:t>
            </a:r>
          </a:p>
          <a:p>
            <a:pPr lvl="1"/>
            <a:r>
              <a:rPr lang="en-US" dirty="0"/>
              <a:t>Seamless integration with GitHub for automated deployments</a:t>
            </a:r>
          </a:p>
          <a:p>
            <a:pPr lvl="1"/>
            <a:r>
              <a:rPr lang="en-US" dirty="0"/>
              <a:t>Easy setup and management of deployment workflows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 descr="DigitalOcean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309" y="3523531"/>
            <a:ext cx="3334469" cy="333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73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Integration: Streamlining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GitHub integration:</a:t>
            </a:r>
          </a:p>
          <a:p>
            <a:pPr lvl="1"/>
            <a:r>
              <a:rPr lang="en-US" dirty="0"/>
              <a:t>Automated deployments</a:t>
            </a:r>
          </a:p>
          <a:p>
            <a:pPr lvl="1"/>
            <a:r>
              <a:rPr lang="en-US" dirty="0"/>
              <a:t>Version control for deployment scripts</a:t>
            </a:r>
          </a:p>
          <a:p>
            <a:pPr lvl="1"/>
            <a:r>
              <a:rPr lang="en-US" dirty="0"/>
              <a:t>Collaboration and access control</a:t>
            </a:r>
          </a:p>
          <a:p>
            <a:pPr lvl="1"/>
            <a:r>
              <a:rPr lang="en-US" dirty="0"/>
              <a:t>Continuous integration and 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71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"The process of making software available for use by </a:t>
            </a:r>
            <a:r>
              <a:rPr lang="en-US" dirty="0" smtClean="0"/>
              <a:t>end-users“</a:t>
            </a:r>
          </a:p>
          <a:p>
            <a:r>
              <a:rPr lang="en-US" dirty="0"/>
              <a:t>Deployment is the final step in the software development lifecycle, where the software is released to the end-users.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involves hosting the software on a server, configuring the environment, and making sure it's accessible to the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1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Role of Deployment in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development lifecycle: planning, design, development, testing, deployment, maintenance</a:t>
            </a:r>
          </a:p>
          <a:p>
            <a:r>
              <a:rPr lang="en-US" dirty="0"/>
              <a:t>Deployment's role: making software available for use, providing feedback loop for further development</a:t>
            </a:r>
          </a:p>
          <a:p>
            <a:r>
              <a:rPr lang="en-US" dirty="0"/>
              <a:t>Deployment's impact on software quality: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Maintainability</a:t>
            </a:r>
          </a:p>
          <a:p>
            <a:pPr lvl="1"/>
            <a:r>
              <a:rPr lang="en-US" dirty="0"/>
              <a:t>User experience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40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software availability and accessibility</a:t>
            </a:r>
          </a:p>
          <a:p>
            <a:r>
              <a:rPr lang="en-US" dirty="0"/>
              <a:t>Affects user experience and satisfaction</a:t>
            </a:r>
          </a:p>
          <a:p>
            <a:r>
              <a:rPr lang="en-US" dirty="0"/>
              <a:t>Impacts business operations and revenue</a:t>
            </a:r>
          </a:p>
          <a:p>
            <a:r>
              <a:rPr lang="en-US" dirty="0"/>
              <a:t>Security and compliance considerations</a:t>
            </a:r>
          </a:p>
          <a:p>
            <a:r>
              <a:rPr lang="en-US" dirty="0"/>
              <a:t>Continuous deployment and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5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deployment is crucial for the success of any software development project. </a:t>
            </a:r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/>
              <a:t>understanding the importance of deployment and following best practices, you can ensure that your software is available, accessible, and secure for your end-users.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11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On-premise deployment</a:t>
            </a:r>
          </a:p>
          <a:p>
            <a:r>
              <a:rPr lang="en-US" dirty="0" smtClean="0"/>
              <a:t>Cloud deployment</a:t>
            </a:r>
          </a:p>
          <a:p>
            <a:r>
              <a:rPr lang="en-US" dirty="0" smtClean="0"/>
              <a:t>Hybrid deployment</a:t>
            </a:r>
          </a:p>
          <a:p>
            <a:r>
              <a:rPr lang="en-US" dirty="0" smtClean="0"/>
              <a:t>Continuous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8" name="Picture 4" descr="Continuous deployment | Atlass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21" y="3078178"/>
            <a:ext cx="5463515" cy="341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ployment Options - Cloud, On-Premise or Hybrid Data Management | ZAP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" r="4981" b="31305"/>
          <a:stretch/>
        </p:blipFill>
        <p:spPr bwMode="auto">
          <a:xfrm>
            <a:off x="6690510" y="1435037"/>
            <a:ext cx="5133315" cy="14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58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Bang </a:t>
            </a:r>
            <a:r>
              <a:rPr lang="en-US" dirty="0" smtClean="0"/>
              <a:t>deployment</a:t>
            </a:r>
          </a:p>
          <a:p>
            <a:pPr lvl="1"/>
            <a:r>
              <a:rPr lang="en-US" dirty="0" smtClean="0"/>
              <a:t>all </a:t>
            </a:r>
            <a:r>
              <a:rPr lang="en-US" dirty="0"/>
              <a:t>features are deployed at once</a:t>
            </a:r>
          </a:p>
          <a:p>
            <a:r>
              <a:rPr lang="en-US" dirty="0" smtClean="0"/>
              <a:t>Phased deployment</a:t>
            </a:r>
          </a:p>
          <a:p>
            <a:pPr lvl="1"/>
            <a:r>
              <a:rPr lang="en-US" dirty="0" smtClean="0"/>
              <a:t>features </a:t>
            </a:r>
            <a:r>
              <a:rPr lang="en-US" dirty="0"/>
              <a:t>are deployed gradually over time</a:t>
            </a:r>
          </a:p>
          <a:p>
            <a:r>
              <a:rPr lang="en-US" dirty="0" smtClean="0"/>
              <a:t>Canary deployment</a:t>
            </a:r>
          </a:p>
          <a:p>
            <a:pPr lvl="1"/>
            <a:r>
              <a:rPr lang="en-US" dirty="0" smtClean="0"/>
              <a:t>features </a:t>
            </a:r>
            <a:r>
              <a:rPr lang="en-US" dirty="0"/>
              <a:t>are deployed to a small group of users first, then gradually rolled out to more users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5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Automating </a:t>
            </a:r>
            <a:r>
              <a:rPr lang="en-US" dirty="0"/>
              <a:t>deployment processes</a:t>
            </a:r>
          </a:p>
          <a:p>
            <a:r>
              <a:rPr lang="en-US" dirty="0" smtClean="0"/>
              <a:t>Testing </a:t>
            </a:r>
            <a:r>
              <a:rPr lang="en-US" dirty="0"/>
              <a:t>deployments thoroughly before deploying to production</a:t>
            </a:r>
          </a:p>
          <a:p>
            <a:r>
              <a:rPr lang="en-US" dirty="0" smtClean="0"/>
              <a:t>Monitoring </a:t>
            </a:r>
            <a:r>
              <a:rPr lang="en-US" dirty="0"/>
              <a:t>deployments for issues and performance</a:t>
            </a:r>
          </a:p>
          <a:p>
            <a:r>
              <a:rPr lang="en-US" dirty="0" smtClean="0"/>
              <a:t>Documenting </a:t>
            </a:r>
            <a:r>
              <a:rPr lang="en-US" dirty="0"/>
              <a:t>deployment processes and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0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 for successful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and test deployments in advance</a:t>
            </a:r>
          </a:p>
          <a:p>
            <a:r>
              <a:rPr lang="en-US" dirty="0"/>
              <a:t>Use version control for deployment scripts</a:t>
            </a:r>
          </a:p>
          <a:p>
            <a:r>
              <a:rPr lang="en-US" dirty="0"/>
              <a:t>Monitor and troubleshoot deployments</a:t>
            </a:r>
          </a:p>
          <a:p>
            <a:r>
              <a:rPr lang="en-US" dirty="0"/>
              <a:t>Continuously improve and refine deployment processes</a:t>
            </a:r>
          </a:p>
          <a:p>
            <a:r>
              <a:rPr lang="en-US" dirty="0"/>
              <a:t>Document deployment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ACC02-A2BD-4578-8E03-6D891060A69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7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1403</TotalTime>
  <Words>580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Candara</vt:lpstr>
      <vt:lpstr>Office Theme</vt:lpstr>
      <vt:lpstr>Deployment</vt:lpstr>
      <vt:lpstr>Introduction</vt:lpstr>
      <vt:lpstr>The Role of Deployment in Software Development</vt:lpstr>
      <vt:lpstr>Critical factors to consider</vt:lpstr>
      <vt:lpstr>Deployment</vt:lpstr>
      <vt:lpstr>Types of Deployment</vt:lpstr>
      <vt:lpstr>Deployment Strategies</vt:lpstr>
      <vt:lpstr>Deployment Best Practices</vt:lpstr>
      <vt:lpstr>Tips and tricks for successful deployments</vt:lpstr>
      <vt:lpstr>Challenges and Risks</vt:lpstr>
      <vt:lpstr>Open Source</vt:lpstr>
      <vt:lpstr>Examples of open source deployment tools</vt:lpstr>
      <vt:lpstr>PowerPoint Presentation</vt:lpstr>
      <vt:lpstr>PowerPoint Presentation</vt:lpstr>
      <vt:lpstr>Digital Ocean: A Cloud Provider for Students</vt:lpstr>
      <vt:lpstr>GitHub Integration: Streamlining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Mamdouh Alenezi</dc:creator>
  <cp:lastModifiedBy>Dr. Mamdouh Alenezi</cp:lastModifiedBy>
  <cp:revision>200</cp:revision>
  <cp:lastPrinted>2021-10-18T07:27:50Z</cp:lastPrinted>
  <dcterms:created xsi:type="dcterms:W3CDTF">2021-10-12T10:09:12Z</dcterms:created>
  <dcterms:modified xsi:type="dcterms:W3CDTF">2023-09-12T05:36:10Z</dcterms:modified>
</cp:coreProperties>
</file>