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743" r:id="rId3"/>
    <p:sldId id="745" r:id="rId4"/>
    <p:sldId id="746" r:id="rId5"/>
    <p:sldId id="747" r:id="rId6"/>
    <p:sldId id="748" r:id="rId7"/>
    <p:sldId id="749" r:id="rId8"/>
    <p:sldId id="750" r:id="rId9"/>
    <p:sldId id="751" r:id="rId10"/>
    <p:sldId id="752" r:id="rId11"/>
    <p:sldId id="753" r:id="rId12"/>
    <p:sldId id="754" r:id="rId13"/>
    <p:sldId id="755" r:id="rId14"/>
    <p:sldId id="756" r:id="rId15"/>
    <p:sldId id="757" r:id="rId16"/>
    <p:sldId id="758" r:id="rId17"/>
    <p:sldId id="759" r:id="rId18"/>
    <p:sldId id="760" r:id="rId19"/>
    <p:sldId id="761" r:id="rId20"/>
    <p:sldId id="762" r:id="rId21"/>
    <p:sldId id="763" r:id="rId22"/>
    <p:sldId id="765" r:id="rId23"/>
    <p:sldId id="764" r:id="rId24"/>
    <p:sldId id="766" r:id="rId25"/>
    <p:sldId id="767" r:id="rId26"/>
    <p:sldId id="768" r:id="rId27"/>
    <p:sldId id="769" r:id="rId28"/>
    <p:sldId id="770" r:id="rId29"/>
    <p:sldId id="771" r:id="rId30"/>
    <p:sldId id="772" r:id="rId31"/>
    <p:sldId id="773" r:id="rId32"/>
    <p:sldId id="774" r:id="rId33"/>
    <p:sldId id="775" r:id="rId34"/>
    <p:sldId id="776" r:id="rId35"/>
    <p:sldId id="777" r:id="rId36"/>
    <p:sldId id="779" r:id="rId37"/>
    <p:sldId id="778" r:id="rId38"/>
    <p:sldId id="780" r:id="rId39"/>
    <p:sldId id="781" r:id="rId40"/>
    <p:sldId id="782" r:id="rId41"/>
    <p:sldId id="783" r:id="rId42"/>
    <p:sldId id="784" r:id="rId43"/>
    <p:sldId id="785" r:id="rId44"/>
    <p:sldId id="786" r:id="rId45"/>
    <p:sldId id="787" r:id="rId46"/>
    <p:sldId id="788" r:id="rId47"/>
    <p:sldId id="789" r:id="rId48"/>
    <p:sldId id="791" r:id="rId49"/>
    <p:sldId id="790" r:id="rId50"/>
    <p:sldId id="792" r:id="rId51"/>
    <p:sldId id="793" r:id="rId52"/>
    <p:sldId id="794" r:id="rId53"/>
    <p:sldId id="795" r:id="rId54"/>
    <p:sldId id="796" r:id="rId55"/>
    <p:sldId id="797" r:id="rId56"/>
    <p:sldId id="79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Why is Data Governance important for business? - BlueSoft">
            <a:extLst>
              <a:ext uri="{FF2B5EF4-FFF2-40B4-BE49-F238E27FC236}">
                <a16:creationId xmlns:a16="http://schemas.microsoft.com/office/drawing/2014/main" id="{4B111F11-0794-41C0-EFBD-56CD40DB046C}"/>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65468" y="391021"/>
            <a:ext cx="2600325" cy="14626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5/5/2024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5/5/2024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5/5/2024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5/5/2024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5/5/2024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Data Ethics and Privacy</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IS465: Data Management and Governance</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8DAA-399B-498F-A472-C6778B5307C9}"/>
              </a:ext>
            </a:extLst>
          </p:cNvPr>
          <p:cNvSpPr>
            <a:spLocks noGrp="1"/>
          </p:cNvSpPr>
          <p:nvPr>
            <p:ph type="title"/>
          </p:nvPr>
        </p:nvSpPr>
        <p:spPr/>
        <p:txBody>
          <a:bodyPr/>
          <a:lstStyle/>
          <a:p>
            <a:r>
              <a:rPr lang="en-US" dirty="0"/>
              <a:t>Real-World Examples of Data Ethics in Action</a:t>
            </a:r>
          </a:p>
        </p:txBody>
      </p:sp>
      <p:sp>
        <p:nvSpPr>
          <p:cNvPr id="3" name="Content Placeholder 2">
            <a:extLst>
              <a:ext uri="{FF2B5EF4-FFF2-40B4-BE49-F238E27FC236}">
                <a16:creationId xmlns:a16="http://schemas.microsoft.com/office/drawing/2014/main" id="{E578D981-EE08-456C-84DA-1A7D151A6F4F}"/>
              </a:ext>
            </a:extLst>
          </p:cNvPr>
          <p:cNvSpPr>
            <a:spLocks noGrp="1"/>
          </p:cNvSpPr>
          <p:nvPr>
            <p:ph idx="1"/>
          </p:nvPr>
        </p:nvSpPr>
        <p:spPr/>
        <p:txBody>
          <a:bodyPr>
            <a:normAutofit/>
          </a:bodyPr>
          <a:lstStyle/>
          <a:p>
            <a:r>
              <a:rPr lang="en-US" dirty="0"/>
              <a:t>Saudi Data and Artificial Intelligence Authority (SDAIA)</a:t>
            </a:r>
          </a:p>
          <a:p>
            <a:pPr lvl="1"/>
            <a:r>
              <a:rPr lang="en-US" dirty="0"/>
              <a:t>data anonymization policy to protect citizens' personal data, ensuring that data is de-identified and aggregated before being shared or used for analytics.</a:t>
            </a:r>
          </a:p>
          <a:p>
            <a:r>
              <a:rPr lang="en-US" dirty="0"/>
              <a:t>Saudi Ministry of Health</a:t>
            </a:r>
          </a:p>
          <a:p>
            <a:pPr lvl="1"/>
            <a:r>
              <a:rPr lang="en-US" dirty="0"/>
              <a:t>centralized data repository for electronic health records, which is protected by robust security measures and access controls to ensure confidentiality and integrity.</a:t>
            </a:r>
          </a:p>
        </p:txBody>
      </p:sp>
      <p:sp>
        <p:nvSpPr>
          <p:cNvPr id="4" name="Slide Number Placeholder 3">
            <a:extLst>
              <a:ext uri="{FF2B5EF4-FFF2-40B4-BE49-F238E27FC236}">
                <a16:creationId xmlns:a16="http://schemas.microsoft.com/office/drawing/2014/main" id="{7893012A-05CB-4A05-9774-F1F91A23AAB8}"/>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88917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1268-EB85-493A-8A91-B26F1D47448D}"/>
              </a:ext>
            </a:extLst>
          </p:cNvPr>
          <p:cNvSpPr>
            <a:spLocks noGrp="1"/>
          </p:cNvSpPr>
          <p:nvPr>
            <p:ph type="title"/>
          </p:nvPr>
        </p:nvSpPr>
        <p:spPr/>
        <p:txBody>
          <a:bodyPr>
            <a:normAutofit fontScale="90000"/>
          </a:bodyPr>
          <a:lstStyle/>
          <a:p>
            <a:r>
              <a:rPr lang="en-US" dirty="0"/>
              <a:t>Ensuring Fairness, Transparency, and Accountability</a:t>
            </a:r>
          </a:p>
        </p:txBody>
      </p:sp>
      <p:sp>
        <p:nvSpPr>
          <p:cNvPr id="3" name="Content Placeholder 2">
            <a:extLst>
              <a:ext uri="{FF2B5EF4-FFF2-40B4-BE49-F238E27FC236}">
                <a16:creationId xmlns:a16="http://schemas.microsoft.com/office/drawing/2014/main" id="{5C6CAE18-F0BC-4D8C-BCAA-C45D05E61BEF}"/>
              </a:ext>
            </a:extLst>
          </p:cNvPr>
          <p:cNvSpPr>
            <a:spLocks noGrp="1"/>
          </p:cNvSpPr>
          <p:nvPr>
            <p:ph idx="1"/>
          </p:nvPr>
        </p:nvSpPr>
        <p:spPr/>
        <p:txBody>
          <a:bodyPr/>
          <a:lstStyle/>
          <a:p>
            <a:r>
              <a:rPr lang="en-US" dirty="0"/>
              <a:t>Bias refers to the systematic error or distortion in data collection, analysis, or interpretation that can lead to unfair or discriminatory outcomes.</a:t>
            </a:r>
          </a:p>
          <a:p>
            <a:r>
              <a:rPr lang="en-US" dirty="0"/>
              <a:t>Biased data can perpetuate existing social inequalities</a:t>
            </a:r>
          </a:p>
          <a:p>
            <a:r>
              <a:rPr lang="en-US" dirty="0"/>
              <a:t>Biased algorithms can make unfair decisions</a:t>
            </a:r>
          </a:p>
          <a:p>
            <a:r>
              <a:rPr lang="en-US" dirty="0"/>
              <a:t>Biased analysis can lead to misleading conclusions</a:t>
            </a:r>
          </a:p>
          <a:p>
            <a:endParaRPr lang="en-US" dirty="0"/>
          </a:p>
          <a:p>
            <a:endParaRPr lang="en-US" dirty="0"/>
          </a:p>
        </p:txBody>
      </p:sp>
      <p:sp>
        <p:nvSpPr>
          <p:cNvPr id="4" name="Slide Number Placeholder 3">
            <a:extLst>
              <a:ext uri="{FF2B5EF4-FFF2-40B4-BE49-F238E27FC236}">
                <a16:creationId xmlns:a16="http://schemas.microsoft.com/office/drawing/2014/main" id="{3CC771DD-E055-4E5D-BE73-BE68857F2FF8}"/>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54375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6C85-4E9E-447D-A0FD-D562CCB76303}"/>
              </a:ext>
            </a:extLst>
          </p:cNvPr>
          <p:cNvSpPr>
            <a:spLocks noGrp="1"/>
          </p:cNvSpPr>
          <p:nvPr>
            <p:ph type="title"/>
          </p:nvPr>
        </p:nvSpPr>
        <p:spPr/>
        <p:txBody>
          <a:bodyPr/>
          <a:lstStyle/>
          <a:p>
            <a:r>
              <a:rPr lang="en-US" dirty="0"/>
              <a:t>Examples of Biased Data and its Consequences</a:t>
            </a:r>
          </a:p>
        </p:txBody>
      </p:sp>
      <p:sp>
        <p:nvSpPr>
          <p:cNvPr id="3" name="Content Placeholder 2">
            <a:extLst>
              <a:ext uri="{FF2B5EF4-FFF2-40B4-BE49-F238E27FC236}">
                <a16:creationId xmlns:a16="http://schemas.microsoft.com/office/drawing/2014/main" id="{3681A37B-4A72-4EE9-AB5E-66E49B274886}"/>
              </a:ext>
            </a:extLst>
          </p:cNvPr>
          <p:cNvSpPr>
            <a:spLocks noGrp="1"/>
          </p:cNvSpPr>
          <p:nvPr>
            <p:ph idx="1"/>
          </p:nvPr>
        </p:nvSpPr>
        <p:spPr/>
        <p:txBody>
          <a:bodyPr/>
          <a:lstStyle/>
          <a:p>
            <a:r>
              <a:rPr lang="en-US" dirty="0"/>
              <a:t>Racial bias in facial recognition technology</a:t>
            </a:r>
          </a:p>
          <a:p>
            <a:r>
              <a:rPr lang="en-US" dirty="0"/>
              <a:t>Gender bias in job candidate screening algorithms</a:t>
            </a:r>
          </a:p>
          <a:p>
            <a:r>
              <a:rPr lang="en-US" dirty="0"/>
              <a:t>Socioeconomic bias in credit scoring models</a:t>
            </a:r>
          </a:p>
          <a:p>
            <a:endParaRPr lang="en-US" dirty="0"/>
          </a:p>
          <a:p>
            <a:r>
              <a:rPr lang="en-US" dirty="0"/>
              <a:t>Biased data can lead to discriminatory outcomes</a:t>
            </a:r>
          </a:p>
          <a:p>
            <a:r>
              <a:rPr lang="en-US" dirty="0"/>
              <a:t>Biased data can perpetuate existing social inequalities</a:t>
            </a:r>
          </a:p>
          <a:p>
            <a:r>
              <a:rPr lang="en-US" dirty="0"/>
              <a:t>Biased data can undermine trust in data-driven systems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A4F36B-D8FF-44AE-ABCF-2A22A94F9D5E}"/>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84864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4B86-2CB1-4D3B-B9C9-B80450B6639F}"/>
              </a:ext>
            </a:extLst>
          </p:cNvPr>
          <p:cNvSpPr>
            <a:spLocks noGrp="1"/>
          </p:cNvSpPr>
          <p:nvPr>
            <p:ph type="title"/>
          </p:nvPr>
        </p:nvSpPr>
        <p:spPr/>
        <p:txBody>
          <a:bodyPr/>
          <a:lstStyle/>
          <a:p>
            <a:r>
              <a:rPr lang="en-US" dirty="0"/>
              <a:t>Strategies for Mitigating Bias in Data Collection</a:t>
            </a:r>
          </a:p>
        </p:txBody>
      </p:sp>
      <p:sp>
        <p:nvSpPr>
          <p:cNvPr id="3" name="Content Placeholder 2">
            <a:extLst>
              <a:ext uri="{FF2B5EF4-FFF2-40B4-BE49-F238E27FC236}">
                <a16:creationId xmlns:a16="http://schemas.microsoft.com/office/drawing/2014/main" id="{384DF89F-C1F9-4D15-8B6F-A3AC0B857E08}"/>
              </a:ext>
            </a:extLst>
          </p:cNvPr>
          <p:cNvSpPr>
            <a:spLocks noGrp="1"/>
          </p:cNvSpPr>
          <p:nvPr>
            <p:ph idx="1"/>
          </p:nvPr>
        </p:nvSpPr>
        <p:spPr/>
        <p:txBody>
          <a:bodyPr/>
          <a:lstStyle/>
          <a:p>
            <a:r>
              <a:rPr lang="en-US" dirty="0"/>
              <a:t>Diverse and representative data collection</a:t>
            </a:r>
          </a:p>
          <a:p>
            <a:r>
              <a:rPr lang="en-US" dirty="0"/>
              <a:t>Data anonymization and aggregation</a:t>
            </a:r>
          </a:p>
          <a:p>
            <a:r>
              <a:rPr lang="en-US" dirty="0"/>
              <a:t>Regular auditing and testing for bias</a:t>
            </a:r>
          </a:p>
          <a:p>
            <a:r>
              <a:rPr lang="en-US" dirty="0"/>
              <a:t>Human oversight and review</a:t>
            </a:r>
          </a:p>
          <a:p>
            <a:endParaRPr lang="en-US" dirty="0"/>
          </a:p>
          <a:p>
            <a:endParaRPr lang="en-US" dirty="0"/>
          </a:p>
        </p:txBody>
      </p:sp>
      <p:sp>
        <p:nvSpPr>
          <p:cNvPr id="4" name="Slide Number Placeholder 3">
            <a:extLst>
              <a:ext uri="{FF2B5EF4-FFF2-40B4-BE49-F238E27FC236}">
                <a16:creationId xmlns:a16="http://schemas.microsoft.com/office/drawing/2014/main" id="{FF640EBC-CA90-47E9-9CEC-D8AB4EC62AB3}"/>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259819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0B46-2A40-4D62-A1F0-616F8C26DD64}"/>
              </a:ext>
            </a:extLst>
          </p:cNvPr>
          <p:cNvSpPr>
            <a:spLocks noGrp="1"/>
          </p:cNvSpPr>
          <p:nvPr>
            <p:ph type="title"/>
          </p:nvPr>
        </p:nvSpPr>
        <p:spPr/>
        <p:txBody>
          <a:bodyPr/>
          <a:lstStyle/>
          <a:p>
            <a:r>
              <a:rPr lang="en-US" dirty="0"/>
              <a:t>Strategies for Mitigating Bias in Data Analysis</a:t>
            </a:r>
          </a:p>
        </p:txBody>
      </p:sp>
      <p:sp>
        <p:nvSpPr>
          <p:cNvPr id="3" name="Content Placeholder 2">
            <a:extLst>
              <a:ext uri="{FF2B5EF4-FFF2-40B4-BE49-F238E27FC236}">
                <a16:creationId xmlns:a16="http://schemas.microsoft.com/office/drawing/2014/main" id="{DD42728B-3C94-44C8-A8B7-0798E4E30E2C}"/>
              </a:ext>
            </a:extLst>
          </p:cNvPr>
          <p:cNvSpPr>
            <a:spLocks noGrp="1"/>
          </p:cNvSpPr>
          <p:nvPr>
            <p:ph idx="1"/>
          </p:nvPr>
        </p:nvSpPr>
        <p:spPr/>
        <p:txBody>
          <a:bodyPr/>
          <a:lstStyle/>
          <a:p>
            <a:r>
              <a:rPr lang="en-US" dirty="0"/>
              <a:t>Using multiple data sources and models</a:t>
            </a:r>
          </a:p>
          <a:p>
            <a:r>
              <a:rPr lang="en-US" dirty="0"/>
              <a:t>Regularly updating and refining models</a:t>
            </a:r>
          </a:p>
          <a:p>
            <a:r>
              <a:rPr lang="en-US" dirty="0"/>
              <a:t>Human oversight and review</a:t>
            </a:r>
          </a:p>
          <a:p>
            <a:r>
              <a:rPr lang="en-US" dirty="0"/>
              <a:t>Transparency and </a:t>
            </a:r>
            <a:r>
              <a:rPr lang="en-US" dirty="0" err="1"/>
              <a:t>explainability</a:t>
            </a:r>
            <a:r>
              <a:rPr lang="en-US" dirty="0"/>
              <a:t> in model development</a:t>
            </a:r>
          </a:p>
          <a:p>
            <a:endParaRPr lang="en-US" dirty="0"/>
          </a:p>
          <a:p>
            <a:endParaRPr lang="en-US" dirty="0"/>
          </a:p>
        </p:txBody>
      </p:sp>
      <p:sp>
        <p:nvSpPr>
          <p:cNvPr id="4" name="Slide Number Placeholder 3">
            <a:extLst>
              <a:ext uri="{FF2B5EF4-FFF2-40B4-BE49-F238E27FC236}">
                <a16:creationId xmlns:a16="http://schemas.microsoft.com/office/drawing/2014/main" id="{5AE09DDB-0AD8-4E54-879B-DC36C6C76B99}"/>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649264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A4EE-9305-46CA-BDD0-6F71968A9A84}"/>
              </a:ext>
            </a:extLst>
          </p:cNvPr>
          <p:cNvSpPr>
            <a:spLocks noGrp="1"/>
          </p:cNvSpPr>
          <p:nvPr>
            <p:ph type="title"/>
          </p:nvPr>
        </p:nvSpPr>
        <p:spPr/>
        <p:txBody>
          <a:bodyPr/>
          <a:lstStyle/>
          <a:p>
            <a:r>
              <a:rPr lang="en-US" dirty="0"/>
              <a:t>Transparency in Data Management</a:t>
            </a:r>
          </a:p>
        </p:txBody>
      </p:sp>
      <p:sp>
        <p:nvSpPr>
          <p:cNvPr id="3" name="Content Placeholder 2">
            <a:extLst>
              <a:ext uri="{FF2B5EF4-FFF2-40B4-BE49-F238E27FC236}">
                <a16:creationId xmlns:a16="http://schemas.microsoft.com/office/drawing/2014/main" id="{7FEC76C4-E718-45AB-9154-A1AA8FA5EC1E}"/>
              </a:ext>
            </a:extLst>
          </p:cNvPr>
          <p:cNvSpPr>
            <a:spLocks noGrp="1"/>
          </p:cNvSpPr>
          <p:nvPr>
            <p:ph idx="1"/>
          </p:nvPr>
        </p:nvSpPr>
        <p:spPr/>
        <p:txBody>
          <a:bodyPr/>
          <a:lstStyle/>
          <a:p>
            <a:r>
              <a:rPr lang="en-US" dirty="0"/>
              <a:t>Transparency refers to the openness and clarity of data collection, analysis, and use, ensuring that stakeholders understand how data is being used and for what purposes.</a:t>
            </a:r>
          </a:p>
          <a:p>
            <a:r>
              <a:rPr lang="en-US" dirty="0"/>
              <a:t>Ensures accountability and trust</a:t>
            </a:r>
          </a:p>
          <a:p>
            <a:r>
              <a:rPr lang="en-US" dirty="0"/>
              <a:t>Enables informed decision-making</a:t>
            </a:r>
          </a:p>
          <a:p>
            <a:r>
              <a:rPr lang="en-US" dirty="0"/>
              <a:t>Facilitates collaboration and knowledge-sharing</a:t>
            </a:r>
          </a:p>
          <a:p>
            <a:endParaRPr lang="en-US" dirty="0"/>
          </a:p>
          <a:p>
            <a:endParaRPr lang="en-US" dirty="0"/>
          </a:p>
        </p:txBody>
      </p:sp>
      <p:sp>
        <p:nvSpPr>
          <p:cNvPr id="4" name="Slide Number Placeholder 3">
            <a:extLst>
              <a:ext uri="{FF2B5EF4-FFF2-40B4-BE49-F238E27FC236}">
                <a16:creationId xmlns:a16="http://schemas.microsoft.com/office/drawing/2014/main" id="{744B3EF9-D8EE-4DF8-97C9-3AFB64C41503}"/>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522984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E970-DF03-4701-A31C-147686715B16}"/>
              </a:ext>
            </a:extLst>
          </p:cNvPr>
          <p:cNvSpPr>
            <a:spLocks noGrp="1"/>
          </p:cNvSpPr>
          <p:nvPr>
            <p:ph type="title"/>
          </p:nvPr>
        </p:nvSpPr>
        <p:spPr/>
        <p:txBody>
          <a:bodyPr/>
          <a:lstStyle/>
          <a:p>
            <a:r>
              <a:rPr lang="en-US" dirty="0"/>
              <a:t>Importance of Transparency in Data Collection</a:t>
            </a:r>
          </a:p>
        </p:txBody>
      </p:sp>
      <p:sp>
        <p:nvSpPr>
          <p:cNvPr id="3" name="Content Placeholder 2">
            <a:extLst>
              <a:ext uri="{FF2B5EF4-FFF2-40B4-BE49-F238E27FC236}">
                <a16:creationId xmlns:a16="http://schemas.microsoft.com/office/drawing/2014/main" id="{B1B20055-80EE-4D9C-BE9C-A7767D2980BF}"/>
              </a:ext>
            </a:extLst>
          </p:cNvPr>
          <p:cNvSpPr>
            <a:spLocks noGrp="1"/>
          </p:cNvSpPr>
          <p:nvPr>
            <p:ph idx="1"/>
          </p:nvPr>
        </p:nvSpPr>
        <p:spPr/>
        <p:txBody>
          <a:bodyPr/>
          <a:lstStyle/>
          <a:p>
            <a:r>
              <a:rPr lang="en-US" dirty="0"/>
              <a:t>Ensures informed consent</a:t>
            </a:r>
          </a:p>
          <a:p>
            <a:r>
              <a:rPr lang="en-US" dirty="0"/>
              <a:t>Enables data subjects to correct errors</a:t>
            </a:r>
          </a:p>
          <a:p>
            <a:r>
              <a:rPr lang="en-US" dirty="0"/>
              <a:t>Facilitates accountability and trust</a:t>
            </a:r>
          </a:p>
          <a:p>
            <a:endParaRPr lang="en-US" dirty="0"/>
          </a:p>
          <a:p>
            <a:endParaRPr lang="en-US" dirty="0"/>
          </a:p>
        </p:txBody>
      </p:sp>
      <p:sp>
        <p:nvSpPr>
          <p:cNvPr id="4" name="Slide Number Placeholder 3">
            <a:extLst>
              <a:ext uri="{FF2B5EF4-FFF2-40B4-BE49-F238E27FC236}">
                <a16:creationId xmlns:a16="http://schemas.microsoft.com/office/drawing/2014/main" id="{4664C280-490D-4AC4-BD92-D2A0FA17BDE5}"/>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740511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84DD-7410-4EDE-8E1D-D8E8A40070DE}"/>
              </a:ext>
            </a:extLst>
          </p:cNvPr>
          <p:cNvSpPr>
            <a:spLocks noGrp="1"/>
          </p:cNvSpPr>
          <p:nvPr>
            <p:ph type="title"/>
          </p:nvPr>
        </p:nvSpPr>
        <p:spPr/>
        <p:txBody>
          <a:bodyPr/>
          <a:lstStyle/>
          <a:p>
            <a:r>
              <a:rPr lang="en-US" dirty="0"/>
              <a:t>Importance of Transparency in Data Analysis</a:t>
            </a:r>
          </a:p>
        </p:txBody>
      </p:sp>
      <p:sp>
        <p:nvSpPr>
          <p:cNvPr id="3" name="Content Placeholder 2">
            <a:extLst>
              <a:ext uri="{FF2B5EF4-FFF2-40B4-BE49-F238E27FC236}">
                <a16:creationId xmlns:a16="http://schemas.microsoft.com/office/drawing/2014/main" id="{301261FD-E7C7-435B-A428-48C2D51C4083}"/>
              </a:ext>
            </a:extLst>
          </p:cNvPr>
          <p:cNvSpPr>
            <a:spLocks noGrp="1"/>
          </p:cNvSpPr>
          <p:nvPr>
            <p:ph idx="1"/>
          </p:nvPr>
        </p:nvSpPr>
        <p:spPr/>
        <p:txBody>
          <a:bodyPr/>
          <a:lstStyle/>
          <a:p>
            <a:r>
              <a:rPr lang="en-US" dirty="0"/>
              <a:t>Enables reproducibility and verification</a:t>
            </a:r>
          </a:p>
          <a:p>
            <a:r>
              <a:rPr lang="en-US" dirty="0"/>
              <a:t>Facilitates collaboration and knowledge-sharing</a:t>
            </a:r>
          </a:p>
          <a:p>
            <a:r>
              <a:rPr lang="en-US" dirty="0"/>
              <a:t>Ensures accountability and trust</a:t>
            </a:r>
          </a:p>
          <a:p>
            <a:endParaRPr lang="en-US" dirty="0"/>
          </a:p>
          <a:p>
            <a:endParaRPr lang="en-US" dirty="0"/>
          </a:p>
        </p:txBody>
      </p:sp>
      <p:sp>
        <p:nvSpPr>
          <p:cNvPr id="4" name="Slide Number Placeholder 3">
            <a:extLst>
              <a:ext uri="{FF2B5EF4-FFF2-40B4-BE49-F238E27FC236}">
                <a16:creationId xmlns:a16="http://schemas.microsoft.com/office/drawing/2014/main" id="{2CCC7A71-C285-4A71-981E-A9BFB316C5E0}"/>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845836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D206-0D8F-4437-BA9E-BB0ED70DF130}"/>
              </a:ext>
            </a:extLst>
          </p:cNvPr>
          <p:cNvSpPr>
            <a:spLocks noGrp="1"/>
          </p:cNvSpPr>
          <p:nvPr>
            <p:ph type="title"/>
          </p:nvPr>
        </p:nvSpPr>
        <p:spPr/>
        <p:txBody>
          <a:bodyPr>
            <a:normAutofit fontScale="90000"/>
          </a:bodyPr>
          <a:lstStyle/>
          <a:p>
            <a:r>
              <a:rPr lang="en-US" dirty="0"/>
              <a:t>Role of Accountability in Ensuring Ethical Data Management</a:t>
            </a:r>
          </a:p>
        </p:txBody>
      </p:sp>
      <p:sp>
        <p:nvSpPr>
          <p:cNvPr id="3" name="Content Placeholder 2">
            <a:extLst>
              <a:ext uri="{FF2B5EF4-FFF2-40B4-BE49-F238E27FC236}">
                <a16:creationId xmlns:a16="http://schemas.microsoft.com/office/drawing/2014/main" id="{69E12B5C-6FAC-49A6-9DA1-AF3D012DD6AE}"/>
              </a:ext>
            </a:extLst>
          </p:cNvPr>
          <p:cNvSpPr>
            <a:spLocks noGrp="1"/>
          </p:cNvSpPr>
          <p:nvPr>
            <p:ph idx="1"/>
          </p:nvPr>
        </p:nvSpPr>
        <p:spPr/>
        <p:txBody>
          <a:bodyPr/>
          <a:lstStyle/>
          <a:p>
            <a:r>
              <a:rPr lang="en-US" dirty="0"/>
              <a:t>Accountability refers to the responsibility and answerability of individuals and organizations for their actions and decisions in data management.</a:t>
            </a:r>
          </a:p>
          <a:p>
            <a:r>
              <a:rPr lang="en-US" dirty="0"/>
              <a:t>Ensures compliance with regulations and laws</a:t>
            </a:r>
          </a:p>
          <a:p>
            <a:r>
              <a:rPr lang="en-US" dirty="0"/>
              <a:t>Encourages ethical behavior and decision-making</a:t>
            </a:r>
          </a:p>
          <a:p>
            <a:r>
              <a:rPr lang="en-US" dirty="0"/>
              <a:t>Facilitates trust and confidence in data-driven systems</a:t>
            </a:r>
          </a:p>
          <a:p>
            <a:endParaRPr lang="en-US" dirty="0"/>
          </a:p>
          <a:p>
            <a:endParaRPr lang="en-US" dirty="0"/>
          </a:p>
        </p:txBody>
      </p:sp>
      <p:sp>
        <p:nvSpPr>
          <p:cNvPr id="4" name="Slide Number Placeholder 3">
            <a:extLst>
              <a:ext uri="{FF2B5EF4-FFF2-40B4-BE49-F238E27FC236}">
                <a16:creationId xmlns:a16="http://schemas.microsoft.com/office/drawing/2014/main" id="{718450EF-309C-41B3-BB60-57A89CDBF788}"/>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206759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492D-A308-473C-80A2-9E8A122B4091}"/>
              </a:ext>
            </a:extLst>
          </p:cNvPr>
          <p:cNvSpPr>
            <a:spLocks noGrp="1"/>
          </p:cNvSpPr>
          <p:nvPr>
            <p:ph type="title"/>
          </p:nvPr>
        </p:nvSpPr>
        <p:spPr/>
        <p:txBody>
          <a:bodyPr>
            <a:normAutofit fontScale="90000"/>
          </a:bodyPr>
          <a:lstStyle/>
          <a:p>
            <a:r>
              <a:rPr lang="en-US" dirty="0"/>
              <a:t>Privacy and Confidentiality in Data Management</a:t>
            </a:r>
          </a:p>
        </p:txBody>
      </p:sp>
      <p:sp>
        <p:nvSpPr>
          <p:cNvPr id="3" name="Content Placeholder 2">
            <a:extLst>
              <a:ext uri="{FF2B5EF4-FFF2-40B4-BE49-F238E27FC236}">
                <a16:creationId xmlns:a16="http://schemas.microsoft.com/office/drawing/2014/main" id="{C172E164-0FDE-4589-9AEC-7F2164E80588}"/>
              </a:ext>
            </a:extLst>
          </p:cNvPr>
          <p:cNvSpPr>
            <a:spLocks noGrp="1"/>
          </p:cNvSpPr>
          <p:nvPr>
            <p:ph idx="1"/>
          </p:nvPr>
        </p:nvSpPr>
        <p:spPr/>
        <p:txBody>
          <a:bodyPr/>
          <a:lstStyle/>
          <a:p>
            <a:r>
              <a:rPr lang="en-US" dirty="0"/>
              <a:t>Privacy refers to the protection of personal data and confidentiality refers to the protection of sensitive information.</a:t>
            </a:r>
          </a:p>
          <a:p>
            <a:r>
              <a:rPr lang="en-US" dirty="0"/>
              <a:t>Ensures individual autonomy and dignity</a:t>
            </a:r>
          </a:p>
          <a:p>
            <a:r>
              <a:rPr lang="en-US" dirty="0"/>
              <a:t>Protects sensitive information from unauthorized access</a:t>
            </a:r>
          </a:p>
          <a:p>
            <a:r>
              <a:rPr lang="en-US" dirty="0"/>
              <a:t>Facilitates trust and confidence in data-driven systems</a:t>
            </a:r>
          </a:p>
          <a:p>
            <a:endParaRPr lang="en-US" dirty="0"/>
          </a:p>
          <a:p>
            <a:endParaRPr lang="en-US" dirty="0"/>
          </a:p>
        </p:txBody>
      </p:sp>
      <p:sp>
        <p:nvSpPr>
          <p:cNvPr id="4" name="Slide Number Placeholder 3">
            <a:extLst>
              <a:ext uri="{FF2B5EF4-FFF2-40B4-BE49-F238E27FC236}">
                <a16:creationId xmlns:a16="http://schemas.microsoft.com/office/drawing/2014/main" id="{D02C4384-269E-4DA7-B27A-3A99603C882E}"/>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27387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C88C-5219-FB1A-EBD9-4FD48074B9B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F2C2F52-03EA-9DE3-39E8-C9519416EE9D}"/>
              </a:ext>
            </a:extLst>
          </p:cNvPr>
          <p:cNvSpPr>
            <a:spLocks noGrp="1"/>
          </p:cNvSpPr>
          <p:nvPr>
            <p:ph idx="1"/>
          </p:nvPr>
        </p:nvSpPr>
        <p:spPr/>
        <p:txBody>
          <a:bodyPr/>
          <a:lstStyle/>
          <a:p>
            <a:r>
              <a:rPr lang="en-US" dirty="0"/>
              <a:t>Introduction to Data Ethics</a:t>
            </a:r>
          </a:p>
          <a:p>
            <a:r>
              <a:rPr lang="en-US" dirty="0"/>
              <a:t>Ethical Considerations in Data Management</a:t>
            </a:r>
          </a:p>
          <a:p>
            <a:r>
              <a:rPr lang="en-US" dirty="0"/>
              <a:t>Data Privacy Regulations and Compliance</a:t>
            </a:r>
          </a:p>
          <a:p>
            <a:r>
              <a:rPr lang="en-US" dirty="0"/>
              <a:t>Data Ethics and Data-Driven Decision-Making</a:t>
            </a:r>
          </a:p>
          <a:p>
            <a:r>
              <a:rPr lang="en-US" dirty="0"/>
              <a:t>Case Studies and Examples</a:t>
            </a:r>
          </a:p>
        </p:txBody>
      </p:sp>
      <p:sp>
        <p:nvSpPr>
          <p:cNvPr id="4" name="Slide Number Placeholder 3">
            <a:extLst>
              <a:ext uri="{FF2B5EF4-FFF2-40B4-BE49-F238E27FC236}">
                <a16:creationId xmlns:a16="http://schemas.microsoft.com/office/drawing/2014/main" id="{F7B382BD-CF9B-D357-1DF3-86F64F79ED34}"/>
              </a:ext>
            </a:extLst>
          </p:cNvPr>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945294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B928-26A2-449E-91E5-503506C7704A}"/>
              </a:ext>
            </a:extLst>
          </p:cNvPr>
          <p:cNvSpPr>
            <a:spLocks noGrp="1"/>
          </p:cNvSpPr>
          <p:nvPr>
            <p:ph type="title"/>
          </p:nvPr>
        </p:nvSpPr>
        <p:spPr/>
        <p:txBody>
          <a:bodyPr/>
          <a:lstStyle/>
          <a:p>
            <a:r>
              <a:rPr lang="en-US" dirty="0"/>
              <a:t>Importance of Protecting Sensitive Information</a:t>
            </a:r>
          </a:p>
        </p:txBody>
      </p:sp>
      <p:sp>
        <p:nvSpPr>
          <p:cNvPr id="3" name="Content Placeholder 2">
            <a:extLst>
              <a:ext uri="{FF2B5EF4-FFF2-40B4-BE49-F238E27FC236}">
                <a16:creationId xmlns:a16="http://schemas.microsoft.com/office/drawing/2014/main" id="{B4AC7D44-94BB-45C0-93C1-CEC6E1E3C10D}"/>
              </a:ext>
            </a:extLst>
          </p:cNvPr>
          <p:cNvSpPr>
            <a:spLocks noGrp="1"/>
          </p:cNvSpPr>
          <p:nvPr>
            <p:ph idx="1"/>
          </p:nvPr>
        </p:nvSpPr>
        <p:spPr/>
        <p:txBody>
          <a:bodyPr/>
          <a:lstStyle/>
          <a:p>
            <a:r>
              <a:rPr lang="en-US" dirty="0"/>
              <a:t>Prevents identity theft and fraud</a:t>
            </a:r>
          </a:p>
          <a:p>
            <a:r>
              <a:rPr lang="en-US" dirty="0"/>
              <a:t>Protects individuals from harm or discrimination</a:t>
            </a:r>
          </a:p>
          <a:p>
            <a:r>
              <a:rPr lang="en-US" dirty="0"/>
              <a:t>Ensures compliance with regulations and laws</a:t>
            </a:r>
          </a:p>
          <a:p>
            <a:endParaRPr lang="en-US" dirty="0"/>
          </a:p>
          <a:p>
            <a:endParaRPr lang="en-US" dirty="0"/>
          </a:p>
        </p:txBody>
      </p:sp>
      <p:sp>
        <p:nvSpPr>
          <p:cNvPr id="4" name="Slide Number Placeholder 3">
            <a:extLst>
              <a:ext uri="{FF2B5EF4-FFF2-40B4-BE49-F238E27FC236}">
                <a16:creationId xmlns:a16="http://schemas.microsoft.com/office/drawing/2014/main" id="{2DEA2F07-C21F-4E93-9F5A-961C63C74187}"/>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906505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F16D-BC2A-47F4-80EE-D22407F090AC}"/>
              </a:ext>
            </a:extLst>
          </p:cNvPr>
          <p:cNvSpPr>
            <a:spLocks noGrp="1"/>
          </p:cNvSpPr>
          <p:nvPr>
            <p:ph type="title"/>
          </p:nvPr>
        </p:nvSpPr>
        <p:spPr/>
        <p:txBody>
          <a:bodyPr>
            <a:normAutofit fontScale="90000"/>
          </a:bodyPr>
          <a:lstStyle/>
          <a:p>
            <a:r>
              <a:rPr lang="en-US" dirty="0"/>
              <a:t>Strategies for Ensuring Privacy and Confidentiality</a:t>
            </a:r>
          </a:p>
        </p:txBody>
      </p:sp>
      <p:sp>
        <p:nvSpPr>
          <p:cNvPr id="3" name="Content Placeholder 2">
            <a:extLst>
              <a:ext uri="{FF2B5EF4-FFF2-40B4-BE49-F238E27FC236}">
                <a16:creationId xmlns:a16="http://schemas.microsoft.com/office/drawing/2014/main" id="{3B120294-92C0-45AF-BBC0-4F9C30D1AB71}"/>
              </a:ext>
            </a:extLst>
          </p:cNvPr>
          <p:cNvSpPr>
            <a:spLocks noGrp="1"/>
          </p:cNvSpPr>
          <p:nvPr>
            <p:ph idx="1"/>
          </p:nvPr>
        </p:nvSpPr>
        <p:spPr/>
        <p:txBody>
          <a:bodyPr/>
          <a:lstStyle/>
          <a:p>
            <a:r>
              <a:rPr lang="en-US" dirty="0"/>
              <a:t>Data encryption and secure storage</a:t>
            </a:r>
          </a:p>
          <a:p>
            <a:r>
              <a:rPr lang="en-US" dirty="0"/>
              <a:t>Access controls and authentication</a:t>
            </a:r>
          </a:p>
          <a:p>
            <a:r>
              <a:rPr lang="en-US" dirty="0"/>
              <a:t>Anonymization and pseudonymization</a:t>
            </a:r>
          </a:p>
          <a:p>
            <a:r>
              <a:rPr lang="en-US" dirty="0"/>
              <a:t>Regular security audits and testing</a:t>
            </a:r>
          </a:p>
          <a:p>
            <a:endParaRPr lang="en-US" dirty="0"/>
          </a:p>
          <a:p>
            <a:endParaRPr lang="en-US" dirty="0"/>
          </a:p>
        </p:txBody>
      </p:sp>
      <p:sp>
        <p:nvSpPr>
          <p:cNvPr id="4" name="Slide Number Placeholder 3">
            <a:extLst>
              <a:ext uri="{FF2B5EF4-FFF2-40B4-BE49-F238E27FC236}">
                <a16:creationId xmlns:a16="http://schemas.microsoft.com/office/drawing/2014/main" id="{02C6F3CE-DDC3-459E-9635-FCB99EF7FF78}"/>
              </a:ext>
            </a:extLst>
          </p:cNvPr>
          <p:cNvSpPr>
            <a:spLocks noGrp="1"/>
          </p:cNvSpPr>
          <p:nvPr>
            <p:ph type="sldNum" sz="quarter" idx="12"/>
          </p:nvPr>
        </p:nvSpPr>
        <p:spPr/>
        <p:txBody>
          <a:bodyPr/>
          <a:lstStyle/>
          <a:p>
            <a:fld id="{B8DACC02-A2BD-4578-8E03-6D891060A695}" type="slidenum">
              <a:rPr lang="en-US" smtClean="0"/>
              <a:pPr/>
              <a:t>21</a:t>
            </a:fld>
            <a:endParaRPr lang="en-US" dirty="0"/>
          </a:p>
        </p:txBody>
      </p:sp>
      <p:pic>
        <p:nvPicPr>
          <p:cNvPr id="4098" name="Picture 2" descr="A Complete Guide To Data Protection And Confidentiality In The Workplace">
            <a:extLst>
              <a:ext uri="{FF2B5EF4-FFF2-40B4-BE49-F238E27FC236}">
                <a16:creationId xmlns:a16="http://schemas.microsoft.com/office/drawing/2014/main" id="{B382D6F9-0DC7-42C8-89EF-213AB00FE2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68" t="5840" r="23088"/>
          <a:stretch/>
        </p:blipFill>
        <p:spPr bwMode="auto">
          <a:xfrm>
            <a:off x="6687258" y="2735427"/>
            <a:ext cx="5157216" cy="3587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47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7A397D-2752-42D0-B737-8F4947075DC2}"/>
              </a:ext>
            </a:extLst>
          </p:cNvPr>
          <p:cNvSpPr>
            <a:spLocks noGrp="1"/>
          </p:cNvSpPr>
          <p:nvPr>
            <p:ph type="title"/>
          </p:nvPr>
        </p:nvSpPr>
        <p:spPr/>
        <p:txBody>
          <a:bodyPr/>
          <a:lstStyle/>
          <a:p>
            <a:r>
              <a:rPr lang="en-US" dirty="0"/>
              <a:t>Ethical Considerations in Data Management</a:t>
            </a:r>
          </a:p>
        </p:txBody>
      </p:sp>
      <p:sp>
        <p:nvSpPr>
          <p:cNvPr id="6" name="Text Placeholder 5">
            <a:extLst>
              <a:ext uri="{FF2B5EF4-FFF2-40B4-BE49-F238E27FC236}">
                <a16:creationId xmlns:a16="http://schemas.microsoft.com/office/drawing/2014/main" id="{B1F189E8-497C-4D49-95E1-B6875A1105E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723D253-68D5-4A81-9ACB-8DED1EE4FBA3}"/>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180756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4D241-18EA-471B-BEF8-6A71DF3EECB7}"/>
              </a:ext>
            </a:extLst>
          </p:cNvPr>
          <p:cNvSpPr>
            <a:spLocks noGrp="1"/>
          </p:cNvSpPr>
          <p:nvPr>
            <p:ph type="title"/>
          </p:nvPr>
        </p:nvSpPr>
        <p:spPr/>
        <p:txBody>
          <a:bodyPr/>
          <a:lstStyle/>
          <a:p>
            <a:r>
              <a:rPr lang="en-US" dirty="0"/>
              <a:t>Protecting Personal Data in the Digital Age</a:t>
            </a:r>
          </a:p>
        </p:txBody>
      </p:sp>
      <p:sp>
        <p:nvSpPr>
          <p:cNvPr id="3" name="Content Placeholder 2">
            <a:extLst>
              <a:ext uri="{FF2B5EF4-FFF2-40B4-BE49-F238E27FC236}">
                <a16:creationId xmlns:a16="http://schemas.microsoft.com/office/drawing/2014/main" id="{6576F918-AAF6-49E3-9E51-34DECC2A7C5D}"/>
              </a:ext>
            </a:extLst>
          </p:cNvPr>
          <p:cNvSpPr>
            <a:spLocks noGrp="1"/>
          </p:cNvSpPr>
          <p:nvPr>
            <p:ph idx="1"/>
          </p:nvPr>
        </p:nvSpPr>
        <p:spPr/>
        <p:txBody>
          <a:bodyPr/>
          <a:lstStyle/>
          <a:p>
            <a:r>
              <a:rPr lang="en-US" dirty="0"/>
              <a:t>Overview of Major Data Privacy Regulations</a:t>
            </a:r>
          </a:p>
          <a:p>
            <a:pPr lvl="1"/>
            <a:r>
              <a:rPr lang="en-US" dirty="0"/>
              <a:t>General Data Protection Regulation (GDPR)</a:t>
            </a:r>
          </a:p>
          <a:p>
            <a:pPr lvl="1"/>
            <a:r>
              <a:rPr lang="en-US" dirty="0"/>
              <a:t>Health Insurance Portability and Accountability Act (HIPAA)</a:t>
            </a:r>
          </a:p>
          <a:p>
            <a:pPr lvl="1"/>
            <a:r>
              <a:rPr lang="en-US" dirty="0"/>
              <a:t>Payment Card Industry Data Security Standard (PCI DSS)</a:t>
            </a:r>
          </a:p>
          <a:p>
            <a:pPr lvl="1"/>
            <a:r>
              <a:rPr lang="en-US" dirty="0"/>
              <a:t>Other regional and industry-specific regulations</a:t>
            </a:r>
          </a:p>
          <a:p>
            <a:endParaRPr lang="en-US" dirty="0"/>
          </a:p>
        </p:txBody>
      </p:sp>
      <p:sp>
        <p:nvSpPr>
          <p:cNvPr id="4" name="Slide Number Placeholder 3">
            <a:extLst>
              <a:ext uri="{FF2B5EF4-FFF2-40B4-BE49-F238E27FC236}">
                <a16:creationId xmlns:a16="http://schemas.microsoft.com/office/drawing/2014/main" id="{A2CDD166-A621-4A6A-9241-65C71D42F3EF}"/>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430616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185B-D15F-4F24-9298-035EF286DC10}"/>
              </a:ext>
            </a:extLst>
          </p:cNvPr>
          <p:cNvSpPr>
            <a:spLocks noGrp="1"/>
          </p:cNvSpPr>
          <p:nvPr>
            <p:ph type="title"/>
          </p:nvPr>
        </p:nvSpPr>
        <p:spPr/>
        <p:txBody>
          <a:bodyPr/>
          <a:lstStyle/>
          <a:p>
            <a:r>
              <a:rPr lang="en-US" dirty="0"/>
              <a:t>Saudi Arabia</a:t>
            </a:r>
          </a:p>
        </p:txBody>
      </p:sp>
      <p:sp>
        <p:nvSpPr>
          <p:cNvPr id="3" name="Content Placeholder 2">
            <a:extLst>
              <a:ext uri="{FF2B5EF4-FFF2-40B4-BE49-F238E27FC236}">
                <a16:creationId xmlns:a16="http://schemas.microsoft.com/office/drawing/2014/main" id="{8F3F5C12-84CA-47AC-857E-44CE85B7D9AA}"/>
              </a:ext>
            </a:extLst>
          </p:cNvPr>
          <p:cNvSpPr>
            <a:spLocks noGrp="1"/>
          </p:cNvSpPr>
          <p:nvPr>
            <p:ph idx="1"/>
          </p:nvPr>
        </p:nvSpPr>
        <p:spPr/>
        <p:txBody>
          <a:bodyPr>
            <a:normAutofit/>
          </a:bodyPr>
          <a:lstStyle/>
          <a:p>
            <a:r>
              <a:rPr lang="en-US" dirty="0"/>
              <a:t>Personal Data Protection Law (PDPL)</a:t>
            </a:r>
          </a:p>
          <a:p>
            <a:r>
              <a:rPr lang="en-US" dirty="0"/>
              <a:t>Saudi Arabian Monetary Authority (SAMA) Regulations</a:t>
            </a:r>
          </a:p>
          <a:p>
            <a:r>
              <a:rPr lang="en-US" dirty="0"/>
              <a:t>Communications and Information Technology Commission (CITC) Regulations</a:t>
            </a:r>
          </a:p>
          <a:p>
            <a:r>
              <a:rPr lang="en-US" dirty="0"/>
              <a:t>General Authority for Civil Aviation (GACA) Regulations</a:t>
            </a:r>
          </a:p>
          <a:p>
            <a:r>
              <a:rPr lang="en-US" dirty="0"/>
              <a:t>Saudi Arabian General Investment Authority (SAGIA) Regulations</a:t>
            </a:r>
          </a:p>
          <a:p>
            <a:r>
              <a:rPr lang="en-US" dirty="0"/>
              <a:t>National Cybersecurity Authority (NCA) Regulations</a:t>
            </a:r>
          </a:p>
          <a:p>
            <a:r>
              <a:rPr lang="en-US" dirty="0"/>
              <a:t>Health Data Regulations</a:t>
            </a:r>
          </a:p>
        </p:txBody>
      </p:sp>
      <p:sp>
        <p:nvSpPr>
          <p:cNvPr id="4" name="Slide Number Placeholder 3">
            <a:extLst>
              <a:ext uri="{FF2B5EF4-FFF2-40B4-BE49-F238E27FC236}">
                <a16:creationId xmlns:a16="http://schemas.microsoft.com/office/drawing/2014/main" id="{13958231-C08D-4514-9A24-7744E666A247}"/>
              </a:ext>
            </a:extLst>
          </p:cNvPr>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34633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FE09-9A71-4448-835B-62EFBA55053B}"/>
              </a:ext>
            </a:extLst>
          </p:cNvPr>
          <p:cNvSpPr>
            <a:spLocks noGrp="1"/>
          </p:cNvSpPr>
          <p:nvPr>
            <p:ph type="title"/>
          </p:nvPr>
        </p:nvSpPr>
        <p:spPr/>
        <p:txBody>
          <a:bodyPr/>
          <a:lstStyle/>
          <a:p>
            <a:r>
              <a:rPr lang="en-US" dirty="0"/>
              <a:t>General Data Protection Regulation (GDPR)</a:t>
            </a:r>
          </a:p>
        </p:txBody>
      </p:sp>
      <p:sp>
        <p:nvSpPr>
          <p:cNvPr id="3" name="Content Placeholder 2">
            <a:extLst>
              <a:ext uri="{FF2B5EF4-FFF2-40B4-BE49-F238E27FC236}">
                <a16:creationId xmlns:a16="http://schemas.microsoft.com/office/drawing/2014/main" id="{ADA31C16-3A4F-4C5D-AE29-54F30E42CE27}"/>
              </a:ext>
            </a:extLst>
          </p:cNvPr>
          <p:cNvSpPr>
            <a:spLocks noGrp="1"/>
          </p:cNvSpPr>
          <p:nvPr>
            <p:ph idx="1"/>
          </p:nvPr>
        </p:nvSpPr>
        <p:spPr>
          <a:xfrm>
            <a:off x="347526" y="1406880"/>
            <a:ext cx="11484809" cy="4746091"/>
          </a:xfrm>
        </p:spPr>
        <p:txBody>
          <a:bodyPr/>
          <a:lstStyle/>
          <a:p>
            <a:r>
              <a:rPr lang="en-US" dirty="0"/>
              <a:t>The GDPR is a European Union regulation that aims to protect the personal data of EU citizens and residents.</a:t>
            </a:r>
          </a:p>
          <a:p>
            <a:r>
              <a:rPr lang="en-US" dirty="0"/>
              <a:t>Key points:</a:t>
            </a:r>
          </a:p>
          <a:p>
            <a:pPr lvl="1"/>
            <a:r>
              <a:rPr lang="en-US" dirty="0"/>
              <a:t>Applies to organizations processing EU personal data</a:t>
            </a:r>
          </a:p>
          <a:p>
            <a:pPr lvl="1"/>
            <a:r>
              <a:rPr lang="en-US" dirty="0"/>
              <a:t>Introduces data subject rights, such as access and erasure</a:t>
            </a:r>
          </a:p>
          <a:p>
            <a:pPr lvl="1"/>
            <a:r>
              <a:rPr lang="en-US" dirty="0"/>
              <a:t>Mandates data protection by design and default</a:t>
            </a:r>
          </a:p>
          <a:p>
            <a:pPr lvl="1"/>
            <a:r>
              <a:rPr lang="en-US" dirty="0"/>
              <a:t>Imposes breach notification and response requirements</a:t>
            </a:r>
          </a:p>
          <a:p>
            <a:endParaRPr lang="en-US" dirty="0"/>
          </a:p>
          <a:p>
            <a:endParaRPr lang="en-US" dirty="0"/>
          </a:p>
        </p:txBody>
      </p:sp>
      <p:sp>
        <p:nvSpPr>
          <p:cNvPr id="4" name="Slide Number Placeholder 3">
            <a:extLst>
              <a:ext uri="{FF2B5EF4-FFF2-40B4-BE49-F238E27FC236}">
                <a16:creationId xmlns:a16="http://schemas.microsoft.com/office/drawing/2014/main" id="{DAF31104-0617-46D9-86EF-4096566CC824}"/>
              </a:ext>
            </a:extLst>
          </p:cNvPr>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5124" name="Picture 4" descr="The General Data Protection Regulation GDPR – Delta Gap">
            <a:extLst>
              <a:ext uri="{FF2B5EF4-FFF2-40B4-BE49-F238E27FC236}">
                <a16:creationId xmlns:a16="http://schemas.microsoft.com/office/drawing/2014/main" id="{679F579D-DA3C-421D-812E-3F21FE963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360" y="4162176"/>
            <a:ext cx="5943600" cy="251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54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8A10-E582-4C13-BC3F-0276D11D282D}"/>
              </a:ext>
            </a:extLst>
          </p:cNvPr>
          <p:cNvSpPr>
            <a:spLocks noGrp="1"/>
          </p:cNvSpPr>
          <p:nvPr>
            <p:ph type="title"/>
          </p:nvPr>
        </p:nvSpPr>
        <p:spPr/>
        <p:txBody>
          <a:bodyPr>
            <a:normAutofit fontScale="90000"/>
          </a:bodyPr>
          <a:lstStyle/>
          <a:p>
            <a:r>
              <a:rPr lang="en-US" dirty="0"/>
              <a:t>Health Insurance Portability and Accountability Act (HIPAA)</a:t>
            </a:r>
          </a:p>
        </p:txBody>
      </p:sp>
      <p:sp>
        <p:nvSpPr>
          <p:cNvPr id="3" name="Content Placeholder 2">
            <a:extLst>
              <a:ext uri="{FF2B5EF4-FFF2-40B4-BE49-F238E27FC236}">
                <a16:creationId xmlns:a16="http://schemas.microsoft.com/office/drawing/2014/main" id="{05B40D72-A10E-4C56-BAF2-80FF5FFDCA78}"/>
              </a:ext>
            </a:extLst>
          </p:cNvPr>
          <p:cNvSpPr>
            <a:spLocks noGrp="1"/>
          </p:cNvSpPr>
          <p:nvPr>
            <p:ph idx="1"/>
          </p:nvPr>
        </p:nvSpPr>
        <p:spPr/>
        <p:txBody>
          <a:bodyPr>
            <a:normAutofit/>
          </a:bodyPr>
          <a:lstStyle/>
          <a:p>
            <a:r>
              <a:rPr lang="en-US" dirty="0"/>
              <a:t>HIPAA is a US federal law that aims to protect the privacy and security of protected health information (PHI).</a:t>
            </a:r>
          </a:p>
          <a:p>
            <a:r>
              <a:rPr lang="en-US" dirty="0"/>
              <a:t>Key points:</a:t>
            </a:r>
          </a:p>
          <a:p>
            <a:pPr lvl="1"/>
            <a:r>
              <a:rPr lang="en-US" dirty="0"/>
              <a:t>Applies to healthcare providers, insurers, and clearinghouses</a:t>
            </a:r>
          </a:p>
          <a:p>
            <a:pPr lvl="1"/>
            <a:r>
              <a:rPr lang="en-US" dirty="0"/>
              <a:t>Mandates the protection of PHI, including electronic PHI</a:t>
            </a:r>
          </a:p>
          <a:p>
            <a:pPr lvl="1"/>
            <a:r>
              <a:rPr lang="en-US" dirty="0"/>
              <a:t>Introduces data subject rights, such as access and amendment</a:t>
            </a:r>
          </a:p>
          <a:p>
            <a:pPr lvl="1"/>
            <a:r>
              <a:rPr lang="en-US" dirty="0"/>
              <a:t>Imposes breach notification and response requirements</a:t>
            </a:r>
          </a:p>
          <a:p>
            <a:pPr marL="0" indent="0">
              <a:buNone/>
            </a:pPr>
            <a:endParaRPr lang="en-US" dirty="0"/>
          </a:p>
        </p:txBody>
      </p:sp>
      <p:sp>
        <p:nvSpPr>
          <p:cNvPr id="4" name="Slide Number Placeholder 3">
            <a:extLst>
              <a:ext uri="{FF2B5EF4-FFF2-40B4-BE49-F238E27FC236}">
                <a16:creationId xmlns:a16="http://schemas.microsoft.com/office/drawing/2014/main" id="{8498F7A7-67E1-4765-8B9C-0D48FF4F7EC9}"/>
              </a:ext>
            </a:extLst>
          </p:cNvPr>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6146" name="Picture 2" descr="HIPAA - DOEA">
            <a:extLst>
              <a:ext uri="{FF2B5EF4-FFF2-40B4-BE49-F238E27FC236}">
                <a16:creationId xmlns:a16="http://schemas.microsoft.com/office/drawing/2014/main" id="{EC9E8E93-A714-460C-83FC-3953DBCC3F2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50" t="12485" r="3625" b="11370"/>
          <a:stretch/>
        </p:blipFill>
        <p:spPr bwMode="auto">
          <a:xfrm>
            <a:off x="6976872" y="4444270"/>
            <a:ext cx="4500128" cy="201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87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D46D-1AD0-43D1-92C4-17557C8AD1E3}"/>
              </a:ext>
            </a:extLst>
          </p:cNvPr>
          <p:cNvSpPr>
            <a:spLocks noGrp="1"/>
          </p:cNvSpPr>
          <p:nvPr>
            <p:ph type="title"/>
          </p:nvPr>
        </p:nvSpPr>
        <p:spPr/>
        <p:txBody>
          <a:bodyPr/>
          <a:lstStyle/>
          <a:p>
            <a:r>
              <a:rPr lang="en-US" dirty="0"/>
              <a:t>Key Components of Data Privacy Regulations</a:t>
            </a:r>
          </a:p>
        </p:txBody>
      </p:sp>
      <p:sp>
        <p:nvSpPr>
          <p:cNvPr id="3" name="Content Placeholder 2">
            <a:extLst>
              <a:ext uri="{FF2B5EF4-FFF2-40B4-BE49-F238E27FC236}">
                <a16:creationId xmlns:a16="http://schemas.microsoft.com/office/drawing/2014/main" id="{D1876131-AAAA-43F5-AAF0-E99A508B7EC5}"/>
              </a:ext>
            </a:extLst>
          </p:cNvPr>
          <p:cNvSpPr>
            <a:spLocks noGrp="1"/>
          </p:cNvSpPr>
          <p:nvPr>
            <p:ph idx="1"/>
          </p:nvPr>
        </p:nvSpPr>
        <p:spPr/>
        <p:txBody>
          <a:bodyPr/>
          <a:lstStyle/>
          <a:p>
            <a:r>
              <a:rPr lang="en-US" dirty="0"/>
              <a:t>Data subject rights, such as access, erasure, and portability</a:t>
            </a:r>
          </a:p>
          <a:p>
            <a:r>
              <a:rPr lang="en-US" dirty="0"/>
              <a:t>Data protection by design and default</a:t>
            </a:r>
          </a:p>
          <a:p>
            <a:r>
              <a:rPr lang="en-US" dirty="0"/>
              <a:t>Breach notification and response requirements</a:t>
            </a:r>
          </a:p>
          <a:p>
            <a:r>
              <a:rPr lang="en-US" dirty="0"/>
              <a:t>Transparency and disclosure of data collection practices</a:t>
            </a:r>
          </a:p>
          <a:p>
            <a:r>
              <a:rPr lang="en-US" dirty="0"/>
              <a:t>Accountability and compliance obligations</a:t>
            </a:r>
          </a:p>
          <a:p>
            <a:endParaRPr lang="en-US" dirty="0"/>
          </a:p>
          <a:p>
            <a:endParaRPr lang="en-US" dirty="0"/>
          </a:p>
        </p:txBody>
      </p:sp>
      <p:sp>
        <p:nvSpPr>
          <p:cNvPr id="4" name="Slide Number Placeholder 3">
            <a:extLst>
              <a:ext uri="{FF2B5EF4-FFF2-40B4-BE49-F238E27FC236}">
                <a16:creationId xmlns:a16="http://schemas.microsoft.com/office/drawing/2014/main" id="{B6DBB40F-1B04-4617-A5BC-A6013EA949A3}"/>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4000854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9187-5049-4B90-813E-1C6DA56382D7}"/>
              </a:ext>
            </a:extLst>
          </p:cNvPr>
          <p:cNvSpPr>
            <a:spLocks noGrp="1"/>
          </p:cNvSpPr>
          <p:nvPr>
            <p:ph type="title"/>
          </p:nvPr>
        </p:nvSpPr>
        <p:spPr/>
        <p:txBody>
          <a:bodyPr/>
          <a:lstStyle/>
          <a:p>
            <a:r>
              <a:rPr lang="en-US" dirty="0"/>
              <a:t>Data Subject Rights</a:t>
            </a:r>
          </a:p>
        </p:txBody>
      </p:sp>
      <p:sp>
        <p:nvSpPr>
          <p:cNvPr id="3" name="Content Placeholder 2">
            <a:extLst>
              <a:ext uri="{FF2B5EF4-FFF2-40B4-BE49-F238E27FC236}">
                <a16:creationId xmlns:a16="http://schemas.microsoft.com/office/drawing/2014/main" id="{3AEA6B3A-3752-4CBF-A13D-C2DE88497D54}"/>
              </a:ext>
            </a:extLst>
          </p:cNvPr>
          <p:cNvSpPr>
            <a:spLocks noGrp="1"/>
          </p:cNvSpPr>
          <p:nvPr>
            <p:ph idx="1"/>
          </p:nvPr>
        </p:nvSpPr>
        <p:spPr/>
        <p:txBody>
          <a:bodyPr/>
          <a:lstStyle/>
          <a:p>
            <a:r>
              <a:rPr lang="en-US" dirty="0"/>
              <a:t>Right to access personal data</a:t>
            </a:r>
          </a:p>
          <a:p>
            <a:r>
              <a:rPr lang="en-US" dirty="0"/>
              <a:t>Right to rectify or correct personal data</a:t>
            </a:r>
          </a:p>
          <a:p>
            <a:r>
              <a:rPr lang="en-US" dirty="0"/>
              <a:t>Right to erase or delete personal data</a:t>
            </a:r>
          </a:p>
          <a:p>
            <a:r>
              <a:rPr lang="en-US" dirty="0"/>
              <a:t>Right to restrict processing of personal data</a:t>
            </a:r>
          </a:p>
          <a:p>
            <a:r>
              <a:rPr lang="en-US" dirty="0"/>
              <a:t>Right to data portability</a:t>
            </a:r>
          </a:p>
          <a:p>
            <a:endParaRPr lang="en-US" dirty="0"/>
          </a:p>
          <a:p>
            <a:endParaRPr lang="en-US" dirty="0"/>
          </a:p>
        </p:txBody>
      </p:sp>
      <p:sp>
        <p:nvSpPr>
          <p:cNvPr id="4" name="Slide Number Placeholder 3">
            <a:extLst>
              <a:ext uri="{FF2B5EF4-FFF2-40B4-BE49-F238E27FC236}">
                <a16:creationId xmlns:a16="http://schemas.microsoft.com/office/drawing/2014/main" id="{63CF9D2B-7B7E-4FC9-83BA-07FCE1D67C4E}"/>
              </a:ext>
            </a:extLst>
          </p:cNvPr>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7172" name="Picture 4" descr="Rights of the Individual | European Data Protection Supervisor">
            <a:extLst>
              <a:ext uri="{FF2B5EF4-FFF2-40B4-BE49-F238E27FC236}">
                <a16:creationId xmlns:a16="http://schemas.microsoft.com/office/drawing/2014/main" id="{E5DF325A-9A54-4CC8-A283-79A89AED6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1226" y="3336570"/>
            <a:ext cx="2524125"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59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BB60-5F7D-45F2-9D78-370EF0F987FE}"/>
              </a:ext>
            </a:extLst>
          </p:cNvPr>
          <p:cNvSpPr>
            <a:spLocks noGrp="1"/>
          </p:cNvSpPr>
          <p:nvPr>
            <p:ph type="title"/>
          </p:nvPr>
        </p:nvSpPr>
        <p:spPr/>
        <p:txBody>
          <a:bodyPr/>
          <a:lstStyle/>
          <a:p>
            <a:r>
              <a:rPr lang="en-US" dirty="0"/>
              <a:t>Data Protection by Design and Default</a:t>
            </a:r>
          </a:p>
        </p:txBody>
      </p:sp>
      <p:sp>
        <p:nvSpPr>
          <p:cNvPr id="3" name="Content Placeholder 2">
            <a:extLst>
              <a:ext uri="{FF2B5EF4-FFF2-40B4-BE49-F238E27FC236}">
                <a16:creationId xmlns:a16="http://schemas.microsoft.com/office/drawing/2014/main" id="{DFB42367-0C15-441B-9E51-71BC05A2FDFF}"/>
              </a:ext>
            </a:extLst>
          </p:cNvPr>
          <p:cNvSpPr>
            <a:spLocks noGrp="1"/>
          </p:cNvSpPr>
          <p:nvPr>
            <p:ph idx="1"/>
          </p:nvPr>
        </p:nvSpPr>
        <p:spPr/>
        <p:txBody>
          <a:bodyPr/>
          <a:lstStyle/>
          <a:p>
            <a:r>
              <a:rPr lang="en-US" dirty="0"/>
              <a:t>Data protection by design and default refers to the integration of data protection principles into the design and development of products, services, and systems.</a:t>
            </a:r>
          </a:p>
          <a:p>
            <a:r>
              <a:rPr lang="en-US" dirty="0"/>
              <a:t>Key points:</a:t>
            </a:r>
          </a:p>
          <a:p>
            <a:pPr lvl="1"/>
            <a:r>
              <a:rPr lang="en-US" dirty="0"/>
              <a:t>Mandates data protection considerations throughout the data lifecycle</a:t>
            </a:r>
          </a:p>
          <a:p>
            <a:pPr lvl="1"/>
            <a:r>
              <a:rPr lang="en-US" dirty="0"/>
              <a:t>Encourages privacy-enhancing technologies and practices</a:t>
            </a:r>
          </a:p>
          <a:p>
            <a:pPr lvl="1"/>
            <a:r>
              <a:rPr lang="en-US" dirty="0"/>
              <a:t>Reduces the risk of data breaches and unauthorized access</a:t>
            </a:r>
          </a:p>
          <a:p>
            <a:endParaRPr lang="en-US" dirty="0"/>
          </a:p>
          <a:p>
            <a:endParaRPr lang="en-US" dirty="0"/>
          </a:p>
        </p:txBody>
      </p:sp>
      <p:sp>
        <p:nvSpPr>
          <p:cNvPr id="4" name="Slide Number Placeholder 3">
            <a:extLst>
              <a:ext uri="{FF2B5EF4-FFF2-40B4-BE49-F238E27FC236}">
                <a16:creationId xmlns:a16="http://schemas.microsoft.com/office/drawing/2014/main" id="{CA6D83BC-5E46-4C93-94DF-0250DEA805B8}"/>
              </a:ext>
            </a:extLst>
          </p:cNvPr>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50119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A249D-CC91-C9E2-B898-538AD4DC89A9}"/>
              </a:ext>
            </a:extLst>
          </p:cNvPr>
          <p:cNvSpPr>
            <a:spLocks noGrp="1"/>
          </p:cNvSpPr>
          <p:nvPr>
            <p:ph type="title"/>
          </p:nvPr>
        </p:nvSpPr>
        <p:spPr/>
        <p:txBody>
          <a:bodyPr/>
          <a:lstStyle/>
          <a:p>
            <a:r>
              <a:rPr lang="en-US" dirty="0"/>
              <a:t>Introduction to Data Ethics</a:t>
            </a:r>
          </a:p>
        </p:txBody>
      </p:sp>
      <p:sp>
        <p:nvSpPr>
          <p:cNvPr id="6" name="Text Placeholder 5">
            <a:extLst>
              <a:ext uri="{FF2B5EF4-FFF2-40B4-BE49-F238E27FC236}">
                <a16:creationId xmlns:a16="http://schemas.microsoft.com/office/drawing/2014/main" id="{4CBA0FA8-29D7-33A6-975C-E2A3C5CEE0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3A3D644-68D1-CFB9-D8EA-BE320FC11FED}"/>
              </a:ext>
            </a:extLst>
          </p:cNvPr>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3261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6E5C-A9BF-4236-BD47-B5FF0E35F5C2}"/>
              </a:ext>
            </a:extLst>
          </p:cNvPr>
          <p:cNvSpPr>
            <a:spLocks noGrp="1"/>
          </p:cNvSpPr>
          <p:nvPr>
            <p:ph type="title"/>
          </p:nvPr>
        </p:nvSpPr>
        <p:spPr/>
        <p:txBody>
          <a:bodyPr/>
          <a:lstStyle/>
          <a:p>
            <a:r>
              <a:rPr lang="en-US" dirty="0"/>
              <a:t>Breach Notification and Response</a:t>
            </a:r>
          </a:p>
        </p:txBody>
      </p:sp>
      <p:sp>
        <p:nvSpPr>
          <p:cNvPr id="3" name="Content Placeholder 2">
            <a:extLst>
              <a:ext uri="{FF2B5EF4-FFF2-40B4-BE49-F238E27FC236}">
                <a16:creationId xmlns:a16="http://schemas.microsoft.com/office/drawing/2014/main" id="{AE3D48AB-49B0-495C-A3C2-6A8108F7CBB4}"/>
              </a:ext>
            </a:extLst>
          </p:cNvPr>
          <p:cNvSpPr>
            <a:spLocks noGrp="1"/>
          </p:cNvSpPr>
          <p:nvPr>
            <p:ph idx="1"/>
          </p:nvPr>
        </p:nvSpPr>
        <p:spPr/>
        <p:txBody>
          <a:bodyPr/>
          <a:lstStyle/>
          <a:p>
            <a:r>
              <a:rPr lang="en-US" dirty="0"/>
              <a:t>Breach notification and response refers to the process of notifying affected individuals and regulatory authorities in the event of a data breach.</a:t>
            </a:r>
          </a:p>
          <a:p>
            <a:r>
              <a:rPr lang="en-US" dirty="0"/>
              <a:t>Key points:</a:t>
            </a:r>
          </a:p>
          <a:p>
            <a:pPr lvl="1"/>
            <a:r>
              <a:rPr lang="en-US" dirty="0"/>
              <a:t>Mandates timely notification of data breaches</a:t>
            </a:r>
          </a:p>
          <a:p>
            <a:pPr lvl="1"/>
            <a:r>
              <a:rPr lang="en-US" dirty="0"/>
              <a:t>Requires incident response planning and execution</a:t>
            </a:r>
          </a:p>
          <a:p>
            <a:pPr lvl="1"/>
            <a:r>
              <a:rPr lang="en-US" dirty="0"/>
              <a:t>Encourages transparency and accountability</a:t>
            </a:r>
          </a:p>
          <a:p>
            <a:endParaRPr lang="en-US" dirty="0"/>
          </a:p>
          <a:p>
            <a:endParaRPr lang="en-US" dirty="0"/>
          </a:p>
        </p:txBody>
      </p:sp>
      <p:sp>
        <p:nvSpPr>
          <p:cNvPr id="4" name="Slide Number Placeholder 3">
            <a:extLst>
              <a:ext uri="{FF2B5EF4-FFF2-40B4-BE49-F238E27FC236}">
                <a16:creationId xmlns:a16="http://schemas.microsoft.com/office/drawing/2014/main" id="{C7782D3C-B8C9-4448-92E8-3D5EA33FBD80}"/>
              </a:ext>
            </a:extLst>
          </p:cNvPr>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8194" name="Picture 2" descr="Breach Notification: Tackling the Timing - BankInfoSecurity">
            <a:extLst>
              <a:ext uri="{FF2B5EF4-FFF2-40B4-BE49-F238E27FC236}">
                <a16:creationId xmlns:a16="http://schemas.microsoft.com/office/drawing/2014/main" id="{A83CE7A7-F43A-4630-9E64-CE21FF9B1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849" y="3966628"/>
            <a:ext cx="4022459" cy="243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275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B212-5E11-4840-B9B7-4E73789406B7}"/>
              </a:ext>
            </a:extLst>
          </p:cNvPr>
          <p:cNvSpPr>
            <a:spLocks noGrp="1"/>
          </p:cNvSpPr>
          <p:nvPr>
            <p:ph type="title"/>
          </p:nvPr>
        </p:nvSpPr>
        <p:spPr/>
        <p:txBody>
          <a:bodyPr>
            <a:normAutofit fontScale="90000"/>
          </a:bodyPr>
          <a:lstStyle/>
          <a:p>
            <a:r>
              <a:rPr lang="en-US" dirty="0"/>
              <a:t>Compliance Strategies for Data Privacy Regulations</a:t>
            </a:r>
          </a:p>
        </p:txBody>
      </p:sp>
      <p:sp>
        <p:nvSpPr>
          <p:cNvPr id="3" name="Content Placeholder 2">
            <a:extLst>
              <a:ext uri="{FF2B5EF4-FFF2-40B4-BE49-F238E27FC236}">
                <a16:creationId xmlns:a16="http://schemas.microsoft.com/office/drawing/2014/main" id="{39E665C4-13C3-4629-9EE2-52AC3E961366}"/>
              </a:ext>
            </a:extLst>
          </p:cNvPr>
          <p:cNvSpPr>
            <a:spLocks noGrp="1"/>
          </p:cNvSpPr>
          <p:nvPr>
            <p:ph idx="1"/>
          </p:nvPr>
        </p:nvSpPr>
        <p:spPr/>
        <p:txBody>
          <a:bodyPr/>
          <a:lstStyle/>
          <a:p>
            <a:r>
              <a:rPr lang="en-US" dirty="0"/>
              <a:t>Implement data protection by design and default</a:t>
            </a:r>
          </a:p>
          <a:p>
            <a:r>
              <a:rPr lang="en-US" dirty="0"/>
              <a:t>Conduct data protection impact assessments</a:t>
            </a:r>
          </a:p>
          <a:p>
            <a:r>
              <a:rPr lang="en-US" dirty="0"/>
              <a:t>Develop data privacy policies and procedures</a:t>
            </a:r>
          </a:p>
          <a:p>
            <a:r>
              <a:rPr lang="en-US" dirty="0"/>
              <a:t>Provide training and awareness programs</a:t>
            </a:r>
          </a:p>
          <a:p>
            <a:r>
              <a:rPr lang="en-US" dirty="0"/>
              <a:t>Engage in regular compliance monitoring and auditing</a:t>
            </a:r>
          </a:p>
          <a:p>
            <a:endParaRPr lang="en-US" dirty="0"/>
          </a:p>
          <a:p>
            <a:endParaRPr lang="en-US" dirty="0"/>
          </a:p>
        </p:txBody>
      </p:sp>
      <p:sp>
        <p:nvSpPr>
          <p:cNvPr id="4" name="Slide Number Placeholder 3">
            <a:extLst>
              <a:ext uri="{FF2B5EF4-FFF2-40B4-BE49-F238E27FC236}">
                <a16:creationId xmlns:a16="http://schemas.microsoft.com/office/drawing/2014/main" id="{9B13AD8C-4BB3-418A-88E9-FBA2BE4656D0}"/>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707493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187A-FA33-4ABD-98B3-3171BE1521EE}"/>
              </a:ext>
            </a:extLst>
          </p:cNvPr>
          <p:cNvSpPr>
            <a:spLocks noGrp="1"/>
          </p:cNvSpPr>
          <p:nvPr>
            <p:ph type="title"/>
          </p:nvPr>
        </p:nvSpPr>
        <p:spPr/>
        <p:txBody>
          <a:bodyPr/>
          <a:lstStyle/>
          <a:p>
            <a:r>
              <a:rPr lang="en-US" dirty="0"/>
              <a:t>Data Protection Impact Assessments</a:t>
            </a:r>
          </a:p>
        </p:txBody>
      </p:sp>
      <p:sp>
        <p:nvSpPr>
          <p:cNvPr id="3" name="Content Placeholder 2">
            <a:extLst>
              <a:ext uri="{FF2B5EF4-FFF2-40B4-BE49-F238E27FC236}">
                <a16:creationId xmlns:a16="http://schemas.microsoft.com/office/drawing/2014/main" id="{20BB46E9-985C-47B3-A584-F6A1F302C952}"/>
              </a:ext>
            </a:extLst>
          </p:cNvPr>
          <p:cNvSpPr>
            <a:spLocks noGrp="1"/>
          </p:cNvSpPr>
          <p:nvPr>
            <p:ph idx="1"/>
          </p:nvPr>
        </p:nvSpPr>
        <p:spPr/>
        <p:txBody>
          <a:bodyPr/>
          <a:lstStyle/>
          <a:p>
            <a:r>
              <a:rPr lang="en-US" dirty="0"/>
              <a:t>A data protection impact assessment is a process to identify and mitigate the risks associated with data processing activities.</a:t>
            </a:r>
          </a:p>
          <a:p>
            <a:r>
              <a:rPr lang="en-US" dirty="0"/>
              <a:t>Key points:</a:t>
            </a:r>
          </a:p>
          <a:p>
            <a:pPr lvl="1"/>
            <a:r>
              <a:rPr lang="en-US" dirty="0"/>
              <a:t>Identifies high-risk data processing activities</a:t>
            </a:r>
          </a:p>
          <a:p>
            <a:pPr lvl="1"/>
            <a:r>
              <a:rPr lang="en-US" dirty="0"/>
              <a:t>Evaluates the potential impact on data subjects</a:t>
            </a:r>
          </a:p>
          <a:p>
            <a:pPr lvl="1"/>
            <a:r>
              <a:rPr lang="en-US" dirty="0"/>
              <a:t>Recommends mitigation measures and controls</a:t>
            </a:r>
          </a:p>
          <a:p>
            <a:endParaRPr lang="en-US" dirty="0"/>
          </a:p>
          <a:p>
            <a:endParaRPr lang="en-US" dirty="0"/>
          </a:p>
        </p:txBody>
      </p:sp>
      <p:sp>
        <p:nvSpPr>
          <p:cNvPr id="4" name="Slide Number Placeholder 3">
            <a:extLst>
              <a:ext uri="{FF2B5EF4-FFF2-40B4-BE49-F238E27FC236}">
                <a16:creationId xmlns:a16="http://schemas.microsoft.com/office/drawing/2014/main" id="{F3488A9E-1CB1-47C5-AD36-7D051A76283F}"/>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741335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D236-DB45-4581-A0FB-96892FA10FD3}"/>
              </a:ext>
            </a:extLst>
          </p:cNvPr>
          <p:cNvSpPr>
            <a:spLocks noGrp="1"/>
          </p:cNvSpPr>
          <p:nvPr>
            <p:ph type="title"/>
          </p:nvPr>
        </p:nvSpPr>
        <p:spPr/>
        <p:txBody>
          <a:bodyPr/>
          <a:lstStyle/>
          <a:p>
            <a:r>
              <a:rPr lang="en-US" dirty="0"/>
              <a:t>Data Privacy Policies and Procedures</a:t>
            </a:r>
          </a:p>
        </p:txBody>
      </p:sp>
      <p:sp>
        <p:nvSpPr>
          <p:cNvPr id="3" name="Content Placeholder 2">
            <a:extLst>
              <a:ext uri="{FF2B5EF4-FFF2-40B4-BE49-F238E27FC236}">
                <a16:creationId xmlns:a16="http://schemas.microsoft.com/office/drawing/2014/main" id="{962A2D4A-0B29-497C-B74A-4C451C9DDDDB}"/>
              </a:ext>
            </a:extLst>
          </p:cNvPr>
          <p:cNvSpPr>
            <a:spLocks noGrp="1"/>
          </p:cNvSpPr>
          <p:nvPr>
            <p:ph idx="1"/>
          </p:nvPr>
        </p:nvSpPr>
        <p:spPr/>
        <p:txBody>
          <a:bodyPr/>
          <a:lstStyle/>
          <a:p>
            <a:r>
              <a:rPr lang="en-US" dirty="0"/>
              <a:t>Data privacy policies and procedures outline the organization's approach to data privacy and security.</a:t>
            </a:r>
          </a:p>
          <a:p>
            <a:r>
              <a:rPr lang="en-US" dirty="0"/>
              <a:t>Key points:</a:t>
            </a:r>
          </a:p>
          <a:p>
            <a:pPr lvl="1"/>
            <a:r>
              <a:rPr lang="en-US" dirty="0"/>
              <a:t>Establishes data privacy principles and guidelines</a:t>
            </a:r>
          </a:p>
          <a:p>
            <a:pPr lvl="1"/>
            <a:r>
              <a:rPr lang="en-US" dirty="0"/>
              <a:t>Defines roles and responsibilities</a:t>
            </a:r>
          </a:p>
          <a:p>
            <a:pPr lvl="1"/>
            <a:r>
              <a:rPr lang="en-US" dirty="0"/>
              <a:t>Outlines data breach response and notification procedures</a:t>
            </a:r>
          </a:p>
          <a:p>
            <a:endParaRPr lang="en-US" dirty="0"/>
          </a:p>
          <a:p>
            <a:endParaRPr lang="en-US" dirty="0"/>
          </a:p>
        </p:txBody>
      </p:sp>
      <p:sp>
        <p:nvSpPr>
          <p:cNvPr id="4" name="Slide Number Placeholder 3">
            <a:extLst>
              <a:ext uri="{FF2B5EF4-FFF2-40B4-BE49-F238E27FC236}">
                <a16:creationId xmlns:a16="http://schemas.microsoft.com/office/drawing/2014/main" id="{B1907AA9-7EE7-422C-97DF-D24A359C487C}"/>
              </a:ext>
            </a:extLst>
          </p:cNvPr>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214074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D161-18D7-4EDD-AC3E-AC91BC8E5C68}"/>
              </a:ext>
            </a:extLst>
          </p:cNvPr>
          <p:cNvSpPr>
            <a:spLocks noGrp="1"/>
          </p:cNvSpPr>
          <p:nvPr>
            <p:ph type="title"/>
          </p:nvPr>
        </p:nvSpPr>
        <p:spPr/>
        <p:txBody>
          <a:bodyPr/>
          <a:lstStyle/>
          <a:p>
            <a:r>
              <a:rPr lang="en-US" dirty="0"/>
              <a:t>Training and Awareness Programs</a:t>
            </a:r>
          </a:p>
        </p:txBody>
      </p:sp>
      <p:sp>
        <p:nvSpPr>
          <p:cNvPr id="3" name="Content Placeholder 2">
            <a:extLst>
              <a:ext uri="{FF2B5EF4-FFF2-40B4-BE49-F238E27FC236}">
                <a16:creationId xmlns:a16="http://schemas.microsoft.com/office/drawing/2014/main" id="{4DAE487C-BF2E-448F-87A9-113201643E62}"/>
              </a:ext>
            </a:extLst>
          </p:cNvPr>
          <p:cNvSpPr>
            <a:spLocks noGrp="1"/>
          </p:cNvSpPr>
          <p:nvPr>
            <p:ph idx="1"/>
          </p:nvPr>
        </p:nvSpPr>
        <p:spPr/>
        <p:txBody>
          <a:bodyPr/>
          <a:lstStyle/>
          <a:p>
            <a:r>
              <a:rPr lang="en-US" dirty="0"/>
              <a:t>Training and awareness programs educate employees and stakeholders on data privacy principles and practices.</a:t>
            </a:r>
          </a:p>
          <a:p>
            <a:r>
              <a:rPr lang="en-US" dirty="0"/>
              <a:t>Key points:</a:t>
            </a:r>
          </a:p>
          <a:p>
            <a:pPr lvl="1"/>
            <a:r>
              <a:rPr lang="en-US" dirty="0"/>
              <a:t>Raises awareness of data privacy risks and responsibilities</a:t>
            </a:r>
          </a:p>
          <a:p>
            <a:pPr lvl="1"/>
            <a:r>
              <a:rPr lang="en-US" dirty="0"/>
              <a:t>Provides training on data privacy policies and procedures</a:t>
            </a:r>
          </a:p>
          <a:p>
            <a:pPr lvl="1"/>
            <a:r>
              <a:rPr lang="en-US" dirty="0"/>
              <a:t>Encourages a culture of data privacy and security</a:t>
            </a:r>
          </a:p>
          <a:p>
            <a:endParaRPr lang="en-US" dirty="0"/>
          </a:p>
          <a:p>
            <a:endParaRPr lang="en-US" dirty="0"/>
          </a:p>
        </p:txBody>
      </p:sp>
      <p:sp>
        <p:nvSpPr>
          <p:cNvPr id="4" name="Slide Number Placeholder 3">
            <a:extLst>
              <a:ext uri="{FF2B5EF4-FFF2-40B4-BE49-F238E27FC236}">
                <a16:creationId xmlns:a16="http://schemas.microsoft.com/office/drawing/2014/main" id="{BB817C95-E337-4BEE-9C5F-66F178A4322E}"/>
              </a:ext>
            </a:extLst>
          </p:cNvPr>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950262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7FB7-8CBD-4ADF-A98B-5ECC4B0DB98C}"/>
              </a:ext>
            </a:extLst>
          </p:cNvPr>
          <p:cNvSpPr>
            <a:spLocks noGrp="1"/>
          </p:cNvSpPr>
          <p:nvPr>
            <p:ph type="title"/>
          </p:nvPr>
        </p:nvSpPr>
        <p:spPr/>
        <p:txBody>
          <a:bodyPr/>
          <a:lstStyle/>
          <a:p>
            <a:r>
              <a:rPr lang="en-US" dirty="0"/>
              <a:t>Benefits of Compliance</a:t>
            </a:r>
          </a:p>
        </p:txBody>
      </p:sp>
      <p:sp>
        <p:nvSpPr>
          <p:cNvPr id="3" name="Content Placeholder 2">
            <a:extLst>
              <a:ext uri="{FF2B5EF4-FFF2-40B4-BE49-F238E27FC236}">
                <a16:creationId xmlns:a16="http://schemas.microsoft.com/office/drawing/2014/main" id="{A9F37004-909C-47C5-8E03-490F514ED046}"/>
              </a:ext>
            </a:extLst>
          </p:cNvPr>
          <p:cNvSpPr>
            <a:spLocks noGrp="1"/>
          </p:cNvSpPr>
          <p:nvPr>
            <p:ph idx="1"/>
          </p:nvPr>
        </p:nvSpPr>
        <p:spPr/>
        <p:txBody>
          <a:bodyPr/>
          <a:lstStyle/>
          <a:p>
            <a:r>
              <a:rPr lang="en-US" dirty="0"/>
              <a:t>Enhances trust and reputation</a:t>
            </a:r>
          </a:p>
          <a:p>
            <a:r>
              <a:rPr lang="en-US" dirty="0"/>
              <a:t>Reduces the risk of data breaches and fines</a:t>
            </a:r>
          </a:p>
          <a:p>
            <a:r>
              <a:rPr lang="en-US" dirty="0"/>
              <a:t>Improves data security and quality</a:t>
            </a:r>
          </a:p>
          <a:p>
            <a:r>
              <a:rPr lang="en-US" dirty="0"/>
              <a:t>Supports business growth and innovation</a:t>
            </a:r>
          </a:p>
          <a:p>
            <a:endParaRPr lang="en-US" dirty="0"/>
          </a:p>
          <a:p>
            <a:endParaRPr lang="en-US" dirty="0"/>
          </a:p>
        </p:txBody>
      </p:sp>
      <p:sp>
        <p:nvSpPr>
          <p:cNvPr id="4" name="Slide Number Placeholder 3">
            <a:extLst>
              <a:ext uri="{FF2B5EF4-FFF2-40B4-BE49-F238E27FC236}">
                <a16:creationId xmlns:a16="http://schemas.microsoft.com/office/drawing/2014/main" id="{6F9D075F-35A1-410E-B87D-D2F27B6DF5E6}"/>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165753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1B8DA3-6A25-43D7-AF6A-3793F85A7E0F}"/>
              </a:ext>
            </a:extLst>
          </p:cNvPr>
          <p:cNvSpPr>
            <a:spLocks noGrp="1"/>
          </p:cNvSpPr>
          <p:nvPr>
            <p:ph type="title"/>
          </p:nvPr>
        </p:nvSpPr>
        <p:spPr/>
        <p:txBody>
          <a:bodyPr/>
          <a:lstStyle/>
          <a:p>
            <a:r>
              <a:rPr lang="en-US" dirty="0"/>
              <a:t>Data Ethics and Data-Driven Decision-Making</a:t>
            </a:r>
          </a:p>
        </p:txBody>
      </p:sp>
      <p:sp>
        <p:nvSpPr>
          <p:cNvPr id="6" name="Text Placeholder 5">
            <a:extLst>
              <a:ext uri="{FF2B5EF4-FFF2-40B4-BE49-F238E27FC236}">
                <a16:creationId xmlns:a16="http://schemas.microsoft.com/office/drawing/2014/main" id="{32E36569-CF27-4E7C-980F-89C0BD6C2FD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C4E65F-BB1D-4BD9-BA42-91271F28E406}"/>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972478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763B-19E7-439F-A456-6A42EC5D20F0}"/>
              </a:ext>
            </a:extLst>
          </p:cNvPr>
          <p:cNvSpPr>
            <a:spLocks noGrp="1"/>
          </p:cNvSpPr>
          <p:nvPr>
            <p:ph type="title"/>
          </p:nvPr>
        </p:nvSpPr>
        <p:spPr/>
        <p:txBody>
          <a:bodyPr>
            <a:normAutofit fontScale="90000"/>
          </a:bodyPr>
          <a:lstStyle/>
          <a:p>
            <a:r>
              <a:rPr lang="en-US" dirty="0"/>
              <a:t>The Role of Ethics in Informing Data-Driven Decisions</a:t>
            </a:r>
          </a:p>
        </p:txBody>
      </p:sp>
      <p:sp>
        <p:nvSpPr>
          <p:cNvPr id="3" name="Content Placeholder 2">
            <a:extLst>
              <a:ext uri="{FF2B5EF4-FFF2-40B4-BE49-F238E27FC236}">
                <a16:creationId xmlns:a16="http://schemas.microsoft.com/office/drawing/2014/main" id="{620D2619-24B6-4BE9-9DC8-18A9213F0D32}"/>
              </a:ext>
            </a:extLst>
          </p:cNvPr>
          <p:cNvSpPr>
            <a:spLocks noGrp="1"/>
          </p:cNvSpPr>
          <p:nvPr>
            <p:ph idx="1"/>
          </p:nvPr>
        </p:nvSpPr>
        <p:spPr/>
        <p:txBody>
          <a:bodyPr/>
          <a:lstStyle/>
          <a:p>
            <a:r>
              <a:rPr lang="en-US" dirty="0"/>
              <a:t>Data ethics refers to the moral principles and values that guide the design, development, and use of data-driven systems, ensuring that they are fair, transparent, and respectful of individuals and society.</a:t>
            </a:r>
          </a:p>
          <a:p>
            <a:r>
              <a:rPr lang="en-US" dirty="0"/>
              <a:t>Ensures fairness and non-discrimination in data-driven decisions</a:t>
            </a:r>
          </a:p>
          <a:p>
            <a:r>
              <a:rPr lang="en-US" dirty="0"/>
              <a:t>Protects individual privacy and autonomy</a:t>
            </a:r>
          </a:p>
          <a:p>
            <a:r>
              <a:rPr lang="en-US" dirty="0"/>
              <a:t>Encourages transparency and accountability in data analysis and decision-making</a:t>
            </a:r>
          </a:p>
          <a:p>
            <a:endParaRPr lang="en-US" dirty="0"/>
          </a:p>
        </p:txBody>
      </p:sp>
      <p:sp>
        <p:nvSpPr>
          <p:cNvPr id="4" name="Slide Number Placeholder 3">
            <a:extLst>
              <a:ext uri="{FF2B5EF4-FFF2-40B4-BE49-F238E27FC236}">
                <a16:creationId xmlns:a16="http://schemas.microsoft.com/office/drawing/2014/main" id="{D4B2D40B-F43E-4D78-A984-D76B0F87AE85}"/>
              </a:ext>
            </a:extLst>
          </p:cNvPr>
          <p:cNvSpPr>
            <a:spLocks noGrp="1"/>
          </p:cNvSpPr>
          <p:nvPr>
            <p:ph type="sldNum" sz="quarter" idx="12"/>
          </p:nvPr>
        </p:nvSpPr>
        <p:spPr/>
        <p:txBody>
          <a:bodyPr/>
          <a:lstStyle/>
          <a:p>
            <a:fld id="{B8DACC02-A2BD-4578-8E03-6D891060A695}" type="slidenum">
              <a:rPr lang="en-US" smtClean="0"/>
              <a:pPr/>
              <a:t>37</a:t>
            </a:fld>
            <a:endParaRPr lang="en-US" dirty="0"/>
          </a:p>
        </p:txBody>
      </p:sp>
      <p:pic>
        <p:nvPicPr>
          <p:cNvPr id="9218" name="Picture 2" descr="Driving Business Value through Data Ethics | Informatica | Informatica">
            <a:extLst>
              <a:ext uri="{FF2B5EF4-FFF2-40B4-BE49-F238E27FC236}">
                <a16:creationId xmlns:a16="http://schemas.microsoft.com/office/drawing/2014/main" id="{B124BE03-7F47-4C52-B651-037943F8A1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5288" y="4244747"/>
            <a:ext cx="3961458" cy="224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652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6DE8-36C0-46D6-9FFA-41B47F30D95A}"/>
              </a:ext>
            </a:extLst>
          </p:cNvPr>
          <p:cNvSpPr>
            <a:spLocks noGrp="1"/>
          </p:cNvSpPr>
          <p:nvPr>
            <p:ph type="title"/>
          </p:nvPr>
        </p:nvSpPr>
        <p:spPr/>
        <p:txBody>
          <a:bodyPr>
            <a:normAutofit fontScale="90000"/>
          </a:bodyPr>
          <a:lstStyle/>
          <a:p>
            <a:r>
              <a:rPr lang="en-US" dirty="0"/>
              <a:t>Importance of Considering Ethical Implications of Data-Driven Decisions</a:t>
            </a:r>
          </a:p>
        </p:txBody>
      </p:sp>
      <p:sp>
        <p:nvSpPr>
          <p:cNvPr id="3" name="Content Placeholder 2">
            <a:extLst>
              <a:ext uri="{FF2B5EF4-FFF2-40B4-BE49-F238E27FC236}">
                <a16:creationId xmlns:a16="http://schemas.microsoft.com/office/drawing/2014/main" id="{25B0E433-F43F-47B0-A4BC-0E17EBB4A5C6}"/>
              </a:ext>
            </a:extLst>
          </p:cNvPr>
          <p:cNvSpPr>
            <a:spLocks noGrp="1"/>
          </p:cNvSpPr>
          <p:nvPr>
            <p:ph idx="1"/>
          </p:nvPr>
        </p:nvSpPr>
        <p:spPr/>
        <p:txBody>
          <a:bodyPr/>
          <a:lstStyle/>
          <a:p>
            <a:r>
              <a:rPr lang="en-US" dirty="0"/>
              <a:t>Data-driven decisions can have significant social and economic impacts</a:t>
            </a:r>
          </a:p>
          <a:p>
            <a:r>
              <a:rPr lang="en-US" dirty="0"/>
              <a:t>Ethical considerations can mitigate potential harms and biases</a:t>
            </a:r>
          </a:p>
          <a:p>
            <a:r>
              <a:rPr lang="en-US" dirty="0"/>
              <a:t>Ignoring ethical implications can lead to mistrust and reputational damage</a:t>
            </a:r>
          </a:p>
          <a:p>
            <a:endParaRPr lang="en-US" dirty="0"/>
          </a:p>
          <a:p>
            <a:endParaRPr lang="en-US" dirty="0"/>
          </a:p>
        </p:txBody>
      </p:sp>
      <p:sp>
        <p:nvSpPr>
          <p:cNvPr id="4" name="Slide Number Placeholder 3">
            <a:extLst>
              <a:ext uri="{FF2B5EF4-FFF2-40B4-BE49-F238E27FC236}">
                <a16:creationId xmlns:a16="http://schemas.microsoft.com/office/drawing/2014/main" id="{05CF6B42-583D-4586-9177-1821D407370E}"/>
              </a:ext>
            </a:extLst>
          </p:cNvPr>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22515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1CEC-84CB-4FAF-9C5C-0C885AA872A6}"/>
              </a:ext>
            </a:extLst>
          </p:cNvPr>
          <p:cNvSpPr>
            <a:spLocks noGrp="1"/>
          </p:cNvSpPr>
          <p:nvPr>
            <p:ph type="title"/>
          </p:nvPr>
        </p:nvSpPr>
        <p:spPr/>
        <p:txBody>
          <a:bodyPr>
            <a:normAutofit fontScale="90000"/>
          </a:bodyPr>
          <a:lstStyle/>
          <a:p>
            <a:r>
              <a:rPr lang="en-US" dirty="0"/>
              <a:t>Strategies for Integrating Ethics into Data-Driven Decision-Making</a:t>
            </a:r>
          </a:p>
        </p:txBody>
      </p:sp>
      <p:sp>
        <p:nvSpPr>
          <p:cNvPr id="3" name="Content Placeholder 2">
            <a:extLst>
              <a:ext uri="{FF2B5EF4-FFF2-40B4-BE49-F238E27FC236}">
                <a16:creationId xmlns:a16="http://schemas.microsoft.com/office/drawing/2014/main" id="{5136AAEA-C079-48DA-A347-ED73B3B702B4}"/>
              </a:ext>
            </a:extLst>
          </p:cNvPr>
          <p:cNvSpPr>
            <a:spLocks noGrp="1"/>
          </p:cNvSpPr>
          <p:nvPr>
            <p:ph idx="1"/>
          </p:nvPr>
        </p:nvSpPr>
        <p:spPr/>
        <p:txBody>
          <a:bodyPr/>
          <a:lstStyle/>
          <a:p>
            <a:r>
              <a:rPr lang="en-US" dirty="0"/>
              <a:t>Establish an ethics committee or review board</a:t>
            </a:r>
          </a:p>
          <a:p>
            <a:r>
              <a:rPr lang="en-US" dirty="0"/>
              <a:t>Conduct ethical impact assessments</a:t>
            </a:r>
          </a:p>
          <a:p>
            <a:r>
              <a:rPr lang="en-US" dirty="0"/>
              <a:t>Develop ethical guidelines and principles</a:t>
            </a:r>
          </a:p>
          <a:p>
            <a:r>
              <a:rPr lang="en-US" dirty="0"/>
              <a:t>Provide training and education on data ethics</a:t>
            </a:r>
          </a:p>
          <a:p>
            <a:endParaRPr lang="en-US" dirty="0"/>
          </a:p>
          <a:p>
            <a:endParaRPr lang="en-US" dirty="0"/>
          </a:p>
        </p:txBody>
      </p:sp>
      <p:sp>
        <p:nvSpPr>
          <p:cNvPr id="4" name="Slide Number Placeholder 3">
            <a:extLst>
              <a:ext uri="{FF2B5EF4-FFF2-40B4-BE49-F238E27FC236}">
                <a16:creationId xmlns:a16="http://schemas.microsoft.com/office/drawing/2014/main" id="{BCA53D54-1E6C-482D-A17B-95123CE7A741}"/>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81082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435F5A-F29C-4F34-8AD7-33578A26D112}"/>
              </a:ext>
            </a:extLst>
          </p:cNvPr>
          <p:cNvSpPr>
            <a:spLocks noGrp="1"/>
          </p:cNvSpPr>
          <p:nvPr>
            <p:ph type="title"/>
          </p:nvPr>
        </p:nvSpPr>
        <p:spPr/>
        <p:txBody>
          <a:bodyPr>
            <a:normAutofit/>
          </a:bodyPr>
          <a:lstStyle/>
          <a:p>
            <a:r>
              <a:rPr lang="en-US" dirty="0"/>
              <a:t>Unlocking Insights from Data</a:t>
            </a:r>
          </a:p>
        </p:txBody>
      </p:sp>
      <p:sp>
        <p:nvSpPr>
          <p:cNvPr id="6" name="Content Placeholder 5">
            <a:extLst>
              <a:ext uri="{FF2B5EF4-FFF2-40B4-BE49-F238E27FC236}">
                <a16:creationId xmlns:a16="http://schemas.microsoft.com/office/drawing/2014/main" id="{7FB8D01D-6242-40BE-AC9F-AAC246BA30D7}"/>
              </a:ext>
            </a:extLst>
          </p:cNvPr>
          <p:cNvSpPr>
            <a:spLocks noGrp="1"/>
          </p:cNvSpPr>
          <p:nvPr>
            <p:ph idx="1"/>
          </p:nvPr>
        </p:nvSpPr>
        <p:spPr/>
        <p:txBody>
          <a:bodyPr/>
          <a:lstStyle/>
          <a:p>
            <a:r>
              <a:rPr lang="en-US" dirty="0"/>
              <a:t>Responsible Data Management in the Digital Age</a:t>
            </a:r>
          </a:p>
        </p:txBody>
      </p:sp>
      <p:sp>
        <p:nvSpPr>
          <p:cNvPr id="4" name="Slide Number Placeholder 3">
            <a:extLst>
              <a:ext uri="{FF2B5EF4-FFF2-40B4-BE49-F238E27FC236}">
                <a16:creationId xmlns:a16="http://schemas.microsoft.com/office/drawing/2014/main" id="{DA38B251-9C4E-4C4E-8E3A-2773C025CDFE}"/>
              </a:ext>
            </a:extLst>
          </p:cNvPr>
          <p:cNvSpPr>
            <a:spLocks noGrp="1"/>
          </p:cNvSpPr>
          <p:nvPr>
            <p:ph type="sldNum" sz="quarter" idx="12"/>
          </p:nvPr>
        </p:nvSpPr>
        <p:spPr/>
        <p:txBody>
          <a:bodyPr/>
          <a:lstStyle/>
          <a:p>
            <a:fld id="{B8DACC02-A2BD-4578-8E03-6D891060A695}" type="slidenum">
              <a:rPr lang="en-US" smtClean="0"/>
              <a:t>4</a:t>
            </a:fld>
            <a:endParaRPr lang="en-US"/>
          </a:p>
        </p:txBody>
      </p:sp>
      <p:pic>
        <p:nvPicPr>
          <p:cNvPr id="2" name="Picture 2" descr="Data Responsibility: An Approach to Protecting the People Behind the Data |  by Data &amp; Policy Blog | Data &amp; Policy Blog | Medium">
            <a:extLst>
              <a:ext uri="{FF2B5EF4-FFF2-40B4-BE49-F238E27FC236}">
                <a16:creationId xmlns:a16="http://schemas.microsoft.com/office/drawing/2014/main" id="{DEE1601A-DAC0-404E-B945-3334C70381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3493" y="2326995"/>
            <a:ext cx="3995928" cy="3995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648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C740-DFA7-4D8E-BB21-F9A9106D08F6}"/>
              </a:ext>
            </a:extLst>
          </p:cNvPr>
          <p:cNvSpPr>
            <a:spLocks noGrp="1"/>
          </p:cNvSpPr>
          <p:nvPr>
            <p:ph type="title"/>
          </p:nvPr>
        </p:nvSpPr>
        <p:spPr/>
        <p:txBody>
          <a:bodyPr>
            <a:normAutofit fontScale="90000"/>
          </a:bodyPr>
          <a:lstStyle/>
          <a:p>
            <a:r>
              <a:rPr lang="en-US" dirty="0"/>
              <a:t>Ethical Considerations in Data Analysis and Interpretation</a:t>
            </a:r>
          </a:p>
        </p:txBody>
      </p:sp>
      <p:sp>
        <p:nvSpPr>
          <p:cNvPr id="3" name="Content Placeholder 2">
            <a:extLst>
              <a:ext uri="{FF2B5EF4-FFF2-40B4-BE49-F238E27FC236}">
                <a16:creationId xmlns:a16="http://schemas.microsoft.com/office/drawing/2014/main" id="{103DF6A7-B901-4A66-8C9A-AC2131AD2049}"/>
              </a:ext>
            </a:extLst>
          </p:cNvPr>
          <p:cNvSpPr>
            <a:spLocks noGrp="1"/>
          </p:cNvSpPr>
          <p:nvPr>
            <p:ph idx="1"/>
          </p:nvPr>
        </p:nvSpPr>
        <p:spPr/>
        <p:txBody>
          <a:bodyPr/>
          <a:lstStyle/>
          <a:p>
            <a:r>
              <a:rPr lang="en-US" dirty="0"/>
              <a:t>Avoiding misleading or deceptive analysis</a:t>
            </a:r>
          </a:p>
          <a:p>
            <a:r>
              <a:rPr lang="en-US" dirty="0"/>
              <a:t>Ensuring transparency and reproducibility in data analysis</a:t>
            </a:r>
          </a:p>
          <a:p>
            <a:r>
              <a:rPr lang="en-US" dirty="0"/>
              <a:t>Considering alternative explanations and perspectives</a:t>
            </a:r>
          </a:p>
          <a:p>
            <a:r>
              <a:rPr lang="en-US" dirty="0"/>
              <a:t>Avoiding bias and discrimination in data interpretation</a:t>
            </a:r>
          </a:p>
          <a:p>
            <a:endParaRPr lang="en-US" dirty="0"/>
          </a:p>
          <a:p>
            <a:endParaRPr lang="en-US" dirty="0"/>
          </a:p>
        </p:txBody>
      </p:sp>
      <p:sp>
        <p:nvSpPr>
          <p:cNvPr id="4" name="Slide Number Placeholder 3">
            <a:extLst>
              <a:ext uri="{FF2B5EF4-FFF2-40B4-BE49-F238E27FC236}">
                <a16:creationId xmlns:a16="http://schemas.microsoft.com/office/drawing/2014/main" id="{8FC54355-4F71-4A34-B1C9-5A1A825AD500}"/>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111833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4F61-8F4C-46B6-9D18-A22B8F9AD0AA}"/>
              </a:ext>
            </a:extLst>
          </p:cNvPr>
          <p:cNvSpPr>
            <a:spLocks noGrp="1"/>
          </p:cNvSpPr>
          <p:nvPr>
            <p:ph type="title"/>
          </p:nvPr>
        </p:nvSpPr>
        <p:spPr/>
        <p:txBody>
          <a:bodyPr/>
          <a:lstStyle/>
          <a:p>
            <a:r>
              <a:rPr lang="en-US" dirty="0"/>
              <a:t>Avoiding Misleading or Deceptive Analysis</a:t>
            </a:r>
          </a:p>
        </p:txBody>
      </p:sp>
      <p:sp>
        <p:nvSpPr>
          <p:cNvPr id="3" name="Content Placeholder 2">
            <a:extLst>
              <a:ext uri="{FF2B5EF4-FFF2-40B4-BE49-F238E27FC236}">
                <a16:creationId xmlns:a16="http://schemas.microsoft.com/office/drawing/2014/main" id="{236CA2C3-6F57-4440-A2BB-9577D40EF42C}"/>
              </a:ext>
            </a:extLst>
          </p:cNvPr>
          <p:cNvSpPr>
            <a:spLocks noGrp="1"/>
          </p:cNvSpPr>
          <p:nvPr>
            <p:ph idx="1"/>
          </p:nvPr>
        </p:nvSpPr>
        <p:spPr/>
        <p:txBody>
          <a:bodyPr/>
          <a:lstStyle/>
          <a:p>
            <a:r>
              <a:rPr lang="en-US" dirty="0"/>
              <a:t>Using clear and transparent methods and assumptions</a:t>
            </a:r>
          </a:p>
          <a:p>
            <a:r>
              <a:rPr lang="en-US" dirty="0"/>
              <a:t>Avoiding cherry-picking or selective reporting of data</a:t>
            </a:r>
          </a:p>
          <a:p>
            <a:r>
              <a:rPr lang="en-US" dirty="0"/>
              <a:t>Providing context and caveats for data analysis</a:t>
            </a:r>
          </a:p>
          <a:p>
            <a:r>
              <a:rPr lang="en-US" dirty="0"/>
              <a:t>Disclosing potential conflicts of interest</a:t>
            </a:r>
          </a:p>
          <a:p>
            <a:endParaRPr lang="en-US" dirty="0"/>
          </a:p>
          <a:p>
            <a:endParaRPr lang="en-US" dirty="0"/>
          </a:p>
        </p:txBody>
      </p:sp>
      <p:sp>
        <p:nvSpPr>
          <p:cNvPr id="4" name="Slide Number Placeholder 3">
            <a:extLst>
              <a:ext uri="{FF2B5EF4-FFF2-40B4-BE49-F238E27FC236}">
                <a16:creationId xmlns:a16="http://schemas.microsoft.com/office/drawing/2014/main" id="{5E2799CA-AD77-44F3-8888-75C045208E8B}"/>
              </a:ext>
            </a:extLst>
          </p:cNvPr>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10242" name="Picture 2" descr="Ethics of Data Visualization: Avoiding Deceptive Practices">
            <a:extLst>
              <a:ext uri="{FF2B5EF4-FFF2-40B4-BE49-F238E27FC236}">
                <a16:creationId xmlns:a16="http://schemas.microsoft.com/office/drawing/2014/main" id="{A6E5EB1D-BC3E-41A6-8773-0599FC88A7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5548" y="3687456"/>
            <a:ext cx="4881452" cy="2465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928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D31E-1CF2-42AA-BB71-21E806FBFD9F}"/>
              </a:ext>
            </a:extLst>
          </p:cNvPr>
          <p:cNvSpPr>
            <a:spLocks noGrp="1"/>
          </p:cNvSpPr>
          <p:nvPr>
            <p:ph type="title"/>
          </p:nvPr>
        </p:nvSpPr>
        <p:spPr/>
        <p:txBody>
          <a:bodyPr>
            <a:normAutofit fontScale="90000"/>
          </a:bodyPr>
          <a:lstStyle/>
          <a:p>
            <a:r>
              <a:rPr lang="en-US" dirty="0"/>
              <a:t>Ensuring Transparency and Reproducibility in Data Analysis</a:t>
            </a:r>
          </a:p>
        </p:txBody>
      </p:sp>
      <p:sp>
        <p:nvSpPr>
          <p:cNvPr id="3" name="Content Placeholder 2">
            <a:extLst>
              <a:ext uri="{FF2B5EF4-FFF2-40B4-BE49-F238E27FC236}">
                <a16:creationId xmlns:a16="http://schemas.microsoft.com/office/drawing/2014/main" id="{BDB3419C-8885-4245-BAA2-F86810512644}"/>
              </a:ext>
            </a:extLst>
          </p:cNvPr>
          <p:cNvSpPr>
            <a:spLocks noGrp="1"/>
          </p:cNvSpPr>
          <p:nvPr>
            <p:ph idx="1"/>
          </p:nvPr>
        </p:nvSpPr>
        <p:spPr/>
        <p:txBody>
          <a:bodyPr/>
          <a:lstStyle/>
          <a:p>
            <a:r>
              <a:rPr lang="en-US" dirty="0"/>
              <a:t>Documenting data sources and methods</a:t>
            </a:r>
          </a:p>
          <a:p>
            <a:r>
              <a:rPr lang="en-US" dirty="0"/>
              <a:t>Providing access to data and code</a:t>
            </a:r>
          </a:p>
          <a:p>
            <a:r>
              <a:rPr lang="en-US" dirty="0"/>
              <a:t>Using open-source and transparent tools and methods</a:t>
            </a:r>
          </a:p>
          <a:p>
            <a:r>
              <a:rPr lang="en-US" dirty="0"/>
              <a:t>Encouraging peer review and replication</a:t>
            </a:r>
          </a:p>
          <a:p>
            <a:endParaRPr lang="en-US" dirty="0"/>
          </a:p>
          <a:p>
            <a:endParaRPr lang="en-US" dirty="0"/>
          </a:p>
        </p:txBody>
      </p:sp>
      <p:sp>
        <p:nvSpPr>
          <p:cNvPr id="4" name="Slide Number Placeholder 3">
            <a:extLst>
              <a:ext uri="{FF2B5EF4-FFF2-40B4-BE49-F238E27FC236}">
                <a16:creationId xmlns:a16="http://schemas.microsoft.com/office/drawing/2014/main" id="{2777AC77-2D3B-4227-8C13-E229EA58C225}"/>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092475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292-D00A-4F69-8CF8-21E121786643}"/>
              </a:ext>
            </a:extLst>
          </p:cNvPr>
          <p:cNvSpPr>
            <a:spLocks noGrp="1"/>
          </p:cNvSpPr>
          <p:nvPr>
            <p:ph type="title"/>
          </p:nvPr>
        </p:nvSpPr>
        <p:spPr/>
        <p:txBody>
          <a:bodyPr/>
          <a:lstStyle/>
          <a:p>
            <a:r>
              <a:rPr lang="en-US" dirty="0"/>
              <a:t>Ethical Considerations in Data Visualization</a:t>
            </a:r>
          </a:p>
        </p:txBody>
      </p:sp>
      <p:sp>
        <p:nvSpPr>
          <p:cNvPr id="3" name="Content Placeholder 2">
            <a:extLst>
              <a:ext uri="{FF2B5EF4-FFF2-40B4-BE49-F238E27FC236}">
                <a16:creationId xmlns:a16="http://schemas.microsoft.com/office/drawing/2014/main" id="{DF516578-684E-416A-BA64-E81F8B75A001}"/>
              </a:ext>
            </a:extLst>
          </p:cNvPr>
          <p:cNvSpPr>
            <a:spLocks noGrp="1"/>
          </p:cNvSpPr>
          <p:nvPr>
            <p:ph idx="1"/>
          </p:nvPr>
        </p:nvSpPr>
        <p:spPr/>
        <p:txBody>
          <a:bodyPr/>
          <a:lstStyle/>
          <a:p>
            <a:r>
              <a:rPr lang="en-US" dirty="0"/>
              <a:t>Avoiding misleading or deceptive visualizations</a:t>
            </a:r>
          </a:p>
          <a:p>
            <a:r>
              <a:rPr lang="en-US" dirty="0"/>
              <a:t>Ensuring transparency and clarity in data visualization</a:t>
            </a:r>
          </a:p>
          <a:p>
            <a:r>
              <a:rPr lang="en-US" dirty="0"/>
              <a:t>Considering alternative visualizations and perspectives</a:t>
            </a:r>
          </a:p>
          <a:p>
            <a:r>
              <a:rPr lang="en-US" dirty="0"/>
              <a:t>Avoiding bias and discrimination in data visualization</a:t>
            </a:r>
          </a:p>
          <a:p>
            <a:endParaRPr lang="en-US" dirty="0"/>
          </a:p>
          <a:p>
            <a:endParaRPr lang="en-US" dirty="0"/>
          </a:p>
        </p:txBody>
      </p:sp>
      <p:sp>
        <p:nvSpPr>
          <p:cNvPr id="4" name="Slide Number Placeholder 3">
            <a:extLst>
              <a:ext uri="{FF2B5EF4-FFF2-40B4-BE49-F238E27FC236}">
                <a16:creationId xmlns:a16="http://schemas.microsoft.com/office/drawing/2014/main" id="{5CC0A24A-57C4-492D-B73E-8A44592AC970}"/>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837110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A34F-0A18-4B88-83AC-07C69E48D2BA}"/>
              </a:ext>
            </a:extLst>
          </p:cNvPr>
          <p:cNvSpPr>
            <a:spLocks noGrp="1"/>
          </p:cNvSpPr>
          <p:nvPr>
            <p:ph type="title"/>
          </p:nvPr>
        </p:nvSpPr>
        <p:spPr/>
        <p:txBody>
          <a:bodyPr>
            <a:normAutofit/>
          </a:bodyPr>
          <a:lstStyle/>
          <a:p>
            <a:r>
              <a:rPr lang="en-US" dirty="0"/>
              <a:t>Cambridge Analytica (CA)</a:t>
            </a:r>
          </a:p>
        </p:txBody>
      </p:sp>
      <p:sp>
        <p:nvSpPr>
          <p:cNvPr id="3" name="Content Placeholder 2">
            <a:extLst>
              <a:ext uri="{FF2B5EF4-FFF2-40B4-BE49-F238E27FC236}">
                <a16:creationId xmlns:a16="http://schemas.microsoft.com/office/drawing/2014/main" id="{9434534D-21D4-456E-B421-A3A9D443A661}"/>
              </a:ext>
            </a:extLst>
          </p:cNvPr>
          <p:cNvSpPr>
            <a:spLocks noGrp="1"/>
          </p:cNvSpPr>
          <p:nvPr>
            <p:ph idx="1"/>
          </p:nvPr>
        </p:nvSpPr>
        <p:spPr/>
        <p:txBody>
          <a:bodyPr>
            <a:normAutofit fontScale="85000" lnSpcReduction="20000"/>
          </a:bodyPr>
          <a:lstStyle/>
          <a:p>
            <a:r>
              <a:rPr lang="en-US" dirty="0"/>
              <a:t>Political Consulting and Data Analytics</a:t>
            </a:r>
          </a:p>
          <a:p>
            <a:pPr lvl="1"/>
            <a:r>
              <a:rPr lang="en-US" dirty="0"/>
              <a:t>Background: Cambridge Analytica was a UK-based political consulting firm that used data analytics to influence electoral outcomes. In 2014, CA worked with the Ted Cruz presidential campaign in the US, and later with the Donald Trump presidential campaign in 2016.</a:t>
            </a:r>
          </a:p>
          <a:p>
            <a:r>
              <a:rPr lang="en-US" dirty="0"/>
              <a:t>Ethical Considerations:</a:t>
            </a:r>
          </a:p>
          <a:p>
            <a:pPr lvl="1"/>
            <a:r>
              <a:rPr lang="en-US" dirty="0"/>
              <a:t>Data Privacy: CA harvested personal data from millions of Facebook users without their consent, using a third-party app that collected data from users and their friends. This violated Facebook's terms of service and compromised the privacy of millions of users.</a:t>
            </a:r>
          </a:p>
          <a:p>
            <a:pPr lvl="1"/>
            <a:r>
              <a:rPr lang="en-US" dirty="0"/>
              <a:t>Data Manipulation: CA used the harvested data to create psychological profiles of voters, which were then used to target them with personalized political ads. This raised concerns about the manipulation of voters and the potential to influence electoral outcomes unfairly.</a:t>
            </a:r>
          </a:p>
          <a:p>
            <a:pPr lvl="1"/>
            <a:r>
              <a:rPr lang="en-US" dirty="0"/>
              <a:t>Lack of Transparency: CA's data collection and analysis methods were opaque, making it difficult for users to understand how their data was being used. This lack of transparency raised concerns about accountability and the potential for misuse.</a:t>
            </a:r>
          </a:p>
          <a:p>
            <a:pPr lvl="1"/>
            <a:r>
              <a:rPr lang="en-US" dirty="0"/>
              <a:t>Bias and Discrimination: CA's algorithms and models were criticized for perpetuating biases and discrimination, particularly against minority groups. This raised concerns about the potential for data-driven decision-making to exacerbate existing social inequalities.</a:t>
            </a:r>
          </a:p>
        </p:txBody>
      </p:sp>
      <p:sp>
        <p:nvSpPr>
          <p:cNvPr id="4" name="Slide Number Placeholder 3">
            <a:extLst>
              <a:ext uri="{FF2B5EF4-FFF2-40B4-BE49-F238E27FC236}">
                <a16:creationId xmlns:a16="http://schemas.microsoft.com/office/drawing/2014/main" id="{86B3013D-F8BA-4B50-A5FA-BDF21C459A8B}"/>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7362912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A34F-0A18-4B88-83AC-07C69E48D2BA}"/>
              </a:ext>
            </a:extLst>
          </p:cNvPr>
          <p:cNvSpPr>
            <a:spLocks noGrp="1"/>
          </p:cNvSpPr>
          <p:nvPr>
            <p:ph type="title"/>
          </p:nvPr>
        </p:nvSpPr>
        <p:spPr/>
        <p:txBody>
          <a:bodyPr>
            <a:normAutofit/>
          </a:bodyPr>
          <a:lstStyle/>
          <a:p>
            <a:r>
              <a:rPr lang="en-US" dirty="0"/>
              <a:t>Cambridge Analytica (CA)</a:t>
            </a:r>
          </a:p>
        </p:txBody>
      </p:sp>
      <p:sp>
        <p:nvSpPr>
          <p:cNvPr id="3" name="Content Placeholder 2">
            <a:extLst>
              <a:ext uri="{FF2B5EF4-FFF2-40B4-BE49-F238E27FC236}">
                <a16:creationId xmlns:a16="http://schemas.microsoft.com/office/drawing/2014/main" id="{9434534D-21D4-456E-B421-A3A9D443A661}"/>
              </a:ext>
            </a:extLst>
          </p:cNvPr>
          <p:cNvSpPr>
            <a:spLocks noGrp="1"/>
          </p:cNvSpPr>
          <p:nvPr>
            <p:ph idx="1"/>
          </p:nvPr>
        </p:nvSpPr>
        <p:spPr/>
        <p:txBody>
          <a:bodyPr>
            <a:normAutofit/>
          </a:bodyPr>
          <a:lstStyle/>
          <a:p>
            <a:r>
              <a:rPr lang="en-US" dirty="0"/>
              <a:t>Consequences:</a:t>
            </a:r>
          </a:p>
          <a:p>
            <a:pPr lvl="1"/>
            <a:r>
              <a:rPr lang="en-US" dirty="0"/>
              <a:t>Facebook Data Breach: The scandal led to a massive data breach, with millions of users' data compromised.</a:t>
            </a:r>
          </a:p>
          <a:p>
            <a:pPr lvl="1"/>
            <a:r>
              <a:rPr lang="en-US" dirty="0"/>
              <a:t>Legal Consequences: CA faced legal action from regulators and individuals, including a lawsuit from the New York Attorney General.</a:t>
            </a:r>
          </a:p>
          <a:p>
            <a:pPr lvl="1"/>
            <a:r>
              <a:rPr lang="en-US" dirty="0"/>
              <a:t>Reputation Damage: The scandal damaged CA's reputation, leading to the closure of the company in 2018.</a:t>
            </a:r>
          </a:p>
          <a:p>
            <a:pPr lvl="1"/>
            <a:r>
              <a:rPr lang="en-US" dirty="0"/>
              <a:t>Regulatory Reforms: The scandal prompted regulatory reforms, including the introduction of the General Data Protection Regulation (GDPR) in the EU and the California Consumer Privacy Act (CCPA) in the US.</a:t>
            </a:r>
          </a:p>
        </p:txBody>
      </p:sp>
      <p:sp>
        <p:nvSpPr>
          <p:cNvPr id="4" name="Slide Number Placeholder 3">
            <a:extLst>
              <a:ext uri="{FF2B5EF4-FFF2-40B4-BE49-F238E27FC236}">
                <a16:creationId xmlns:a16="http://schemas.microsoft.com/office/drawing/2014/main" id="{86B3013D-F8BA-4B50-A5FA-BDF21C459A8B}"/>
              </a:ext>
            </a:extLst>
          </p:cNvPr>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4119065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5BA9-B48D-4310-AF85-CAE866AC8DFB}"/>
              </a:ext>
            </a:extLst>
          </p:cNvPr>
          <p:cNvSpPr>
            <a:spLocks noGrp="1"/>
          </p:cNvSpPr>
          <p:nvPr>
            <p:ph type="title"/>
          </p:nvPr>
        </p:nvSpPr>
        <p:spPr/>
        <p:txBody>
          <a:bodyPr>
            <a:normAutofit fontScale="90000"/>
          </a:bodyPr>
          <a:lstStyle/>
          <a:p>
            <a:r>
              <a:rPr lang="en-US" dirty="0"/>
              <a:t>Benefits of Integrating Ethics into Data-Driven Decision-Making</a:t>
            </a:r>
          </a:p>
        </p:txBody>
      </p:sp>
      <p:sp>
        <p:nvSpPr>
          <p:cNvPr id="3" name="Content Placeholder 2">
            <a:extLst>
              <a:ext uri="{FF2B5EF4-FFF2-40B4-BE49-F238E27FC236}">
                <a16:creationId xmlns:a16="http://schemas.microsoft.com/office/drawing/2014/main" id="{A4A7EDBD-36AC-413D-911B-8AB4242BC114}"/>
              </a:ext>
            </a:extLst>
          </p:cNvPr>
          <p:cNvSpPr>
            <a:spLocks noGrp="1"/>
          </p:cNvSpPr>
          <p:nvPr>
            <p:ph idx="1"/>
          </p:nvPr>
        </p:nvSpPr>
        <p:spPr/>
        <p:txBody>
          <a:bodyPr/>
          <a:lstStyle/>
          <a:p>
            <a:r>
              <a:rPr lang="en-US" dirty="0"/>
              <a:t>Enhances trust and reputation</a:t>
            </a:r>
          </a:p>
          <a:p>
            <a:r>
              <a:rPr lang="en-US" dirty="0"/>
              <a:t>Improves decision-making quality and accuracy</a:t>
            </a:r>
          </a:p>
          <a:p>
            <a:r>
              <a:rPr lang="en-US" dirty="0"/>
              <a:t>Reduces risk of ethical breaches and reputational damage</a:t>
            </a:r>
          </a:p>
          <a:p>
            <a:r>
              <a:rPr lang="en-US" dirty="0"/>
              <a:t>Encourages innovation and creativity</a:t>
            </a:r>
          </a:p>
          <a:p>
            <a:endParaRPr lang="en-US" dirty="0"/>
          </a:p>
          <a:p>
            <a:endParaRPr lang="en-US" dirty="0"/>
          </a:p>
        </p:txBody>
      </p:sp>
      <p:sp>
        <p:nvSpPr>
          <p:cNvPr id="4" name="Slide Number Placeholder 3">
            <a:extLst>
              <a:ext uri="{FF2B5EF4-FFF2-40B4-BE49-F238E27FC236}">
                <a16:creationId xmlns:a16="http://schemas.microsoft.com/office/drawing/2014/main" id="{44F34745-201E-4863-8414-B0E7561B36F7}"/>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734336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E385-8EBA-49BC-918F-288C79F9750F}"/>
              </a:ext>
            </a:extLst>
          </p:cNvPr>
          <p:cNvSpPr>
            <a:spLocks noGrp="1"/>
          </p:cNvSpPr>
          <p:nvPr>
            <p:ph type="title"/>
          </p:nvPr>
        </p:nvSpPr>
        <p:spPr/>
        <p:txBody>
          <a:bodyPr>
            <a:normAutofit fontScale="90000"/>
          </a:bodyPr>
          <a:lstStyle/>
          <a:p>
            <a:r>
              <a:rPr lang="en-US" dirty="0"/>
              <a:t>Best Practices for Integrating Ethics into Data-Driven Decision-Making</a:t>
            </a:r>
          </a:p>
        </p:txBody>
      </p:sp>
      <p:sp>
        <p:nvSpPr>
          <p:cNvPr id="3" name="Content Placeholder 2">
            <a:extLst>
              <a:ext uri="{FF2B5EF4-FFF2-40B4-BE49-F238E27FC236}">
                <a16:creationId xmlns:a16="http://schemas.microsoft.com/office/drawing/2014/main" id="{564489C8-2418-4372-8D45-E79A9673770C}"/>
              </a:ext>
            </a:extLst>
          </p:cNvPr>
          <p:cNvSpPr>
            <a:spLocks noGrp="1"/>
          </p:cNvSpPr>
          <p:nvPr>
            <p:ph idx="1"/>
          </p:nvPr>
        </p:nvSpPr>
        <p:spPr/>
        <p:txBody>
          <a:bodyPr/>
          <a:lstStyle/>
          <a:p>
            <a:r>
              <a:rPr lang="en-US" dirty="0"/>
              <a:t>Establish a clear ethical framework and guidelines</a:t>
            </a:r>
          </a:p>
          <a:p>
            <a:r>
              <a:rPr lang="en-US" dirty="0"/>
              <a:t>Provide training and education on data ethics</a:t>
            </a:r>
          </a:p>
          <a:p>
            <a:r>
              <a:rPr lang="en-US" dirty="0"/>
              <a:t>Encourage transparency and accountability</a:t>
            </a:r>
          </a:p>
          <a:p>
            <a:r>
              <a:rPr lang="en-US" dirty="0"/>
              <a:t>Foster a culture of ethics and responsibility</a:t>
            </a:r>
          </a:p>
          <a:p>
            <a:endParaRPr lang="en-US" dirty="0"/>
          </a:p>
          <a:p>
            <a:endParaRPr lang="en-US" dirty="0"/>
          </a:p>
        </p:txBody>
      </p:sp>
      <p:sp>
        <p:nvSpPr>
          <p:cNvPr id="4" name="Slide Number Placeholder 3">
            <a:extLst>
              <a:ext uri="{FF2B5EF4-FFF2-40B4-BE49-F238E27FC236}">
                <a16:creationId xmlns:a16="http://schemas.microsoft.com/office/drawing/2014/main" id="{762B1A5C-7C54-420C-9B81-E3A4D50A38F8}"/>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274652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365CBE-4EF8-4F02-94CF-D6B5C256158A}"/>
              </a:ext>
            </a:extLst>
          </p:cNvPr>
          <p:cNvSpPr>
            <a:spLocks noGrp="1"/>
          </p:cNvSpPr>
          <p:nvPr>
            <p:ph type="title"/>
          </p:nvPr>
        </p:nvSpPr>
        <p:spPr/>
        <p:txBody>
          <a:bodyPr/>
          <a:lstStyle/>
          <a:p>
            <a:r>
              <a:rPr lang="en-US" dirty="0"/>
              <a:t>Case Studies and Examples</a:t>
            </a:r>
          </a:p>
        </p:txBody>
      </p:sp>
      <p:sp>
        <p:nvSpPr>
          <p:cNvPr id="6" name="Text Placeholder 5">
            <a:extLst>
              <a:ext uri="{FF2B5EF4-FFF2-40B4-BE49-F238E27FC236}">
                <a16:creationId xmlns:a16="http://schemas.microsoft.com/office/drawing/2014/main" id="{CAE177B6-0B67-4E10-815F-7E727B0ECEE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70ADCD5-35C7-4FB4-B025-CF83C42E25DA}"/>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332533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FBD2-ECB2-4B76-B86D-AB769EE736C8}"/>
              </a:ext>
            </a:extLst>
          </p:cNvPr>
          <p:cNvSpPr>
            <a:spLocks noGrp="1"/>
          </p:cNvSpPr>
          <p:nvPr>
            <p:ph type="title"/>
          </p:nvPr>
        </p:nvSpPr>
        <p:spPr/>
        <p:txBody>
          <a:bodyPr/>
          <a:lstStyle/>
          <a:p>
            <a:r>
              <a:rPr lang="en-US" dirty="0"/>
              <a:t>Case Study 1: Equifax Data Breach</a:t>
            </a:r>
          </a:p>
        </p:txBody>
      </p:sp>
      <p:sp>
        <p:nvSpPr>
          <p:cNvPr id="3" name="Content Placeholder 2">
            <a:extLst>
              <a:ext uri="{FF2B5EF4-FFF2-40B4-BE49-F238E27FC236}">
                <a16:creationId xmlns:a16="http://schemas.microsoft.com/office/drawing/2014/main" id="{8057FD3C-E315-4E47-9070-E618D7583411}"/>
              </a:ext>
            </a:extLst>
          </p:cNvPr>
          <p:cNvSpPr>
            <a:spLocks noGrp="1"/>
          </p:cNvSpPr>
          <p:nvPr>
            <p:ph idx="1"/>
          </p:nvPr>
        </p:nvSpPr>
        <p:spPr/>
        <p:txBody>
          <a:bodyPr/>
          <a:lstStyle/>
          <a:p>
            <a:r>
              <a:rPr lang="en-US" dirty="0"/>
              <a:t>A Data Breach of Epic Proportions</a:t>
            </a:r>
          </a:p>
          <a:p>
            <a:r>
              <a:rPr lang="en-US" dirty="0"/>
              <a:t>In 2017, Equifax, one of the largest credit reporting agencies in the world, suffered a massive data breach that exposed sensitive information of over 147 million people.</a:t>
            </a:r>
          </a:p>
        </p:txBody>
      </p:sp>
      <p:sp>
        <p:nvSpPr>
          <p:cNvPr id="4" name="Slide Number Placeholder 3">
            <a:extLst>
              <a:ext uri="{FF2B5EF4-FFF2-40B4-BE49-F238E27FC236}">
                <a16:creationId xmlns:a16="http://schemas.microsoft.com/office/drawing/2014/main" id="{B0F7CCDD-9FDE-49DE-8F18-3B0346694452}"/>
              </a:ext>
            </a:extLst>
          </p:cNvPr>
          <p:cNvSpPr>
            <a:spLocks noGrp="1"/>
          </p:cNvSpPr>
          <p:nvPr>
            <p:ph type="sldNum" sz="quarter" idx="12"/>
          </p:nvPr>
        </p:nvSpPr>
        <p:spPr/>
        <p:txBody>
          <a:bodyPr/>
          <a:lstStyle/>
          <a:p>
            <a:fld id="{B8DACC02-A2BD-4578-8E03-6D891060A695}" type="slidenum">
              <a:rPr lang="en-US" smtClean="0"/>
              <a:pPr/>
              <a:t>49</a:t>
            </a:fld>
            <a:endParaRPr lang="en-US" dirty="0"/>
          </a:p>
        </p:txBody>
      </p:sp>
      <p:pic>
        <p:nvPicPr>
          <p:cNvPr id="11268" name="Picture 4" descr="Equifax Data Breach Settlement: What You Should Know | Consumer Advice">
            <a:extLst>
              <a:ext uri="{FF2B5EF4-FFF2-40B4-BE49-F238E27FC236}">
                <a16:creationId xmlns:a16="http://schemas.microsoft.com/office/drawing/2014/main" id="{723F31AF-48CA-4E2B-ADFC-C2527453FB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200"/>
          <a:stretch/>
        </p:blipFill>
        <p:spPr bwMode="auto">
          <a:xfrm>
            <a:off x="5949696" y="3098634"/>
            <a:ext cx="5630114" cy="305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32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DDA1-8907-4F75-AD7D-BD395C7CAD81}"/>
              </a:ext>
            </a:extLst>
          </p:cNvPr>
          <p:cNvSpPr>
            <a:spLocks noGrp="1"/>
          </p:cNvSpPr>
          <p:nvPr>
            <p:ph type="title"/>
          </p:nvPr>
        </p:nvSpPr>
        <p:spPr/>
        <p:txBody>
          <a:bodyPr>
            <a:normAutofit/>
          </a:bodyPr>
          <a:lstStyle/>
          <a:p>
            <a:r>
              <a:rPr lang="en-US" dirty="0"/>
              <a:t>What is Data Ethics?</a:t>
            </a:r>
          </a:p>
        </p:txBody>
      </p:sp>
      <p:sp>
        <p:nvSpPr>
          <p:cNvPr id="3" name="Content Placeholder 2">
            <a:extLst>
              <a:ext uri="{FF2B5EF4-FFF2-40B4-BE49-F238E27FC236}">
                <a16:creationId xmlns:a16="http://schemas.microsoft.com/office/drawing/2014/main" id="{DEA2412D-8BCC-46F0-BAEF-15B7FC26FE3E}"/>
              </a:ext>
            </a:extLst>
          </p:cNvPr>
          <p:cNvSpPr>
            <a:spLocks noGrp="1"/>
          </p:cNvSpPr>
          <p:nvPr>
            <p:ph idx="1"/>
          </p:nvPr>
        </p:nvSpPr>
        <p:spPr/>
        <p:txBody>
          <a:bodyPr>
            <a:normAutofit/>
          </a:bodyPr>
          <a:lstStyle/>
          <a:p>
            <a:r>
              <a:rPr lang="en-US" dirty="0"/>
              <a:t>Data ethics refers to the moral principles and values that guide the design, development, and use of data-driven systems, ensuring that they are fair, transparent, and respectful of individuals and society.</a:t>
            </a:r>
          </a:p>
          <a:p>
            <a:r>
              <a:rPr lang="en-US" dirty="0"/>
              <a:t>Concerned with the social and moral implications of data collection, storage, and use</a:t>
            </a:r>
          </a:p>
          <a:p>
            <a:r>
              <a:rPr lang="en-US" dirty="0"/>
              <a:t>Involves considering the potential consequences of data-driven decisions on individuals and society</a:t>
            </a:r>
          </a:p>
          <a:p>
            <a:r>
              <a:rPr lang="en-US" dirty="0"/>
              <a:t>Aims to promote fairness, accountability, and transparency in data management</a:t>
            </a:r>
          </a:p>
        </p:txBody>
      </p:sp>
      <p:sp>
        <p:nvSpPr>
          <p:cNvPr id="4" name="Slide Number Placeholder 3">
            <a:extLst>
              <a:ext uri="{FF2B5EF4-FFF2-40B4-BE49-F238E27FC236}">
                <a16:creationId xmlns:a16="http://schemas.microsoft.com/office/drawing/2014/main" id="{4F6E7A3A-4749-4376-B961-123B518224A4}"/>
              </a:ext>
            </a:extLst>
          </p:cNvPr>
          <p:cNvSpPr>
            <a:spLocks noGrp="1"/>
          </p:cNvSpPr>
          <p:nvPr>
            <p:ph type="sldNum" sz="quarter" idx="12"/>
          </p:nvPr>
        </p:nvSpPr>
        <p:spPr/>
        <p:txBody>
          <a:bodyPr/>
          <a:lstStyle/>
          <a:p>
            <a:fld id="{B8DACC02-A2BD-4578-8E03-6D891060A695}" type="slidenum">
              <a:rPr lang="en-US" smtClean="0"/>
              <a:pPr/>
              <a:t>5</a:t>
            </a:fld>
            <a:endParaRPr lang="en-US" dirty="0"/>
          </a:p>
        </p:txBody>
      </p:sp>
      <p:pic>
        <p:nvPicPr>
          <p:cNvPr id="2050" name="Picture 2" descr="Data Ethics &amp; Responsible AI – EDM Council">
            <a:extLst>
              <a:ext uri="{FF2B5EF4-FFF2-40B4-BE49-F238E27FC236}">
                <a16:creationId xmlns:a16="http://schemas.microsoft.com/office/drawing/2014/main" id="{CB8BBA82-D4C2-48B4-A929-81F3C4548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597" y="5190501"/>
            <a:ext cx="3943350" cy="11620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1A8F59E-D97A-4FF6-9DF8-1708280A71A5}"/>
              </a:ext>
            </a:extLst>
          </p:cNvPr>
          <p:cNvSpPr/>
          <p:nvPr/>
        </p:nvSpPr>
        <p:spPr>
          <a:xfrm>
            <a:off x="9500616" y="5468112"/>
            <a:ext cx="743331" cy="684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97EB71-5F6D-4655-94BB-2B602BF3EB31}"/>
              </a:ext>
            </a:extLst>
          </p:cNvPr>
          <p:cNvSpPr/>
          <p:nvPr/>
        </p:nvSpPr>
        <p:spPr>
          <a:xfrm>
            <a:off x="7245477" y="5808016"/>
            <a:ext cx="2374011" cy="344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453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4AF3-1480-4D0D-AD68-37E28250AA97}"/>
              </a:ext>
            </a:extLst>
          </p:cNvPr>
          <p:cNvSpPr>
            <a:spLocks noGrp="1"/>
          </p:cNvSpPr>
          <p:nvPr>
            <p:ph type="title"/>
          </p:nvPr>
        </p:nvSpPr>
        <p:spPr/>
        <p:txBody>
          <a:bodyPr/>
          <a:lstStyle/>
          <a:p>
            <a:r>
              <a:rPr lang="en-US" dirty="0"/>
              <a:t>Consequences of the Equifax Data Breach</a:t>
            </a:r>
          </a:p>
        </p:txBody>
      </p:sp>
      <p:sp>
        <p:nvSpPr>
          <p:cNvPr id="3" name="Content Placeholder 2">
            <a:extLst>
              <a:ext uri="{FF2B5EF4-FFF2-40B4-BE49-F238E27FC236}">
                <a16:creationId xmlns:a16="http://schemas.microsoft.com/office/drawing/2014/main" id="{30D75680-1227-457D-8748-D7526B3FE951}"/>
              </a:ext>
            </a:extLst>
          </p:cNvPr>
          <p:cNvSpPr>
            <a:spLocks noGrp="1"/>
          </p:cNvSpPr>
          <p:nvPr>
            <p:ph idx="1"/>
          </p:nvPr>
        </p:nvSpPr>
        <p:spPr/>
        <p:txBody>
          <a:bodyPr/>
          <a:lstStyle/>
          <a:p>
            <a:r>
              <a:rPr lang="en-US" dirty="0"/>
              <a:t>Exposure of sensitive information, including Social Security numbers, birth dates, and addresses</a:t>
            </a:r>
          </a:p>
          <a:p>
            <a:r>
              <a:rPr lang="en-US" dirty="0"/>
              <a:t>Identity theft and fraud</a:t>
            </a:r>
          </a:p>
          <a:p>
            <a:r>
              <a:rPr lang="en-US" dirty="0"/>
              <a:t>Financial losses for individuals and businesses</a:t>
            </a:r>
          </a:p>
          <a:p>
            <a:r>
              <a:rPr lang="en-US" dirty="0"/>
              <a:t>Damage to Equifax's reputation and stock price</a:t>
            </a:r>
          </a:p>
          <a:p>
            <a:endParaRPr lang="en-US" dirty="0"/>
          </a:p>
          <a:p>
            <a:endParaRPr lang="en-US" dirty="0"/>
          </a:p>
        </p:txBody>
      </p:sp>
      <p:sp>
        <p:nvSpPr>
          <p:cNvPr id="4" name="Slide Number Placeholder 3">
            <a:extLst>
              <a:ext uri="{FF2B5EF4-FFF2-40B4-BE49-F238E27FC236}">
                <a16:creationId xmlns:a16="http://schemas.microsoft.com/office/drawing/2014/main" id="{BB8BA1EE-78F6-4B42-A665-B99201764E1B}"/>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1162607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488B-EFE9-4C21-8FDE-5F59ADD6B26F}"/>
              </a:ext>
            </a:extLst>
          </p:cNvPr>
          <p:cNvSpPr>
            <a:spLocks noGrp="1"/>
          </p:cNvSpPr>
          <p:nvPr>
            <p:ph type="title"/>
          </p:nvPr>
        </p:nvSpPr>
        <p:spPr/>
        <p:txBody>
          <a:bodyPr/>
          <a:lstStyle/>
          <a:p>
            <a:r>
              <a:rPr lang="en-US" dirty="0"/>
              <a:t>Causes of the Equifax Data Breach</a:t>
            </a:r>
          </a:p>
        </p:txBody>
      </p:sp>
      <p:sp>
        <p:nvSpPr>
          <p:cNvPr id="3" name="Content Placeholder 2">
            <a:extLst>
              <a:ext uri="{FF2B5EF4-FFF2-40B4-BE49-F238E27FC236}">
                <a16:creationId xmlns:a16="http://schemas.microsoft.com/office/drawing/2014/main" id="{D4C366E6-3898-42BA-80A7-309ED15E51AF}"/>
              </a:ext>
            </a:extLst>
          </p:cNvPr>
          <p:cNvSpPr>
            <a:spLocks noGrp="1"/>
          </p:cNvSpPr>
          <p:nvPr>
            <p:ph idx="1"/>
          </p:nvPr>
        </p:nvSpPr>
        <p:spPr/>
        <p:txBody>
          <a:bodyPr/>
          <a:lstStyle/>
          <a:p>
            <a:r>
              <a:rPr lang="en-US" dirty="0"/>
              <a:t>Failure to patch a known vulnerability in Apache Struts</a:t>
            </a:r>
          </a:p>
          <a:p>
            <a:r>
              <a:rPr lang="en-US" dirty="0"/>
              <a:t>Lack of encryption for sensitive data</a:t>
            </a:r>
          </a:p>
          <a:p>
            <a:r>
              <a:rPr lang="en-US" dirty="0"/>
              <a:t>Inadequate security measures and monitoring</a:t>
            </a:r>
          </a:p>
          <a:p>
            <a:r>
              <a:rPr lang="en-US" dirty="0"/>
              <a:t>Human error and negligence</a:t>
            </a:r>
          </a:p>
          <a:p>
            <a:endParaRPr lang="en-US" dirty="0"/>
          </a:p>
          <a:p>
            <a:endParaRPr lang="en-US" dirty="0"/>
          </a:p>
        </p:txBody>
      </p:sp>
      <p:sp>
        <p:nvSpPr>
          <p:cNvPr id="4" name="Slide Number Placeholder 3">
            <a:extLst>
              <a:ext uri="{FF2B5EF4-FFF2-40B4-BE49-F238E27FC236}">
                <a16:creationId xmlns:a16="http://schemas.microsoft.com/office/drawing/2014/main" id="{190CD490-F2E0-40D0-B88B-44A881A344D0}"/>
              </a:ext>
            </a:extLst>
          </p:cNvPr>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861673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E230-DB80-4F22-A01D-4B9370C50DD4}"/>
              </a:ext>
            </a:extLst>
          </p:cNvPr>
          <p:cNvSpPr>
            <a:spLocks noGrp="1"/>
          </p:cNvSpPr>
          <p:nvPr>
            <p:ph type="title"/>
          </p:nvPr>
        </p:nvSpPr>
        <p:spPr/>
        <p:txBody>
          <a:bodyPr/>
          <a:lstStyle/>
          <a:p>
            <a:r>
              <a:rPr lang="en-US" dirty="0"/>
              <a:t>Lessons Learned from the Equifax Data Breach</a:t>
            </a:r>
          </a:p>
        </p:txBody>
      </p:sp>
      <p:sp>
        <p:nvSpPr>
          <p:cNvPr id="3" name="Content Placeholder 2">
            <a:extLst>
              <a:ext uri="{FF2B5EF4-FFF2-40B4-BE49-F238E27FC236}">
                <a16:creationId xmlns:a16="http://schemas.microsoft.com/office/drawing/2014/main" id="{ADDBEFD9-2EBC-46F6-ADD6-5E50638F07B7}"/>
              </a:ext>
            </a:extLst>
          </p:cNvPr>
          <p:cNvSpPr>
            <a:spLocks noGrp="1"/>
          </p:cNvSpPr>
          <p:nvPr>
            <p:ph idx="1"/>
          </p:nvPr>
        </p:nvSpPr>
        <p:spPr/>
        <p:txBody>
          <a:bodyPr/>
          <a:lstStyle/>
          <a:p>
            <a:r>
              <a:rPr lang="en-US" dirty="0"/>
              <a:t>Importance of patching vulnerabilities and keeping software up-to-date</a:t>
            </a:r>
          </a:p>
          <a:p>
            <a:r>
              <a:rPr lang="en-US" dirty="0"/>
              <a:t>Need for encryption and secure storage of sensitive data</a:t>
            </a:r>
          </a:p>
          <a:p>
            <a:r>
              <a:rPr lang="en-US" dirty="0"/>
              <a:t>Importance of regular security audits and monitoring</a:t>
            </a:r>
          </a:p>
          <a:p>
            <a:r>
              <a:rPr lang="en-US" dirty="0"/>
              <a:t>Accountability and transparency in data management</a:t>
            </a:r>
          </a:p>
          <a:p>
            <a:endParaRPr lang="en-US" dirty="0"/>
          </a:p>
          <a:p>
            <a:endParaRPr lang="en-US" dirty="0"/>
          </a:p>
        </p:txBody>
      </p:sp>
      <p:sp>
        <p:nvSpPr>
          <p:cNvPr id="4" name="Slide Number Placeholder 3">
            <a:extLst>
              <a:ext uri="{FF2B5EF4-FFF2-40B4-BE49-F238E27FC236}">
                <a16:creationId xmlns:a16="http://schemas.microsoft.com/office/drawing/2014/main" id="{FCB1E36F-B0FA-474B-B1BA-D1097428F12E}"/>
              </a:ext>
            </a:extLst>
          </p:cNvPr>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489863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D0E9-2760-4F5A-A818-C9958439215C}"/>
              </a:ext>
            </a:extLst>
          </p:cNvPr>
          <p:cNvSpPr>
            <a:spLocks noGrp="1"/>
          </p:cNvSpPr>
          <p:nvPr>
            <p:ph type="title"/>
          </p:nvPr>
        </p:nvSpPr>
        <p:spPr/>
        <p:txBody>
          <a:bodyPr>
            <a:normAutofit fontScale="90000"/>
          </a:bodyPr>
          <a:lstStyle/>
          <a:p>
            <a:r>
              <a:rPr lang="en-US" dirty="0"/>
              <a:t>Case Study 2: Data-Driven Decision-Making - Amazon's AI-powered Hiring Tool</a:t>
            </a:r>
          </a:p>
        </p:txBody>
      </p:sp>
      <p:sp>
        <p:nvSpPr>
          <p:cNvPr id="3" name="Content Placeholder 2">
            <a:extLst>
              <a:ext uri="{FF2B5EF4-FFF2-40B4-BE49-F238E27FC236}">
                <a16:creationId xmlns:a16="http://schemas.microsoft.com/office/drawing/2014/main" id="{F918F169-E51E-42AA-8B49-17D4CCFB0598}"/>
              </a:ext>
            </a:extLst>
          </p:cNvPr>
          <p:cNvSpPr>
            <a:spLocks noGrp="1"/>
          </p:cNvSpPr>
          <p:nvPr>
            <p:ph idx="1"/>
          </p:nvPr>
        </p:nvSpPr>
        <p:spPr/>
        <p:txBody>
          <a:bodyPr/>
          <a:lstStyle/>
          <a:p>
            <a:r>
              <a:rPr lang="en-US" dirty="0"/>
              <a:t>A Cautionary Tale of Bias in AI</a:t>
            </a:r>
          </a:p>
          <a:p>
            <a:r>
              <a:rPr lang="en-US" dirty="0"/>
              <a:t>In 2018, Amazon developed an AI-powered hiring tool to streamline its recruitment process. However, the tool was found to be biased against women, highlighting the importance of addressing bias in AI-powered decision-making tools.</a:t>
            </a:r>
          </a:p>
        </p:txBody>
      </p:sp>
      <p:sp>
        <p:nvSpPr>
          <p:cNvPr id="4" name="Slide Number Placeholder 3">
            <a:extLst>
              <a:ext uri="{FF2B5EF4-FFF2-40B4-BE49-F238E27FC236}">
                <a16:creationId xmlns:a16="http://schemas.microsoft.com/office/drawing/2014/main" id="{6EB238F4-0A91-4A02-A7C8-985F0117B29D}"/>
              </a:ext>
            </a:extLst>
          </p:cNvPr>
          <p:cNvSpPr>
            <a:spLocks noGrp="1"/>
          </p:cNvSpPr>
          <p:nvPr>
            <p:ph type="sldNum" sz="quarter" idx="12"/>
          </p:nvPr>
        </p:nvSpPr>
        <p:spPr/>
        <p:txBody>
          <a:bodyPr/>
          <a:lstStyle/>
          <a:p>
            <a:fld id="{B8DACC02-A2BD-4578-8E03-6D891060A695}" type="slidenum">
              <a:rPr lang="en-US" smtClean="0"/>
              <a:pPr/>
              <a:t>53</a:t>
            </a:fld>
            <a:endParaRPr lang="en-US" dirty="0"/>
          </a:p>
        </p:txBody>
      </p:sp>
      <p:pic>
        <p:nvPicPr>
          <p:cNvPr id="12290" name="Picture 2" descr="Amazon Scraps Secret AI Recruiting Engine that Showed Biases Against Women  - Machine Learning - CMU - Carnegie Mellon University">
            <a:extLst>
              <a:ext uri="{FF2B5EF4-FFF2-40B4-BE49-F238E27FC236}">
                <a16:creationId xmlns:a16="http://schemas.microsoft.com/office/drawing/2014/main" id="{41C0D5FE-34E6-40CB-BBB1-1ED294EA4B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0051" y="3557916"/>
            <a:ext cx="4968240" cy="279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26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0BE0-9CDA-4A54-84CF-23E609982C72}"/>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id="{404C3F00-38DD-472B-A4DE-1BA510D987B9}"/>
              </a:ext>
            </a:extLst>
          </p:cNvPr>
          <p:cNvSpPr>
            <a:spLocks noGrp="1"/>
          </p:cNvSpPr>
          <p:nvPr>
            <p:ph idx="1"/>
          </p:nvPr>
        </p:nvSpPr>
        <p:spPr/>
        <p:txBody>
          <a:bodyPr/>
          <a:lstStyle/>
          <a:p>
            <a:r>
              <a:rPr lang="en-US" dirty="0"/>
              <a:t>Amazon developed an AI-powered hiring tool to analyze resumes and identify top candidates</a:t>
            </a:r>
          </a:p>
          <a:p>
            <a:r>
              <a:rPr lang="en-US" dirty="0"/>
              <a:t>The tool was trained on resumes submitted to Amazon over a 10-year period, which reflected the company's existing gender imbalance</a:t>
            </a:r>
          </a:p>
          <a:p>
            <a:r>
              <a:rPr lang="en-US" dirty="0"/>
              <a:t>As a result, the tool learned to prefer male candidates, perpetuating gender bias in hiring</a:t>
            </a:r>
          </a:p>
          <a:p>
            <a:endParaRPr lang="en-US" dirty="0"/>
          </a:p>
          <a:p>
            <a:endParaRPr lang="en-US" dirty="0"/>
          </a:p>
        </p:txBody>
      </p:sp>
      <p:sp>
        <p:nvSpPr>
          <p:cNvPr id="4" name="Slide Number Placeholder 3">
            <a:extLst>
              <a:ext uri="{FF2B5EF4-FFF2-40B4-BE49-F238E27FC236}">
                <a16:creationId xmlns:a16="http://schemas.microsoft.com/office/drawing/2014/main" id="{DAE8CC91-086B-4DE3-8F0C-77213AB57268}"/>
              </a:ext>
            </a:extLst>
          </p:cNvPr>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1013907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E44C-16E5-4719-9CD7-1AC597371294}"/>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D3DCAFD2-D351-45F3-A79F-20827D472F64}"/>
              </a:ext>
            </a:extLst>
          </p:cNvPr>
          <p:cNvSpPr>
            <a:spLocks noGrp="1"/>
          </p:cNvSpPr>
          <p:nvPr>
            <p:ph idx="1"/>
          </p:nvPr>
        </p:nvSpPr>
        <p:spPr/>
        <p:txBody>
          <a:bodyPr/>
          <a:lstStyle/>
          <a:p>
            <a:r>
              <a:rPr lang="en-US" dirty="0"/>
              <a:t>Gender bias: The biased tool perpetuated gender bias in hiring, potentially excluding qualified female candidates</a:t>
            </a:r>
          </a:p>
          <a:p>
            <a:r>
              <a:rPr lang="en-US" dirty="0"/>
              <a:t>Lack of transparency: The proprietary nature of the algorithm made it difficult to identify and address the bias</a:t>
            </a:r>
          </a:p>
          <a:p>
            <a:r>
              <a:rPr lang="en-US" dirty="0"/>
              <a:t>Ethical dilemmas: The case raised ethical questions about the use of AI in hiring and the potential for bias</a:t>
            </a:r>
          </a:p>
          <a:p>
            <a:endParaRPr lang="en-US" dirty="0"/>
          </a:p>
          <a:p>
            <a:endParaRPr lang="en-US" dirty="0"/>
          </a:p>
        </p:txBody>
      </p:sp>
      <p:sp>
        <p:nvSpPr>
          <p:cNvPr id="4" name="Slide Number Placeholder 3">
            <a:extLst>
              <a:ext uri="{FF2B5EF4-FFF2-40B4-BE49-F238E27FC236}">
                <a16:creationId xmlns:a16="http://schemas.microsoft.com/office/drawing/2014/main" id="{BBDCEC70-86A6-4F09-8546-3C80C76F392F}"/>
              </a:ext>
            </a:extLst>
          </p:cNvPr>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643263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D408-43E6-49A5-B6B4-5E679D8E70D0}"/>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17610F1C-EDFA-4E81-B59B-D91AA7BF4353}"/>
              </a:ext>
            </a:extLst>
          </p:cNvPr>
          <p:cNvSpPr>
            <a:spLocks noGrp="1"/>
          </p:cNvSpPr>
          <p:nvPr>
            <p:ph idx="1"/>
          </p:nvPr>
        </p:nvSpPr>
        <p:spPr/>
        <p:txBody>
          <a:bodyPr/>
          <a:lstStyle/>
          <a:p>
            <a:r>
              <a:rPr lang="en-US" dirty="0"/>
              <a:t>Importance of addressing bias in AI-powered decision-making tools, particularly in high-stakes applications like hiring</a:t>
            </a:r>
          </a:p>
          <a:p>
            <a:r>
              <a:rPr lang="en-US" dirty="0"/>
              <a:t>Need for transparency, accountability, and regular auditing to ensure fairness and equity</a:t>
            </a:r>
          </a:p>
          <a:p>
            <a:r>
              <a:rPr lang="en-US" dirty="0"/>
              <a:t>Importance of diverse and representative training data to prevent bias</a:t>
            </a:r>
          </a:p>
          <a:p>
            <a:r>
              <a:rPr lang="en-US" dirty="0"/>
              <a:t>Need for human oversight and review to detect and correct bias</a:t>
            </a:r>
          </a:p>
          <a:p>
            <a:endParaRPr lang="en-US" dirty="0"/>
          </a:p>
          <a:p>
            <a:endParaRPr lang="en-US" dirty="0"/>
          </a:p>
        </p:txBody>
      </p:sp>
      <p:sp>
        <p:nvSpPr>
          <p:cNvPr id="4" name="Slide Number Placeholder 3">
            <a:extLst>
              <a:ext uri="{FF2B5EF4-FFF2-40B4-BE49-F238E27FC236}">
                <a16:creationId xmlns:a16="http://schemas.microsoft.com/office/drawing/2014/main" id="{A8B10948-D0A3-4460-AF37-14DA433BF98D}"/>
              </a:ext>
            </a:extLst>
          </p:cNvPr>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92376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5376-AD24-4B88-BFD6-17DDAF86320B}"/>
              </a:ext>
            </a:extLst>
          </p:cNvPr>
          <p:cNvSpPr>
            <a:spLocks noGrp="1"/>
          </p:cNvSpPr>
          <p:nvPr>
            <p:ph type="title"/>
          </p:nvPr>
        </p:nvSpPr>
        <p:spPr/>
        <p:txBody>
          <a:bodyPr/>
          <a:lstStyle/>
          <a:p>
            <a:r>
              <a:rPr lang="en-US" dirty="0"/>
              <a:t>Why Data Ethics Matters</a:t>
            </a:r>
          </a:p>
        </p:txBody>
      </p:sp>
      <p:sp>
        <p:nvSpPr>
          <p:cNvPr id="3" name="Content Placeholder 2">
            <a:extLst>
              <a:ext uri="{FF2B5EF4-FFF2-40B4-BE49-F238E27FC236}">
                <a16:creationId xmlns:a16="http://schemas.microsoft.com/office/drawing/2014/main" id="{8C6FB9B8-A82C-456D-B1D9-3E2CC95D90DC}"/>
              </a:ext>
            </a:extLst>
          </p:cNvPr>
          <p:cNvSpPr>
            <a:spLocks noGrp="1"/>
          </p:cNvSpPr>
          <p:nvPr>
            <p:ph idx="1"/>
          </p:nvPr>
        </p:nvSpPr>
        <p:spPr/>
        <p:txBody>
          <a:bodyPr>
            <a:normAutofit/>
          </a:bodyPr>
          <a:lstStyle/>
          <a:p>
            <a:r>
              <a:rPr lang="en-US" dirty="0"/>
              <a:t>Ensures fairness and non-discrimination in AI-driven decision-making</a:t>
            </a:r>
          </a:p>
          <a:p>
            <a:r>
              <a:rPr lang="en-US" dirty="0"/>
              <a:t>Protects individual privacy and autonomy</a:t>
            </a:r>
          </a:p>
          <a:p>
            <a:r>
              <a:rPr lang="en-US" dirty="0"/>
              <a:t>Builds trust and accountability in data-driven systems</a:t>
            </a:r>
          </a:p>
          <a:p>
            <a:r>
              <a:rPr lang="en-US" dirty="0"/>
              <a:t>Encourages transparency and </a:t>
            </a:r>
            <a:r>
              <a:rPr lang="en-US" dirty="0" err="1"/>
              <a:t>explainability</a:t>
            </a:r>
            <a:r>
              <a:rPr lang="en-US" dirty="0"/>
              <a:t> in data analysis and decision-making</a:t>
            </a:r>
          </a:p>
          <a:p>
            <a:r>
              <a:rPr lang="en-US" dirty="0"/>
              <a:t>Helps mitigate the risks of data breaches and misuse</a:t>
            </a:r>
          </a:p>
        </p:txBody>
      </p:sp>
      <p:sp>
        <p:nvSpPr>
          <p:cNvPr id="4" name="Slide Number Placeholder 3">
            <a:extLst>
              <a:ext uri="{FF2B5EF4-FFF2-40B4-BE49-F238E27FC236}">
                <a16:creationId xmlns:a16="http://schemas.microsoft.com/office/drawing/2014/main" id="{5BD86C3A-5E59-4399-8F73-612351B09861}"/>
              </a:ext>
            </a:extLst>
          </p:cNvPr>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3074" name="Picture 2" descr="Pervasive Data Protection: The Foundation of Digital Trust | Fortanix">
            <a:extLst>
              <a:ext uri="{FF2B5EF4-FFF2-40B4-BE49-F238E27FC236}">
                <a16:creationId xmlns:a16="http://schemas.microsoft.com/office/drawing/2014/main" id="{2C4C92F5-E7D0-4150-B1D3-E4C0FB0220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24705" y="3931919"/>
            <a:ext cx="3212940" cy="242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19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4A90-78CE-49A1-8C24-B46C2728879E}"/>
              </a:ext>
            </a:extLst>
          </p:cNvPr>
          <p:cNvSpPr>
            <a:spLocks noGrp="1"/>
          </p:cNvSpPr>
          <p:nvPr>
            <p:ph type="title"/>
          </p:nvPr>
        </p:nvSpPr>
        <p:spPr/>
        <p:txBody>
          <a:bodyPr/>
          <a:lstStyle/>
          <a:p>
            <a:r>
              <a:rPr lang="en-US" dirty="0"/>
              <a:t>The Evolution of Data Ethics</a:t>
            </a:r>
          </a:p>
        </p:txBody>
      </p:sp>
      <p:sp>
        <p:nvSpPr>
          <p:cNvPr id="3" name="Content Placeholder 2">
            <a:extLst>
              <a:ext uri="{FF2B5EF4-FFF2-40B4-BE49-F238E27FC236}">
                <a16:creationId xmlns:a16="http://schemas.microsoft.com/office/drawing/2014/main" id="{518CD158-1CB1-4679-8A2F-A0928172EC83}"/>
              </a:ext>
            </a:extLst>
          </p:cNvPr>
          <p:cNvSpPr>
            <a:spLocks noGrp="1"/>
          </p:cNvSpPr>
          <p:nvPr>
            <p:ph idx="1"/>
          </p:nvPr>
        </p:nvSpPr>
        <p:spPr/>
        <p:txBody>
          <a:bodyPr>
            <a:normAutofit/>
          </a:bodyPr>
          <a:lstStyle/>
          <a:p>
            <a:r>
              <a:rPr lang="en-US" dirty="0"/>
              <a:t>From data protection to data ethics: a shift from focusing on security to considering the broader social implications of data use</a:t>
            </a:r>
          </a:p>
          <a:p>
            <a:r>
              <a:rPr lang="en-US" dirty="0"/>
              <a:t>From individual privacy to collective well-being: recognizing the impact of data-driven systems on society as a whole</a:t>
            </a:r>
          </a:p>
          <a:p>
            <a:r>
              <a:rPr lang="en-US" dirty="0"/>
              <a:t>From compliance to accountability: moving beyond mere regulatory compliance to taking responsibility for the consequences of data-driven decisions</a:t>
            </a:r>
          </a:p>
          <a:p>
            <a:r>
              <a:rPr lang="en-US" dirty="0"/>
              <a:t>From ethics as an afterthought to ethics by design: integrating ethical considerations into the design and development of data-driven systems</a:t>
            </a:r>
          </a:p>
          <a:p>
            <a:endParaRPr lang="en-US" dirty="0"/>
          </a:p>
          <a:p>
            <a:endParaRPr lang="en-US" dirty="0"/>
          </a:p>
        </p:txBody>
      </p:sp>
      <p:sp>
        <p:nvSpPr>
          <p:cNvPr id="4" name="Slide Number Placeholder 3">
            <a:extLst>
              <a:ext uri="{FF2B5EF4-FFF2-40B4-BE49-F238E27FC236}">
                <a16:creationId xmlns:a16="http://schemas.microsoft.com/office/drawing/2014/main" id="{501AB021-C748-41E5-9F71-B7EEDC94401A}"/>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34334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C4AC-4BBB-4571-AFAD-BDF6F94273BB}"/>
              </a:ext>
            </a:extLst>
          </p:cNvPr>
          <p:cNvSpPr>
            <a:spLocks noGrp="1"/>
          </p:cNvSpPr>
          <p:nvPr>
            <p:ph type="title"/>
          </p:nvPr>
        </p:nvSpPr>
        <p:spPr/>
        <p:txBody>
          <a:bodyPr/>
          <a:lstStyle/>
          <a:p>
            <a:r>
              <a:rPr lang="en-US" dirty="0"/>
              <a:t>Key Principles of Data Ethics</a:t>
            </a:r>
          </a:p>
        </p:txBody>
      </p:sp>
      <p:sp>
        <p:nvSpPr>
          <p:cNvPr id="3" name="Content Placeholder 2">
            <a:extLst>
              <a:ext uri="{FF2B5EF4-FFF2-40B4-BE49-F238E27FC236}">
                <a16:creationId xmlns:a16="http://schemas.microsoft.com/office/drawing/2014/main" id="{B85B244D-AF36-4E8D-9449-BA4B55AF3BD5}"/>
              </a:ext>
            </a:extLst>
          </p:cNvPr>
          <p:cNvSpPr>
            <a:spLocks noGrp="1"/>
          </p:cNvSpPr>
          <p:nvPr>
            <p:ph idx="1"/>
          </p:nvPr>
        </p:nvSpPr>
        <p:spPr/>
        <p:txBody>
          <a:bodyPr>
            <a:normAutofit/>
          </a:bodyPr>
          <a:lstStyle/>
          <a:p>
            <a:r>
              <a:rPr lang="en-US" dirty="0"/>
              <a:t>Transparency: ensuring that data collection, storage, and use are open and understandable</a:t>
            </a:r>
          </a:p>
          <a:p>
            <a:r>
              <a:rPr lang="en-US" dirty="0"/>
              <a:t>Accountability: taking responsibility for the consequences of data-driven decisions</a:t>
            </a:r>
          </a:p>
          <a:p>
            <a:r>
              <a:rPr lang="en-US" dirty="0"/>
              <a:t>Fairness: ensuring that data-driven systems do not discriminate or perpetuate biases</a:t>
            </a:r>
          </a:p>
          <a:p>
            <a:r>
              <a:rPr lang="en-US" dirty="0"/>
              <a:t>Privacy: protecting individual autonomy and confidentiality</a:t>
            </a:r>
          </a:p>
          <a:p>
            <a:r>
              <a:rPr lang="en-US" dirty="0" err="1"/>
              <a:t>Explainability</a:t>
            </a:r>
            <a:r>
              <a:rPr lang="en-US" dirty="0"/>
              <a:t>: ensuring that data analysis and decision-making are transparent and understandable</a:t>
            </a:r>
          </a:p>
          <a:p>
            <a:endParaRPr lang="en-US" dirty="0"/>
          </a:p>
          <a:p>
            <a:endParaRPr lang="en-US" dirty="0"/>
          </a:p>
        </p:txBody>
      </p:sp>
      <p:sp>
        <p:nvSpPr>
          <p:cNvPr id="4" name="Slide Number Placeholder 3">
            <a:extLst>
              <a:ext uri="{FF2B5EF4-FFF2-40B4-BE49-F238E27FC236}">
                <a16:creationId xmlns:a16="http://schemas.microsoft.com/office/drawing/2014/main" id="{6EA88394-91E2-44E5-A2D9-3B5855659113}"/>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52073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8DAA-399B-498F-A472-C6778B5307C9}"/>
              </a:ext>
            </a:extLst>
          </p:cNvPr>
          <p:cNvSpPr>
            <a:spLocks noGrp="1"/>
          </p:cNvSpPr>
          <p:nvPr>
            <p:ph type="title"/>
          </p:nvPr>
        </p:nvSpPr>
        <p:spPr/>
        <p:txBody>
          <a:bodyPr/>
          <a:lstStyle/>
          <a:p>
            <a:r>
              <a:rPr lang="en-US" dirty="0"/>
              <a:t>Real-World Examples of Data Ethics in Action</a:t>
            </a:r>
          </a:p>
        </p:txBody>
      </p:sp>
      <p:sp>
        <p:nvSpPr>
          <p:cNvPr id="3" name="Content Placeholder 2">
            <a:extLst>
              <a:ext uri="{FF2B5EF4-FFF2-40B4-BE49-F238E27FC236}">
                <a16:creationId xmlns:a16="http://schemas.microsoft.com/office/drawing/2014/main" id="{E578D981-EE08-456C-84DA-1A7D151A6F4F}"/>
              </a:ext>
            </a:extLst>
          </p:cNvPr>
          <p:cNvSpPr>
            <a:spLocks noGrp="1"/>
          </p:cNvSpPr>
          <p:nvPr>
            <p:ph idx="1"/>
          </p:nvPr>
        </p:nvSpPr>
        <p:spPr/>
        <p:txBody>
          <a:bodyPr/>
          <a:lstStyle/>
          <a:p>
            <a:r>
              <a:rPr lang="en-US" dirty="0"/>
              <a:t>Cambridge Analytica and Facebook: a cautionary tale about data misuse and lack of transparency</a:t>
            </a:r>
          </a:p>
          <a:p>
            <a:r>
              <a:rPr lang="en-US" dirty="0"/>
              <a:t>AI-powered hiring tools: highlighting the risks of bias and discrimination in AI-driven decision-making</a:t>
            </a:r>
          </a:p>
          <a:p>
            <a:r>
              <a:rPr lang="en-US" dirty="0"/>
              <a:t>GDPR and data protection regulations: demonstrating the importance of accountability and transparency in data management</a:t>
            </a:r>
          </a:p>
          <a:p>
            <a:endParaRPr lang="en-US" dirty="0"/>
          </a:p>
          <a:p>
            <a:endParaRPr lang="en-US" dirty="0"/>
          </a:p>
        </p:txBody>
      </p:sp>
      <p:sp>
        <p:nvSpPr>
          <p:cNvPr id="4" name="Slide Number Placeholder 3">
            <a:extLst>
              <a:ext uri="{FF2B5EF4-FFF2-40B4-BE49-F238E27FC236}">
                <a16:creationId xmlns:a16="http://schemas.microsoft.com/office/drawing/2014/main" id="{7893012A-05CB-4A05-9774-F1F91A23AAB8}"/>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716344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2370</TotalTime>
  <Words>2479</Words>
  <Application>Microsoft Office PowerPoint</Application>
  <PresentationFormat>Widescreen</PresentationFormat>
  <Paragraphs>330</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Candara</vt:lpstr>
      <vt:lpstr>Office Theme</vt:lpstr>
      <vt:lpstr>Data Ethics and Privacy</vt:lpstr>
      <vt:lpstr>Outline</vt:lpstr>
      <vt:lpstr>Introduction to Data Ethics</vt:lpstr>
      <vt:lpstr>Unlocking Insights from Data</vt:lpstr>
      <vt:lpstr>What is Data Ethics?</vt:lpstr>
      <vt:lpstr>Why Data Ethics Matters</vt:lpstr>
      <vt:lpstr>The Evolution of Data Ethics</vt:lpstr>
      <vt:lpstr>Key Principles of Data Ethics</vt:lpstr>
      <vt:lpstr>Real-World Examples of Data Ethics in Action</vt:lpstr>
      <vt:lpstr>Real-World Examples of Data Ethics in Action</vt:lpstr>
      <vt:lpstr>Ensuring Fairness, Transparency, and Accountability</vt:lpstr>
      <vt:lpstr>Examples of Biased Data and its Consequences</vt:lpstr>
      <vt:lpstr>Strategies for Mitigating Bias in Data Collection</vt:lpstr>
      <vt:lpstr>Strategies for Mitigating Bias in Data Analysis</vt:lpstr>
      <vt:lpstr>Transparency in Data Management</vt:lpstr>
      <vt:lpstr>Importance of Transparency in Data Collection</vt:lpstr>
      <vt:lpstr>Importance of Transparency in Data Analysis</vt:lpstr>
      <vt:lpstr>Role of Accountability in Ensuring Ethical Data Management</vt:lpstr>
      <vt:lpstr>Privacy and Confidentiality in Data Management</vt:lpstr>
      <vt:lpstr>Importance of Protecting Sensitive Information</vt:lpstr>
      <vt:lpstr>Strategies for Ensuring Privacy and Confidentiality</vt:lpstr>
      <vt:lpstr>Ethical Considerations in Data Management</vt:lpstr>
      <vt:lpstr>Protecting Personal Data in the Digital Age</vt:lpstr>
      <vt:lpstr>Saudi Arabia</vt:lpstr>
      <vt:lpstr>General Data Protection Regulation (GDPR)</vt:lpstr>
      <vt:lpstr>Health Insurance Portability and Accountability Act (HIPAA)</vt:lpstr>
      <vt:lpstr>Key Components of Data Privacy Regulations</vt:lpstr>
      <vt:lpstr>Data Subject Rights</vt:lpstr>
      <vt:lpstr>Data Protection by Design and Default</vt:lpstr>
      <vt:lpstr>Breach Notification and Response</vt:lpstr>
      <vt:lpstr>Compliance Strategies for Data Privacy Regulations</vt:lpstr>
      <vt:lpstr>Data Protection Impact Assessments</vt:lpstr>
      <vt:lpstr>Data Privacy Policies and Procedures</vt:lpstr>
      <vt:lpstr>Training and Awareness Programs</vt:lpstr>
      <vt:lpstr>Benefits of Compliance</vt:lpstr>
      <vt:lpstr>Data Ethics and Data-Driven Decision-Making</vt:lpstr>
      <vt:lpstr>The Role of Ethics in Informing Data-Driven Decisions</vt:lpstr>
      <vt:lpstr>Importance of Considering Ethical Implications of Data-Driven Decisions</vt:lpstr>
      <vt:lpstr>Strategies for Integrating Ethics into Data-Driven Decision-Making</vt:lpstr>
      <vt:lpstr>Ethical Considerations in Data Analysis and Interpretation</vt:lpstr>
      <vt:lpstr>Avoiding Misleading or Deceptive Analysis</vt:lpstr>
      <vt:lpstr>Ensuring Transparency and Reproducibility in Data Analysis</vt:lpstr>
      <vt:lpstr>Ethical Considerations in Data Visualization</vt:lpstr>
      <vt:lpstr>Cambridge Analytica (CA)</vt:lpstr>
      <vt:lpstr>Cambridge Analytica (CA)</vt:lpstr>
      <vt:lpstr>Benefits of Integrating Ethics into Data-Driven Decision-Making</vt:lpstr>
      <vt:lpstr>Best Practices for Integrating Ethics into Data-Driven Decision-Making</vt:lpstr>
      <vt:lpstr>Case Studies and Examples</vt:lpstr>
      <vt:lpstr>Case Study 1: Equifax Data Breach</vt:lpstr>
      <vt:lpstr>Consequences of the Equifax Data Breach</vt:lpstr>
      <vt:lpstr>Causes of the Equifax Data Breach</vt:lpstr>
      <vt:lpstr>Lessons Learned from the Equifax Data Breach</vt:lpstr>
      <vt:lpstr>Case Study 2: Data-Driven Decision-Making - Amazon's AI-powered Hiring Tool</vt:lpstr>
      <vt:lpstr>What Happened</vt:lpstr>
      <vt:lpstr>Consequences</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283</cp:revision>
  <cp:lastPrinted>2021-10-18T07:27:50Z</cp:lastPrinted>
  <dcterms:created xsi:type="dcterms:W3CDTF">2021-10-12T10:09:12Z</dcterms:created>
  <dcterms:modified xsi:type="dcterms:W3CDTF">2024-05-05T11:39:59Z</dcterms:modified>
</cp:coreProperties>
</file>