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733" r:id="rId3"/>
    <p:sldId id="765" r:id="rId4"/>
    <p:sldId id="766" r:id="rId5"/>
    <p:sldId id="767" r:id="rId6"/>
    <p:sldId id="764" r:id="rId7"/>
    <p:sldId id="769" r:id="rId8"/>
    <p:sldId id="768"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8/31/2023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8/31/2023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8/31/2023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8/31/2023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8/31/2023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Projects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system should have the following features:</a:t>
            </a:r>
          </a:p>
          <a:p>
            <a:pPr marL="914400" lvl="1" indent="-457200">
              <a:buFont typeface="+mj-lt"/>
              <a:buAutoNum type="arabicPeriod"/>
            </a:pPr>
            <a:r>
              <a:rPr lang="en-US" dirty="0" smtClean="0"/>
              <a:t>Data integration</a:t>
            </a:r>
            <a:endParaRPr lang="en-US" dirty="0"/>
          </a:p>
          <a:p>
            <a:pPr marL="914400" lvl="1" indent="-457200">
              <a:buFont typeface="+mj-lt"/>
              <a:buAutoNum type="arabicPeriod"/>
            </a:pPr>
            <a:r>
              <a:rPr lang="en-US" dirty="0" smtClean="0"/>
              <a:t>Data analysis</a:t>
            </a:r>
          </a:p>
          <a:p>
            <a:pPr marL="914400" lvl="1" indent="-457200">
              <a:buFont typeface="+mj-lt"/>
              <a:buAutoNum type="arabicPeriod"/>
            </a:pPr>
            <a:r>
              <a:rPr lang="en-US" dirty="0" smtClean="0"/>
              <a:t>Reporting</a:t>
            </a:r>
          </a:p>
          <a:p>
            <a:pPr marL="914400" lvl="1" indent="-457200">
              <a:buFont typeface="+mj-lt"/>
              <a:buAutoNum type="arabicPeriod"/>
            </a:pPr>
            <a:r>
              <a:rPr lang="en-US" dirty="0" smtClean="0"/>
              <a:t>Visualization</a:t>
            </a:r>
          </a:p>
          <a:p>
            <a:pPr marL="914400" lvl="1" indent="-457200">
              <a:buFont typeface="+mj-lt"/>
              <a:buAutoNum type="arabicPeriod"/>
            </a:pPr>
            <a:r>
              <a:rPr lang="en-US" dirty="0" smtClean="0"/>
              <a:t>Security </a:t>
            </a:r>
            <a:r>
              <a:rPr lang="en-US" dirty="0"/>
              <a:t>and </a:t>
            </a:r>
            <a:r>
              <a:rPr lang="en-US" dirty="0" smtClean="0"/>
              <a:t>privacy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94949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expected outcomes of this project include:</a:t>
            </a:r>
          </a:p>
          <a:p>
            <a:pPr marL="914400" lvl="1" indent="-457200">
              <a:buFont typeface="+mj-lt"/>
              <a:buAutoNum type="arabicPeriod"/>
            </a:pPr>
            <a:r>
              <a:rPr lang="en-US" dirty="0" smtClean="0"/>
              <a:t>Improved </a:t>
            </a:r>
            <a:r>
              <a:rPr lang="en-US" dirty="0"/>
              <a:t>course </a:t>
            </a:r>
            <a:r>
              <a:rPr lang="en-US" dirty="0" smtClean="0"/>
              <a:t>effectiveness</a:t>
            </a:r>
          </a:p>
          <a:p>
            <a:pPr marL="914400" lvl="1" indent="-457200">
              <a:buFont typeface="+mj-lt"/>
              <a:buAutoNum type="arabicPeriod"/>
            </a:pPr>
            <a:r>
              <a:rPr lang="en-US" dirty="0" smtClean="0"/>
              <a:t>Enhanced </a:t>
            </a:r>
            <a:r>
              <a:rPr lang="en-US" dirty="0"/>
              <a:t>student </a:t>
            </a:r>
            <a:r>
              <a:rPr lang="en-US" dirty="0" smtClean="0"/>
              <a:t>engagement</a:t>
            </a:r>
          </a:p>
          <a:p>
            <a:pPr marL="914400" lvl="1" indent="-457200">
              <a:buFont typeface="+mj-lt"/>
              <a:buAutoNum type="arabicPeriod"/>
            </a:pPr>
            <a:r>
              <a:rPr lang="en-US" dirty="0" smtClean="0"/>
              <a:t>Better </a:t>
            </a:r>
            <a:r>
              <a:rPr lang="en-US" dirty="0"/>
              <a:t>decision </a:t>
            </a:r>
            <a:r>
              <a:rPr lang="en-US" dirty="0" smtClean="0"/>
              <a:t>making</a:t>
            </a:r>
          </a:p>
          <a:p>
            <a:pPr marL="914400" lvl="1" indent="-457200">
              <a:buFont typeface="+mj-lt"/>
              <a:buAutoNum type="arabicPeriod"/>
            </a:pPr>
            <a:r>
              <a:rPr lang="en-US" dirty="0" smtClean="0"/>
              <a:t>Increased efficiency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52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lstStyle/>
          <a:p>
            <a:r>
              <a:rPr lang="en-US" dirty="0"/>
              <a:t>The goal of this project is to create a student placement system that helps students near graduation find suitable jobs and employers based on their skills, qualifications, and interests. </a:t>
            </a:r>
            <a:endParaRPr lang="en-US" dirty="0" smtClean="0"/>
          </a:p>
          <a:p>
            <a:r>
              <a:rPr lang="en-US" dirty="0" smtClean="0"/>
              <a:t>The </a:t>
            </a:r>
            <a:r>
              <a:rPr lang="en-US" dirty="0"/>
              <a:t>system should provide a platform for students to build their profiles, showcase their academic records, volunteering experience, and student clubs activities, and match them with relevant job openings. </a:t>
            </a:r>
            <a:endParaRPr lang="en-US" dirty="0" smtClean="0"/>
          </a:p>
          <a:p>
            <a:r>
              <a:rPr lang="en-US" dirty="0" smtClean="0"/>
              <a:t>The </a:t>
            </a:r>
            <a:r>
              <a:rPr lang="en-US" dirty="0"/>
              <a:t>system aims to streamline the job search process for students and employers, reduce the time and effort spent on recruitment, and improve the overall placement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32701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Student </a:t>
            </a:r>
            <a:r>
              <a:rPr lang="en-US" dirty="0"/>
              <a:t>Profile </a:t>
            </a:r>
            <a:r>
              <a:rPr lang="en-US" dirty="0" smtClean="0"/>
              <a:t>Building</a:t>
            </a:r>
          </a:p>
          <a:p>
            <a:pPr lvl="1"/>
            <a:r>
              <a:rPr lang="en-US" dirty="0" smtClean="0"/>
              <a:t>Job Matching</a:t>
            </a:r>
          </a:p>
          <a:p>
            <a:pPr lvl="1"/>
            <a:r>
              <a:rPr lang="en-US" dirty="0" smtClean="0"/>
              <a:t>Job Recommendations</a:t>
            </a:r>
          </a:p>
          <a:p>
            <a:pPr lvl="1"/>
            <a:r>
              <a:rPr lang="en-US" dirty="0" smtClean="0"/>
              <a:t>Resume </a:t>
            </a:r>
            <a:r>
              <a:rPr lang="en-US" dirty="0"/>
              <a:t>and Cover Letter </a:t>
            </a:r>
            <a:r>
              <a:rPr lang="en-US" dirty="0" smtClean="0"/>
              <a:t>Building</a:t>
            </a:r>
          </a:p>
          <a:p>
            <a:pPr lvl="1"/>
            <a:r>
              <a:rPr lang="en-US" dirty="0" smtClean="0"/>
              <a:t>Employer Profiling</a:t>
            </a:r>
          </a:p>
          <a:p>
            <a:pPr lvl="1"/>
            <a:r>
              <a:rPr lang="en-US" dirty="0" smtClean="0"/>
              <a:t>Interview Scheduling</a:t>
            </a:r>
          </a:p>
          <a:p>
            <a:pPr lvl="1"/>
            <a:r>
              <a:rPr lang="en-US" dirty="0" smtClean="0"/>
              <a:t>Feedback </a:t>
            </a:r>
            <a:r>
              <a:rPr lang="en-US" dirty="0"/>
              <a:t>and </a:t>
            </a:r>
            <a:r>
              <a:rPr lang="en-US" dirty="0" smtClean="0"/>
              <a:t>Rating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0003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Placement </a:t>
            </a:r>
            <a:r>
              <a:rPr lang="en-US" dirty="0" smtClean="0"/>
              <a:t>Rates</a:t>
            </a:r>
          </a:p>
          <a:p>
            <a:pPr lvl="1"/>
            <a:r>
              <a:rPr lang="en-US" dirty="0" smtClean="0"/>
              <a:t>Enhanced </a:t>
            </a:r>
            <a:r>
              <a:rPr lang="en-US" dirty="0"/>
              <a:t>Employer-Student </a:t>
            </a:r>
            <a:r>
              <a:rPr lang="en-US" dirty="0" smtClean="0"/>
              <a:t>Connect</a:t>
            </a:r>
          </a:p>
          <a:p>
            <a:pPr lvl="1"/>
            <a:r>
              <a:rPr lang="en-US" dirty="0" smtClean="0"/>
              <a:t>Personalized </a:t>
            </a:r>
            <a:r>
              <a:rPr lang="en-US" dirty="0"/>
              <a:t>Job </a:t>
            </a:r>
            <a:r>
              <a:rPr lang="en-US" dirty="0" smtClean="0"/>
              <a:t>Recommendations</a:t>
            </a:r>
          </a:p>
          <a:p>
            <a:pPr lvl="1"/>
            <a:r>
              <a:rPr lang="en-US" dirty="0" smtClean="0"/>
              <a:t>Streamlined </a:t>
            </a:r>
            <a:r>
              <a:rPr lang="en-US" dirty="0"/>
              <a:t>Recruitment </a:t>
            </a:r>
            <a:r>
              <a:rPr lang="en-US" dirty="0" smtClean="0"/>
              <a:t>Process</a:t>
            </a:r>
          </a:p>
          <a:p>
            <a:pPr lvl="1"/>
            <a:r>
              <a:rPr lang="en-US" dirty="0" smtClean="0"/>
              <a:t>Enhanced </a:t>
            </a:r>
            <a:r>
              <a:rPr lang="en-US" dirty="0"/>
              <a:t>Student </a:t>
            </a:r>
            <a:r>
              <a:rPr lang="en-US" dirty="0" smtClean="0"/>
              <a:t>Profiling</a:t>
            </a:r>
          </a:p>
          <a:p>
            <a:pPr lvl="1"/>
            <a:r>
              <a:rPr lang="en-US" dirty="0" smtClean="0"/>
              <a:t>Improved </a:t>
            </a:r>
            <a:r>
              <a:rPr lang="en-US" dirty="0"/>
              <a:t>Feedback and </a:t>
            </a:r>
            <a:r>
              <a:rPr lang="en-US" dirty="0" smtClean="0"/>
              <a:t>Rating</a:t>
            </a:r>
          </a:p>
          <a:p>
            <a:pPr lvl="1"/>
            <a:r>
              <a:rPr lang="en-US" dirty="0" smtClean="0"/>
              <a:t>Increased </a:t>
            </a:r>
            <a:r>
              <a:rPr lang="en-US" dirty="0"/>
              <a:t>Employer </a:t>
            </a:r>
            <a:r>
              <a:rPr lang="en-US" dirty="0" smtClean="0"/>
              <a:t>Participation</a:t>
            </a:r>
          </a:p>
          <a:p>
            <a:pPr lvl="1"/>
            <a:r>
              <a:rPr lang="en-US" dirty="0" smtClean="0"/>
              <a:t>Improved </a:t>
            </a:r>
            <a:r>
              <a:rPr lang="en-US" dirty="0"/>
              <a:t>User </a:t>
            </a:r>
            <a:r>
              <a:rPr lang="en-US" dirty="0" smtClean="0"/>
              <a:t>Experience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1073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lstStyle/>
          <a:p>
            <a:r>
              <a:rPr lang="en-US" dirty="0"/>
              <a:t>The goal of this project is to develop an AI-based dietician software that provides personalized dietary recommendations to users based on their health goals, dietary restrictions, and food preferences. </a:t>
            </a:r>
            <a:endParaRPr lang="en-US" dirty="0" smtClean="0"/>
          </a:p>
          <a:p>
            <a:r>
              <a:rPr lang="en-US" dirty="0" smtClean="0"/>
              <a:t>The </a:t>
            </a:r>
            <a:r>
              <a:rPr lang="en-US" dirty="0"/>
              <a:t>software will use machine learning algorithms to analyze user data and provide tailored advice on nutrition, meal planning, and healthy eating habits. </a:t>
            </a:r>
            <a:endParaRPr lang="en-US" dirty="0" smtClean="0"/>
          </a:p>
          <a:p>
            <a:r>
              <a:rPr lang="en-US" dirty="0" smtClean="0"/>
              <a:t>The </a:t>
            </a:r>
            <a:r>
              <a:rPr lang="en-US" dirty="0"/>
              <a:t>project aims to create a virtual dietician that can assist users in achieving their health goals and improve their overall well-being.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7264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User Profiling</a:t>
            </a:r>
          </a:p>
          <a:p>
            <a:pPr lvl="1"/>
            <a:r>
              <a:rPr lang="en-US" dirty="0" smtClean="0"/>
              <a:t>Nutrition Analysis</a:t>
            </a:r>
          </a:p>
          <a:p>
            <a:pPr lvl="1"/>
            <a:r>
              <a:rPr lang="en-US" dirty="0" smtClean="0"/>
              <a:t>Meal Planning</a:t>
            </a:r>
          </a:p>
          <a:p>
            <a:pPr lvl="1"/>
            <a:r>
              <a:rPr lang="en-US" dirty="0" smtClean="0"/>
              <a:t>Healthy </a:t>
            </a:r>
            <a:r>
              <a:rPr lang="en-US" dirty="0"/>
              <a:t>Eating </a:t>
            </a:r>
            <a:r>
              <a:rPr lang="en-US" dirty="0" smtClean="0"/>
              <a:t>Habits</a:t>
            </a:r>
          </a:p>
          <a:p>
            <a:pPr lvl="1"/>
            <a:r>
              <a:rPr lang="en-US" dirty="0" smtClean="0"/>
              <a:t>Progress Tracking</a:t>
            </a:r>
          </a:p>
          <a:p>
            <a:pPr lvl="1"/>
            <a:r>
              <a:rPr lang="en-US" dirty="0" smtClean="0"/>
              <a:t>Integration </a:t>
            </a:r>
            <a:r>
              <a:rPr lang="en-US" dirty="0"/>
              <a:t>with Wearable </a:t>
            </a:r>
            <a:r>
              <a:rPr lang="en-US" dirty="0" smtClean="0"/>
              <a:t>Devices</a:t>
            </a:r>
          </a:p>
          <a:p>
            <a:pPr lvl="1"/>
            <a:r>
              <a:rPr lang="en-US" dirty="0" smtClean="0"/>
              <a:t>Recipe Database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931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Personalized </a:t>
            </a:r>
            <a:r>
              <a:rPr lang="en-US" dirty="0"/>
              <a:t>Nutrition </a:t>
            </a:r>
            <a:r>
              <a:rPr lang="en-US" dirty="0" smtClean="0"/>
              <a:t>Recommendations</a:t>
            </a:r>
          </a:p>
          <a:p>
            <a:pPr lvl="1"/>
            <a:r>
              <a:rPr lang="en-US" dirty="0" smtClean="0"/>
              <a:t>Improved </a:t>
            </a:r>
            <a:r>
              <a:rPr lang="en-US" dirty="0"/>
              <a:t>Health </a:t>
            </a:r>
            <a:r>
              <a:rPr lang="en-US" dirty="0" smtClean="0"/>
              <a:t>Outcomes</a:t>
            </a:r>
          </a:p>
          <a:p>
            <a:pPr lvl="1"/>
            <a:r>
              <a:rPr lang="en-US" dirty="0" smtClean="0"/>
              <a:t>Increased Convenience</a:t>
            </a:r>
          </a:p>
          <a:p>
            <a:pPr lvl="1"/>
            <a:r>
              <a:rPr lang="en-US" dirty="0" smtClean="0"/>
              <a:t>Enhanced </a:t>
            </a:r>
            <a:r>
              <a:rPr lang="en-US" dirty="0"/>
              <a:t>User </a:t>
            </a:r>
            <a:r>
              <a:rPr lang="en-US" dirty="0" smtClean="0"/>
              <a:t>Engagement</a:t>
            </a:r>
          </a:p>
          <a:p>
            <a:pPr lvl="1"/>
            <a:r>
              <a:rPr lang="en-US" dirty="0" smtClean="0"/>
              <a:t>Cost-Effective</a:t>
            </a:r>
          </a:p>
          <a:p>
            <a:pPr lvl="1"/>
            <a:r>
              <a:rPr lang="en-US" dirty="0" smtClean="0"/>
              <a:t>Accessibility</a:t>
            </a:r>
          </a:p>
          <a:p>
            <a:pPr lvl="1"/>
            <a:r>
              <a:rPr lang="en-US" dirty="0" smtClean="0"/>
              <a:t>Improved </a:t>
            </a:r>
            <a:r>
              <a:rPr lang="en-US" dirty="0"/>
              <a:t>User </a:t>
            </a:r>
            <a:r>
              <a:rPr lang="en-US" dirty="0" smtClean="0"/>
              <a:t>Education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69432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lstStyle/>
          <a:p>
            <a:r>
              <a:rPr lang="en-US" dirty="0"/>
              <a:t>The goal of this project is to create a </a:t>
            </a:r>
            <a:r>
              <a:rPr lang="en-US" dirty="0" err="1"/>
              <a:t>blockchain</a:t>
            </a:r>
            <a:r>
              <a:rPr lang="en-US" dirty="0"/>
              <a:t>-based platform for exchanging loyalty points, enabling users to track, manage, and spend their points seamlessly. </a:t>
            </a:r>
            <a:endParaRPr lang="en-US" dirty="0" smtClean="0"/>
          </a:p>
          <a:p>
            <a:r>
              <a:rPr lang="en-US" dirty="0" smtClean="0"/>
              <a:t>The </a:t>
            </a:r>
            <a:r>
              <a:rPr lang="en-US" dirty="0"/>
              <a:t>platform aims to address the issue of unstable tracking and wastage of loyalty points, providing a secure, decentralized, and user-friendly solution. </a:t>
            </a:r>
            <a:endParaRPr lang="en-US" dirty="0" smtClean="0"/>
          </a:p>
          <a:p>
            <a:r>
              <a:rPr lang="en-US" dirty="0" smtClean="0"/>
              <a:t>The </a:t>
            </a:r>
            <a:r>
              <a:rPr lang="en-US" dirty="0"/>
              <a:t>project's objective is to create a tokenized loyalty point system that can be easily integrated with existing loyalty programs, empowering users to take control of their points and redeem them for their desired choices.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6181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Decentralized System</a:t>
            </a:r>
          </a:p>
          <a:p>
            <a:pPr lvl="1"/>
            <a:r>
              <a:rPr lang="en-US" dirty="0" smtClean="0"/>
              <a:t>Advanced Security</a:t>
            </a:r>
          </a:p>
          <a:p>
            <a:pPr lvl="1"/>
            <a:r>
              <a:rPr lang="en-US" dirty="0" smtClean="0"/>
              <a:t>Tokenized </a:t>
            </a:r>
            <a:r>
              <a:rPr lang="en-US" dirty="0"/>
              <a:t>Loyalty </a:t>
            </a:r>
            <a:r>
              <a:rPr lang="en-US" dirty="0" smtClean="0"/>
              <a:t>Points</a:t>
            </a:r>
          </a:p>
          <a:p>
            <a:pPr lvl="1"/>
            <a:r>
              <a:rPr lang="en-US" dirty="0" smtClean="0"/>
              <a:t>User-Friendly Interface</a:t>
            </a:r>
          </a:p>
          <a:p>
            <a:pPr lvl="1"/>
            <a:r>
              <a:rPr lang="en-US" dirty="0" smtClean="0"/>
              <a:t>Integration </a:t>
            </a:r>
            <a:r>
              <a:rPr lang="en-US" dirty="0"/>
              <a:t>with Existing Loyalty </a:t>
            </a:r>
            <a:r>
              <a:rPr lang="en-US" dirty="0" smtClean="0"/>
              <a:t>Programs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9723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nSpc>
                <a:spcPct val="100000"/>
              </a:lnSpc>
            </a:pPr>
            <a:r>
              <a:rPr lang="en-US" dirty="0"/>
              <a:t>The Senior Project is the capstone of </a:t>
            </a:r>
            <a:r>
              <a:rPr lang="en-US" dirty="0" smtClean="0"/>
              <a:t>Software Engineering. </a:t>
            </a:r>
          </a:p>
          <a:p>
            <a:pPr>
              <a:lnSpc>
                <a:spcPct val="100000"/>
              </a:lnSpc>
            </a:pPr>
            <a:r>
              <a:rPr lang="en-US" dirty="0" smtClean="0"/>
              <a:t>It </a:t>
            </a:r>
            <a:r>
              <a:rPr lang="en-US" dirty="0"/>
              <a:t>concludes the series of required core computing, design, and software engineering courses. </a:t>
            </a:r>
            <a:endParaRPr lang="en-US" dirty="0" smtClean="0"/>
          </a:p>
          <a:p>
            <a:pPr>
              <a:lnSpc>
                <a:spcPct val="100000"/>
              </a:lnSpc>
            </a:pPr>
            <a:r>
              <a:rPr lang="en-US" dirty="0" smtClean="0"/>
              <a:t>The </a:t>
            </a:r>
            <a:r>
              <a:rPr lang="en-US" dirty="0"/>
              <a:t>Senior Project builds upon previous courses in mathematics, basic sciences, humanities, social sciences, professional issues, and communication skills. </a:t>
            </a:r>
            <a:endParaRPr lang="en-US" dirty="0" smtClean="0"/>
          </a:p>
          <a:p>
            <a:pPr>
              <a:lnSpc>
                <a:spcPct val="100000"/>
              </a:lnSpc>
            </a:pPr>
            <a:r>
              <a:rPr lang="en-US" dirty="0" smtClean="0"/>
              <a:t>Therefore</a:t>
            </a:r>
            <a:r>
              <a:rPr lang="en-US" dirty="0"/>
              <a:t>, it has been structured to be the major meaningful engineering experience for students. </a:t>
            </a:r>
            <a:endParaRPr lang="en-US" dirty="0" smtClean="0"/>
          </a:p>
          <a:p>
            <a:pPr>
              <a:lnSpc>
                <a:spcPct val="100000"/>
              </a:lnSpc>
            </a:pPr>
            <a:r>
              <a:rPr lang="en-US" dirty="0" smtClean="0"/>
              <a:t>Students </a:t>
            </a:r>
            <a:r>
              <a:rPr lang="en-US" dirty="0"/>
              <a:t>develop knowledge, skills, and attitudes in the sequence of courses that help them to integrate previous course work and to successfully plan, control, and implement design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User </a:t>
            </a:r>
            <a:r>
              <a:rPr lang="en-US" dirty="0" smtClean="0"/>
              <a:t>Experience</a:t>
            </a:r>
          </a:p>
          <a:p>
            <a:pPr lvl="1"/>
            <a:r>
              <a:rPr lang="en-US" dirty="0" smtClean="0"/>
              <a:t>Increased Security</a:t>
            </a:r>
          </a:p>
          <a:p>
            <a:pPr lvl="1"/>
            <a:r>
              <a:rPr lang="en-US" dirty="0" smtClean="0"/>
              <a:t>Reduced </a:t>
            </a:r>
            <a:r>
              <a:rPr lang="en-US" dirty="0"/>
              <a:t>Operational </a:t>
            </a:r>
            <a:r>
              <a:rPr lang="en-US" dirty="0" smtClean="0"/>
              <a:t>Costs</a:t>
            </a:r>
          </a:p>
          <a:p>
            <a:pPr lvl="1"/>
            <a:r>
              <a:rPr lang="en-US" dirty="0" smtClean="0"/>
              <a:t>Enhanced Transparency</a:t>
            </a:r>
          </a:p>
          <a:p>
            <a:pPr lvl="1"/>
            <a:r>
              <a:rPr lang="en-US" dirty="0" smtClean="0"/>
              <a:t>Increased </a:t>
            </a:r>
            <a:r>
              <a:rPr lang="en-US" dirty="0"/>
              <a:t>User </a:t>
            </a:r>
            <a:r>
              <a:rPr lang="en-US" dirty="0" smtClean="0"/>
              <a:t>Engagement</a:t>
            </a:r>
          </a:p>
          <a:p>
            <a:pPr lvl="1"/>
            <a:r>
              <a:rPr lang="en-US" dirty="0" smtClean="0"/>
              <a:t>Better </a:t>
            </a:r>
            <a:r>
              <a:rPr lang="en-US" dirty="0"/>
              <a:t>Data </a:t>
            </a:r>
            <a:r>
              <a:rPr lang="en-US" dirty="0" smtClean="0"/>
              <a:t>Management</a:t>
            </a:r>
          </a:p>
          <a:p>
            <a:pPr lvl="1"/>
            <a:r>
              <a:rPr lang="en-US" dirty="0" smtClean="0"/>
              <a:t>Scalability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90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lstStyle/>
          <a:p>
            <a:r>
              <a:rPr lang="en-US" dirty="0"/>
              <a:t>The goal of this project is to create a Python-based Student Grievance System that addresses students' issues and grievances, promoting a conflict-free atmosphere and good student-teacher relationships. </a:t>
            </a:r>
            <a:endParaRPr lang="en-US" dirty="0" smtClean="0"/>
          </a:p>
          <a:p>
            <a:r>
              <a:rPr lang="en-US" dirty="0" smtClean="0"/>
              <a:t>The </a:t>
            </a:r>
            <a:r>
              <a:rPr lang="en-US" dirty="0"/>
              <a:t>system aims to provide a platform for students to voice their concerns and complaints, which will be redressed by the institute, creating a protective environment for students.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40652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Grievance Reporting</a:t>
            </a:r>
          </a:p>
          <a:p>
            <a:pPr lvl="1"/>
            <a:r>
              <a:rPr lang="en-US" dirty="0" smtClean="0"/>
              <a:t>Student-Teacher Communication</a:t>
            </a:r>
          </a:p>
          <a:p>
            <a:pPr lvl="1"/>
            <a:r>
              <a:rPr lang="en-US" dirty="0" smtClean="0"/>
              <a:t>Grievance Tracking</a:t>
            </a:r>
          </a:p>
          <a:p>
            <a:pPr lvl="1"/>
            <a:r>
              <a:rPr lang="en-US" dirty="0" smtClean="0"/>
              <a:t>Resolution Management</a:t>
            </a:r>
          </a:p>
          <a:p>
            <a:pPr lvl="1"/>
            <a:r>
              <a:rPr lang="en-US" dirty="0" smtClean="0"/>
              <a:t>Reporting </a:t>
            </a:r>
            <a:r>
              <a:rPr lang="en-US" dirty="0"/>
              <a:t>and </a:t>
            </a:r>
            <a:r>
              <a:rPr lang="en-US" dirty="0" smtClean="0"/>
              <a:t>Analytics</a:t>
            </a:r>
          </a:p>
          <a:p>
            <a:pPr lvl="1"/>
            <a:r>
              <a:rPr lang="en-US" dirty="0" smtClean="0"/>
              <a:t>Security </a:t>
            </a:r>
            <a:r>
              <a:rPr lang="en-US" dirty="0"/>
              <a:t>and Access </a:t>
            </a:r>
            <a:r>
              <a:rPr lang="en-US" dirty="0" smtClean="0"/>
              <a:t>Control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13428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Student </a:t>
            </a:r>
            <a:r>
              <a:rPr lang="en-US" dirty="0" smtClean="0"/>
              <a:t>Satisfaction</a:t>
            </a:r>
          </a:p>
          <a:p>
            <a:pPr lvl="1"/>
            <a:r>
              <a:rPr lang="en-US" dirty="0" smtClean="0"/>
              <a:t>Enhanced Communication</a:t>
            </a:r>
          </a:p>
          <a:p>
            <a:pPr lvl="1"/>
            <a:r>
              <a:rPr lang="en-US" dirty="0" smtClean="0"/>
              <a:t>Timely Resolution</a:t>
            </a:r>
          </a:p>
          <a:p>
            <a:pPr lvl="1"/>
            <a:r>
              <a:rPr lang="en-US" dirty="0" smtClean="0"/>
              <a:t>Increased Transparency</a:t>
            </a:r>
          </a:p>
          <a:p>
            <a:pPr lvl="1"/>
            <a:r>
              <a:rPr lang="en-US" dirty="0" smtClean="0"/>
              <a:t>Data-Driven </a:t>
            </a:r>
            <a:r>
              <a:rPr lang="en-US" dirty="0"/>
              <a:t>Decision </a:t>
            </a:r>
            <a:r>
              <a:rPr lang="en-US" dirty="0" smtClean="0"/>
              <a:t>Making</a:t>
            </a:r>
          </a:p>
          <a:p>
            <a:pPr lvl="1"/>
            <a:r>
              <a:rPr lang="en-US" dirty="0" smtClean="0"/>
              <a:t>Protective Environment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26585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a:t>A Software Engineering senior project is normally a small-scale system </a:t>
            </a:r>
            <a:r>
              <a:rPr lang="en-US" dirty="0" smtClean="0"/>
              <a:t>involving </a:t>
            </a:r>
            <a:r>
              <a:rPr lang="en-US" dirty="0"/>
              <a:t>both software design and </a:t>
            </a:r>
            <a:r>
              <a:rPr lang="en-US" dirty="0" smtClean="0"/>
              <a:t>implementation.</a:t>
            </a:r>
          </a:p>
          <a:p>
            <a:r>
              <a:rPr lang="en-US" dirty="0" smtClean="0"/>
              <a:t>The </a:t>
            </a:r>
            <a:r>
              <a:rPr lang="en-US" dirty="0"/>
              <a:t>project </a:t>
            </a:r>
            <a:r>
              <a:rPr lang="en-US" dirty="0" smtClean="0"/>
              <a:t>aim is the </a:t>
            </a:r>
            <a:r>
              <a:rPr lang="en-US" dirty="0"/>
              <a:t>development of </a:t>
            </a:r>
            <a:r>
              <a:rPr lang="en-US" dirty="0" smtClean="0"/>
              <a:t>a system</a:t>
            </a:r>
            <a:r>
              <a:rPr lang="en-US" dirty="0"/>
              <a:t>, a website, and/or a mobile application. </a:t>
            </a:r>
            <a:endParaRPr lang="en-US" dirty="0" smtClean="0"/>
          </a:p>
          <a:p>
            <a:r>
              <a:rPr lang="en-US" dirty="0" smtClean="0"/>
              <a:t>The project needs to use concepts </a:t>
            </a:r>
            <a:r>
              <a:rPr lang="en-US" dirty="0"/>
              <a:t>learned in </a:t>
            </a:r>
            <a:r>
              <a:rPr lang="en-US" dirty="0" smtClean="0"/>
              <a:t>curriculum</a:t>
            </a:r>
            <a:r>
              <a:rPr lang="en-US" dirty="0"/>
              <a:t>. Examples of these concepts include object-oriented programming, data abstraction, modularity, portability, web design, e-commerce, networking, user interface, software engineering issues, logic programming, heuristics, algorithm efficiency. </a:t>
            </a:r>
            <a:endParaRPr lang="en-US" dirty="0" smtClean="0"/>
          </a:p>
          <a:p>
            <a:r>
              <a:rPr lang="en-US" dirty="0" smtClean="0"/>
              <a:t>While </a:t>
            </a:r>
            <a:r>
              <a:rPr lang="en-US" dirty="0"/>
              <a:t>some pre-built modules may be used, a significant part of the system must be designed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09100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smtClean="0"/>
              <a:t>Students </a:t>
            </a:r>
            <a:r>
              <a:rPr lang="en-US" dirty="0"/>
              <a:t>are normally expected to carry a project from problem statement to implementation of solutions. </a:t>
            </a:r>
            <a:endParaRPr lang="en-US" dirty="0" smtClean="0"/>
          </a:p>
          <a:p>
            <a:r>
              <a:rPr lang="en-US" dirty="0" smtClean="0"/>
              <a:t>The </a:t>
            </a:r>
            <a:r>
              <a:rPr lang="en-US" dirty="0"/>
              <a:t>project concept itself does not have to be unique or original. Of course, original ideas and solutions will attract higher evaluation. </a:t>
            </a:r>
            <a:endParaRPr lang="en-US" dirty="0" smtClean="0"/>
          </a:p>
          <a:p>
            <a:r>
              <a:rPr lang="en-US" dirty="0" smtClean="0"/>
              <a:t>However</a:t>
            </a:r>
            <a:r>
              <a:rPr lang="en-US" dirty="0"/>
              <a:t>, the system developed must have </a:t>
            </a:r>
            <a:r>
              <a:rPr lang="en-US" dirty="0" smtClean="0"/>
              <a:t>some identifiable </a:t>
            </a:r>
            <a:r>
              <a:rPr lang="en-US" dirty="0"/>
              <a:t>aspect that is innovative. It does not mean that the project must be something that has never been done before, but it does mean that some aspects of the project must be innovative as compared to standard uses and functions as taught in the program. </a:t>
            </a:r>
            <a:endParaRPr lang="en-US" dirty="0" smtClean="0"/>
          </a:p>
          <a:p>
            <a:r>
              <a:rPr lang="en-US" dirty="0" smtClean="0"/>
              <a:t>The </a:t>
            </a:r>
            <a:r>
              <a:rPr lang="en-US" dirty="0"/>
              <a:t>project topic must allow the achievement of the course goal and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73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Senior Project must address a complex task that involves all the phases and components of completing real-life projects in the prospective working place where the students are likely to land after graduation. </a:t>
            </a:r>
            <a:endParaRPr lang="en-US" dirty="0" smtClean="0"/>
          </a:p>
          <a:p>
            <a:r>
              <a:rPr lang="en-US" dirty="0" smtClean="0"/>
              <a:t>The </a:t>
            </a:r>
            <a:r>
              <a:rPr lang="en-US" dirty="0"/>
              <a:t>project should involve the systematic investigation of a topic or design task that is significant and timely and that demonstrates the student's ability to work individually with self-motivation or as part of a team using newly acquired knowledge or building on previously learned experience in the field to solve the relevant engineering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7746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Identification</a:t>
            </a:r>
          </a:p>
        </p:txBody>
      </p:sp>
      <p:sp>
        <p:nvSpPr>
          <p:cNvPr id="3" name="Content Placeholder 2"/>
          <p:cNvSpPr>
            <a:spLocks noGrp="1"/>
          </p:cNvSpPr>
          <p:nvPr>
            <p:ph idx="1"/>
          </p:nvPr>
        </p:nvSpPr>
        <p:spPr/>
        <p:txBody>
          <a:bodyPr>
            <a:normAutofit/>
          </a:bodyPr>
          <a:lstStyle/>
          <a:p>
            <a:pPr>
              <a:lnSpc>
                <a:spcPct val="100000"/>
              </a:lnSpc>
            </a:pPr>
            <a:r>
              <a:rPr lang="en-US" dirty="0" smtClean="0"/>
              <a:t>This </a:t>
            </a:r>
            <a:r>
              <a:rPr lang="en-US" dirty="0"/>
              <a:t>process starts by forming the project </a:t>
            </a:r>
            <a:r>
              <a:rPr lang="en-US" dirty="0" smtClean="0"/>
              <a:t>group</a:t>
            </a:r>
            <a:r>
              <a:rPr lang="en-US" dirty="0"/>
              <a:t> </a:t>
            </a:r>
            <a:r>
              <a:rPr lang="en-US" dirty="0" smtClean="0"/>
              <a:t>which will be assigned randomly.</a:t>
            </a:r>
          </a:p>
          <a:p>
            <a:pPr>
              <a:lnSpc>
                <a:spcPct val="100000"/>
              </a:lnSpc>
            </a:pPr>
            <a:r>
              <a:rPr lang="en-US" dirty="0" smtClean="0"/>
              <a:t>The </a:t>
            </a:r>
            <a:r>
              <a:rPr lang="en-US" dirty="0"/>
              <a:t>project group should </a:t>
            </a:r>
            <a:r>
              <a:rPr lang="en-US" dirty="0" smtClean="0"/>
              <a:t>not exceed 5 </a:t>
            </a:r>
            <a:r>
              <a:rPr lang="en-US" dirty="0"/>
              <a:t>students. </a:t>
            </a:r>
            <a:endParaRPr lang="en-US" dirty="0" smtClean="0"/>
          </a:p>
          <a:p>
            <a:pPr>
              <a:lnSpc>
                <a:spcPct val="100000"/>
              </a:lnSpc>
            </a:pPr>
            <a:r>
              <a:rPr lang="en-US" dirty="0" smtClean="0"/>
              <a:t>The </a:t>
            </a:r>
            <a:r>
              <a:rPr lang="en-US" dirty="0"/>
              <a:t>project should be feasible and the size of the project should fit the designated time and the available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768427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Ideas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76136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lstStyle/>
          <a:p>
            <a:r>
              <a:rPr lang="en-US" dirty="0"/>
              <a:t>The goal of this project is to develop a software system that extracts course information from various systems, such as learning management systems, student information systems, and assessment platforms, and produces a comprehensive course report that highlights the course achievements, what worked, what did not work, and identifies areas of improvement. </a:t>
            </a:r>
            <a:endParaRPr lang="en-US" dirty="0" smtClean="0"/>
          </a:p>
          <a:p>
            <a:r>
              <a:rPr lang="en-US" dirty="0" smtClean="0"/>
              <a:t>The </a:t>
            </a:r>
            <a:r>
              <a:rPr lang="en-US" dirty="0"/>
              <a:t>system should provide instructors, administrators, and students with valuable insights into the course's effectiveness and help them make data-driven decisions to improve the course.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8963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system should be able to extract the following information from various systems:</a:t>
            </a:r>
          </a:p>
          <a:p>
            <a:pPr marL="914400" lvl="1" indent="-457200">
              <a:buFont typeface="+mj-lt"/>
              <a:buAutoNum type="arabicPeriod"/>
            </a:pPr>
            <a:r>
              <a:rPr lang="en-US" dirty="0" smtClean="0"/>
              <a:t>Learning outcomes</a:t>
            </a:r>
            <a:endParaRPr lang="en-US" dirty="0"/>
          </a:p>
          <a:p>
            <a:pPr marL="914400" lvl="1" indent="-457200">
              <a:buFont typeface="+mj-lt"/>
              <a:buAutoNum type="arabicPeriod"/>
            </a:pPr>
            <a:r>
              <a:rPr lang="en-US" dirty="0" smtClean="0"/>
              <a:t>Topics</a:t>
            </a:r>
            <a:endParaRPr lang="en-US" dirty="0"/>
          </a:p>
          <a:p>
            <a:pPr marL="914400" lvl="1" indent="-457200">
              <a:buFont typeface="+mj-lt"/>
              <a:buAutoNum type="arabicPeriod"/>
            </a:pPr>
            <a:r>
              <a:rPr lang="en-US" dirty="0" smtClean="0"/>
              <a:t>Survey results</a:t>
            </a:r>
            <a:endParaRPr lang="en-US" dirty="0"/>
          </a:p>
          <a:p>
            <a:pPr marL="914400" lvl="1" indent="-457200">
              <a:buFont typeface="+mj-lt"/>
              <a:buAutoNum type="arabicPeriod"/>
            </a:pPr>
            <a:r>
              <a:rPr lang="en-US" dirty="0" smtClean="0"/>
              <a:t>Assessment results</a:t>
            </a:r>
            <a:endParaRPr lang="en-US" dirty="0"/>
          </a:p>
          <a:p>
            <a:pPr marL="914400" lvl="1" indent="-457200">
              <a:buFont typeface="+mj-lt"/>
              <a:buAutoNum type="arabicPeriod"/>
            </a:pPr>
            <a:r>
              <a:rPr lang="en-US" dirty="0" smtClean="0"/>
              <a:t>Grades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0117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TotalTime>
  <Words>1178</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Candara</vt:lpstr>
      <vt:lpstr>Office Theme</vt:lpstr>
      <vt:lpstr>Projects</vt:lpstr>
      <vt:lpstr>Introduction</vt:lpstr>
      <vt:lpstr>Project Characteristics</vt:lpstr>
      <vt:lpstr>Project Characteristics</vt:lpstr>
      <vt:lpstr>Project Characteristics</vt:lpstr>
      <vt:lpstr>Project Identification</vt:lpstr>
      <vt:lpstr>Project Ideas</vt:lpstr>
      <vt:lpstr>Course Analytics and Reporting System</vt:lpstr>
      <vt:lpstr>Course Analytics and Reporting System</vt:lpstr>
      <vt:lpstr>Course Analytics and Reporting System</vt:lpstr>
      <vt:lpstr>Course Analytics and Reporting System</vt:lpstr>
      <vt:lpstr>Student Placement System</vt:lpstr>
      <vt:lpstr>Student Placement System</vt:lpstr>
      <vt:lpstr>Student Placement System</vt:lpstr>
      <vt:lpstr>AI-Based Dietician System</vt:lpstr>
      <vt:lpstr>AI-Based Dietician System</vt:lpstr>
      <vt:lpstr>AI-Based Dietician System</vt:lpstr>
      <vt:lpstr>Exchanging Loyalty Points</vt:lpstr>
      <vt:lpstr>Exchanging Loyalty Points</vt:lpstr>
      <vt:lpstr>Exchanging Loyalty Points</vt:lpstr>
      <vt:lpstr>Student Grievance System</vt:lpstr>
      <vt:lpstr>Student Grievance System</vt:lpstr>
      <vt:lpstr>Student Grievance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182</cp:revision>
  <cp:lastPrinted>2021-10-18T07:27:50Z</cp:lastPrinted>
  <dcterms:created xsi:type="dcterms:W3CDTF">2021-10-12T10:09:12Z</dcterms:created>
  <dcterms:modified xsi:type="dcterms:W3CDTF">2023-08-31T05:43:05Z</dcterms:modified>
</cp:coreProperties>
</file>