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3" r:id="rId3"/>
    <p:sldId id="359" r:id="rId4"/>
    <p:sldId id="354" r:id="rId5"/>
    <p:sldId id="355" r:id="rId6"/>
    <p:sldId id="356" r:id="rId7"/>
    <p:sldId id="357" r:id="rId8"/>
    <p:sldId id="360" r:id="rId9"/>
    <p:sldId id="358" r:id="rId10"/>
    <p:sldId id="372" r:id="rId11"/>
    <p:sldId id="374" r:id="rId12"/>
    <p:sldId id="373" r:id="rId13"/>
    <p:sldId id="361" r:id="rId14"/>
    <p:sldId id="362" r:id="rId15"/>
    <p:sldId id="364" r:id="rId16"/>
    <p:sldId id="363" r:id="rId17"/>
    <p:sldId id="380" r:id="rId18"/>
    <p:sldId id="375" r:id="rId19"/>
    <p:sldId id="381" r:id="rId20"/>
    <p:sldId id="382" r:id="rId21"/>
    <p:sldId id="376" r:id="rId22"/>
    <p:sldId id="378" r:id="rId23"/>
    <p:sldId id="379" r:id="rId24"/>
    <p:sldId id="365" r:id="rId25"/>
    <p:sldId id="387" r:id="rId26"/>
    <p:sldId id="388" r:id="rId27"/>
    <p:sldId id="366" r:id="rId28"/>
    <p:sldId id="377" r:id="rId29"/>
    <p:sldId id="367" r:id="rId30"/>
    <p:sldId id="368" r:id="rId31"/>
    <p:sldId id="369" r:id="rId32"/>
    <p:sldId id="370" r:id="rId33"/>
    <p:sldId id="371" r:id="rId34"/>
    <p:sldId id="383" r:id="rId35"/>
    <p:sldId id="384" r:id="rId36"/>
    <p:sldId id="385" r:id="rId37"/>
    <p:sldId id="3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1312A"/>
    <a:srgbClr val="FFFFFF"/>
    <a:srgbClr val="3E77AB"/>
    <a:srgbClr val="80A8CC"/>
    <a:srgbClr val="5B9BD5"/>
    <a:srgbClr val="002060"/>
    <a:srgbClr val="356DE6"/>
    <a:srgbClr val="1288B7"/>
    <a:srgbClr val="38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FFA5-D3A3-42DB-8259-9C8CC80E3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CE5C4D-91DA-4999-B19E-3AF0D9A9F59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Classes and Resources</a:t>
          </a:r>
          <a:endParaRPr lang="en-US" dirty="0">
            <a:latin typeface="Candara" panose="020E0502030303020204" pitchFamily="34" charset="0"/>
          </a:endParaRPr>
        </a:p>
      </dgm:t>
    </dgm:pt>
    <dgm:pt modelId="{D5EFC01E-B88C-4D5E-89D5-96A8ECD03426}" type="par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DE7BE5-50D9-48F7-B83E-372FB276A40B}" type="sib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31A599-9DD3-49BA-9D8E-BDDE2A27E45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Manifests</a:t>
          </a:r>
          <a:endParaRPr lang="en-US" dirty="0">
            <a:latin typeface="Candara" panose="020E0502030303020204" pitchFamily="34" charset="0"/>
          </a:endParaRPr>
        </a:p>
      </dgm:t>
    </dgm:pt>
    <dgm:pt modelId="{84BD5954-4EA9-47ED-9B6A-0F690AD0063B}" type="par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BF817E7-6F28-4C8F-BD6F-DC3A758C922D}" type="sib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9594A2E-66D3-4867-A3AE-EB7CF0B9CAA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Modules</a:t>
          </a:r>
          <a:endParaRPr lang="en-US" dirty="0">
            <a:latin typeface="Candara" panose="020E0502030303020204" pitchFamily="34" charset="0"/>
          </a:endParaRPr>
        </a:p>
      </dgm:t>
    </dgm:pt>
    <dgm:pt modelId="{57509D32-2EB4-4FB4-B879-3ED8D5E899BE}" type="par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30F44C-7B6E-41C8-94A5-FC77FDE85D8F}" type="sib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AA56379-BD22-40B6-BE2C-4AECE352A019}" type="pres">
      <dgm:prSet presAssocID="{C931FFA5-D3A3-42DB-8259-9C8CC80E36FD}" presName="CompostProcess" presStyleCnt="0">
        <dgm:presLayoutVars>
          <dgm:dir/>
          <dgm:resizeHandles val="exact"/>
        </dgm:presLayoutVars>
      </dgm:prSet>
      <dgm:spPr/>
    </dgm:pt>
    <dgm:pt modelId="{EB77A484-E52C-40F5-9971-6F8116A96509}" type="pres">
      <dgm:prSet presAssocID="{C931FFA5-D3A3-42DB-8259-9C8CC80E36FD}" presName="arrow" presStyleLbl="bgShp" presStyleIdx="0" presStyleCnt="1"/>
      <dgm:spPr/>
    </dgm:pt>
    <dgm:pt modelId="{DC76609F-9D04-4C64-ADA2-37193AFE8822}" type="pres">
      <dgm:prSet presAssocID="{C931FFA5-D3A3-42DB-8259-9C8CC80E36FD}" presName="linearProcess" presStyleCnt="0"/>
      <dgm:spPr/>
    </dgm:pt>
    <dgm:pt modelId="{36532D16-3A12-4D8C-A812-FFDA88EF5FE1}" type="pres">
      <dgm:prSet presAssocID="{82CE5C4D-91DA-4999-B19E-3AF0D9A9F5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507E-B14F-4087-87D8-C27DB182F1FE}" type="pres">
      <dgm:prSet presAssocID="{97DE7BE5-50D9-48F7-B83E-372FB276A40B}" presName="sibTrans" presStyleCnt="0"/>
      <dgm:spPr/>
    </dgm:pt>
    <dgm:pt modelId="{596975F3-BA49-4094-8C70-FC7C807B7963}" type="pres">
      <dgm:prSet presAssocID="{1D31A599-9DD3-49BA-9D8E-BDDE2A27E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D0B8-D405-412D-910A-47E95A1AB8F6}" type="pres">
      <dgm:prSet presAssocID="{EBF817E7-6F28-4C8F-BD6F-DC3A758C922D}" presName="sibTrans" presStyleCnt="0"/>
      <dgm:spPr/>
    </dgm:pt>
    <dgm:pt modelId="{A74A7776-B5A4-404A-A3F3-623762E3E745}" type="pres">
      <dgm:prSet presAssocID="{59594A2E-66D3-4867-A3AE-EB7CF0B9CA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5C2E1-097F-4840-B199-D668D4CAD4C1}" type="presOf" srcId="{1D31A599-9DD3-49BA-9D8E-BDDE2A27E45D}" destId="{596975F3-BA49-4094-8C70-FC7C807B7963}" srcOrd="0" destOrd="0" presId="urn:microsoft.com/office/officeart/2005/8/layout/hProcess9"/>
    <dgm:cxn modelId="{8FD9929C-4C3C-4F98-AD6A-2B57DA5CDEB0}" srcId="{C931FFA5-D3A3-42DB-8259-9C8CC80E36FD}" destId="{1D31A599-9DD3-49BA-9D8E-BDDE2A27E45D}" srcOrd="1" destOrd="0" parTransId="{84BD5954-4EA9-47ED-9B6A-0F690AD0063B}" sibTransId="{EBF817E7-6F28-4C8F-BD6F-DC3A758C922D}"/>
    <dgm:cxn modelId="{7BF7C0E4-944F-4B2E-A31C-4209D16C8B24}" type="presOf" srcId="{C931FFA5-D3A3-42DB-8259-9C8CC80E36FD}" destId="{FAA56379-BD22-40B6-BE2C-4AECE352A019}" srcOrd="0" destOrd="0" presId="urn:microsoft.com/office/officeart/2005/8/layout/hProcess9"/>
    <dgm:cxn modelId="{34EC0162-F075-418C-AA05-14FA64A9FD19}" type="presOf" srcId="{59594A2E-66D3-4867-A3AE-EB7CF0B9CAAE}" destId="{A74A7776-B5A4-404A-A3F3-623762E3E745}" srcOrd="0" destOrd="0" presId="urn:microsoft.com/office/officeart/2005/8/layout/hProcess9"/>
    <dgm:cxn modelId="{62B613CC-9277-43F6-BE3E-2E086F8C57A0}" srcId="{C931FFA5-D3A3-42DB-8259-9C8CC80E36FD}" destId="{59594A2E-66D3-4867-A3AE-EB7CF0B9CAAE}" srcOrd="2" destOrd="0" parTransId="{57509D32-2EB4-4FB4-B879-3ED8D5E899BE}" sibTransId="{E830F44C-7B6E-41C8-94A5-FC77FDE85D8F}"/>
    <dgm:cxn modelId="{1E3532CB-853F-443C-ABB9-1F3BC3CBCE8F}" type="presOf" srcId="{82CE5C4D-91DA-4999-B19E-3AF0D9A9F59C}" destId="{36532D16-3A12-4D8C-A812-FFDA88EF5FE1}" srcOrd="0" destOrd="0" presId="urn:microsoft.com/office/officeart/2005/8/layout/hProcess9"/>
    <dgm:cxn modelId="{4C1E8FCF-8B81-4310-A3FE-4E7DBC9227C6}" srcId="{C931FFA5-D3A3-42DB-8259-9C8CC80E36FD}" destId="{82CE5C4D-91DA-4999-B19E-3AF0D9A9F59C}" srcOrd="0" destOrd="0" parTransId="{D5EFC01E-B88C-4D5E-89D5-96A8ECD03426}" sibTransId="{97DE7BE5-50D9-48F7-B83E-372FB276A40B}"/>
    <dgm:cxn modelId="{FDE265EA-0612-41AA-B31A-5D3477BE61E8}" type="presParOf" srcId="{FAA56379-BD22-40B6-BE2C-4AECE352A019}" destId="{EB77A484-E52C-40F5-9971-6F8116A96509}" srcOrd="0" destOrd="0" presId="urn:microsoft.com/office/officeart/2005/8/layout/hProcess9"/>
    <dgm:cxn modelId="{AD56B0C8-8374-416B-85FD-3B2DE3C0E115}" type="presParOf" srcId="{FAA56379-BD22-40B6-BE2C-4AECE352A019}" destId="{DC76609F-9D04-4C64-ADA2-37193AFE8822}" srcOrd="1" destOrd="0" presId="urn:microsoft.com/office/officeart/2005/8/layout/hProcess9"/>
    <dgm:cxn modelId="{8C3A172F-DAA9-49BE-9D02-7CA76C999FA3}" type="presParOf" srcId="{DC76609F-9D04-4C64-ADA2-37193AFE8822}" destId="{36532D16-3A12-4D8C-A812-FFDA88EF5FE1}" srcOrd="0" destOrd="0" presId="urn:microsoft.com/office/officeart/2005/8/layout/hProcess9"/>
    <dgm:cxn modelId="{34756DF8-44C2-4512-8E36-435DE87027E4}" type="presParOf" srcId="{DC76609F-9D04-4C64-ADA2-37193AFE8822}" destId="{830A507E-B14F-4087-87D8-C27DB182F1FE}" srcOrd="1" destOrd="0" presId="urn:microsoft.com/office/officeart/2005/8/layout/hProcess9"/>
    <dgm:cxn modelId="{F77841C9-E206-4897-8B72-4C242A5FBCEE}" type="presParOf" srcId="{DC76609F-9D04-4C64-ADA2-37193AFE8822}" destId="{596975F3-BA49-4094-8C70-FC7C807B7963}" srcOrd="2" destOrd="0" presId="urn:microsoft.com/office/officeart/2005/8/layout/hProcess9"/>
    <dgm:cxn modelId="{FCA1543A-00F8-416D-9D11-F947C0CC4A02}" type="presParOf" srcId="{DC76609F-9D04-4C64-ADA2-37193AFE8822}" destId="{B2B4D0B8-D405-412D-910A-47E95A1AB8F6}" srcOrd="3" destOrd="0" presId="urn:microsoft.com/office/officeart/2005/8/layout/hProcess9"/>
    <dgm:cxn modelId="{8095E6CC-CB6D-4158-96E3-7FA9007E8396}" type="presParOf" srcId="{DC76609F-9D04-4C64-ADA2-37193AFE8822}" destId="{A74A7776-B5A4-404A-A3F3-623762E3E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A484-E52C-40F5-9971-6F8116A96509}">
      <dsp:nvSpPr>
        <dsp:cNvPr id="0" name=""/>
        <dsp:cNvSpPr/>
      </dsp:nvSpPr>
      <dsp:spPr>
        <a:xfrm>
          <a:off x="803057" y="0"/>
          <a:ext cx="9101318" cy="4141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2D16-3A12-4D8C-A812-FFDA88EF5FE1}">
      <dsp:nvSpPr>
        <dsp:cNvPr id="0" name=""/>
        <dsp:cNvSpPr/>
      </dsp:nvSpPr>
      <dsp:spPr>
        <a:xfrm>
          <a:off x="322059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Classes and Resources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402927" y="1323309"/>
        <a:ext cx="3050493" cy="1494852"/>
      </dsp:txXfrm>
    </dsp:sp>
    <dsp:sp modelId="{596975F3-BA49-4094-8C70-FC7C807B7963}">
      <dsp:nvSpPr>
        <dsp:cNvPr id="0" name=""/>
        <dsp:cNvSpPr/>
      </dsp:nvSpPr>
      <dsp:spPr>
        <a:xfrm>
          <a:off x="3747601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Manifests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3828469" y="1323309"/>
        <a:ext cx="3050493" cy="1494852"/>
      </dsp:txXfrm>
    </dsp:sp>
    <dsp:sp modelId="{A74A7776-B5A4-404A-A3F3-623762E3E745}">
      <dsp:nvSpPr>
        <dsp:cNvPr id="0" name=""/>
        <dsp:cNvSpPr/>
      </dsp:nvSpPr>
      <dsp:spPr>
        <a:xfrm>
          <a:off x="7173143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Modules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7254011" y="1323309"/>
        <a:ext cx="3050493" cy="14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/>
              <a:t>management is a process that helps organizations configure, maintain, correct, and ensure that computer systems and hardware remain in a desired state — without needing to track every change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8" y="3451716"/>
            <a:ext cx="878327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essential because </a:t>
            </a:r>
            <a:r>
              <a:rPr lang="en-US" dirty="0"/>
              <a:t>it creates a consistent and predictable development environment.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that </a:t>
            </a:r>
            <a:r>
              <a:rPr lang="en-US" dirty="0" smtClean="0"/>
              <a:t>infrastructure development and deployment </a:t>
            </a:r>
            <a:r>
              <a:rPr lang="en-US" dirty="0"/>
              <a:t>control processes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required compliance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consistency and stability throughout </a:t>
            </a:r>
            <a:r>
              <a:rPr lang="en-US" dirty="0" err="1"/>
              <a:t>on-premise</a:t>
            </a:r>
            <a:r>
              <a:rPr lang="en-US" dirty="0"/>
              <a:t> and cloud-native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reinforce security through application of self-healing infrastructure as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8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management ensures that misconfigurations don’t go unnoticed and prevents them from creating problems across the environment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enables automation that supports continuous compliance.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empowers IT teams to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ideal configuration across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unauthorized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catches deviations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corrects the system back to desired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444752" y="1406880"/>
            <a:ext cx="832104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There are two type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of Configuration Management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4" y="2328672"/>
            <a:ext cx="7762875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5360" y="2194560"/>
            <a:ext cx="1024128" cy="5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 descr="puppet logo 300x300 – ATIX 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0" b="27040"/>
          <a:stretch/>
        </p:blipFill>
        <p:spPr bwMode="auto">
          <a:xfrm>
            <a:off x="2441575" y="1664208"/>
            <a:ext cx="28575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tStack Raises $15.5M in Series A Financing - FinS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71" y="4267065"/>
            <a:ext cx="3261833" cy="14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hat is Ansible? A Tool to Automate Parts of Your Jo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11437" r="16641" b="19886"/>
          <a:stretch/>
        </p:blipFill>
        <p:spPr bwMode="auto">
          <a:xfrm>
            <a:off x="2651977" y="3779925"/>
            <a:ext cx="3200273" cy="2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hef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3" y="1419652"/>
            <a:ext cx="1892808" cy="20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966" y="1924472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Pull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0" y="4501488"/>
            <a:ext cx="17732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Push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3715917"/>
            <a:ext cx="11998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Puppet is a configuration Management tool used for:</a:t>
            </a:r>
          </a:p>
          <a:p>
            <a:pPr lvl="1"/>
            <a:r>
              <a:rPr lang="en-US" dirty="0" smtClean="0"/>
              <a:t>Deploying,</a:t>
            </a:r>
          </a:p>
          <a:p>
            <a:pPr lvl="1"/>
            <a:r>
              <a:rPr lang="en-US" dirty="0" smtClean="0"/>
              <a:t>Configuring and</a:t>
            </a:r>
          </a:p>
          <a:p>
            <a:pPr lvl="1"/>
            <a:r>
              <a:rPr lang="en-US" dirty="0" smtClean="0"/>
              <a:t>Managing servers</a:t>
            </a:r>
          </a:p>
          <a:p>
            <a:r>
              <a:rPr lang="en-US" dirty="0" smtClean="0"/>
              <a:t>It uses a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For centralizing </a:t>
            </a:r>
            <a:r>
              <a:rPr lang="en-US" dirty="0"/>
              <a:t>and automating the configuration management process. </a:t>
            </a:r>
            <a:endParaRPr lang="en-US" dirty="0" smtClean="0"/>
          </a:p>
          <a:p>
            <a:r>
              <a:rPr lang="en-US" dirty="0" smtClean="0"/>
              <a:t>Widely </a:t>
            </a:r>
            <a:r>
              <a:rPr lang="en-US" dirty="0"/>
              <a:t>used for server configuration, management, deployment, and orchestration of various applications and services across the whole infrastructure of an organization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written in Ruby and uses its unique Domain Specific Language (DSL) to describe system configuration.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/>
              <a:t>It performs the following functions:</a:t>
            </a:r>
          </a:p>
          <a:p>
            <a:pPr lvl="1"/>
            <a:r>
              <a:rPr lang="en-US" dirty="0"/>
              <a:t>Defining distinct configurations for each and every host, and continuously checking and confirming whether the required configuration is in place and is not altered</a:t>
            </a:r>
          </a:p>
          <a:p>
            <a:pPr lvl="1"/>
            <a:r>
              <a:rPr lang="en-US" dirty="0"/>
              <a:t>Dynamic scaling-up and scaling-down of machines</a:t>
            </a:r>
          </a:p>
          <a:p>
            <a:pPr lvl="1"/>
            <a:r>
              <a:rPr lang="en-US" dirty="0"/>
              <a:t>Providing </a:t>
            </a:r>
            <a:r>
              <a:rPr lang="en-US" dirty="0" smtClean="0"/>
              <a:t>automatic control </a:t>
            </a:r>
            <a:r>
              <a:rPr lang="en-US" dirty="0"/>
              <a:t>over all your configured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have an infrastructure with about 100 servers. As a system admin, it’s your role to ensure that all these servers are always up to date and running with full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System Admin working manu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13" y="2757868"/>
            <a:ext cx="5715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5440" y="6003774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System Admin working manually on the servers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/>
              <a:t>Configuration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Puppet?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Components and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Case Study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you can use Puppet, which allows you to write a simple code which can be deployed automatically on these servers. This reduces the human effort and makes the development process fast and effective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Puppet automates Serv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9" y="2827337"/>
            <a:ext cx="5715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35440" y="6003774"/>
            <a:ext cx="5289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Puppet automates Server Management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Chef and Puppet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32887"/>
              </p:ext>
            </p:extLst>
          </p:nvPr>
        </p:nvGraphicFramePr>
        <p:xfrm>
          <a:off x="722377" y="1408174"/>
          <a:ext cx="10579608" cy="4718307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687182">
                  <a:extLst>
                    <a:ext uri="{9D8B030D-6E8A-4147-A177-3AD203B41FA5}">
                      <a16:colId xmlns:a16="http://schemas.microsoft.com/office/drawing/2014/main" val="948397741"/>
                    </a:ext>
                  </a:extLst>
                </a:gridCol>
                <a:gridCol w="3946213">
                  <a:extLst>
                    <a:ext uri="{9D8B030D-6E8A-4147-A177-3AD203B41FA5}">
                      <a16:colId xmlns:a16="http://schemas.microsoft.com/office/drawing/2014/main" val="3373588"/>
                    </a:ext>
                  </a:extLst>
                </a:gridCol>
                <a:gridCol w="3946213">
                  <a:extLst>
                    <a:ext uri="{9D8B030D-6E8A-4147-A177-3AD203B41FA5}">
                      <a16:colId xmlns:a16="http://schemas.microsoft.com/office/drawing/2014/main" val="3396674907"/>
                    </a:ext>
                  </a:extLst>
                </a:gridCol>
              </a:tblGrid>
              <a:tr h="450010"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>
                          <a:effectLst/>
                          <a:latin typeface="Candara" panose="020E0502030303020204" pitchFamily="34" charset="0"/>
                        </a:rPr>
                        <a:t>Puppet</a:t>
                      </a:r>
                      <a:endParaRPr lang="en-US" sz="18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Chef</a:t>
                      </a:r>
                      <a:endParaRPr lang="en-US" sz="18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635780840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Company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Developed by Puppet Labs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andara" panose="020E0502030303020204" pitchFamily="34" charset="0"/>
                        </a:rPr>
                        <a:t>Opscode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4905991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Friendliness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system friendly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program friendly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151954238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API integration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There is no extended API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has an extended API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73156613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Community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Wide user base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 relatively small user base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875241429"/>
                  </a:ext>
                </a:extLst>
              </a:tr>
              <a:tr h="2015585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Supported platforms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A wide range of operating systems supports this tool. This feature was enhanced in 0.22.x – 0.25.x puppet versions. Puppet is also supported in Linux and Windows.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small Oss support this tool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074570570"/>
                  </a:ext>
                </a:extLst>
              </a:tr>
              <a:tr h="59282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Configuring the configuration server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Difficult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easy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807403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use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problems is a time-consuming and tedious process that is to be done manually. Without configuration-management, it gets more complex to assume the infrastructure, like what version of the software is installed and the software installation process if followed on the node. 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comes to managing 10s, 100s or more servers at a larger scale with mixed environment configuration and scaling of the infrastructure, it gets complex while ensuring the process to be efficient and secure. </a:t>
            </a:r>
          </a:p>
          <a:p>
            <a:r>
              <a:rPr lang="en-US" dirty="0" err="1" smtClean="0"/>
              <a:t>IaC</a:t>
            </a:r>
            <a:endParaRPr lang="en-US" dirty="0" smtClean="0"/>
          </a:p>
          <a:p>
            <a:pPr lvl="1"/>
            <a:r>
              <a:rPr lang="en-US" dirty="0" smtClean="0"/>
              <a:t>Puppet </a:t>
            </a:r>
            <a:r>
              <a:rPr lang="en-US" dirty="0"/>
              <a:t>treats infrastructure as code &amp; implements all practices done by the software developer such as version control system(VCS), automated testing &amp; continuous delivery.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ability to apply the code repeatedly and get a guaranteed desired state with the assurance of the same results.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based on the principle of using the agile process of working incrementally &amp; reusability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Puppet can benefit you in your infrastructure configuration &amp; management for your glance: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code(</a:t>
            </a:r>
            <a:r>
              <a:rPr lang="en-US" dirty="0" err="1"/>
              <a:t>IaC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enables you to define infrastructure as code (</a:t>
            </a:r>
            <a:r>
              <a:rPr lang="en-US" dirty="0" err="1"/>
              <a:t>IaC</a:t>
            </a:r>
            <a:r>
              <a:rPr lang="en-US" dirty="0"/>
              <a:t>) with ease of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Disaster </a:t>
            </a:r>
            <a:r>
              <a:rPr lang="en-US" dirty="0" smtClean="0"/>
              <a:t>Recovery</a:t>
            </a:r>
          </a:p>
          <a:p>
            <a:pPr lvl="2"/>
            <a:r>
              <a:rPr lang="en-US" dirty="0" smtClean="0"/>
              <a:t>Downtime </a:t>
            </a:r>
            <a:r>
              <a:rPr lang="en-US" dirty="0"/>
              <a:t>due to misconfiguration issues can be reduced </a:t>
            </a:r>
            <a:r>
              <a:rPr lang="en-US" dirty="0" smtClean="0"/>
              <a:t>significantly</a:t>
            </a:r>
            <a:endParaRPr lang="en-US" dirty="0"/>
          </a:p>
          <a:p>
            <a:pPr lvl="1"/>
            <a:r>
              <a:rPr lang="en-US" dirty="0" smtClean="0"/>
              <a:t>Speed Development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allows a significant time saving </a:t>
            </a:r>
          </a:p>
          <a:p>
            <a:pPr lvl="1"/>
            <a:r>
              <a:rPr lang="en-US" dirty="0" smtClean="0"/>
              <a:t>Constant Output</a:t>
            </a:r>
          </a:p>
          <a:p>
            <a:pPr lvl="2"/>
            <a:r>
              <a:rPr lang="en-US" dirty="0" smtClean="0"/>
              <a:t>Works on </a:t>
            </a:r>
            <a:r>
              <a:rPr lang="en-US" dirty="0"/>
              <a:t>an extensive infrastructure by automating repetitive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/>
              <a:t>It supports a vast variety of Mac OS, Microsoft Windows, </a:t>
            </a:r>
            <a:r>
              <a:rPr lang="en-US" dirty="0" err="1"/>
              <a:t>Debian</a:t>
            </a:r>
            <a:r>
              <a:rPr lang="en-US" dirty="0"/>
              <a:t> &amp; many more. The best part is, it uses easy-to-learn language to define the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Puppet Tutorial | Puppet For Configuration Management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832062"/>
            <a:ext cx="7762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202168" y="1832062"/>
            <a:ext cx="1901952" cy="57281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3770" y="1287253"/>
            <a:ext cx="1091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ndara" panose="020E0502030303020204" pitchFamily="34" charset="0"/>
              </a:rPr>
              <a:t>Facts</a:t>
            </a:r>
            <a:endParaRPr lang="en-US" sz="32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527" y="1878520"/>
            <a:ext cx="4453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Facts are structured data about the system that we can use anywhere in our manifests. 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pic>
        <p:nvPicPr>
          <p:cNvPr id="1026" name="Picture 2" descr="https://static.packt-cdn.com/products/9781785281877/graphics/B04731_CH05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9" y="3078849"/>
            <a:ext cx="4608197" cy="3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34067" y="1719072"/>
            <a:ext cx="63642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Core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Built-in facts that ship with </a:t>
            </a:r>
            <a:r>
              <a:rPr lang="en-US" sz="2000" dirty="0" err="1">
                <a:solidFill>
                  <a:srgbClr val="252525"/>
                </a:solidFill>
                <a:latin typeface="Candara" panose="020E0502030303020204" pitchFamily="34" charset="0"/>
              </a:rPr>
              <a:t>Facter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Custom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Require Ruby code within your Puppet module to produce a value.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External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Generated by either pre-defined static data on the node or the result of running an executable script or program.</a:t>
            </a:r>
            <a:endParaRPr lang="en-US" sz="2000" b="0" i="0" dirty="0">
              <a:solidFill>
                <a:srgbClr val="252525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1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3770" y="1287253"/>
            <a:ext cx="1507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Catalog</a:t>
            </a:r>
            <a:endParaRPr lang="en-US" sz="32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527" y="1878520"/>
            <a:ext cx="4553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It is a compiled version of configuration which needs to be pushed onto target machines.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2848" y="3640341"/>
            <a:ext cx="7315200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A catalog is a document that describes the desired state for each resource that Puppet manages on a node. </a:t>
            </a:r>
            <a:endParaRPr lang="en-US" sz="2000" dirty="0" smtClean="0">
              <a:solidFill>
                <a:srgbClr val="252525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52525"/>
                </a:solidFill>
                <a:latin typeface="Candara" panose="020E0502030303020204" pitchFamily="34" charset="0"/>
              </a:rPr>
              <a:t>A 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primary server typically compiles a catalog from manifests of Puppet code.</a:t>
            </a:r>
            <a:endParaRPr lang="en-US" sz="2000" b="0" i="0" dirty="0">
              <a:solidFill>
                <a:srgbClr val="252525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39707" y="1452768"/>
            <a:ext cx="6958584" cy="18269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# puppet apply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/tests/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init.pp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–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151515"/>
              </a:solidFill>
              <a:effectLst/>
              <a:latin typeface="RedHat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Notice: Compiled catalog for puppet.example.com in environment production in 0.56 seconds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/Stage[main]/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/Package[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]/ensure: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current_value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absent, should be present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/Stage[main]/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/Service[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]/ensure: 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current_value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stopped, should be running (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Class[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]: Would have triggered 'refresh' from 2 events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Stage[main]: Would have triggered 'refresh' from 1 events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Finished catalog run in 0.41 seconds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3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 Slave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44" name="Picture 4" descr="https://intellipaat.com/mediaFiles/2018/12/How-the-Puppet-connections-are-getting-established-between-puppet-master-server-and-Puppet-agent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6" y="2444507"/>
            <a:ext cx="6870843" cy="3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>
          <a:xfrm>
            <a:off x="1243584" y="1406880"/>
            <a:ext cx="9299448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SSL (Secure Sockets Layer) connection between Master and Slave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4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Puppet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smtClean="0"/>
              <a:t>To differentiate the </a:t>
            </a:r>
            <a:r>
              <a:rPr lang="en-US" dirty="0"/>
              <a:t>differences between various platforms Puppet modules are used.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module should therefore give an API so that the software can be used on various platforms without having to know the details of the platform.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main advantages of reusable modules is that other people can easily understand them.</a:t>
            </a:r>
          </a:p>
          <a:p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A collection </a:t>
            </a:r>
            <a:r>
              <a:rPr lang="en-US" dirty="0"/>
              <a:t>of resources that are grouped together to get a target machine or machine in the desired state.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defined inside Puppet manifest files which are found in Puppet modules.</a:t>
            </a:r>
          </a:p>
          <a:p>
            <a:r>
              <a:rPr lang="en-US" dirty="0" smtClean="0"/>
              <a:t>Manifests</a:t>
            </a:r>
            <a:endParaRPr lang="en-US" dirty="0"/>
          </a:p>
          <a:p>
            <a:pPr lvl="1"/>
            <a:r>
              <a:rPr lang="en-US" dirty="0" smtClean="0"/>
              <a:t>Manifests </a:t>
            </a:r>
            <a:r>
              <a:rPr lang="en-US" dirty="0"/>
              <a:t>are those programs written in Ruby and saved with the .pp extension. </a:t>
            </a:r>
            <a:endParaRPr lang="en-US" dirty="0" smtClean="0"/>
          </a:p>
          <a:p>
            <a:pPr lvl="1"/>
            <a:r>
              <a:rPr lang="en-US" dirty="0" smtClean="0"/>
              <a:t>All Puppet </a:t>
            </a:r>
            <a:r>
              <a:rPr lang="en-US" dirty="0"/>
              <a:t>programs are manifests that are built with the idea of creating and managing any target host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 (MySQL and 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predefined modules, download modules for PHP and MySQL</a:t>
            </a:r>
          </a:p>
          <a:p>
            <a:r>
              <a:rPr lang="en-US" dirty="0" smtClean="0"/>
              <a:t>Declare these two classes in the Puppet manifests</a:t>
            </a:r>
          </a:p>
          <a:p>
            <a:r>
              <a:rPr lang="en-US" dirty="0" smtClean="0"/>
              <a:t>Puppet agents will pull these configurations and both will be installed in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>
            <a:off x="5733288" y="4142232"/>
            <a:ext cx="2313432" cy="15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for PHP and MySQL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4" y="3508827"/>
            <a:ext cx="20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Master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028" y="5784989"/>
            <a:ext cx="440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Pull the Master for changes and them pull the configurations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5648" y="353303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4410860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715" y="528836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1659" y="3779925"/>
            <a:ext cx="1841629" cy="137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3"/>
          </p:cNvCxnSpPr>
          <p:nvPr/>
        </p:nvCxnSpPr>
        <p:spPr>
          <a:xfrm flipH="1" flipV="1">
            <a:off x="3865592" y="4660594"/>
            <a:ext cx="1867696" cy="4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3"/>
          </p:cNvCxnSpPr>
          <p:nvPr/>
        </p:nvCxnSpPr>
        <p:spPr>
          <a:xfrm flipH="1">
            <a:off x="3891659" y="5118482"/>
            <a:ext cx="1841629" cy="41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Case Study </a:t>
            </a:r>
            <a:r>
              <a:rPr lang="en-US" dirty="0" smtClean="0"/>
              <a:t>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5994"/>
              </p:ext>
            </p:extLst>
          </p:nvPr>
        </p:nvGraphicFramePr>
        <p:xfrm>
          <a:off x="704279" y="1563624"/>
          <a:ext cx="10707433" cy="41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Classes, Manifests &amp;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143000" y="1344168"/>
            <a:ext cx="9564624" cy="73152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Manifests can be deployed but it is a good practice to bundle all the Manifests in the form of a Module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232" y="4398264"/>
            <a:ext cx="1874520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0208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0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032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2793492" y="3465576"/>
            <a:ext cx="18562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2793492" y="3465576"/>
            <a:ext cx="91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55548" y="3465576"/>
            <a:ext cx="18379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910" y="3785616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910" y="4462272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910" y="5138928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730752" y="4037076"/>
            <a:ext cx="244215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3730752" y="4677156"/>
            <a:ext cx="244215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730752" y="4677156"/>
            <a:ext cx="244215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9235440" y="3723894"/>
            <a:ext cx="2241560" cy="147675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Module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5" idx="2"/>
          </p:cNvCxnSpPr>
          <p:nvPr/>
        </p:nvCxnSpPr>
        <p:spPr>
          <a:xfrm>
            <a:off x="7507224" y="4037076"/>
            <a:ext cx="1728216" cy="6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5" idx="2"/>
          </p:cNvCxnSpPr>
          <p:nvPr/>
        </p:nvCxnSpPr>
        <p:spPr>
          <a:xfrm flipV="1">
            <a:off x="7507224" y="4646867"/>
            <a:ext cx="1728216" cy="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5" idx="2"/>
          </p:cNvCxnSpPr>
          <p:nvPr/>
        </p:nvCxnSpPr>
        <p:spPr>
          <a:xfrm flipV="1">
            <a:off x="7507224" y="4646867"/>
            <a:ext cx="1728216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Resources and </a:t>
            </a:r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8771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Resources are the fundamental unit for modeling system configurations. Each Resource describes some aspect of a system, like a specific service or package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6787782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Group of resources can be organized into classes, which are large units of configuration. While a resource may describe a single file or package 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49" y="2925788"/>
            <a:ext cx="2675167" cy="3156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8" y="3107034"/>
            <a:ext cx="4382112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8" y="3768204"/>
            <a:ext cx="2953056" cy="1234914"/>
          </a:xfrm>
          <a:prstGeom prst="rect">
            <a:avLst/>
          </a:prstGeom>
        </p:spPr>
      </p:pic>
      <p:pic>
        <p:nvPicPr>
          <p:cNvPr id="12" name="Picture 11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67512" y="1406880"/>
            <a:ext cx="10268712" cy="888264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 module is a collection of manifests and data (such as facts, files, templates), and they have specific directory structure. Modules are useful for organizing Puppet code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3" y="2842161"/>
            <a:ext cx="5582429" cy="2610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536" y="5704232"/>
            <a:ext cx="798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To add a module to Puppet, place it in the </a:t>
            </a:r>
            <a:r>
              <a:rPr lang="en-US" sz="2000" dirty="0" err="1" smtClean="0">
                <a:latin typeface="Candara" panose="020E0502030303020204" pitchFamily="34" charset="0"/>
              </a:rPr>
              <a:t>etc</a:t>
            </a:r>
            <a:r>
              <a:rPr lang="en-US" sz="2000" dirty="0" smtClean="0">
                <a:latin typeface="Candara" panose="020E0502030303020204" pitchFamily="34" charset="0"/>
              </a:rPr>
              <a:t>/puppet/modules directory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Picture 7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5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Adopting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interest in understanding what is Puppet would grow if you know about the companies that have adopted it to manage their infrastructure. Some of them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Spotify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AT&amp;T </a:t>
            </a:r>
          </a:p>
          <a:p>
            <a:pPr lvl="1"/>
            <a:r>
              <a:rPr lang="en-US" dirty="0"/>
              <a:t>Staples </a:t>
            </a:r>
          </a:p>
          <a:p>
            <a:pPr lvl="1"/>
            <a:r>
              <a:rPr lang="en-US" dirty="0"/>
              <a:t>AON</a:t>
            </a:r>
          </a:p>
          <a:p>
            <a:pPr lvl="1"/>
            <a:r>
              <a:rPr lang="en-US" dirty="0"/>
              <a:t>The U.S. Air Force</a:t>
            </a:r>
          </a:p>
          <a:p>
            <a:r>
              <a:rPr lang="en-US" dirty="0"/>
              <a:t>The reasons why these companies adopted Puppet may vary. For example, Staples used Puppet as a configuration management tool to automate its private cloud management and IT operations to provide consistency, allowing their IT teams more time to innovate.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/>
          <a:lstStyle/>
          <a:p>
            <a:r>
              <a:rPr lang="en-US" dirty="0"/>
              <a:t>The European Organization for Nuclear Research, known as CERN, is a European research organization that operates the largest particle physics laboratory in the world. </a:t>
            </a:r>
            <a:endParaRPr lang="en-US" dirty="0" smtClean="0"/>
          </a:p>
          <a:p>
            <a:r>
              <a:rPr lang="en-US" dirty="0" smtClean="0"/>
              <a:t>Established </a:t>
            </a:r>
            <a:r>
              <a:rPr lang="en-US" dirty="0"/>
              <a:t>in 1954, the organization is based in a northwest suburb of Geneva on the Franco-Swiss border and has 23 member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9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CERN needed a way to monitor daily operations and identify problems in real-time.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increased the efficiency of the team and improved their planning for future infrastructure.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CERN uses a monitoring system for infrastructure that combines Puppet agents, Puppet servers, and </a:t>
            </a:r>
            <a:r>
              <a:rPr lang="en-US" dirty="0" err="1"/>
              <a:t>PuppetDB</a:t>
            </a:r>
            <a:r>
              <a:rPr lang="en-US" dirty="0"/>
              <a:t> in workflows collecting data in two source pipelines using data processing pipelines (Kafka, </a:t>
            </a:r>
            <a:r>
              <a:rPr lang="en-US" dirty="0" err="1"/>
              <a:t>Logstash</a:t>
            </a:r>
            <a:r>
              <a:rPr lang="en-US" dirty="0"/>
              <a:t>), analytics software (</a:t>
            </a:r>
            <a:r>
              <a:rPr lang="en-US" dirty="0" err="1"/>
              <a:t>Elasticsearch</a:t>
            </a:r>
            <a:r>
              <a:rPr lang="en-US" dirty="0"/>
              <a:t>), data storage (</a:t>
            </a:r>
            <a:r>
              <a:rPr lang="en-US" dirty="0" err="1"/>
              <a:t>InfluxDB</a:t>
            </a:r>
            <a:r>
              <a:rPr lang="en-US" dirty="0"/>
              <a:t>, HDFS), and frontend components (</a:t>
            </a:r>
            <a:r>
              <a:rPr lang="en-US" dirty="0" err="1"/>
              <a:t>Grafana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8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9939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Readable data for configuration management of 40,000 nodes</a:t>
            </a:r>
          </a:p>
          <a:p>
            <a:pPr lvl="1"/>
            <a:r>
              <a:rPr lang="en-US" dirty="0"/>
              <a:t>Usable code extracted and documented from 350 catalogs per minute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latency</a:t>
            </a:r>
          </a:p>
          <a:p>
            <a:pPr lvl="1"/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outcomes of using Puppet Enterprise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Optimized system services</a:t>
            </a:r>
          </a:p>
          <a:p>
            <a:pPr lvl="1"/>
            <a:r>
              <a:rPr lang="en-US" dirty="0"/>
              <a:t>Updated infrastructure health reports</a:t>
            </a:r>
          </a:p>
          <a:p>
            <a:pPr lvl="1"/>
            <a:r>
              <a:rPr lang="en-US" dirty="0"/>
              <a:t>Engineer time redirected to future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enter | Nou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" y="2415234"/>
            <a:ext cx="6729692" cy="37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 worried avatar character icon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5871" r="15099" b="7922"/>
          <a:stretch/>
        </p:blipFill>
        <p:spPr bwMode="auto">
          <a:xfrm>
            <a:off x="8465739" y="2382925"/>
            <a:ext cx="30112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152144" y="1406880"/>
            <a:ext cx="8769096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Configuring Large Infrastructure was a very hectic job</a:t>
            </a:r>
            <a:endParaRPr lang="en-US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2286760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115569" y="1406880"/>
            <a:ext cx="959655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Rollback to the previous stable version of the software was very difficult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4871873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1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/>
          <p:cNvSpPr/>
          <p:nvPr/>
        </p:nvSpPr>
        <p:spPr>
          <a:xfrm flipH="1">
            <a:off x="1773936" y="3527725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335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Older version of the software stack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1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2287406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4872519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54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ultidocument 15"/>
          <p:cNvSpPr/>
          <p:nvPr/>
        </p:nvSpPr>
        <p:spPr>
          <a:xfrm flipH="1">
            <a:off x="8645709" y="3528371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3456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Updated version of the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5468003" y="3978474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468076" y="2871811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4441" y="4219978"/>
            <a:ext cx="3328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X</a:t>
            </a:r>
            <a:endParaRPr 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3488" y="5775512"/>
            <a:ext cx="41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There are certain glitches with the updated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950976" y="1406880"/>
            <a:ext cx="10149840" cy="72367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application works in developer’s machine but not in testing and production. In Dev, there can be an upgraded software but old version in the Prod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1808" y="2330132"/>
            <a:ext cx="777240" cy="40325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 Angry Software Developer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67" y="3138589"/>
            <a:ext cx="2704529" cy="27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strated Man Icon Images – Browse 12,794 Stock Photos, Vectors, and Video 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352426"/>
            <a:ext cx="3035808" cy="22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9112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08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96896" y="2330132"/>
            <a:ext cx="2560320" cy="1089724"/>
          </a:xfrm>
          <a:prstGeom prst="cloudCallout">
            <a:avLst>
              <a:gd name="adj1" fmla="val -40886"/>
              <a:gd name="adj2" fmla="val 786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Code works on my machine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46520" y="2344387"/>
            <a:ext cx="2560320" cy="1089724"/>
          </a:xfrm>
          <a:prstGeom prst="cloudCallout">
            <a:avLst>
              <a:gd name="adj1" fmla="val 39114"/>
              <a:gd name="adj2" fmla="val 794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There is some problem with the code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at NYSE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50" t="40162" r="41902" b="36690"/>
          <a:stretch/>
        </p:blipFill>
        <p:spPr>
          <a:xfrm>
            <a:off x="5172299" y="1603772"/>
            <a:ext cx="5549937" cy="2381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768" y="1564087"/>
            <a:ext cx="694944" cy="585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89" y="1856695"/>
            <a:ext cx="40789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Time to rollback to the previous version of the </a:t>
            </a:r>
            <a:r>
              <a:rPr lang="en-US" sz="2000" dirty="0" smtClean="0">
                <a:latin typeface="Candara" panose="020E0502030303020204" pitchFamily="34" charset="0"/>
              </a:rPr>
              <a:t>software. Thanks to Configuration Management, we have access to accurate historical record of the software states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777240" y="5056632"/>
            <a:ext cx="10186416" cy="128016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As a result of proper Configuration Management process, NYSE recovered from the situation in 90 minutes (very fast).  </a:t>
            </a:r>
            <a:endParaRPr lang="en-US" sz="2800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What </a:t>
            </a:r>
            <a:r>
              <a:rPr lang="en-US" sz="28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about more time!!</a:t>
            </a:r>
            <a:endParaRPr lang="en-US" sz="28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9674" y="4157689"/>
            <a:ext cx="399131" cy="374904"/>
          </a:xfrm>
          <a:prstGeom prst="rect">
            <a:avLst/>
          </a:prstGeom>
          <a:solidFill>
            <a:srgbClr val="F1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9077" y="4035005"/>
            <a:ext cx="5725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 8 red marked icons are the trading terminals that are not working because of a software glitch 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55" y="3478004"/>
            <a:ext cx="1719968" cy="1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3243" y="3576326"/>
            <a:ext cx="176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 for the Infrastructure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130034" y="2578708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370064" y="2827207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3719" y="2178034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19" y="2117043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Dev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163562" y="4038700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403592" y="4287199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37247" y="3638026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7247" y="3577035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7193280" y="5502123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7433310" y="5750622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66965" y="5101449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965" y="5040458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Prod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48035" y="2827207"/>
            <a:ext cx="3255684" cy="11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0447" y="3937767"/>
            <a:ext cx="3244388" cy="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3681563" y="3943094"/>
            <a:ext cx="3285402" cy="18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>
            <a:off x="576072" y="1305622"/>
            <a:ext cx="10900928" cy="724346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Management is the practice of handling changes systematically so that a system maintains its integrity over time. It allows access to an accurate historical records od system states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335024" y="4891410"/>
            <a:ext cx="3163824" cy="1125342"/>
          </a:xfrm>
          <a:prstGeom prst="round2Diag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Provisioning of Dev, Test, Prod environment by writing code in a centralized location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248" y="2793051"/>
            <a:ext cx="3831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andara" panose="020E0502030303020204" pitchFamily="34" charset="0"/>
              </a:rPr>
              <a:t>Infrastructure as a code (</a:t>
            </a:r>
            <a:r>
              <a:rPr lang="en-US" sz="2300" dirty="0" err="1" smtClean="0">
                <a:latin typeface="Candara" panose="020E0502030303020204" pitchFamily="34" charset="0"/>
              </a:rPr>
              <a:t>IaC</a:t>
            </a:r>
            <a:r>
              <a:rPr lang="en-US" sz="2300" dirty="0" smtClean="0">
                <a:latin typeface="Candara" panose="020E0502030303020204" pitchFamily="34" charset="0"/>
              </a:rPr>
              <a:t>)</a:t>
            </a:r>
            <a:endParaRPr lang="en-US" sz="2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1901</Words>
  <Application>Microsoft Office PowerPoint</Application>
  <PresentationFormat>Widescreen</PresentationFormat>
  <Paragraphs>253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Candara</vt:lpstr>
      <vt:lpstr>RedHatMono</vt:lpstr>
      <vt:lpstr>Office Theme</vt:lpstr>
      <vt:lpstr>Configuration Management 2</vt:lpstr>
      <vt:lpstr>Outline</vt:lpstr>
      <vt:lpstr>Why Configuration Management</vt:lpstr>
      <vt:lpstr>Problems before Configuration Management</vt:lpstr>
      <vt:lpstr>Problems before Configuration Management</vt:lpstr>
      <vt:lpstr>Problems before Configuration Management</vt:lpstr>
      <vt:lpstr>Configuration Management at NYSE</vt:lpstr>
      <vt:lpstr>What is Configuration Management</vt:lpstr>
      <vt:lpstr>What is Configuration Management?</vt:lpstr>
      <vt:lpstr>What is Configuration Management?</vt:lpstr>
      <vt:lpstr>Why is configuration management important?</vt:lpstr>
      <vt:lpstr>Why is configuration management important?</vt:lpstr>
      <vt:lpstr>Configuration Management Components</vt:lpstr>
      <vt:lpstr>Configuration Management Tools</vt:lpstr>
      <vt:lpstr>What is Puppet?</vt:lpstr>
      <vt:lpstr>What is Puppet?</vt:lpstr>
      <vt:lpstr>What is Puppet?</vt:lpstr>
      <vt:lpstr>What is Puppet?</vt:lpstr>
      <vt:lpstr>What Puppet can do?</vt:lpstr>
      <vt:lpstr>What Puppet can do?</vt:lpstr>
      <vt:lpstr>Comparing Chef and Puppet</vt:lpstr>
      <vt:lpstr>Why should use Puppet?</vt:lpstr>
      <vt:lpstr>What are the Benefits of Puppet?</vt:lpstr>
      <vt:lpstr>Puppet Master-Slave Architecture</vt:lpstr>
      <vt:lpstr>Puppet Master-Slave Architecture</vt:lpstr>
      <vt:lpstr>Puppet Master-Slave Architecture</vt:lpstr>
      <vt:lpstr>Puppet Master Slave Connection</vt:lpstr>
      <vt:lpstr>Key Puppet Concepts</vt:lpstr>
      <vt:lpstr>Puppet Case Study (MySQL and PHP)</vt:lpstr>
      <vt:lpstr>Puppet Case Study Phases</vt:lpstr>
      <vt:lpstr>Resources, Classes, Manifests &amp; Modules</vt:lpstr>
      <vt:lpstr>Puppet Resources and Classes</vt:lpstr>
      <vt:lpstr>Puppet Modules</vt:lpstr>
      <vt:lpstr>Companies Adopting Puppet</vt:lpstr>
      <vt:lpstr>Puppet Case Study</vt:lpstr>
      <vt:lpstr>Puppet Case Study</vt:lpstr>
      <vt:lpstr>Puppet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251</cp:revision>
  <cp:lastPrinted>2021-10-18T07:27:50Z</cp:lastPrinted>
  <dcterms:created xsi:type="dcterms:W3CDTF">2021-10-12T10:09:12Z</dcterms:created>
  <dcterms:modified xsi:type="dcterms:W3CDTF">2023-03-19T09:54:07Z</dcterms:modified>
</cp:coreProperties>
</file>