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53" r:id="rId3"/>
    <p:sldId id="686" r:id="rId4"/>
    <p:sldId id="779" r:id="rId5"/>
    <p:sldId id="780" r:id="rId6"/>
    <p:sldId id="817" r:id="rId7"/>
    <p:sldId id="813" r:id="rId8"/>
    <p:sldId id="793" r:id="rId9"/>
    <p:sldId id="820" r:id="rId10"/>
    <p:sldId id="819" r:id="rId11"/>
    <p:sldId id="822" r:id="rId12"/>
    <p:sldId id="824" r:id="rId13"/>
    <p:sldId id="823" r:id="rId14"/>
    <p:sldId id="825" r:id="rId15"/>
    <p:sldId id="826" r:id="rId16"/>
    <p:sldId id="827" r:id="rId17"/>
    <p:sldId id="828" r:id="rId18"/>
    <p:sldId id="829" r:id="rId19"/>
    <p:sldId id="833" r:id="rId20"/>
    <p:sldId id="830" r:id="rId21"/>
    <p:sldId id="832" r:id="rId22"/>
    <p:sldId id="831" r:id="rId23"/>
    <p:sldId id="717" r:id="rId24"/>
    <p:sldId id="776" r:id="rId25"/>
    <p:sldId id="777" r:id="rId26"/>
    <p:sldId id="816" r:id="rId27"/>
    <p:sldId id="257" r:id="rId28"/>
    <p:sldId id="258" r:id="rId29"/>
    <p:sldId id="259" r:id="rId30"/>
    <p:sldId id="260" r:id="rId31"/>
    <p:sldId id="261" r:id="rId32"/>
    <p:sldId id="262" r:id="rId33"/>
    <p:sldId id="264" r:id="rId34"/>
    <p:sldId id="263" r:id="rId35"/>
    <p:sldId id="265" r:id="rId36"/>
    <p:sldId id="266" r:id="rId37"/>
    <p:sldId id="774" r:id="rId38"/>
    <p:sldId id="808" r:id="rId39"/>
    <p:sldId id="809" r:id="rId40"/>
    <p:sldId id="803" r:id="rId41"/>
    <p:sldId id="805" r:id="rId42"/>
    <p:sldId id="810" r:id="rId43"/>
    <p:sldId id="811" r:id="rId44"/>
    <p:sldId id="812" r:id="rId45"/>
    <p:sldId id="837" r:id="rId46"/>
    <p:sldId id="838" r:id="rId47"/>
    <p:sldId id="839" r:id="rId48"/>
    <p:sldId id="841" r:id="rId49"/>
    <p:sldId id="842" r:id="rId50"/>
    <p:sldId id="843" r:id="rId51"/>
    <p:sldId id="834" r:id="rId52"/>
    <p:sldId id="835" r:id="rId53"/>
    <p:sldId id="844" r:id="rId54"/>
    <p:sldId id="845" r:id="rId55"/>
    <p:sldId id="846" r:id="rId56"/>
    <p:sldId id="847" r:id="rId57"/>
    <p:sldId id="83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2296AC-B366-4A57-8B38-EBF6D0774854}" type="doc">
      <dgm:prSet loTypeId="urn:microsoft.com/office/officeart/2005/8/layout/hList1" loCatId="list" qsTypeId="urn:microsoft.com/office/officeart/2005/8/quickstyle/3d3" qsCatId="3D" csTypeId="urn:microsoft.com/office/officeart/2005/8/colors/accent3_2" csCatId="accent3" phldr="1"/>
      <dgm:spPr/>
      <dgm:t>
        <a:bodyPr/>
        <a:lstStyle/>
        <a:p>
          <a:endParaRPr lang="en-US"/>
        </a:p>
      </dgm:t>
    </dgm:pt>
    <dgm:pt modelId="{B8B98284-83C0-45CB-88AD-F9F121CBAB3A}">
      <dgm:prSet phldrT="[Text]"/>
      <dgm:spPr/>
      <dgm:t>
        <a:bodyPr/>
        <a:lstStyle/>
        <a:p>
          <a:r>
            <a:rPr lang="en-US" dirty="0" smtClean="0">
              <a:latin typeface="Candara" panose="020E0502030303020204" pitchFamily="34" charset="0"/>
            </a:rPr>
            <a:t>Age</a:t>
          </a:r>
          <a:endParaRPr lang="en-US" dirty="0">
            <a:latin typeface="Candara" panose="020E0502030303020204" pitchFamily="34" charset="0"/>
          </a:endParaRPr>
        </a:p>
      </dgm:t>
    </dgm:pt>
    <dgm:pt modelId="{F16C69B3-0F3A-465C-9108-C2BCA2701C64}" type="parTrans" cxnId="{28187E3A-4149-45A1-A1C1-56617C4A2367}">
      <dgm:prSet/>
      <dgm:spPr/>
      <dgm:t>
        <a:bodyPr/>
        <a:lstStyle/>
        <a:p>
          <a:endParaRPr lang="en-US">
            <a:latin typeface="Candara" panose="020E0502030303020204" pitchFamily="34" charset="0"/>
          </a:endParaRPr>
        </a:p>
      </dgm:t>
    </dgm:pt>
    <dgm:pt modelId="{0F4D3E4F-805D-4324-80F2-080F87C4EC30}" type="sibTrans" cxnId="{28187E3A-4149-45A1-A1C1-56617C4A2367}">
      <dgm:prSet/>
      <dgm:spPr/>
      <dgm:t>
        <a:bodyPr/>
        <a:lstStyle/>
        <a:p>
          <a:endParaRPr lang="en-US">
            <a:latin typeface="Candara" panose="020E0502030303020204" pitchFamily="34" charset="0"/>
          </a:endParaRPr>
        </a:p>
      </dgm:t>
    </dgm:pt>
    <dgm:pt modelId="{840D18E1-5BED-4855-BE73-A23FCEAE0063}">
      <dgm:prSet phldrT="[Text]"/>
      <dgm:spPr/>
      <dgm:t>
        <a:bodyPr/>
        <a:lstStyle/>
        <a:p>
          <a:r>
            <a:rPr lang="en-US" dirty="0" smtClean="0">
              <a:latin typeface="Candara" panose="020E0502030303020204" pitchFamily="34" charset="0"/>
            </a:rPr>
            <a:t>A legacy system is an older system that has been in use for a long time, while an integrated system is a newer system that is built specifically to integrate with other systems</a:t>
          </a:r>
          <a:endParaRPr lang="en-US" dirty="0">
            <a:latin typeface="Candara" panose="020E0502030303020204" pitchFamily="34" charset="0"/>
          </a:endParaRPr>
        </a:p>
      </dgm:t>
    </dgm:pt>
    <dgm:pt modelId="{14B7D1C0-E782-4764-9E40-6113314F6271}" type="parTrans" cxnId="{5C38184F-E84C-40DE-95DA-88DC85DE966E}">
      <dgm:prSet/>
      <dgm:spPr/>
      <dgm:t>
        <a:bodyPr/>
        <a:lstStyle/>
        <a:p>
          <a:endParaRPr lang="en-US">
            <a:latin typeface="Candara" panose="020E0502030303020204" pitchFamily="34" charset="0"/>
          </a:endParaRPr>
        </a:p>
      </dgm:t>
    </dgm:pt>
    <dgm:pt modelId="{2C30CAA6-FBBA-42AE-9FC1-BD70DD1FA671}" type="sibTrans" cxnId="{5C38184F-E84C-40DE-95DA-88DC85DE966E}">
      <dgm:prSet/>
      <dgm:spPr/>
      <dgm:t>
        <a:bodyPr/>
        <a:lstStyle/>
        <a:p>
          <a:endParaRPr lang="en-US">
            <a:latin typeface="Candara" panose="020E0502030303020204" pitchFamily="34" charset="0"/>
          </a:endParaRPr>
        </a:p>
      </dgm:t>
    </dgm:pt>
    <dgm:pt modelId="{329E763A-6A1E-41AC-BCCF-A18781364CAD}">
      <dgm:prSet phldrT="[Text]"/>
      <dgm:spPr/>
      <dgm:t>
        <a:bodyPr/>
        <a:lstStyle/>
        <a:p>
          <a:r>
            <a:rPr lang="en-US" dirty="0" smtClean="0">
              <a:latin typeface="Candara" panose="020E0502030303020204" pitchFamily="34" charset="0"/>
            </a:rPr>
            <a:t>Complexity</a:t>
          </a:r>
          <a:endParaRPr lang="en-US" dirty="0">
            <a:latin typeface="Candara" panose="020E0502030303020204" pitchFamily="34" charset="0"/>
          </a:endParaRPr>
        </a:p>
      </dgm:t>
    </dgm:pt>
    <dgm:pt modelId="{8A7B6E93-E325-404B-8DB2-3B6E96AFAFE2}" type="parTrans" cxnId="{9EC2CB02-EACE-4A23-B04F-500CDDDF8206}">
      <dgm:prSet/>
      <dgm:spPr/>
      <dgm:t>
        <a:bodyPr/>
        <a:lstStyle/>
        <a:p>
          <a:endParaRPr lang="en-US">
            <a:latin typeface="Candara" panose="020E0502030303020204" pitchFamily="34" charset="0"/>
          </a:endParaRPr>
        </a:p>
      </dgm:t>
    </dgm:pt>
    <dgm:pt modelId="{630D027E-5F68-4501-AB3D-2C02001C09AA}" type="sibTrans" cxnId="{9EC2CB02-EACE-4A23-B04F-500CDDDF8206}">
      <dgm:prSet/>
      <dgm:spPr/>
      <dgm:t>
        <a:bodyPr/>
        <a:lstStyle/>
        <a:p>
          <a:endParaRPr lang="en-US">
            <a:latin typeface="Candara" panose="020E0502030303020204" pitchFamily="34" charset="0"/>
          </a:endParaRPr>
        </a:p>
      </dgm:t>
    </dgm:pt>
    <dgm:pt modelId="{70ADF31E-D953-46AF-94D8-F4B730C6FE8B}">
      <dgm:prSet phldrT="[Text]"/>
      <dgm:spPr/>
      <dgm:t>
        <a:bodyPr/>
        <a:lstStyle/>
        <a:p>
          <a:r>
            <a:rPr lang="en-US" dirty="0" smtClean="0">
              <a:latin typeface="Candara" panose="020E0502030303020204" pitchFamily="34" charset="0"/>
            </a:rPr>
            <a:t>Legacy systems tend to be more complex and harder to maintain, as they were often built using older technologies and may have been customized extensively over the years. </a:t>
          </a:r>
          <a:endParaRPr lang="en-US" dirty="0">
            <a:latin typeface="Candara" panose="020E0502030303020204" pitchFamily="34" charset="0"/>
          </a:endParaRPr>
        </a:p>
      </dgm:t>
    </dgm:pt>
    <dgm:pt modelId="{4415822D-34AA-4EEC-B33C-1CF349F81B0E}" type="parTrans" cxnId="{648EF8CB-2F82-4AC3-8554-9A23D7C20442}">
      <dgm:prSet/>
      <dgm:spPr/>
      <dgm:t>
        <a:bodyPr/>
        <a:lstStyle/>
        <a:p>
          <a:endParaRPr lang="en-US">
            <a:latin typeface="Candara" panose="020E0502030303020204" pitchFamily="34" charset="0"/>
          </a:endParaRPr>
        </a:p>
      </dgm:t>
    </dgm:pt>
    <dgm:pt modelId="{05769DA0-234D-455E-A4C0-D2B2F88759FF}" type="sibTrans" cxnId="{648EF8CB-2F82-4AC3-8554-9A23D7C20442}">
      <dgm:prSet/>
      <dgm:spPr/>
      <dgm:t>
        <a:bodyPr/>
        <a:lstStyle/>
        <a:p>
          <a:endParaRPr lang="en-US">
            <a:latin typeface="Candara" panose="020E0502030303020204" pitchFamily="34" charset="0"/>
          </a:endParaRPr>
        </a:p>
      </dgm:t>
    </dgm:pt>
    <dgm:pt modelId="{98481D9B-F862-4EAA-8800-38FB1D5E003D}">
      <dgm:prSet phldrT="[Text]"/>
      <dgm:spPr/>
      <dgm:t>
        <a:bodyPr/>
        <a:lstStyle/>
        <a:p>
          <a:r>
            <a:rPr lang="en-US" dirty="0" smtClean="0">
              <a:latin typeface="Candara" panose="020E0502030303020204" pitchFamily="34" charset="0"/>
            </a:rPr>
            <a:t>Integration</a:t>
          </a:r>
          <a:endParaRPr lang="en-US" dirty="0">
            <a:latin typeface="Candara" panose="020E0502030303020204" pitchFamily="34" charset="0"/>
          </a:endParaRPr>
        </a:p>
      </dgm:t>
    </dgm:pt>
    <dgm:pt modelId="{B8F388D5-FB5E-4D90-82EC-DC09DCD4BA6F}" type="parTrans" cxnId="{4CF6BBA6-C5A8-4A5A-9532-C26898459F7B}">
      <dgm:prSet/>
      <dgm:spPr/>
      <dgm:t>
        <a:bodyPr/>
        <a:lstStyle/>
        <a:p>
          <a:endParaRPr lang="en-US">
            <a:latin typeface="Candara" panose="020E0502030303020204" pitchFamily="34" charset="0"/>
          </a:endParaRPr>
        </a:p>
      </dgm:t>
    </dgm:pt>
    <dgm:pt modelId="{6BD0A6DB-E2DB-4389-A872-A4A4345D6F91}" type="sibTrans" cxnId="{4CF6BBA6-C5A8-4A5A-9532-C26898459F7B}">
      <dgm:prSet/>
      <dgm:spPr/>
      <dgm:t>
        <a:bodyPr/>
        <a:lstStyle/>
        <a:p>
          <a:endParaRPr lang="en-US">
            <a:latin typeface="Candara" panose="020E0502030303020204" pitchFamily="34" charset="0"/>
          </a:endParaRPr>
        </a:p>
      </dgm:t>
    </dgm:pt>
    <dgm:pt modelId="{E3E729F5-86B6-41E1-AF2E-4F6D189C5789}">
      <dgm:prSet phldrT="[Text]"/>
      <dgm:spPr/>
      <dgm:t>
        <a:bodyPr/>
        <a:lstStyle/>
        <a:p>
          <a:r>
            <a:rPr lang="en-US" dirty="0" smtClean="0">
              <a:latin typeface="Candara" panose="020E0502030303020204" pitchFamily="34" charset="0"/>
            </a:rPr>
            <a:t>Legacy systems may not be designed to integrate with other systems, which can make it difficult to share data or functionality.</a:t>
          </a:r>
          <a:endParaRPr lang="en-US" dirty="0">
            <a:latin typeface="Candara" panose="020E0502030303020204" pitchFamily="34" charset="0"/>
          </a:endParaRPr>
        </a:p>
      </dgm:t>
    </dgm:pt>
    <dgm:pt modelId="{461FC709-7F47-46E3-93E9-78C4DC3EA5BA}" type="parTrans" cxnId="{E5D0459E-059F-4E22-9512-7599BE11AF34}">
      <dgm:prSet/>
      <dgm:spPr/>
      <dgm:t>
        <a:bodyPr/>
        <a:lstStyle/>
        <a:p>
          <a:endParaRPr lang="en-US">
            <a:latin typeface="Candara" panose="020E0502030303020204" pitchFamily="34" charset="0"/>
          </a:endParaRPr>
        </a:p>
      </dgm:t>
    </dgm:pt>
    <dgm:pt modelId="{5A4ACD54-CEA3-4857-B68C-14D74349885A}" type="sibTrans" cxnId="{E5D0459E-059F-4E22-9512-7599BE11AF34}">
      <dgm:prSet/>
      <dgm:spPr/>
      <dgm:t>
        <a:bodyPr/>
        <a:lstStyle/>
        <a:p>
          <a:endParaRPr lang="en-US">
            <a:latin typeface="Candara" panose="020E0502030303020204" pitchFamily="34" charset="0"/>
          </a:endParaRPr>
        </a:p>
      </dgm:t>
    </dgm:pt>
    <dgm:pt modelId="{37B9E4C6-DC84-4204-BD6A-515A670EA9BC}">
      <dgm:prSet phldrT="[Text]"/>
      <dgm:spPr/>
      <dgm:t>
        <a:bodyPr/>
        <a:lstStyle/>
        <a:p>
          <a:r>
            <a:rPr lang="en-US" dirty="0" smtClean="0">
              <a:latin typeface="Candara" panose="020E0502030303020204" pitchFamily="34" charset="0"/>
            </a:rPr>
            <a:t>Flexibility</a:t>
          </a:r>
          <a:endParaRPr lang="en-US" dirty="0">
            <a:latin typeface="Candara" panose="020E0502030303020204" pitchFamily="34" charset="0"/>
          </a:endParaRPr>
        </a:p>
      </dgm:t>
    </dgm:pt>
    <dgm:pt modelId="{F709B7D0-86AD-43BA-B292-874C1F4270D3}" type="parTrans" cxnId="{EF0BF225-FE6C-4D61-8BEC-16402E7B28E3}">
      <dgm:prSet/>
      <dgm:spPr/>
      <dgm:t>
        <a:bodyPr/>
        <a:lstStyle/>
        <a:p>
          <a:endParaRPr lang="en-US">
            <a:latin typeface="Candara" panose="020E0502030303020204" pitchFamily="34" charset="0"/>
          </a:endParaRPr>
        </a:p>
      </dgm:t>
    </dgm:pt>
    <dgm:pt modelId="{2057421E-9B22-4F92-A64D-1135C8A6FAA2}" type="sibTrans" cxnId="{EF0BF225-FE6C-4D61-8BEC-16402E7B28E3}">
      <dgm:prSet/>
      <dgm:spPr/>
      <dgm:t>
        <a:bodyPr/>
        <a:lstStyle/>
        <a:p>
          <a:endParaRPr lang="en-US">
            <a:latin typeface="Candara" panose="020E0502030303020204" pitchFamily="34" charset="0"/>
          </a:endParaRPr>
        </a:p>
      </dgm:t>
    </dgm:pt>
    <dgm:pt modelId="{CCA6DA71-7DF6-470D-AD3E-472B9AE27A3B}">
      <dgm:prSet phldrT="[Text]"/>
      <dgm:spPr/>
      <dgm:t>
        <a:bodyPr/>
        <a:lstStyle/>
        <a:p>
          <a:r>
            <a:rPr lang="en-US" dirty="0" smtClean="0">
              <a:latin typeface="Candara" panose="020E0502030303020204" pitchFamily="34" charset="0"/>
            </a:rPr>
            <a:t>Integrated systems tend to be more flexible and adaptable to changing business needs, as they are designed to easily integrate with other systems and can be easily customized to meet specific needs. Legacy systems may be less flexible and may require extensive customization to meet changing business needs</a:t>
          </a:r>
          <a:endParaRPr lang="en-US" dirty="0">
            <a:latin typeface="Candara" panose="020E0502030303020204" pitchFamily="34" charset="0"/>
          </a:endParaRPr>
        </a:p>
      </dgm:t>
    </dgm:pt>
    <dgm:pt modelId="{1DCE4DE2-88FE-47CC-88AD-46C23DBBBA3D}" type="parTrans" cxnId="{7D30CC91-200A-4EAB-9120-E31B97EDB43E}">
      <dgm:prSet/>
      <dgm:spPr/>
      <dgm:t>
        <a:bodyPr/>
        <a:lstStyle/>
        <a:p>
          <a:endParaRPr lang="en-US">
            <a:latin typeface="Candara" panose="020E0502030303020204" pitchFamily="34" charset="0"/>
          </a:endParaRPr>
        </a:p>
      </dgm:t>
    </dgm:pt>
    <dgm:pt modelId="{D590DC58-6086-4C15-8F3B-1DCF7504D4E4}" type="sibTrans" cxnId="{7D30CC91-200A-4EAB-9120-E31B97EDB43E}">
      <dgm:prSet/>
      <dgm:spPr/>
      <dgm:t>
        <a:bodyPr/>
        <a:lstStyle/>
        <a:p>
          <a:endParaRPr lang="en-US">
            <a:latin typeface="Candara" panose="020E0502030303020204" pitchFamily="34" charset="0"/>
          </a:endParaRPr>
        </a:p>
      </dgm:t>
    </dgm:pt>
    <dgm:pt modelId="{6824B87F-53B6-4103-A48B-7D2AAF205995}">
      <dgm:prSet phldrT="[Text]"/>
      <dgm:spPr/>
      <dgm:t>
        <a:bodyPr/>
        <a:lstStyle/>
        <a:p>
          <a:r>
            <a:rPr lang="en-US" dirty="0" smtClean="0">
              <a:latin typeface="Candara" panose="020E0502030303020204" pitchFamily="34" charset="0"/>
            </a:rPr>
            <a:t>Integrated systems, on the other hand, are designed to be more modular and easier to maintain, with a focus on integration with other systems</a:t>
          </a:r>
          <a:endParaRPr lang="en-US" dirty="0">
            <a:latin typeface="Candara" panose="020E0502030303020204" pitchFamily="34" charset="0"/>
          </a:endParaRPr>
        </a:p>
      </dgm:t>
    </dgm:pt>
    <dgm:pt modelId="{83D2E3BC-6FFD-45D8-994F-6D89FD80FE48}" type="parTrans" cxnId="{471B8EA1-16AD-4F01-BCE4-BE6844E05643}">
      <dgm:prSet/>
      <dgm:spPr/>
      <dgm:t>
        <a:bodyPr/>
        <a:lstStyle/>
        <a:p>
          <a:endParaRPr lang="en-US"/>
        </a:p>
      </dgm:t>
    </dgm:pt>
    <dgm:pt modelId="{E7EB0939-109B-436E-A630-E98121BAB3EE}" type="sibTrans" cxnId="{471B8EA1-16AD-4F01-BCE4-BE6844E05643}">
      <dgm:prSet/>
      <dgm:spPr/>
      <dgm:t>
        <a:bodyPr/>
        <a:lstStyle/>
        <a:p>
          <a:endParaRPr lang="en-US"/>
        </a:p>
      </dgm:t>
    </dgm:pt>
    <dgm:pt modelId="{C51D8928-9115-4668-8C91-6D83D043914F}">
      <dgm:prSet phldrT="[Text]"/>
      <dgm:spPr/>
      <dgm:t>
        <a:bodyPr/>
        <a:lstStyle/>
        <a:p>
          <a:r>
            <a:rPr lang="en-US" dirty="0" smtClean="0">
              <a:latin typeface="Candara" panose="020E0502030303020204" pitchFamily="34" charset="0"/>
            </a:rPr>
            <a:t> Integrated systems, on the other hand, are specifically designed to integrate with other systems, making it easier to share data and functionality across the organization</a:t>
          </a:r>
          <a:endParaRPr lang="en-US" dirty="0">
            <a:latin typeface="Candara" panose="020E0502030303020204" pitchFamily="34" charset="0"/>
          </a:endParaRPr>
        </a:p>
      </dgm:t>
    </dgm:pt>
    <dgm:pt modelId="{727F0669-8364-48E2-98F9-5B21D9DB7435}" type="parTrans" cxnId="{9E9FBC03-412C-420F-B4AA-79ACBE6E3FED}">
      <dgm:prSet/>
      <dgm:spPr/>
      <dgm:t>
        <a:bodyPr/>
        <a:lstStyle/>
        <a:p>
          <a:endParaRPr lang="en-US"/>
        </a:p>
      </dgm:t>
    </dgm:pt>
    <dgm:pt modelId="{A8156046-7BA7-461C-9FD5-A13C8632B8E9}" type="sibTrans" cxnId="{9E9FBC03-412C-420F-B4AA-79ACBE6E3FED}">
      <dgm:prSet/>
      <dgm:spPr/>
      <dgm:t>
        <a:bodyPr/>
        <a:lstStyle/>
        <a:p>
          <a:endParaRPr lang="en-US"/>
        </a:p>
      </dgm:t>
    </dgm:pt>
    <dgm:pt modelId="{EF3E64A3-C93B-445C-8DE8-19ADE2DD6E71}" type="pres">
      <dgm:prSet presAssocID="{2D2296AC-B366-4A57-8B38-EBF6D0774854}" presName="Name0" presStyleCnt="0">
        <dgm:presLayoutVars>
          <dgm:dir/>
          <dgm:animLvl val="lvl"/>
          <dgm:resizeHandles val="exact"/>
        </dgm:presLayoutVars>
      </dgm:prSet>
      <dgm:spPr/>
      <dgm:t>
        <a:bodyPr/>
        <a:lstStyle/>
        <a:p>
          <a:endParaRPr lang="en-US"/>
        </a:p>
      </dgm:t>
    </dgm:pt>
    <dgm:pt modelId="{35D1F444-5163-454D-AD7A-FB8BE4DAAB13}" type="pres">
      <dgm:prSet presAssocID="{B8B98284-83C0-45CB-88AD-F9F121CBAB3A}" presName="composite" presStyleCnt="0"/>
      <dgm:spPr/>
    </dgm:pt>
    <dgm:pt modelId="{15CE2D57-17F0-43E0-9677-D4C0DD0945D3}" type="pres">
      <dgm:prSet presAssocID="{B8B98284-83C0-45CB-88AD-F9F121CBAB3A}" presName="parTx" presStyleLbl="alignNode1" presStyleIdx="0" presStyleCnt="4">
        <dgm:presLayoutVars>
          <dgm:chMax val="0"/>
          <dgm:chPref val="0"/>
          <dgm:bulletEnabled val="1"/>
        </dgm:presLayoutVars>
      </dgm:prSet>
      <dgm:spPr/>
      <dgm:t>
        <a:bodyPr/>
        <a:lstStyle/>
        <a:p>
          <a:endParaRPr lang="en-US"/>
        </a:p>
      </dgm:t>
    </dgm:pt>
    <dgm:pt modelId="{078C2102-EA6F-431F-BDCF-44DC2D8F9E4A}" type="pres">
      <dgm:prSet presAssocID="{B8B98284-83C0-45CB-88AD-F9F121CBAB3A}" presName="desTx" presStyleLbl="alignAccFollowNode1" presStyleIdx="0" presStyleCnt="4">
        <dgm:presLayoutVars>
          <dgm:bulletEnabled val="1"/>
        </dgm:presLayoutVars>
      </dgm:prSet>
      <dgm:spPr/>
      <dgm:t>
        <a:bodyPr/>
        <a:lstStyle/>
        <a:p>
          <a:endParaRPr lang="en-US"/>
        </a:p>
      </dgm:t>
    </dgm:pt>
    <dgm:pt modelId="{45533618-3E4F-48C1-B1C8-487D3613F07C}" type="pres">
      <dgm:prSet presAssocID="{0F4D3E4F-805D-4324-80F2-080F87C4EC30}" presName="space" presStyleCnt="0"/>
      <dgm:spPr/>
    </dgm:pt>
    <dgm:pt modelId="{A571902A-859F-4DB4-BA38-E3A8CECA5EE5}" type="pres">
      <dgm:prSet presAssocID="{329E763A-6A1E-41AC-BCCF-A18781364CAD}" presName="composite" presStyleCnt="0"/>
      <dgm:spPr/>
    </dgm:pt>
    <dgm:pt modelId="{463FBC4D-D52C-4120-80D4-678C7F61E2BE}" type="pres">
      <dgm:prSet presAssocID="{329E763A-6A1E-41AC-BCCF-A18781364CAD}" presName="parTx" presStyleLbl="alignNode1" presStyleIdx="1" presStyleCnt="4">
        <dgm:presLayoutVars>
          <dgm:chMax val="0"/>
          <dgm:chPref val="0"/>
          <dgm:bulletEnabled val="1"/>
        </dgm:presLayoutVars>
      </dgm:prSet>
      <dgm:spPr/>
      <dgm:t>
        <a:bodyPr/>
        <a:lstStyle/>
        <a:p>
          <a:endParaRPr lang="en-US"/>
        </a:p>
      </dgm:t>
    </dgm:pt>
    <dgm:pt modelId="{E98C6BD9-5B4D-4EDD-BD99-263EA65BF2E4}" type="pres">
      <dgm:prSet presAssocID="{329E763A-6A1E-41AC-BCCF-A18781364CAD}" presName="desTx" presStyleLbl="alignAccFollowNode1" presStyleIdx="1" presStyleCnt="4">
        <dgm:presLayoutVars>
          <dgm:bulletEnabled val="1"/>
        </dgm:presLayoutVars>
      </dgm:prSet>
      <dgm:spPr/>
      <dgm:t>
        <a:bodyPr/>
        <a:lstStyle/>
        <a:p>
          <a:endParaRPr lang="en-US"/>
        </a:p>
      </dgm:t>
    </dgm:pt>
    <dgm:pt modelId="{BE079ED1-2959-43CA-B812-FA36EA65155D}" type="pres">
      <dgm:prSet presAssocID="{630D027E-5F68-4501-AB3D-2C02001C09AA}" presName="space" presStyleCnt="0"/>
      <dgm:spPr/>
    </dgm:pt>
    <dgm:pt modelId="{B49D9042-61FF-4A8D-A27D-3D0F1C856530}" type="pres">
      <dgm:prSet presAssocID="{98481D9B-F862-4EAA-8800-38FB1D5E003D}" presName="composite" presStyleCnt="0"/>
      <dgm:spPr/>
    </dgm:pt>
    <dgm:pt modelId="{3D95CBC5-0990-4A90-BA54-68C938609EC2}" type="pres">
      <dgm:prSet presAssocID="{98481D9B-F862-4EAA-8800-38FB1D5E003D}" presName="parTx" presStyleLbl="alignNode1" presStyleIdx="2" presStyleCnt="4">
        <dgm:presLayoutVars>
          <dgm:chMax val="0"/>
          <dgm:chPref val="0"/>
          <dgm:bulletEnabled val="1"/>
        </dgm:presLayoutVars>
      </dgm:prSet>
      <dgm:spPr/>
      <dgm:t>
        <a:bodyPr/>
        <a:lstStyle/>
        <a:p>
          <a:endParaRPr lang="en-US"/>
        </a:p>
      </dgm:t>
    </dgm:pt>
    <dgm:pt modelId="{2824D7D9-9E82-4FEA-83F2-F1BA2D3A2826}" type="pres">
      <dgm:prSet presAssocID="{98481D9B-F862-4EAA-8800-38FB1D5E003D}" presName="desTx" presStyleLbl="alignAccFollowNode1" presStyleIdx="2" presStyleCnt="4">
        <dgm:presLayoutVars>
          <dgm:bulletEnabled val="1"/>
        </dgm:presLayoutVars>
      </dgm:prSet>
      <dgm:spPr/>
      <dgm:t>
        <a:bodyPr/>
        <a:lstStyle/>
        <a:p>
          <a:endParaRPr lang="en-US"/>
        </a:p>
      </dgm:t>
    </dgm:pt>
    <dgm:pt modelId="{DF6EB75F-8642-41C6-B97F-E10EAF1D41B8}" type="pres">
      <dgm:prSet presAssocID="{6BD0A6DB-E2DB-4389-A872-A4A4345D6F91}" presName="space" presStyleCnt="0"/>
      <dgm:spPr/>
    </dgm:pt>
    <dgm:pt modelId="{F5CA446A-1EF1-499C-A031-042876B6E73C}" type="pres">
      <dgm:prSet presAssocID="{37B9E4C6-DC84-4204-BD6A-515A670EA9BC}" presName="composite" presStyleCnt="0"/>
      <dgm:spPr/>
    </dgm:pt>
    <dgm:pt modelId="{F305E898-A48D-43B2-B899-AC63EC4CC004}" type="pres">
      <dgm:prSet presAssocID="{37B9E4C6-DC84-4204-BD6A-515A670EA9BC}" presName="parTx" presStyleLbl="alignNode1" presStyleIdx="3" presStyleCnt="4">
        <dgm:presLayoutVars>
          <dgm:chMax val="0"/>
          <dgm:chPref val="0"/>
          <dgm:bulletEnabled val="1"/>
        </dgm:presLayoutVars>
      </dgm:prSet>
      <dgm:spPr/>
      <dgm:t>
        <a:bodyPr/>
        <a:lstStyle/>
        <a:p>
          <a:endParaRPr lang="en-US"/>
        </a:p>
      </dgm:t>
    </dgm:pt>
    <dgm:pt modelId="{C0C32AF6-0A8E-4B2E-8D66-B60A3DEE3AF0}" type="pres">
      <dgm:prSet presAssocID="{37B9E4C6-DC84-4204-BD6A-515A670EA9BC}" presName="desTx" presStyleLbl="alignAccFollowNode1" presStyleIdx="3" presStyleCnt="4">
        <dgm:presLayoutVars>
          <dgm:bulletEnabled val="1"/>
        </dgm:presLayoutVars>
      </dgm:prSet>
      <dgm:spPr/>
      <dgm:t>
        <a:bodyPr/>
        <a:lstStyle/>
        <a:p>
          <a:endParaRPr lang="en-US"/>
        </a:p>
      </dgm:t>
    </dgm:pt>
  </dgm:ptLst>
  <dgm:cxnLst>
    <dgm:cxn modelId="{7D30CC91-200A-4EAB-9120-E31B97EDB43E}" srcId="{37B9E4C6-DC84-4204-BD6A-515A670EA9BC}" destId="{CCA6DA71-7DF6-470D-AD3E-472B9AE27A3B}" srcOrd="0" destOrd="0" parTransId="{1DCE4DE2-88FE-47CC-88AD-46C23DBBBA3D}" sibTransId="{D590DC58-6086-4C15-8F3B-1DCF7504D4E4}"/>
    <dgm:cxn modelId="{24E35C56-0FF4-4E97-87A3-EFCF0B8D858B}" type="presOf" srcId="{70ADF31E-D953-46AF-94D8-F4B730C6FE8B}" destId="{E98C6BD9-5B4D-4EDD-BD99-263EA65BF2E4}" srcOrd="0" destOrd="0" presId="urn:microsoft.com/office/officeart/2005/8/layout/hList1"/>
    <dgm:cxn modelId="{8C385804-D9E0-4A90-A576-8B3855B510E3}" type="presOf" srcId="{329E763A-6A1E-41AC-BCCF-A18781364CAD}" destId="{463FBC4D-D52C-4120-80D4-678C7F61E2BE}" srcOrd="0" destOrd="0" presId="urn:microsoft.com/office/officeart/2005/8/layout/hList1"/>
    <dgm:cxn modelId="{EF0BF225-FE6C-4D61-8BEC-16402E7B28E3}" srcId="{2D2296AC-B366-4A57-8B38-EBF6D0774854}" destId="{37B9E4C6-DC84-4204-BD6A-515A670EA9BC}" srcOrd="3" destOrd="0" parTransId="{F709B7D0-86AD-43BA-B292-874C1F4270D3}" sibTransId="{2057421E-9B22-4F92-A64D-1135C8A6FAA2}"/>
    <dgm:cxn modelId="{E5D0459E-059F-4E22-9512-7599BE11AF34}" srcId="{98481D9B-F862-4EAA-8800-38FB1D5E003D}" destId="{E3E729F5-86B6-41E1-AF2E-4F6D189C5789}" srcOrd="0" destOrd="0" parTransId="{461FC709-7F47-46E3-93E9-78C4DC3EA5BA}" sibTransId="{5A4ACD54-CEA3-4857-B68C-14D74349885A}"/>
    <dgm:cxn modelId="{9EC2CB02-EACE-4A23-B04F-500CDDDF8206}" srcId="{2D2296AC-B366-4A57-8B38-EBF6D0774854}" destId="{329E763A-6A1E-41AC-BCCF-A18781364CAD}" srcOrd="1" destOrd="0" parTransId="{8A7B6E93-E325-404B-8DB2-3B6E96AFAFE2}" sibTransId="{630D027E-5F68-4501-AB3D-2C02001C09AA}"/>
    <dgm:cxn modelId="{28187E3A-4149-45A1-A1C1-56617C4A2367}" srcId="{2D2296AC-B366-4A57-8B38-EBF6D0774854}" destId="{B8B98284-83C0-45CB-88AD-F9F121CBAB3A}" srcOrd="0" destOrd="0" parTransId="{F16C69B3-0F3A-465C-9108-C2BCA2701C64}" sibTransId="{0F4D3E4F-805D-4324-80F2-080F87C4EC30}"/>
    <dgm:cxn modelId="{4BDE3356-D93D-44D3-8994-0EEC70EE5E3F}" type="presOf" srcId="{C51D8928-9115-4668-8C91-6D83D043914F}" destId="{2824D7D9-9E82-4FEA-83F2-F1BA2D3A2826}" srcOrd="0" destOrd="1" presId="urn:microsoft.com/office/officeart/2005/8/layout/hList1"/>
    <dgm:cxn modelId="{D5974304-3785-40D1-8130-7D4B40EB4E4F}" type="presOf" srcId="{37B9E4C6-DC84-4204-BD6A-515A670EA9BC}" destId="{F305E898-A48D-43B2-B899-AC63EC4CC004}" srcOrd="0" destOrd="0" presId="urn:microsoft.com/office/officeart/2005/8/layout/hList1"/>
    <dgm:cxn modelId="{471B8EA1-16AD-4F01-BCE4-BE6844E05643}" srcId="{329E763A-6A1E-41AC-BCCF-A18781364CAD}" destId="{6824B87F-53B6-4103-A48B-7D2AAF205995}" srcOrd="1" destOrd="0" parTransId="{83D2E3BC-6FFD-45D8-994F-6D89FD80FE48}" sibTransId="{E7EB0939-109B-436E-A630-E98121BAB3EE}"/>
    <dgm:cxn modelId="{15F72B3F-26AD-4BB8-A647-19C856099868}" type="presOf" srcId="{840D18E1-5BED-4855-BE73-A23FCEAE0063}" destId="{078C2102-EA6F-431F-BDCF-44DC2D8F9E4A}" srcOrd="0" destOrd="0" presId="urn:microsoft.com/office/officeart/2005/8/layout/hList1"/>
    <dgm:cxn modelId="{3474B423-E355-48D3-959D-0F5EC97879D9}" type="presOf" srcId="{6824B87F-53B6-4103-A48B-7D2AAF205995}" destId="{E98C6BD9-5B4D-4EDD-BD99-263EA65BF2E4}" srcOrd="0" destOrd="1" presId="urn:microsoft.com/office/officeart/2005/8/layout/hList1"/>
    <dgm:cxn modelId="{122D085A-35A5-41B1-8074-BEDE62795528}" type="presOf" srcId="{E3E729F5-86B6-41E1-AF2E-4F6D189C5789}" destId="{2824D7D9-9E82-4FEA-83F2-F1BA2D3A2826}" srcOrd="0" destOrd="0" presId="urn:microsoft.com/office/officeart/2005/8/layout/hList1"/>
    <dgm:cxn modelId="{CF91CB87-7399-4698-958F-BB36EC31B1C9}" type="presOf" srcId="{98481D9B-F862-4EAA-8800-38FB1D5E003D}" destId="{3D95CBC5-0990-4A90-BA54-68C938609EC2}" srcOrd="0" destOrd="0" presId="urn:microsoft.com/office/officeart/2005/8/layout/hList1"/>
    <dgm:cxn modelId="{9E9FBC03-412C-420F-B4AA-79ACBE6E3FED}" srcId="{98481D9B-F862-4EAA-8800-38FB1D5E003D}" destId="{C51D8928-9115-4668-8C91-6D83D043914F}" srcOrd="1" destOrd="0" parTransId="{727F0669-8364-48E2-98F9-5B21D9DB7435}" sibTransId="{A8156046-7BA7-461C-9FD5-A13C8632B8E9}"/>
    <dgm:cxn modelId="{648EF8CB-2F82-4AC3-8554-9A23D7C20442}" srcId="{329E763A-6A1E-41AC-BCCF-A18781364CAD}" destId="{70ADF31E-D953-46AF-94D8-F4B730C6FE8B}" srcOrd="0" destOrd="0" parTransId="{4415822D-34AA-4EEC-B33C-1CF349F81B0E}" sibTransId="{05769DA0-234D-455E-A4C0-D2B2F88759FF}"/>
    <dgm:cxn modelId="{4FF2A41A-4FC7-41A4-8715-88DB785EB6F1}" type="presOf" srcId="{B8B98284-83C0-45CB-88AD-F9F121CBAB3A}" destId="{15CE2D57-17F0-43E0-9677-D4C0DD0945D3}" srcOrd="0" destOrd="0" presId="urn:microsoft.com/office/officeart/2005/8/layout/hList1"/>
    <dgm:cxn modelId="{5C38184F-E84C-40DE-95DA-88DC85DE966E}" srcId="{B8B98284-83C0-45CB-88AD-F9F121CBAB3A}" destId="{840D18E1-5BED-4855-BE73-A23FCEAE0063}" srcOrd="0" destOrd="0" parTransId="{14B7D1C0-E782-4764-9E40-6113314F6271}" sibTransId="{2C30CAA6-FBBA-42AE-9FC1-BD70DD1FA671}"/>
    <dgm:cxn modelId="{00544DF0-A305-4787-A97A-581253162968}" type="presOf" srcId="{CCA6DA71-7DF6-470D-AD3E-472B9AE27A3B}" destId="{C0C32AF6-0A8E-4B2E-8D66-B60A3DEE3AF0}" srcOrd="0" destOrd="0" presId="urn:microsoft.com/office/officeart/2005/8/layout/hList1"/>
    <dgm:cxn modelId="{FBF5B661-3EDD-41D7-B7CB-66B7ACA71F2D}" type="presOf" srcId="{2D2296AC-B366-4A57-8B38-EBF6D0774854}" destId="{EF3E64A3-C93B-445C-8DE8-19ADE2DD6E71}" srcOrd="0" destOrd="0" presId="urn:microsoft.com/office/officeart/2005/8/layout/hList1"/>
    <dgm:cxn modelId="{4CF6BBA6-C5A8-4A5A-9532-C26898459F7B}" srcId="{2D2296AC-B366-4A57-8B38-EBF6D0774854}" destId="{98481D9B-F862-4EAA-8800-38FB1D5E003D}" srcOrd="2" destOrd="0" parTransId="{B8F388D5-FB5E-4D90-82EC-DC09DCD4BA6F}" sibTransId="{6BD0A6DB-E2DB-4389-A872-A4A4345D6F91}"/>
    <dgm:cxn modelId="{B0DB198B-D578-41EF-86FA-E384F1915D9F}" type="presParOf" srcId="{EF3E64A3-C93B-445C-8DE8-19ADE2DD6E71}" destId="{35D1F444-5163-454D-AD7A-FB8BE4DAAB13}" srcOrd="0" destOrd="0" presId="urn:microsoft.com/office/officeart/2005/8/layout/hList1"/>
    <dgm:cxn modelId="{EF4EED3A-EAD3-4534-8758-46B7FB8D8814}" type="presParOf" srcId="{35D1F444-5163-454D-AD7A-FB8BE4DAAB13}" destId="{15CE2D57-17F0-43E0-9677-D4C0DD0945D3}" srcOrd="0" destOrd="0" presId="urn:microsoft.com/office/officeart/2005/8/layout/hList1"/>
    <dgm:cxn modelId="{CB5AB7BA-70FD-44CC-B3E0-DCBB9C8CF275}" type="presParOf" srcId="{35D1F444-5163-454D-AD7A-FB8BE4DAAB13}" destId="{078C2102-EA6F-431F-BDCF-44DC2D8F9E4A}" srcOrd="1" destOrd="0" presId="urn:microsoft.com/office/officeart/2005/8/layout/hList1"/>
    <dgm:cxn modelId="{DDADE05F-509C-4767-8DFE-0FF8E5669CD3}" type="presParOf" srcId="{EF3E64A3-C93B-445C-8DE8-19ADE2DD6E71}" destId="{45533618-3E4F-48C1-B1C8-487D3613F07C}" srcOrd="1" destOrd="0" presId="urn:microsoft.com/office/officeart/2005/8/layout/hList1"/>
    <dgm:cxn modelId="{FE25ABBF-C118-451B-809B-3DD60B4CE012}" type="presParOf" srcId="{EF3E64A3-C93B-445C-8DE8-19ADE2DD6E71}" destId="{A571902A-859F-4DB4-BA38-E3A8CECA5EE5}" srcOrd="2" destOrd="0" presId="urn:microsoft.com/office/officeart/2005/8/layout/hList1"/>
    <dgm:cxn modelId="{B3967238-974A-4BDA-8CB9-BB51F7D7A95B}" type="presParOf" srcId="{A571902A-859F-4DB4-BA38-E3A8CECA5EE5}" destId="{463FBC4D-D52C-4120-80D4-678C7F61E2BE}" srcOrd="0" destOrd="0" presId="urn:microsoft.com/office/officeart/2005/8/layout/hList1"/>
    <dgm:cxn modelId="{F7FEA6B8-A67D-42E0-84BE-E4AA19C910BC}" type="presParOf" srcId="{A571902A-859F-4DB4-BA38-E3A8CECA5EE5}" destId="{E98C6BD9-5B4D-4EDD-BD99-263EA65BF2E4}" srcOrd="1" destOrd="0" presId="urn:microsoft.com/office/officeart/2005/8/layout/hList1"/>
    <dgm:cxn modelId="{8A46BEE1-2780-473E-9149-6744DFB06B56}" type="presParOf" srcId="{EF3E64A3-C93B-445C-8DE8-19ADE2DD6E71}" destId="{BE079ED1-2959-43CA-B812-FA36EA65155D}" srcOrd="3" destOrd="0" presId="urn:microsoft.com/office/officeart/2005/8/layout/hList1"/>
    <dgm:cxn modelId="{6B02FE17-9462-4C89-B0CE-F56A367CDBFF}" type="presParOf" srcId="{EF3E64A3-C93B-445C-8DE8-19ADE2DD6E71}" destId="{B49D9042-61FF-4A8D-A27D-3D0F1C856530}" srcOrd="4" destOrd="0" presId="urn:microsoft.com/office/officeart/2005/8/layout/hList1"/>
    <dgm:cxn modelId="{4350F6F8-CE7A-4348-B08D-8A531D2C47F0}" type="presParOf" srcId="{B49D9042-61FF-4A8D-A27D-3D0F1C856530}" destId="{3D95CBC5-0990-4A90-BA54-68C938609EC2}" srcOrd="0" destOrd="0" presId="urn:microsoft.com/office/officeart/2005/8/layout/hList1"/>
    <dgm:cxn modelId="{8195B315-63EF-4D38-A42C-9885E77F0B10}" type="presParOf" srcId="{B49D9042-61FF-4A8D-A27D-3D0F1C856530}" destId="{2824D7D9-9E82-4FEA-83F2-F1BA2D3A2826}" srcOrd="1" destOrd="0" presId="urn:microsoft.com/office/officeart/2005/8/layout/hList1"/>
    <dgm:cxn modelId="{067A013F-4197-43C5-A3D4-EBBD1D0E879E}" type="presParOf" srcId="{EF3E64A3-C93B-445C-8DE8-19ADE2DD6E71}" destId="{DF6EB75F-8642-41C6-B97F-E10EAF1D41B8}" srcOrd="5" destOrd="0" presId="urn:microsoft.com/office/officeart/2005/8/layout/hList1"/>
    <dgm:cxn modelId="{C1CAEF65-696F-4BF8-8EB4-3AD520D43879}" type="presParOf" srcId="{EF3E64A3-C93B-445C-8DE8-19ADE2DD6E71}" destId="{F5CA446A-1EF1-499C-A031-042876B6E73C}" srcOrd="6" destOrd="0" presId="urn:microsoft.com/office/officeart/2005/8/layout/hList1"/>
    <dgm:cxn modelId="{F5C2D56C-C912-484F-BAEB-87A88DE03F9E}" type="presParOf" srcId="{F5CA446A-1EF1-499C-A031-042876B6E73C}" destId="{F305E898-A48D-43B2-B899-AC63EC4CC004}" srcOrd="0" destOrd="0" presId="urn:microsoft.com/office/officeart/2005/8/layout/hList1"/>
    <dgm:cxn modelId="{FF5A22BF-6060-4FAE-BBAB-12332756A79C}" type="presParOf" srcId="{F5CA446A-1EF1-499C-A031-042876B6E73C}" destId="{C0C32AF6-0A8E-4B2E-8D66-B60A3DEE3AF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BB7E2D-0637-49B8-A51A-9335B1DD5A74}"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F6176434-7F19-49E5-8C63-2579B50E6C9A}">
      <dgm:prSet phldrT="[Text]"/>
      <dgm:spPr/>
      <dgm:t>
        <a:bodyPr/>
        <a:lstStyle/>
        <a:p>
          <a:r>
            <a:rPr lang="en-US" dirty="0">
              <a:latin typeface="Candara" panose="020E0502030303020204" pitchFamily="34" charset="0"/>
            </a:rPr>
            <a:t>Planning and feasibility analysis</a:t>
          </a:r>
        </a:p>
      </dgm:t>
    </dgm:pt>
    <dgm:pt modelId="{B52D0712-2A5A-4433-9E20-1BE6676CEA85}" type="parTrans" cxnId="{7163D82A-CC64-4519-8F18-04635900EA0B}">
      <dgm:prSet/>
      <dgm:spPr/>
      <dgm:t>
        <a:bodyPr/>
        <a:lstStyle/>
        <a:p>
          <a:endParaRPr lang="en-US">
            <a:latin typeface="Candara" panose="020E0502030303020204" pitchFamily="34" charset="0"/>
          </a:endParaRPr>
        </a:p>
      </dgm:t>
    </dgm:pt>
    <dgm:pt modelId="{3B902A42-9C1E-4F12-9FB9-3C11430AFFE2}" type="sibTrans" cxnId="{7163D82A-CC64-4519-8F18-04635900EA0B}">
      <dgm:prSet/>
      <dgm:spPr/>
      <dgm:t>
        <a:bodyPr/>
        <a:lstStyle/>
        <a:p>
          <a:endParaRPr lang="en-US">
            <a:latin typeface="Candara" panose="020E0502030303020204" pitchFamily="34" charset="0"/>
          </a:endParaRPr>
        </a:p>
      </dgm:t>
    </dgm:pt>
    <dgm:pt modelId="{5E94C465-40E8-42D8-B0C4-71A9111CD532}">
      <dgm:prSet/>
      <dgm:spPr/>
      <dgm:t>
        <a:bodyPr/>
        <a:lstStyle/>
        <a:p>
          <a:r>
            <a:rPr lang="en-US">
              <a:latin typeface="Candara" panose="020E0502030303020204" pitchFamily="34" charset="0"/>
            </a:rPr>
            <a:t>Architecture modeling</a:t>
          </a:r>
          <a:endParaRPr lang="en-US" dirty="0">
            <a:latin typeface="Candara" panose="020E0502030303020204" pitchFamily="34" charset="0"/>
          </a:endParaRPr>
        </a:p>
      </dgm:t>
    </dgm:pt>
    <dgm:pt modelId="{54CC1DEA-3B53-4FB7-B019-A3275E73F072}" type="parTrans" cxnId="{18BE85EA-44FD-4B92-9E60-9230FDA546AB}">
      <dgm:prSet/>
      <dgm:spPr/>
      <dgm:t>
        <a:bodyPr/>
        <a:lstStyle/>
        <a:p>
          <a:endParaRPr lang="en-US">
            <a:latin typeface="Candara" panose="020E0502030303020204" pitchFamily="34" charset="0"/>
          </a:endParaRPr>
        </a:p>
      </dgm:t>
    </dgm:pt>
    <dgm:pt modelId="{83101379-0A09-4B72-A652-1ABB73333161}" type="sibTrans" cxnId="{18BE85EA-44FD-4B92-9E60-9230FDA546AB}">
      <dgm:prSet/>
      <dgm:spPr/>
      <dgm:t>
        <a:bodyPr/>
        <a:lstStyle/>
        <a:p>
          <a:endParaRPr lang="en-US">
            <a:latin typeface="Candara" panose="020E0502030303020204" pitchFamily="34" charset="0"/>
          </a:endParaRPr>
        </a:p>
      </dgm:t>
    </dgm:pt>
    <dgm:pt modelId="{43291466-EC55-4347-A291-EC638E64491D}">
      <dgm:prSet/>
      <dgm:spPr/>
      <dgm:t>
        <a:bodyPr/>
        <a:lstStyle/>
        <a:p>
          <a:r>
            <a:rPr lang="en-US">
              <a:latin typeface="Candara" panose="020E0502030303020204" pitchFamily="34" charset="0"/>
            </a:rPr>
            <a:t>Implementation</a:t>
          </a:r>
          <a:endParaRPr lang="en-US" dirty="0">
            <a:latin typeface="Candara" panose="020E0502030303020204" pitchFamily="34" charset="0"/>
          </a:endParaRPr>
        </a:p>
      </dgm:t>
    </dgm:pt>
    <dgm:pt modelId="{F6DF96A9-FCCC-400A-9184-A4D1AA5A49FC}" type="parTrans" cxnId="{F429AE43-8C7D-415D-88F4-5CCDD42854FA}">
      <dgm:prSet/>
      <dgm:spPr/>
      <dgm:t>
        <a:bodyPr/>
        <a:lstStyle/>
        <a:p>
          <a:endParaRPr lang="en-US">
            <a:latin typeface="Candara" panose="020E0502030303020204" pitchFamily="34" charset="0"/>
          </a:endParaRPr>
        </a:p>
      </dgm:t>
    </dgm:pt>
    <dgm:pt modelId="{3E3F3FFF-8176-43F3-BC11-EEAA3245287F}" type="sibTrans" cxnId="{F429AE43-8C7D-415D-88F4-5CCDD42854FA}">
      <dgm:prSet/>
      <dgm:spPr/>
      <dgm:t>
        <a:bodyPr/>
        <a:lstStyle/>
        <a:p>
          <a:endParaRPr lang="en-US">
            <a:latin typeface="Candara" panose="020E0502030303020204" pitchFamily="34" charset="0"/>
          </a:endParaRPr>
        </a:p>
      </dgm:t>
    </dgm:pt>
    <dgm:pt modelId="{D7C42D24-B06C-4F32-880A-82CE511F6763}">
      <dgm:prSet/>
      <dgm:spPr/>
      <dgm:t>
        <a:bodyPr/>
        <a:lstStyle/>
        <a:p>
          <a:r>
            <a:rPr lang="en-US">
              <a:latin typeface="Candara" panose="020E0502030303020204" pitchFamily="34" charset="0"/>
            </a:rPr>
            <a:t>Maintenance</a:t>
          </a:r>
          <a:endParaRPr lang="en-US" dirty="0">
            <a:latin typeface="Candara" panose="020E0502030303020204" pitchFamily="34" charset="0"/>
          </a:endParaRPr>
        </a:p>
      </dgm:t>
    </dgm:pt>
    <dgm:pt modelId="{A643244F-5D71-4A56-B425-5AB1ED325789}" type="parTrans" cxnId="{1136279C-AFD0-4D83-8C3C-1798DA8CF868}">
      <dgm:prSet/>
      <dgm:spPr/>
      <dgm:t>
        <a:bodyPr/>
        <a:lstStyle/>
        <a:p>
          <a:endParaRPr lang="en-US">
            <a:latin typeface="Candara" panose="020E0502030303020204" pitchFamily="34" charset="0"/>
          </a:endParaRPr>
        </a:p>
      </dgm:t>
    </dgm:pt>
    <dgm:pt modelId="{A4BFC670-6A94-406C-BAFD-595D9711C194}" type="sibTrans" cxnId="{1136279C-AFD0-4D83-8C3C-1798DA8CF868}">
      <dgm:prSet/>
      <dgm:spPr/>
      <dgm:t>
        <a:bodyPr/>
        <a:lstStyle/>
        <a:p>
          <a:endParaRPr lang="en-US">
            <a:latin typeface="Candara" panose="020E0502030303020204" pitchFamily="34" charset="0"/>
          </a:endParaRPr>
        </a:p>
      </dgm:t>
    </dgm:pt>
    <dgm:pt modelId="{65286339-C650-41AB-949A-B9CF18FAA8F2}" type="pres">
      <dgm:prSet presAssocID="{1DBB7E2D-0637-49B8-A51A-9335B1DD5A74}" presName="Name0" presStyleCnt="0">
        <dgm:presLayoutVars>
          <dgm:chMax val="7"/>
          <dgm:chPref val="7"/>
          <dgm:dir/>
        </dgm:presLayoutVars>
      </dgm:prSet>
      <dgm:spPr/>
      <dgm:t>
        <a:bodyPr/>
        <a:lstStyle/>
        <a:p>
          <a:endParaRPr lang="en-US"/>
        </a:p>
      </dgm:t>
    </dgm:pt>
    <dgm:pt modelId="{2726EC9B-28D1-4F9C-A850-C02C0118C607}" type="pres">
      <dgm:prSet presAssocID="{1DBB7E2D-0637-49B8-A51A-9335B1DD5A74}" presName="Name1" presStyleCnt="0"/>
      <dgm:spPr/>
    </dgm:pt>
    <dgm:pt modelId="{5A4736F1-1C69-4AF4-A3D1-8134E166DA02}" type="pres">
      <dgm:prSet presAssocID="{1DBB7E2D-0637-49B8-A51A-9335B1DD5A74}" presName="cycle" presStyleCnt="0"/>
      <dgm:spPr/>
    </dgm:pt>
    <dgm:pt modelId="{07131C9D-2E12-4F0B-A64B-FCCA74B55675}" type="pres">
      <dgm:prSet presAssocID="{1DBB7E2D-0637-49B8-A51A-9335B1DD5A74}" presName="srcNode" presStyleLbl="node1" presStyleIdx="0" presStyleCnt="4"/>
      <dgm:spPr/>
    </dgm:pt>
    <dgm:pt modelId="{2DF9C24D-8D3B-4523-B31B-661475C69A0C}" type="pres">
      <dgm:prSet presAssocID="{1DBB7E2D-0637-49B8-A51A-9335B1DD5A74}" presName="conn" presStyleLbl="parChTrans1D2" presStyleIdx="0" presStyleCnt="1"/>
      <dgm:spPr/>
      <dgm:t>
        <a:bodyPr/>
        <a:lstStyle/>
        <a:p>
          <a:endParaRPr lang="en-US"/>
        </a:p>
      </dgm:t>
    </dgm:pt>
    <dgm:pt modelId="{84B47BA3-C422-42BA-A74D-5ED99537CF08}" type="pres">
      <dgm:prSet presAssocID="{1DBB7E2D-0637-49B8-A51A-9335B1DD5A74}" presName="extraNode" presStyleLbl="node1" presStyleIdx="0" presStyleCnt="4"/>
      <dgm:spPr/>
    </dgm:pt>
    <dgm:pt modelId="{80E7F089-4168-426E-9710-1F69555D97B7}" type="pres">
      <dgm:prSet presAssocID="{1DBB7E2D-0637-49B8-A51A-9335B1DD5A74}" presName="dstNode" presStyleLbl="node1" presStyleIdx="0" presStyleCnt="4"/>
      <dgm:spPr/>
    </dgm:pt>
    <dgm:pt modelId="{CCBCAC11-F61D-4E1A-BBCB-509ABB6AADD0}" type="pres">
      <dgm:prSet presAssocID="{F6176434-7F19-49E5-8C63-2579B50E6C9A}" presName="text_1" presStyleLbl="node1" presStyleIdx="0" presStyleCnt="4">
        <dgm:presLayoutVars>
          <dgm:bulletEnabled val="1"/>
        </dgm:presLayoutVars>
      </dgm:prSet>
      <dgm:spPr/>
      <dgm:t>
        <a:bodyPr/>
        <a:lstStyle/>
        <a:p>
          <a:endParaRPr lang="en-US"/>
        </a:p>
      </dgm:t>
    </dgm:pt>
    <dgm:pt modelId="{D396485F-8859-44E5-BD2A-FF291F6A1395}" type="pres">
      <dgm:prSet presAssocID="{F6176434-7F19-49E5-8C63-2579B50E6C9A}" presName="accent_1" presStyleCnt="0"/>
      <dgm:spPr/>
    </dgm:pt>
    <dgm:pt modelId="{BA1FE18E-C817-4FB2-B5BA-DE3F064946BD}" type="pres">
      <dgm:prSet presAssocID="{F6176434-7F19-49E5-8C63-2579B50E6C9A}" presName="accentRepeatNode" presStyleLbl="solidFgAcc1" presStyleIdx="0" presStyleCnt="4"/>
      <dgm:spPr/>
    </dgm:pt>
    <dgm:pt modelId="{B313FACB-E0CB-42F0-8A87-FD8BB5070CF8}" type="pres">
      <dgm:prSet presAssocID="{5E94C465-40E8-42D8-B0C4-71A9111CD532}" presName="text_2" presStyleLbl="node1" presStyleIdx="1" presStyleCnt="4">
        <dgm:presLayoutVars>
          <dgm:bulletEnabled val="1"/>
        </dgm:presLayoutVars>
      </dgm:prSet>
      <dgm:spPr/>
      <dgm:t>
        <a:bodyPr/>
        <a:lstStyle/>
        <a:p>
          <a:endParaRPr lang="en-US"/>
        </a:p>
      </dgm:t>
    </dgm:pt>
    <dgm:pt modelId="{7C354A5B-D410-49F8-91F4-E06D5A0DE9B5}" type="pres">
      <dgm:prSet presAssocID="{5E94C465-40E8-42D8-B0C4-71A9111CD532}" presName="accent_2" presStyleCnt="0"/>
      <dgm:spPr/>
    </dgm:pt>
    <dgm:pt modelId="{CBE29214-0E13-412C-9FEB-E5B6AEF7E183}" type="pres">
      <dgm:prSet presAssocID="{5E94C465-40E8-42D8-B0C4-71A9111CD532}" presName="accentRepeatNode" presStyleLbl="solidFgAcc1" presStyleIdx="1" presStyleCnt="4"/>
      <dgm:spPr/>
    </dgm:pt>
    <dgm:pt modelId="{E8C2FBF4-B3B5-43E6-8809-17429E61E489}" type="pres">
      <dgm:prSet presAssocID="{43291466-EC55-4347-A291-EC638E64491D}" presName="text_3" presStyleLbl="node1" presStyleIdx="2" presStyleCnt="4">
        <dgm:presLayoutVars>
          <dgm:bulletEnabled val="1"/>
        </dgm:presLayoutVars>
      </dgm:prSet>
      <dgm:spPr/>
      <dgm:t>
        <a:bodyPr/>
        <a:lstStyle/>
        <a:p>
          <a:endParaRPr lang="en-US"/>
        </a:p>
      </dgm:t>
    </dgm:pt>
    <dgm:pt modelId="{8F77015A-95CA-4BF5-9F61-CA560C802988}" type="pres">
      <dgm:prSet presAssocID="{43291466-EC55-4347-A291-EC638E64491D}" presName="accent_3" presStyleCnt="0"/>
      <dgm:spPr/>
    </dgm:pt>
    <dgm:pt modelId="{B719CF71-FDC2-464B-8339-7A2FCEBF00AC}" type="pres">
      <dgm:prSet presAssocID="{43291466-EC55-4347-A291-EC638E64491D}" presName="accentRepeatNode" presStyleLbl="solidFgAcc1" presStyleIdx="2" presStyleCnt="4"/>
      <dgm:spPr/>
    </dgm:pt>
    <dgm:pt modelId="{FC6B387B-C6FC-48F8-883D-DD78BA0892B8}" type="pres">
      <dgm:prSet presAssocID="{D7C42D24-B06C-4F32-880A-82CE511F6763}" presName="text_4" presStyleLbl="node1" presStyleIdx="3" presStyleCnt="4">
        <dgm:presLayoutVars>
          <dgm:bulletEnabled val="1"/>
        </dgm:presLayoutVars>
      </dgm:prSet>
      <dgm:spPr/>
      <dgm:t>
        <a:bodyPr/>
        <a:lstStyle/>
        <a:p>
          <a:endParaRPr lang="en-US"/>
        </a:p>
      </dgm:t>
    </dgm:pt>
    <dgm:pt modelId="{BC5379B7-BA44-49FC-B5C5-59D054DD19A4}" type="pres">
      <dgm:prSet presAssocID="{D7C42D24-B06C-4F32-880A-82CE511F6763}" presName="accent_4" presStyleCnt="0"/>
      <dgm:spPr/>
    </dgm:pt>
    <dgm:pt modelId="{FFEA30F8-9B9D-4031-8CD2-CCEF19B2220B}" type="pres">
      <dgm:prSet presAssocID="{D7C42D24-B06C-4F32-880A-82CE511F6763}" presName="accentRepeatNode" presStyleLbl="solidFgAcc1" presStyleIdx="3" presStyleCnt="4"/>
      <dgm:spPr/>
    </dgm:pt>
  </dgm:ptLst>
  <dgm:cxnLst>
    <dgm:cxn modelId="{1136279C-AFD0-4D83-8C3C-1798DA8CF868}" srcId="{1DBB7E2D-0637-49B8-A51A-9335B1DD5A74}" destId="{D7C42D24-B06C-4F32-880A-82CE511F6763}" srcOrd="3" destOrd="0" parTransId="{A643244F-5D71-4A56-B425-5AB1ED325789}" sibTransId="{A4BFC670-6A94-406C-BAFD-595D9711C194}"/>
    <dgm:cxn modelId="{18BE85EA-44FD-4B92-9E60-9230FDA546AB}" srcId="{1DBB7E2D-0637-49B8-A51A-9335B1DD5A74}" destId="{5E94C465-40E8-42D8-B0C4-71A9111CD532}" srcOrd="1" destOrd="0" parTransId="{54CC1DEA-3B53-4FB7-B019-A3275E73F072}" sibTransId="{83101379-0A09-4B72-A652-1ABB73333161}"/>
    <dgm:cxn modelId="{7163D82A-CC64-4519-8F18-04635900EA0B}" srcId="{1DBB7E2D-0637-49B8-A51A-9335B1DD5A74}" destId="{F6176434-7F19-49E5-8C63-2579B50E6C9A}" srcOrd="0" destOrd="0" parTransId="{B52D0712-2A5A-4433-9E20-1BE6676CEA85}" sibTransId="{3B902A42-9C1E-4F12-9FB9-3C11430AFFE2}"/>
    <dgm:cxn modelId="{DCD0EC4C-BB45-4497-9747-E45A4730B8DB}" type="presOf" srcId="{1DBB7E2D-0637-49B8-A51A-9335B1DD5A74}" destId="{65286339-C650-41AB-949A-B9CF18FAA8F2}" srcOrd="0" destOrd="0" presId="urn:microsoft.com/office/officeart/2008/layout/VerticalCurvedList"/>
    <dgm:cxn modelId="{F429AE43-8C7D-415D-88F4-5CCDD42854FA}" srcId="{1DBB7E2D-0637-49B8-A51A-9335B1DD5A74}" destId="{43291466-EC55-4347-A291-EC638E64491D}" srcOrd="2" destOrd="0" parTransId="{F6DF96A9-FCCC-400A-9184-A4D1AA5A49FC}" sibTransId="{3E3F3FFF-8176-43F3-BC11-EEAA3245287F}"/>
    <dgm:cxn modelId="{2AD4B84F-4EB4-4CE7-83F3-9B39D16C38C9}" type="presOf" srcId="{5E94C465-40E8-42D8-B0C4-71A9111CD532}" destId="{B313FACB-E0CB-42F0-8A87-FD8BB5070CF8}" srcOrd="0" destOrd="0" presId="urn:microsoft.com/office/officeart/2008/layout/VerticalCurvedList"/>
    <dgm:cxn modelId="{6AE9877F-6190-4DDB-812D-0AD4B02D0831}" type="presOf" srcId="{43291466-EC55-4347-A291-EC638E64491D}" destId="{E8C2FBF4-B3B5-43E6-8809-17429E61E489}" srcOrd="0" destOrd="0" presId="urn:microsoft.com/office/officeart/2008/layout/VerticalCurvedList"/>
    <dgm:cxn modelId="{162B60C7-6E71-449A-8436-B00BC338C271}" type="presOf" srcId="{D7C42D24-B06C-4F32-880A-82CE511F6763}" destId="{FC6B387B-C6FC-48F8-883D-DD78BA0892B8}" srcOrd="0" destOrd="0" presId="urn:microsoft.com/office/officeart/2008/layout/VerticalCurvedList"/>
    <dgm:cxn modelId="{9D02CA19-C07C-4A72-AFB3-013502A33AAD}" type="presOf" srcId="{3B902A42-9C1E-4F12-9FB9-3C11430AFFE2}" destId="{2DF9C24D-8D3B-4523-B31B-661475C69A0C}" srcOrd="0" destOrd="0" presId="urn:microsoft.com/office/officeart/2008/layout/VerticalCurvedList"/>
    <dgm:cxn modelId="{AD767A2D-99AB-41DB-A555-7AB37B37EB3F}" type="presOf" srcId="{F6176434-7F19-49E5-8C63-2579B50E6C9A}" destId="{CCBCAC11-F61D-4E1A-BBCB-509ABB6AADD0}" srcOrd="0" destOrd="0" presId="urn:microsoft.com/office/officeart/2008/layout/VerticalCurvedList"/>
    <dgm:cxn modelId="{871F794F-C815-4405-9E9B-68A943737DB2}" type="presParOf" srcId="{65286339-C650-41AB-949A-B9CF18FAA8F2}" destId="{2726EC9B-28D1-4F9C-A850-C02C0118C607}" srcOrd="0" destOrd="0" presId="urn:microsoft.com/office/officeart/2008/layout/VerticalCurvedList"/>
    <dgm:cxn modelId="{545478CC-CE50-400E-B20E-9B2A4E47C53E}" type="presParOf" srcId="{2726EC9B-28D1-4F9C-A850-C02C0118C607}" destId="{5A4736F1-1C69-4AF4-A3D1-8134E166DA02}" srcOrd="0" destOrd="0" presId="urn:microsoft.com/office/officeart/2008/layout/VerticalCurvedList"/>
    <dgm:cxn modelId="{ED39B7B3-0A94-4313-A9A3-2A05768CE5FD}" type="presParOf" srcId="{5A4736F1-1C69-4AF4-A3D1-8134E166DA02}" destId="{07131C9D-2E12-4F0B-A64B-FCCA74B55675}" srcOrd="0" destOrd="0" presId="urn:microsoft.com/office/officeart/2008/layout/VerticalCurvedList"/>
    <dgm:cxn modelId="{A1915399-55D5-4263-99E0-928927A92F8B}" type="presParOf" srcId="{5A4736F1-1C69-4AF4-A3D1-8134E166DA02}" destId="{2DF9C24D-8D3B-4523-B31B-661475C69A0C}" srcOrd="1" destOrd="0" presId="urn:microsoft.com/office/officeart/2008/layout/VerticalCurvedList"/>
    <dgm:cxn modelId="{D6CB8576-7D73-4420-9CE1-40B17F803802}" type="presParOf" srcId="{5A4736F1-1C69-4AF4-A3D1-8134E166DA02}" destId="{84B47BA3-C422-42BA-A74D-5ED99537CF08}" srcOrd="2" destOrd="0" presId="urn:microsoft.com/office/officeart/2008/layout/VerticalCurvedList"/>
    <dgm:cxn modelId="{42421D66-BBFF-4D75-ABBE-478DADDC4E27}" type="presParOf" srcId="{5A4736F1-1C69-4AF4-A3D1-8134E166DA02}" destId="{80E7F089-4168-426E-9710-1F69555D97B7}" srcOrd="3" destOrd="0" presId="urn:microsoft.com/office/officeart/2008/layout/VerticalCurvedList"/>
    <dgm:cxn modelId="{6BC8A952-3268-4F4A-B6BA-2F36AD1897EA}" type="presParOf" srcId="{2726EC9B-28D1-4F9C-A850-C02C0118C607}" destId="{CCBCAC11-F61D-4E1A-BBCB-509ABB6AADD0}" srcOrd="1" destOrd="0" presId="urn:microsoft.com/office/officeart/2008/layout/VerticalCurvedList"/>
    <dgm:cxn modelId="{EFE95A6B-AB4F-47C3-9E63-1640BCB9633E}" type="presParOf" srcId="{2726EC9B-28D1-4F9C-A850-C02C0118C607}" destId="{D396485F-8859-44E5-BD2A-FF291F6A1395}" srcOrd="2" destOrd="0" presId="urn:microsoft.com/office/officeart/2008/layout/VerticalCurvedList"/>
    <dgm:cxn modelId="{59F277F1-B16F-43D5-9763-7B35CB46A5E5}" type="presParOf" srcId="{D396485F-8859-44E5-BD2A-FF291F6A1395}" destId="{BA1FE18E-C817-4FB2-B5BA-DE3F064946BD}" srcOrd="0" destOrd="0" presId="urn:microsoft.com/office/officeart/2008/layout/VerticalCurvedList"/>
    <dgm:cxn modelId="{C7E56805-07C9-404A-A148-BB42A03DC62E}" type="presParOf" srcId="{2726EC9B-28D1-4F9C-A850-C02C0118C607}" destId="{B313FACB-E0CB-42F0-8A87-FD8BB5070CF8}" srcOrd="3" destOrd="0" presId="urn:microsoft.com/office/officeart/2008/layout/VerticalCurvedList"/>
    <dgm:cxn modelId="{F2206476-BC7F-479D-93FF-B6C4242A7791}" type="presParOf" srcId="{2726EC9B-28D1-4F9C-A850-C02C0118C607}" destId="{7C354A5B-D410-49F8-91F4-E06D5A0DE9B5}" srcOrd="4" destOrd="0" presId="urn:microsoft.com/office/officeart/2008/layout/VerticalCurvedList"/>
    <dgm:cxn modelId="{AE80959A-688A-49FC-96CE-9653DF152343}" type="presParOf" srcId="{7C354A5B-D410-49F8-91F4-E06D5A0DE9B5}" destId="{CBE29214-0E13-412C-9FEB-E5B6AEF7E183}" srcOrd="0" destOrd="0" presId="urn:microsoft.com/office/officeart/2008/layout/VerticalCurvedList"/>
    <dgm:cxn modelId="{61468E38-F4D7-4B0F-A78A-6540C13C48C7}" type="presParOf" srcId="{2726EC9B-28D1-4F9C-A850-C02C0118C607}" destId="{E8C2FBF4-B3B5-43E6-8809-17429E61E489}" srcOrd="5" destOrd="0" presId="urn:microsoft.com/office/officeart/2008/layout/VerticalCurvedList"/>
    <dgm:cxn modelId="{A3025678-1F67-476E-9615-520E35642BDD}" type="presParOf" srcId="{2726EC9B-28D1-4F9C-A850-C02C0118C607}" destId="{8F77015A-95CA-4BF5-9F61-CA560C802988}" srcOrd="6" destOrd="0" presId="urn:microsoft.com/office/officeart/2008/layout/VerticalCurvedList"/>
    <dgm:cxn modelId="{45E89AC4-1767-4600-82D5-F1EE3BBECE59}" type="presParOf" srcId="{8F77015A-95CA-4BF5-9F61-CA560C802988}" destId="{B719CF71-FDC2-464B-8339-7A2FCEBF00AC}" srcOrd="0" destOrd="0" presId="urn:microsoft.com/office/officeart/2008/layout/VerticalCurvedList"/>
    <dgm:cxn modelId="{ACF6E1C6-73A1-4795-B03C-5EA749070318}" type="presParOf" srcId="{2726EC9B-28D1-4F9C-A850-C02C0118C607}" destId="{FC6B387B-C6FC-48F8-883D-DD78BA0892B8}" srcOrd="7" destOrd="0" presId="urn:microsoft.com/office/officeart/2008/layout/VerticalCurvedList"/>
    <dgm:cxn modelId="{CE575AED-8DD9-4714-9A11-DE5B2354480A}" type="presParOf" srcId="{2726EC9B-28D1-4F9C-A850-C02C0118C607}" destId="{BC5379B7-BA44-49FC-B5C5-59D054DD19A4}" srcOrd="8" destOrd="0" presId="urn:microsoft.com/office/officeart/2008/layout/VerticalCurvedList"/>
    <dgm:cxn modelId="{266CEE7A-323F-4047-80F6-B18FA8897E47}" type="presParOf" srcId="{BC5379B7-BA44-49FC-B5C5-59D054DD19A4}" destId="{FFEA30F8-9B9D-4031-8CD2-CCEF19B2220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E2D57-17F0-43E0-9677-D4C0DD0945D3}">
      <dsp:nvSpPr>
        <dsp:cNvPr id="0" name=""/>
        <dsp:cNvSpPr/>
      </dsp:nvSpPr>
      <dsp:spPr>
        <a:xfrm>
          <a:off x="4380" y="310514"/>
          <a:ext cx="2633914" cy="518400"/>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latin typeface="Candara" panose="020E0502030303020204" pitchFamily="34" charset="0"/>
            </a:rPr>
            <a:t>Age</a:t>
          </a:r>
          <a:endParaRPr lang="en-US" sz="1800" kern="1200" dirty="0">
            <a:latin typeface="Candara" panose="020E0502030303020204" pitchFamily="34" charset="0"/>
          </a:endParaRPr>
        </a:p>
      </dsp:txBody>
      <dsp:txXfrm>
        <a:off x="4380" y="310514"/>
        <a:ext cx="2633914" cy="518400"/>
      </dsp:txXfrm>
    </dsp:sp>
    <dsp:sp modelId="{078C2102-EA6F-431F-BDCF-44DC2D8F9E4A}">
      <dsp:nvSpPr>
        <dsp:cNvPr id="0" name=""/>
        <dsp:cNvSpPr/>
      </dsp:nvSpPr>
      <dsp:spPr>
        <a:xfrm>
          <a:off x="4380" y="828914"/>
          <a:ext cx="2633914" cy="4331095"/>
        </a:xfrm>
        <a:prstGeom prst="rect">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Candara" panose="020E0502030303020204" pitchFamily="34" charset="0"/>
            </a:rPr>
            <a:t>A legacy system is an older system that has been in use for a long time, while an integrated system is a newer system that is built specifically to integrate with other systems</a:t>
          </a:r>
          <a:endParaRPr lang="en-US" sz="1800" kern="1200" dirty="0">
            <a:latin typeface="Candara" panose="020E0502030303020204" pitchFamily="34" charset="0"/>
          </a:endParaRPr>
        </a:p>
      </dsp:txBody>
      <dsp:txXfrm>
        <a:off x="4380" y="828914"/>
        <a:ext cx="2633914" cy="4331095"/>
      </dsp:txXfrm>
    </dsp:sp>
    <dsp:sp modelId="{463FBC4D-D52C-4120-80D4-678C7F61E2BE}">
      <dsp:nvSpPr>
        <dsp:cNvPr id="0" name=""/>
        <dsp:cNvSpPr/>
      </dsp:nvSpPr>
      <dsp:spPr>
        <a:xfrm>
          <a:off x="3007042" y="310514"/>
          <a:ext cx="2633914" cy="518400"/>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latin typeface="Candara" panose="020E0502030303020204" pitchFamily="34" charset="0"/>
            </a:rPr>
            <a:t>Complexity</a:t>
          </a:r>
          <a:endParaRPr lang="en-US" sz="1800" kern="1200" dirty="0">
            <a:latin typeface="Candara" panose="020E0502030303020204" pitchFamily="34" charset="0"/>
          </a:endParaRPr>
        </a:p>
      </dsp:txBody>
      <dsp:txXfrm>
        <a:off x="3007042" y="310514"/>
        <a:ext cx="2633914" cy="518400"/>
      </dsp:txXfrm>
    </dsp:sp>
    <dsp:sp modelId="{E98C6BD9-5B4D-4EDD-BD99-263EA65BF2E4}">
      <dsp:nvSpPr>
        <dsp:cNvPr id="0" name=""/>
        <dsp:cNvSpPr/>
      </dsp:nvSpPr>
      <dsp:spPr>
        <a:xfrm>
          <a:off x="3007042" y="828914"/>
          <a:ext cx="2633914" cy="4331095"/>
        </a:xfrm>
        <a:prstGeom prst="rect">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Candara" panose="020E0502030303020204" pitchFamily="34" charset="0"/>
            </a:rPr>
            <a:t>Legacy systems tend to be more complex and harder to maintain, as they were often built using older technologies and may have been customized extensively over the years. </a:t>
          </a:r>
          <a:endParaRPr lang="en-US" sz="1800" kern="1200" dirty="0">
            <a:latin typeface="Candara" panose="020E0502030303020204" pitchFamily="34" charset="0"/>
          </a:endParaRPr>
        </a:p>
        <a:p>
          <a:pPr marL="171450" lvl="1" indent="-171450" algn="l" defTabSz="800100">
            <a:lnSpc>
              <a:spcPct val="90000"/>
            </a:lnSpc>
            <a:spcBef>
              <a:spcPct val="0"/>
            </a:spcBef>
            <a:spcAft>
              <a:spcPct val="15000"/>
            </a:spcAft>
            <a:buChar char="••"/>
          </a:pPr>
          <a:r>
            <a:rPr lang="en-US" sz="1800" kern="1200" dirty="0" smtClean="0">
              <a:latin typeface="Candara" panose="020E0502030303020204" pitchFamily="34" charset="0"/>
            </a:rPr>
            <a:t>Integrated systems, on the other hand, are designed to be more modular and easier to maintain, with a focus on integration with other systems</a:t>
          </a:r>
          <a:endParaRPr lang="en-US" sz="1800" kern="1200" dirty="0">
            <a:latin typeface="Candara" panose="020E0502030303020204" pitchFamily="34" charset="0"/>
          </a:endParaRPr>
        </a:p>
      </dsp:txBody>
      <dsp:txXfrm>
        <a:off x="3007042" y="828914"/>
        <a:ext cx="2633914" cy="4331095"/>
      </dsp:txXfrm>
    </dsp:sp>
    <dsp:sp modelId="{3D95CBC5-0990-4A90-BA54-68C938609EC2}">
      <dsp:nvSpPr>
        <dsp:cNvPr id="0" name=""/>
        <dsp:cNvSpPr/>
      </dsp:nvSpPr>
      <dsp:spPr>
        <a:xfrm>
          <a:off x="6009705" y="310514"/>
          <a:ext cx="2633914" cy="518400"/>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latin typeface="Candara" panose="020E0502030303020204" pitchFamily="34" charset="0"/>
            </a:rPr>
            <a:t>Integration</a:t>
          </a:r>
          <a:endParaRPr lang="en-US" sz="1800" kern="1200" dirty="0">
            <a:latin typeface="Candara" panose="020E0502030303020204" pitchFamily="34" charset="0"/>
          </a:endParaRPr>
        </a:p>
      </dsp:txBody>
      <dsp:txXfrm>
        <a:off x="6009705" y="310514"/>
        <a:ext cx="2633914" cy="518400"/>
      </dsp:txXfrm>
    </dsp:sp>
    <dsp:sp modelId="{2824D7D9-9E82-4FEA-83F2-F1BA2D3A2826}">
      <dsp:nvSpPr>
        <dsp:cNvPr id="0" name=""/>
        <dsp:cNvSpPr/>
      </dsp:nvSpPr>
      <dsp:spPr>
        <a:xfrm>
          <a:off x="6009705" y="828914"/>
          <a:ext cx="2633914" cy="4331095"/>
        </a:xfrm>
        <a:prstGeom prst="rect">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Candara" panose="020E0502030303020204" pitchFamily="34" charset="0"/>
            </a:rPr>
            <a:t>Legacy systems may not be designed to integrate with other systems, which can make it difficult to share data or functionality.</a:t>
          </a:r>
          <a:endParaRPr lang="en-US" sz="1800" kern="1200" dirty="0">
            <a:latin typeface="Candara" panose="020E0502030303020204" pitchFamily="34" charset="0"/>
          </a:endParaRPr>
        </a:p>
        <a:p>
          <a:pPr marL="171450" lvl="1" indent="-171450" algn="l" defTabSz="800100">
            <a:lnSpc>
              <a:spcPct val="90000"/>
            </a:lnSpc>
            <a:spcBef>
              <a:spcPct val="0"/>
            </a:spcBef>
            <a:spcAft>
              <a:spcPct val="15000"/>
            </a:spcAft>
            <a:buChar char="••"/>
          </a:pPr>
          <a:r>
            <a:rPr lang="en-US" sz="1800" kern="1200" dirty="0" smtClean="0">
              <a:latin typeface="Candara" panose="020E0502030303020204" pitchFamily="34" charset="0"/>
            </a:rPr>
            <a:t> Integrated systems, on the other hand, are specifically designed to integrate with other systems, making it easier to share data and functionality across the organization</a:t>
          </a:r>
          <a:endParaRPr lang="en-US" sz="1800" kern="1200" dirty="0">
            <a:latin typeface="Candara" panose="020E0502030303020204" pitchFamily="34" charset="0"/>
          </a:endParaRPr>
        </a:p>
      </dsp:txBody>
      <dsp:txXfrm>
        <a:off x="6009705" y="828914"/>
        <a:ext cx="2633914" cy="4331095"/>
      </dsp:txXfrm>
    </dsp:sp>
    <dsp:sp modelId="{F305E898-A48D-43B2-B899-AC63EC4CC004}">
      <dsp:nvSpPr>
        <dsp:cNvPr id="0" name=""/>
        <dsp:cNvSpPr/>
      </dsp:nvSpPr>
      <dsp:spPr>
        <a:xfrm>
          <a:off x="9012367" y="310514"/>
          <a:ext cx="2633914" cy="518400"/>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latin typeface="Candara" panose="020E0502030303020204" pitchFamily="34" charset="0"/>
            </a:rPr>
            <a:t>Flexibility</a:t>
          </a:r>
          <a:endParaRPr lang="en-US" sz="1800" kern="1200" dirty="0">
            <a:latin typeface="Candara" panose="020E0502030303020204" pitchFamily="34" charset="0"/>
          </a:endParaRPr>
        </a:p>
      </dsp:txBody>
      <dsp:txXfrm>
        <a:off x="9012367" y="310514"/>
        <a:ext cx="2633914" cy="518400"/>
      </dsp:txXfrm>
    </dsp:sp>
    <dsp:sp modelId="{C0C32AF6-0A8E-4B2E-8D66-B60A3DEE3AF0}">
      <dsp:nvSpPr>
        <dsp:cNvPr id="0" name=""/>
        <dsp:cNvSpPr/>
      </dsp:nvSpPr>
      <dsp:spPr>
        <a:xfrm>
          <a:off x="9012367" y="828914"/>
          <a:ext cx="2633914" cy="4331095"/>
        </a:xfrm>
        <a:prstGeom prst="rect">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Candara" panose="020E0502030303020204" pitchFamily="34" charset="0"/>
            </a:rPr>
            <a:t>Integrated systems tend to be more flexible and adaptable to changing business needs, as they are designed to easily integrate with other systems and can be easily customized to meet specific needs. Legacy systems may be less flexible and may require extensive customization to meet changing business needs</a:t>
          </a:r>
          <a:endParaRPr lang="en-US" sz="1800" kern="1200" dirty="0">
            <a:latin typeface="Candara" panose="020E0502030303020204" pitchFamily="34" charset="0"/>
          </a:endParaRPr>
        </a:p>
      </dsp:txBody>
      <dsp:txXfrm>
        <a:off x="9012367" y="828914"/>
        <a:ext cx="2633914" cy="4331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9C24D-8D3B-4523-B31B-661475C69A0C}">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BCAC11-F61D-4E1A-BBCB-509ABB6AADD0}">
      <dsp:nvSpPr>
        <dsp:cNvPr id="0" name=""/>
        <dsp:cNvSpPr/>
      </dsp:nvSpPr>
      <dsp:spPr>
        <a:xfrm>
          <a:off x="610504" y="416587"/>
          <a:ext cx="9095686" cy="833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r>
            <a:rPr lang="en-US" sz="4300" kern="1200" dirty="0">
              <a:latin typeface="Candara" panose="020E0502030303020204" pitchFamily="34" charset="0"/>
            </a:rPr>
            <a:t>Planning and feasibility analysis</a:t>
          </a:r>
        </a:p>
      </dsp:txBody>
      <dsp:txXfrm>
        <a:off x="610504" y="416587"/>
        <a:ext cx="9095686" cy="833607"/>
      </dsp:txXfrm>
    </dsp:sp>
    <dsp:sp modelId="{BA1FE18E-C817-4FB2-B5BA-DE3F064946BD}">
      <dsp:nvSpPr>
        <dsp:cNvPr id="0" name=""/>
        <dsp:cNvSpPr/>
      </dsp:nvSpPr>
      <dsp:spPr>
        <a:xfrm>
          <a:off x="89500" y="312386"/>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13FACB-E0CB-42F0-8A87-FD8BB5070CF8}">
      <dsp:nvSpPr>
        <dsp:cNvPr id="0" name=""/>
        <dsp:cNvSpPr/>
      </dsp:nvSpPr>
      <dsp:spPr>
        <a:xfrm>
          <a:off x="1088431" y="1667215"/>
          <a:ext cx="8617759" cy="833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r>
            <a:rPr lang="en-US" sz="4300" kern="1200">
              <a:latin typeface="Candara" panose="020E0502030303020204" pitchFamily="34" charset="0"/>
            </a:rPr>
            <a:t>Architecture modeling</a:t>
          </a:r>
          <a:endParaRPr lang="en-US" sz="4300" kern="1200" dirty="0">
            <a:latin typeface="Candara" panose="020E0502030303020204" pitchFamily="34" charset="0"/>
          </a:endParaRPr>
        </a:p>
      </dsp:txBody>
      <dsp:txXfrm>
        <a:off x="1088431" y="1667215"/>
        <a:ext cx="8617759" cy="833607"/>
      </dsp:txXfrm>
    </dsp:sp>
    <dsp:sp modelId="{CBE29214-0E13-412C-9FEB-E5B6AEF7E183}">
      <dsp:nvSpPr>
        <dsp:cNvPr id="0" name=""/>
        <dsp:cNvSpPr/>
      </dsp:nvSpPr>
      <dsp:spPr>
        <a:xfrm>
          <a:off x="567426" y="1563014"/>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C2FBF4-B3B5-43E6-8809-17429E61E489}">
      <dsp:nvSpPr>
        <dsp:cNvPr id="0" name=""/>
        <dsp:cNvSpPr/>
      </dsp:nvSpPr>
      <dsp:spPr>
        <a:xfrm>
          <a:off x="1088431" y="2917843"/>
          <a:ext cx="8617759" cy="833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r>
            <a:rPr lang="en-US" sz="4300" kern="1200">
              <a:latin typeface="Candara" panose="020E0502030303020204" pitchFamily="34" charset="0"/>
            </a:rPr>
            <a:t>Implementation</a:t>
          </a:r>
          <a:endParaRPr lang="en-US" sz="4300" kern="1200" dirty="0">
            <a:latin typeface="Candara" panose="020E0502030303020204" pitchFamily="34" charset="0"/>
          </a:endParaRPr>
        </a:p>
      </dsp:txBody>
      <dsp:txXfrm>
        <a:off x="1088431" y="2917843"/>
        <a:ext cx="8617759" cy="833607"/>
      </dsp:txXfrm>
    </dsp:sp>
    <dsp:sp modelId="{B719CF71-FDC2-464B-8339-7A2FCEBF00AC}">
      <dsp:nvSpPr>
        <dsp:cNvPr id="0" name=""/>
        <dsp:cNvSpPr/>
      </dsp:nvSpPr>
      <dsp:spPr>
        <a:xfrm>
          <a:off x="567426" y="2813642"/>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6B387B-C6FC-48F8-883D-DD78BA0892B8}">
      <dsp:nvSpPr>
        <dsp:cNvPr id="0" name=""/>
        <dsp:cNvSpPr/>
      </dsp:nvSpPr>
      <dsp:spPr>
        <a:xfrm>
          <a:off x="610504" y="4168472"/>
          <a:ext cx="9095686" cy="833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r>
            <a:rPr lang="en-US" sz="4300" kern="1200">
              <a:latin typeface="Candara" panose="020E0502030303020204" pitchFamily="34" charset="0"/>
            </a:rPr>
            <a:t>Maintenance</a:t>
          </a:r>
          <a:endParaRPr lang="en-US" sz="4300" kern="1200" dirty="0">
            <a:latin typeface="Candara" panose="020E0502030303020204" pitchFamily="34" charset="0"/>
          </a:endParaRPr>
        </a:p>
      </dsp:txBody>
      <dsp:txXfrm>
        <a:off x="610504" y="4168472"/>
        <a:ext cx="9095686" cy="833607"/>
      </dsp:txXfrm>
    </dsp:sp>
    <dsp:sp modelId="{FFEA30F8-9B9D-4031-8CD2-CCEF19B2220B}">
      <dsp:nvSpPr>
        <dsp:cNvPr id="0" name=""/>
        <dsp:cNvSpPr/>
      </dsp:nvSpPr>
      <dsp:spPr>
        <a:xfrm>
          <a:off x="89500" y="4064271"/>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5/18/2023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5/18/2023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5/18/2023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5/18/2023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5/18/2023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Introduction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Challenges in Systems Integration?</a:t>
            </a:r>
          </a:p>
        </p:txBody>
      </p:sp>
      <p:sp>
        <p:nvSpPr>
          <p:cNvPr id="3" name="Content Placeholder 2"/>
          <p:cNvSpPr>
            <a:spLocks noGrp="1"/>
          </p:cNvSpPr>
          <p:nvPr>
            <p:ph idx="1"/>
          </p:nvPr>
        </p:nvSpPr>
        <p:spPr/>
        <p:txBody>
          <a:bodyPr/>
          <a:lstStyle/>
          <a:p>
            <a:r>
              <a:rPr lang="en-US" dirty="0"/>
              <a:t>Integration complexity: Different systems may have different architectures, protocols, and interfaces that need to be mapped and translated.</a:t>
            </a:r>
          </a:p>
          <a:p>
            <a:r>
              <a:rPr lang="en-US" dirty="0"/>
              <a:t>Data quality: Different systems may use different data formats, standards, and definitions that need to be reconciled and validated.</a:t>
            </a:r>
          </a:p>
          <a:p>
            <a:r>
              <a:rPr lang="en-US" dirty="0"/>
              <a:t>Security and privacy: Integrating systems may expose sensitive data and increase the risk of cyber attacks and data breaches.</a:t>
            </a:r>
          </a:p>
          <a:p>
            <a:r>
              <a:rPr lang="en-US" dirty="0"/>
              <a:t>Cost and time: Integrating systems may require significant investments in hardware, software, and personnel, as well as time for testing and deployment.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428253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Systems Integration Motivating?</a:t>
            </a:r>
          </a:p>
        </p:txBody>
      </p:sp>
      <p:sp>
        <p:nvSpPr>
          <p:cNvPr id="3" name="Content Placeholder 2"/>
          <p:cNvSpPr>
            <a:spLocks noGrp="1"/>
          </p:cNvSpPr>
          <p:nvPr>
            <p:ph idx="1"/>
          </p:nvPr>
        </p:nvSpPr>
        <p:spPr/>
        <p:txBody>
          <a:bodyPr/>
          <a:lstStyle/>
          <a:p>
            <a:r>
              <a:rPr lang="en-US" dirty="0"/>
              <a:t>Better decision-making: Integration enables access to real-time data and analytics, leading to better decision-making.</a:t>
            </a:r>
          </a:p>
          <a:p>
            <a:r>
              <a:rPr lang="en-US" dirty="0"/>
              <a:t>Increased efficiency: Integration reduces manual data entry and duplication, leading to increased efficiency.</a:t>
            </a:r>
          </a:p>
          <a:p>
            <a:r>
              <a:rPr lang="en-US" dirty="0"/>
              <a:t>Improved accuracy: Integration ensures data consistency across different systems, leading to improved accuracy.</a:t>
            </a:r>
          </a:p>
          <a:p>
            <a:r>
              <a:rPr lang="en-US" dirty="0"/>
              <a:t>Enhanced customer experience: Integration across different channels and touchpoints leads to enhanced customer experience.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778248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 of systems integration </a:t>
            </a:r>
            <a:r>
              <a:rPr lang="en-US" dirty="0" smtClean="0"/>
              <a:t>approaches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9436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Approaches</a:t>
            </a:r>
            <a:endParaRPr lang="en-US" dirty="0"/>
          </a:p>
        </p:txBody>
      </p:sp>
      <p:sp>
        <p:nvSpPr>
          <p:cNvPr id="3" name="Content Placeholder 2"/>
          <p:cNvSpPr>
            <a:spLocks noGrp="1"/>
          </p:cNvSpPr>
          <p:nvPr>
            <p:ph idx="1"/>
          </p:nvPr>
        </p:nvSpPr>
        <p:spPr/>
        <p:txBody>
          <a:bodyPr/>
          <a:lstStyle/>
          <a:p>
            <a:r>
              <a:rPr lang="en-US" dirty="0"/>
              <a:t>Point-to-Point </a:t>
            </a:r>
            <a:r>
              <a:rPr lang="en-US" dirty="0" smtClean="0"/>
              <a:t>Integration</a:t>
            </a:r>
          </a:p>
          <a:p>
            <a:r>
              <a:rPr lang="en-US" dirty="0"/>
              <a:t>Middleware </a:t>
            </a:r>
            <a:r>
              <a:rPr lang="en-US" dirty="0" smtClean="0"/>
              <a:t>Integration</a:t>
            </a:r>
          </a:p>
          <a:p>
            <a:r>
              <a:rPr lang="en-US" dirty="0" smtClean="0"/>
              <a:t>Service-Oriented </a:t>
            </a:r>
            <a:r>
              <a:rPr lang="en-US" dirty="0"/>
              <a:t>Architecture (SOA</a:t>
            </a:r>
            <a:r>
              <a:rPr lang="en-US" dirty="0" smtClean="0"/>
              <a:t>)</a:t>
            </a:r>
          </a:p>
          <a:p>
            <a:r>
              <a:rPr lang="en-US" dirty="0"/>
              <a:t>Application Programming Interface (API) </a:t>
            </a:r>
            <a:r>
              <a:rPr lang="en-US" dirty="0" smtClean="0"/>
              <a:t>Integration</a:t>
            </a:r>
          </a:p>
          <a:p>
            <a:r>
              <a:rPr lang="en-US" dirty="0"/>
              <a:t>Data </a:t>
            </a:r>
            <a:r>
              <a:rPr lang="en-US" dirty="0" smtClean="0"/>
              <a:t>Integration</a:t>
            </a:r>
          </a:p>
          <a:p>
            <a:r>
              <a:rPr lang="en-US" dirty="0"/>
              <a:t>Cloud Integration</a:t>
            </a:r>
            <a:endParaRPr lang="en-US" dirty="0" smtClean="0"/>
          </a:p>
          <a:p>
            <a:r>
              <a:rPr lang="en-US" dirty="0"/>
              <a:t>Event-Driven Architecture (EDA</a:t>
            </a:r>
            <a:r>
              <a:rPr lang="en-US" dirty="0" smtClean="0"/>
              <a:t>)</a:t>
            </a:r>
          </a:p>
          <a:p>
            <a:r>
              <a:rPr lang="en-US" dirty="0" err="1"/>
              <a:t>Microservices</a:t>
            </a:r>
            <a:r>
              <a:rPr lang="en-US" dirty="0"/>
              <a:t> Architecture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03519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Integration</a:t>
            </a:r>
          </a:p>
        </p:txBody>
      </p:sp>
      <p:sp>
        <p:nvSpPr>
          <p:cNvPr id="3" name="Content Placeholder 2"/>
          <p:cNvSpPr>
            <a:spLocks noGrp="1"/>
          </p:cNvSpPr>
          <p:nvPr>
            <p:ph idx="1"/>
          </p:nvPr>
        </p:nvSpPr>
        <p:spPr/>
        <p:txBody>
          <a:bodyPr/>
          <a:lstStyle/>
          <a:p>
            <a:r>
              <a:rPr lang="en-US" dirty="0"/>
              <a:t>Directly connecting two systems together</a:t>
            </a:r>
          </a:p>
          <a:p>
            <a:r>
              <a:rPr lang="en-US" dirty="0"/>
              <a:t>Simple and straightforward, but can become complex and difficult to manage as the number of systems increases</a:t>
            </a:r>
          </a:p>
          <a:p>
            <a:r>
              <a:rPr lang="en-US" dirty="0"/>
              <a:t>Custom interfaces and protocols are used to connect systems</a:t>
            </a:r>
          </a:p>
          <a:p>
            <a:r>
              <a:rPr lang="en-US" dirty="0"/>
              <a:t>Can be used for small-scale integrations or temporary solutions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11119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Integration</a:t>
            </a:r>
          </a:p>
        </p:txBody>
      </p:sp>
      <p:sp>
        <p:nvSpPr>
          <p:cNvPr id="3" name="Content Placeholder 2"/>
          <p:cNvSpPr>
            <a:spLocks noGrp="1"/>
          </p:cNvSpPr>
          <p:nvPr>
            <p:ph idx="1"/>
          </p:nvPr>
        </p:nvSpPr>
        <p:spPr/>
        <p:txBody>
          <a:bodyPr/>
          <a:lstStyle/>
          <a:p>
            <a:r>
              <a:rPr lang="en-US" dirty="0"/>
              <a:t>Using middleware or integration platforms to mediate communication between systems</a:t>
            </a:r>
          </a:p>
          <a:p>
            <a:r>
              <a:rPr lang="en-US" dirty="0"/>
              <a:t>More scalable and flexible than point-to-point integration</a:t>
            </a:r>
          </a:p>
          <a:p>
            <a:r>
              <a:rPr lang="en-US" dirty="0"/>
              <a:t>Middleware acts as a mediator between systems, allowing them to communicate without direct connections</a:t>
            </a:r>
          </a:p>
          <a:p>
            <a:r>
              <a:rPr lang="en-US" dirty="0"/>
              <a:t>Examples of middleware include enterprise service bus (ESB), message-oriented middleware (MOM), and integration platform as a service (</a:t>
            </a:r>
            <a:r>
              <a:rPr lang="en-US" dirty="0" err="1"/>
              <a:t>iPaaS</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801004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Architecture (SOA)</a:t>
            </a:r>
          </a:p>
        </p:txBody>
      </p:sp>
      <p:sp>
        <p:nvSpPr>
          <p:cNvPr id="3" name="Content Placeholder 2"/>
          <p:cNvSpPr>
            <a:spLocks noGrp="1"/>
          </p:cNvSpPr>
          <p:nvPr>
            <p:ph idx="1"/>
          </p:nvPr>
        </p:nvSpPr>
        <p:spPr/>
        <p:txBody>
          <a:bodyPr/>
          <a:lstStyle/>
          <a:p>
            <a:r>
              <a:rPr lang="en-US" dirty="0"/>
              <a:t>Decomposing systems into services that can be composed and orchestrated</a:t>
            </a:r>
          </a:p>
          <a:p>
            <a:r>
              <a:rPr lang="en-US" dirty="0"/>
              <a:t>Allows for greater flexibility and reusability of software components</a:t>
            </a:r>
          </a:p>
          <a:p>
            <a:r>
              <a:rPr lang="en-US" dirty="0"/>
              <a:t>Services are self-contained, loosely coupled, and can be combined and reused to create new applications</a:t>
            </a:r>
          </a:p>
          <a:p>
            <a:r>
              <a:rPr lang="en-US" dirty="0"/>
              <a:t>Uses standards-based interfaces and protocols, such as Web Services Description Language (WSDL) and Simple Object Access Protocol (SOAP)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869027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Application Programming Interface (API) Integration</a:t>
            </a:r>
          </a:p>
        </p:txBody>
      </p:sp>
      <p:sp>
        <p:nvSpPr>
          <p:cNvPr id="3" name="Content Placeholder 2"/>
          <p:cNvSpPr>
            <a:spLocks noGrp="1"/>
          </p:cNvSpPr>
          <p:nvPr>
            <p:ph idx="1"/>
          </p:nvPr>
        </p:nvSpPr>
        <p:spPr/>
        <p:txBody>
          <a:bodyPr/>
          <a:lstStyle/>
          <a:p>
            <a:r>
              <a:rPr lang="en-US" dirty="0"/>
              <a:t>Using APIs to enable communication between different software applications and systems</a:t>
            </a:r>
          </a:p>
          <a:p>
            <a:r>
              <a:rPr lang="en-US" dirty="0"/>
              <a:t>APIs provide a standardized interface for communication, allowing different systems to interact with each other</a:t>
            </a:r>
          </a:p>
          <a:p>
            <a:r>
              <a:rPr lang="en-US" dirty="0"/>
              <a:t>Examples of APIs include RESTful APIs, SOAP APIs, and </a:t>
            </a:r>
            <a:r>
              <a:rPr lang="en-US" dirty="0" err="1"/>
              <a:t>GraphQL</a:t>
            </a:r>
            <a:r>
              <a:rPr lang="en-US" dirty="0"/>
              <a:t> APIs</a:t>
            </a:r>
          </a:p>
          <a:p>
            <a:r>
              <a:rPr lang="en-US" dirty="0"/>
              <a:t>Can be used for both internal and external integrations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463538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Integration</a:t>
            </a:r>
          </a:p>
        </p:txBody>
      </p:sp>
      <p:sp>
        <p:nvSpPr>
          <p:cNvPr id="3" name="Content Placeholder 2"/>
          <p:cNvSpPr>
            <a:spLocks noGrp="1"/>
          </p:cNvSpPr>
          <p:nvPr>
            <p:ph idx="1"/>
          </p:nvPr>
        </p:nvSpPr>
        <p:spPr/>
        <p:txBody>
          <a:bodyPr/>
          <a:lstStyle/>
          <a:p>
            <a:r>
              <a:rPr lang="en-US" dirty="0"/>
              <a:t>Combining data from different sources and making it available to other applications or systems</a:t>
            </a:r>
          </a:p>
          <a:p>
            <a:r>
              <a:rPr lang="en-US" dirty="0"/>
              <a:t>Data integration typically involves using extract, transform, and load (ETL) or data replication tools to move data between systems</a:t>
            </a:r>
          </a:p>
          <a:p>
            <a:r>
              <a:rPr lang="en-US" dirty="0"/>
              <a:t>Requires careful validation and quality control measures to ensure accuracy and consistency</a:t>
            </a:r>
          </a:p>
          <a:p>
            <a:r>
              <a:rPr lang="en-US" dirty="0"/>
              <a:t>Can be used for business intelligence, data warehousing, and reporting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217220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t>
            </a:r>
            <a:r>
              <a:rPr lang="en-US" dirty="0"/>
              <a:t>Integration</a:t>
            </a:r>
          </a:p>
        </p:txBody>
      </p:sp>
      <p:sp>
        <p:nvSpPr>
          <p:cNvPr id="3" name="Content Placeholder 2"/>
          <p:cNvSpPr>
            <a:spLocks noGrp="1"/>
          </p:cNvSpPr>
          <p:nvPr>
            <p:ph idx="1"/>
          </p:nvPr>
        </p:nvSpPr>
        <p:spPr/>
        <p:txBody>
          <a:bodyPr/>
          <a:lstStyle/>
          <a:p>
            <a:r>
              <a:rPr lang="en-US" dirty="0"/>
              <a:t>Integrating cloud-based applications and services with each other and with on-premises systems</a:t>
            </a:r>
          </a:p>
          <a:p>
            <a:r>
              <a:rPr lang="en-US" dirty="0"/>
              <a:t>Can be done using various integration approaches, such as cloud-to-cloud, cloud-to-on-premises, or hybrid integration</a:t>
            </a:r>
          </a:p>
          <a:p>
            <a:r>
              <a:rPr lang="en-US" dirty="0"/>
              <a:t>Offers benefits such as scalability, agility, accessibility, and security</a:t>
            </a:r>
          </a:p>
          <a:p>
            <a:r>
              <a:rPr lang="en-US" dirty="0"/>
              <a:t>Presents challenges such as complexity, data integration, cost, and data privacy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45173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smtClean="0"/>
              <a:t>Definition </a:t>
            </a:r>
            <a:r>
              <a:rPr lang="en-US" dirty="0"/>
              <a:t>of systems integration</a:t>
            </a:r>
          </a:p>
          <a:p>
            <a:pPr>
              <a:lnSpc>
                <a:spcPct val="100000"/>
              </a:lnSpc>
            </a:pPr>
            <a:r>
              <a:rPr lang="en-US" dirty="0" smtClean="0"/>
              <a:t>Importance </a:t>
            </a:r>
            <a:r>
              <a:rPr lang="en-US" dirty="0"/>
              <a:t>of systems integration</a:t>
            </a:r>
          </a:p>
          <a:p>
            <a:pPr>
              <a:lnSpc>
                <a:spcPct val="100000"/>
              </a:lnSpc>
            </a:pPr>
            <a:r>
              <a:rPr lang="en-US" dirty="0" smtClean="0"/>
              <a:t>Challenges </a:t>
            </a:r>
            <a:r>
              <a:rPr lang="en-US" dirty="0"/>
              <a:t>and motivations in systems integration</a:t>
            </a:r>
          </a:p>
          <a:p>
            <a:pPr>
              <a:lnSpc>
                <a:spcPct val="100000"/>
              </a:lnSpc>
            </a:pPr>
            <a:r>
              <a:rPr lang="en-US" dirty="0" smtClean="0"/>
              <a:t>Overview </a:t>
            </a:r>
            <a:r>
              <a:rPr lang="en-US" dirty="0"/>
              <a:t>of systems integration </a:t>
            </a:r>
            <a:r>
              <a:rPr lang="en-US" dirty="0" smtClean="0"/>
              <a:t>approaches</a:t>
            </a:r>
          </a:p>
          <a:p>
            <a:pPr>
              <a:lnSpc>
                <a:spcPct val="100000"/>
              </a:lnSpc>
            </a:pPr>
            <a:r>
              <a:rPr lang="en-US" dirty="0"/>
              <a:t>Integrated system vs. Legacy </a:t>
            </a:r>
            <a:r>
              <a:rPr lang="en-US" dirty="0" smtClean="0"/>
              <a:t>System</a:t>
            </a:r>
          </a:p>
          <a:p>
            <a:pPr>
              <a:lnSpc>
                <a:spcPct val="100000"/>
              </a:lnSpc>
            </a:pPr>
            <a:r>
              <a:rPr lang="en-US" dirty="0"/>
              <a:t>Integration </a:t>
            </a:r>
            <a:r>
              <a:rPr lang="en-US" dirty="0" smtClean="0"/>
              <a:t>Steps</a:t>
            </a:r>
          </a:p>
          <a:p>
            <a:pPr>
              <a:lnSpc>
                <a:spcPct val="100000"/>
              </a:lnSpc>
            </a:pPr>
            <a:r>
              <a:rPr lang="en-US" dirty="0"/>
              <a:t>4 Main Types of </a:t>
            </a:r>
            <a:r>
              <a:rPr lang="en-US" dirty="0" smtClean="0"/>
              <a:t>Integration</a:t>
            </a:r>
          </a:p>
          <a:p>
            <a:pPr>
              <a:lnSpc>
                <a:spcPct val="100000"/>
              </a:lnSpc>
            </a:pPr>
            <a:r>
              <a:rPr lang="en-US" dirty="0" smtClean="0"/>
              <a:t>Examples and Conclusion</a:t>
            </a:r>
          </a:p>
          <a:p>
            <a:pPr>
              <a:lnSpc>
                <a:spcPct val="1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Architecture (EDA)</a:t>
            </a:r>
          </a:p>
        </p:txBody>
      </p:sp>
      <p:sp>
        <p:nvSpPr>
          <p:cNvPr id="3" name="Content Placeholder 2"/>
          <p:cNvSpPr>
            <a:spLocks noGrp="1"/>
          </p:cNvSpPr>
          <p:nvPr>
            <p:ph idx="1"/>
          </p:nvPr>
        </p:nvSpPr>
        <p:spPr/>
        <p:txBody>
          <a:bodyPr/>
          <a:lstStyle/>
          <a:p>
            <a:r>
              <a:rPr lang="en-US" dirty="0"/>
              <a:t>Using events or notifications to trigger actions in different software applications and systems</a:t>
            </a:r>
          </a:p>
          <a:p>
            <a:r>
              <a:rPr lang="en-US" dirty="0"/>
              <a:t>Allows for real-time communication between systems and applications</a:t>
            </a:r>
          </a:p>
          <a:p>
            <a:r>
              <a:rPr lang="en-US" dirty="0"/>
              <a:t>Event-driven architectures can be designed to be reactive, proactive or hybrid.</a:t>
            </a:r>
          </a:p>
          <a:p>
            <a:r>
              <a:rPr lang="en-US" dirty="0"/>
              <a:t>Uses publish-subscribe or message broker pattern to deliver events.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670335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r>
              <a:rPr lang="en-US" dirty="0"/>
              <a:t> Architecture</a:t>
            </a:r>
          </a:p>
        </p:txBody>
      </p:sp>
      <p:sp>
        <p:nvSpPr>
          <p:cNvPr id="3" name="Content Placeholder 2"/>
          <p:cNvSpPr>
            <a:spLocks noGrp="1"/>
          </p:cNvSpPr>
          <p:nvPr>
            <p:ph idx="1"/>
          </p:nvPr>
        </p:nvSpPr>
        <p:spPr/>
        <p:txBody>
          <a:bodyPr/>
          <a:lstStyle/>
          <a:p>
            <a:r>
              <a:rPr lang="en-US" dirty="0"/>
              <a:t>Structuring an application as a collection of small, independent, and loosely coupled services that can be developed, deployed, and scaled independently</a:t>
            </a:r>
          </a:p>
          <a:p>
            <a:r>
              <a:rPr lang="en-US" dirty="0"/>
              <a:t>Each </a:t>
            </a:r>
            <a:r>
              <a:rPr lang="en-US" dirty="0" err="1"/>
              <a:t>microservice</a:t>
            </a:r>
            <a:r>
              <a:rPr lang="en-US" dirty="0"/>
              <a:t> is responsible for a specific business capability and communicates with other </a:t>
            </a:r>
            <a:r>
              <a:rPr lang="en-US" dirty="0" err="1"/>
              <a:t>microservices</a:t>
            </a:r>
            <a:r>
              <a:rPr lang="en-US" dirty="0"/>
              <a:t> using well-defined APIs and protocols</a:t>
            </a:r>
          </a:p>
          <a:p>
            <a:r>
              <a:rPr lang="en-US" dirty="0"/>
              <a:t>Offers benefits such as scalability, agility, resilience, maintainability, and innovation</a:t>
            </a:r>
          </a:p>
          <a:p>
            <a:r>
              <a:rPr lang="en-US" dirty="0"/>
              <a:t>Presents challenges such as complexity, integration, testing, communication, and governance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993931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Notes</a:t>
            </a:r>
            <a:endParaRPr lang="en-US" dirty="0"/>
          </a:p>
        </p:txBody>
      </p:sp>
      <p:sp>
        <p:nvSpPr>
          <p:cNvPr id="3" name="Content Placeholder 2"/>
          <p:cNvSpPr>
            <a:spLocks noGrp="1"/>
          </p:cNvSpPr>
          <p:nvPr>
            <p:ph idx="1"/>
          </p:nvPr>
        </p:nvSpPr>
        <p:spPr/>
        <p:txBody>
          <a:bodyPr/>
          <a:lstStyle/>
          <a:p>
            <a:r>
              <a:rPr lang="en-US" dirty="0"/>
              <a:t>The approach used will depend on the specific needs of the organization and the systems being integrated </a:t>
            </a:r>
            <a:endParaRPr lang="en-US" dirty="0" smtClean="0"/>
          </a:p>
          <a:p>
            <a:r>
              <a:rPr lang="en-US" dirty="0" smtClean="0"/>
              <a:t>Each </a:t>
            </a:r>
            <a:r>
              <a:rPr lang="en-US" dirty="0"/>
              <a:t>approach to integrating software and systems has its own strengths and weaknesses, and the approach used will depend on the specific needs of the organization and the systems being integrated. </a:t>
            </a:r>
            <a:endParaRPr lang="en-US" dirty="0" smtClean="0"/>
          </a:p>
          <a:p>
            <a:r>
              <a:rPr lang="en-US" dirty="0" smtClean="0"/>
              <a:t>The </a:t>
            </a:r>
            <a:r>
              <a:rPr lang="en-US" dirty="0"/>
              <a:t>goal of integrating software and systems is to create a seamless and efficient system that allows different applications and systems to work together to achieve common goals.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606032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Integrated system vs. Legacy System</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23</a:t>
            </a:fld>
            <a:endParaRPr lang="en-US"/>
          </a:p>
        </p:txBody>
      </p:sp>
    </p:spTree>
    <p:extLst>
      <p:ext uri="{BB962C8B-B14F-4D97-AF65-F5344CB8AC3E}">
        <p14:creationId xmlns:p14="http://schemas.microsoft.com/office/powerpoint/2010/main" val="4075390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a:t>
            </a:r>
          </a:p>
        </p:txBody>
      </p:sp>
      <p:sp>
        <p:nvSpPr>
          <p:cNvPr id="3" name="Content Placeholder 2"/>
          <p:cNvSpPr>
            <a:spLocks noGrp="1"/>
          </p:cNvSpPr>
          <p:nvPr>
            <p:ph idx="1"/>
          </p:nvPr>
        </p:nvSpPr>
        <p:spPr/>
        <p:txBody>
          <a:bodyPr>
            <a:normAutofit fontScale="92500"/>
          </a:bodyPr>
          <a:lstStyle/>
          <a:p>
            <a:r>
              <a:rPr lang="en-US" dirty="0"/>
              <a:t>A legacy system refers to outdated computer systems, programming languages or application software that are used instead of available upgraded versions.</a:t>
            </a:r>
          </a:p>
          <a:p>
            <a:r>
              <a:rPr lang="en-US" dirty="0"/>
              <a:t>A legacy system is not necessarily defined by age.</a:t>
            </a:r>
          </a:p>
          <a:p>
            <a:pPr lvl="1"/>
            <a:r>
              <a:rPr lang="en-US" dirty="0"/>
              <a:t>Legacy may refer to lack of vendor support or</a:t>
            </a:r>
          </a:p>
          <a:p>
            <a:pPr lvl="1"/>
            <a:r>
              <a:rPr lang="en-US" dirty="0"/>
              <a:t>A system's incapacity to meet organizational requirements. For example, a large mainframe may use a 64-bit Java, while a Linux platform might utilize code from the1960s.</a:t>
            </a:r>
          </a:p>
          <a:p>
            <a:pPr lvl="1"/>
            <a:r>
              <a:rPr lang="en-US" dirty="0"/>
              <a:t>Legacy conditions refer to a system's difficulty (or inability) to be maintained, supported or improved. A legacy system is usually incompatible with newly purchased systems.</a:t>
            </a:r>
          </a:p>
          <a:p>
            <a:r>
              <a:rPr lang="en-US" dirty="0"/>
              <a:t>An organization might continue to use legacy systems for a wide range of reasons, such as the following:</a:t>
            </a:r>
          </a:p>
          <a:p>
            <a:pPr lvl="1"/>
            <a:r>
              <a:rPr lang="en-US" dirty="0"/>
              <a:t>"If it is not broken." The system might work adequately.</a:t>
            </a:r>
          </a:p>
          <a:p>
            <a:pPr lvl="1"/>
            <a:r>
              <a:rPr lang="en-US" dirty="0"/>
              <a:t>The system is complex, and documentation is poor. Simply defining scope can be difficult.</a:t>
            </a:r>
          </a:p>
          <a:p>
            <a:pPr lvl="1"/>
            <a:r>
              <a:rPr lang="en-US" dirty="0"/>
              <a:t>A redesign is costly, due to complexity or monolithic architecture.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4168407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system vs. Legacy system</a:t>
            </a:r>
          </a:p>
        </p:txBody>
      </p:sp>
      <p:sp>
        <p:nvSpPr>
          <p:cNvPr id="3" name="Content Placeholder 2"/>
          <p:cNvSpPr>
            <a:spLocks noGrp="1"/>
          </p:cNvSpPr>
          <p:nvPr>
            <p:ph idx="1"/>
          </p:nvPr>
        </p:nvSpPr>
        <p:spPr/>
        <p:txBody>
          <a:bodyPr>
            <a:normAutofit/>
          </a:bodyPr>
          <a:lstStyle/>
          <a:p>
            <a:r>
              <a:rPr lang="en-US" dirty="0"/>
              <a:t>Integrated system</a:t>
            </a:r>
          </a:p>
          <a:p>
            <a:pPr lvl="1"/>
            <a:r>
              <a:rPr lang="en-US" dirty="0"/>
              <a:t>Technology dependency: independent of platforms, programming languages, database programming, database schema and </a:t>
            </a:r>
            <a:r>
              <a:rPr lang="en-US" dirty="0" err="1"/>
              <a:t>etc</a:t>
            </a:r>
            <a:endParaRPr lang="en-US" dirty="0"/>
          </a:p>
          <a:p>
            <a:pPr lvl="1"/>
            <a:r>
              <a:rPr lang="en-US" dirty="0"/>
              <a:t>Competitive advantage: integrated system let an organization be competitive in a time in which Technology is changed from time to time, growing needs for information availability and accessibility is happened, and </a:t>
            </a:r>
            <a:r>
              <a:rPr lang="en-US" dirty="0" err="1"/>
              <a:t>etc</a:t>
            </a:r>
            <a:endParaRPr lang="en-US" dirty="0"/>
          </a:p>
          <a:p>
            <a:pPr lvl="1"/>
            <a:r>
              <a:rPr lang="en-US" dirty="0"/>
              <a:t>Integrated system designed with consideration modification and evolution to meet new and constantly changing business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269652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system vs. Legacy system</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14734172"/>
              </p:ext>
            </p:extLst>
          </p:nvPr>
        </p:nvGraphicFramePr>
        <p:xfrm>
          <a:off x="347663" y="995363"/>
          <a:ext cx="11650662" cy="547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992817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4D21-E51A-9E44-A22F-3E3E4B7087D6}"/>
              </a:ext>
            </a:extLst>
          </p:cNvPr>
          <p:cNvSpPr>
            <a:spLocks noGrp="1"/>
          </p:cNvSpPr>
          <p:nvPr>
            <p:ph type="title"/>
          </p:nvPr>
        </p:nvSpPr>
        <p:spPr/>
        <p:txBody>
          <a:bodyPr/>
          <a:lstStyle/>
          <a:p>
            <a:r>
              <a:rPr lang="en-US" dirty="0"/>
              <a:t>Legacy systems modernization and migration</a:t>
            </a:r>
          </a:p>
        </p:txBody>
      </p:sp>
      <p:sp>
        <p:nvSpPr>
          <p:cNvPr id="3" name="Content Placeholder 2">
            <a:extLst>
              <a:ext uri="{FF2B5EF4-FFF2-40B4-BE49-F238E27FC236}">
                <a16:creationId xmlns:a16="http://schemas.microsoft.com/office/drawing/2014/main" id="{CC02241E-31B2-A8D6-A9CA-EE0FC38461D5}"/>
              </a:ext>
            </a:extLst>
          </p:cNvPr>
          <p:cNvSpPr>
            <a:spLocks noGrp="1"/>
          </p:cNvSpPr>
          <p:nvPr>
            <p:ph idx="1"/>
          </p:nvPr>
        </p:nvSpPr>
        <p:spPr/>
        <p:txBody>
          <a:bodyPr/>
          <a:lstStyle/>
          <a:p>
            <a:r>
              <a:rPr lang="en-US" dirty="0"/>
              <a:t>Legacy systems and applications cannot be maintained at a functioning level forever. </a:t>
            </a:r>
          </a:p>
          <a:p>
            <a:r>
              <a:rPr lang="en-US" dirty="0"/>
              <a:t>At some point, most enterprises will update or replace outdated hardware, coding language, OSes and software.</a:t>
            </a:r>
          </a:p>
          <a:p>
            <a:r>
              <a:rPr lang="en-US" dirty="0"/>
              <a:t>Legacy system and software modernization and migration often involves refactoring, which is the restructuring of a system's code to make it compatible with a new platform. </a:t>
            </a:r>
          </a:p>
          <a:p>
            <a:r>
              <a:rPr lang="en-US" dirty="0"/>
              <a:t>An enterprise conducting a legacy system modernization or migration must first evaluate which components of its system need to be addressed</a:t>
            </a:r>
          </a:p>
        </p:txBody>
      </p:sp>
    </p:spTree>
    <p:extLst>
      <p:ext uri="{BB962C8B-B14F-4D97-AF65-F5344CB8AC3E}">
        <p14:creationId xmlns:p14="http://schemas.microsoft.com/office/powerpoint/2010/main" val="2159076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2664-4FCE-CD42-6C6F-283567B61E60}"/>
              </a:ext>
            </a:extLst>
          </p:cNvPr>
          <p:cNvSpPr>
            <a:spLocks noGrp="1"/>
          </p:cNvSpPr>
          <p:nvPr>
            <p:ph type="title"/>
          </p:nvPr>
        </p:nvSpPr>
        <p:spPr/>
        <p:txBody>
          <a:bodyPr/>
          <a:lstStyle/>
          <a:p>
            <a:r>
              <a:rPr lang="en-US" dirty="0"/>
              <a:t>Legacy systems modernization and migration</a:t>
            </a:r>
          </a:p>
        </p:txBody>
      </p:sp>
      <p:sp>
        <p:nvSpPr>
          <p:cNvPr id="3" name="Content Placeholder 2">
            <a:extLst>
              <a:ext uri="{FF2B5EF4-FFF2-40B4-BE49-F238E27FC236}">
                <a16:creationId xmlns:a16="http://schemas.microsoft.com/office/drawing/2014/main" id="{B58BEB0A-557D-CCAB-48D1-8F12BAF092E9}"/>
              </a:ext>
            </a:extLst>
          </p:cNvPr>
          <p:cNvSpPr>
            <a:spLocks noGrp="1"/>
          </p:cNvSpPr>
          <p:nvPr>
            <p:ph idx="1"/>
          </p:nvPr>
        </p:nvSpPr>
        <p:spPr/>
        <p:txBody>
          <a:bodyPr>
            <a:normAutofit/>
          </a:bodyPr>
          <a:lstStyle/>
          <a:p>
            <a:r>
              <a:rPr lang="en-US" dirty="0"/>
              <a:t>You should follow these steps:</a:t>
            </a:r>
          </a:p>
          <a:p>
            <a:pPr lvl="1"/>
            <a:r>
              <a:rPr lang="en-US" dirty="0"/>
              <a:t>Identify which components of the system or application are no longer meeting standards or requirements for business processes and must be modernized or upgraded. Organizations should consider functionality and cost.</a:t>
            </a:r>
          </a:p>
          <a:p>
            <a:pPr lvl="1"/>
            <a:r>
              <a:rPr lang="en-US" dirty="0"/>
              <a:t>Evaluate modernization or migration options. For example, a team considers moving to a software-as-a-service approach with application programming interfaces, or APIs, that free the application from ties to a specific OS and make future updates simpler. An enterprise can also redistribute the location of its application and data between on-site data centers and public cloud platforms using infrastructure as a service.</a:t>
            </a:r>
          </a:p>
          <a:p>
            <a:pPr lvl="1"/>
            <a:r>
              <a:rPr lang="en-US" dirty="0"/>
              <a:t>Choose the option that will most benefit the organization's architecture, scalability and functionality.</a:t>
            </a:r>
          </a:p>
          <a:p>
            <a:endParaRPr lang="en-US" dirty="0"/>
          </a:p>
        </p:txBody>
      </p:sp>
    </p:spTree>
    <p:extLst>
      <p:ext uri="{BB962C8B-B14F-4D97-AF65-F5344CB8AC3E}">
        <p14:creationId xmlns:p14="http://schemas.microsoft.com/office/powerpoint/2010/main" val="1544445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C537-01D3-F17E-E028-76F033851B37}"/>
              </a:ext>
            </a:extLst>
          </p:cNvPr>
          <p:cNvSpPr>
            <a:spLocks noGrp="1"/>
          </p:cNvSpPr>
          <p:nvPr>
            <p:ph type="title"/>
          </p:nvPr>
        </p:nvSpPr>
        <p:spPr/>
        <p:txBody>
          <a:bodyPr/>
          <a:lstStyle/>
          <a:p>
            <a:r>
              <a:rPr lang="en-US" dirty="0"/>
              <a:t>Legacy systems modernization techniques</a:t>
            </a:r>
          </a:p>
        </p:txBody>
      </p:sp>
      <p:sp>
        <p:nvSpPr>
          <p:cNvPr id="3" name="Content Placeholder 2">
            <a:extLst>
              <a:ext uri="{FF2B5EF4-FFF2-40B4-BE49-F238E27FC236}">
                <a16:creationId xmlns:a16="http://schemas.microsoft.com/office/drawing/2014/main" id="{50B06449-A317-88FD-DF12-4D7F80D4A011}"/>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4C945F79-E087-C0DA-0488-81CA59381A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09" t="37562" r="8982" b="20808"/>
          <a:stretch/>
        </p:blipFill>
        <p:spPr bwMode="auto">
          <a:xfrm>
            <a:off x="2182090" y="2750127"/>
            <a:ext cx="7820891" cy="2272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17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of systems integration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3DCD-1617-D65B-3063-60944CCD98FF}"/>
              </a:ext>
            </a:extLst>
          </p:cNvPr>
          <p:cNvSpPr>
            <a:spLocks noGrp="1"/>
          </p:cNvSpPr>
          <p:nvPr>
            <p:ph type="title"/>
          </p:nvPr>
        </p:nvSpPr>
        <p:spPr/>
        <p:txBody>
          <a:bodyPr/>
          <a:lstStyle/>
          <a:p>
            <a:r>
              <a:rPr lang="en-US" dirty="0"/>
              <a:t>Legacy systems modernization and migration</a:t>
            </a:r>
          </a:p>
        </p:txBody>
      </p:sp>
      <p:sp>
        <p:nvSpPr>
          <p:cNvPr id="3" name="Content Placeholder 2">
            <a:extLst>
              <a:ext uri="{FF2B5EF4-FFF2-40B4-BE49-F238E27FC236}">
                <a16:creationId xmlns:a16="http://schemas.microsoft.com/office/drawing/2014/main" id="{C7765527-C918-5ACC-826C-91B5D13B3764}"/>
              </a:ext>
            </a:extLst>
          </p:cNvPr>
          <p:cNvSpPr>
            <a:spLocks noGrp="1"/>
          </p:cNvSpPr>
          <p:nvPr>
            <p:ph idx="1"/>
          </p:nvPr>
        </p:nvSpPr>
        <p:spPr/>
        <p:txBody>
          <a:bodyPr>
            <a:normAutofit/>
          </a:bodyPr>
          <a:lstStyle/>
          <a:p>
            <a:r>
              <a:rPr lang="en-US" dirty="0"/>
              <a:t>Once a method is chosen, data migration becomes important. It also often involves data conversion and the following steps:</a:t>
            </a:r>
          </a:p>
          <a:p>
            <a:pPr lvl="1"/>
            <a:r>
              <a:rPr lang="en-US" dirty="0"/>
              <a:t>Extraction. Data extraction can be difficult because a lot of data stored in legacy systems is siloed or stored in outdated formats. Before data migration begins, organizations must make sure the business-critical data can be extracted.</a:t>
            </a:r>
          </a:p>
          <a:p>
            <a:pPr lvl="1"/>
            <a:r>
              <a:rPr lang="en-US" dirty="0"/>
              <a:t>Data mapping. The data must be converted to the new system's formats and requirements using data mapping. Often, old data does not map exactly to the new information system.</a:t>
            </a:r>
          </a:p>
          <a:p>
            <a:pPr lvl="1"/>
            <a:r>
              <a:rPr lang="en-US" dirty="0"/>
              <a:t>Updating the data. All incomplete and nontransferable data should be deleted and all duplicate data deduplicated.</a:t>
            </a:r>
          </a:p>
          <a:p>
            <a:pPr lvl="1"/>
            <a:r>
              <a:rPr lang="en-US" dirty="0"/>
              <a:t>Test the migration. Organizations should run a test on a sample data set. This way, errors and bugs can be identified before the real data migration begins.</a:t>
            </a:r>
          </a:p>
          <a:p>
            <a:pPr lvl="1"/>
            <a:r>
              <a:rPr lang="en-US" dirty="0"/>
              <a:t>Migrate the data. Once organizations have extracted, mapped, updated and tested their data, they can safely migrate it to their new platform.</a:t>
            </a:r>
          </a:p>
        </p:txBody>
      </p:sp>
    </p:spTree>
    <p:extLst>
      <p:ext uri="{BB962C8B-B14F-4D97-AF65-F5344CB8AC3E}">
        <p14:creationId xmlns:p14="http://schemas.microsoft.com/office/powerpoint/2010/main" val="4131114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83F4-F842-3186-B88C-857D00A830F7}"/>
              </a:ext>
            </a:extLst>
          </p:cNvPr>
          <p:cNvSpPr>
            <a:spLocks noGrp="1"/>
          </p:cNvSpPr>
          <p:nvPr>
            <p:ph type="title"/>
          </p:nvPr>
        </p:nvSpPr>
        <p:spPr/>
        <p:txBody>
          <a:bodyPr/>
          <a:lstStyle/>
          <a:p>
            <a:r>
              <a:rPr lang="en-US" dirty="0"/>
              <a:t>Legacy systems modernization process</a:t>
            </a:r>
          </a:p>
        </p:txBody>
      </p:sp>
      <p:sp>
        <p:nvSpPr>
          <p:cNvPr id="3" name="Content Placeholder 2">
            <a:extLst>
              <a:ext uri="{FF2B5EF4-FFF2-40B4-BE49-F238E27FC236}">
                <a16:creationId xmlns:a16="http://schemas.microsoft.com/office/drawing/2014/main" id="{EDD37FBE-A5A1-4718-6115-2CAC4E5FA5D9}"/>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50A65C90-18B7-B379-8BF7-8E8CB700E4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46" t="35785" r="8981" b="20808"/>
          <a:stretch/>
        </p:blipFill>
        <p:spPr bwMode="auto">
          <a:xfrm>
            <a:off x="2147454" y="2653145"/>
            <a:ext cx="7855527" cy="2369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793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1BCB-3D4E-1993-F9E5-ED8062DFBBD7}"/>
              </a:ext>
            </a:extLst>
          </p:cNvPr>
          <p:cNvSpPr>
            <a:spLocks noGrp="1"/>
          </p:cNvSpPr>
          <p:nvPr>
            <p:ph type="title"/>
          </p:nvPr>
        </p:nvSpPr>
        <p:spPr/>
        <p:txBody>
          <a:bodyPr/>
          <a:lstStyle/>
          <a:p>
            <a:r>
              <a:rPr lang="en-US" dirty="0"/>
              <a:t>Strategies for Legacy Modernization</a:t>
            </a:r>
          </a:p>
        </p:txBody>
      </p:sp>
      <p:sp>
        <p:nvSpPr>
          <p:cNvPr id="3" name="Content Placeholder 2">
            <a:extLst>
              <a:ext uri="{FF2B5EF4-FFF2-40B4-BE49-F238E27FC236}">
                <a16:creationId xmlns:a16="http://schemas.microsoft.com/office/drawing/2014/main" id="{FD3EDA14-0B99-D0DA-ECBC-6B7B81641DE2}"/>
              </a:ext>
            </a:extLst>
          </p:cNvPr>
          <p:cNvSpPr>
            <a:spLocks noGrp="1"/>
          </p:cNvSpPr>
          <p:nvPr>
            <p:ph idx="1"/>
          </p:nvPr>
        </p:nvSpPr>
        <p:spPr/>
        <p:txBody>
          <a:bodyPr/>
          <a:lstStyle/>
          <a:p>
            <a:r>
              <a:rPr lang="en-US" dirty="0"/>
              <a:t>Re-engineering </a:t>
            </a:r>
          </a:p>
          <a:p>
            <a:r>
              <a:rPr lang="en-US" dirty="0"/>
              <a:t>Wrap it up </a:t>
            </a:r>
          </a:p>
          <a:p>
            <a:r>
              <a:rPr lang="en-US" dirty="0"/>
              <a:t>Data migration </a:t>
            </a:r>
          </a:p>
          <a:p>
            <a:r>
              <a:rPr lang="en-US" dirty="0"/>
              <a:t>Decommission and replace </a:t>
            </a:r>
          </a:p>
        </p:txBody>
      </p:sp>
    </p:spTree>
    <p:extLst>
      <p:ext uri="{BB962C8B-B14F-4D97-AF65-F5344CB8AC3E}">
        <p14:creationId xmlns:p14="http://schemas.microsoft.com/office/powerpoint/2010/main" val="3821078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1BCB-3D4E-1993-F9E5-ED8062DFBBD7}"/>
              </a:ext>
            </a:extLst>
          </p:cNvPr>
          <p:cNvSpPr>
            <a:spLocks noGrp="1"/>
          </p:cNvSpPr>
          <p:nvPr>
            <p:ph type="title"/>
          </p:nvPr>
        </p:nvSpPr>
        <p:spPr/>
        <p:txBody>
          <a:bodyPr/>
          <a:lstStyle/>
          <a:p>
            <a:r>
              <a:rPr lang="en-US" dirty="0"/>
              <a:t>Strategies for Legacy Modernization</a:t>
            </a:r>
          </a:p>
        </p:txBody>
      </p:sp>
      <p:sp>
        <p:nvSpPr>
          <p:cNvPr id="3" name="Content Placeholder 2">
            <a:extLst>
              <a:ext uri="{FF2B5EF4-FFF2-40B4-BE49-F238E27FC236}">
                <a16:creationId xmlns:a16="http://schemas.microsoft.com/office/drawing/2014/main" id="{FD3EDA14-0B99-D0DA-ECBC-6B7B81641DE2}"/>
              </a:ext>
            </a:extLst>
          </p:cNvPr>
          <p:cNvSpPr>
            <a:spLocks noGrp="1"/>
          </p:cNvSpPr>
          <p:nvPr>
            <p:ph idx="1"/>
          </p:nvPr>
        </p:nvSpPr>
        <p:spPr/>
        <p:txBody>
          <a:bodyPr>
            <a:normAutofit lnSpcReduction="10000"/>
          </a:bodyPr>
          <a:lstStyle/>
          <a:p>
            <a:r>
              <a:rPr lang="en-US" dirty="0"/>
              <a:t>Wrap it up </a:t>
            </a:r>
          </a:p>
          <a:p>
            <a:pPr lvl="1"/>
            <a:r>
              <a:rPr lang="en-US" dirty="0"/>
              <a:t>Sometimes legacy systems are too expensive to fully re-engineer but still contain core functions and data which is valuable to the business. </a:t>
            </a:r>
          </a:p>
          <a:p>
            <a:pPr lvl="1"/>
            <a:r>
              <a:rPr lang="en-US" dirty="0"/>
              <a:t>The difficulty is that the legacy system is placing a constraint on the agility of the organization. </a:t>
            </a:r>
          </a:p>
          <a:p>
            <a:pPr lvl="1"/>
            <a:r>
              <a:rPr lang="en-US" dirty="0"/>
              <a:t>One approach is to wrap the legacy system in a façade using modern technologies and use the inter-operability of the modern technology to gain access to the legacy functions and data. </a:t>
            </a:r>
          </a:p>
          <a:p>
            <a:pPr lvl="1"/>
            <a:r>
              <a:rPr lang="en-US" dirty="0"/>
              <a:t>For example, a legacy system may be wrapped using APIs which mediate and expose data from the legacy system to modern applications. Using this technique, the data from the legacy system may be used via APIs, while providing a modern application as front-end. </a:t>
            </a:r>
          </a:p>
          <a:p>
            <a:pPr lvl="1"/>
            <a:r>
              <a:rPr lang="en-US" dirty="0"/>
              <a:t>This strategy has limitations, especially if performance or capacity is an issue. Wrapping the legacy system is unlikely to improve performance and can even add extra overhead. Communication protocols with the legacy system may also be constrained limiting the ability to communicate in real-time. </a:t>
            </a:r>
          </a:p>
        </p:txBody>
      </p:sp>
    </p:spTree>
    <p:extLst>
      <p:ext uri="{BB962C8B-B14F-4D97-AF65-F5344CB8AC3E}">
        <p14:creationId xmlns:p14="http://schemas.microsoft.com/office/powerpoint/2010/main" val="202098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1BCB-3D4E-1993-F9E5-ED8062DFBBD7}"/>
              </a:ext>
            </a:extLst>
          </p:cNvPr>
          <p:cNvSpPr>
            <a:spLocks noGrp="1"/>
          </p:cNvSpPr>
          <p:nvPr>
            <p:ph type="title"/>
          </p:nvPr>
        </p:nvSpPr>
        <p:spPr/>
        <p:txBody>
          <a:bodyPr/>
          <a:lstStyle/>
          <a:p>
            <a:r>
              <a:rPr lang="en-US" dirty="0"/>
              <a:t>Strategies for Legacy Modernization</a:t>
            </a:r>
          </a:p>
        </p:txBody>
      </p:sp>
      <p:sp>
        <p:nvSpPr>
          <p:cNvPr id="3" name="Content Placeholder 2">
            <a:extLst>
              <a:ext uri="{FF2B5EF4-FFF2-40B4-BE49-F238E27FC236}">
                <a16:creationId xmlns:a16="http://schemas.microsoft.com/office/drawing/2014/main" id="{FD3EDA14-0B99-D0DA-ECBC-6B7B81641DE2}"/>
              </a:ext>
            </a:extLst>
          </p:cNvPr>
          <p:cNvSpPr>
            <a:spLocks noGrp="1"/>
          </p:cNvSpPr>
          <p:nvPr>
            <p:ph idx="1"/>
          </p:nvPr>
        </p:nvSpPr>
        <p:spPr/>
        <p:txBody>
          <a:bodyPr>
            <a:normAutofit lnSpcReduction="10000"/>
          </a:bodyPr>
          <a:lstStyle/>
          <a:p>
            <a:r>
              <a:rPr lang="en-US" dirty="0"/>
              <a:t>Re-engineering </a:t>
            </a:r>
          </a:p>
          <a:p>
            <a:pPr lvl="1"/>
            <a:r>
              <a:rPr lang="en-US" dirty="0"/>
              <a:t>Re-engineering of legacy systems often involves major technical surgery where substantial parts of the system are either re-designed or modified. </a:t>
            </a:r>
          </a:p>
          <a:p>
            <a:pPr lvl="1"/>
            <a:r>
              <a:rPr lang="en-US" dirty="0"/>
              <a:t>This can be a useful strategy if the system function is still valuable to the organization but the cost of maintenance is large, or technologies lack support. </a:t>
            </a:r>
          </a:p>
          <a:p>
            <a:pPr lvl="1"/>
            <a:r>
              <a:rPr lang="en-US" dirty="0"/>
              <a:t>In practice this may result in: </a:t>
            </a:r>
          </a:p>
          <a:p>
            <a:pPr lvl="2"/>
            <a:r>
              <a:rPr lang="en-US" dirty="0"/>
              <a:t>Porting legacy programming language to modern programming language </a:t>
            </a:r>
          </a:p>
          <a:p>
            <a:pPr lvl="2"/>
            <a:r>
              <a:rPr lang="en-US" dirty="0"/>
              <a:t>Complete re-design of specific functions or modules </a:t>
            </a:r>
          </a:p>
          <a:p>
            <a:pPr lvl="2"/>
            <a:r>
              <a:rPr lang="en-US" dirty="0"/>
              <a:t>Modernization of platform or third-party components </a:t>
            </a:r>
          </a:p>
          <a:p>
            <a:pPr lvl="2"/>
            <a:r>
              <a:rPr lang="en-US" dirty="0"/>
              <a:t>Modernization of an architecture layer (for example, data management or presentation) </a:t>
            </a:r>
          </a:p>
          <a:p>
            <a:pPr lvl="1"/>
            <a:r>
              <a:rPr lang="en-US" dirty="0"/>
              <a:t>Re-engineering can be very expensive. </a:t>
            </a:r>
          </a:p>
          <a:p>
            <a:pPr lvl="1"/>
            <a:r>
              <a:rPr lang="en-US" dirty="0"/>
              <a:t>Automated tools can help to re-engineer a system, for example, converting from one programming language to another, or moving to a new platform. </a:t>
            </a:r>
          </a:p>
          <a:p>
            <a:pPr lvl="1"/>
            <a:r>
              <a:rPr lang="en-US" dirty="0"/>
              <a:t>The use of automated tools can speed up the re-engineering process but it is unlikely to improve the quality of the implementation. </a:t>
            </a:r>
          </a:p>
        </p:txBody>
      </p:sp>
    </p:spTree>
    <p:extLst>
      <p:ext uri="{BB962C8B-B14F-4D97-AF65-F5344CB8AC3E}">
        <p14:creationId xmlns:p14="http://schemas.microsoft.com/office/powerpoint/2010/main" val="2595582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1BCB-3D4E-1993-F9E5-ED8062DFBBD7}"/>
              </a:ext>
            </a:extLst>
          </p:cNvPr>
          <p:cNvSpPr>
            <a:spLocks noGrp="1"/>
          </p:cNvSpPr>
          <p:nvPr>
            <p:ph type="title"/>
          </p:nvPr>
        </p:nvSpPr>
        <p:spPr/>
        <p:txBody>
          <a:bodyPr/>
          <a:lstStyle/>
          <a:p>
            <a:r>
              <a:rPr lang="en-US" dirty="0"/>
              <a:t>Strategies for Legacy Modernization</a:t>
            </a:r>
          </a:p>
        </p:txBody>
      </p:sp>
      <p:sp>
        <p:nvSpPr>
          <p:cNvPr id="3" name="Content Placeholder 2">
            <a:extLst>
              <a:ext uri="{FF2B5EF4-FFF2-40B4-BE49-F238E27FC236}">
                <a16:creationId xmlns:a16="http://schemas.microsoft.com/office/drawing/2014/main" id="{FD3EDA14-0B99-D0DA-ECBC-6B7B81641DE2}"/>
              </a:ext>
            </a:extLst>
          </p:cNvPr>
          <p:cNvSpPr>
            <a:spLocks noGrp="1"/>
          </p:cNvSpPr>
          <p:nvPr>
            <p:ph idx="1"/>
          </p:nvPr>
        </p:nvSpPr>
        <p:spPr/>
        <p:txBody>
          <a:bodyPr>
            <a:normAutofit/>
          </a:bodyPr>
          <a:lstStyle/>
          <a:p>
            <a:r>
              <a:rPr lang="en-US" dirty="0"/>
              <a:t>Data migration </a:t>
            </a:r>
          </a:p>
          <a:p>
            <a:pPr lvl="1"/>
            <a:r>
              <a:rPr lang="en-US" dirty="0"/>
              <a:t>A common modernization strategy is to migrate the legacy system to a modern system. This is done when the data contained in the legacy system is still very valuable to the organization. </a:t>
            </a:r>
          </a:p>
          <a:p>
            <a:pPr lvl="1"/>
            <a:r>
              <a:rPr lang="en-US" dirty="0"/>
              <a:t>A new system is purchased or developed and the data from the legacy system is migrated into the modern system.  </a:t>
            </a:r>
          </a:p>
          <a:p>
            <a:pPr lvl="1"/>
            <a:r>
              <a:rPr lang="en-US" dirty="0"/>
              <a:t>This strategy provides a new system with modern technologies while retaining valuable data from the legacy system. </a:t>
            </a:r>
          </a:p>
          <a:p>
            <a:pPr lvl="1"/>
            <a:r>
              <a:rPr lang="en-US" dirty="0"/>
              <a:t>Purchasing or developing a new system requires substantial investment and takes significant time. </a:t>
            </a:r>
          </a:p>
          <a:p>
            <a:pPr lvl="1"/>
            <a:r>
              <a:rPr lang="en-US" dirty="0"/>
              <a:t>Migration tools are required for transforming the data formats from the legacy system to the new system and the migration may only be successful for a certain percentage of the data, therefore manual migration may be required. </a:t>
            </a:r>
          </a:p>
          <a:p>
            <a:pPr lvl="1"/>
            <a:r>
              <a:rPr lang="en-US" dirty="0"/>
              <a:t>It may also be the case that the legacy system and new system will run in parallel for a certain period of time, and this can incur double maintenance costs. </a:t>
            </a:r>
          </a:p>
        </p:txBody>
      </p:sp>
    </p:spTree>
    <p:extLst>
      <p:ext uri="{BB962C8B-B14F-4D97-AF65-F5344CB8AC3E}">
        <p14:creationId xmlns:p14="http://schemas.microsoft.com/office/powerpoint/2010/main" val="632794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1BCB-3D4E-1993-F9E5-ED8062DFBBD7}"/>
              </a:ext>
            </a:extLst>
          </p:cNvPr>
          <p:cNvSpPr>
            <a:spLocks noGrp="1"/>
          </p:cNvSpPr>
          <p:nvPr>
            <p:ph type="title"/>
          </p:nvPr>
        </p:nvSpPr>
        <p:spPr/>
        <p:txBody>
          <a:bodyPr/>
          <a:lstStyle/>
          <a:p>
            <a:r>
              <a:rPr lang="en-US" dirty="0"/>
              <a:t>Strategies for Legacy Modernization</a:t>
            </a:r>
          </a:p>
        </p:txBody>
      </p:sp>
      <p:sp>
        <p:nvSpPr>
          <p:cNvPr id="3" name="Content Placeholder 2">
            <a:extLst>
              <a:ext uri="{FF2B5EF4-FFF2-40B4-BE49-F238E27FC236}">
                <a16:creationId xmlns:a16="http://schemas.microsoft.com/office/drawing/2014/main" id="{FD3EDA14-0B99-D0DA-ECBC-6B7B81641DE2}"/>
              </a:ext>
            </a:extLst>
          </p:cNvPr>
          <p:cNvSpPr>
            <a:spLocks noGrp="1"/>
          </p:cNvSpPr>
          <p:nvPr>
            <p:ph idx="1"/>
          </p:nvPr>
        </p:nvSpPr>
        <p:spPr/>
        <p:txBody>
          <a:bodyPr>
            <a:normAutofit/>
          </a:bodyPr>
          <a:lstStyle/>
          <a:p>
            <a:r>
              <a:rPr lang="en-US" dirty="0"/>
              <a:t>Decommission and replace</a:t>
            </a:r>
          </a:p>
          <a:p>
            <a:pPr lvl="1"/>
            <a:r>
              <a:rPr lang="en-US" dirty="0"/>
              <a:t>In some cases, a legacy system simply reaches its end of life. </a:t>
            </a:r>
          </a:p>
          <a:p>
            <a:pPr lvl="1"/>
            <a:r>
              <a:rPr lang="en-US" dirty="0"/>
              <a:t>The historical data is deemed to be of little value and the system can simply be replaced by a modern system providing the functions that the organization needs. The legacy system is decommissioned and archived. </a:t>
            </a:r>
          </a:p>
          <a:p>
            <a:pPr lvl="1"/>
            <a:r>
              <a:rPr lang="en-US" dirty="0"/>
              <a:t>If data is required from the legacy system it may be obtained from the archive. </a:t>
            </a:r>
          </a:p>
          <a:p>
            <a:pPr lvl="1"/>
            <a:r>
              <a:rPr lang="en-US" dirty="0"/>
              <a:t>This strategy provides a faster way to replace the legacy system, however, it may take some time for the organization to adjust to the new system. </a:t>
            </a:r>
          </a:p>
          <a:p>
            <a:pPr lvl="1"/>
            <a:r>
              <a:rPr lang="en-US" dirty="0"/>
              <a:t>The introduction of the new system is likely to require substantial training for personnel. </a:t>
            </a:r>
          </a:p>
          <a:p>
            <a:pPr lvl="1"/>
            <a:r>
              <a:rPr lang="en-US" dirty="0"/>
              <a:t>Under an initial period, the organization may have to obtain data from the archive as well as from the new system, this may involve using time-consuming manual processes. </a:t>
            </a:r>
          </a:p>
        </p:txBody>
      </p:sp>
    </p:spTree>
    <p:extLst>
      <p:ext uri="{BB962C8B-B14F-4D97-AF65-F5344CB8AC3E}">
        <p14:creationId xmlns:p14="http://schemas.microsoft.com/office/powerpoint/2010/main" val="1511721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integration Benefits</a:t>
            </a:r>
          </a:p>
        </p:txBody>
      </p:sp>
      <p:sp>
        <p:nvSpPr>
          <p:cNvPr id="3" name="Content Placeholder 2"/>
          <p:cNvSpPr>
            <a:spLocks noGrp="1"/>
          </p:cNvSpPr>
          <p:nvPr>
            <p:ph idx="1"/>
          </p:nvPr>
        </p:nvSpPr>
        <p:spPr/>
        <p:txBody>
          <a:bodyPr>
            <a:normAutofit fontScale="92500" lnSpcReduction="20000"/>
          </a:bodyPr>
          <a:lstStyle/>
          <a:p>
            <a:r>
              <a:rPr lang="en-US" dirty="0"/>
              <a:t>Less manual work. </a:t>
            </a:r>
          </a:p>
          <a:p>
            <a:pPr lvl="1"/>
            <a:r>
              <a:rPr lang="en-US" dirty="0"/>
              <a:t>Reentering the same data over and over again inevitably hinders your performance and comes with the risk of human error. </a:t>
            </a:r>
          </a:p>
          <a:p>
            <a:r>
              <a:rPr lang="en-US" dirty="0"/>
              <a:t>Better decision-making. </a:t>
            </a:r>
          </a:p>
          <a:p>
            <a:pPr lvl="1"/>
            <a:r>
              <a:rPr lang="en-US" dirty="0"/>
              <a:t>Integration of legacy systems with modern solutions allows you to unlock the invaluable data you’ve been collecting for decades, identify patterns in it, and use this knowledge to improve your strategic decisions. </a:t>
            </a:r>
          </a:p>
          <a:p>
            <a:r>
              <a:rPr lang="en-US" dirty="0"/>
              <a:t>Access to new technologies and functionalities. </a:t>
            </a:r>
          </a:p>
          <a:p>
            <a:pPr lvl="1"/>
            <a:r>
              <a:rPr lang="en-US" dirty="0"/>
              <a:t>Integration is a perfect way to enhance your legacy system with new features and modern technologies without building anything from scratch.</a:t>
            </a:r>
          </a:p>
          <a:p>
            <a:r>
              <a:rPr lang="en-US" dirty="0"/>
              <a:t>Minimal learning curve for old employees. </a:t>
            </a:r>
          </a:p>
          <a:p>
            <a:pPr lvl="1"/>
            <a:r>
              <a:rPr lang="en-US" dirty="0"/>
              <a:t>Replacing a legacy system with entirely new software always implies that you’ll need to train your staff to use it, which can be challenging, especially if you used the system for your core processes. </a:t>
            </a:r>
          </a:p>
          <a:p>
            <a:r>
              <a:rPr lang="en-US" dirty="0"/>
              <a:t>Minimal learning curve for new employees.</a:t>
            </a:r>
          </a:p>
          <a:p>
            <a:pPr lvl="1"/>
            <a:r>
              <a:rPr lang="en-US" dirty="0"/>
              <a:t>In terms of usability, many legacy systems are not as intuitive as their modern counterparts, and new employees might have a hard time getting a grasp of them.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750288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integration Challenges</a:t>
            </a:r>
          </a:p>
        </p:txBody>
      </p:sp>
      <p:sp>
        <p:nvSpPr>
          <p:cNvPr id="3" name="Content Placeholder 2"/>
          <p:cNvSpPr>
            <a:spLocks noGrp="1"/>
          </p:cNvSpPr>
          <p:nvPr>
            <p:ph idx="1"/>
          </p:nvPr>
        </p:nvSpPr>
        <p:spPr/>
        <p:txBody>
          <a:bodyPr>
            <a:normAutofit/>
          </a:bodyPr>
          <a:lstStyle/>
          <a:p>
            <a:r>
              <a:rPr lang="en-US" dirty="0"/>
              <a:t>The lack of expertise. </a:t>
            </a:r>
          </a:p>
          <a:p>
            <a:pPr lvl="1"/>
            <a:r>
              <a:rPr lang="en-US" dirty="0"/>
              <a:t>Legacy systems integration will require people that specialize in obsolete technologies. </a:t>
            </a:r>
          </a:p>
          <a:p>
            <a:r>
              <a:rPr lang="en-US" dirty="0"/>
              <a:t>Insufficient documentation. </a:t>
            </a:r>
          </a:p>
          <a:p>
            <a:pPr lvl="1"/>
            <a:r>
              <a:rPr lang="en-US" dirty="0"/>
              <a:t>More often than not, legacy applications are poorly documented. </a:t>
            </a:r>
          </a:p>
          <a:p>
            <a:r>
              <a:rPr lang="en-US" dirty="0"/>
              <a:t>Low quality of data. </a:t>
            </a:r>
          </a:p>
          <a:p>
            <a:pPr lvl="1"/>
            <a:r>
              <a:rPr lang="en-US" dirty="0"/>
              <a:t>The legacy data format and structure are too far from modern standards. </a:t>
            </a:r>
          </a:p>
          <a:p>
            <a:r>
              <a:rPr lang="en-US" dirty="0"/>
              <a:t>Resistance to change. </a:t>
            </a:r>
          </a:p>
          <a:p>
            <a:pPr lvl="1"/>
            <a:r>
              <a:rPr lang="en-US" dirty="0"/>
              <a:t>Despite the complexity of your legacy system, your employees might be unwilling to introduce “the unknown” into their working routine.</a:t>
            </a:r>
          </a:p>
          <a:p>
            <a:r>
              <a:rPr lang="en-US" dirty="0"/>
              <a:t>Security issues. </a:t>
            </a:r>
          </a:p>
          <a:p>
            <a:pPr lvl="1"/>
            <a:r>
              <a:rPr lang="en-US" dirty="0"/>
              <a:t>Legacy apps are vulnerable to cyber threats.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4194712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BAA9D7-1182-2D06-8207-5961CE3225EC}"/>
              </a:ext>
            </a:extLst>
          </p:cNvPr>
          <p:cNvSpPr>
            <a:spLocks noGrp="1"/>
          </p:cNvSpPr>
          <p:nvPr>
            <p:ph type="title"/>
          </p:nvPr>
        </p:nvSpPr>
        <p:spPr/>
        <p:txBody>
          <a:bodyPr/>
          <a:lstStyle/>
          <a:p>
            <a:r>
              <a:rPr lang="en-US" dirty="0"/>
              <a:t>Integration Steps</a:t>
            </a:r>
          </a:p>
        </p:txBody>
      </p:sp>
      <p:sp>
        <p:nvSpPr>
          <p:cNvPr id="6" name="Text Placeholder 5">
            <a:extLst>
              <a:ext uri="{FF2B5EF4-FFF2-40B4-BE49-F238E27FC236}">
                <a16:creationId xmlns:a16="http://schemas.microsoft.com/office/drawing/2014/main" id="{CFB533CF-05C8-E591-501F-31889B50638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8B888A4-9912-177B-9050-0BEC567AA6B6}"/>
              </a:ext>
            </a:extLst>
          </p:cNvPr>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1239433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Systems Integration</a:t>
            </a:r>
            <a:endParaRPr lang="en-US" dirty="0"/>
          </a:p>
        </p:txBody>
      </p:sp>
      <p:sp>
        <p:nvSpPr>
          <p:cNvPr id="3" name="Content Placeholder 2"/>
          <p:cNvSpPr>
            <a:spLocks noGrp="1"/>
          </p:cNvSpPr>
          <p:nvPr>
            <p:ph idx="1"/>
          </p:nvPr>
        </p:nvSpPr>
        <p:spPr/>
        <p:txBody>
          <a:bodyPr/>
          <a:lstStyle/>
          <a:p>
            <a:r>
              <a:rPr lang="en-US" dirty="0"/>
              <a:t>What is Systems Integration?</a:t>
            </a:r>
          </a:p>
          <a:p>
            <a:pPr lvl="1"/>
            <a:r>
              <a:rPr lang="en-US" dirty="0" smtClean="0"/>
              <a:t>Systems </a:t>
            </a:r>
            <a:r>
              <a:rPr lang="en-US" dirty="0"/>
              <a:t>integration is the process of combining different subsystems or components into a unified system.</a:t>
            </a:r>
          </a:p>
          <a:p>
            <a:pPr lvl="1"/>
            <a:r>
              <a:rPr lang="en-US" dirty="0"/>
              <a:t>It involves connecting different hardware and software components to work together as a single system.</a:t>
            </a:r>
          </a:p>
          <a:p>
            <a:pPr lvl="1"/>
            <a:r>
              <a:rPr lang="en-US" dirty="0"/>
              <a:t>Systems integration can be done at different levels, including hardware, software, and data integration.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561281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steps of system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graphicFrame>
        <p:nvGraphicFramePr>
          <p:cNvPr id="7" name="Diagram 6"/>
          <p:cNvGraphicFramePr/>
          <p:nvPr>
            <p:extLst>
              <p:ext uri="{D42A27DB-BD31-4B8C-83A1-F6EECF244321}">
                <p14:modId xmlns:p14="http://schemas.microsoft.com/office/powerpoint/2010/main" val="2265295448"/>
              </p:ext>
            </p:extLst>
          </p:nvPr>
        </p:nvGraphicFramePr>
        <p:xfrm>
          <a:off x="972743" y="1044338"/>
          <a:ext cx="978277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412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steps of system integration</a:t>
            </a:r>
          </a:p>
        </p:txBody>
      </p:sp>
      <p:sp>
        <p:nvSpPr>
          <p:cNvPr id="3" name="Content Placeholder 2"/>
          <p:cNvSpPr>
            <a:spLocks noGrp="1"/>
          </p:cNvSpPr>
          <p:nvPr>
            <p:ph idx="1"/>
          </p:nvPr>
        </p:nvSpPr>
        <p:spPr/>
        <p:txBody>
          <a:bodyPr>
            <a:normAutofit/>
          </a:bodyPr>
          <a:lstStyle/>
          <a:p>
            <a:r>
              <a:rPr lang="en-US" dirty="0"/>
              <a:t>Planning and feasibility analysis</a:t>
            </a:r>
          </a:p>
          <a:p>
            <a:pPr lvl="1"/>
            <a:r>
              <a:rPr lang="en-US" dirty="0"/>
              <a:t>Every integration process starts with the assessment of systems to be integrated and mapping out a realistic strategy. </a:t>
            </a:r>
          </a:p>
          <a:p>
            <a:r>
              <a:rPr lang="en-US" dirty="0"/>
              <a:t>Architecture modeling</a:t>
            </a:r>
          </a:p>
          <a:p>
            <a:pPr lvl="1"/>
            <a:r>
              <a:rPr lang="en-US" dirty="0"/>
              <a:t>Choosing one of the common models we mentioned above or designing a custom architecture to meet your specific needs. </a:t>
            </a:r>
          </a:p>
          <a:p>
            <a:r>
              <a:rPr lang="en-US" dirty="0"/>
              <a:t>Implementation</a:t>
            </a:r>
          </a:p>
          <a:p>
            <a:pPr lvl="1"/>
            <a:r>
              <a:rPr lang="en-US" dirty="0"/>
              <a:t>The new integrated system is thoroughly tested to make sure that all modules seamlessly interact with one another without losing any data during transmission. </a:t>
            </a:r>
          </a:p>
          <a:p>
            <a:r>
              <a:rPr lang="en-US" dirty="0"/>
              <a:t>Maintenance</a:t>
            </a:r>
          </a:p>
          <a:p>
            <a:pPr lvl="1"/>
            <a:r>
              <a:rPr lang="en-US" dirty="0"/>
              <a:t>You shouldn’t neglect routine maintenance on the system.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3389403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E229B-E41B-EBCF-63DC-F3620B2B04DA}"/>
              </a:ext>
            </a:extLst>
          </p:cNvPr>
          <p:cNvSpPr>
            <a:spLocks noGrp="1"/>
          </p:cNvSpPr>
          <p:nvPr>
            <p:ph type="title"/>
          </p:nvPr>
        </p:nvSpPr>
        <p:spPr/>
        <p:txBody>
          <a:bodyPr>
            <a:normAutofit/>
          </a:bodyPr>
          <a:lstStyle/>
          <a:p>
            <a:r>
              <a:rPr lang="en-US" dirty="0"/>
              <a:t>12 Steps to Application Integration</a:t>
            </a:r>
          </a:p>
        </p:txBody>
      </p:sp>
      <p:sp>
        <p:nvSpPr>
          <p:cNvPr id="3" name="Content Placeholder 2">
            <a:extLst>
              <a:ext uri="{FF2B5EF4-FFF2-40B4-BE49-F238E27FC236}">
                <a16:creationId xmlns:a16="http://schemas.microsoft.com/office/drawing/2014/main" id="{67AC4D2D-C9A9-C049-A179-C5C20E9FBB97}"/>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Understand the enterprise and problem domain.</a:t>
            </a:r>
          </a:p>
          <a:p>
            <a:pPr marL="514350" indent="-514350">
              <a:buFont typeface="+mj-lt"/>
              <a:buAutoNum type="arabicPeriod"/>
            </a:pPr>
            <a:r>
              <a:rPr lang="en-US" dirty="0"/>
              <a:t>Make sense of the data.</a:t>
            </a:r>
          </a:p>
          <a:p>
            <a:pPr marL="514350" indent="-514350">
              <a:buFont typeface="+mj-lt"/>
              <a:buAutoNum type="arabicPeriod"/>
            </a:pPr>
            <a:r>
              <a:rPr lang="en-US" dirty="0"/>
              <a:t>Make sense of the processes.</a:t>
            </a:r>
          </a:p>
          <a:p>
            <a:pPr marL="514350" indent="-514350">
              <a:buFont typeface="+mj-lt"/>
              <a:buAutoNum type="arabicPeriod"/>
            </a:pPr>
            <a:r>
              <a:rPr lang="en-US" dirty="0"/>
              <a:t>Identify any application interfaces.</a:t>
            </a:r>
          </a:p>
          <a:p>
            <a:pPr marL="514350" indent="-514350">
              <a:buFont typeface="+mj-lt"/>
              <a:buAutoNum type="arabicPeriod"/>
            </a:pPr>
            <a:r>
              <a:rPr lang="en-US" dirty="0"/>
              <a:t>Identify the business events.</a:t>
            </a:r>
          </a:p>
          <a:p>
            <a:pPr marL="514350" indent="-514350">
              <a:buFont typeface="+mj-lt"/>
              <a:buAutoNum type="arabicPeriod"/>
            </a:pPr>
            <a:r>
              <a:rPr lang="en-US" dirty="0"/>
              <a:t>Identify the data transformation scenarios.</a:t>
            </a:r>
          </a:p>
          <a:p>
            <a:pPr marL="514350" indent="-514350">
              <a:buFont typeface="+mj-lt"/>
              <a:buAutoNum type="arabicPeriod"/>
            </a:pPr>
            <a:r>
              <a:rPr lang="en-US" dirty="0"/>
              <a:t>Map information movement.</a:t>
            </a:r>
          </a:p>
          <a:p>
            <a:pPr marL="514350" indent="-514350">
              <a:buFont typeface="+mj-lt"/>
              <a:buAutoNum type="arabicPeriod"/>
            </a:pPr>
            <a:r>
              <a:rPr lang="en-US" dirty="0"/>
              <a:t>Apply technology.</a:t>
            </a:r>
          </a:p>
          <a:p>
            <a:pPr marL="514350" indent="-514350">
              <a:buFont typeface="+mj-lt"/>
              <a:buAutoNum type="arabicPeriod"/>
            </a:pPr>
            <a:r>
              <a:rPr lang="en-US" dirty="0"/>
              <a:t>Test, test, test.</a:t>
            </a:r>
          </a:p>
          <a:p>
            <a:pPr marL="514350" indent="-514350">
              <a:buFont typeface="+mj-lt"/>
              <a:buAutoNum type="arabicPeriod"/>
            </a:pPr>
            <a:r>
              <a:rPr lang="en-US" dirty="0"/>
              <a:t>Consider performance.</a:t>
            </a:r>
          </a:p>
          <a:p>
            <a:pPr marL="514350" indent="-514350">
              <a:buFont typeface="+mj-lt"/>
              <a:buAutoNum type="arabicPeriod"/>
            </a:pPr>
            <a:r>
              <a:rPr lang="en-US" dirty="0"/>
              <a:t>Define the value.</a:t>
            </a:r>
          </a:p>
          <a:p>
            <a:pPr marL="514350" indent="-514350">
              <a:buFont typeface="+mj-lt"/>
              <a:buAutoNum type="arabicPeriod"/>
            </a:pPr>
            <a:r>
              <a:rPr lang="en-US" dirty="0"/>
              <a:t>Create maintenance procedures.</a:t>
            </a:r>
          </a:p>
        </p:txBody>
      </p:sp>
      <p:sp>
        <p:nvSpPr>
          <p:cNvPr id="4" name="Slide Number Placeholder 3">
            <a:extLst>
              <a:ext uri="{FF2B5EF4-FFF2-40B4-BE49-F238E27FC236}">
                <a16:creationId xmlns:a16="http://schemas.microsoft.com/office/drawing/2014/main" id="{CB0827A6-672A-79E4-ABAA-34B1489A3733}"/>
              </a:ext>
            </a:extLst>
          </p:cNvPr>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06344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E53A-EDDE-8E8F-947E-005BE16E8518}"/>
              </a:ext>
            </a:extLst>
          </p:cNvPr>
          <p:cNvSpPr>
            <a:spLocks noGrp="1"/>
          </p:cNvSpPr>
          <p:nvPr>
            <p:ph type="title"/>
          </p:nvPr>
        </p:nvSpPr>
        <p:spPr/>
        <p:txBody>
          <a:bodyPr/>
          <a:lstStyle/>
          <a:p>
            <a:r>
              <a:rPr lang="en-US" dirty="0"/>
              <a:t>Final Notes</a:t>
            </a:r>
          </a:p>
        </p:txBody>
      </p:sp>
      <p:sp>
        <p:nvSpPr>
          <p:cNvPr id="3" name="Content Placeholder 2">
            <a:extLst>
              <a:ext uri="{FF2B5EF4-FFF2-40B4-BE49-F238E27FC236}">
                <a16:creationId xmlns:a16="http://schemas.microsoft.com/office/drawing/2014/main" id="{0A4E50BF-B398-CBBF-763B-3376A3638AF0}"/>
              </a:ext>
            </a:extLst>
          </p:cNvPr>
          <p:cNvSpPr>
            <a:spLocks noGrp="1"/>
          </p:cNvSpPr>
          <p:nvPr>
            <p:ph idx="1"/>
          </p:nvPr>
        </p:nvSpPr>
        <p:spPr/>
        <p:txBody>
          <a:bodyPr>
            <a:normAutofit/>
          </a:bodyPr>
          <a:lstStyle/>
          <a:p>
            <a:r>
              <a:rPr lang="en-US" dirty="0"/>
              <a:t>System integration, enterprise application integration (EAI), and enterprise resource planning (ERP) are closely related concepts that are used in modern businesses to streamline operations and increase efficiency.</a:t>
            </a:r>
          </a:p>
          <a:p>
            <a:r>
              <a:rPr lang="en-US" dirty="0"/>
              <a:t>System integration refers to the process of connecting different systems and applications to work together seamlessly, facilitating the exchange of data and information between them.</a:t>
            </a:r>
          </a:p>
        </p:txBody>
      </p:sp>
      <p:sp>
        <p:nvSpPr>
          <p:cNvPr id="4" name="Slide Number Placeholder 3">
            <a:extLst>
              <a:ext uri="{FF2B5EF4-FFF2-40B4-BE49-F238E27FC236}">
                <a16:creationId xmlns:a16="http://schemas.microsoft.com/office/drawing/2014/main" id="{489B7A08-D832-33BC-0070-C72D243F1DE1}"/>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266982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E53A-EDDE-8E8F-947E-005BE16E8518}"/>
              </a:ext>
            </a:extLst>
          </p:cNvPr>
          <p:cNvSpPr>
            <a:spLocks noGrp="1"/>
          </p:cNvSpPr>
          <p:nvPr>
            <p:ph type="title"/>
          </p:nvPr>
        </p:nvSpPr>
        <p:spPr/>
        <p:txBody>
          <a:bodyPr/>
          <a:lstStyle/>
          <a:p>
            <a:r>
              <a:rPr lang="en-US" dirty="0"/>
              <a:t>Final Notes</a:t>
            </a:r>
          </a:p>
        </p:txBody>
      </p:sp>
      <p:sp>
        <p:nvSpPr>
          <p:cNvPr id="3" name="Content Placeholder 2">
            <a:extLst>
              <a:ext uri="{FF2B5EF4-FFF2-40B4-BE49-F238E27FC236}">
                <a16:creationId xmlns:a16="http://schemas.microsoft.com/office/drawing/2014/main" id="{0A4E50BF-B398-CBBF-763B-3376A3638AF0}"/>
              </a:ext>
            </a:extLst>
          </p:cNvPr>
          <p:cNvSpPr>
            <a:spLocks noGrp="1"/>
          </p:cNvSpPr>
          <p:nvPr>
            <p:ph idx="1"/>
          </p:nvPr>
        </p:nvSpPr>
        <p:spPr/>
        <p:txBody>
          <a:bodyPr>
            <a:normAutofit/>
          </a:bodyPr>
          <a:lstStyle/>
          <a:p>
            <a:r>
              <a:rPr lang="en-US" dirty="0"/>
              <a:t>EAI is a more advanced form of system integration that focuses on integrating more complex enterprise-level applications, such as customer relationship management (CRM), supply chain management (SCM), and human resources management (HRM) systems.</a:t>
            </a:r>
          </a:p>
          <a:p>
            <a:r>
              <a:rPr lang="en-US" dirty="0"/>
              <a:t>ERP is a software solution that brings together all the different functions and processes of a business into a single, integrated system. It typically includes modules for finance, sales, procurement, inventory management, and more.</a:t>
            </a:r>
          </a:p>
          <a:p>
            <a:r>
              <a:rPr lang="en-US" dirty="0"/>
              <a:t>ERP can be seen as the ultimate goal of system integration and EAI, providing a unified view of the entire business that enables better decision-making and improved efficiency.</a:t>
            </a:r>
          </a:p>
        </p:txBody>
      </p:sp>
      <p:sp>
        <p:nvSpPr>
          <p:cNvPr id="4" name="Slide Number Placeholder 3">
            <a:extLst>
              <a:ext uri="{FF2B5EF4-FFF2-40B4-BE49-F238E27FC236}">
                <a16:creationId xmlns:a16="http://schemas.microsoft.com/office/drawing/2014/main" id="{489B7A08-D832-33BC-0070-C72D243F1DE1}"/>
              </a:ext>
            </a:extLst>
          </p:cNvPr>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186995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Main Types of Integration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45</a:t>
            </a:fld>
            <a:endParaRPr lang="en-US"/>
          </a:p>
        </p:txBody>
      </p:sp>
    </p:spTree>
    <p:extLst>
      <p:ext uri="{BB962C8B-B14F-4D97-AF65-F5344CB8AC3E}">
        <p14:creationId xmlns:p14="http://schemas.microsoft.com/office/powerpoint/2010/main" val="1268584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Main Types of Integration</a:t>
            </a:r>
          </a:p>
        </p:txBody>
      </p:sp>
      <p:sp>
        <p:nvSpPr>
          <p:cNvPr id="3" name="Content Placeholder 2"/>
          <p:cNvSpPr>
            <a:spLocks noGrp="1"/>
          </p:cNvSpPr>
          <p:nvPr>
            <p:ph idx="1"/>
          </p:nvPr>
        </p:nvSpPr>
        <p:spPr/>
        <p:txBody>
          <a:bodyPr/>
          <a:lstStyle/>
          <a:p>
            <a:r>
              <a:rPr lang="en-US" dirty="0"/>
              <a:t>API Integration</a:t>
            </a:r>
          </a:p>
          <a:p>
            <a:r>
              <a:rPr lang="en-US" dirty="0" err="1"/>
              <a:t>Webhooks</a:t>
            </a:r>
            <a:endParaRPr lang="en-US" dirty="0"/>
          </a:p>
          <a:p>
            <a:r>
              <a:rPr lang="en-US" dirty="0"/>
              <a:t>Integration Services Component (ISC) </a:t>
            </a:r>
          </a:p>
          <a:p>
            <a:r>
              <a:rPr lang="en-US" dirty="0"/>
              <a:t>Orchestrations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pic>
        <p:nvPicPr>
          <p:cNvPr id="1026" name="Picture 2" descr="15 Webhook Images, Stock Photos &amp; Vector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l="1120" t="2827" r="2353" b="8912"/>
          <a:stretch/>
        </p:blipFill>
        <p:spPr bwMode="auto">
          <a:xfrm>
            <a:off x="5395866" y="3385995"/>
            <a:ext cx="5323438" cy="2353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331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Integration</a:t>
            </a:r>
          </a:p>
        </p:txBody>
      </p:sp>
      <p:sp>
        <p:nvSpPr>
          <p:cNvPr id="3" name="Content Placeholder 2"/>
          <p:cNvSpPr>
            <a:spLocks noGrp="1"/>
          </p:cNvSpPr>
          <p:nvPr>
            <p:ph idx="1"/>
          </p:nvPr>
        </p:nvSpPr>
        <p:spPr/>
        <p:txBody>
          <a:bodyPr>
            <a:normAutofit/>
          </a:bodyPr>
          <a:lstStyle/>
          <a:p>
            <a:r>
              <a:rPr lang="en-US" dirty="0" smtClean="0"/>
              <a:t>Using </a:t>
            </a:r>
            <a:r>
              <a:rPr lang="en-US" dirty="0"/>
              <a:t>APIs to enable communication between different software applications and systems.</a:t>
            </a:r>
          </a:p>
          <a:p>
            <a:r>
              <a:rPr lang="en-US" dirty="0" smtClean="0"/>
              <a:t>APIs </a:t>
            </a:r>
            <a:r>
              <a:rPr lang="en-US" dirty="0"/>
              <a:t>provide a standardized interface for communication, allowing different systems to interact with each other. </a:t>
            </a:r>
            <a:endParaRPr lang="en-US" dirty="0" smtClean="0"/>
          </a:p>
          <a:p>
            <a:r>
              <a:rPr lang="en-US" dirty="0" smtClean="0"/>
              <a:t>Examples </a:t>
            </a:r>
            <a:r>
              <a:rPr lang="en-US" dirty="0"/>
              <a:t>of APIs include RESTful APIs, SOAP APIs, and </a:t>
            </a:r>
            <a:r>
              <a:rPr lang="en-US" dirty="0" err="1"/>
              <a:t>GraphQL</a:t>
            </a:r>
            <a:r>
              <a:rPr lang="en-US" dirty="0"/>
              <a:t> APIs. Can be used for both internal and external integrations.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1215567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Webhooks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mechanism for triggering a specific action in one system based on an event that occurs in another system.</a:t>
            </a:r>
          </a:p>
          <a:p>
            <a:r>
              <a:rPr lang="en-US" dirty="0" err="1" smtClean="0"/>
              <a:t>Webhooks</a:t>
            </a:r>
            <a:r>
              <a:rPr lang="en-US" dirty="0" smtClean="0"/>
              <a:t> </a:t>
            </a:r>
            <a:r>
              <a:rPr lang="en-US" dirty="0"/>
              <a:t>allow one system to send an HTTP POST request to another system when a specific event occurs, such as a new customer signup or a new order. </a:t>
            </a:r>
            <a:endParaRPr lang="en-US" dirty="0" smtClean="0"/>
          </a:p>
          <a:p>
            <a:r>
              <a:rPr lang="en-US" dirty="0" smtClean="0"/>
              <a:t>The </a:t>
            </a:r>
            <a:r>
              <a:rPr lang="en-US" dirty="0"/>
              <a:t>receiving system can then perform a specific action or process based on the data sent in the request.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38623334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Services Component (ISC)</a:t>
            </a:r>
          </a:p>
        </p:txBody>
      </p:sp>
      <p:sp>
        <p:nvSpPr>
          <p:cNvPr id="3" name="Content Placeholder 2"/>
          <p:cNvSpPr>
            <a:spLocks noGrp="1"/>
          </p:cNvSpPr>
          <p:nvPr>
            <p:ph idx="1"/>
          </p:nvPr>
        </p:nvSpPr>
        <p:spPr/>
        <p:txBody>
          <a:bodyPr>
            <a:normAutofit/>
          </a:bodyPr>
          <a:lstStyle/>
          <a:p>
            <a:r>
              <a:rPr lang="en-US" dirty="0"/>
              <a:t>Integration Services Component (ISC) lives on a local server unlike code-based integrations.  </a:t>
            </a:r>
          </a:p>
          <a:p>
            <a:r>
              <a:rPr lang="en-US" dirty="0"/>
              <a:t>The ISC creates a bridge with </a:t>
            </a:r>
            <a:r>
              <a:rPr lang="en-US" dirty="0" err="1"/>
              <a:t>on-premise</a:t>
            </a:r>
            <a:r>
              <a:rPr lang="en-US" dirty="0"/>
              <a:t> tools such as directories, asset management tools, and BI tools without the need for file imports.</a:t>
            </a:r>
          </a:p>
          <a:p>
            <a:r>
              <a:rPr lang="en-US" dirty="0" smtClean="0"/>
              <a:t>ISC </a:t>
            </a:r>
            <a:r>
              <a:rPr lang="en-US" dirty="0"/>
              <a:t>provides a set of tools and features for creating and managing integrations between different systems and applications. </a:t>
            </a:r>
            <a:endParaRPr lang="en-US" dirty="0" smtClean="0"/>
          </a:p>
          <a:p>
            <a:r>
              <a:rPr lang="en-US" dirty="0" smtClean="0"/>
              <a:t>It </a:t>
            </a:r>
            <a:r>
              <a:rPr lang="en-US" dirty="0"/>
              <a:t>supports a variety of integration patterns and protocols, such as messaging, web services, and EDI. </a:t>
            </a:r>
            <a:endParaRPr lang="en-US" dirty="0" smtClean="0"/>
          </a:p>
          <a:p>
            <a:r>
              <a:rPr lang="en-US" dirty="0" smtClean="0"/>
              <a:t>ISC </a:t>
            </a:r>
            <a:r>
              <a:rPr lang="en-US" dirty="0"/>
              <a:t>can be used for both internal and external integrations.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99355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Systems Integration</a:t>
            </a:r>
            <a:endParaRPr lang="en-US" dirty="0"/>
          </a:p>
        </p:txBody>
      </p:sp>
      <p:sp>
        <p:nvSpPr>
          <p:cNvPr id="3" name="Content Placeholder 2"/>
          <p:cNvSpPr>
            <a:spLocks noGrp="1"/>
          </p:cNvSpPr>
          <p:nvPr>
            <p:ph idx="1"/>
          </p:nvPr>
        </p:nvSpPr>
        <p:spPr/>
        <p:txBody>
          <a:bodyPr/>
          <a:lstStyle/>
          <a:p>
            <a:r>
              <a:rPr lang="en-US" dirty="0"/>
              <a:t>Hardware Integration: Connecting physical devices and equipment to work together as a single system.</a:t>
            </a:r>
          </a:p>
          <a:p>
            <a:r>
              <a:rPr lang="en-US" dirty="0"/>
              <a:t>Software Integration: Combining different software applications or systems to work together as a single system.</a:t>
            </a:r>
          </a:p>
          <a:p>
            <a:r>
              <a:rPr lang="en-US" dirty="0"/>
              <a:t>Data Integration: Combining different data sources and formats to work together as a single system.</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581908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Orchestrations</a:t>
            </a:r>
          </a:p>
        </p:txBody>
      </p:sp>
      <p:sp>
        <p:nvSpPr>
          <p:cNvPr id="3" name="Content Placeholder 2"/>
          <p:cNvSpPr>
            <a:spLocks noGrp="1"/>
          </p:cNvSpPr>
          <p:nvPr>
            <p:ph idx="1"/>
          </p:nvPr>
        </p:nvSpPr>
        <p:spPr/>
        <p:txBody>
          <a:bodyPr>
            <a:normAutofit/>
          </a:bodyPr>
          <a:lstStyle/>
          <a:p>
            <a:r>
              <a:rPr lang="en-US" dirty="0" smtClean="0"/>
              <a:t>The most automated integration option is orchestrations. </a:t>
            </a:r>
          </a:p>
          <a:p>
            <a:r>
              <a:rPr lang="en-US" dirty="0" smtClean="0"/>
              <a:t>A </a:t>
            </a:r>
            <a:r>
              <a:rPr lang="en-US" dirty="0"/>
              <a:t>workflow or process that coordinates the execution of multiple tasks or functions across different systems and applications.</a:t>
            </a:r>
          </a:p>
          <a:p>
            <a:r>
              <a:rPr lang="en-US" dirty="0" smtClean="0"/>
              <a:t>Orchestrations </a:t>
            </a:r>
            <a:r>
              <a:rPr lang="en-US" dirty="0"/>
              <a:t>enable the automation of complex business processes by defining a sequence of tasks and functions that need to be executed in a specific order. </a:t>
            </a:r>
            <a:endParaRPr lang="en-US" dirty="0" smtClean="0"/>
          </a:p>
          <a:p>
            <a:r>
              <a:rPr lang="en-US" dirty="0" smtClean="0"/>
              <a:t>Orchestrations </a:t>
            </a:r>
            <a:r>
              <a:rPr lang="en-US" dirty="0"/>
              <a:t>can be used to integrate multiple systems and applications by coordinating the exchange of data and messages between them. </a:t>
            </a:r>
            <a:endParaRPr lang="en-US" dirty="0" smtClean="0"/>
          </a:p>
          <a:p>
            <a:r>
              <a:rPr lang="en-US" dirty="0" smtClean="0"/>
              <a:t>They </a:t>
            </a:r>
            <a:r>
              <a:rPr lang="en-US" dirty="0"/>
              <a:t>can be designed using various tools and platforms, such as Microsoft BizTalk Server, </a:t>
            </a:r>
            <a:r>
              <a:rPr lang="en-US" dirty="0" err="1"/>
              <a:t>MuleSoft</a:t>
            </a:r>
            <a:r>
              <a:rPr lang="en-US" dirty="0"/>
              <a:t> </a:t>
            </a:r>
            <a:r>
              <a:rPr lang="en-US" dirty="0" err="1"/>
              <a:t>Anypoint</a:t>
            </a:r>
            <a:r>
              <a:rPr lang="en-US" dirty="0"/>
              <a:t> Platform, or Apache Camel.</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363549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Examples and Conclusion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1659922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Successful Systems </a:t>
            </a:r>
            <a:r>
              <a:rPr lang="en-US" dirty="0" smtClean="0"/>
              <a:t>Integration</a:t>
            </a:r>
            <a:endParaRPr lang="en-US" dirty="0"/>
          </a:p>
        </p:txBody>
      </p:sp>
      <p:sp>
        <p:nvSpPr>
          <p:cNvPr id="3" name="Content Placeholder 2"/>
          <p:cNvSpPr>
            <a:spLocks noGrp="1"/>
          </p:cNvSpPr>
          <p:nvPr>
            <p:ph idx="1"/>
          </p:nvPr>
        </p:nvSpPr>
        <p:spPr/>
        <p:txBody>
          <a:bodyPr/>
          <a:lstStyle/>
          <a:p>
            <a:r>
              <a:rPr lang="en-US" dirty="0" smtClean="0"/>
              <a:t>Amazon </a:t>
            </a:r>
            <a:r>
              <a:rPr lang="en-US" dirty="0"/>
              <a:t>Web Services: Using API and web services to enable cloud-to-cloud integration and data exchange.</a:t>
            </a:r>
          </a:p>
          <a:p>
            <a:r>
              <a:rPr lang="en-US" dirty="0"/>
              <a:t>FedEx: Using middleware and SOA to integrate different logistics systems and improve shipment tracking and delivery.</a:t>
            </a:r>
          </a:p>
          <a:p>
            <a:r>
              <a:rPr lang="en-US" dirty="0"/>
              <a:t>NASA: Using web services and data integration to combine different scientific data sources and enable collaborative research.</a:t>
            </a:r>
          </a:p>
          <a:p>
            <a:r>
              <a:rPr lang="en-US" dirty="0"/>
              <a:t>Uber: Using web services and data integration to connect drivers, riders, and payments across different locations and devices.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893813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Web </a:t>
            </a:r>
            <a:r>
              <a:rPr lang="en-US" dirty="0" smtClean="0"/>
              <a:t>Services</a:t>
            </a:r>
            <a:endParaRPr lang="en-US" dirty="0"/>
          </a:p>
        </p:txBody>
      </p:sp>
      <p:sp>
        <p:nvSpPr>
          <p:cNvPr id="3" name="Content Placeholder 2"/>
          <p:cNvSpPr>
            <a:spLocks noGrp="1"/>
          </p:cNvSpPr>
          <p:nvPr>
            <p:ph idx="1"/>
          </p:nvPr>
        </p:nvSpPr>
        <p:spPr/>
        <p:txBody>
          <a:bodyPr/>
          <a:lstStyle/>
          <a:p>
            <a:r>
              <a:rPr lang="en-US" dirty="0"/>
              <a:t>Using API and web services to enable cloud-to-cloud integration and data exchange.</a:t>
            </a:r>
          </a:p>
          <a:p>
            <a:r>
              <a:rPr lang="en-US" dirty="0"/>
              <a:t>AWS offers a wide range of APIs and web services that enable seamless integration between different cloud-based applications and services, such as Amazon S3, Amazon EC2, and Amazon Lambda.</a:t>
            </a:r>
          </a:p>
          <a:p>
            <a:r>
              <a:rPr lang="en-US" dirty="0"/>
              <a:t>AWS also offers integration with on-premises systems through services such as AWS Direct Connect and AWS Storage Gateway.</a:t>
            </a:r>
          </a:p>
          <a:p>
            <a:r>
              <a:rPr lang="en-US" dirty="0"/>
              <a:t>AWS's integration capabilities have enabled organizations to build scalable, flexible, and cost-effective cloud-based solutions, such as e-commerce platforms, media streaming services, and enterprise resource planning (ERP)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370130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FedEx</a:t>
            </a:r>
          </a:p>
        </p:txBody>
      </p:sp>
      <p:sp>
        <p:nvSpPr>
          <p:cNvPr id="3" name="Content Placeholder 2"/>
          <p:cNvSpPr>
            <a:spLocks noGrp="1"/>
          </p:cNvSpPr>
          <p:nvPr>
            <p:ph idx="1"/>
          </p:nvPr>
        </p:nvSpPr>
        <p:spPr/>
        <p:txBody>
          <a:bodyPr/>
          <a:lstStyle/>
          <a:p>
            <a:r>
              <a:rPr lang="en-US" dirty="0"/>
              <a:t>Using middleware and SOA to integrate different logistics systems and improve shipment tracking and delivery.</a:t>
            </a:r>
          </a:p>
          <a:p>
            <a:r>
              <a:rPr lang="en-US" dirty="0"/>
              <a:t>FedEx uses middleware and SOA to integrate different logistics systems, such as package tracking, customer service, and billing, into a single, unified system.</a:t>
            </a:r>
          </a:p>
          <a:p>
            <a:r>
              <a:rPr lang="en-US" dirty="0"/>
              <a:t>This integration has enabled FedEx to improve shipment tracking and delivery, reduce costs, and enhance customer experience.</a:t>
            </a:r>
          </a:p>
          <a:p>
            <a:r>
              <a:rPr lang="en-US" dirty="0"/>
              <a:t>FedEx's integration capabilities have also enabled it to expand its services and enter new markets, such as healthcare and e-commerce.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3689046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NASA</a:t>
            </a:r>
          </a:p>
        </p:txBody>
      </p:sp>
      <p:sp>
        <p:nvSpPr>
          <p:cNvPr id="3" name="Content Placeholder 2"/>
          <p:cNvSpPr>
            <a:spLocks noGrp="1"/>
          </p:cNvSpPr>
          <p:nvPr>
            <p:ph idx="1"/>
          </p:nvPr>
        </p:nvSpPr>
        <p:spPr/>
        <p:txBody>
          <a:bodyPr/>
          <a:lstStyle/>
          <a:p>
            <a:r>
              <a:rPr lang="en-US" dirty="0"/>
              <a:t>Using web services and data integration to combine different scientific data sources and enable collaborative research.</a:t>
            </a:r>
          </a:p>
          <a:p>
            <a:r>
              <a:rPr lang="en-US" dirty="0"/>
              <a:t>NASA uses web services and data integration to combine different scientific data sources, such as satellite imagery, climate models, and atmospheric data, into a single, accessible database.</a:t>
            </a:r>
          </a:p>
          <a:p>
            <a:r>
              <a:rPr lang="en-US" dirty="0"/>
              <a:t>This integration has enabled NASA to conduct collaborative research and analysis, such as studying climate change, weather patterns, and natural disasters.</a:t>
            </a:r>
          </a:p>
          <a:p>
            <a:r>
              <a:rPr lang="en-US" dirty="0"/>
              <a:t>NASA's integration capabilities have also enabled it to share data and expertise with other organizations, such as universities, research institutions, and government agencies.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19335544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Uber</a:t>
            </a:r>
            <a:endParaRPr lang="en-US" dirty="0"/>
          </a:p>
        </p:txBody>
      </p:sp>
      <p:sp>
        <p:nvSpPr>
          <p:cNvPr id="3" name="Content Placeholder 2"/>
          <p:cNvSpPr>
            <a:spLocks noGrp="1"/>
          </p:cNvSpPr>
          <p:nvPr>
            <p:ph idx="1"/>
          </p:nvPr>
        </p:nvSpPr>
        <p:spPr/>
        <p:txBody>
          <a:bodyPr/>
          <a:lstStyle/>
          <a:p>
            <a:r>
              <a:rPr lang="en-US" dirty="0"/>
              <a:t>Using web services and data integration to connect drivers, riders, and payments across different locations and devices.</a:t>
            </a:r>
          </a:p>
          <a:p>
            <a:r>
              <a:rPr lang="en-US" dirty="0"/>
              <a:t>Uber uses web services and data integration to connect drivers, riders, and payments across different locations and devices, such as smartphones, tablets, and computers.</a:t>
            </a:r>
          </a:p>
          <a:p>
            <a:r>
              <a:rPr lang="en-US" dirty="0"/>
              <a:t>This integration has enabled Uber to provide a seamless and reliable ride-sharing service, with features such as real-time tracking, fare estimation, and payment processing.</a:t>
            </a:r>
          </a:p>
          <a:p>
            <a:r>
              <a:rPr lang="en-US" dirty="0"/>
              <a:t>Uber's integration capabilities have also enabled it to expand its services and enter new markets, such as food delivery and freight transportation.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1495022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Systems integration is the process of combining different subsystems or components into a unified system.</a:t>
            </a:r>
          </a:p>
          <a:p>
            <a:r>
              <a:rPr lang="en-US" dirty="0"/>
              <a:t>It is important for increasing efficiency, accuracy, and productivity, as well as improving decision-making and enhancing customer experience</a:t>
            </a:r>
            <a:r>
              <a:rPr lang="en-US" dirty="0" smtClean="0"/>
              <a:t>.</a:t>
            </a:r>
          </a:p>
          <a:p>
            <a:r>
              <a:rPr lang="en-US" dirty="0"/>
              <a:t>It requires careful planning, implementation, and maintenance to achieve its benefits and overcome its challenges.</a:t>
            </a:r>
          </a:p>
          <a:p>
            <a:r>
              <a:rPr lang="en-US" dirty="0"/>
              <a:t>By adopting best practices and leveraging new trends and technologies, organizations can achieve more efficient, effective, and innovative systems integration and improve their competitiveness and value proposition.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93984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Importance of Systems Integration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47178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Systems Integration Important?</a:t>
            </a:r>
            <a:endParaRPr lang="en-US" dirty="0"/>
          </a:p>
        </p:txBody>
      </p:sp>
      <p:sp>
        <p:nvSpPr>
          <p:cNvPr id="3" name="Content Placeholder 2"/>
          <p:cNvSpPr>
            <a:spLocks noGrp="1"/>
          </p:cNvSpPr>
          <p:nvPr>
            <p:ph idx="1"/>
          </p:nvPr>
        </p:nvSpPr>
        <p:spPr/>
        <p:txBody>
          <a:bodyPr/>
          <a:lstStyle/>
          <a:p>
            <a:r>
              <a:rPr lang="en-US" dirty="0"/>
              <a:t>Enables different systems and applications to communicate and share data.</a:t>
            </a:r>
          </a:p>
          <a:p>
            <a:r>
              <a:rPr lang="en-US" dirty="0"/>
              <a:t>Increases efficiency and productivity by reducing the need for manual data entry and duplication.</a:t>
            </a:r>
          </a:p>
          <a:p>
            <a:r>
              <a:rPr lang="en-US" dirty="0"/>
              <a:t>Reduces errors and improves accuracy by ensuring that data is consistent across different systems.</a:t>
            </a:r>
          </a:p>
          <a:p>
            <a:r>
              <a:rPr lang="en-US" dirty="0"/>
              <a:t>Supports better decision-making by providing access to real-time data and analytics.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64054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Systems Integration</a:t>
            </a:r>
            <a:endParaRPr lang="en-US" dirty="0"/>
          </a:p>
        </p:txBody>
      </p:sp>
      <p:sp>
        <p:nvSpPr>
          <p:cNvPr id="3" name="Content Placeholder 2"/>
          <p:cNvSpPr>
            <a:spLocks noGrp="1"/>
          </p:cNvSpPr>
          <p:nvPr>
            <p:ph idx="1"/>
          </p:nvPr>
        </p:nvSpPr>
        <p:spPr/>
        <p:txBody>
          <a:bodyPr>
            <a:normAutofit/>
          </a:bodyPr>
          <a:lstStyle/>
          <a:p>
            <a:r>
              <a:rPr lang="en-US" dirty="0"/>
              <a:t>Streamlines business processes and workflows.</a:t>
            </a:r>
          </a:p>
          <a:p>
            <a:r>
              <a:rPr lang="en-US" dirty="0"/>
              <a:t>Enhances customer experience by providing seamless integration across different channels.</a:t>
            </a:r>
          </a:p>
          <a:p>
            <a:r>
              <a:rPr lang="en-US" dirty="0"/>
              <a:t>Improves data security by reducing the risk of data breaches and unauthorized access.</a:t>
            </a:r>
          </a:p>
          <a:p>
            <a:r>
              <a:rPr lang="en-US" dirty="0"/>
              <a:t>Increases agility and flexibility by enabling rapid changes to systems and applications.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14729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Challenges and motivations in systems integration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822119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1361</TotalTime>
  <Words>4109</Words>
  <Application>Microsoft Office PowerPoint</Application>
  <PresentationFormat>Widescreen</PresentationFormat>
  <Paragraphs>344</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Candara</vt:lpstr>
      <vt:lpstr>Office Theme</vt:lpstr>
      <vt:lpstr>Introduction</vt:lpstr>
      <vt:lpstr>Outline</vt:lpstr>
      <vt:lpstr>Definition of systems integration</vt:lpstr>
      <vt:lpstr>Definition of Systems Integration</vt:lpstr>
      <vt:lpstr>Types of Systems Integration</vt:lpstr>
      <vt:lpstr>Importance of Systems Integration</vt:lpstr>
      <vt:lpstr>Why is Systems Integration Important?</vt:lpstr>
      <vt:lpstr>Benefits of Systems Integration</vt:lpstr>
      <vt:lpstr>Challenges and motivations in systems integration</vt:lpstr>
      <vt:lpstr>What are the Challenges in Systems Integration?</vt:lpstr>
      <vt:lpstr>Why is Systems Integration Motivating?</vt:lpstr>
      <vt:lpstr>Overview of systems integration approaches</vt:lpstr>
      <vt:lpstr>Integration Approaches</vt:lpstr>
      <vt:lpstr>Point-to-Point Integration</vt:lpstr>
      <vt:lpstr>Middleware Integration</vt:lpstr>
      <vt:lpstr>Service-Oriented Architecture (SOA)</vt:lpstr>
      <vt:lpstr>Application Programming Interface (API) Integration</vt:lpstr>
      <vt:lpstr>Data Integration</vt:lpstr>
      <vt:lpstr>Cloud Integration</vt:lpstr>
      <vt:lpstr>Event-Driven Architecture (EDA)</vt:lpstr>
      <vt:lpstr>Microservices Architecture</vt:lpstr>
      <vt:lpstr>Final Notes</vt:lpstr>
      <vt:lpstr>Integrated system vs. Legacy System</vt:lpstr>
      <vt:lpstr>Legacy System</vt:lpstr>
      <vt:lpstr>Integrated system vs. Legacy system</vt:lpstr>
      <vt:lpstr>Integrated system vs. Legacy system</vt:lpstr>
      <vt:lpstr>Legacy systems modernization and migration</vt:lpstr>
      <vt:lpstr>Legacy systems modernization and migration</vt:lpstr>
      <vt:lpstr>Legacy systems modernization techniques</vt:lpstr>
      <vt:lpstr>Legacy systems modernization and migration</vt:lpstr>
      <vt:lpstr>Legacy systems modernization process</vt:lpstr>
      <vt:lpstr>Strategies for Legacy Modernization</vt:lpstr>
      <vt:lpstr>Strategies for Legacy Modernization</vt:lpstr>
      <vt:lpstr>Strategies for Legacy Modernization</vt:lpstr>
      <vt:lpstr>Strategies for Legacy Modernization</vt:lpstr>
      <vt:lpstr>Strategies for Legacy Modernization</vt:lpstr>
      <vt:lpstr>Legacy system integration Benefits</vt:lpstr>
      <vt:lpstr>Legacy system integration Challenges</vt:lpstr>
      <vt:lpstr>Integration Steps</vt:lpstr>
      <vt:lpstr>Key steps of system integration</vt:lpstr>
      <vt:lpstr>Key steps of system integration</vt:lpstr>
      <vt:lpstr>12 Steps to Application Integration</vt:lpstr>
      <vt:lpstr>Final Notes</vt:lpstr>
      <vt:lpstr>Final Notes</vt:lpstr>
      <vt:lpstr>4 Main Types of Integration</vt:lpstr>
      <vt:lpstr>4 Main Types of Integration</vt:lpstr>
      <vt:lpstr>API Integration</vt:lpstr>
      <vt:lpstr>Webhooks</vt:lpstr>
      <vt:lpstr>Integration Services Component (ISC)</vt:lpstr>
      <vt:lpstr>Orchestrations</vt:lpstr>
      <vt:lpstr>Examples and Conclusion</vt:lpstr>
      <vt:lpstr>Examples of Successful Systems Integration</vt:lpstr>
      <vt:lpstr>Amazon Web Services</vt:lpstr>
      <vt:lpstr>FedEx</vt:lpstr>
      <vt:lpstr>NASA</vt:lpstr>
      <vt:lpstr>Uber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200</cp:revision>
  <cp:lastPrinted>2021-10-18T07:27:50Z</cp:lastPrinted>
  <dcterms:created xsi:type="dcterms:W3CDTF">2021-10-12T10:09:12Z</dcterms:created>
  <dcterms:modified xsi:type="dcterms:W3CDTF">2023-05-18T05:30:48Z</dcterms:modified>
</cp:coreProperties>
</file>