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353" r:id="rId3"/>
    <p:sldId id="686" r:id="rId4"/>
    <p:sldId id="789" r:id="rId5"/>
    <p:sldId id="780" r:id="rId6"/>
    <p:sldId id="785" r:id="rId7"/>
    <p:sldId id="781" r:id="rId8"/>
    <p:sldId id="786" r:id="rId9"/>
    <p:sldId id="782" r:id="rId10"/>
    <p:sldId id="787" r:id="rId11"/>
    <p:sldId id="783" r:id="rId12"/>
    <p:sldId id="788" r:id="rId13"/>
    <p:sldId id="790" r:id="rId14"/>
    <p:sldId id="791" r:id="rId15"/>
    <p:sldId id="784" r:id="rId16"/>
    <p:sldId id="793" r:id="rId17"/>
    <p:sldId id="792" r:id="rId18"/>
    <p:sldId id="800" r:id="rId19"/>
    <p:sldId id="801" r:id="rId20"/>
    <p:sldId id="802" r:id="rId21"/>
    <p:sldId id="803" r:id="rId22"/>
    <p:sldId id="805" r:id="rId23"/>
    <p:sldId id="804" r:id="rId24"/>
    <p:sldId id="806" r:id="rId25"/>
    <p:sldId id="807" r:id="rId26"/>
    <p:sldId id="808" r:id="rId27"/>
    <p:sldId id="794" r:id="rId28"/>
    <p:sldId id="795" r:id="rId29"/>
    <p:sldId id="809" r:id="rId30"/>
    <p:sldId id="810" r:id="rId31"/>
    <p:sldId id="811" r:id="rId32"/>
    <p:sldId id="812" r:id="rId33"/>
    <p:sldId id="814" r:id="rId34"/>
    <p:sldId id="813" r:id="rId35"/>
    <p:sldId id="815" r:id="rId36"/>
    <p:sldId id="816" r:id="rId37"/>
    <p:sldId id="817" r:id="rId38"/>
    <p:sldId id="796" r:id="rId39"/>
    <p:sldId id="797" r:id="rId40"/>
    <p:sldId id="818" r:id="rId41"/>
    <p:sldId id="819" r:id="rId42"/>
    <p:sldId id="820" r:id="rId43"/>
    <p:sldId id="821" r:id="rId44"/>
    <p:sldId id="822" r:id="rId45"/>
    <p:sldId id="798" r:id="rId46"/>
    <p:sldId id="799" r:id="rId47"/>
    <p:sldId id="823" r:id="rId48"/>
    <p:sldId id="824" r:id="rId49"/>
    <p:sldId id="825" r:id="rId50"/>
    <p:sldId id="826" r:id="rId51"/>
    <p:sldId id="827" r:id="rId52"/>
    <p:sldId id="828" r:id="rId53"/>
    <p:sldId id="829" r:id="rId54"/>
    <p:sldId id="830" r:id="rId55"/>
    <p:sldId id="831" r:id="rId56"/>
    <p:sldId id="83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5/18/2023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Systems Integration - Java Code Geeks - 202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8312" y="175390"/>
            <a:ext cx="1767229" cy="170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5/18/2023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5/18/2023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1"/>
            <a:ext cx="12192000" cy="8306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830639"/>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995248"/>
            <a:ext cx="11650767" cy="547068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5/18/2023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5/18/2023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5/18/2023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83210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0"/>
            <a:ext cx="11650767" cy="832104"/>
          </a:xfrm>
        </p:spPr>
        <p:txBody>
          <a:bodyPr/>
          <a:lstStyle>
            <a:lvl1pPr>
              <a:defRPr b="1">
                <a:solidFill>
                  <a:schemeClr val="bg1"/>
                </a:solidFill>
                <a:latin typeface="Candara" panose="020E0502030303020204" pitchFamily="34" charset="0"/>
              </a:defRPr>
            </a:lvl1pPr>
          </a:lstStyle>
          <a:p>
            <a:r>
              <a:rPr lang="en-US" dirty="0"/>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5/18/2023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5/18/2023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5/18/2023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Organizational and Managerial Best Practices</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and Systems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Lean</a:t>
            </a:r>
          </a:p>
        </p:txBody>
      </p:sp>
      <p:sp>
        <p:nvSpPr>
          <p:cNvPr id="3" name="Content Placeholder 2"/>
          <p:cNvSpPr>
            <a:spLocks noGrp="1"/>
          </p:cNvSpPr>
          <p:nvPr>
            <p:ph idx="1"/>
          </p:nvPr>
        </p:nvSpPr>
        <p:spPr/>
        <p:txBody>
          <a:bodyPr/>
          <a:lstStyle/>
          <a:p>
            <a:r>
              <a:rPr lang="en-US" dirty="0"/>
              <a:t>Lean is a methodology that focuses on maximizing customer value while minimizing waste and inefficiencies. </a:t>
            </a:r>
            <a:endParaRPr lang="en-US" dirty="0" smtClean="0"/>
          </a:p>
          <a:p>
            <a:r>
              <a:rPr lang="en-US" dirty="0" smtClean="0"/>
              <a:t>In </a:t>
            </a:r>
            <a:r>
              <a:rPr lang="en-US" dirty="0"/>
              <a:t>a Lean approach to systems integration, the project progresses through small, iterative cycles of build, measure, and learn. </a:t>
            </a:r>
            <a:endParaRPr lang="en-US" dirty="0" smtClean="0"/>
          </a:p>
          <a:p>
            <a:r>
              <a:rPr lang="en-US" dirty="0" smtClean="0"/>
              <a:t>Lean </a:t>
            </a:r>
            <a:r>
              <a:rPr lang="en-US" dirty="0"/>
              <a:t>emphasizes continuous improvement and waste reduction through the entire project lifecycle. </a:t>
            </a:r>
            <a:endParaRPr lang="en-US" dirty="0" smtClean="0"/>
          </a:p>
          <a:p>
            <a:r>
              <a:rPr lang="en-US" dirty="0" smtClean="0"/>
              <a:t>Lean </a:t>
            </a:r>
            <a:r>
              <a:rPr lang="en-US" dirty="0"/>
              <a:t>is appropriate for systems integration projects where the focus is on delivering value quickly and efficiently, and where there is a need to minimize waste and inefficiencies.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2578499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a:t>
            </a:r>
          </a:p>
        </p:txBody>
      </p:sp>
      <p:sp>
        <p:nvSpPr>
          <p:cNvPr id="3" name="Content Placeholder 2"/>
          <p:cNvSpPr>
            <a:spLocks noGrp="1"/>
          </p:cNvSpPr>
          <p:nvPr>
            <p:ph idx="1"/>
          </p:nvPr>
        </p:nvSpPr>
        <p:spPr/>
        <p:txBody>
          <a:bodyPr/>
          <a:lstStyle/>
          <a:p>
            <a:r>
              <a:rPr lang="en-US" dirty="0"/>
              <a:t>Integration of development and operations teams and processes</a:t>
            </a:r>
          </a:p>
          <a:p>
            <a:r>
              <a:rPr lang="en-US" dirty="0"/>
              <a:t>Emphasizes collaboration, automation, and continuous delivery and deployment of software</a:t>
            </a:r>
          </a:p>
          <a:p>
            <a:r>
              <a:rPr lang="en-US" dirty="0"/>
              <a:t>Focuses on minimizing the time between code changes and production releases</a:t>
            </a:r>
          </a:p>
          <a:p>
            <a:r>
              <a:rPr lang="en-US" dirty="0"/>
              <a:t>Well-suited for projects with a high volume of releases or a need for rapid, continuous deployment</a:t>
            </a:r>
          </a:p>
          <a:p>
            <a:r>
              <a:rPr lang="en-US" dirty="0"/>
              <a:t>Can require significant changes to organizational culture, processes, and technology infrastructure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306696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a:t>
            </a:r>
          </a:p>
        </p:txBody>
      </p:sp>
      <p:sp>
        <p:nvSpPr>
          <p:cNvPr id="3" name="Content Placeholder 2"/>
          <p:cNvSpPr>
            <a:spLocks noGrp="1"/>
          </p:cNvSpPr>
          <p:nvPr>
            <p:ph idx="1"/>
          </p:nvPr>
        </p:nvSpPr>
        <p:spPr/>
        <p:txBody>
          <a:bodyPr/>
          <a:lstStyle/>
          <a:p>
            <a:r>
              <a:rPr lang="en-US" dirty="0"/>
              <a:t>DevOps is an approach to project management that integrates development and operations teams and processes. </a:t>
            </a:r>
            <a:endParaRPr lang="en-US" dirty="0" smtClean="0"/>
          </a:p>
          <a:p>
            <a:r>
              <a:rPr lang="en-US" dirty="0" smtClean="0"/>
              <a:t>In </a:t>
            </a:r>
            <a:r>
              <a:rPr lang="en-US" dirty="0"/>
              <a:t>a DevOps approach to systems integration, the focus is on collaboration, automation, and continuous delivery and deployment of software. </a:t>
            </a:r>
            <a:endParaRPr lang="en-US" dirty="0" smtClean="0"/>
          </a:p>
          <a:p>
            <a:r>
              <a:rPr lang="en-US" dirty="0" smtClean="0"/>
              <a:t>DevOps </a:t>
            </a:r>
            <a:r>
              <a:rPr lang="en-US" dirty="0"/>
              <a:t>emphasizes minimizing the time between code changes and production releases. </a:t>
            </a:r>
            <a:endParaRPr lang="en-US" dirty="0" smtClean="0"/>
          </a:p>
          <a:p>
            <a:r>
              <a:rPr lang="en-US" dirty="0" smtClean="0"/>
              <a:t>DevOps </a:t>
            </a:r>
            <a:r>
              <a:rPr lang="en-US" dirty="0"/>
              <a:t>is appropriate for systems integration projects where there is a high volume of releases or a need for rapid, continuous deployment.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1595625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a:t>
            </a:r>
            <a:r>
              <a:rPr lang="en-US" dirty="0" smtClean="0"/>
              <a:t>Practices </a:t>
            </a:r>
            <a:endParaRPr lang="en-US" dirty="0"/>
          </a:p>
        </p:txBody>
      </p:sp>
      <p:sp>
        <p:nvSpPr>
          <p:cNvPr id="3" name="Content Placeholder 2"/>
          <p:cNvSpPr>
            <a:spLocks noGrp="1"/>
          </p:cNvSpPr>
          <p:nvPr>
            <p:ph idx="1"/>
          </p:nvPr>
        </p:nvSpPr>
        <p:spPr/>
        <p:txBody>
          <a:bodyPr/>
          <a:lstStyle/>
          <a:p>
            <a:r>
              <a:rPr lang="en-US" dirty="0" smtClean="0"/>
              <a:t>Selecting </a:t>
            </a:r>
            <a:r>
              <a:rPr lang="en-US" dirty="0"/>
              <a:t>and implementing a project management methodology requires careful consideration of project requirements, stakeholder input, team capabilities, and clear roles and responsibilities. </a:t>
            </a:r>
            <a:endParaRPr lang="en-US" dirty="0" smtClean="0"/>
          </a:p>
          <a:p>
            <a:r>
              <a:rPr lang="en-US" dirty="0" smtClean="0"/>
              <a:t>By </a:t>
            </a:r>
            <a:r>
              <a:rPr lang="en-US" dirty="0"/>
              <a:t>following best practices, the project team can ensure that the methodology is aligned with project goals, and that progress is measurable, transparent, and adaptable.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3918156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Evaluate project requirements and </a:t>
            </a:r>
            <a:r>
              <a:rPr lang="en-US" dirty="0" smtClean="0"/>
              <a:t>constraints</a:t>
            </a:r>
          </a:p>
          <a:p>
            <a:pPr marL="514350" indent="-514350">
              <a:buFont typeface="+mj-lt"/>
              <a:buAutoNum type="arabicPeriod"/>
            </a:pPr>
            <a:r>
              <a:rPr lang="en-US" dirty="0" smtClean="0"/>
              <a:t>Involve </a:t>
            </a:r>
            <a:r>
              <a:rPr lang="en-US" dirty="0"/>
              <a:t>stakeholders in the decision-making </a:t>
            </a:r>
            <a:r>
              <a:rPr lang="en-US" dirty="0" smtClean="0"/>
              <a:t>process</a:t>
            </a:r>
          </a:p>
          <a:p>
            <a:pPr marL="514350" indent="-514350">
              <a:buFont typeface="+mj-lt"/>
              <a:buAutoNum type="arabicPeriod"/>
            </a:pPr>
            <a:r>
              <a:rPr lang="en-US" dirty="0" smtClean="0"/>
              <a:t>Assess </a:t>
            </a:r>
            <a:r>
              <a:rPr lang="en-US" dirty="0"/>
              <a:t>team capabilities and training </a:t>
            </a:r>
            <a:r>
              <a:rPr lang="en-US" dirty="0" smtClean="0"/>
              <a:t>needs</a:t>
            </a:r>
          </a:p>
          <a:p>
            <a:pPr marL="514350" indent="-514350">
              <a:buFont typeface="+mj-lt"/>
              <a:buAutoNum type="arabicPeriod"/>
            </a:pPr>
            <a:r>
              <a:rPr lang="en-US" dirty="0"/>
              <a:t>Define roles and </a:t>
            </a:r>
            <a:r>
              <a:rPr lang="en-US" dirty="0" smtClean="0"/>
              <a:t>responsibilities</a:t>
            </a:r>
          </a:p>
          <a:p>
            <a:pPr marL="514350" indent="-514350">
              <a:buFont typeface="+mj-lt"/>
              <a:buAutoNum type="arabicPeriod"/>
            </a:pPr>
            <a:r>
              <a:rPr lang="en-US" dirty="0"/>
              <a:t>Develop a project plan and </a:t>
            </a:r>
            <a:r>
              <a:rPr lang="en-US" dirty="0" smtClean="0"/>
              <a:t>schedule</a:t>
            </a:r>
          </a:p>
          <a:p>
            <a:pPr marL="514350" indent="-514350">
              <a:buFont typeface="+mj-lt"/>
              <a:buAutoNum type="arabicPeriod"/>
            </a:pPr>
            <a:r>
              <a:rPr lang="en-US" dirty="0"/>
              <a:t>Monitor progress and adapt as </a:t>
            </a:r>
            <a:r>
              <a:rPr lang="en-US" dirty="0" smtClean="0"/>
              <a:t>needed</a:t>
            </a:r>
            <a:endParaRPr lang="en-US" dirty="0"/>
          </a:p>
          <a:p>
            <a:pPr marL="514350" indent="-514350">
              <a:buFont typeface="+mj-lt"/>
              <a:buAutoNum type="arabicPeriod"/>
            </a:pPr>
            <a:r>
              <a:rPr lang="en-US" dirty="0"/>
              <a:t>Foster a culture of continuous </a:t>
            </a:r>
            <a:r>
              <a:rPr lang="en-US" dirty="0" smtClean="0"/>
              <a:t>improvement</a:t>
            </a:r>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4083253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Each </a:t>
            </a:r>
            <a:r>
              <a:rPr lang="en-US" dirty="0"/>
              <a:t>methodology can be applied to systems integration projects in different ways, depending on the project requirements and goals</a:t>
            </a:r>
            <a:r>
              <a:rPr lang="en-US" dirty="0" smtClean="0"/>
              <a:t>.</a:t>
            </a:r>
          </a:p>
          <a:p>
            <a:r>
              <a:rPr lang="en-US" dirty="0" smtClean="0"/>
              <a:t> </a:t>
            </a:r>
            <a:r>
              <a:rPr lang="en-US" dirty="0"/>
              <a:t>Waterfall is appropriate for systems integration projects with well-defined requirements, Agile is appropriate for systems integration projects where requirements are evolving or uncertain, Lean is appropriate for systems integration projects where the focus is on delivering value quickly and efficiently, and DevOps is appropriate for systems integration projects where there is a high volume of releases or a need for rapid, continuous deployment.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148356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Stakeholder management and communication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1410310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management</a:t>
            </a:r>
          </a:p>
        </p:txBody>
      </p:sp>
      <p:sp>
        <p:nvSpPr>
          <p:cNvPr id="3" name="Content Placeholder 2"/>
          <p:cNvSpPr>
            <a:spLocks noGrp="1"/>
          </p:cNvSpPr>
          <p:nvPr>
            <p:ph idx="1"/>
          </p:nvPr>
        </p:nvSpPr>
        <p:spPr/>
        <p:txBody>
          <a:bodyPr/>
          <a:lstStyle/>
          <a:p>
            <a:r>
              <a:rPr lang="en-US" dirty="0"/>
              <a:t>Stakeholder management is a critical aspect of systems integration projects, as it involves identifying, engaging, and managing the expectations of all stakeholders who are impacted by the project. </a:t>
            </a:r>
            <a:endParaRPr lang="en-US" dirty="0" smtClean="0"/>
          </a:p>
          <a:p>
            <a:r>
              <a:rPr lang="en-US" dirty="0" smtClean="0"/>
              <a:t>This </a:t>
            </a:r>
            <a:r>
              <a:rPr lang="en-US" dirty="0"/>
              <a:t>includes both internal and external stakeholders, such as project sponsors, end-users, vendors, and partners.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3869050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management</a:t>
            </a:r>
          </a:p>
        </p:txBody>
      </p:sp>
      <p:sp>
        <p:nvSpPr>
          <p:cNvPr id="3" name="Content Placeholder 2"/>
          <p:cNvSpPr>
            <a:spLocks noGrp="1"/>
          </p:cNvSpPr>
          <p:nvPr>
            <p:ph idx="1"/>
          </p:nvPr>
        </p:nvSpPr>
        <p:spPr/>
        <p:txBody>
          <a:bodyPr>
            <a:normAutofit/>
          </a:bodyPr>
          <a:lstStyle/>
          <a:p>
            <a:r>
              <a:rPr lang="en-US" dirty="0"/>
              <a:t>Effective stakeholder management involves:</a:t>
            </a:r>
          </a:p>
          <a:p>
            <a:pPr lvl="1"/>
            <a:r>
              <a:rPr lang="en-US" dirty="0" smtClean="0"/>
              <a:t>Identifying stakeholders</a:t>
            </a:r>
          </a:p>
          <a:p>
            <a:pPr lvl="2"/>
            <a:r>
              <a:rPr lang="en-US" dirty="0" smtClean="0"/>
              <a:t>The </a:t>
            </a:r>
            <a:r>
              <a:rPr lang="en-US" dirty="0"/>
              <a:t>project team should identify all stakeholders who are impacted by the project, and assess their level of interest, influence, and expectations.</a:t>
            </a:r>
          </a:p>
          <a:p>
            <a:pPr lvl="1"/>
            <a:r>
              <a:rPr lang="en-US" dirty="0" smtClean="0"/>
              <a:t>Engaging stakeholders</a:t>
            </a:r>
          </a:p>
          <a:p>
            <a:pPr lvl="2"/>
            <a:r>
              <a:rPr lang="en-US" dirty="0" smtClean="0"/>
              <a:t>The </a:t>
            </a:r>
            <a:r>
              <a:rPr lang="en-US" dirty="0"/>
              <a:t>project team should engage with stakeholders regularly throughout the project, and ensure that their expectations and concerns are understood and addressed.</a:t>
            </a:r>
          </a:p>
          <a:p>
            <a:pPr lvl="1"/>
            <a:r>
              <a:rPr lang="en-US" dirty="0" smtClean="0"/>
              <a:t>Managing </a:t>
            </a:r>
            <a:r>
              <a:rPr lang="en-US" dirty="0"/>
              <a:t>stakeholder </a:t>
            </a:r>
            <a:r>
              <a:rPr lang="en-US" dirty="0" smtClean="0"/>
              <a:t>expectations</a:t>
            </a:r>
          </a:p>
          <a:p>
            <a:pPr lvl="2"/>
            <a:r>
              <a:rPr lang="en-US" dirty="0" smtClean="0"/>
              <a:t>The </a:t>
            </a:r>
            <a:r>
              <a:rPr lang="en-US" dirty="0"/>
              <a:t>project team should manage stakeholder expectations by setting clear goals, priorities, and timelines, and communicating progress and status regularly.</a:t>
            </a:r>
          </a:p>
          <a:p>
            <a:pPr lvl="1"/>
            <a:r>
              <a:rPr lang="en-US" dirty="0" smtClean="0"/>
              <a:t>Resolving conflicts</a:t>
            </a:r>
          </a:p>
          <a:p>
            <a:pPr lvl="2"/>
            <a:r>
              <a:rPr lang="en-US" dirty="0" smtClean="0"/>
              <a:t>The </a:t>
            </a:r>
            <a:r>
              <a:rPr lang="en-US" dirty="0"/>
              <a:t>project team should be prepared to resolve conflicts or disagreements among stakeholders, and ensure that all parties are satisfied with the project outcomes.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512459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a:t>
            </a:r>
          </a:p>
        </p:txBody>
      </p:sp>
      <p:sp>
        <p:nvSpPr>
          <p:cNvPr id="3" name="Content Placeholder 2"/>
          <p:cNvSpPr>
            <a:spLocks noGrp="1"/>
          </p:cNvSpPr>
          <p:nvPr>
            <p:ph idx="1"/>
          </p:nvPr>
        </p:nvSpPr>
        <p:spPr/>
        <p:txBody>
          <a:bodyPr/>
          <a:lstStyle/>
          <a:p>
            <a:r>
              <a:rPr lang="en-US" dirty="0"/>
              <a:t>Effective communication is essential to the success of systems integration projects, as it ensures that all stakeholders are informed, engaged, and aligned with project goals and objectives. </a:t>
            </a:r>
            <a:endParaRPr lang="en-US" dirty="0" smtClean="0"/>
          </a:p>
          <a:p>
            <a:r>
              <a:rPr lang="en-US" dirty="0" smtClean="0"/>
              <a:t>Communication </a:t>
            </a:r>
            <a:r>
              <a:rPr lang="en-US" dirty="0"/>
              <a:t>should be timely, transparent, and tailored to the needs of each stakeholder.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2945989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a:lnSpc>
                <a:spcPct val="100000"/>
              </a:lnSpc>
            </a:pPr>
            <a:r>
              <a:rPr lang="en-US" dirty="0" smtClean="0"/>
              <a:t>Project </a:t>
            </a:r>
            <a:r>
              <a:rPr lang="en-US" dirty="0"/>
              <a:t>management methodologies for systems integration</a:t>
            </a:r>
          </a:p>
          <a:p>
            <a:pPr>
              <a:lnSpc>
                <a:spcPct val="100000"/>
              </a:lnSpc>
            </a:pPr>
            <a:r>
              <a:rPr lang="en-US" dirty="0" smtClean="0"/>
              <a:t>Stakeholder </a:t>
            </a:r>
            <a:r>
              <a:rPr lang="en-US" dirty="0"/>
              <a:t>management and communication</a:t>
            </a:r>
          </a:p>
          <a:p>
            <a:pPr>
              <a:lnSpc>
                <a:spcPct val="100000"/>
              </a:lnSpc>
            </a:pPr>
            <a:r>
              <a:rPr lang="en-US" dirty="0" smtClean="0"/>
              <a:t>Risk </a:t>
            </a:r>
            <a:r>
              <a:rPr lang="en-US" dirty="0"/>
              <a:t>management and mitigation</a:t>
            </a:r>
          </a:p>
          <a:p>
            <a:pPr>
              <a:lnSpc>
                <a:spcPct val="100000"/>
              </a:lnSpc>
            </a:pPr>
            <a:r>
              <a:rPr lang="en-US" dirty="0" smtClean="0"/>
              <a:t>Quality </a:t>
            </a:r>
            <a:r>
              <a:rPr lang="en-US" dirty="0"/>
              <a:t>assurance and testing</a:t>
            </a:r>
          </a:p>
          <a:p>
            <a:pPr>
              <a:lnSpc>
                <a:spcPct val="100000"/>
              </a:lnSpc>
            </a:pPr>
            <a:r>
              <a:rPr lang="en-US" dirty="0" smtClean="0"/>
              <a:t> Change </a:t>
            </a:r>
            <a:r>
              <a:rPr lang="en-US" dirty="0"/>
              <a:t>management and continuous improvement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a:t>
            </a:r>
          </a:p>
        </p:txBody>
      </p:sp>
      <p:sp>
        <p:nvSpPr>
          <p:cNvPr id="3" name="Content Placeholder 2"/>
          <p:cNvSpPr>
            <a:spLocks noGrp="1"/>
          </p:cNvSpPr>
          <p:nvPr>
            <p:ph idx="1"/>
          </p:nvPr>
        </p:nvSpPr>
        <p:spPr/>
        <p:txBody>
          <a:bodyPr>
            <a:normAutofit lnSpcReduction="10000"/>
          </a:bodyPr>
          <a:lstStyle/>
          <a:p>
            <a:r>
              <a:rPr lang="en-US" dirty="0"/>
              <a:t>Effective communication involves:</a:t>
            </a:r>
          </a:p>
          <a:p>
            <a:pPr lvl="1"/>
            <a:r>
              <a:rPr lang="en-US" dirty="0" smtClean="0"/>
              <a:t>Developing </a:t>
            </a:r>
            <a:r>
              <a:rPr lang="en-US" dirty="0"/>
              <a:t>a communication </a:t>
            </a:r>
            <a:r>
              <a:rPr lang="en-US" dirty="0" smtClean="0"/>
              <a:t>plan</a:t>
            </a:r>
          </a:p>
          <a:p>
            <a:pPr lvl="2"/>
            <a:r>
              <a:rPr lang="en-US" dirty="0" smtClean="0"/>
              <a:t>The </a:t>
            </a:r>
            <a:r>
              <a:rPr lang="en-US" dirty="0"/>
              <a:t>project team should develop a communication plan that outlines the goals, objectives, and frequency of communication, as well as the stakeholders who need to be informed.</a:t>
            </a:r>
          </a:p>
          <a:p>
            <a:pPr lvl="1"/>
            <a:r>
              <a:rPr lang="en-US" dirty="0" smtClean="0"/>
              <a:t>Regular </a:t>
            </a:r>
            <a:r>
              <a:rPr lang="en-US" dirty="0"/>
              <a:t>status </a:t>
            </a:r>
            <a:r>
              <a:rPr lang="en-US" dirty="0" smtClean="0"/>
              <a:t>updates</a:t>
            </a:r>
          </a:p>
          <a:p>
            <a:pPr lvl="2"/>
            <a:r>
              <a:rPr lang="en-US" dirty="0" smtClean="0"/>
              <a:t>The </a:t>
            </a:r>
            <a:r>
              <a:rPr lang="en-US" dirty="0"/>
              <a:t>project team should provide regular status updates to stakeholders, outlining progress, risks, and issues, and providing an opportunity for feedback.</a:t>
            </a:r>
          </a:p>
          <a:p>
            <a:pPr lvl="1"/>
            <a:r>
              <a:rPr lang="en-US" dirty="0" smtClean="0"/>
              <a:t>Tailored communication</a:t>
            </a:r>
          </a:p>
          <a:p>
            <a:pPr lvl="2"/>
            <a:r>
              <a:rPr lang="en-US" dirty="0" smtClean="0"/>
              <a:t>The </a:t>
            </a:r>
            <a:r>
              <a:rPr lang="en-US" dirty="0"/>
              <a:t>project team should tailor communication to the needs of each stakeholder, using different channels and formats as needed.</a:t>
            </a:r>
          </a:p>
          <a:p>
            <a:pPr lvl="1"/>
            <a:r>
              <a:rPr lang="en-US" dirty="0" smtClean="0"/>
              <a:t>Managing expectations</a:t>
            </a:r>
          </a:p>
          <a:p>
            <a:pPr lvl="2"/>
            <a:r>
              <a:rPr lang="en-US" dirty="0" smtClean="0"/>
              <a:t>The </a:t>
            </a:r>
            <a:r>
              <a:rPr lang="en-US" dirty="0"/>
              <a:t>project team should manage stakeholder expectations by setting clear goals, priorities, and timelines, and communicating progress and status regularly.</a:t>
            </a:r>
          </a:p>
          <a:p>
            <a:pPr lvl="1"/>
            <a:r>
              <a:rPr lang="en-US" dirty="0" smtClean="0"/>
              <a:t>Addressing concerns</a:t>
            </a:r>
          </a:p>
          <a:p>
            <a:pPr lvl="2"/>
            <a:r>
              <a:rPr lang="en-US" dirty="0" smtClean="0"/>
              <a:t>The </a:t>
            </a:r>
            <a:r>
              <a:rPr lang="en-US" dirty="0"/>
              <a:t>project team should be prepared to address stakeholder concerns or questions promptly, and ensure that all stakeholders are informed and engaged throughout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2440447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management and communication</a:t>
            </a:r>
          </a:p>
        </p:txBody>
      </p:sp>
      <p:sp>
        <p:nvSpPr>
          <p:cNvPr id="3" name="Content Placeholder 2"/>
          <p:cNvSpPr>
            <a:spLocks noGrp="1"/>
          </p:cNvSpPr>
          <p:nvPr>
            <p:ph idx="1"/>
          </p:nvPr>
        </p:nvSpPr>
        <p:spPr/>
        <p:txBody>
          <a:bodyPr/>
          <a:lstStyle/>
          <a:p>
            <a:r>
              <a:rPr lang="en-US" dirty="0" smtClean="0"/>
              <a:t>Effective </a:t>
            </a:r>
            <a:r>
              <a:rPr lang="en-US" dirty="0"/>
              <a:t>stakeholder management and communication are critical to the success of systems integration projects. </a:t>
            </a:r>
            <a:endParaRPr lang="en-US" dirty="0" smtClean="0"/>
          </a:p>
          <a:p>
            <a:r>
              <a:rPr lang="en-US" dirty="0" smtClean="0"/>
              <a:t>By </a:t>
            </a:r>
            <a:r>
              <a:rPr lang="en-US" dirty="0"/>
              <a:t>identifying and engaging stakeholders, managing expectations, and communicating regularly and effectively, the project team can ensure that all stakeholders are informed, engaged, and aligned with project goals and objectives.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923114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Project </a:t>
            </a:r>
            <a:r>
              <a:rPr lang="en-US" dirty="0" smtClean="0"/>
              <a:t>sponsors</a:t>
            </a:r>
          </a:p>
          <a:p>
            <a:pPr lvl="1"/>
            <a:r>
              <a:rPr lang="en-US" dirty="0" smtClean="0"/>
              <a:t>Project </a:t>
            </a:r>
            <a:r>
              <a:rPr lang="en-US" dirty="0"/>
              <a:t>sponsors are typically senior executives, managers, or other decision-makers who provide financial support and oversight for the project. Their role is to ensure that the project aligns with the organization's strategic goals and objectives, and to provide guidance and support to the project team</a:t>
            </a:r>
            <a:r>
              <a:rPr lang="en-US" dirty="0" smtClean="0"/>
              <a:t>.</a:t>
            </a:r>
            <a:endParaRPr lang="en-US" dirty="0"/>
          </a:p>
          <a:p>
            <a:pPr marL="514350" indent="-514350">
              <a:buFont typeface="+mj-lt"/>
              <a:buAutoNum type="arabicPeriod"/>
            </a:pPr>
            <a:r>
              <a:rPr lang="en-US" dirty="0" smtClean="0"/>
              <a:t>End-users</a:t>
            </a:r>
          </a:p>
          <a:p>
            <a:pPr lvl="1"/>
            <a:r>
              <a:rPr lang="en-US" dirty="0" smtClean="0"/>
              <a:t>End-users </a:t>
            </a:r>
            <a:r>
              <a:rPr lang="en-US" dirty="0"/>
              <a:t>are the individuals or groups who will ultimately use the system or application being developed. Their role is to provide feedback on system functionality and usability, and to ensure that the system meets their needs and requirements</a:t>
            </a:r>
            <a:r>
              <a:rPr lang="en-US" dirty="0" smtClean="0"/>
              <a:t>.</a:t>
            </a:r>
            <a:endParaRPr lang="en-US" dirty="0"/>
          </a:p>
          <a:p>
            <a:pPr marL="514350" indent="-514350">
              <a:buFont typeface="+mj-lt"/>
              <a:buAutoNum type="arabicPeriod"/>
            </a:pPr>
            <a:r>
              <a:rPr lang="en-US" dirty="0"/>
              <a:t>Project </a:t>
            </a:r>
            <a:r>
              <a:rPr lang="en-US" dirty="0" smtClean="0"/>
              <a:t>managers</a:t>
            </a:r>
          </a:p>
          <a:p>
            <a:pPr lvl="1"/>
            <a:r>
              <a:rPr lang="en-US" dirty="0" smtClean="0"/>
              <a:t>Project </a:t>
            </a:r>
            <a:r>
              <a:rPr lang="en-US" dirty="0"/>
              <a:t>managers are responsible for planning, executing, and monitoring the project, and for ensuring that it stays on track and within budget. Their role is to manage the project team, communicate with stakeholders, and ensure that project goals and objectives are met</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1384901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t>
            </a:r>
            <a:endParaRPr lang="en-US"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startAt="4"/>
            </a:pPr>
            <a:r>
              <a:rPr lang="en-US" dirty="0" smtClean="0"/>
              <a:t>Project </a:t>
            </a:r>
            <a:r>
              <a:rPr lang="en-US" dirty="0"/>
              <a:t>team </a:t>
            </a:r>
            <a:r>
              <a:rPr lang="en-US" dirty="0" smtClean="0"/>
              <a:t>members</a:t>
            </a:r>
          </a:p>
          <a:p>
            <a:pPr lvl="1"/>
            <a:r>
              <a:rPr lang="en-US" dirty="0" smtClean="0"/>
              <a:t>Project </a:t>
            </a:r>
            <a:r>
              <a:rPr lang="en-US" dirty="0"/>
              <a:t>team members are the individuals who are responsible for developing, testing, and implementing the system or application. They may include developers, testers, analysts, and other technical roles. Their role is to ensure that the system is developed according to the project plan, and meets the requirements and expectations of stakeholders</a:t>
            </a:r>
            <a:r>
              <a:rPr lang="en-US" dirty="0" smtClean="0"/>
              <a:t>.</a:t>
            </a:r>
            <a:endParaRPr lang="en-US" dirty="0"/>
          </a:p>
          <a:p>
            <a:pPr marL="514350" indent="-514350">
              <a:buFont typeface="+mj-lt"/>
              <a:buAutoNum type="arabicPeriod" startAt="4"/>
            </a:pPr>
            <a:r>
              <a:rPr lang="en-US" dirty="0"/>
              <a:t>Vendors and </a:t>
            </a:r>
            <a:r>
              <a:rPr lang="en-US" dirty="0" smtClean="0"/>
              <a:t>partners</a:t>
            </a:r>
          </a:p>
          <a:p>
            <a:pPr lvl="1"/>
            <a:r>
              <a:rPr lang="en-US" dirty="0" smtClean="0"/>
              <a:t>Vendors </a:t>
            </a:r>
            <a:r>
              <a:rPr lang="en-US" dirty="0"/>
              <a:t>and partners may be involved in systems integration projects to provide technology solutions, software applications, or other services. Their role is to ensure that their products or services are integrated seamlessly into the overall system, and to work closely with the project team to ensure that project goals and objectives are met</a:t>
            </a:r>
            <a:r>
              <a:rPr lang="en-US" dirty="0" smtClean="0"/>
              <a:t>.</a:t>
            </a:r>
            <a:endParaRPr lang="en-US" dirty="0"/>
          </a:p>
          <a:p>
            <a:pPr marL="514350" indent="-514350">
              <a:buFont typeface="+mj-lt"/>
              <a:buAutoNum type="arabicPeriod" startAt="4"/>
            </a:pPr>
            <a:r>
              <a:rPr lang="en-US" dirty="0"/>
              <a:t>Regulators and compliance </a:t>
            </a:r>
            <a:r>
              <a:rPr lang="en-US" dirty="0" smtClean="0"/>
              <a:t>officers</a:t>
            </a:r>
          </a:p>
          <a:p>
            <a:pPr lvl="1"/>
            <a:r>
              <a:rPr lang="en-US" dirty="0" smtClean="0"/>
              <a:t>Regulators </a:t>
            </a:r>
            <a:r>
              <a:rPr lang="en-US" dirty="0"/>
              <a:t>and compliance officers may be involved in systems integration projects to ensure that the system meets regulatory requirements and compliance standards. Their role is to provide guidance and oversight to the project team, and to ensure that the system meets all necessary regulatory and compliance requirements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1580442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7"/>
            </a:pPr>
            <a:r>
              <a:rPr lang="en-US" dirty="0" smtClean="0"/>
              <a:t>Other stakeholders</a:t>
            </a:r>
          </a:p>
          <a:p>
            <a:pPr lvl="1"/>
            <a:r>
              <a:rPr lang="en-US" dirty="0" smtClean="0"/>
              <a:t>Other </a:t>
            </a:r>
            <a:r>
              <a:rPr lang="en-US" dirty="0"/>
              <a:t>stakeholders may include customers, suppliers, investors, and other individuals or groups who are impacted by the project. Their role is to provide feedback, support, or other contributions to the project, and to ensure that their needs and expectations are met</a:t>
            </a:r>
            <a:r>
              <a:rPr lang="en-US" dirty="0" smtClean="0"/>
              <a:t>.</a:t>
            </a:r>
          </a:p>
          <a:p>
            <a:r>
              <a:rPr lang="en-US" dirty="0" smtClean="0"/>
              <a:t>There </a:t>
            </a:r>
            <a:r>
              <a:rPr lang="en-US" dirty="0"/>
              <a:t>are many different types of stakeholders in a systems integration project, each with their own roles and responsibilities. </a:t>
            </a:r>
            <a:endParaRPr lang="en-US" dirty="0" smtClean="0"/>
          </a:p>
          <a:p>
            <a:r>
              <a:rPr lang="en-US" dirty="0" smtClean="0"/>
              <a:t>Effective </a:t>
            </a:r>
            <a:r>
              <a:rPr lang="en-US" dirty="0"/>
              <a:t>stakeholder management involves identifying, engaging, and managing the expectations of all stakeholders, and ensuring that their needs and requirements are understood and addressed throughout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592351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a:t>
            </a:r>
            <a:r>
              <a:rPr lang="en-US" dirty="0"/>
              <a:t>communication and strategies</a:t>
            </a:r>
          </a:p>
        </p:txBody>
      </p:sp>
      <p:sp>
        <p:nvSpPr>
          <p:cNvPr id="3" name="Content Placeholder 2"/>
          <p:cNvSpPr>
            <a:spLocks noGrp="1"/>
          </p:cNvSpPr>
          <p:nvPr>
            <p:ph idx="1"/>
          </p:nvPr>
        </p:nvSpPr>
        <p:spPr/>
        <p:txBody>
          <a:bodyPr>
            <a:normAutofit/>
          </a:bodyPr>
          <a:lstStyle/>
          <a:p>
            <a:r>
              <a:rPr lang="en-US" dirty="0"/>
              <a:t>Effective communication is critical to the success of systems integration projects, as it helps to ensure that all stakeholders are informed, engaged, and aligned with project goals and objectives. </a:t>
            </a:r>
            <a:endParaRPr lang="en-US" dirty="0" smtClean="0"/>
          </a:p>
          <a:p>
            <a:r>
              <a:rPr lang="en-US" dirty="0" smtClean="0"/>
              <a:t>Here </a:t>
            </a:r>
            <a:r>
              <a:rPr lang="en-US" dirty="0"/>
              <a:t>are some reasons why effective communication is important in systems integration projects:</a:t>
            </a:r>
          </a:p>
          <a:p>
            <a:pPr lvl="1"/>
            <a:r>
              <a:rPr lang="en-US" dirty="0" smtClean="0"/>
              <a:t>Ensures </a:t>
            </a:r>
            <a:r>
              <a:rPr lang="en-US" dirty="0"/>
              <a:t>stakeholder </a:t>
            </a:r>
            <a:r>
              <a:rPr lang="en-US" dirty="0" smtClean="0"/>
              <a:t>engagement</a:t>
            </a:r>
          </a:p>
          <a:p>
            <a:pPr lvl="1"/>
            <a:r>
              <a:rPr lang="en-US" dirty="0" smtClean="0"/>
              <a:t>Minimizes </a:t>
            </a:r>
            <a:r>
              <a:rPr lang="en-US" dirty="0"/>
              <a:t>misunderstandings and </a:t>
            </a:r>
            <a:r>
              <a:rPr lang="en-US" dirty="0" smtClean="0"/>
              <a:t>errors</a:t>
            </a:r>
          </a:p>
          <a:p>
            <a:pPr lvl="1"/>
            <a:r>
              <a:rPr lang="en-US" dirty="0" smtClean="0"/>
              <a:t>Facilitates </a:t>
            </a:r>
            <a:r>
              <a:rPr lang="en-US" dirty="0"/>
              <a:t>collaboration and </a:t>
            </a:r>
            <a:r>
              <a:rPr lang="en-US" dirty="0" smtClean="0"/>
              <a:t>teamwork</a:t>
            </a:r>
          </a:p>
          <a:p>
            <a:pPr lvl="1"/>
            <a:r>
              <a:rPr lang="en-US" dirty="0" smtClean="0"/>
              <a:t>Enables </a:t>
            </a:r>
            <a:r>
              <a:rPr lang="en-US" dirty="0"/>
              <a:t>timely </a:t>
            </a:r>
            <a:r>
              <a:rPr lang="en-US" dirty="0" smtClean="0"/>
              <a:t>decision-making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3084750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a:t>
            </a:r>
            <a:r>
              <a:rPr lang="en-US" dirty="0"/>
              <a:t>communication and strategies</a:t>
            </a:r>
          </a:p>
        </p:txBody>
      </p:sp>
      <p:sp>
        <p:nvSpPr>
          <p:cNvPr id="3" name="Content Placeholder 2"/>
          <p:cNvSpPr>
            <a:spLocks noGrp="1"/>
          </p:cNvSpPr>
          <p:nvPr>
            <p:ph idx="1"/>
          </p:nvPr>
        </p:nvSpPr>
        <p:spPr/>
        <p:txBody>
          <a:bodyPr>
            <a:normAutofit/>
          </a:bodyPr>
          <a:lstStyle/>
          <a:p>
            <a:pPr marL="0" indent="0">
              <a:buNone/>
            </a:pPr>
            <a:r>
              <a:rPr lang="en-US" dirty="0"/>
              <a:t>Here are some strategies for communicating project progress and updates</a:t>
            </a:r>
            <a:r>
              <a:rPr lang="en-US" dirty="0" smtClean="0"/>
              <a:t>:</a:t>
            </a:r>
          </a:p>
          <a:p>
            <a:pPr marL="514350" indent="-514350">
              <a:buFont typeface="+mj-lt"/>
              <a:buAutoNum type="arabicPeriod"/>
            </a:pPr>
            <a:r>
              <a:rPr lang="en-US" dirty="0" smtClean="0"/>
              <a:t>Develop </a:t>
            </a:r>
            <a:r>
              <a:rPr lang="en-US" dirty="0"/>
              <a:t>a communication </a:t>
            </a:r>
            <a:r>
              <a:rPr lang="en-US" dirty="0" smtClean="0"/>
              <a:t>plan</a:t>
            </a:r>
          </a:p>
          <a:p>
            <a:pPr marL="514350" indent="-514350">
              <a:buFont typeface="+mj-lt"/>
              <a:buAutoNum type="arabicPeriod"/>
            </a:pPr>
            <a:r>
              <a:rPr lang="en-US" dirty="0" smtClean="0"/>
              <a:t>Use </a:t>
            </a:r>
            <a:r>
              <a:rPr lang="en-US" dirty="0"/>
              <a:t>multiple </a:t>
            </a:r>
            <a:r>
              <a:rPr lang="en-US" dirty="0" smtClean="0"/>
              <a:t>channels</a:t>
            </a:r>
          </a:p>
          <a:p>
            <a:pPr marL="514350" indent="-514350">
              <a:buFont typeface="+mj-lt"/>
              <a:buAutoNum type="arabicPeriod"/>
            </a:pPr>
            <a:r>
              <a:rPr lang="en-US" dirty="0" smtClean="0"/>
              <a:t>Regular </a:t>
            </a:r>
            <a:r>
              <a:rPr lang="en-US" dirty="0"/>
              <a:t>status </a:t>
            </a:r>
            <a:r>
              <a:rPr lang="en-US" dirty="0" smtClean="0"/>
              <a:t>updates</a:t>
            </a:r>
          </a:p>
          <a:p>
            <a:pPr marL="514350" indent="-514350">
              <a:buFont typeface="+mj-lt"/>
              <a:buAutoNum type="arabicPeriod"/>
            </a:pPr>
            <a:r>
              <a:rPr lang="en-US" dirty="0" smtClean="0"/>
              <a:t>Tailored communication</a:t>
            </a:r>
          </a:p>
          <a:p>
            <a:pPr marL="514350" indent="-514350">
              <a:buFont typeface="+mj-lt"/>
              <a:buAutoNum type="arabicPeriod"/>
            </a:pPr>
            <a:r>
              <a:rPr lang="en-US" dirty="0" smtClean="0"/>
              <a:t>Be </a:t>
            </a:r>
            <a:r>
              <a:rPr lang="en-US" dirty="0"/>
              <a:t>transparent and </a:t>
            </a:r>
            <a:r>
              <a:rPr lang="en-US" dirty="0" smtClean="0"/>
              <a:t>honest</a:t>
            </a:r>
          </a:p>
          <a:p>
            <a:pPr marL="514350" indent="-514350">
              <a:buFont typeface="+mj-lt"/>
              <a:buAutoNum type="arabicPeriod"/>
            </a:pPr>
            <a:r>
              <a:rPr lang="en-US" dirty="0" smtClean="0"/>
              <a:t>Use visuals</a:t>
            </a:r>
          </a:p>
          <a:p>
            <a:pPr marL="514350" indent="-514350">
              <a:buFont typeface="+mj-lt"/>
              <a:buAutoNum type="arabicPeriod"/>
            </a:pPr>
            <a:r>
              <a:rPr lang="en-US" dirty="0" smtClean="0"/>
              <a:t>Manage expectations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2506250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Risk management and mitigation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362963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a:t>
            </a:r>
            <a:endParaRPr lang="en-US" dirty="0"/>
          </a:p>
        </p:txBody>
      </p:sp>
      <p:sp>
        <p:nvSpPr>
          <p:cNvPr id="3" name="Content Placeholder 2"/>
          <p:cNvSpPr>
            <a:spLocks noGrp="1"/>
          </p:cNvSpPr>
          <p:nvPr>
            <p:ph idx="1"/>
          </p:nvPr>
        </p:nvSpPr>
        <p:spPr/>
        <p:txBody>
          <a:bodyPr/>
          <a:lstStyle/>
          <a:p>
            <a:r>
              <a:rPr lang="en-US" dirty="0"/>
              <a:t>Risk management is a critical aspect of systems integration projects, as it involves identifying, assessing, and mitigating risks that could impact project outcomes. </a:t>
            </a:r>
            <a:endParaRPr lang="en-US" dirty="0" smtClean="0"/>
          </a:p>
          <a:p>
            <a:r>
              <a:rPr lang="en-US" dirty="0" smtClean="0"/>
              <a:t>The </a:t>
            </a:r>
            <a:r>
              <a:rPr lang="en-US" dirty="0"/>
              <a:t>goal of risk management is to minimize the likelihood and impact of potential risks, and to ensure that the project stays on track and within budget.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3981378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a:t>
            </a:r>
            <a:endParaRPr lang="en-US" dirty="0"/>
          </a:p>
        </p:txBody>
      </p:sp>
      <p:sp>
        <p:nvSpPr>
          <p:cNvPr id="3" name="Content Placeholder 2"/>
          <p:cNvSpPr>
            <a:spLocks noGrp="1"/>
          </p:cNvSpPr>
          <p:nvPr>
            <p:ph idx="1"/>
          </p:nvPr>
        </p:nvSpPr>
        <p:spPr/>
        <p:txBody>
          <a:bodyPr>
            <a:normAutofit/>
          </a:bodyPr>
          <a:lstStyle/>
          <a:p>
            <a:r>
              <a:rPr lang="en-US" dirty="0"/>
              <a:t>Here are the key steps involved in risk management in systems integration projects:</a:t>
            </a:r>
          </a:p>
          <a:p>
            <a:pPr marL="914400" lvl="1" indent="-457200">
              <a:buFont typeface="+mj-lt"/>
              <a:buAutoNum type="arabicPeriod"/>
            </a:pPr>
            <a:r>
              <a:rPr lang="en-US" dirty="0" smtClean="0"/>
              <a:t>Identify risks</a:t>
            </a:r>
            <a:endParaRPr lang="en-US" dirty="0"/>
          </a:p>
          <a:p>
            <a:pPr marL="914400" lvl="1" indent="-457200">
              <a:buFont typeface="+mj-lt"/>
              <a:buAutoNum type="arabicPeriod"/>
            </a:pPr>
            <a:r>
              <a:rPr lang="en-US" dirty="0" smtClean="0"/>
              <a:t>Assess risks</a:t>
            </a:r>
          </a:p>
          <a:p>
            <a:pPr marL="914400" lvl="1" indent="-457200">
              <a:buFont typeface="+mj-lt"/>
              <a:buAutoNum type="arabicPeriod"/>
            </a:pPr>
            <a:r>
              <a:rPr lang="en-US" dirty="0" smtClean="0"/>
              <a:t>Develop </a:t>
            </a:r>
            <a:r>
              <a:rPr lang="en-US" dirty="0"/>
              <a:t>risk mitigation </a:t>
            </a:r>
            <a:r>
              <a:rPr lang="en-US" dirty="0" smtClean="0"/>
              <a:t>strategies</a:t>
            </a:r>
          </a:p>
          <a:p>
            <a:pPr marL="914400" lvl="1" indent="-457200">
              <a:buFont typeface="+mj-lt"/>
              <a:buAutoNum type="arabicPeriod"/>
            </a:pPr>
            <a:r>
              <a:rPr lang="en-US" dirty="0" smtClean="0"/>
              <a:t>Monitor </a:t>
            </a:r>
            <a:r>
              <a:rPr lang="en-US" dirty="0"/>
              <a:t>and control </a:t>
            </a:r>
            <a:r>
              <a:rPr lang="en-US" dirty="0" smtClean="0"/>
              <a:t>risks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4181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Project management methodologies for systems integration</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7866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Strategies </a:t>
            </a:r>
            <a:r>
              <a:rPr lang="en-US" dirty="0"/>
              <a:t>for risk mitigation</a:t>
            </a:r>
          </a:p>
        </p:txBody>
      </p:sp>
      <p:sp>
        <p:nvSpPr>
          <p:cNvPr id="3" name="Content Placeholder 2"/>
          <p:cNvSpPr>
            <a:spLocks noGrp="1"/>
          </p:cNvSpPr>
          <p:nvPr>
            <p:ph idx="1"/>
          </p:nvPr>
        </p:nvSpPr>
        <p:spPr/>
        <p:txBody>
          <a:bodyPr>
            <a:normAutofit/>
          </a:bodyPr>
          <a:lstStyle/>
          <a:p>
            <a:r>
              <a:rPr lang="en-US" dirty="0"/>
              <a:t>Develop a risk management </a:t>
            </a:r>
            <a:r>
              <a:rPr lang="en-US" dirty="0" smtClean="0"/>
              <a:t>plan</a:t>
            </a:r>
          </a:p>
          <a:p>
            <a:r>
              <a:rPr lang="en-US" dirty="0" smtClean="0"/>
              <a:t>Involve </a:t>
            </a:r>
            <a:r>
              <a:rPr lang="en-US" dirty="0"/>
              <a:t>stakeholders in risk </a:t>
            </a:r>
            <a:r>
              <a:rPr lang="en-US" dirty="0" smtClean="0"/>
              <a:t>management</a:t>
            </a:r>
          </a:p>
          <a:p>
            <a:r>
              <a:rPr lang="en-US" dirty="0" smtClean="0"/>
              <a:t>Conduct </a:t>
            </a:r>
            <a:r>
              <a:rPr lang="en-US" dirty="0"/>
              <a:t>regular risk </a:t>
            </a:r>
            <a:r>
              <a:rPr lang="en-US" dirty="0" smtClean="0"/>
              <a:t>assessments</a:t>
            </a:r>
          </a:p>
          <a:p>
            <a:r>
              <a:rPr lang="en-US" dirty="0" smtClean="0"/>
              <a:t>Implement </a:t>
            </a:r>
            <a:r>
              <a:rPr lang="en-US" dirty="0"/>
              <a:t>risk response </a:t>
            </a:r>
            <a:r>
              <a:rPr lang="en-US" dirty="0" smtClean="0"/>
              <a:t>plans</a:t>
            </a:r>
          </a:p>
          <a:p>
            <a:r>
              <a:rPr lang="en-US" dirty="0" smtClean="0"/>
              <a:t>Use </a:t>
            </a:r>
            <a:r>
              <a:rPr lang="en-US" dirty="0"/>
              <a:t>project management </a:t>
            </a:r>
            <a:r>
              <a:rPr lang="en-US" dirty="0" smtClean="0"/>
              <a:t>tools</a:t>
            </a:r>
          </a:p>
          <a:p>
            <a:r>
              <a:rPr lang="en-US" dirty="0" smtClean="0"/>
              <a:t>Continuously </a:t>
            </a:r>
            <a:r>
              <a:rPr lang="en-US" dirty="0"/>
              <a:t>monitor and evaluate </a:t>
            </a:r>
            <a:r>
              <a:rPr lang="en-US" dirty="0" smtClean="0"/>
              <a:t>risks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3149342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 integration </a:t>
            </a:r>
            <a:r>
              <a:rPr lang="en-US" dirty="0" smtClean="0"/>
              <a:t>risks</a:t>
            </a:r>
            <a:endParaRPr lang="en-US" dirty="0"/>
          </a:p>
        </p:txBody>
      </p:sp>
      <p:sp>
        <p:nvSpPr>
          <p:cNvPr id="3" name="Content Placeholder 2"/>
          <p:cNvSpPr>
            <a:spLocks noGrp="1"/>
          </p:cNvSpPr>
          <p:nvPr>
            <p:ph idx="1"/>
          </p:nvPr>
        </p:nvSpPr>
        <p:spPr/>
        <p:txBody>
          <a:bodyPr/>
          <a:lstStyle/>
          <a:p>
            <a:r>
              <a:rPr lang="en-US" dirty="0" smtClean="0"/>
              <a:t>Systems </a:t>
            </a:r>
            <a:r>
              <a:rPr lang="en-US" dirty="0"/>
              <a:t>integration projects face a range of risks and challenges, including integration complexity, scope creep, resource constraints, vendor and partner management, security and data privacy, project governance and oversight, testing and quality assurance, and change management. </a:t>
            </a:r>
            <a:endParaRPr lang="en-US" dirty="0" smtClean="0"/>
          </a:p>
          <a:p>
            <a:r>
              <a:rPr lang="en-US" dirty="0" smtClean="0"/>
              <a:t>By </a:t>
            </a:r>
            <a:r>
              <a:rPr lang="en-US" dirty="0"/>
              <a:t>identifying and managing these risks and challenges, project teams can improve the likelihood of project success and ensure that the system meets the needs and requirements of stakeholders.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374812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 integration </a:t>
            </a:r>
            <a:r>
              <a:rPr lang="en-US" dirty="0" smtClean="0"/>
              <a:t>risks</a:t>
            </a:r>
            <a:endParaRPr lang="en-US" dirty="0"/>
          </a:p>
        </p:txBody>
      </p:sp>
      <p:sp>
        <p:nvSpPr>
          <p:cNvPr id="3" name="Content Placeholder 2"/>
          <p:cNvSpPr>
            <a:spLocks noGrp="1"/>
          </p:cNvSpPr>
          <p:nvPr>
            <p:ph idx="1"/>
          </p:nvPr>
        </p:nvSpPr>
        <p:spPr/>
        <p:txBody>
          <a:bodyPr>
            <a:normAutofit/>
          </a:bodyPr>
          <a:lstStyle/>
          <a:p>
            <a:r>
              <a:rPr lang="en-US" dirty="0"/>
              <a:t>Integration </a:t>
            </a:r>
            <a:r>
              <a:rPr lang="en-US" dirty="0" smtClean="0"/>
              <a:t>complexity</a:t>
            </a:r>
          </a:p>
          <a:p>
            <a:pPr lvl="1"/>
            <a:r>
              <a:rPr lang="en-US" dirty="0" smtClean="0"/>
              <a:t>Systems </a:t>
            </a:r>
            <a:r>
              <a:rPr lang="en-US" dirty="0"/>
              <a:t>integration projects often involve integrating multiple systems and applications, which can be complex and challenging. This can lead to issues with data integrity, system compatibility, and other technical challenges.</a:t>
            </a:r>
          </a:p>
          <a:p>
            <a:r>
              <a:rPr lang="en-US" dirty="0" smtClean="0"/>
              <a:t>Scope creep</a:t>
            </a:r>
          </a:p>
          <a:p>
            <a:pPr lvl="1"/>
            <a:r>
              <a:rPr lang="en-US" dirty="0" smtClean="0"/>
              <a:t>Scope </a:t>
            </a:r>
            <a:r>
              <a:rPr lang="en-US" dirty="0"/>
              <a:t>creep occurs when the project scope expands beyond the original requirements, leading to additional work and costs. This can be caused by changing requirements, stakeholder demands, or other factors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23921702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 integration </a:t>
            </a:r>
            <a:r>
              <a:rPr lang="en-US" dirty="0" smtClean="0"/>
              <a:t>risks</a:t>
            </a:r>
            <a:endParaRPr lang="en-US" dirty="0"/>
          </a:p>
        </p:txBody>
      </p:sp>
      <p:sp>
        <p:nvSpPr>
          <p:cNvPr id="3" name="Content Placeholder 2"/>
          <p:cNvSpPr>
            <a:spLocks noGrp="1"/>
          </p:cNvSpPr>
          <p:nvPr>
            <p:ph idx="1"/>
          </p:nvPr>
        </p:nvSpPr>
        <p:spPr/>
        <p:txBody>
          <a:bodyPr>
            <a:normAutofit/>
          </a:bodyPr>
          <a:lstStyle/>
          <a:p>
            <a:r>
              <a:rPr lang="en-US" dirty="0" smtClean="0"/>
              <a:t>Resource constraints</a:t>
            </a:r>
          </a:p>
          <a:p>
            <a:pPr lvl="1"/>
            <a:r>
              <a:rPr lang="en-US" dirty="0" smtClean="0"/>
              <a:t>Resource </a:t>
            </a:r>
            <a:r>
              <a:rPr lang="en-US" dirty="0"/>
              <a:t>constraints, such as limited budgets, staffing shortages, or other resource limitations, can impact project timelines, quality, and outcomes.</a:t>
            </a:r>
          </a:p>
          <a:p>
            <a:r>
              <a:rPr lang="en-US" dirty="0" smtClean="0"/>
              <a:t>Vendor </a:t>
            </a:r>
            <a:r>
              <a:rPr lang="en-US" dirty="0"/>
              <a:t>and partner </a:t>
            </a:r>
            <a:r>
              <a:rPr lang="en-US" dirty="0" smtClean="0"/>
              <a:t>management</a:t>
            </a:r>
          </a:p>
          <a:p>
            <a:pPr lvl="1"/>
            <a:r>
              <a:rPr lang="en-US" dirty="0" smtClean="0"/>
              <a:t>Systems </a:t>
            </a:r>
            <a:r>
              <a:rPr lang="en-US" dirty="0"/>
              <a:t>integration projects often involve working with vendors and partners, which can create additional challenges related to communication, coordination, and managing expectations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577210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 integration </a:t>
            </a:r>
            <a:r>
              <a:rPr lang="en-US" dirty="0" smtClean="0"/>
              <a:t>risks</a:t>
            </a:r>
            <a:endParaRPr lang="en-US" dirty="0"/>
          </a:p>
        </p:txBody>
      </p:sp>
      <p:sp>
        <p:nvSpPr>
          <p:cNvPr id="3" name="Content Placeholder 2"/>
          <p:cNvSpPr>
            <a:spLocks noGrp="1"/>
          </p:cNvSpPr>
          <p:nvPr>
            <p:ph idx="1"/>
          </p:nvPr>
        </p:nvSpPr>
        <p:spPr/>
        <p:txBody>
          <a:bodyPr>
            <a:normAutofit/>
          </a:bodyPr>
          <a:lstStyle/>
          <a:p>
            <a:r>
              <a:rPr lang="en-US" dirty="0" smtClean="0"/>
              <a:t>Security </a:t>
            </a:r>
            <a:r>
              <a:rPr lang="en-US" dirty="0"/>
              <a:t>and data </a:t>
            </a:r>
            <a:r>
              <a:rPr lang="en-US" dirty="0" smtClean="0"/>
              <a:t>privacy</a:t>
            </a:r>
          </a:p>
          <a:p>
            <a:pPr lvl="1"/>
            <a:r>
              <a:rPr lang="en-US" dirty="0" smtClean="0"/>
              <a:t>Systems </a:t>
            </a:r>
            <a:r>
              <a:rPr lang="en-US" dirty="0"/>
              <a:t>integration projects may involve sensitive or confidential data, which can create risks related to security and data privacy. These risks may include data breaches, unauthorized access, or other security threats.</a:t>
            </a:r>
          </a:p>
          <a:p>
            <a:r>
              <a:rPr lang="en-US" dirty="0" smtClean="0"/>
              <a:t>Project </a:t>
            </a:r>
            <a:r>
              <a:rPr lang="en-US" dirty="0"/>
              <a:t>governance and </a:t>
            </a:r>
            <a:r>
              <a:rPr lang="en-US" dirty="0" smtClean="0"/>
              <a:t>oversight</a:t>
            </a:r>
          </a:p>
          <a:p>
            <a:pPr lvl="1"/>
            <a:r>
              <a:rPr lang="en-US" dirty="0" smtClean="0"/>
              <a:t>Effective </a:t>
            </a:r>
            <a:r>
              <a:rPr lang="en-US" dirty="0"/>
              <a:t>project governance and oversight are critical to the success of systems integration projects. Lack of governance or oversight can lead to delays, cost overruns, or other project failures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1077525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 integration </a:t>
            </a:r>
            <a:r>
              <a:rPr lang="en-US" dirty="0" smtClean="0"/>
              <a:t>risks</a:t>
            </a:r>
            <a:endParaRPr lang="en-US" dirty="0"/>
          </a:p>
        </p:txBody>
      </p:sp>
      <p:sp>
        <p:nvSpPr>
          <p:cNvPr id="3" name="Content Placeholder 2"/>
          <p:cNvSpPr>
            <a:spLocks noGrp="1"/>
          </p:cNvSpPr>
          <p:nvPr>
            <p:ph idx="1"/>
          </p:nvPr>
        </p:nvSpPr>
        <p:spPr/>
        <p:txBody>
          <a:bodyPr>
            <a:normAutofit/>
          </a:bodyPr>
          <a:lstStyle/>
          <a:p>
            <a:r>
              <a:rPr lang="en-US" dirty="0" smtClean="0"/>
              <a:t>Testing </a:t>
            </a:r>
            <a:r>
              <a:rPr lang="en-US" dirty="0"/>
              <a:t>and quality </a:t>
            </a:r>
            <a:r>
              <a:rPr lang="en-US" dirty="0" smtClean="0"/>
              <a:t>assurance</a:t>
            </a:r>
          </a:p>
          <a:p>
            <a:pPr lvl="1"/>
            <a:r>
              <a:rPr lang="en-US" dirty="0" smtClean="0"/>
              <a:t>Testing </a:t>
            </a:r>
            <a:r>
              <a:rPr lang="en-US" dirty="0"/>
              <a:t>and quality assurance are critical to ensuring that the system meets requirements and functions as intended. However, testing and quality assurance can be time-consuming, resource-intensive, and prone to errors.</a:t>
            </a:r>
          </a:p>
          <a:p>
            <a:r>
              <a:rPr lang="en-US" dirty="0" smtClean="0"/>
              <a:t>Change management</a:t>
            </a:r>
          </a:p>
          <a:p>
            <a:pPr lvl="1"/>
            <a:r>
              <a:rPr lang="en-US" dirty="0" smtClean="0"/>
              <a:t>Change </a:t>
            </a:r>
            <a:r>
              <a:rPr lang="en-US" dirty="0"/>
              <a:t>management is critical to ensuring that the system is adopted by end-users and that the organization realizes the intended benefits of the project. However, change management can be challenging and require significant effort to ensure that end-users are trained, informed, and engaged throughout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1335922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lstStyle/>
          <a:p>
            <a:r>
              <a:rPr lang="en-US" dirty="0"/>
              <a:t>Involve stakeholders</a:t>
            </a:r>
          </a:p>
          <a:p>
            <a:r>
              <a:rPr lang="en-US" dirty="0"/>
              <a:t>Use a structured approach</a:t>
            </a:r>
          </a:p>
          <a:p>
            <a:r>
              <a:rPr lang="en-US" dirty="0"/>
              <a:t>Prioritize risks</a:t>
            </a:r>
          </a:p>
          <a:p>
            <a:r>
              <a:rPr lang="en-US" dirty="0"/>
              <a:t>Develop risk response plans</a:t>
            </a:r>
          </a:p>
          <a:p>
            <a:r>
              <a:rPr lang="en-US" dirty="0"/>
              <a:t>Test risk response </a:t>
            </a:r>
          </a:p>
          <a:p>
            <a:r>
              <a:rPr lang="en-US" dirty="0"/>
              <a:t>Continuously monitor and assess risks</a:t>
            </a:r>
          </a:p>
          <a:p>
            <a:r>
              <a:rPr lang="en-US" dirty="0"/>
              <a:t>Document and communicate risks</a:t>
            </a:r>
          </a:p>
          <a:p>
            <a:r>
              <a:rPr lang="en-US" dirty="0"/>
              <a:t>Use risk management tools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3851951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Ongoing risk management </a:t>
            </a:r>
          </a:p>
        </p:txBody>
      </p:sp>
      <p:sp>
        <p:nvSpPr>
          <p:cNvPr id="3" name="Content Placeholder 2"/>
          <p:cNvSpPr>
            <a:spLocks noGrp="1"/>
          </p:cNvSpPr>
          <p:nvPr>
            <p:ph idx="1"/>
          </p:nvPr>
        </p:nvSpPr>
        <p:spPr/>
        <p:txBody>
          <a:bodyPr>
            <a:normAutofit/>
          </a:bodyPr>
          <a:lstStyle/>
          <a:p>
            <a:r>
              <a:rPr lang="en-US" dirty="0"/>
              <a:t>Ongoing risk management is critical to the success of systems integration projects, as it helps to ensure that potential risks are identified, assessed, and mitigated throughout the project lifecycle. </a:t>
            </a:r>
            <a:endParaRPr lang="en-US" dirty="0" smtClean="0"/>
          </a:p>
          <a:p>
            <a:r>
              <a:rPr lang="en-US" dirty="0" smtClean="0"/>
              <a:t>Here </a:t>
            </a:r>
            <a:r>
              <a:rPr lang="en-US" dirty="0"/>
              <a:t>are some reasons why ongoing risk management is important in systems integration projects:</a:t>
            </a:r>
          </a:p>
          <a:p>
            <a:pPr lvl="1"/>
            <a:r>
              <a:rPr lang="en-US" sz="2600" dirty="0" smtClean="0"/>
              <a:t>Identifying </a:t>
            </a:r>
            <a:r>
              <a:rPr lang="en-US" sz="2600" dirty="0"/>
              <a:t>new </a:t>
            </a:r>
            <a:r>
              <a:rPr lang="en-US" sz="2600" dirty="0" smtClean="0"/>
              <a:t>risks</a:t>
            </a:r>
          </a:p>
          <a:p>
            <a:pPr lvl="1"/>
            <a:r>
              <a:rPr lang="en-US" sz="2600" dirty="0" smtClean="0"/>
              <a:t>Managing </a:t>
            </a:r>
            <a:r>
              <a:rPr lang="en-US" sz="2600" dirty="0"/>
              <a:t>changing </a:t>
            </a:r>
            <a:r>
              <a:rPr lang="en-US" sz="2600" dirty="0" smtClean="0"/>
              <a:t>risks</a:t>
            </a:r>
          </a:p>
          <a:p>
            <a:pPr lvl="1"/>
            <a:r>
              <a:rPr lang="en-US" sz="2600" dirty="0" smtClean="0"/>
              <a:t>Avoiding </a:t>
            </a:r>
            <a:r>
              <a:rPr lang="en-US" sz="2600" dirty="0"/>
              <a:t>project delays and cost </a:t>
            </a:r>
            <a:r>
              <a:rPr lang="en-US" sz="2600" dirty="0" smtClean="0"/>
              <a:t>overruns</a:t>
            </a:r>
          </a:p>
          <a:p>
            <a:pPr lvl="1"/>
            <a:r>
              <a:rPr lang="en-US" sz="2600" dirty="0" smtClean="0"/>
              <a:t>Ensuring </a:t>
            </a:r>
            <a:r>
              <a:rPr lang="en-US" sz="2600" dirty="0"/>
              <a:t>stakeholder </a:t>
            </a:r>
            <a:r>
              <a:rPr lang="en-US" sz="2600" dirty="0" smtClean="0"/>
              <a:t>satisfaction</a:t>
            </a:r>
          </a:p>
          <a:p>
            <a:pPr lvl="1"/>
            <a:r>
              <a:rPr lang="en-US" sz="2600" dirty="0" smtClean="0"/>
              <a:t>Improving </a:t>
            </a:r>
            <a:r>
              <a:rPr lang="en-US" sz="2600" dirty="0"/>
              <a:t>project </a:t>
            </a:r>
            <a:r>
              <a:rPr lang="en-US" sz="2600" dirty="0" smtClean="0"/>
              <a:t>outcomes</a:t>
            </a:r>
          </a:p>
          <a:p>
            <a:pPr lvl="1"/>
            <a:r>
              <a:rPr lang="en-US" sz="2600" dirty="0" smtClean="0"/>
              <a:t>Compliance </a:t>
            </a:r>
            <a:r>
              <a:rPr lang="en-US" sz="2600" dirty="0"/>
              <a:t>with regulations and </a:t>
            </a:r>
            <a:r>
              <a:rPr lang="en-US" sz="2600" dirty="0" smtClean="0"/>
              <a:t>standards</a:t>
            </a:r>
            <a:endParaRPr lang="en-US" sz="2600"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17348559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Quality assurance and testing</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248993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r>
              <a:rPr lang="en-US" dirty="0"/>
              <a:t>of quality assurance and testing</a:t>
            </a:r>
          </a:p>
        </p:txBody>
      </p:sp>
      <p:sp>
        <p:nvSpPr>
          <p:cNvPr id="3" name="Content Placeholder 2"/>
          <p:cNvSpPr>
            <a:spLocks noGrp="1"/>
          </p:cNvSpPr>
          <p:nvPr>
            <p:ph idx="1"/>
          </p:nvPr>
        </p:nvSpPr>
        <p:spPr/>
        <p:txBody>
          <a:bodyPr/>
          <a:lstStyle/>
          <a:p>
            <a:r>
              <a:rPr lang="en-US" dirty="0"/>
              <a:t>Quality assurance and testing are critical aspects of systems integration projects, as they ensure that the system meets requirements and functions as intended. </a:t>
            </a:r>
            <a:endParaRPr lang="en-US" dirty="0" smtClean="0"/>
          </a:p>
          <a:p>
            <a:r>
              <a:rPr lang="en-US" dirty="0" smtClean="0"/>
              <a:t>Key </a:t>
            </a:r>
            <a:r>
              <a:rPr lang="en-US" dirty="0"/>
              <a:t>steps involved in quality assurance and testing in systems integration projects</a:t>
            </a:r>
            <a:r>
              <a:rPr lang="en-US" dirty="0" smtClean="0"/>
              <a:t>:</a:t>
            </a:r>
          </a:p>
          <a:p>
            <a:pPr lvl="1"/>
            <a:r>
              <a:rPr lang="en-US" dirty="0" smtClean="0"/>
              <a:t>Develop a testing plan</a:t>
            </a:r>
          </a:p>
          <a:p>
            <a:pPr lvl="1"/>
            <a:r>
              <a:rPr lang="en-US" dirty="0"/>
              <a:t>Develop test </a:t>
            </a:r>
            <a:r>
              <a:rPr lang="en-US" dirty="0" smtClean="0"/>
              <a:t>cases</a:t>
            </a:r>
          </a:p>
          <a:p>
            <a:pPr lvl="1"/>
            <a:r>
              <a:rPr lang="en-US" dirty="0"/>
              <a:t>Execute </a:t>
            </a:r>
            <a:r>
              <a:rPr lang="en-US" dirty="0" smtClean="0"/>
              <a:t>tests</a:t>
            </a:r>
          </a:p>
          <a:p>
            <a:pPr lvl="1"/>
            <a:r>
              <a:rPr lang="en-US" dirty="0"/>
              <a:t>Report </a:t>
            </a:r>
            <a:r>
              <a:rPr lang="en-US" dirty="0" smtClean="0"/>
              <a:t>defects</a:t>
            </a:r>
          </a:p>
          <a:p>
            <a:pPr lvl="1"/>
            <a:r>
              <a:rPr lang="en-US" dirty="0" smtClean="0"/>
              <a:t>Retest</a:t>
            </a:r>
          </a:p>
          <a:p>
            <a:pPr lvl="1"/>
            <a:r>
              <a:rPr lang="en-US" dirty="0"/>
              <a:t>Perform acceptance </a:t>
            </a:r>
            <a:r>
              <a:rPr lang="en-US" dirty="0" smtClean="0"/>
              <a:t>testing</a:t>
            </a:r>
          </a:p>
          <a:p>
            <a:pPr lvl="1"/>
            <a:r>
              <a:rPr lang="en-US" dirty="0"/>
              <a:t>Document test results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2306965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methodologies </a:t>
            </a:r>
            <a:endParaRPr lang="en-US" dirty="0"/>
          </a:p>
        </p:txBody>
      </p:sp>
      <p:sp>
        <p:nvSpPr>
          <p:cNvPr id="3" name="Content Placeholder 2"/>
          <p:cNvSpPr>
            <a:spLocks noGrp="1"/>
          </p:cNvSpPr>
          <p:nvPr>
            <p:ph idx="1"/>
          </p:nvPr>
        </p:nvSpPr>
        <p:spPr/>
        <p:txBody>
          <a:bodyPr>
            <a:normAutofit/>
          </a:bodyPr>
          <a:lstStyle/>
          <a:p>
            <a:r>
              <a:rPr lang="en-US" dirty="0"/>
              <a:t>Project management methodologies </a:t>
            </a:r>
            <a:r>
              <a:rPr lang="en-US" dirty="0" smtClean="0"/>
              <a:t>mean development approach.</a:t>
            </a:r>
          </a:p>
          <a:p>
            <a:r>
              <a:rPr lang="en-US" dirty="0" smtClean="0"/>
              <a:t>A </a:t>
            </a:r>
            <a:r>
              <a:rPr lang="en-US" dirty="0" smtClean="0"/>
              <a:t>development approach is the means </a:t>
            </a:r>
            <a:r>
              <a:rPr lang="en-US" dirty="0"/>
              <a:t>used to create and evolve the product, service, or </a:t>
            </a:r>
            <a:r>
              <a:rPr lang="en-US" dirty="0" smtClean="0"/>
              <a:t>result during </a:t>
            </a:r>
            <a:r>
              <a:rPr lang="en-US" dirty="0"/>
              <a:t>the project life cycle. </a:t>
            </a:r>
            <a:endParaRPr lang="en-US" dirty="0" smtClean="0"/>
          </a:p>
          <a:p>
            <a:r>
              <a:rPr lang="en-US" dirty="0" smtClean="0"/>
              <a:t>Three </a:t>
            </a:r>
            <a:r>
              <a:rPr lang="en-US" dirty="0"/>
              <a:t>commonly used </a:t>
            </a:r>
            <a:r>
              <a:rPr lang="en-US" dirty="0" smtClean="0"/>
              <a:t>approaches are</a:t>
            </a:r>
          </a:p>
          <a:p>
            <a:pPr lvl="1"/>
            <a:r>
              <a:rPr lang="en-US" dirty="0" smtClean="0"/>
              <a:t>predictive</a:t>
            </a:r>
            <a:r>
              <a:rPr lang="en-US" dirty="0"/>
              <a:t>, </a:t>
            </a:r>
            <a:endParaRPr lang="en-US" dirty="0" smtClean="0"/>
          </a:p>
          <a:p>
            <a:pPr lvl="1"/>
            <a:r>
              <a:rPr lang="en-US" dirty="0" smtClean="0"/>
              <a:t>hybrid</a:t>
            </a:r>
            <a:r>
              <a:rPr lang="en-US" dirty="0"/>
              <a:t>, and </a:t>
            </a:r>
            <a:endParaRPr lang="en-US" dirty="0" smtClean="0"/>
          </a:p>
          <a:p>
            <a:pPr lvl="1"/>
            <a:r>
              <a:rPr lang="en-US" dirty="0" smtClean="0"/>
              <a:t>adaptive</a:t>
            </a:r>
            <a:r>
              <a:rPr lang="en-US" dirty="0"/>
              <a: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pic>
        <p:nvPicPr>
          <p:cNvPr id="5" name="Picture 4"/>
          <p:cNvPicPr>
            <a:picLocks noChangeAspect="1"/>
          </p:cNvPicPr>
          <p:nvPr/>
        </p:nvPicPr>
        <p:blipFill>
          <a:blip r:embed="rId2"/>
          <a:stretch>
            <a:fillRect/>
          </a:stretch>
        </p:blipFill>
        <p:spPr>
          <a:xfrm>
            <a:off x="5080280" y="3271826"/>
            <a:ext cx="5906324" cy="2867425"/>
          </a:xfrm>
          <a:prstGeom prst="rect">
            <a:avLst/>
          </a:prstGeom>
        </p:spPr>
      </p:pic>
    </p:spTree>
    <p:extLst>
      <p:ext uri="{BB962C8B-B14F-4D97-AF65-F5344CB8AC3E}">
        <p14:creationId xmlns:p14="http://schemas.microsoft.com/office/powerpoint/2010/main" val="1906251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
            </a:r>
            <a:r>
              <a:rPr lang="en-US" dirty="0"/>
              <a:t>strategies for quality assurance and testing</a:t>
            </a:r>
          </a:p>
        </p:txBody>
      </p:sp>
      <p:sp>
        <p:nvSpPr>
          <p:cNvPr id="3" name="Content Placeholder 2"/>
          <p:cNvSpPr>
            <a:spLocks noGrp="1"/>
          </p:cNvSpPr>
          <p:nvPr>
            <p:ph idx="1"/>
          </p:nvPr>
        </p:nvSpPr>
        <p:spPr/>
        <p:txBody>
          <a:bodyPr>
            <a:normAutofit/>
          </a:bodyPr>
          <a:lstStyle/>
          <a:p>
            <a:r>
              <a:rPr lang="en-US" dirty="0" smtClean="0"/>
              <a:t>Strategies</a:t>
            </a:r>
          </a:p>
          <a:p>
            <a:pPr lvl="1"/>
            <a:r>
              <a:rPr lang="en-US" dirty="0" smtClean="0"/>
              <a:t>Involve stakeholders</a:t>
            </a:r>
          </a:p>
          <a:p>
            <a:pPr lvl="1"/>
            <a:r>
              <a:rPr lang="en-US" dirty="0" smtClean="0"/>
              <a:t>Use </a:t>
            </a:r>
            <a:r>
              <a:rPr lang="en-US" dirty="0"/>
              <a:t>a variety of testing </a:t>
            </a:r>
            <a:r>
              <a:rPr lang="en-US" dirty="0" smtClean="0"/>
              <a:t>techniques</a:t>
            </a:r>
          </a:p>
          <a:p>
            <a:pPr lvl="1"/>
            <a:r>
              <a:rPr lang="en-US" dirty="0" smtClean="0"/>
              <a:t>Conduct </a:t>
            </a:r>
            <a:r>
              <a:rPr lang="en-US" dirty="0"/>
              <a:t>testing early and </a:t>
            </a:r>
            <a:r>
              <a:rPr lang="en-US" dirty="0" smtClean="0"/>
              <a:t>often</a:t>
            </a:r>
          </a:p>
          <a:p>
            <a:pPr lvl="1"/>
            <a:r>
              <a:rPr lang="en-US" dirty="0" smtClean="0"/>
              <a:t>Use </a:t>
            </a:r>
            <a:r>
              <a:rPr lang="en-US" dirty="0"/>
              <a:t>testing </a:t>
            </a:r>
            <a:r>
              <a:rPr lang="en-US" dirty="0" smtClean="0"/>
              <a:t>tools</a:t>
            </a:r>
          </a:p>
          <a:p>
            <a:pPr lvl="1"/>
            <a:r>
              <a:rPr lang="en-US" dirty="0" smtClean="0"/>
              <a:t>Continuously </a:t>
            </a:r>
            <a:r>
              <a:rPr lang="en-US" dirty="0"/>
              <a:t>monitor and evaluate </a:t>
            </a:r>
            <a:r>
              <a:rPr lang="en-US" dirty="0" smtClean="0"/>
              <a:t>testing</a:t>
            </a:r>
            <a:endParaRPr lang="en-US" dirty="0"/>
          </a:p>
          <a:p>
            <a:r>
              <a:rPr lang="en-US" dirty="0" smtClean="0"/>
              <a:t>By </a:t>
            </a:r>
            <a:r>
              <a:rPr lang="en-US" dirty="0"/>
              <a:t>involving stakeholders, using a variety of testing techniques, conducting testing early and often, using testing tools, and continuously monitoring and evaluating testing, project teams can ensure that the system meets requirements and functions as intended, minimizing the likelihood of defects and issues and delivering value to the organization.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4513429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Types common in Integration</a:t>
            </a:r>
            <a:endParaRPr lang="en-US" dirty="0"/>
          </a:p>
        </p:txBody>
      </p:sp>
      <p:sp>
        <p:nvSpPr>
          <p:cNvPr id="3" name="Content Placeholder 2"/>
          <p:cNvSpPr>
            <a:spLocks noGrp="1"/>
          </p:cNvSpPr>
          <p:nvPr>
            <p:ph idx="1"/>
          </p:nvPr>
        </p:nvSpPr>
        <p:spPr/>
        <p:txBody>
          <a:bodyPr>
            <a:normAutofit/>
          </a:bodyPr>
          <a:lstStyle/>
          <a:p>
            <a:r>
              <a:rPr lang="en-US" dirty="0" smtClean="0"/>
              <a:t>Unit testing</a:t>
            </a:r>
          </a:p>
          <a:p>
            <a:r>
              <a:rPr lang="en-US" dirty="0" smtClean="0"/>
              <a:t>Integration testing</a:t>
            </a:r>
          </a:p>
          <a:p>
            <a:r>
              <a:rPr lang="en-US" dirty="0" smtClean="0"/>
              <a:t>System testing</a:t>
            </a:r>
          </a:p>
          <a:p>
            <a:r>
              <a:rPr lang="en-US" dirty="0" smtClean="0"/>
              <a:t>Acceptance testing</a:t>
            </a:r>
          </a:p>
          <a:p>
            <a:r>
              <a:rPr lang="en-US" dirty="0" smtClean="0"/>
              <a:t>Regression testing</a:t>
            </a:r>
          </a:p>
          <a:p>
            <a:r>
              <a:rPr lang="en-US" dirty="0" smtClean="0"/>
              <a:t>Performance testing</a:t>
            </a:r>
          </a:p>
          <a:p>
            <a:r>
              <a:rPr lang="en-US" dirty="0" smtClean="0"/>
              <a:t>Security testing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4998725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Types common in Integration</a:t>
            </a:r>
          </a:p>
        </p:txBody>
      </p:sp>
      <p:sp>
        <p:nvSpPr>
          <p:cNvPr id="3" name="Content Placeholder 2"/>
          <p:cNvSpPr>
            <a:spLocks noGrp="1"/>
          </p:cNvSpPr>
          <p:nvPr>
            <p:ph idx="1"/>
          </p:nvPr>
        </p:nvSpPr>
        <p:spPr/>
        <p:txBody>
          <a:bodyPr/>
          <a:lstStyle/>
          <a:p>
            <a:r>
              <a:rPr lang="en-US" dirty="0" smtClean="0"/>
              <a:t>The different </a:t>
            </a:r>
            <a:r>
              <a:rPr lang="en-US" dirty="0"/>
              <a:t>types of testing commonly used in software and systems integration projects include unit testing, integration testing, system testing, acceptance testing, regression testing, performance testing, and security testing. </a:t>
            </a:r>
            <a:endParaRPr lang="en-US" dirty="0" smtClean="0"/>
          </a:p>
          <a:p>
            <a:r>
              <a:rPr lang="en-US" dirty="0" smtClean="0"/>
              <a:t>By </a:t>
            </a:r>
            <a:r>
              <a:rPr lang="en-US" dirty="0"/>
              <a:t>using a combination of these testing types, project teams can ensure that the system meets its requirements and functions as intended, minimizing the likelihood of defects and issues and delivering value to the organization.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18812274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normAutofit/>
          </a:bodyPr>
          <a:lstStyle/>
          <a:p>
            <a:r>
              <a:rPr lang="en-US" dirty="0"/>
              <a:t>Involve </a:t>
            </a:r>
            <a:r>
              <a:rPr lang="en-US" dirty="0" smtClean="0"/>
              <a:t>stakeholders</a:t>
            </a:r>
          </a:p>
          <a:p>
            <a:r>
              <a:rPr lang="en-US" dirty="0" smtClean="0"/>
              <a:t>Define </a:t>
            </a:r>
            <a:r>
              <a:rPr lang="en-US" dirty="0"/>
              <a:t>testing </a:t>
            </a:r>
            <a:r>
              <a:rPr lang="en-US" dirty="0" smtClean="0"/>
              <a:t>objectives</a:t>
            </a:r>
          </a:p>
          <a:p>
            <a:r>
              <a:rPr lang="en-US" dirty="0" smtClean="0"/>
              <a:t>Develop </a:t>
            </a:r>
            <a:r>
              <a:rPr lang="en-US" dirty="0"/>
              <a:t>a testing </a:t>
            </a:r>
            <a:r>
              <a:rPr lang="en-US" dirty="0" smtClean="0"/>
              <a:t>schedule</a:t>
            </a:r>
          </a:p>
          <a:p>
            <a:r>
              <a:rPr lang="en-US" dirty="0" smtClean="0"/>
              <a:t>Identify </a:t>
            </a:r>
            <a:r>
              <a:rPr lang="en-US" dirty="0"/>
              <a:t>testing </a:t>
            </a:r>
            <a:r>
              <a:rPr lang="en-US" dirty="0" smtClean="0"/>
              <a:t>resources</a:t>
            </a:r>
          </a:p>
          <a:p>
            <a:r>
              <a:rPr lang="en-US" dirty="0" smtClean="0"/>
              <a:t>Define </a:t>
            </a:r>
            <a:r>
              <a:rPr lang="en-US" dirty="0"/>
              <a:t>testing </a:t>
            </a:r>
            <a:r>
              <a:rPr lang="en-US" dirty="0" smtClean="0"/>
              <a:t>standards</a:t>
            </a:r>
          </a:p>
          <a:p>
            <a:r>
              <a:rPr lang="en-US" dirty="0" smtClean="0"/>
              <a:t>Prioritize testing</a:t>
            </a:r>
          </a:p>
          <a:p>
            <a:r>
              <a:rPr lang="en-US" dirty="0" smtClean="0"/>
              <a:t>Incorporate </a:t>
            </a:r>
            <a:r>
              <a:rPr lang="en-US" dirty="0"/>
              <a:t>continuous </a:t>
            </a:r>
            <a:r>
              <a:rPr lang="en-US" dirty="0" smtClean="0"/>
              <a:t>testing</a:t>
            </a:r>
          </a:p>
          <a:p>
            <a:r>
              <a:rPr lang="en-US" dirty="0" smtClean="0"/>
              <a:t>Monitor </a:t>
            </a:r>
            <a:r>
              <a:rPr lang="en-US" dirty="0"/>
              <a:t>and evaluate </a:t>
            </a:r>
            <a:r>
              <a:rPr lang="en-US" dirty="0" smtClean="0"/>
              <a:t>testing</a:t>
            </a:r>
          </a:p>
          <a:p>
            <a:r>
              <a:rPr lang="en-US" dirty="0" smtClean="0"/>
              <a:t>Document </a:t>
            </a:r>
            <a:r>
              <a:rPr lang="en-US" dirty="0"/>
              <a:t>testing </a:t>
            </a:r>
            <a:r>
              <a:rPr lang="en-US" dirty="0" smtClean="0"/>
              <a:t>results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15703369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testing and quality assurance</a:t>
            </a:r>
          </a:p>
        </p:txBody>
      </p:sp>
      <p:sp>
        <p:nvSpPr>
          <p:cNvPr id="3" name="Content Placeholder 2"/>
          <p:cNvSpPr>
            <a:spLocks noGrp="1"/>
          </p:cNvSpPr>
          <p:nvPr>
            <p:ph idx="1"/>
          </p:nvPr>
        </p:nvSpPr>
        <p:spPr/>
        <p:txBody>
          <a:bodyPr>
            <a:normAutofit/>
          </a:bodyPr>
          <a:lstStyle/>
          <a:p>
            <a:r>
              <a:rPr lang="en-US" dirty="0"/>
              <a:t>Early detection and resolution of </a:t>
            </a:r>
            <a:r>
              <a:rPr lang="en-US" dirty="0" smtClean="0"/>
              <a:t>defects</a:t>
            </a:r>
          </a:p>
          <a:p>
            <a:r>
              <a:rPr lang="en-US" dirty="0" smtClean="0"/>
              <a:t>Improved </a:t>
            </a:r>
            <a:r>
              <a:rPr lang="en-US" dirty="0"/>
              <a:t>collaboration and </a:t>
            </a:r>
            <a:r>
              <a:rPr lang="en-US" dirty="0" smtClean="0"/>
              <a:t>communication</a:t>
            </a:r>
          </a:p>
          <a:p>
            <a:r>
              <a:rPr lang="en-US" dirty="0" smtClean="0"/>
              <a:t>Minimized risk</a:t>
            </a:r>
          </a:p>
          <a:p>
            <a:r>
              <a:rPr lang="en-US" dirty="0" smtClean="0"/>
              <a:t>Increased </a:t>
            </a:r>
            <a:r>
              <a:rPr lang="en-US" dirty="0"/>
              <a:t>efficiency and </a:t>
            </a:r>
            <a:r>
              <a:rPr lang="en-US" dirty="0" smtClean="0"/>
              <a:t>productivity</a:t>
            </a:r>
          </a:p>
          <a:p>
            <a:r>
              <a:rPr lang="en-US" dirty="0" smtClean="0"/>
              <a:t>Improved </a:t>
            </a:r>
            <a:r>
              <a:rPr lang="en-US" dirty="0"/>
              <a:t>user </a:t>
            </a:r>
            <a:r>
              <a:rPr lang="en-US" dirty="0" smtClean="0"/>
              <a:t>satisfaction</a:t>
            </a:r>
            <a:endParaRPr lang="en-US" dirty="0"/>
          </a:p>
          <a:p>
            <a:endParaRPr lang="en-US" dirty="0" smtClean="0"/>
          </a:p>
          <a:p>
            <a:r>
              <a:rPr lang="en-US" dirty="0"/>
              <a:t>They help to identify defects and issues early in the project lifecycle, promote collaboration and communication among project team members, minimize risk, increase efficiency and productivity, and improve user satisfaction.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39965089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 Change management and continuous improvement</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29392084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management </a:t>
            </a:r>
          </a:p>
        </p:txBody>
      </p:sp>
      <p:sp>
        <p:nvSpPr>
          <p:cNvPr id="3" name="Content Placeholder 2"/>
          <p:cNvSpPr>
            <a:spLocks noGrp="1"/>
          </p:cNvSpPr>
          <p:nvPr>
            <p:ph idx="1"/>
          </p:nvPr>
        </p:nvSpPr>
        <p:spPr/>
        <p:txBody>
          <a:bodyPr/>
          <a:lstStyle/>
          <a:p>
            <a:r>
              <a:rPr lang="en-US" dirty="0"/>
              <a:t>Change management and continuous improvement are important aspects of systems integration projects that help to ensure that the system meets the evolving needs and requirements of the organization and its stakeholders</a:t>
            </a:r>
            <a:r>
              <a:rPr lang="en-US" dirty="0" smtClean="0"/>
              <a:t>.</a:t>
            </a:r>
          </a:p>
          <a:p>
            <a:r>
              <a:rPr lang="en-US" dirty="0"/>
              <a:t>Change management is the process of managing changes to the system throughout its lifecycle. </a:t>
            </a:r>
            <a:endParaRPr lang="en-US" dirty="0" smtClean="0"/>
          </a:p>
          <a:p>
            <a:r>
              <a:rPr lang="en-US" dirty="0" smtClean="0"/>
              <a:t>This </a:t>
            </a:r>
            <a:r>
              <a:rPr lang="en-US" dirty="0"/>
              <a:t>includes identifying changes, assessing their impact, and implementing them in a controlled and systematic manner. </a:t>
            </a:r>
            <a:endParaRPr lang="en-US" dirty="0" smtClean="0"/>
          </a:p>
          <a:p>
            <a:r>
              <a:rPr lang="en-US" dirty="0" smtClean="0"/>
              <a:t>The </a:t>
            </a:r>
            <a:r>
              <a:rPr lang="en-US" dirty="0"/>
              <a:t>goal of change management is to minimize the risk of negative impact on the system and to ensure that changes are implemented in a way that is consistent with project goals and requirements.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19910352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
            </a:r>
            <a:r>
              <a:rPr lang="en-US" dirty="0"/>
              <a:t>steps in change management</a:t>
            </a:r>
          </a:p>
        </p:txBody>
      </p:sp>
      <p:sp>
        <p:nvSpPr>
          <p:cNvPr id="3" name="Content Placeholder 2"/>
          <p:cNvSpPr>
            <a:spLocks noGrp="1"/>
          </p:cNvSpPr>
          <p:nvPr>
            <p:ph idx="1"/>
          </p:nvPr>
        </p:nvSpPr>
        <p:spPr/>
        <p:txBody>
          <a:bodyPr>
            <a:normAutofit/>
          </a:bodyPr>
          <a:lstStyle/>
          <a:p>
            <a:r>
              <a:rPr lang="en-US" dirty="0"/>
              <a:t>Identify </a:t>
            </a:r>
            <a:r>
              <a:rPr lang="en-US" dirty="0" smtClean="0"/>
              <a:t>changes</a:t>
            </a:r>
          </a:p>
          <a:p>
            <a:r>
              <a:rPr lang="en-US" dirty="0" smtClean="0"/>
              <a:t>Assess impact</a:t>
            </a:r>
          </a:p>
          <a:p>
            <a:r>
              <a:rPr lang="en-US" dirty="0" smtClean="0"/>
              <a:t>Plan changes</a:t>
            </a:r>
          </a:p>
          <a:p>
            <a:r>
              <a:rPr lang="en-US" dirty="0" smtClean="0"/>
              <a:t>Implement changes</a:t>
            </a:r>
          </a:p>
          <a:p>
            <a:r>
              <a:rPr lang="en-US" dirty="0" smtClean="0"/>
              <a:t>Test changes</a:t>
            </a:r>
          </a:p>
          <a:p>
            <a:r>
              <a:rPr lang="en-US" dirty="0" smtClean="0"/>
              <a:t>Monitor changes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34827896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improvement</a:t>
            </a:r>
          </a:p>
        </p:txBody>
      </p:sp>
      <p:sp>
        <p:nvSpPr>
          <p:cNvPr id="3" name="Content Placeholder 2"/>
          <p:cNvSpPr>
            <a:spLocks noGrp="1"/>
          </p:cNvSpPr>
          <p:nvPr>
            <p:ph idx="1"/>
          </p:nvPr>
        </p:nvSpPr>
        <p:spPr/>
        <p:txBody>
          <a:bodyPr/>
          <a:lstStyle/>
          <a:p>
            <a:r>
              <a:rPr lang="en-US" dirty="0"/>
              <a:t>Continuous improvement is the ongoing process of improving the system throughout its lifecycle. </a:t>
            </a:r>
            <a:endParaRPr lang="en-US" dirty="0" smtClean="0"/>
          </a:p>
          <a:p>
            <a:r>
              <a:rPr lang="en-US" dirty="0" smtClean="0"/>
              <a:t>This </a:t>
            </a:r>
            <a:r>
              <a:rPr lang="en-US" dirty="0"/>
              <a:t>involves identifying areas for improvement, implementing changes, and monitoring the results to ensure that the system continues to meet the needs of the organization and its stakeholders.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8650606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
            </a:r>
            <a:r>
              <a:rPr lang="en-US" dirty="0"/>
              <a:t>steps in continuous improvement</a:t>
            </a:r>
          </a:p>
        </p:txBody>
      </p:sp>
      <p:sp>
        <p:nvSpPr>
          <p:cNvPr id="3" name="Content Placeholder 2"/>
          <p:cNvSpPr>
            <a:spLocks noGrp="1"/>
          </p:cNvSpPr>
          <p:nvPr>
            <p:ph idx="1"/>
          </p:nvPr>
        </p:nvSpPr>
        <p:spPr/>
        <p:txBody>
          <a:bodyPr>
            <a:normAutofit/>
          </a:bodyPr>
          <a:lstStyle/>
          <a:p>
            <a:r>
              <a:rPr lang="en-US" dirty="0"/>
              <a:t>Identify areas for </a:t>
            </a:r>
            <a:r>
              <a:rPr lang="en-US" dirty="0" smtClean="0"/>
              <a:t>improvement</a:t>
            </a:r>
          </a:p>
          <a:p>
            <a:r>
              <a:rPr lang="en-US" dirty="0" smtClean="0"/>
              <a:t>Develop </a:t>
            </a:r>
            <a:r>
              <a:rPr lang="en-US" dirty="0"/>
              <a:t>improvement </a:t>
            </a:r>
            <a:r>
              <a:rPr lang="en-US" dirty="0" smtClean="0"/>
              <a:t>plan</a:t>
            </a:r>
          </a:p>
          <a:p>
            <a:r>
              <a:rPr lang="en-US" dirty="0" smtClean="0"/>
              <a:t>Implement improvements</a:t>
            </a:r>
          </a:p>
          <a:p>
            <a:r>
              <a:rPr lang="en-US" dirty="0" smtClean="0"/>
              <a:t>Test improvements</a:t>
            </a:r>
          </a:p>
          <a:p>
            <a:r>
              <a:rPr lang="en-US" dirty="0" smtClean="0"/>
              <a:t>Monitor improvements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831965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Waterfall</a:t>
            </a:r>
          </a:p>
        </p:txBody>
      </p:sp>
      <p:sp>
        <p:nvSpPr>
          <p:cNvPr id="3" name="Content Placeholder 2"/>
          <p:cNvSpPr>
            <a:spLocks noGrp="1"/>
          </p:cNvSpPr>
          <p:nvPr>
            <p:ph idx="1"/>
          </p:nvPr>
        </p:nvSpPr>
        <p:spPr/>
        <p:txBody>
          <a:bodyPr/>
          <a:lstStyle/>
          <a:p>
            <a:r>
              <a:rPr lang="en-US" dirty="0"/>
              <a:t>Sequential and linear approach to project management</a:t>
            </a:r>
          </a:p>
          <a:p>
            <a:r>
              <a:rPr lang="en-US" dirty="0"/>
              <a:t>Emphasizes planning and documentation before development begins</a:t>
            </a:r>
          </a:p>
          <a:p>
            <a:r>
              <a:rPr lang="en-US" dirty="0"/>
              <a:t>Progresses through distinct phases, such as requirements gathering, design, development, testing, and deployment</a:t>
            </a:r>
          </a:p>
          <a:p>
            <a:r>
              <a:rPr lang="en-US" dirty="0"/>
              <a:t>Well-suited for projects with well-defined requirements and limited changes</a:t>
            </a:r>
          </a:p>
          <a:p>
            <a:r>
              <a:rPr lang="en-US" dirty="0"/>
              <a:t>Can be inflexible and slow to adapt to changing requirements or customer needs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9991095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a:t>
            </a:r>
            <a:endParaRPr lang="en-US" dirty="0"/>
          </a:p>
        </p:txBody>
      </p:sp>
      <p:sp>
        <p:nvSpPr>
          <p:cNvPr id="3" name="Content Placeholder 2"/>
          <p:cNvSpPr>
            <a:spLocks noGrp="1"/>
          </p:cNvSpPr>
          <p:nvPr>
            <p:ph idx="1"/>
          </p:nvPr>
        </p:nvSpPr>
        <p:spPr/>
        <p:txBody>
          <a:bodyPr>
            <a:normAutofit/>
          </a:bodyPr>
          <a:lstStyle/>
          <a:p>
            <a:r>
              <a:rPr lang="en-US" dirty="0"/>
              <a:t>Changes are managed and implemented in systems integration projects through a structured process that involves several key steps</a:t>
            </a:r>
            <a:r>
              <a:rPr lang="en-US" dirty="0" smtClean="0"/>
              <a:t>.</a:t>
            </a:r>
          </a:p>
          <a:p>
            <a:r>
              <a:rPr lang="en-US" dirty="0" smtClean="0"/>
              <a:t> </a:t>
            </a:r>
            <a:r>
              <a:rPr lang="en-US" dirty="0"/>
              <a:t>Here's an overview of the change management process in systems integration projects:</a:t>
            </a:r>
          </a:p>
          <a:p>
            <a:pPr lvl="1"/>
            <a:r>
              <a:rPr lang="en-US" dirty="0" smtClean="0"/>
              <a:t>Change identification</a:t>
            </a:r>
          </a:p>
          <a:p>
            <a:pPr lvl="1"/>
            <a:r>
              <a:rPr lang="en-US" dirty="0" smtClean="0"/>
              <a:t>Impact assessment</a:t>
            </a:r>
          </a:p>
          <a:p>
            <a:pPr lvl="1"/>
            <a:r>
              <a:rPr lang="en-US" dirty="0" smtClean="0"/>
              <a:t>Change planning</a:t>
            </a:r>
          </a:p>
          <a:p>
            <a:pPr lvl="1"/>
            <a:r>
              <a:rPr lang="en-US" dirty="0" smtClean="0"/>
              <a:t>Change implementation</a:t>
            </a:r>
          </a:p>
          <a:p>
            <a:pPr lvl="1"/>
            <a:r>
              <a:rPr lang="en-US" dirty="0" smtClean="0"/>
              <a:t>Testing </a:t>
            </a:r>
            <a:r>
              <a:rPr lang="en-US" dirty="0"/>
              <a:t>and </a:t>
            </a:r>
            <a:r>
              <a:rPr lang="en-US" dirty="0" smtClean="0"/>
              <a:t>verification</a:t>
            </a:r>
          </a:p>
          <a:p>
            <a:pPr lvl="1"/>
            <a:r>
              <a:rPr lang="en-US" dirty="0" smtClean="0"/>
              <a:t>Change approval</a:t>
            </a:r>
          </a:p>
          <a:p>
            <a:pPr lvl="1"/>
            <a:r>
              <a:rPr lang="en-US" dirty="0" smtClean="0"/>
              <a:t>Change rollout</a:t>
            </a:r>
          </a:p>
          <a:p>
            <a:pPr lvl="1"/>
            <a:r>
              <a:rPr lang="en-US" dirty="0" smtClean="0"/>
              <a:t>Change monitoring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18226830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improvement and learning </a:t>
            </a:r>
          </a:p>
        </p:txBody>
      </p:sp>
      <p:sp>
        <p:nvSpPr>
          <p:cNvPr id="3" name="Content Placeholder 2"/>
          <p:cNvSpPr>
            <a:spLocks noGrp="1"/>
          </p:cNvSpPr>
          <p:nvPr>
            <p:ph idx="1"/>
          </p:nvPr>
        </p:nvSpPr>
        <p:spPr/>
        <p:txBody>
          <a:bodyPr>
            <a:normAutofit fontScale="92500" lnSpcReduction="10000"/>
          </a:bodyPr>
          <a:lstStyle/>
          <a:p>
            <a:r>
              <a:rPr lang="en-US" dirty="0"/>
              <a:t>Continuous improvement and learning from past projects and experiences are critical for the success of systems integration projects. </a:t>
            </a:r>
            <a:endParaRPr lang="en-US" dirty="0" smtClean="0"/>
          </a:p>
          <a:p>
            <a:r>
              <a:rPr lang="en-US" dirty="0" smtClean="0"/>
              <a:t>Here </a:t>
            </a:r>
            <a:r>
              <a:rPr lang="en-US" dirty="0"/>
              <a:t>are some reasons why:</a:t>
            </a:r>
          </a:p>
          <a:p>
            <a:pPr lvl="1"/>
            <a:r>
              <a:rPr lang="en-US" dirty="0" smtClean="0"/>
              <a:t>Identify </a:t>
            </a:r>
            <a:r>
              <a:rPr lang="en-US" dirty="0"/>
              <a:t>areas for </a:t>
            </a:r>
            <a:r>
              <a:rPr lang="en-US" dirty="0" smtClean="0"/>
              <a:t>improvement</a:t>
            </a:r>
          </a:p>
          <a:p>
            <a:pPr lvl="1"/>
            <a:r>
              <a:rPr lang="en-US" dirty="0" smtClean="0"/>
              <a:t>Increase </a:t>
            </a:r>
            <a:r>
              <a:rPr lang="en-US" dirty="0"/>
              <a:t>efficiency and </a:t>
            </a:r>
            <a:r>
              <a:rPr lang="en-US" dirty="0" smtClean="0"/>
              <a:t>productivity</a:t>
            </a:r>
          </a:p>
          <a:p>
            <a:pPr lvl="1"/>
            <a:r>
              <a:rPr lang="en-US" dirty="0" smtClean="0"/>
              <a:t>Minimize risk</a:t>
            </a:r>
          </a:p>
          <a:p>
            <a:pPr lvl="1"/>
            <a:r>
              <a:rPr lang="en-US" dirty="0" smtClean="0"/>
              <a:t>Promote innovation</a:t>
            </a:r>
          </a:p>
          <a:p>
            <a:pPr lvl="1"/>
            <a:r>
              <a:rPr lang="en-US" dirty="0" smtClean="0"/>
              <a:t>Improve </a:t>
            </a:r>
            <a:r>
              <a:rPr lang="en-US" dirty="0"/>
              <a:t>stakeholder </a:t>
            </a:r>
            <a:r>
              <a:rPr lang="en-US" dirty="0" smtClean="0"/>
              <a:t>satisfaction</a:t>
            </a:r>
            <a:endParaRPr lang="en-US" dirty="0"/>
          </a:p>
          <a:p>
            <a:endParaRPr lang="en-US" dirty="0"/>
          </a:p>
          <a:p>
            <a:r>
              <a:rPr lang="en-US" dirty="0" smtClean="0"/>
              <a:t>They </a:t>
            </a:r>
            <a:r>
              <a:rPr lang="en-US" dirty="0"/>
              <a:t>help to identify areas for improvement, increase efficiency and productivity, minimize risk, promote innovation, and improve stakeholder satisfaction. </a:t>
            </a:r>
            <a:endParaRPr lang="en-US" dirty="0" smtClean="0"/>
          </a:p>
          <a:p>
            <a:r>
              <a:rPr lang="en-US" dirty="0" smtClean="0"/>
              <a:t>By </a:t>
            </a:r>
            <a:r>
              <a:rPr lang="en-US" dirty="0"/>
              <a:t>incorporating these practices into their project lifecycle, project teams can ensure that their systems integration projects deliver value to the organization and contribute to its overall success.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2201841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a:t>Here are some real-world examples of organizations that have successfully implemented best practices in their systems integration initiatives</a:t>
            </a:r>
            <a:r>
              <a:rPr lang="en-US" dirty="0" smtClean="0"/>
              <a:t>:</a:t>
            </a:r>
          </a:p>
          <a:p>
            <a:pPr lvl="1"/>
            <a:r>
              <a:rPr lang="en-US" dirty="0" smtClean="0"/>
              <a:t>Netflix</a:t>
            </a:r>
          </a:p>
          <a:p>
            <a:pPr lvl="1"/>
            <a:r>
              <a:rPr lang="en-US" dirty="0" smtClean="0"/>
              <a:t>NASA</a:t>
            </a:r>
          </a:p>
          <a:p>
            <a:pPr lvl="1"/>
            <a:r>
              <a:rPr lang="en-US" dirty="0" smtClean="0"/>
              <a:t>Salesforce</a:t>
            </a:r>
          </a:p>
          <a:p>
            <a:pPr lvl="1"/>
            <a:r>
              <a:rPr lang="en-US" dirty="0" smtClean="0"/>
              <a:t>Siemens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32211886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Netflix</a:t>
            </a:r>
          </a:p>
        </p:txBody>
      </p:sp>
      <p:sp>
        <p:nvSpPr>
          <p:cNvPr id="3" name="Content Placeholder 2"/>
          <p:cNvSpPr>
            <a:spLocks noGrp="1"/>
          </p:cNvSpPr>
          <p:nvPr>
            <p:ph idx="1"/>
          </p:nvPr>
        </p:nvSpPr>
        <p:spPr/>
        <p:txBody>
          <a:bodyPr/>
          <a:lstStyle/>
          <a:p>
            <a:r>
              <a:rPr lang="en-US" dirty="0"/>
              <a:t>Netflix is a prime example of an organization that has successfully implemented continuous improvement in their systems integration initiatives. </a:t>
            </a:r>
            <a:endParaRPr lang="en-US" dirty="0" smtClean="0"/>
          </a:p>
          <a:p>
            <a:r>
              <a:rPr lang="en-US" dirty="0" smtClean="0"/>
              <a:t>The </a:t>
            </a:r>
            <a:r>
              <a:rPr lang="en-US" dirty="0"/>
              <a:t>company has developed a culture of continuous improvement and experimentation, constantly testing and refining its systems and processes to deliver the best possible user experience. </a:t>
            </a:r>
            <a:endParaRPr lang="en-US" dirty="0" smtClean="0"/>
          </a:p>
          <a:p>
            <a:r>
              <a:rPr lang="en-US" dirty="0" smtClean="0"/>
              <a:t>For </a:t>
            </a:r>
            <a:r>
              <a:rPr lang="en-US" dirty="0"/>
              <a:t>example, Netflix uses A/B testing to experiment with different user interfaces and features, and uses data analytics to identify areas for improvement and optimize its content recommendations.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71789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NASA</a:t>
            </a:r>
          </a:p>
        </p:txBody>
      </p:sp>
      <p:sp>
        <p:nvSpPr>
          <p:cNvPr id="3" name="Content Placeholder 2"/>
          <p:cNvSpPr>
            <a:spLocks noGrp="1"/>
          </p:cNvSpPr>
          <p:nvPr>
            <p:ph idx="1"/>
          </p:nvPr>
        </p:nvSpPr>
        <p:spPr/>
        <p:txBody>
          <a:bodyPr/>
          <a:lstStyle/>
          <a:p>
            <a:r>
              <a:rPr lang="en-US" dirty="0" smtClean="0"/>
              <a:t>NASA </a:t>
            </a:r>
            <a:r>
              <a:rPr lang="en-US" dirty="0"/>
              <a:t>is another organization that has successfully implemented best practices in its systems integration initiatives. </a:t>
            </a:r>
            <a:endParaRPr lang="en-US" dirty="0" smtClean="0"/>
          </a:p>
          <a:p>
            <a:r>
              <a:rPr lang="en-US" dirty="0" smtClean="0"/>
              <a:t>The </a:t>
            </a:r>
            <a:r>
              <a:rPr lang="en-US" dirty="0"/>
              <a:t>agency has developed a rigorous change management process that enables it to make changes to its complex systems and processes in a controlled and systematic manner. </a:t>
            </a:r>
            <a:endParaRPr lang="en-US" dirty="0" smtClean="0"/>
          </a:p>
          <a:p>
            <a:r>
              <a:rPr lang="en-US" dirty="0" smtClean="0"/>
              <a:t>For </a:t>
            </a:r>
            <a:r>
              <a:rPr lang="en-US" dirty="0"/>
              <a:t>example, NASA's change management process involves a formal review and approval process, as well as testing and verification procedures, to ensure that changes are implemented correctly and do not have any negative impact on the system.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2591727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Salesforce</a:t>
            </a:r>
          </a:p>
        </p:txBody>
      </p:sp>
      <p:sp>
        <p:nvSpPr>
          <p:cNvPr id="3" name="Content Placeholder 2"/>
          <p:cNvSpPr>
            <a:spLocks noGrp="1"/>
          </p:cNvSpPr>
          <p:nvPr>
            <p:ph idx="1"/>
          </p:nvPr>
        </p:nvSpPr>
        <p:spPr/>
        <p:txBody>
          <a:bodyPr/>
          <a:lstStyle/>
          <a:p>
            <a:r>
              <a:rPr lang="en-US" dirty="0" smtClean="0"/>
              <a:t>Salesforce </a:t>
            </a:r>
            <a:r>
              <a:rPr lang="en-US" dirty="0"/>
              <a:t>is a leading provider of cloud-based customer relationship management (CRM) software, and has built its success on a culture of continuous improvement and learning from past projects. </a:t>
            </a:r>
            <a:endParaRPr lang="en-US" dirty="0" smtClean="0"/>
          </a:p>
          <a:p>
            <a:r>
              <a:rPr lang="en-US" dirty="0" smtClean="0"/>
              <a:t>The </a:t>
            </a:r>
            <a:r>
              <a:rPr lang="en-US" dirty="0"/>
              <a:t>company uses a "fail fast" approach to innovation, encouraging its teams to experiment and iterate quickly to identify the most effective solutions. </a:t>
            </a:r>
            <a:endParaRPr lang="en-US" dirty="0" smtClean="0"/>
          </a:p>
          <a:p>
            <a:r>
              <a:rPr lang="en-US" dirty="0" smtClean="0"/>
              <a:t>For </a:t>
            </a:r>
            <a:r>
              <a:rPr lang="en-US" dirty="0"/>
              <a:t>example, Salesforce uses agile methodologies to develop and deploy new features and functionality, and uses customer feedback to continuously improve its products and services.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37090916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Siemens</a:t>
            </a:r>
          </a:p>
        </p:txBody>
      </p:sp>
      <p:sp>
        <p:nvSpPr>
          <p:cNvPr id="3" name="Content Placeholder 2"/>
          <p:cNvSpPr>
            <a:spLocks noGrp="1"/>
          </p:cNvSpPr>
          <p:nvPr>
            <p:ph idx="1"/>
          </p:nvPr>
        </p:nvSpPr>
        <p:spPr/>
        <p:txBody>
          <a:bodyPr/>
          <a:lstStyle/>
          <a:p>
            <a:r>
              <a:rPr lang="en-US" dirty="0" smtClean="0"/>
              <a:t>Siemens </a:t>
            </a:r>
            <a:r>
              <a:rPr lang="en-US" dirty="0"/>
              <a:t>is a global technology company that has successfully implemented best practices in its systems integration initiatives. </a:t>
            </a:r>
            <a:endParaRPr lang="en-US" dirty="0" smtClean="0"/>
          </a:p>
          <a:p>
            <a:r>
              <a:rPr lang="en-US" dirty="0" smtClean="0"/>
              <a:t>The </a:t>
            </a:r>
            <a:r>
              <a:rPr lang="en-US" dirty="0"/>
              <a:t>company uses a structured change management process that involves rigorous testing and verification procedures to ensure that changes are implemented correctly and do not have any negative impact on the system. </a:t>
            </a:r>
            <a:endParaRPr lang="en-US" dirty="0" smtClean="0"/>
          </a:p>
          <a:p>
            <a:r>
              <a:rPr lang="en-US" dirty="0" smtClean="0"/>
              <a:t>For </a:t>
            </a:r>
            <a:r>
              <a:rPr lang="en-US" dirty="0"/>
              <a:t>example, Siemens uses a formal change control process that includes review and approval by stakeholders, project sponsors, and other relevant parties before changes are implemented.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216971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Waterfall</a:t>
            </a:r>
          </a:p>
        </p:txBody>
      </p:sp>
      <p:sp>
        <p:nvSpPr>
          <p:cNvPr id="3" name="Content Placeholder 2"/>
          <p:cNvSpPr>
            <a:spLocks noGrp="1"/>
          </p:cNvSpPr>
          <p:nvPr>
            <p:ph idx="1"/>
          </p:nvPr>
        </p:nvSpPr>
        <p:spPr/>
        <p:txBody>
          <a:bodyPr/>
          <a:lstStyle/>
          <a:p>
            <a:r>
              <a:rPr lang="en-US" dirty="0"/>
              <a:t>Waterfall is a sequential and linear approach to project management that is well-suited for systems integration projects with well-defined requirements and limited changes. </a:t>
            </a:r>
            <a:endParaRPr lang="en-US" dirty="0" smtClean="0"/>
          </a:p>
          <a:p>
            <a:r>
              <a:rPr lang="en-US" dirty="0" smtClean="0"/>
              <a:t>In </a:t>
            </a:r>
            <a:r>
              <a:rPr lang="en-US" dirty="0"/>
              <a:t>a Waterfall approach to systems integration, the project progresses through distinct phases such as requirements gathering, design, development, testing, and deployment. </a:t>
            </a:r>
            <a:endParaRPr lang="en-US" dirty="0" smtClean="0"/>
          </a:p>
          <a:p>
            <a:r>
              <a:rPr lang="en-US" dirty="0" smtClean="0"/>
              <a:t>Each </a:t>
            </a:r>
            <a:r>
              <a:rPr lang="en-US" dirty="0"/>
              <a:t>phase must be completed before the next phase can begin. </a:t>
            </a:r>
            <a:endParaRPr lang="en-US" dirty="0" smtClean="0"/>
          </a:p>
          <a:p>
            <a:r>
              <a:rPr lang="en-US" dirty="0" smtClean="0"/>
              <a:t>Waterfall </a:t>
            </a:r>
            <a:r>
              <a:rPr lang="en-US" dirty="0"/>
              <a:t>is appropriate for systems integration projects where requirements are well-defined and stable, as it emphasizes planning, documentation, and a structured approach to development.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730205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a:t>
            </a:r>
          </a:p>
        </p:txBody>
      </p:sp>
      <p:sp>
        <p:nvSpPr>
          <p:cNvPr id="3" name="Content Placeholder 2"/>
          <p:cNvSpPr>
            <a:spLocks noGrp="1"/>
          </p:cNvSpPr>
          <p:nvPr>
            <p:ph idx="1"/>
          </p:nvPr>
        </p:nvSpPr>
        <p:spPr/>
        <p:txBody>
          <a:bodyPr/>
          <a:lstStyle/>
          <a:p>
            <a:r>
              <a:rPr lang="en-US" dirty="0" smtClean="0"/>
              <a:t>Iterative </a:t>
            </a:r>
            <a:r>
              <a:rPr lang="en-US" dirty="0"/>
              <a:t>and incremental approach to project management</a:t>
            </a:r>
          </a:p>
          <a:p>
            <a:r>
              <a:rPr lang="en-US" dirty="0"/>
              <a:t>Emphasizes collaboration, flexibility, and working software over comprehensive documentation</a:t>
            </a:r>
          </a:p>
          <a:p>
            <a:r>
              <a:rPr lang="en-US" dirty="0"/>
              <a:t>Progresses through short iterations or sprints, with regular reviews and feedback from stakeholders</a:t>
            </a:r>
          </a:p>
          <a:p>
            <a:r>
              <a:rPr lang="en-US" dirty="0"/>
              <a:t>Well-suited for projects with evolving or unclear requirements, or for teams that value flexibility and responsiveness</a:t>
            </a:r>
          </a:p>
          <a:p>
            <a:r>
              <a:rPr lang="en-US" dirty="0"/>
              <a:t>Can be challenging to manage and prioritize competing demands and features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2793536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a:t>
            </a:r>
          </a:p>
        </p:txBody>
      </p:sp>
      <p:sp>
        <p:nvSpPr>
          <p:cNvPr id="3" name="Content Placeholder 2"/>
          <p:cNvSpPr>
            <a:spLocks noGrp="1"/>
          </p:cNvSpPr>
          <p:nvPr>
            <p:ph idx="1"/>
          </p:nvPr>
        </p:nvSpPr>
        <p:spPr/>
        <p:txBody>
          <a:bodyPr/>
          <a:lstStyle/>
          <a:p>
            <a:r>
              <a:rPr lang="en-US" dirty="0"/>
              <a:t>Agile is an iterative and incremental approach to project management that is well-suited for systems integration projects where requirements are evolving or uncertain. </a:t>
            </a:r>
            <a:endParaRPr lang="en-US" dirty="0" smtClean="0"/>
          </a:p>
          <a:p>
            <a:r>
              <a:rPr lang="en-US" dirty="0" smtClean="0"/>
              <a:t>In </a:t>
            </a:r>
            <a:r>
              <a:rPr lang="en-US" dirty="0"/>
              <a:t>an Agile approach to systems integration, the project progresses through short iterations or sprints, with regular reviews and feedback from stakeholders. </a:t>
            </a:r>
            <a:endParaRPr lang="en-US" dirty="0" smtClean="0"/>
          </a:p>
          <a:p>
            <a:r>
              <a:rPr lang="en-US" dirty="0" smtClean="0"/>
              <a:t>Agile </a:t>
            </a:r>
            <a:r>
              <a:rPr lang="en-US" dirty="0"/>
              <a:t>emphasizes collaboration, flexibility, and working software over comprehensive documentation. </a:t>
            </a:r>
            <a:endParaRPr lang="en-US" dirty="0" smtClean="0"/>
          </a:p>
          <a:p>
            <a:r>
              <a:rPr lang="en-US" dirty="0" smtClean="0"/>
              <a:t>Agile </a:t>
            </a:r>
            <a:r>
              <a:rPr lang="en-US" dirty="0"/>
              <a:t>is appropriate for systems integration projects where requirements are evolving or uncertain, as it allows for frequent feedback and changes to requirements.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90854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Lean</a:t>
            </a:r>
          </a:p>
        </p:txBody>
      </p:sp>
      <p:sp>
        <p:nvSpPr>
          <p:cNvPr id="3" name="Content Placeholder 2"/>
          <p:cNvSpPr>
            <a:spLocks noGrp="1"/>
          </p:cNvSpPr>
          <p:nvPr>
            <p:ph idx="1"/>
          </p:nvPr>
        </p:nvSpPr>
        <p:spPr/>
        <p:txBody>
          <a:bodyPr/>
          <a:lstStyle/>
          <a:p>
            <a:r>
              <a:rPr lang="en-US" dirty="0" smtClean="0"/>
              <a:t>Focuses </a:t>
            </a:r>
            <a:r>
              <a:rPr lang="en-US" dirty="0"/>
              <a:t>on maximizing customer value while minimizing waste and inefficiencies</a:t>
            </a:r>
          </a:p>
          <a:p>
            <a:r>
              <a:rPr lang="en-US" dirty="0"/>
              <a:t>Emphasizes continuous improvement and waste reduction through the entire project lifecycle</a:t>
            </a:r>
          </a:p>
          <a:p>
            <a:r>
              <a:rPr lang="en-US" dirty="0"/>
              <a:t>Progresses through small, iterative cycles of build, measure, and learn</a:t>
            </a:r>
          </a:p>
          <a:p>
            <a:r>
              <a:rPr lang="en-US" dirty="0"/>
              <a:t>Well-suited for projects with a focus on delivering value quickly and efficiently</a:t>
            </a:r>
          </a:p>
          <a:p>
            <a:r>
              <a:rPr lang="en-US" dirty="0"/>
              <a:t>Can require a culture shift and significant changes to organizational processes and practices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2610973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1586</TotalTime>
  <Words>3522</Words>
  <Application>Microsoft Office PowerPoint</Application>
  <PresentationFormat>Widescreen</PresentationFormat>
  <Paragraphs>369</Paragraphs>
  <Slides>56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Calibri Light</vt:lpstr>
      <vt:lpstr>Candara</vt:lpstr>
      <vt:lpstr>Office Theme</vt:lpstr>
      <vt:lpstr>Organizational and Managerial Best Practices</vt:lpstr>
      <vt:lpstr>Outline</vt:lpstr>
      <vt:lpstr>Project management methodologies for systems integration</vt:lpstr>
      <vt:lpstr>Project management methodologies </vt:lpstr>
      <vt:lpstr>Waterfall</vt:lpstr>
      <vt:lpstr>Waterfall</vt:lpstr>
      <vt:lpstr>Agile</vt:lpstr>
      <vt:lpstr>Agile</vt:lpstr>
      <vt:lpstr>Lean</vt:lpstr>
      <vt:lpstr>Lean</vt:lpstr>
      <vt:lpstr>DevOps</vt:lpstr>
      <vt:lpstr>DevOps</vt:lpstr>
      <vt:lpstr>Best Practices </vt:lpstr>
      <vt:lpstr>Best Practices </vt:lpstr>
      <vt:lpstr>Summary</vt:lpstr>
      <vt:lpstr>Stakeholder management and communication</vt:lpstr>
      <vt:lpstr>Stakeholder management</vt:lpstr>
      <vt:lpstr>Stakeholder management</vt:lpstr>
      <vt:lpstr>Communication</vt:lpstr>
      <vt:lpstr>Communication</vt:lpstr>
      <vt:lpstr>Stakeholder management and communication</vt:lpstr>
      <vt:lpstr>Stakeholders</vt:lpstr>
      <vt:lpstr>Stakeholders</vt:lpstr>
      <vt:lpstr>Stakeholders</vt:lpstr>
      <vt:lpstr>Effective communication and strategies</vt:lpstr>
      <vt:lpstr>Effective communication and strategies</vt:lpstr>
      <vt:lpstr>Risk management and mitigation</vt:lpstr>
      <vt:lpstr>Risk Management</vt:lpstr>
      <vt:lpstr>Risk Management</vt:lpstr>
      <vt:lpstr> Strategies for risk mitigation</vt:lpstr>
      <vt:lpstr>Systems integration risks</vt:lpstr>
      <vt:lpstr>Systems integration risks</vt:lpstr>
      <vt:lpstr>Systems integration risks</vt:lpstr>
      <vt:lpstr>Systems integration risks</vt:lpstr>
      <vt:lpstr>Systems integration risks</vt:lpstr>
      <vt:lpstr>Best Practices</vt:lpstr>
      <vt:lpstr>Ongoing risk management </vt:lpstr>
      <vt:lpstr>Quality assurance and testing</vt:lpstr>
      <vt:lpstr>Overview of quality assurance and testing</vt:lpstr>
      <vt:lpstr>Key strategies for quality assurance and testing</vt:lpstr>
      <vt:lpstr>Testing Types common in Integration</vt:lpstr>
      <vt:lpstr>Testing Types common in Integration</vt:lpstr>
      <vt:lpstr>Best Practices</vt:lpstr>
      <vt:lpstr>Continuous testing and quality assurance</vt:lpstr>
      <vt:lpstr> Change management and continuous improvement</vt:lpstr>
      <vt:lpstr>Change management </vt:lpstr>
      <vt:lpstr>Key steps in change management</vt:lpstr>
      <vt:lpstr>Continuous improvement</vt:lpstr>
      <vt:lpstr>Key steps in continuous improvement</vt:lpstr>
      <vt:lpstr>Changes</vt:lpstr>
      <vt:lpstr>Continuous improvement and learning </vt:lpstr>
      <vt:lpstr>Examples</vt:lpstr>
      <vt:lpstr>Netflix</vt:lpstr>
      <vt:lpstr>NASA</vt:lpstr>
      <vt:lpstr>Salesforce</vt:lpstr>
      <vt:lpstr>Siemens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216</cp:revision>
  <cp:lastPrinted>2021-10-18T07:27:50Z</cp:lastPrinted>
  <dcterms:created xsi:type="dcterms:W3CDTF">2021-10-12T10:09:12Z</dcterms:created>
  <dcterms:modified xsi:type="dcterms:W3CDTF">2023-05-18T09:40:06Z</dcterms:modified>
</cp:coreProperties>
</file>