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53" r:id="rId3"/>
    <p:sldId id="686" r:id="rId4"/>
    <p:sldId id="807" r:id="rId5"/>
    <p:sldId id="809" r:id="rId6"/>
    <p:sldId id="808" r:id="rId7"/>
    <p:sldId id="820" r:id="rId8"/>
    <p:sldId id="810" r:id="rId9"/>
    <p:sldId id="811" r:id="rId10"/>
    <p:sldId id="812" r:id="rId11"/>
    <p:sldId id="813" r:id="rId12"/>
    <p:sldId id="814" r:id="rId13"/>
    <p:sldId id="815" r:id="rId14"/>
    <p:sldId id="816" r:id="rId15"/>
    <p:sldId id="817" r:id="rId16"/>
    <p:sldId id="819" r:id="rId17"/>
    <p:sldId id="869" r:id="rId18"/>
    <p:sldId id="838" r:id="rId19"/>
    <p:sldId id="839" r:id="rId20"/>
    <p:sldId id="840" r:id="rId21"/>
    <p:sldId id="841" r:id="rId22"/>
    <p:sldId id="842" r:id="rId23"/>
    <p:sldId id="843" r:id="rId24"/>
    <p:sldId id="844" r:id="rId25"/>
    <p:sldId id="845" r:id="rId26"/>
    <p:sldId id="846" r:id="rId27"/>
    <p:sldId id="847" r:id="rId28"/>
    <p:sldId id="848" r:id="rId29"/>
    <p:sldId id="849" r:id="rId30"/>
    <p:sldId id="850" r:id="rId31"/>
    <p:sldId id="851" r:id="rId32"/>
    <p:sldId id="853" r:id="rId33"/>
    <p:sldId id="854" r:id="rId34"/>
    <p:sldId id="855" r:id="rId35"/>
    <p:sldId id="856" r:id="rId36"/>
    <p:sldId id="858" r:id="rId37"/>
    <p:sldId id="859" r:id="rId38"/>
    <p:sldId id="860" r:id="rId39"/>
    <p:sldId id="861" r:id="rId40"/>
    <p:sldId id="862" r:id="rId41"/>
    <p:sldId id="863" r:id="rId42"/>
    <p:sldId id="864" r:id="rId43"/>
    <p:sldId id="865" r:id="rId44"/>
    <p:sldId id="867" r:id="rId45"/>
    <p:sldId id="868" r:id="rId46"/>
    <p:sldId id="870" r:id="rId47"/>
    <p:sldId id="874" r:id="rId48"/>
    <p:sldId id="875" r:id="rId49"/>
    <p:sldId id="876" r:id="rId50"/>
    <p:sldId id="877" r:id="rId51"/>
    <p:sldId id="878" r:id="rId52"/>
    <p:sldId id="879" r:id="rId53"/>
    <p:sldId id="880" r:id="rId54"/>
    <p:sldId id="882" r:id="rId55"/>
    <p:sldId id="881" r:id="rId56"/>
    <p:sldId id="883" r:id="rId57"/>
    <p:sldId id="871" r:id="rId58"/>
    <p:sldId id="884" r:id="rId59"/>
    <p:sldId id="886" r:id="rId60"/>
    <p:sldId id="885" r:id="rId61"/>
    <p:sldId id="887" r:id="rId62"/>
    <p:sldId id="872" r:id="rId63"/>
    <p:sldId id="873" r:id="rId64"/>
    <p:sldId id="888" r:id="rId65"/>
    <p:sldId id="889" r:id="rId66"/>
    <p:sldId id="890" r:id="rId67"/>
    <p:sldId id="891"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870"/>
    <a:srgbClr val="C0C0C0"/>
    <a:srgbClr val="8498BD"/>
    <a:srgbClr val="C2C2C2"/>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884" autoAdjust="0"/>
  </p:normalViewPr>
  <p:slideViewPr>
    <p:cSldViewPr snapToGrid="0">
      <p:cViewPr varScale="1">
        <p:scale>
          <a:sx n="111" d="100"/>
          <a:sy n="111" d="100"/>
        </p:scale>
        <p:origin x="34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31646C-F0D8-2C48-A92E-CD92A7584683}"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40E1A8DC-FEEB-8B4A-99A4-77291CC2E4AB}">
      <dgm:prSet custT="1"/>
      <dgm:spPr/>
      <dgm:t>
        <a:bodyPr/>
        <a:lstStyle/>
        <a:p>
          <a:pPr rtl="0"/>
          <a:r>
            <a:rPr lang="en-US" sz="3100" dirty="0">
              <a:latin typeface="Candara" panose="020E0502030303020204" pitchFamily="34" charset="0"/>
            </a:rPr>
            <a:t>   </a:t>
          </a:r>
          <a:r>
            <a:rPr lang="en-US" sz="2400" dirty="0">
              <a:latin typeface="Candara" panose="020E0502030303020204" pitchFamily="34" charset="0"/>
            </a:rPr>
            <a:t>Exclusive (XOR)</a:t>
          </a:r>
        </a:p>
      </dgm:t>
    </dgm:pt>
    <dgm:pt modelId="{0152065C-B78A-F942-91F2-BADCC3DECF7D}" type="parTrans" cxnId="{D02C36BD-BC48-B943-AD37-B27700D34923}">
      <dgm:prSet/>
      <dgm:spPr/>
      <dgm:t>
        <a:bodyPr/>
        <a:lstStyle/>
        <a:p>
          <a:endParaRPr lang="en-US">
            <a:latin typeface="Candara" panose="020E0502030303020204" pitchFamily="34" charset="0"/>
          </a:endParaRPr>
        </a:p>
      </dgm:t>
    </dgm:pt>
    <dgm:pt modelId="{5DC3AE39-93AC-1947-B976-1134FAB9C821}" type="sibTrans" cxnId="{D02C36BD-BC48-B943-AD37-B27700D34923}">
      <dgm:prSet/>
      <dgm:spPr/>
      <dgm:t>
        <a:bodyPr/>
        <a:lstStyle/>
        <a:p>
          <a:endParaRPr lang="en-US">
            <a:latin typeface="Candara" panose="020E0502030303020204" pitchFamily="34" charset="0"/>
          </a:endParaRPr>
        </a:p>
      </dgm:t>
    </dgm:pt>
    <dgm:pt modelId="{DB7A51A9-9DBC-4244-A7D9-FD34B2F26A0F}">
      <dgm:prSet custT="1"/>
      <dgm:spPr/>
      <dgm:t>
        <a:bodyPr/>
        <a:lstStyle/>
        <a:p>
          <a:pPr rtl="0"/>
          <a:r>
            <a:rPr lang="en-US" sz="1600" i="0" u="sng" dirty="0">
              <a:latin typeface="Candara" panose="020E0502030303020204" pitchFamily="34" charset="0"/>
            </a:rPr>
            <a:t>Exclusive decision</a:t>
          </a:r>
          <a:br>
            <a:rPr lang="en-US" sz="1600" i="0" u="sng" dirty="0">
              <a:latin typeface="Candara" panose="020E0502030303020204" pitchFamily="34" charset="0"/>
            </a:rPr>
          </a:br>
          <a:r>
            <a:rPr lang="en-US" sz="1600" i="0" dirty="0">
              <a:latin typeface="Candara" panose="020E0502030303020204" pitchFamily="34" charset="0"/>
            </a:rPr>
            <a:t>take one branch</a:t>
          </a:r>
        </a:p>
      </dgm:t>
    </dgm:pt>
    <dgm:pt modelId="{28CA0D65-522F-5B4B-9DD7-D25211DFAA44}" type="parTrans" cxnId="{2E1B08FE-FCCE-E541-BB93-9308E0206F0E}">
      <dgm:prSet/>
      <dgm:spPr/>
      <dgm:t>
        <a:bodyPr/>
        <a:lstStyle/>
        <a:p>
          <a:endParaRPr lang="en-US">
            <a:latin typeface="Candara" panose="020E0502030303020204" pitchFamily="34" charset="0"/>
          </a:endParaRPr>
        </a:p>
      </dgm:t>
    </dgm:pt>
    <dgm:pt modelId="{B80ACD3E-5CA0-B44A-BFD0-C3127599C38A}" type="sibTrans" cxnId="{2E1B08FE-FCCE-E541-BB93-9308E0206F0E}">
      <dgm:prSet/>
      <dgm:spPr/>
      <dgm:t>
        <a:bodyPr/>
        <a:lstStyle/>
        <a:p>
          <a:endParaRPr lang="en-US">
            <a:latin typeface="Candara" panose="020E0502030303020204" pitchFamily="34" charset="0"/>
          </a:endParaRPr>
        </a:p>
      </dgm:t>
    </dgm:pt>
    <dgm:pt modelId="{2222291B-3E0C-D443-8B6B-3DB386ED17D8}">
      <dgm:prSet custT="1"/>
      <dgm:spPr/>
      <dgm:t>
        <a:bodyPr/>
        <a:lstStyle/>
        <a:p>
          <a:pPr rtl="0"/>
          <a:r>
            <a:rPr lang="en-AU" sz="1600" i="0" u="sng" dirty="0">
              <a:latin typeface="Candara" panose="020E0502030303020204" pitchFamily="34" charset="0"/>
            </a:rPr>
            <a:t>Exclusive merge</a:t>
          </a:r>
          <a:r>
            <a:rPr lang="en-AU" sz="1600" dirty="0">
              <a:latin typeface="Candara" panose="020E0502030303020204" pitchFamily="34" charset="0"/>
            </a:rPr>
            <a:t/>
          </a:r>
          <a:br>
            <a:rPr lang="en-AU" sz="1600" dirty="0">
              <a:latin typeface="Candara" panose="020E0502030303020204" pitchFamily="34" charset="0"/>
            </a:rPr>
          </a:br>
          <a:r>
            <a:rPr lang="en-AU" sz="1600" dirty="0">
              <a:latin typeface="Candara" panose="020E0502030303020204" pitchFamily="34" charset="0"/>
            </a:rPr>
            <a:t>Proceed when one branch has completed</a:t>
          </a:r>
        </a:p>
      </dgm:t>
    </dgm:pt>
    <dgm:pt modelId="{2A726293-5BB5-4F4B-A38F-CE514027E794}" type="parTrans" cxnId="{584508B0-44FD-E14F-8DC5-C91D18A59A1A}">
      <dgm:prSet/>
      <dgm:spPr/>
      <dgm:t>
        <a:bodyPr/>
        <a:lstStyle/>
        <a:p>
          <a:endParaRPr lang="en-US">
            <a:latin typeface="Candara" panose="020E0502030303020204" pitchFamily="34" charset="0"/>
          </a:endParaRPr>
        </a:p>
      </dgm:t>
    </dgm:pt>
    <dgm:pt modelId="{D200022C-6467-9E45-A27A-93A19EF5A864}" type="sibTrans" cxnId="{584508B0-44FD-E14F-8DC5-C91D18A59A1A}">
      <dgm:prSet/>
      <dgm:spPr/>
      <dgm:t>
        <a:bodyPr/>
        <a:lstStyle/>
        <a:p>
          <a:endParaRPr lang="en-US">
            <a:latin typeface="Candara" panose="020E0502030303020204" pitchFamily="34" charset="0"/>
          </a:endParaRPr>
        </a:p>
      </dgm:t>
    </dgm:pt>
    <dgm:pt modelId="{7D22CA76-F809-0D43-A85A-F54A659C5D18}">
      <dgm:prSet custT="1"/>
      <dgm:spPr/>
      <dgm:t>
        <a:bodyPr/>
        <a:lstStyle/>
        <a:p>
          <a:pPr rtl="0"/>
          <a:r>
            <a:rPr lang="en-US" sz="2400" dirty="0">
              <a:latin typeface="Candara" panose="020E0502030303020204" pitchFamily="34" charset="0"/>
            </a:rPr>
            <a:t>Parallel </a:t>
          </a:r>
        </a:p>
        <a:p>
          <a:pPr rtl="0"/>
          <a:r>
            <a:rPr lang="en-US" sz="2400" dirty="0">
              <a:latin typeface="Candara" panose="020E0502030303020204" pitchFamily="34" charset="0"/>
            </a:rPr>
            <a:t>(AND)</a:t>
          </a:r>
        </a:p>
      </dgm:t>
    </dgm:pt>
    <dgm:pt modelId="{78C8E0F4-CC54-D54A-A32E-7C74DC78F9D0}" type="parTrans" cxnId="{E930125C-6C9E-8440-ACC2-EB368F719453}">
      <dgm:prSet/>
      <dgm:spPr/>
      <dgm:t>
        <a:bodyPr/>
        <a:lstStyle/>
        <a:p>
          <a:endParaRPr lang="en-US">
            <a:latin typeface="Candara" panose="020E0502030303020204" pitchFamily="34" charset="0"/>
          </a:endParaRPr>
        </a:p>
      </dgm:t>
    </dgm:pt>
    <dgm:pt modelId="{0069F9DE-1386-4F4C-B124-BEC2B516AA9E}" type="sibTrans" cxnId="{E930125C-6C9E-8440-ACC2-EB368F719453}">
      <dgm:prSet/>
      <dgm:spPr/>
      <dgm:t>
        <a:bodyPr/>
        <a:lstStyle/>
        <a:p>
          <a:endParaRPr lang="en-US">
            <a:latin typeface="Candara" panose="020E0502030303020204" pitchFamily="34" charset="0"/>
          </a:endParaRPr>
        </a:p>
      </dgm:t>
    </dgm:pt>
    <dgm:pt modelId="{ABCCFD47-613B-8F48-8D69-7767186B831C}">
      <dgm:prSet custT="1"/>
      <dgm:spPr/>
      <dgm:t>
        <a:bodyPr/>
        <a:lstStyle/>
        <a:p>
          <a:pPr rtl="0"/>
          <a:r>
            <a:rPr lang="en-US" sz="1600" u="sng" dirty="0">
              <a:latin typeface="Candara" panose="020E0502030303020204" pitchFamily="34" charset="0"/>
            </a:rPr>
            <a:t>Parallel split </a:t>
          </a:r>
          <a:r>
            <a:rPr lang="en-US" sz="1600" dirty="0">
              <a:latin typeface="Candara" panose="020E0502030303020204" pitchFamily="34" charset="0"/>
            </a:rPr>
            <a:t> </a:t>
          </a:r>
          <a:br>
            <a:rPr lang="en-US" sz="1600" dirty="0">
              <a:latin typeface="Candara" panose="020E0502030303020204" pitchFamily="34" charset="0"/>
            </a:rPr>
          </a:br>
          <a:r>
            <a:rPr lang="en-US" sz="1600" dirty="0">
              <a:latin typeface="Candara" panose="020E0502030303020204" pitchFamily="34" charset="0"/>
            </a:rPr>
            <a:t>take all branches</a:t>
          </a:r>
        </a:p>
      </dgm:t>
    </dgm:pt>
    <dgm:pt modelId="{170D4589-03E8-5043-B12D-7B2DA9724E58}" type="parTrans" cxnId="{780F0875-E15F-354B-A77A-C2F3D70AB6CF}">
      <dgm:prSet/>
      <dgm:spPr/>
      <dgm:t>
        <a:bodyPr/>
        <a:lstStyle/>
        <a:p>
          <a:endParaRPr lang="en-US">
            <a:latin typeface="Candara" panose="020E0502030303020204" pitchFamily="34" charset="0"/>
          </a:endParaRPr>
        </a:p>
      </dgm:t>
    </dgm:pt>
    <dgm:pt modelId="{3335AD2C-867B-7047-ABF2-2D9C362956CE}" type="sibTrans" cxnId="{780F0875-E15F-354B-A77A-C2F3D70AB6CF}">
      <dgm:prSet/>
      <dgm:spPr/>
      <dgm:t>
        <a:bodyPr/>
        <a:lstStyle/>
        <a:p>
          <a:endParaRPr lang="en-US">
            <a:latin typeface="Candara" panose="020E0502030303020204" pitchFamily="34" charset="0"/>
          </a:endParaRPr>
        </a:p>
      </dgm:t>
    </dgm:pt>
    <dgm:pt modelId="{2D22EB26-25C6-6043-B784-A8F43CA0F223}">
      <dgm:prSet custT="1"/>
      <dgm:spPr/>
      <dgm:t>
        <a:bodyPr/>
        <a:lstStyle/>
        <a:p>
          <a:pPr rtl="0"/>
          <a:r>
            <a:rPr lang="en-US" sz="2400" dirty="0">
              <a:latin typeface="Candara" panose="020E0502030303020204" pitchFamily="34" charset="0"/>
            </a:rPr>
            <a:t>Inclusive </a:t>
          </a:r>
        </a:p>
        <a:p>
          <a:pPr rtl="0"/>
          <a:r>
            <a:rPr lang="en-US" sz="2400" dirty="0">
              <a:latin typeface="Candara" panose="020E0502030303020204" pitchFamily="34" charset="0"/>
            </a:rPr>
            <a:t>(OR)</a:t>
          </a:r>
        </a:p>
      </dgm:t>
    </dgm:pt>
    <dgm:pt modelId="{165366B3-6898-9043-8F7D-0F66E2E732EF}" type="parTrans" cxnId="{C028B93B-0BE8-7C42-86AA-625F37FA0BAD}">
      <dgm:prSet/>
      <dgm:spPr/>
      <dgm:t>
        <a:bodyPr/>
        <a:lstStyle/>
        <a:p>
          <a:endParaRPr lang="en-US">
            <a:latin typeface="Candara" panose="020E0502030303020204" pitchFamily="34" charset="0"/>
          </a:endParaRPr>
        </a:p>
      </dgm:t>
    </dgm:pt>
    <dgm:pt modelId="{268E6C35-C67B-2A42-ACAF-7AAAF2E976B9}" type="sibTrans" cxnId="{C028B93B-0BE8-7C42-86AA-625F37FA0BAD}">
      <dgm:prSet/>
      <dgm:spPr/>
      <dgm:t>
        <a:bodyPr/>
        <a:lstStyle/>
        <a:p>
          <a:endParaRPr lang="en-US">
            <a:latin typeface="Candara" panose="020E0502030303020204" pitchFamily="34" charset="0"/>
          </a:endParaRPr>
        </a:p>
      </dgm:t>
    </dgm:pt>
    <dgm:pt modelId="{31AC1449-729E-1C41-A500-219D4B03E18D}">
      <dgm:prSet custT="1"/>
      <dgm:spPr/>
      <dgm:t>
        <a:bodyPr/>
        <a:lstStyle/>
        <a:p>
          <a:pPr rtl="0"/>
          <a:r>
            <a:rPr lang="en-US" sz="1600" u="sng" dirty="0">
              <a:latin typeface="Candara" panose="020E0502030303020204" pitchFamily="34" charset="0"/>
            </a:rPr>
            <a:t>Inclusive decision </a:t>
          </a:r>
          <a:r>
            <a:rPr lang="en-US" sz="1600" dirty="0">
              <a:latin typeface="Candara" panose="020E0502030303020204" pitchFamily="34" charset="0"/>
            </a:rPr>
            <a:t>take one or several branches depending on conditions</a:t>
          </a:r>
        </a:p>
      </dgm:t>
    </dgm:pt>
    <dgm:pt modelId="{ADC96477-87F0-6144-AC86-9439B0A3B262}" type="parTrans" cxnId="{2C505B89-A974-844F-9960-175DBDC795D1}">
      <dgm:prSet/>
      <dgm:spPr/>
      <dgm:t>
        <a:bodyPr/>
        <a:lstStyle/>
        <a:p>
          <a:endParaRPr lang="en-US">
            <a:latin typeface="Candara" panose="020E0502030303020204" pitchFamily="34" charset="0"/>
          </a:endParaRPr>
        </a:p>
      </dgm:t>
    </dgm:pt>
    <dgm:pt modelId="{3FB5C315-8CFC-084C-9C55-D5DE61C41AD6}" type="sibTrans" cxnId="{2C505B89-A974-844F-9960-175DBDC795D1}">
      <dgm:prSet/>
      <dgm:spPr/>
      <dgm:t>
        <a:bodyPr/>
        <a:lstStyle/>
        <a:p>
          <a:endParaRPr lang="en-US">
            <a:latin typeface="Candara" panose="020E0502030303020204" pitchFamily="34" charset="0"/>
          </a:endParaRPr>
        </a:p>
      </dgm:t>
    </dgm:pt>
    <dgm:pt modelId="{93462833-A1EE-CB48-9386-68CE83C0BC09}">
      <dgm:prSet custT="1"/>
      <dgm:spPr/>
      <dgm:t>
        <a:bodyPr/>
        <a:lstStyle/>
        <a:p>
          <a:pPr rtl="0"/>
          <a:r>
            <a:rPr lang="en-US" sz="1600" u="sng" dirty="0">
              <a:latin typeface="Candara" panose="020E0502030303020204" pitchFamily="34" charset="0"/>
            </a:rPr>
            <a:t>Inclusive merge</a:t>
          </a:r>
          <a:r>
            <a:rPr lang="en-US" sz="1600" dirty="0">
              <a:latin typeface="Candara" panose="020E0502030303020204" pitchFamily="34" charset="0"/>
            </a:rPr>
            <a:t> proceed when all </a:t>
          </a:r>
          <a:r>
            <a:rPr lang="en-US" sz="1600" u="sng" dirty="0">
              <a:latin typeface="Candara" panose="020E0502030303020204" pitchFamily="34" charset="0"/>
            </a:rPr>
            <a:t>active</a:t>
          </a:r>
          <a:r>
            <a:rPr lang="en-US" sz="1600" dirty="0">
              <a:latin typeface="Candara" panose="020E0502030303020204" pitchFamily="34" charset="0"/>
            </a:rPr>
            <a:t> incoming branches have completed</a:t>
          </a:r>
        </a:p>
      </dgm:t>
    </dgm:pt>
    <dgm:pt modelId="{81C79A7E-C393-414B-B66B-1B376427B524}" type="parTrans" cxnId="{357E287D-B700-784F-B032-B31936D20DC5}">
      <dgm:prSet/>
      <dgm:spPr/>
      <dgm:t>
        <a:bodyPr/>
        <a:lstStyle/>
        <a:p>
          <a:endParaRPr lang="en-US">
            <a:latin typeface="Candara" panose="020E0502030303020204" pitchFamily="34" charset="0"/>
          </a:endParaRPr>
        </a:p>
      </dgm:t>
    </dgm:pt>
    <dgm:pt modelId="{BED6B699-ABB6-DC42-9B79-52039ED4542C}" type="sibTrans" cxnId="{357E287D-B700-784F-B032-B31936D20DC5}">
      <dgm:prSet/>
      <dgm:spPr/>
      <dgm:t>
        <a:bodyPr/>
        <a:lstStyle/>
        <a:p>
          <a:endParaRPr lang="en-US">
            <a:latin typeface="Candara" panose="020E0502030303020204" pitchFamily="34" charset="0"/>
          </a:endParaRPr>
        </a:p>
      </dgm:t>
    </dgm:pt>
    <dgm:pt modelId="{CEBF85A0-E75B-B248-82AF-0B29A47B6CCA}">
      <dgm:prSet custT="1"/>
      <dgm:spPr/>
      <dgm:t>
        <a:bodyPr/>
        <a:lstStyle/>
        <a:p>
          <a:pPr rtl="0"/>
          <a:r>
            <a:rPr lang="en-US" sz="1600" u="sng" dirty="0">
              <a:latin typeface="Candara" panose="020E0502030303020204" pitchFamily="34" charset="0"/>
            </a:rPr>
            <a:t>P</a:t>
          </a:r>
          <a:r>
            <a:rPr lang="en-AU" sz="1600" u="sng" dirty="0" err="1">
              <a:latin typeface="Candara" panose="020E0502030303020204" pitchFamily="34" charset="0"/>
            </a:rPr>
            <a:t>arallel</a:t>
          </a:r>
          <a:r>
            <a:rPr lang="en-AU" sz="1600" u="sng" dirty="0">
              <a:latin typeface="Candara" panose="020E0502030303020204" pitchFamily="34" charset="0"/>
            </a:rPr>
            <a:t> join </a:t>
          </a:r>
          <a:br>
            <a:rPr lang="en-AU" sz="1600" u="sng" dirty="0">
              <a:latin typeface="Candara" panose="020E0502030303020204" pitchFamily="34" charset="0"/>
            </a:rPr>
          </a:br>
          <a:r>
            <a:rPr lang="en-AU" sz="1600" dirty="0">
              <a:latin typeface="Candara" panose="020E0502030303020204" pitchFamily="34" charset="0"/>
            </a:rPr>
            <a:t>proceed when all incoming branches have completed</a:t>
          </a:r>
          <a:endParaRPr lang="en-US" sz="1600" dirty="0">
            <a:latin typeface="Candara" panose="020E0502030303020204" pitchFamily="34" charset="0"/>
          </a:endParaRPr>
        </a:p>
      </dgm:t>
    </dgm:pt>
    <dgm:pt modelId="{EFECE9F6-5DC5-2A4E-837E-2A7954A79E79}" type="parTrans" cxnId="{EC307265-56F7-2140-9D1E-0A2803455BCB}">
      <dgm:prSet/>
      <dgm:spPr/>
      <dgm:t>
        <a:bodyPr/>
        <a:lstStyle/>
        <a:p>
          <a:endParaRPr lang="en-US">
            <a:latin typeface="Candara" panose="020E0502030303020204" pitchFamily="34" charset="0"/>
          </a:endParaRPr>
        </a:p>
      </dgm:t>
    </dgm:pt>
    <dgm:pt modelId="{4757C234-2872-B64C-AA1B-4E5EF4D9C077}" type="sibTrans" cxnId="{EC307265-56F7-2140-9D1E-0A2803455BCB}">
      <dgm:prSet/>
      <dgm:spPr/>
      <dgm:t>
        <a:bodyPr/>
        <a:lstStyle/>
        <a:p>
          <a:endParaRPr lang="en-US">
            <a:latin typeface="Candara" panose="020E0502030303020204" pitchFamily="34" charset="0"/>
          </a:endParaRPr>
        </a:p>
      </dgm:t>
    </dgm:pt>
    <dgm:pt modelId="{8CE4BE4B-C59B-0E4D-9BCE-B29A81292FA4}" type="pres">
      <dgm:prSet presAssocID="{B931646C-F0D8-2C48-A92E-CD92A7584683}" presName="Name0" presStyleCnt="0">
        <dgm:presLayoutVars>
          <dgm:dir/>
          <dgm:animLvl val="lvl"/>
          <dgm:resizeHandles val="exact"/>
        </dgm:presLayoutVars>
      </dgm:prSet>
      <dgm:spPr/>
      <dgm:t>
        <a:bodyPr/>
        <a:lstStyle/>
        <a:p>
          <a:endParaRPr lang="en-US"/>
        </a:p>
      </dgm:t>
    </dgm:pt>
    <dgm:pt modelId="{EC364FCE-4109-5444-8020-47BBE3BB9553}" type="pres">
      <dgm:prSet presAssocID="{40E1A8DC-FEEB-8B4A-99A4-77291CC2E4AB}" presName="composite" presStyleCnt="0"/>
      <dgm:spPr/>
    </dgm:pt>
    <dgm:pt modelId="{A6F1E536-224E-D947-8FDE-D2829BE48908}" type="pres">
      <dgm:prSet presAssocID="{40E1A8DC-FEEB-8B4A-99A4-77291CC2E4AB}" presName="parTx" presStyleLbl="alignNode1" presStyleIdx="0" presStyleCnt="3">
        <dgm:presLayoutVars>
          <dgm:chMax val="0"/>
          <dgm:chPref val="0"/>
          <dgm:bulletEnabled val="1"/>
        </dgm:presLayoutVars>
      </dgm:prSet>
      <dgm:spPr/>
      <dgm:t>
        <a:bodyPr/>
        <a:lstStyle/>
        <a:p>
          <a:endParaRPr lang="en-US"/>
        </a:p>
      </dgm:t>
    </dgm:pt>
    <dgm:pt modelId="{B177A02D-1679-6742-8354-11CE33D526C1}" type="pres">
      <dgm:prSet presAssocID="{40E1A8DC-FEEB-8B4A-99A4-77291CC2E4AB}" presName="desTx" presStyleLbl="alignAccFollowNode1" presStyleIdx="0" presStyleCnt="3">
        <dgm:presLayoutVars>
          <dgm:bulletEnabled val="1"/>
        </dgm:presLayoutVars>
      </dgm:prSet>
      <dgm:spPr/>
      <dgm:t>
        <a:bodyPr/>
        <a:lstStyle/>
        <a:p>
          <a:endParaRPr lang="en-US"/>
        </a:p>
      </dgm:t>
    </dgm:pt>
    <dgm:pt modelId="{C45F7B74-5FDD-3C42-837C-BC6F8F77BB60}" type="pres">
      <dgm:prSet presAssocID="{5DC3AE39-93AC-1947-B976-1134FAB9C821}" presName="space" presStyleCnt="0"/>
      <dgm:spPr/>
    </dgm:pt>
    <dgm:pt modelId="{7E968667-0112-ED44-AEFB-BC18B077F0A4}" type="pres">
      <dgm:prSet presAssocID="{7D22CA76-F809-0D43-A85A-F54A659C5D18}" presName="composite" presStyleCnt="0"/>
      <dgm:spPr/>
    </dgm:pt>
    <dgm:pt modelId="{9457FBA7-DC6E-FE46-9FFB-0B2C1C6316E2}" type="pres">
      <dgm:prSet presAssocID="{7D22CA76-F809-0D43-A85A-F54A659C5D18}" presName="parTx" presStyleLbl="alignNode1" presStyleIdx="1" presStyleCnt="3">
        <dgm:presLayoutVars>
          <dgm:chMax val="0"/>
          <dgm:chPref val="0"/>
          <dgm:bulletEnabled val="1"/>
        </dgm:presLayoutVars>
      </dgm:prSet>
      <dgm:spPr/>
      <dgm:t>
        <a:bodyPr/>
        <a:lstStyle/>
        <a:p>
          <a:endParaRPr lang="en-US"/>
        </a:p>
      </dgm:t>
    </dgm:pt>
    <dgm:pt modelId="{88C66AED-7E5C-5D44-838B-6C344F0D30BB}" type="pres">
      <dgm:prSet presAssocID="{7D22CA76-F809-0D43-A85A-F54A659C5D18}" presName="desTx" presStyleLbl="alignAccFollowNode1" presStyleIdx="1" presStyleCnt="3">
        <dgm:presLayoutVars>
          <dgm:bulletEnabled val="1"/>
        </dgm:presLayoutVars>
      </dgm:prSet>
      <dgm:spPr/>
      <dgm:t>
        <a:bodyPr/>
        <a:lstStyle/>
        <a:p>
          <a:endParaRPr lang="en-US"/>
        </a:p>
      </dgm:t>
    </dgm:pt>
    <dgm:pt modelId="{5370F52E-52CF-6D4E-AEE0-29FC0284ED3D}" type="pres">
      <dgm:prSet presAssocID="{0069F9DE-1386-4F4C-B124-BEC2B516AA9E}" presName="space" presStyleCnt="0"/>
      <dgm:spPr/>
    </dgm:pt>
    <dgm:pt modelId="{7089865E-8B95-5D49-98D9-B108E2A61EC9}" type="pres">
      <dgm:prSet presAssocID="{2D22EB26-25C6-6043-B784-A8F43CA0F223}" presName="composite" presStyleCnt="0"/>
      <dgm:spPr/>
    </dgm:pt>
    <dgm:pt modelId="{F9BFF4C9-888A-2845-9FBC-600A4A9034DE}" type="pres">
      <dgm:prSet presAssocID="{2D22EB26-25C6-6043-B784-A8F43CA0F223}" presName="parTx" presStyleLbl="alignNode1" presStyleIdx="2" presStyleCnt="3">
        <dgm:presLayoutVars>
          <dgm:chMax val="0"/>
          <dgm:chPref val="0"/>
          <dgm:bulletEnabled val="1"/>
        </dgm:presLayoutVars>
      </dgm:prSet>
      <dgm:spPr/>
      <dgm:t>
        <a:bodyPr/>
        <a:lstStyle/>
        <a:p>
          <a:endParaRPr lang="en-US"/>
        </a:p>
      </dgm:t>
    </dgm:pt>
    <dgm:pt modelId="{A508894E-E32E-1A4C-BBDF-47FC0BEFA7D6}" type="pres">
      <dgm:prSet presAssocID="{2D22EB26-25C6-6043-B784-A8F43CA0F223}" presName="desTx" presStyleLbl="alignAccFollowNode1" presStyleIdx="2" presStyleCnt="3">
        <dgm:presLayoutVars>
          <dgm:bulletEnabled val="1"/>
        </dgm:presLayoutVars>
      </dgm:prSet>
      <dgm:spPr/>
      <dgm:t>
        <a:bodyPr/>
        <a:lstStyle/>
        <a:p>
          <a:endParaRPr lang="en-US"/>
        </a:p>
      </dgm:t>
    </dgm:pt>
  </dgm:ptLst>
  <dgm:cxnLst>
    <dgm:cxn modelId="{01453DC8-27FF-5347-8800-FBCB6A5EA730}" type="presOf" srcId="{2222291B-3E0C-D443-8B6B-3DB386ED17D8}" destId="{B177A02D-1679-6742-8354-11CE33D526C1}" srcOrd="0" destOrd="1" presId="urn:microsoft.com/office/officeart/2005/8/layout/hList1"/>
    <dgm:cxn modelId="{99A06794-237D-264D-ACE1-EA8B38B4A937}" type="presOf" srcId="{ABCCFD47-613B-8F48-8D69-7767186B831C}" destId="{88C66AED-7E5C-5D44-838B-6C344F0D30BB}" srcOrd="0" destOrd="0" presId="urn:microsoft.com/office/officeart/2005/8/layout/hList1"/>
    <dgm:cxn modelId="{719C09AF-9858-8A49-936E-98D7654F816B}" type="presOf" srcId="{7D22CA76-F809-0D43-A85A-F54A659C5D18}" destId="{9457FBA7-DC6E-FE46-9FFB-0B2C1C6316E2}" srcOrd="0" destOrd="0" presId="urn:microsoft.com/office/officeart/2005/8/layout/hList1"/>
    <dgm:cxn modelId="{2C505B89-A974-844F-9960-175DBDC795D1}" srcId="{2D22EB26-25C6-6043-B784-A8F43CA0F223}" destId="{31AC1449-729E-1C41-A500-219D4B03E18D}" srcOrd="0" destOrd="0" parTransId="{ADC96477-87F0-6144-AC86-9439B0A3B262}" sibTransId="{3FB5C315-8CFC-084C-9C55-D5DE61C41AD6}"/>
    <dgm:cxn modelId="{ED065FB4-17D2-CE41-9BB4-3EE00F0D7161}" type="presOf" srcId="{CEBF85A0-E75B-B248-82AF-0B29A47B6CCA}" destId="{88C66AED-7E5C-5D44-838B-6C344F0D30BB}" srcOrd="0" destOrd="1" presId="urn:microsoft.com/office/officeart/2005/8/layout/hList1"/>
    <dgm:cxn modelId="{D02C36BD-BC48-B943-AD37-B27700D34923}" srcId="{B931646C-F0D8-2C48-A92E-CD92A7584683}" destId="{40E1A8DC-FEEB-8B4A-99A4-77291CC2E4AB}" srcOrd="0" destOrd="0" parTransId="{0152065C-B78A-F942-91F2-BADCC3DECF7D}" sibTransId="{5DC3AE39-93AC-1947-B976-1134FAB9C821}"/>
    <dgm:cxn modelId="{E930125C-6C9E-8440-ACC2-EB368F719453}" srcId="{B931646C-F0D8-2C48-A92E-CD92A7584683}" destId="{7D22CA76-F809-0D43-A85A-F54A659C5D18}" srcOrd="1" destOrd="0" parTransId="{78C8E0F4-CC54-D54A-A32E-7C74DC78F9D0}" sibTransId="{0069F9DE-1386-4F4C-B124-BEC2B516AA9E}"/>
    <dgm:cxn modelId="{AE50217C-E473-F54C-BA1D-A799654326B5}" type="presOf" srcId="{DB7A51A9-9DBC-4244-A7D9-FD34B2F26A0F}" destId="{B177A02D-1679-6742-8354-11CE33D526C1}" srcOrd="0" destOrd="0" presId="urn:microsoft.com/office/officeart/2005/8/layout/hList1"/>
    <dgm:cxn modelId="{780F0875-E15F-354B-A77A-C2F3D70AB6CF}" srcId="{7D22CA76-F809-0D43-A85A-F54A659C5D18}" destId="{ABCCFD47-613B-8F48-8D69-7767186B831C}" srcOrd="0" destOrd="0" parTransId="{170D4589-03E8-5043-B12D-7B2DA9724E58}" sibTransId="{3335AD2C-867B-7047-ABF2-2D9C362956CE}"/>
    <dgm:cxn modelId="{2E1B08FE-FCCE-E541-BB93-9308E0206F0E}" srcId="{40E1A8DC-FEEB-8B4A-99A4-77291CC2E4AB}" destId="{DB7A51A9-9DBC-4244-A7D9-FD34B2F26A0F}" srcOrd="0" destOrd="0" parTransId="{28CA0D65-522F-5B4B-9DD7-D25211DFAA44}" sibTransId="{B80ACD3E-5CA0-B44A-BFD0-C3127599C38A}"/>
    <dgm:cxn modelId="{D58E182E-EA1A-C348-A9CF-47CDFDCFE6C2}" type="presOf" srcId="{40E1A8DC-FEEB-8B4A-99A4-77291CC2E4AB}" destId="{A6F1E536-224E-D947-8FDE-D2829BE48908}" srcOrd="0" destOrd="0" presId="urn:microsoft.com/office/officeart/2005/8/layout/hList1"/>
    <dgm:cxn modelId="{0832C23D-0E0C-4A40-B7E9-411FDC94BA81}" type="presOf" srcId="{31AC1449-729E-1C41-A500-219D4B03E18D}" destId="{A508894E-E32E-1A4C-BBDF-47FC0BEFA7D6}" srcOrd="0" destOrd="0" presId="urn:microsoft.com/office/officeart/2005/8/layout/hList1"/>
    <dgm:cxn modelId="{E7C41C9C-E199-A246-9BEE-99C133B0F6D8}" type="presOf" srcId="{2D22EB26-25C6-6043-B784-A8F43CA0F223}" destId="{F9BFF4C9-888A-2845-9FBC-600A4A9034DE}" srcOrd="0" destOrd="0" presId="urn:microsoft.com/office/officeart/2005/8/layout/hList1"/>
    <dgm:cxn modelId="{EC307265-56F7-2140-9D1E-0A2803455BCB}" srcId="{7D22CA76-F809-0D43-A85A-F54A659C5D18}" destId="{CEBF85A0-E75B-B248-82AF-0B29A47B6CCA}" srcOrd="1" destOrd="0" parTransId="{EFECE9F6-5DC5-2A4E-837E-2A7954A79E79}" sibTransId="{4757C234-2872-B64C-AA1B-4E5EF4D9C077}"/>
    <dgm:cxn modelId="{8E10024B-FD7D-F54D-8C18-B9D1FAA2D242}" type="presOf" srcId="{B931646C-F0D8-2C48-A92E-CD92A7584683}" destId="{8CE4BE4B-C59B-0E4D-9BCE-B29A81292FA4}" srcOrd="0" destOrd="0" presId="urn:microsoft.com/office/officeart/2005/8/layout/hList1"/>
    <dgm:cxn modelId="{C028B93B-0BE8-7C42-86AA-625F37FA0BAD}" srcId="{B931646C-F0D8-2C48-A92E-CD92A7584683}" destId="{2D22EB26-25C6-6043-B784-A8F43CA0F223}" srcOrd="2" destOrd="0" parTransId="{165366B3-6898-9043-8F7D-0F66E2E732EF}" sibTransId="{268E6C35-C67B-2A42-ACAF-7AAAF2E976B9}"/>
    <dgm:cxn modelId="{584508B0-44FD-E14F-8DC5-C91D18A59A1A}" srcId="{40E1A8DC-FEEB-8B4A-99A4-77291CC2E4AB}" destId="{2222291B-3E0C-D443-8B6B-3DB386ED17D8}" srcOrd="1" destOrd="0" parTransId="{2A726293-5BB5-4F4B-A38F-CE514027E794}" sibTransId="{D200022C-6467-9E45-A27A-93A19EF5A864}"/>
    <dgm:cxn modelId="{5B499EBC-2D23-C34E-9ADC-38740FAFCF90}" type="presOf" srcId="{93462833-A1EE-CB48-9386-68CE83C0BC09}" destId="{A508894E-E32E-1A4C-BBDF-47FC0BEFA7D6}" srcOrd="0" destOrd="1" presId="urn:microsoft.com/office/officeart/2005/8/layout/hList1"/>
    <dgm:cxn modelId="{357E287D-B700-784F-B032-B31936D20DC5}" srcId="{2D22EB26-25C6-6043-B784-A8F43CA0F223}" destId="{93462833-A1EE-CB48-9386-68CE83C0BC09}" srcOrd="1" destOrd="0" parTransId="{81C79A7E-C393-414B-B66B-1B376427B524}" sibTransId="{BED6B699-ABB6-DC42-9B79-52039ED4542C}"/>
    <dgm:cxn modelId="{C9777C08-5C9A-2842-8B5B-4E00775AE078}" type="presParOf" srcId="{8CE4BE4B-C59B-0E4D-9BCE-B29A81292FA4}" destId="{EC364FCE-4109-5444-8020-47BBE3BB9553}" srcOrd="0" destOrd="0" presId="urn:microsoft.com/office/officeart/2005/8/layout/hList1"/>
    <dgm:cxn modelId="{0EC3D02A-AA81-4E45-8EC6-F3C5827355C3}" type="presParOf" srcId="{EC364FCE-4109-5444-8020-47BBE3BB9553}" destId="{A6F1E536-224E-D947-8FDE-D2829BE48908}" srcOrd="0" destOrd="0" presId="urn:microsoft.com/office/officeart/2005/8/layout/hList1"/>
    <dgm:cxn modelId="{43808621-B28C-D746-8A9C-3BE888E01A82}" type="presParOf" srcId="{EC364FCE-4109-5444-8020-47BBE3BB9553}" destId="{B177A02D-1679-6742-8354-11CE33D526C1}" srcOrd="1" destOrd="0" presId="urn:microsoft.com/office/officeart/2005/8/layout/hList1"/>
    <dgm:cxn modelId="{0027CF04-2EFE-744A-8256-69B3D74A1AF5}" type="presParOf" srcId="{8CE4BE4B-C59B-0E4D-9BCE-B29A81292FA4}" destId="{C45F7B74-5FDD-3C42-837C-BC6F8F77BB60}" srcOrd="1" destOrd="0" presId="urn:microsoft.com/office/officeart/2005/8/layout/hList1"/>
    <dgm:cxn modelId="{A7BBE39A-0292-6F4C-92EC-D56F7766D29F}" type="presParOf" srcId="{8CE4BE4B-C59B-0E4D-9BCE-B29A81292FA4}" destId="{7E968667-0112-ED44-AEFB-BC18B077F0A4}" srcOrd="2" destOrd="0" presId="urn:microsoft.com/office/officeart/2005/8/layout/hList1"/>
    <dgm:cxn modelId="{193FD2AC-1DBC-D148-9A79-042D49F96600}" type="presParOf" srcId="{7E968667-0112-ED44-AEFB-BC18B077F0A4}" destId="{9457FBA7-DC6E-FE46-9FFB-0B2C1C6316E2}" srcOrd="0" destOrd="0" presId="urn:microsoft.com/office/officeart/2005/8/layout/hList1"/>
    <dgm:cxn modelId="{D01C13F8-BC54-6140-A57C-308DFE8414E5}" type="presParOf" srcId="{7E968667-0112-ED44-AEFB-BC18B077F0A4}" destId="{88C66AED-7E5C-5D44-838B-6C344F0D30BB}" srcOrd="1" destOrd="0" presId="urn:microsoft.com/office/officeart/2005/8/layout/hList1"/>
    <dgm:cxn modelId="{C9C002E4-02FE-374B-96B2-B15A80EEC7A7}" type="presParOf" srcId="{8CE4BE4B-C59B-0E4D-9BCE-B29A81292FA4}" destId="{5370F52E-52CF-6D4E-AEE0-29FC0284ED3D}" srcOrd="3" destOrd="0" presId="urn:microsoft.com/office/officeart/2005/8/layout/hList1"/>
    <dgm:cxn modelId="{D446CE32-DC07-5D49-A302-7D52DB289B27}" type="presParOf" srcId="{8CE4BE4B-C59B-0E4D-9BCE-B29A81292FA4}" destId="{7089865E-8B95-5D49-98D9-B108E2A61EC9}" srcOrd="4" destOrd="0" presId="urn:microsoft.com/office/officeart/2005/8/layout/hList1"/>
    <dgm:cxn modelId="{3D2549BF-D686-0344-9C42-E0C53DF7170F}" type="presParOf" srcId="{7089865E-8B95-5D49-98D9-B108E2A61EC9}" destId="{F9BFF4C9-888A-2845-9FBC-600A4A9034DE}" srcOrd="0" destOrd="0" presId="urn:microsoft.com/office/officeart/2005/8/layout/hList1"/>
    <dgm:cxn modelId="{4F9BB2AE-4CC2-4242-A1AC-4C2407C0C6B8}" type="presParOf" srcId="{7089865E-8B95-5D49-98D9-B108E2A61EC9}" destId="{A508894E-E32E-1A4C-BBDF-47FC0BEFA7D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1E536-224E-D947-8FDE-D2829BE48908}">
      <dsp:nvSpPr>
        <dsp:cNvPr id="0" name=""/>
        <dsp:cNvSpPr/>
      </dsp:nvSpPr>
      <dsp:spPr>
        <a:xfrm>
          <a:off x="3651" y="387128"/>
          <a:ext cx="3559968" cy="142398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rtl="0">
            <a:lnSpc>
              <a:spcPct val="90000"/>
            </a:lnSpc>
            <a:spcBef>
              <a:spcPct val="0"/>
            </a:spcBef>
            <a:spcAft>
              <a:spcPct val="35000"/>
            </a:spcAft>
          </a:pPr>
          <a:r>
            <a:rPr lang="en-US" sz="3100" kern="1200" dirty="0">
              <a:latin typeface="Candara" panose="020E0502030303020204" pitchFamily="34" charset="0"/>
            </a:rPr>
            <a:t>   </a:t>
          </a:r>
          <a:r>
            <a:rPr lang="en-US" sz="2400" kern="1200" dirty="0">
              <a:latin typeface="Candara" panose="020E0502030303020204" pitchFamily="34" charset="0"/>
            </a:rPr>
            <a:t>Exclusive (XOR)</a:t>
          </a:r>
        </a:p>
      </dsp:txBody>
      <dsp:txXfrm>
        <a:off x="3651" y="387128"/>
        <a:ext cx="3559968" cy="1423987"/>
      </dsp:txXfrm>
    </dsp:sp>
    <dsp:sp modelId="{B177A02D-1679-6742-8354-11CE33D526C1}">
      <dsp:nvSpPr>
        <dsp:cNvPr id="0" name=""/>
        <dsp:cNvSpPr/>
      </dsp:nvSpPr>
      <dsp:spPr>
        <a:xfrm>
          <a:off x="3651" y="1811115"/>
          <a:ext cx="3559968" cy="28548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i="0" u="sng" kern="1200" dirty="0">
              <a:latin typeface="Candara" panose="020E0502030303020204" pitchFamily="34" charset="0"/>
            </a:rPr>
            <a:t>Exclusive decision</a:t>
          </a:r>
          <a:br>
            <a:rPr lang="en-US" sz="1600" i="0" u="sng" kern="1200" dirty="0">
              <a:latin typeface="Candara" panose="020E0502030303020204" pitchFamily="34" charset="0"/>
            </a:rPr>
          </a:br>
          <a:r>
            <a:rPr lang="en-US" sz="1600" i="0" kern="1200" dirty="0">
              <a:latin typeface="Candara" panose="020E0502030303020204" pitchFamily="34" charset="0"/>
            </a:rPr>
            <a:t>take one branch</a:t>
          </a:r>
        </a:p>
        <a:p>
          <a:pPr marL="171450" lvl="1" indent="-171450" algn="l" defTabSz="711200" rtl="0">
            <a:lnSpc>
              <a:spcPct val="90000"/>
            </a:lnSpc>
            <a:spcBef>
              <a:spcPct val="0"/>
            </a:spcBef>
            <a:spcAft>
              <a:spcPct val="15000"/>
            </a:spcAft>
            <a:buChar char="••"/>
          </a:pPr>
          <a:r>
            <a:rPr lang="en-AU" sz="1600" i="0" u="sng" kern="1200" dirty="0">
              <a:latin typeface="Candara" panose="020E0502030303020204" pitchFamily="34" charset="0"/>
            </a:rPr>
            <a:t>Exclusive merge</a:t>
          </a:r>
          <a:r>
            <a:rPr lang="en-AU" sz="1600" kern="1200" dirty="0">
              <a:latin typeface="Candara" panose="020E0502030303020204" pitchFamily="34" charset="0"/>
            </a:rPr>
            <a:t/>
          </a:r>
          <a:br>
            <a:rPr lang="en-AU" sz="1600" kern="1200" dirty="0">
              <a:latin typeface="Candara" panose="020E0502030303020204" pitchFamily="34" charset="0"/>
            </a:rPr>
          </a:br>
          <a:r>
            <a:rPr lang="en-AU" sz="1600" kern="1200" dirty="0">
              <a:latin typeface="Candara" panose="020E0502030303020204" pitchFamily="34" charset="0"/>
            </a:rPr>
            <a:t>Proceed when one branch has completed</a:t>
          </a:r>
        </a:p>
      </dsp:txBody>
      <dsp:txXfrm>
        <a:off x="3651" y="1811115"/>
        <a:ext cx="3559968" cy="2854800"/>
      </dsp:txXfrm>
    </dsp:sp>
    <dsp:sp modelId="{9457FBA7-DC6E-FE46-9FFB-0B2C1C6316E2}">
      <dsp:nvSpPr>
        <dsp:cNvPr id="0" name=""/>
        <dsp:cNvSpPr/>
      </dsp:nvSpPr>
      <dsp:spPr>
        <a:xfrm>
          <a:off x="4062015" y="387128"/>
          <a:ext cx="3559968" cy="142398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kern="1200" dirty="0">
              <a:latin typeface="Candara" panose="020E0502030303020204" pitchFamily="34" charset="0"/>
            </a:rPr>
            <a:t>Parallel </a:t>
          </a:r>
        </a:p>
        <a:p>
          <a:pPr lvl="0" algn="ctr" defTabSz="1066800" rtl="0">
            <a:lnSpc>
              <a:spcPct val="90000"/>
            </a:lnSpc>
            <a:spcBef>
              <a:spcPct val="0"/>
            </a:spcBef>
            <a:spcAft>
              <a:spcPct val="35000"/>
            </a:spcAft>
          </a:pPr>
          <a:r>
            <a:rPr lang="en-US" sz="2400" kern="1200" dirty="0">
              <a:latin typeface="Candara" panose="020E0502030303020204" pitchFamily="34" charset="0"/>
            </a:rPr>
            <a:t>(AND)</a:t>
          </a:r>
        </a:p>
      </dsp:txBody>
      <dsp:txXfrm>
        <a:off x="4062015" y="387128"/>
        <a:ext cx="3559968" cy="1423987"/>
      </dsp:txXfrm>
    </dsp:sp>
    <dsp:sp modelId="{88C66AED-7E5C-5D44-838B-6C344F0D30BB}">
      <dsp:nvSpPr>
        <dsp:cNvPr id="0" name=""/>
        <dsp:cNvSpPr/>
      </dsp:nvSpPr>
      <dsp:spPr>
        <a:xfrm>
          <a:off x="4062015" y="1811115"/>
          <a:ext cx="3559968" cy="28548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u="sng" kern="1200" dirty="0">
              <a:latin typeface="Candara" panose="020E0502030303020204" pitchFamily="34" charset="0"/>
            </a:rPr>
            <a:t>Parallel split </a:t>
          </a:r>
          <a:r>
            <a:rPr lang="en-US" sz="1600" kern="1200" dirty="0">
              <a:latin typeface="Candara" panose="020E0502030303020204" pitchFamily="34" charset="0"/>
            </a:rPr>
            <a:t> </a:t>
          </a:r>
          <a:br>
            <a:rPr lang="en-US" sz="1600" kern="1200" dirty="0">
              <a:latin typeface="Candara" panose="020E0502030303020204" pitchFamily="34" charset="0"/>
            </a:rPr>
          </a:br>
          <a:r>
            <a:rPr lang="en-US" sz="1600" kern="1200" dirty="0">
              <a:latin typeface="Candara" panose="020E0502030303020204" pitchFamily="34" charset="0"/>
            </a:rPr>
            <a:t>take all branches</a:t>
          </a:r>
        </a:p>
        <a:p>
          <a:pPr marL="171450" lvl="1" indent="-171450" algn="l" defTabSz="711200" rtl="0">
            <a:lnSpc>
              <a:spcPct val="90000"/>
            </a:lnSpc>
            <a:spcBef>
              <a:spcPct val="0"/>
            </a:spcBef>
            <a:spcAft>
              <a:spcPct val="15000"/>
            </a:spcAft>
            <a:buChar char="••"/>
          </a:pPr>
          <a:r>
            <a:rPr lang="en-US" sz="1600" u="sng" kern="1200" dirty="0">
              <a:latin typeface="Candara" panose="020E0502030303020204" pitchFamily="34" charset="0"/>
            </a:rPr>
            <a:t>P</a:t>
          </a:r>
          <a:r>
            <a:rPr lang="en-AU" sz="1600" u="sng" kern="1200" dirty="0" err="1">
              <a:latin typeface="Candara" panose="020E0502030303020204" pitchFamily="34" charset="0"/>
            </a:rPr>
            <a:t>arallel</a:t>
          </a:r>
          <a:r>
            <a:rPr lang="en-AU" sz="1600" u="sng" kern="1200" dirty="0">
              <a:latin typeface="Candara" panose="020E0502030303020204" pitchFamily="34" charset="0"/>
            </a:rPr>
            <a:t> join </a:t>
          </a:r>
          <a:br>
            <a:rPr lang="en-AU" sz="1600" u="sng" kern="1200" dirty="0">
              <a:latin typeface="Candara" panose="020E0502030303020204" pitchFamily="34" charset="0"/>
            </a:rPr>
          </a:br>
          <a:r>
            <a:rPr lang="en-AU" sz="1600" kern="1200" dirty="0">
              <a:latin typeface="Candara" panose="020E0502030303020204" pitchFamily="34" charset="0"/>
            </a:rPr>
            <a:t>proceed when all incoming branches have completed</a:t>
          </a:r>
          <a:endParaRPr lang="en-US" sz="1600" kern="1200" dirty="0">
            <a:latin typeface="Candara" panose="020E0502030303020204" pitchFamily="34" charset="0"/>
          </a:endParaRPr>
        </a:p>
      </dsp:txBody>
      <dsp:txXfrm>
        <a:off x="4062015" y="1811115"/>
        <a:ext cx="3559968" cy="2854800"/>
      </dsp:txXfrm>
    </dsp:sp>
    <dsp:sp modelId="{F9BFF4C9-888A-2845-9FBC-600A4A9034DE}">
      <dsp:nvSpPr>
        <dsp:cNvPr id="0" name=""/>
        <dsp:cNvSpPr/>
      </dsp:nvSpPr>
      <dsp:spPr>
        <a:xfrm>
          <a:off x="8120380" y="387128"/>
          <a:ext cx="3559968" cy="142398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kern="1200" dirty="0">
              <a:latin typeface="Candara" panose="020E0502030303020204" pitchFamily="34" charset="0"/>
            </a:rPr>
            <a:t>Inclusive </a:t>
          </a:r>
        </a:p>
        <a:p>
          <a:pPr lvl="0" algn="ctr" defTabSz="1066800" rtl="0">
            <a:lnSpc>
              <a:spcPct val="90000"/>
            </a:lnSpc>
            <a:spcBef>
              <a:spcPct val="0"/>
            </a:spcBef>
            <a:spcAft>
              <a:spcPct val="35000"/>
            </a:spcAft>
          </a:pPr>
          <a:r>
            <a:rPr lang="en-US" sz="2400" kern="1200" dirty="0">
              <a:latin typeface="Candara" panose="020E0502030303020204" pitchFamily="34" charset="0"/>
            </a:rPr>
            <a:t>(OR)</a:t>
          </a:r>
        </a:p>
      </dsp:txBody>
      <dsp:txXfrm>
        <a:off x="8120380" y="387128"/>
        <a:ext cx="3559968" cy="1423987"/>
      </dsp:txXfrm>
    </dsp:sp>
    <dsp:sp modelId="{A508894E-E32E-1A4C-BBDF-47FC0BEFA7D6}">
      <dsp:nvSpPr>
        <dsp:cNvPr id="0" name=""/>
        <dsp:cNvSpPr/>
      </dsp:nvSpPr>
      <dsp:spPr>
        <a:xfrm>
          <a:off x="8120380" y="1811115"/>
          <a:ext cx="3559968" cy="285480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u="sng" kern="1200" dirty="0">
              <a:latin typeface="Candara" panose="020E0502030303020204" pitchFamily="34" charset="0"/>
            </a:rPr>
            <a:t>Inclusive decision </a:t>
          </a:r>
          <a:r>
            <a:rPr lang="en-US" sz="1600" kern="1200" dirty="0">
              <a:latin typeface="Candara" panose="020E0502030303020204" pitchFamily="34" charset="0"/>
            </a:rPr>
            <a:t>take one or several branches depending on conditions</a:t>
          </a:r>
        </a:p>
        <a:p>
          <a:pPr marL="171450" lvl="1" indent="-171450" algn="l" defTabSz="711200" rtl="0">
            <a:lnSpc>
              <a:spcPct val="90000"/>
            </a:lnSpc>
            <a:spcBef>
              <a:spcPct val="0"/>
            </a:spcBef>
            <a:spcAft>
              <a:spcPct val="15000"/>
            </a:spcAft>
            <a:buChar char="••"/>
          </a:pPr>
          <a:r>
            <a:rPr lang="en-US" sz="1600" u="sng" kern="1200" dirty="0">
              <a:latin typeface="Candara" panose="020E0502030303020204" pitchFamily="34" charset="0"/>
            </a:rPr>
            <a:t>Inclusive merge</a:t>
          </a:r>
          <a:r>
            <a:rPr lang="en-US" sz="1600" kern="1200" dirty="0">
              <a:latin typeface="Candara" panose="020E0502030303020204" pitchFamily="34" charset="0"/>
            </a:rPr>
            <a:t> proceed when all </a:t>
          </a:r>
          <a:r>
            <a:rPr lang="en-US" sz="1600" u="sng" kern="1200" dirty="0">
              <a:latin typeface="Candara" panose="020E0502030303020204" pitchFamily="34" charset="0"/>
            </a:rPr>
            <a:t>active</a:t>
          </a:r>
          <a:r>
            <a:rPr lang="en-US" sz="1600" kern="1200" dirty="0">
              <a:latin typeface="Candara" panose="020E0502030303020204" pitchFamily="34" charset="0"/>
            </a:rPr>
            <a:t> incoming branches have completed</a:t>
          </a:r>
        </a:p>
      </dsp:txBody>
      <dsp:txXfrm>
        <a:off x="8120380" y="1811115"/>
        <a:ext cx="3559968"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E09C6EA-DA62-411D-97A6-64A6C2EAFAC0}" type="slidenum">
              <a:rPr lang="en-US" b="0" smtClean="0">
                <a:latin typeface="Arial" pitchFamily="34" charset="0"/>
              </a:rPr>
              <a:pPr/>
              <a:t>4</a:t>
            </a:fld>
            <a:endParaRPr lang="en-US" b="0">
              <a:latin typeface="Arial" pitchFamily="34" charset="0"/>
            </a:endParaRPr>
          </a:p>
        </p:txBody>
      </p:sp>
    </p:spTree>
    <p:extLst>
      <p:ext uri="{BB962C8B-B14F-4D97-AF65-F5344CB8AC3E}">
        <p14:creationId xmlns:p14="http://schemas.microsoft.com/office/powerpoint/2010/main" val="619007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25</a:t>
            </a:fld>
            <a:endParaRPr lang="ko-KR" altLang="en-US"/>
          </a:p>
        </p:txBody>
      </p:sp>
    </p:spTree>
    <p:extLst>
      <p:ext uri="{BB962C8B-B14F-4D97-AF65-F5344CB8AC3E}">
        <p14:creationId xmlns:p14="http://schemas.microsoft.com/office/powerpoint/2010/main" val="4101368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26</a:t>
            </a:fld>
            <a:endParaRPr lang="ko-KR" altLang="en-US"/>
          </a:p>
        </p:txBody>
      </p:sp>
    </p:spTree>
    <p:extLst>
      <p:ext uri="{BB962C8B-B14F-4D97-AF65-F5344CB8AC3E}">
        <p14:creationId xmlns:p14="http://schemas.microsoft.com/office/powerpoint/2010/main" val="273284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27</a:t>
            </a:fld>
            <a:endParaRPr lang="ko-KR" altLang="en-US"/>
          </a:p>
        </p:txBody>
      </p:sp>
    </p:spTree>
    <p:extLst>
      <p:ext uri="{BB962C8B-B14F-4D97-AF65-F5344CB8AC3E}">
        <p14:creationId xmlns:p14="http://schemas.microsoft.com/office/powerpoint/2010/main" val="2760533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28</a:t>
            </a:fld>
            <a:endParaRPr lang="ko-KR" altLang="en-US"/>
          </a:p>
        </p:txBody>
      </p:sp>
    </p:spTree>
    <p:extLst>
      <p:ext uri="{BB962C8B-B14F-4D97-AF65-F5344CB8AC3E}">
        <p14:creationId xmlns:p14="http://schemas.microsoft.com/office/powerpoint/2010/main" val="4265133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nl-BE" dirty="0">
                <a:latin typeface="Arial" panose="020B0604020202020204" pitchFamily="34" charset="0"/>
                <a:ea typeface="ＭＳ Ｐゴシック" panose="020B0600070205080204" pitchFamily="34" charset="-128"/>
              </a:rPr>
              <a:t>The Order Management process now includes the customer as a process participant…</a:t>
            </a:r>
          </a:p>
          <a:p>
            <a:r>
              <a:rPr lang="en-AU" altLang="nl-BE" dirty="0">
                <a:latin typeface="Arial" panose="020B0604020202020204" pitchFamily="34" charset="0"/>
                <a:ea typeface="ＭＳ Ｐゴシック" panose="020B0600070205080204" pitchFamily="34" charset="-128"/>
              </a:rPr>
              <a:t>The Order Management process is started when a customer places a purchase order. The purchase order has to be checked against the stock re the availability of the product(s). Depending on stock availability the purchase order may be confirmed or rejected. If the purchase order is confirmed, the goods requested are shipped and an invoice is sent to the customer. The customer makes then makes the payment.</a:t>
            </a:r>
          </a:p>
          <a:p>
            <a:r>
              <a:rPr lang="en-AU" altLang="nl-BE" dirty="0">
                <a:latin typeface="Arial" panose="020B0604020202020204" pitchFamily="34" charset="0"/>
                <a:ea typeface="ＭＳ Ｐゴシック" panose="020B0600070205080204" pitchFamily="34" charset="-128"/>
              </a:rPr>
              <a:t>Note that pools can be left partially unspecified.</a:t>
            </a:r>
          </a:p>
          <a:p>
            <a:endParaRPr lang="en-US" altLang="nl-BE" dirty="0">
              <a:latin typeface="Arial" panose="020B0604020202020204" pitchFamily="34" charset="0"/>
              <a:ea typeface="ＭＳ Ｐゴシック" panose="020B0600070205080204" pitchFamily="34" charset="-128"/>
            </a:endParaRPr>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29</a:t>
            </a:fld>
            <a:endParaRPr lang="ko-KR" altLang="en-US"/>
          </a:p>
        </p:txBody>
      </p:sp>
    </p:spTree>
    <p:extLst>
      <p:ext uri="{BB962C8B-B14F-4D97-AF65-F5344CB8AC3E}">
        <p14:creationId xmlns:p14="http://schemas.microsoft.com/office/powerpoint/2010/main" val="3787061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30</a:t>
            </a:fld>
            <a:endParaRPr lang="ko-KR" altLang="en-US"/>
          </a:p>
        </p:txBody>
      </p:sp>
    </p:spTree>
    <p:extLst>
      <p:ext uri="{BB962C8B-B14F-4D97-AF65-F5344CB8AC3E}">
        <p14:creationId xmlns:p14="http://schemas.microsoft.com/office/powerpoint/2010/main" val="3674617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nl-BE" sz="1200" dirty="0">
                <a:latin typeface="Arial" panose="020B0604020202020204" pitchFamily="34" charset="0"/>
                <a:ea typeface="ＭＳ Ｐゴシック" panose="020B0600070205080204" pitchFamily="34" charset="-128"/>
              </a:rPr>
              <a:t>The Purchase Order document serves as an input to the stock availability check. Based on the outcome of this check, the status of document is updated, either to “approved” or “rejected”.</a:t>
            </a:r>
          </a:p>
          <a:p>
            <a:r>
              <a:rPr lang="en-AU" altLang="nl-BE" sz="1200" dirty="0">
                <a:latin typeface="Arial" panose="020B0604020202020204" pitchFamily="34" charset="0"/>
                <a:ea typeface="ＭＳ Ｐゴシック" panose="020B0600070205080204" pitchFamily="34" charset="-128"/>
              </a:rPr>
              <a:t>We include here the relevant documents in the process model. </a:t>
            </a:r>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31</a:t>
            </a:fld>
            <a:endParaRPr lang="ko-KR" altLang="en-US"/>
          </a:p>
        </p:txBody>
      </p:sp>
    </p:spTree>
    <p:extLst>
      <p:ext uri="{BB962C8B-B14F-4D97-AF65-F5344CB8AC3E}">
        <p14:creationId xmlns:p14="http://schemas.microsoft.com/office/powerpoint/2010/main" val="261769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32</a:t>
            </a:fld>
            <a:endParaRPr lang="ko-KR" altLang="en-US"/>
          </a:p>
        </p:txBody>
      </p:sp>
    </p:spTree>
    <p:extLst>
      <p:ext uri="{BB962C8B-B14F-4D97-AF65-F5344CB8AC3E}">
        <p14:creationId xmlns:p14="http://schemas.microsoft.com/office/powerpoint/2010/main" val="1332196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33</a:t>
            </a:fld>
            <a:endParaRPr lang="ko-KR" altLang="en-US"/>
          </a:p>
        </p:txBody>
      </p:sp>
    </p:spTree>
    <p:extLst>
      <p:ext uri="{BB962C8B-B14F-4D97-AF65-F5344CB8AC3E}">
        <p14:creationId xmlns:p14="http://schemas.microsoft.com/office/powerpoint/2010/main" val="3477255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34</a:t>
            </a:fld>
            <a:endParaRPr lang="ko-KR" altLang="en-US"/>
          </a:p>
        </p:txBody>
      </p:sp>
    </p:spTree>
    <p:extLst>
      <p:ext uri="{BB962C8B-B14F-4D97-AF65-F5344CB8AC3E}">
        <p14:creationId xmlns:p14="http://schemas.microsoft.com/office/powerpoint/2010/main" val="1942714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E09C6EA-DA62-411D-97A6-64A6C2EAFAC0}" type="slidenum">
              <a:rPr lang="en-US" b="0" smtClean="0">
                <a:latin typeface="Arial" pitchFamily="34" charset="0"/>
              </a:rPr>
              <a:pPr/>
              <a:t>5</a:t>
            </a:fld>
            <a:endParaRPr lang="en-US" b="0">
              <a:latin typeface="Arial" pitchFamily="34" charset="0"/>
            </a:endParaRPr>
          </a:p>
        </p:txBody>
      </p:sp>
    </p:spTree>
    <p:extLst>
      <p:ext uri="{BB962C8B-B14F-4D97-AF65-F5344CB8AC3E}">
        <p14:creationId xmlns:p14="http://schemas.microsoft.com/office/powerpoint/2010/main" val="3442278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35</a:t>
            </a:fld>
            <a:endParaRPr lang="ko-KR" altLang="en-US"/>
          </a:p>
        </p:txBody>
      </p:sp>
    </p:spTree>
    <p:extLst>
      <p:ext uri="{BB962C8B-B14F-4D97-AF65-F5344CB8AC3E}">
        <p14:creationId xmlns:p14="http://schemas.microsoft.com/office/powerpoint/2010/main" val="1407538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36</a:t>
            </a:fld>
            <a:endParaRPr lang="ko-KR" altLang="en-US"/>
          </a:p>
        </p:txBody>
      </p:sp>
    </p:spTree>
    <p:extLst>
      <p:ext uri="{BB962C8B-B14F-4D97-AF65-F5344CB8AC3E}">
        <p14:creationId xmlns:p14="http://schemas.microsoft.com/office/powerpoint/2010/main" val="241231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37</a:t>
            </a:fld>
            <a:endParaRPr lang="ko-KR" altLang="en-US"/>
          </a:p>
        </p:txBody>
      </p:sp>
    </p:spTree>
    <p:extLst>
      <p:ext uri="{BB962C8B-B14F-4D97-AF65-F5344CB8AC3E}">
        <p14:creationId xmlns:p14="http://schemas.microsoft.com/office/powerpoint/2010/main" val="366511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38</a:t>
            </a:fld>
            <a:endParaRPr lang="ko-KR" altLang="en-US"/>
          </a:p>
        </p:txBody>
      </p:sp>
    </p:spTree>
    <p:extLst>
      <p:ext uri="{BB962C8B-B14F-4D97-AF65-F5344CB8AC3E}">
        <p14:creationId xmlns:p14="http://schemas.microsoft.com/office/powerpoint/2010/main" val="3110253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39</a:t>
            </a:fld>
            <a:endParaRPr lang="ko-KR" altLang="en-US"/>
          </a:p>
        </p:txBody>
      </p:sp>
    </p:spTree>
    <p:extLst>
      <p:ext uri="{BB962C8B-B14F-4D97-AF65-F5344CB8AC3E}">
        <p14:creationId xmlns:p14="http://schemas.microsoft.com/office/powerpoint/2010/main" val="1128796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40</a:t>
            </a:fld>
            <a:endParaRPr lang="ko-KR" altLang="en-US"/>
          </a:p>
        </p:txBody>
      </p:sp>
    </p:spTree>
    <p:extLst>
      <p:ext uri="{BB962C8B-B14F-4D97-AF65-F5344CB8AC3E}">
        <p14:creationId xmlns:p14="http://schemas.microsoft.com/office/powerpoint/2010/main" val="2993456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41</a:t>
            </a:fld>
            <a:endParaRPr lang="ko-KR" altLang="en-US"/>
          </a:p>
        </p:txBody>
      </p:sp>
    </p:spTree>
    <p:extLst>
      <p:ext uri="{BB962C8B-B14F-4D97-AF65-F5344CB8AC3E}">
        <p14:creationId xmlns:p14="http://schemas.microsoft.com/office/powerpoint/2010/main" val="3689424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42</a:t>
            </a:fld>
            <a:endParaRPr lang="ko-KR" altLang="en-US"/>
          </a:p>
        </p:txBody>
      </p:sp>
    </p:spTree>
    <p:extLst>
      <p:ext uri="{BB962C8B-B14F-4D97-AF65-F5344CB8AC3E}">
        <p14:creationId xmlns:p14="http://schemas.microsoft.com/office/powerpoint/2010/main" val="2839109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43</a:t>
            </a:fld>
            <a:endParaRPr lang="ko-KR" altLang="en-US"/>
          </a:p>
        </p:txBody>
      </p:sp>
    </p:spTree>
    <p:extLst>
      <p:ext uri="{BB962C8B-B14F-4D97-AF65-F5344CB8AC3E}">
        <p14:creationId xmlns:p14="http://schemas.microsoft.com/office/powerpoint/2010/main" val="1639826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44</a:t>
            </a:fld>
            <a:endParaRPr lang="ko-KR" altLang="en-US"/>
          </a:p>
        </p:txBody>
      </p:sp>
    </p:spTree>
    <p:extLst>
      <p:ext uri="{BB962C8B-B14F-4D97-AF65-F5344CB8AC3E}">
        <p14:creationId xmlns:p14="http://schemas.microsoft.com/office/powerpoint/2010/main" val="946367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E09C6EA-DA62-411D-97A6-64A6C2EAFAC0}" type="slidenum">
              <a:rPr lang="en-US" b="0" smtClean="0">
                <a:latin typeface="Arial" pitchFamily="34" charset="0"/>
              </a:rPr>
              <a:pPr/>
              <a:t>6</a:t>
            </a:fld>
            <a:endParaRPr lang="en-US" b="0">
              <a:latin typeface="Arial" pitchFamily="34" charset="0"/>
            </a:endParaRPr>
          </a:p>
        </p:txBody>
      </p:sp>
    </p:spTree>
    <p:extLst>
      <p:ext uri="{BB962C8B-B14F-4D97-AF65-F5344CB8AC3E}">
        <p14:creationId xmlns:p14="http://schemas.microsoft.com/office/powerpoint/2010/main" val="1816114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45</a:t>
            </a:fld>
            <a:endParaRPr lang="ko-KR" altLang="en-US"/>
          </a:p>
        </p:txBody>
      </p:sp>
    </p:spTree>
    <p:extLst>
      <p:ext uri="{BB962C8B-B14F-4D97-AF65-F5344CB8AC3E}">
        <p14:creationId xmlns:p14="http://schemas.microsoft.com/office/powerpoint/2010/main" val="2616888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nl-BE" dirty="0">
                <a:latin typeface="Arial" panose="020B0604020202020204" pitchFamily="34" charset="0"/>
                <a:ea typeface="ＭＳ Ｐゴシック" panose="020B0600070205080204" pitchFamily="34" charset="-128"/>
              </a:rPr>
              <a:t>This simple Order Management process is triggered by the reception of a purchase order from a customer. The purchase order has to be checked against the stock re the availability of the product(s) requested. Depending on stock availability the purchase order may be confirmed or rejected. If the purchase order is confirmed, the goods requested are shipped and an invoice is sent to the customer.</a:t>
            </a:r>
          </a:p>
          <a:p>
            <a:r>
              <a:rPr lang="en-US" altLang="nl-BE" dirty="0">
                <a:latin typeface="Arial" panose="020B0604020202020204" pitchFamily="34" charset="0"/>
                <a:ea typeface="ＭＳ Ｐゴシック" panose="020B0600070205080204" pitchFamily="34" charset="-128"/>
              </a:rPr>
              <a:t>In this diagram, plain gateways are used to denote points were the flow of control splits into multiple paths, and point where multiple paths converge into a single one. We can note that the first gateway in this diagram, denotes a point where one among multiple paths needs to be chosen. Meanwhile, the second gateway denotes a point where two distinct paths need to be executed in parallel. Intuitively, it would make sense to distinguish between these two cases, that is, the case where one among many paths is chosen, and the case where multiple parallel paths are taken. In BPMN, this is shown by means of icons in the gateways. An “x” symbol in a gateway with multiple outgoing arcs indicates that one of multiple paths is taken. Such gateways are called exclusive gateways (remember that the “x” stands for exclusive). Meanwhile, a “+” symbol in a gateways with multiple outgoing arcs denotes that multiple parallel paths are executed. So the above diagram should be re-written as shown later…</a:t>
            </a:r>
          </a:p>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18</a:t>
            </a:fld>
            <a:endParaRPr lang="ko-KR" altLang="en-US"/>
          </a:p>
        </p:txBody>
      </p:sp>
    </p:spTree>
    <p:extLst>
      <p:ext uri="{BB962C8B-B14F-4D97-AF65-F5344CB8AC3E}">
        <p14:creationId xmlns:p14="http://schemas.microsoft.com/office/powerpoint/2010/main" val="3013089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20</a:t>
            </a:fld>
            <a:endParaRPr lang="ko-KR" altLang="en-US"/>
          </a:p>
        </p:txBody>
      </p:sp>
    </p:spTree>
    <p:extLst>
      <p:ext uri="{BB962C8B-B14F-4D97-AF65-F5344CB8AC3E}">
        <p14:creationId xmlns:p14="http://schemas.microsoft.com/office/powerpoint/2010/main" val="405116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21</a:t>
            </a:fld>
            <a:endParaRPr lang="ko-KR" altLang="en-US"/>
          </a:p>
        </p:txBody>
      </p:sp>
    </p:spTree>
    <p:extLst>
      <p:ext uri="{BB962C8B-B14F-4D97-AF65-F5344CB8AC3E}">
        <p14:creationId xmlns:p14="http://schemas.microsoft.com/office/powerpoint/2010/main" val="303043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nl-BE" dirty="0">
                <a:latin typeface="Arial" panose="020B0604020202020204" pitchFamily="34" charset="0"/>
                <a:ea typeface="ＭＳ Ｐゴシック" panose="020B0600070205080204" pitchFamily="34" charset="-128"/>
              </a:rPr>
              <a:t>It is worth emphasizing here that activities located in two parallel paths do not need to be performed simultaneously. For example, “Send invoice” and “Ship goods” need not occur both at the same time, although due to a cosmic coincidence, they could happen at the same time. Instead, it might happen that first the invoice is sent and later the goods are shipped. Or things may happen in the reverse order.</a:t>
            </a:r>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22</a:t>
            </a:fld>
            <a:endParaRPr lang="ko-KR" altLang="en-US"/>
          </a:p>
        </p:txBody>
      </p:sp>
    </p:spTree>
    <p:extLst>
      <p:ext uri="{BB962C8B-B14F-4D97-AF65-F5344CB8AC3E}">
        <p14:creationId xmlns:p14="http://schemas.microsoft.com/office/powerpoint/2010/main" val="2921874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23</a:t>
            </a:fld>
            <a:endParaRPr lang="ko-KR" altLang="en-US"/>
          </a:p>
        </p:txBody>
      </p:sp>
    </p:spTree>
    <p:extLst>
      <p:ext uri="{BB962C8B-B14F-4D97-AF65-F5344CB8AC3E}">
        <p14:creationId xmlns:p14="http://schemas.microsoft.com/office/powerpoint/2010/main" val="1900123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nl-BE" dirty="0">
              <a:latin typeface="Arial" panose="020B0604020202020204" pitchFamily="34" charset="0"/>
              <a:ea typeface="ＭＳ Ｐゴシック" panose="020B0600070205080204" pitchFamily="34" charset="-128"/>
            </a:endParaRPr>
          </a:p>
        </p:txBody>
      </p:sp>
      <p:sp>
        <p:nvSpPr>
          <p:cNvPr id="4" name="Slide Number Placeholder 3"/>
          <p:cNvSpPr>
            <a:spLocks noGrp="1"/>
          </p:cNvSpPr>
          <p:nvPr>
            <p:ph type="sldNum" sz="quarter" idx="5"/>
          </p:nvPr>
        </p:nvSpPr>
        <p:spPr/>
        <p:txBody>
          <a:bodyPr/>
          <a:lstStyle/>
          <a:p>
            <a:fld id="{B423FD51-CB7D-4F20-9C67-E553E8D12E80}" type="slidenum">
              <a:rPr lang="ko-KR" altLang="en-US" smtClean="0"/>
              <a:t>24</a:t>
            </a:fld>
            <a:endParaRPr lang="ko-KR" altLang="en-US"/>
          </a:p>
        </p:txBody>
      </p:sp>
    </p:spTree>
    <p:extLst>
      <p:ext uri="{BB962C8B-B14F-4D97-AF65-F5344CB8AC3E}">
        <p14:creationId xmlns:p14="http://schemas.microsoft.com/office/powerpoint/2010/main" val="414095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3AD851-1DFD-4B53-89AB-21F36F27E466}" type="datetime1">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298816-771B-4311-B939-9FE9F6D94E0D}" type="datetime1">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37FF9-EE1A-4B8B-AC91-B9C9CA51D135}" type="datetime1">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2AA6AD6F-A85E-4A39-B2A2-2AC12D7E78BC}" type="datetime1">
              <a:rPr lang="en-US" smtClean="0"/>
              <a:t>5/24/2023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9C407146-38CC-46F8-A57F-FC93A1885918}" type="datetime1">
              <a:rPr lang="en-US" smtClean="0"/>
              <a:t>5/24/2023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5589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FD9BB0-972E-463E-83BB-8A542CD6F2D2}" type="datetime1">
              <a:rPr lang="en-US" smtClean="0"/>
              <a:t>5/24/2023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2D40D-0AFF-4B07-85EC-01435232BA70}" type="datetime1">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EB9354-0074-4F4D-9D0C-A47720EC7804}" type="datetime1">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C26419-23ED-400C-B35D-14F92A5CD4D5}" type="datetime1">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0065BE-FEB4-4747-9F34-B65C18C68754}" type="datetime1">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5/24/2023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74F24-C8CA-432A-99C1-AF947B713208}" type="datetime1">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DCCC21-B7A3-4482-BDF6-51C59A329067}" type="datetime1">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671E02-55CE-4377-9748-9538BF22F9FF}" type="datetime1">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96F30-6CB4-4EDF-8CC0-0F7164C78496}" type="datetime1">
              <a:rPr lang="en-US" smtClean="0"/>
              <a:t>5/24/2023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8.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6.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2.emf"/><Relationship Id="rId4" Type="http://schemas.openxmlformats.org/officeDocument/2006/relationships/oleObject" Target="../embeddings/oleObject3.bin"/><Relationship Id="rId9"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9.png"/><Relationship Id="rId5" Type="http://schemas.openxmlformats.org/officeDocument/2006/relationships/diagramQuickStyle" Target="../diagrams/quickStyle1.xml"/><Relationship Id="rId10" Type="http://schemas.openxmlformats.org/officeDocument/2006/relationships/image" Target="../media/image18.png"/><Relationship Id="rId4" Type="http://schemas.openxmlformats.org/officeDocument/2006/relationships/diagramLayout" Target="../diagrams/layout1.xml"/><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4.e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notesSlide" Target="../notesSlides/notesSlide15.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emf"/><Relationship Id="rId5" Type="http://schemas.openxmlformats.org/officeDocument/2006/relationships/oleObject" Target="../embeddings/oleObject7.bin"/><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8.emf"/><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Middleware Technologies for Systems Integration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Content Placeholder 2"/>
          <p:cNvSpPr>
            <a:spLocks noGrp="1"/>
          </p:cNvSpPr>
          <p:nvPr>
            <p:ph idx="1"/>
          </p:nvPr>
        </p:nvSpPr>
        <p:spPr/>
        <p:txBody>
          <a:bodyPr>
            <a:normAutofit/>
          </a:bodyPr>
          <a:lstStyle/>
          <a:p>
            <a:r>
              <a:rPr lang="en-US" dirty="0" smtClean="0"/>
              <a:t>Improved </a:t>
            </a:r>
            <a:r>
              <a:rPr lang="en-US" dirty="0"/>
              <a:t>Customer </a:t>
            </a:r>
            <a:r>
              <a:rPr lang="en-US" dirty="0" smtClean="0"/>
              <a:t>Experience</a:t>
            </a:r>
          </a:p>
          <a:p>
            <a:pPr lvl="1"/>
            <a:r>
              <a:rPr lang="en-US" dirty="0" smtClean="0"/>
              <a:t>By </a:t>
            </a:r>
            <a:r>
              <a:rPr lang="en-US" dirty="0"/>
              <a:t>streamlining processes and improving quality, organizations can improve the customer experience. This leads to greater customer satisfaction, loyalty, and retention</a:t>
            </a:r>
            <a:r>
              <a:rPr lang="en-US" dirty="0" smtClean="0"/>
              <a:t>.</a:t>
            </a:r>
          </a:p>
          <a:p>
            <a:pPr lvl="1"/>
            <a:endParaRPr lang="en-US" dirty="0"/>
          </a:p>
          <a:p>
            <a:r>
              <a:rPr lang="en-US" dirty="0" smtClean="0"/>
              <a:t>Greater Transparency</a:t>
            </a:r>
          </a:p>
          <a:p>
            <a:pPr lvl="1"/>
            <a:r>
              <a:rPr lang="en-US" dirty="0" smtClean="0"/>
              <a:t>BPM </a:t>
            </a:r>
            <a:r>
              <a:rPr lang="en-US" dirty="0"/>
              <a:t>provides a clear view of how processes work within an organization. This helps employees better understand their roles and responsibilities, and it helps management identify areas where additional training or resources may be needed.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91271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Business Process Modeling Lifecycle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2050" name="Picture 2" descr="http://bpmcenter.org/wp-content/uploads/BPM-lifecyc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781" y="995248"/>
            <a:ext cx="6188097"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14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Business Process Modeling Lifecycle</a:t>
            </a:r>
          </a:p>
        </p:txBody>
      </p:sp>
      <p:sp>
        <p:nvSpPr>
          <p:cNvPr id="3" name="Content Placeholder 2"/>
          <p:cNvSpPr>
            <a:spLocks noGrp="1"/>
          </p:cNvSpPr>
          <p:nvPr>
            <p:ph idx="1"/>
          </p:nvPr>
        </p:nvSpPr>
        <p:spPr/>
        <p:txBody>
          <a:bodyPr>
            <a:normAutofit/>
          </a:bodyPr>
          <a:lstStyle/>
          <a:p>
            <a:r>
              <a:rPr lang="en-US" dirty="0"/>
              <a:t>The Business Process Modeling (BPM) lifecycle is a series of steps that organizations follow to improve their business processes. </a:t>
            </a:r>
            <a:endParaRPr lang="en-US" dirty="0" smtClean="0"/>
          </a:p>
          <a:p>
            <a:r>
              <a:rPr lang="en-US" dirty="0" smtClean="0"/>
              <a:t>The </a:t>
            </a:r>
            <a:r>
              <a:rPr lang="en-US" dirty="0"/>
              <a:t>six stages of the BPM lifecycle are:</a:t>
            </a:r>
          </a:p>
          <a:p>
            <a:pPr lvl="1"/>
            <a:r>
              <a:rPr lang="en-US" dirty="0" smtClean="0"/>
              <a:t>Identification</a:t>
            </a:r>
          </a:p>
          <a:p>
            <a:pPr lvl="2"/>
            <a:r>
              <a:rPr lang="en-US" dirty="0" smtClean="0"/>
              <a:t>In </a:t>
            </a:r>
            <a:r>
              <a:rPr lang="en-US" dirty="0"/>
              <a:t>this stage, organizations identify the processes that need improvement. This involves reviewing existing processes, identifying areas of inefficiency, and determining which processes are critical to the success of the organization.</a:t>
            </a:r>
          </a:p>
          <a:p>
            <a:pPr lvl="1"/>
            <a:r>
              <a:rPr lang="en-US" dirty="0" smtClean="0"/>
              <a:t>Discovery</a:t>
            </a:r>
          </a:p>
          <a:p>
            <a:pPr lvl="2"/>
            <a:r>
              <a:rPr lang="en-US" dirty="0" smtClean="0"/>
              <a:t>In </a:t>
            </a:r>
            <a:r>
              <a:rPr lang="en-US" dirty="0"/>
              <a:t>this stage, organizations gather additional information about the processes identified in the previous stage. This may involve interviewing employees, observing processes, and collecting data to gain a better understanding of how the processes work</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64787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Business Process Modeling Lifecycle</a:t>
            </a:r>
          </a:p>
        </p:txBody>
      </p:sp>
      <p:sp>
        <p:nvSpPr>
          <p:cNvPr id="3" name="Content Placeholder 2"/>
          <p:cNvSpPr>
            <a:spLocks noGrp="1"/>
          </p:cNvSpPr>
          <p:nvPr>
            <p:ph idx="1"/>
          </p:nvPr>
        </p:nvSpPr>
        <p:spPr/>
        <p:txBody>
          <a:bodyPr>
            <a:normAutofit/>
          </a:bodyPr>
          <a:lstStyle/>
          <a:p>
            <a:pPr lvl="1"/>
            <a:r>
              <a:rPr lang="en-US" dirty="0" smtClean="0"/>
              <a:t>Analysis</a:t>
            </a:r>
          </a:p>
          <a:p>
            <a:pPr lvl="2"/>
            <a:r>
              <a:rPr lang="en-US" dirty="0" smtClean="0"/>
              <a:t>In </a:t>
            </a:r>
            <a:r>
              <a:rPr lang="en-US" dirty="0"/>
              <a:t>this stage, organizations analyze the data collected during the discovery stage to identify areas for improvement. This may involve using process maps, flowcharts, or other tools to visualize the processes and identify bottlenecks, redundancies, and areas of waste.</a:t>
            </a:r>
          </a:p>
          <a:p>
            <a:pPr lvl="1"/>
            <a:r>
              <a:rPr lang="en-US" dirty="0" smtClean="0"/>
              <a:t>Redesign</a:t>
            </a:r>
          </a:p>
          <a:p>
            <a:pPr lvl="2"/>
            <a:r>
              <a:rPr lang="en-US" dirty="0" smtClean="0"/>
              <a:t>In </a:t>
            </a:r>
            <a:r>
              <a:rPr lang="en-US" dirty="0"/>
              <a:t>this stage, organizations redesign the processes to make them more efficient and effective. This may involve eliminating unnecessary steps, automating certain tasks, or restructuring the process to improve workflow</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07237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Business Process Modeling Lifecycle</a:t>
            </a:r>
          </a:p>
        </p:txBody>
      </p:sp>
      <p:sp>
        <p:nvSpPr>
          <p:cNvPr id="3" name="Content Placeholder 2"/>
          <p:cNvSpPr>
            <a:spLocks noGrp="1"/>
          </p:cNvSpPr>
          <p:nvPr>
            <p:ph idx="1"/>
          </p:nvPr>
        </p:nvSpPr>
        <p:spPr/>
        <p:txBody>
          <a:bodyPr>
            <a:normAutofit/>
          </a:bodyPr>
          <a:lstStyle/>
          <a:p>
            <a:pPr lvl="1"/>
            <a:r>
              <a:rPr lang="en-US" dirty="0" smtClean="0"/>
              <a:t>Implementation</a:t>
            </a:r>
          </a:p>
          <a:p>
            <a:pPr lvl="2"/>
            <a:r>
              <a:rPr lang="en-US" dirty="0" smtClean="0"/>
              <a:t>In </a:t>
            </a:r>
            <a:r>
              <a:rPr lang="en-US" dirty="0"/>
              <a:t>this stage, organizations implement the redesigned processes. This may involve providing training to employees, updating software systems, or making other changes to the organization's infrastructure to support the new processes.</a:t>
            </a:r>
          </a:p>
          <a:p>
            <a:pPr lvl="1"/>
            <a:r>
              <a:rPr lang="en-US" dirty="0" smtClean="0"/>
              <a:t>Monitoring</a:t>
            </a:r>
          </a:p>
          <a:p>
            <a:pPr lvl="2"/>
            <a:r>
              <a:rPr lang="en-US" dirty="0" smtClean="0"/>
              <a:t>In </a:t>
            </a:r>
            <a:r>
              <a:rPr lang="en-US" dirty="0"/>
              <a:t>this stage, organizations monitor the new processes to ensure they are working as intended. This may involve collecting data to measure the performance of the new processes, identifying areas where further improvements can be made, and making </a:t>
            </a:r>
            <a:r>
              <a:rPr lang="en-US" dirty="0" err="1"/>
              <a:t>adjustmentsas</a:t>
            </a:r>
            <a:r>
              <a:rPr lang="en-US" dirty="0"/>
              <a:t> needed to ensure the processes continue to meet the organization's goals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670393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Business Process Modeling Lifecycle</a:t>
            </a:r>
          </a:p>
        </p:txBody>
      </p:sp>
      <p:sp>
        <p:nvSpPr>
          <p:cNvPr id="3" name="Content Placeholder 2"/>
          <p:cNvSpPr>
            <a:spLocks noGrp="1"/>
          </p:cNvSpPr>
          <p:nvPr>
            <p:ph idx="1"/>
          </p:nvPr>
        </p:nvSpPr>
        <p:spPr/>
        <p:txBody>
          <a:bodyPr>
            <a:normAutofit/>
          </a:bodyPr>
          <a:lstStyle/>
          <a:p>
            <a:r>
              <a:rPr lang="en-US" dirty="0" smtClean="0"/>
              <a:t>The </a:t>
            </a:r>
            <a:r>
              <a:rPr lang="en-US" dirty="0"/>
              <a:t>BPM lifecycle is an iterative process, meaning that the steps may need to be revisited and repeated as needed to ensure that the processes are continuously improved. </a:t>
            </a:r>
            <a:endParaRPr lang="en-US" dirty="0" smtClean="0"/>
          </a:p>
          <a:p>
            <a:r>
              <a:rPr lang="en-US" dirty="0" smtClean="0"/>
              <a:t>By </a:t>
            </a:r>
            <a:r>
              <a:rPr lang="en-US" dirty="0"/>
              <a:t>following the BPM lifecycle, organizations can identify areas for improvement, make changes, and monitor their progress to ensure they are meeting their goals. </a:t>
            </a:r>
            <a:endParaRPr lang="en-US" dirty="0" smtClean="0"/>
          </a:p>
          <a:p>
            <a:r>
              <a:rPr lang="en-US" dirty="0" smtClean="0"/>
              <a:t>This </a:t>
            </a:r>
            <a:r>
              <a:rPr lang="en-US" dirty="0"/>
              <a:t>leads to increased efficiency, improved quality, and a more agile organization that is better equipped to respond to changes in the business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30285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BPMN notation and </a:t>
            </a:r>
            <a:r>
              <a:rPr lang="en-US" dirty="0" smtClean="0"/>
              <a:t>elements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892798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BPMN from a Mile </a:t>
            </a:r>
            <a:r>
              <a:rPr lang="en-US" dirty="0" smtClean="0"/>
              <a:t>Away</a:t>
            </a:r>
            <a:endParaRPr lang="en-US" dirty="0"/>
          </a:p>
        </p:txBody>
      </p:sp>
      <p:sp>
        <p:nvSpPr>
          <p:cNvPr id="3" name="Content Placeholder 2"/>
          <p:cNvSpPr>
            <a:spLocks noGrp="1"/>
          </p:cNvSpPr>
          <p:nvPr>
            <p:ph idx="1"/>
          </p:nvPr>
        </p:nvSpPr>
        <p:spPr/>
        <p:txBody>
          <a:bodyPr/>
          <a:lstStyle/>
          <a:p>
            <a:r>
              <a:rPr lang="en-US" dirty="0"/>
              <a:t>A BPMN process model is a graph consisting (principally) of four types of elements:</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3">
            <a:extLst>
              <a:ext uri="{FF2B5EF4-FFF2-40B4-BE49-F238E27FC236}">
                <a16:creationId xmlns:a16="http://schemas.microsoft.com/office/drawing/2014/main" id="{852BB87C-4472-45B7-951C-421E0588C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10" y="2948947"/>
            <a:ext cx="904621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4285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Order Management Process in </a:t>
            </a:r>
            <a:r>
              <a:rPr lang="en-US" dirty="0" smtClean="0"/>
              <a:t>BPMN</a:t>
            </a:r>
            <a:endParaRPr lang="en-US" dirty="0"/>
          </a:p>
        </p:txBody>
      </p:sp>
      <p:sp>
        <p:nvSpPr>
          <p:cNvPr id="4" name="Content Placeholder 3"/>
          <p:cNvSpPr>
            <a:spLocks noGrp="1"/>
          </p:cNvSpPr>
          <p:nvPr>
            <p:ph idx="1"/>
          </p:nvPr>
        </p:nvSpPr>
        <p:spPr/>
        <p:txBody>
          <a:bodyPr/>
          <a:lstStyle/>
          <a:p>
            <a:r>
              <a:rPr lang="en-US" dirty="0"/>
              <a:t>A First Attempt at Process Modeling</a:t>
            </a:r>
          </a:p>
          <a:p>
            <a:endParaRPr lang="en-US" dirty="0"/>
          </a:p>
        </p:txBody>
      </p:sp>
      <p:graphicFrame>
        <p:nvGraphicFramePr>
          <p:cNvPr id="6" name="Object 2">
            <a:extLst>
              <a:ext uri="{FF2B5EF4-FFF2-40B4-BE49-F238E27FC236}">
                <a16:creationId xmlns:a16="http://schemas.microsoft.com/office/drawing/2014/main" id="{AB65A82E-1848-4875-8A89-299C0CCD86F8}"/>
              </a:ext>
            </a:extLst>
          </p:cNvPr>
          <p:cNvGraphicFramePr>
            <a:graphicFrameLocks noChangeAspect="1"/>
          </p:cNvGraphicFramePr>
          <p:nvPr>
            <p:extLst>
              <p:ext uri="{D42A27DB-BD31-4B8C-83A1-F6EECF244321}">
                <p14:modId xmlns:p14="http://schemas.microsoft.com/office/powerpoint/2010/main" val="447723112"/>
              </p:ext>
            </p:extLst>
          </p:nvPr>
        </p:nvGraphicFramePr>
        <p:xfrm>
          <a:off x="1208082" y="1715821"/>
          <a:ext cx="10151533" cy="4250267"/>
        </p:xfrm>
        <a:graphic>
          <a:graphicData uri="http://schemas.openxmlformats.org/presentationml/2006/ole">
            <mc:AlternateContent xmlns:mc="http://schemas.openxmlformats.org/markup-compatibility/2006">
              <mc:Choice xmlns:v="urn:schemas-microsoft-com:vml" Requires="v">
                <p:oleObj spid="_x0000_s6156" name="Visio" r:id="rId4" imgW="7612990" imgH="3187598" progId="Visio.Drawing.11">
                  <p:embed/>
                </p:oleObj>
              </mc:Choice>
              <mc:Fallback>
                <p:oleObj name="Visio" r:id="rId4" imgW="7612990" imgH="3187598" progId="Visio.Drawing.11">
                  <p:embed/>
                  <p:pic>
                    <p:nvPicPr>
                      <p:cNvPr id="6" name="Object 2">
                        <a:extLst>
                          <a:ext uri="{FF2B5EF4-FFF2-40B4-BE49-F238E27FC236}">
                            <a16:creationId xmlns:a16="http://schemas.microsoft.com/office/drawing/2014/main" id="{AB65A82E-1848-4875-8A89-299C0CCD86F8}"/>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2" y="1715821"/>
                        <a:ext cx="10151533" cy="4250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72478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BPMN is a Token Based </a:t>
            </a:r>
            <a:r>
              <a:rPr lang="en-US" dirty="0" smtClean="0"/>
              <a:t>Language</a:t>
            </a:r>
            <a:endParaRPr lang="en-US" dirty="0"/>
          </a:p>
        </p:txBody>
      </p:sp>
      <p:pic>
        <p:nvPicPr>
          <p:cNvPr id="8" name="Picture 5">
            <a:extLst>
              <a:ext uri="{FF2B5EF4-FFF2-40B4-BE49-F238E27FC236}">
                <a16:creationId xmlns:a16="http://schemas.microsoft.com/office/drawing/2014/main" id="{08DB8E4E-63B8-45DD-8023-0F8D5C4EF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5645" y="1575149"/>
            <a:ext cx="5793316" cy="403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7">
            <a:extLst>
              <a:ext uri="{FF2B5EF4-FFF2-40B4-BE49-F238E27FC236}">
                <a16:creationId xmlns:a16="http://schemas.microsoft.com/office/drawing/2014/main" id="{6E8704EC-2442-41C7-99D7-C723DEF08ECD}"/>
              </a:ext>
            </a:extLst>
          </p:cNvPr>
          <p:cNvSpPr txBox="1">
            <a:spLocks noChangeArrowheads="1"/>
          </p:cNvSpPr>
          <p:nvPr/>
        </p:nvSpPr>
        <p:spPr bwMode="auto">
          <a:xfrm>
            <a:off x="7579688" y="1071233"/>
            <a:ext cx="3177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B1B1B1"/>
              </a:buClr>
              <a:buChar char="•"/>
              <a:defRPr sz="2800">
                <a:solidFill>
                  <a:srgbClr val="103566"/>
                </a:solidFill>
                <a:latin typeface="Arial" panose="020B0604020202020204" pitchFamily="34" charset="0"/>
                <a:ea typeface="ＭＳ Ｐゴシック" panose="020B0600070205080204" pitchFamily="34" charset="-128"/>
              </a:defRPr>
            </a:lvl1pPr>
            <a:lvl2pPr marL="742950" indent="-285750">
              <a:spcBef>
                <a:spcPct val="20000"/>
              </a:spcBef>
              <a:buClr>
                <a:srgbClr val="B1B1B1"/>
              </a:buClr>
              <a:buChar char="–"/>
              <a:defRPr sz="2400">
                <a:solidFill>
                  <a:srgbClr val="103566"/>
                </a:solidFill>
                <a:latin typeface="Arial" panose="020B0604020202020204" pitchFamily="34" charset="0"/>
                <a:ea typeface="ＭＳ Ｐゴシック" panose="020B0600070205080204" pitchFamily="34" charset="-128"/>
              </a:defRPr>
            </a:lvl2pPr>
            <a:lvl3pPr marL="1143000" indent="-228600">
              <a:spcBef>
                <a:spcPct val="20000"/>
              </a:spcBef>
              <a:buClr>
                <a:srgbClr val="B1B1B1"/>
              </a:buClr>
              <a:buChar char="•"/>
              <a:defRPr sz="2000">
                <a:solidFill>
                  <a:srgbClr val="103566"/>
                </a:solidFill>
                <a:latin typeface="Arial" panose="020B0604020202020204" pitchFamily="34" charset="0"/>
                <a:ea typeface="ＭＳ Ｐゴシック" panose="020B0600070205080204" pitchFamily="34" charset="-128"/>
              </a:defRPr>
            </a:lvl3pPr>
            <a:lvl4pPr marL="1600200" indent="-228600">
              <a:spcBef>
                <a:spcPct val="20000"/>
              </a:spcBef>
              <a:buClr>
                <a:srgbClr val="B1B1B1"/>
              </a:buClr>
              <a:buChar char="–"/>
              <a:defRPr>
                <a:solidFill>
                  <a:srgbClr val="103566"/>
                </a:solidFill>
                <a:latin typeface="Arial" panose="020B0604020202020204" pitchFamily="34" charset="0"/>
                <a:ea typeface="ＭＳ Ｐゴシック" panose="020B0600070205080204" pitchFamily="34" charset="-128"/>
              </a:defRPr>
            </a:lvl4pPr>
            <a:lvl5pPr marL="2057400" indent="-228600">
              <a:spcBef>
                <a:spcPct val="20000"/>
              </a:spcBef>
              <a:buClr>
                <a:srgbClr val="B1B1B1"/>
              </a:buClr>
              <a:buChar char="»"/>
              <a:defRPr sz="1600">
                <a:solidFill>
                  <a:srgbClr val="103566"/>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B1B1B1"/>
              </a:buClr>
              <a:buChar char="»"/>
              <a:defRPr sz="1600">
                <a:solidFill>
                  <a:srgbClr val="103566"/>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B1B1B1"/>
              </a:buClr>
              <a:buChar char="»"/>
              <a:defRPr sz="1600">
                <a:solidFill>
                  <a:srgbClr val="103566"/>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B1B1B1"/>
              </a:buClr>
              <a:buChar char="»"/>
              <a:defRPr sz="1600">
                <a:solidFill>
                  <a:srgbClr val="103566"/>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B1B1B1"/>
              </a:buClr>
              <a:buChar char="»"/>
              <a:defRPr sz="1600">
                <a:solidFill>
                  <a:srgbClr val="103566"/>
                </a:solidFill>
                <a:latin typeface="Arial" panose="020B0604020202020204" pitchFamily="34" charset="0"/>
                <a:ea typeface="ＭＳ Ｐゴシック" panose="020B0600070205080204" pitchFamily="34" charset="-128"/>
              </a:defRPr>
            </a:lvl9pPr>
          </a:lstStyle>
          <a:p>
            <a:pPr>
              <a:spcBef>
                <a:spcPct val="0"/>
              </a:spcBef>
              <a:buClrTx/>
              <a:buFontTx/>
              <a:buNone/>
            </a:pPr>
            <a:r>
              <a:rPr lang="fr-BE" altLang="fr-FR" sz="2400" i="1" dirty="0" err="1">
                <a:solidFill>
                  <a:schemeClr val="tx1"/>
                </a:solidFill>
                <a:latin typeface="Candara" panose="020E0502030303020204" pitchFamily="34" charset="0"/>
              </a:rPr>
              <a:t>iBPMS</a:t>
            </a:r>
            <a:r>
              <a:rPr lang="fr-BE" altLang="fr-FR" sz="2400" i="1" dirty="0">
                <a:solidFill>
                  <a:schemeClr val="tx1"/>
                </a:solidFill>
                <a:latin typeface="Candara" panose="020E0502030303020204" pitchFamily="34" charset="0"/>
              </a:rPr>
              <a:t> </a:t>
            </a:r>
            <a:r>
              <a:rPr lang="fr-BE" altLang="fr-FR" sz="2400" i="1" dirty="0" err="1">
                <a:solidFill>
                  <a:schemeClr val="tx1"/>
                </a:solidFill>
                <a:latin typeface="Candara" panose="020E0502030303020204" pitchFamily="34" charset="0"/>
              </a:rPr>
              <a:t>Specification</a:t>
            </a:r>
            <a:endParaRPr lang="fr-BE" altLang="fr-FR" sz="2400" i="1" dirty="0">
              <a:solidFill>
                <a:schemeClr val="tx1"/>
              </a:solidFill>
              <a:latin typeface="Candara" panose="020E0502030303020204" pitchFamily="34" charset="0"/>
            </a:endParaRPr>
          </a:p>
        </p:txBody>
      </p:sp>
      <p:pic>
        <p:nvPicPr>
          <p:cNvPr id="3" name="Picture 2">
            <a:extLst>
              <a:ext uri="{FF2B5EF4-FFF2-40B4-BE49-F238E27FC236}">
                <a16:creationId xmlns:a16="http://schemas.microsoft.com/office/drawing/2014/main" id="{17F38334-1204-4F7F-A9DE-B267AB80A9EB}"/>
              </a:ext>
            </a:extLst>
          </p:cNvPr>
          <p:cNvPicPr>
            <a:picLocks noChangeAspect="1"/>
          </p:cNvPicPr>
          <p:nvPr/>
        </p:nvPicPr>
        <p:blipFill>
          <a:blip r:embed="rId3"/>
          <a:stretch>
            <a:fillRect/>
          </a:stretch>
        </p:blipFill>
        <p:spPr>
          <a:xfrm>
            <a:off x="782027" y="830638"/>
            <a:ext cx="5174220" cy="5737577"/>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87443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smtClean="0"/>
              <a:t>Introduction </a:t>
            </a:r>
            <a:r>
              <a:rPr lang="en-US" dirty="0"/>
              <a:t>to business process modeling</a:t>
            </a:r>
          </a:p>
          <a:p>
            <a:pPr>
              <a:lnSpc>
                <a:spcPct val="100000"/>
              </a:lnSpc>
            </a:pPr>
            <a:r>
              <a:rPr lang="en-US" dirty="0" smtClean="0"/>
              <a:t>BPMN </a:t>
            </a:r>
            <a:r>
              <a:rPr lang="en-US" dirty="0"/>
              <a:t>notation and elements</a:t>
            </a:r>
          </a:p>
          <a:p>
            <a:pPr>
              <a:lnSpc>
                <a:spcPct val="100000"/>
              </a:lnSpc>
            </a:pPr>
            <a:r>
              <a:rPr lang="en-US" dirty="0" smtClean="0"/>
              <a:t>Process </a:t>
            </a:r>
            <a:r>
              <a:rPr lang="en-US" dirty="0"/>
              <a:t>analysis and optimization</a:t>
            </a:r>
          </a:p>
          <a:p>
            <a:pPr>
              <a:lnSpc>
                <a:spcPct val="100000"/>
              </a:lnSpc>
            </a:pPr>
            <a:r>
              <a:rPr lang="en-US" dirty="0" smtClean="0"/>
              <a:t>Capturing </a:t>
            </a:r>
            <a:r>
              <a:rPr lang="en-US" dirty="0"/>
              <a:t>integration requirements</a:t>
            </a:r>
          </a:p>
          <a:p>
            <a:pPr>
              <a:lnSpc>
                <a:spcPct val="100000"/>
              </a:lnSpc>
            </a:pPr>
            <a:r>
              <a:rPr lang="en-US" dirty="0" smtClean="0"/>
              <a:t>Tools </a:t>
            </a:r>
            <a:r>
              <a:rPr lang="en-US" dirty="0"/>
              <a:t>for business process modeling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Order Management Process in BPMN</a:t>
            </a:r>
            <a:br>
              <a:rPr lang="en-US" dirty="0"/>
            </a:br>
            <a:endParaRPr lang="en-US" dirty="0"/>
          </a:p>
        </p:txBody>
      </p:sp>
      <p:sp>
        <p:nvSpPr>
          <p:cNvPr id="4" name="Content Placeholder 3"/>
          <p:cNvSpPr>
            <a:spLocks noGrp="1"/>
          </p:cNvSpPr>
          <p:nvPr>
            <p:ph idx="1"/>
          </p:nvPr>
        </p:nvSpPr>
        <p:spPr/>
        <p:txBody>
          <a:bodyPr/>
          <a:lstStyle/>
          <a:p>
            <a:r>
              <a:rPr lang="en-US" dirty="0"/>
              <a:t>A First Attempt at Process Modeling</a:t>
            </a:r>
          </a:p>
          <a:p>
            <a:endParaRPr lang="en-US" dirty="0"/>
          </a:p>
        </p:txBody>
      </p:sp>
      <p:graphicFrame>
        <p:nvGraphicFramePr>
          <p:cNvPr id="6" name="Object 2">
            <a:extLst>
              <a:ext uri="{FF2B5EF4-FFF2-40B4-BE49-F238E27FC236}">
                <a16:creationId xmlns:a16="http://schemas.microsoft.com/office/drawing/2014/main" id="{AB65A82E-1848-4875-8A89-299C0CCD86F8}"/>
              </a:ext>
            </a:extLst>
          </p:cNvPr>
          <p:cNvGraphicFramePr>
            <a:graphicFrameLocks noChangeAspect="1"/>
          </p:cNvGraphicFramePr>
          <p:nvPr>
            <p:extLst/>
          </p:nvPr>
        </p:nvGraphicFramePr>
        <p:xfrm>
          <a:off x="1199456" y="1508787"/>
          <a:ext cx="10151533" cy="4250267"/>
        </p:xfrm>
        <a:graphic>
          <a:graphicData uri="http://schemas.openxmlformats.org/presentationml/2006/ole">
            <mc:AlternateContent xmlns:mc="http://schemas.openxmlformats.org/markup-compatibility/2006">
              <mc:Choice xmlns:v="urn:schemas-microsoft-com:vml" Requires="v">
                <p:oleObj spid="_x0000_s7180" name="Visio" r:id="rId4" imgW="7612990" imgH="3187598" progId="Visio.Drawing.11">
                  <p:embed/>
                </p:oleObj>
              </mc:Choice>
              <mc:Fallback>
                <p:oleObj name="Visio" r:id="rId4" imgW="7612990" imgH="3187598" progId="Visio.Drawing.11">
                  <p:embed/>
                  <p:pic>
                    <p:nvPicPr>
                      <p:cNvPr id="6" name="Object 2">
                        <a:extLst>
                          <a:ext uri="{FF2B5EF4-FFF2-40B4-BE49-F238E27FC236}">
                            <a16:creationId xmlns:a16="http://schemas.microsoft.com/office/drawing/2014/main" id="{AB65A82E-1848-4875-8A89-299C0CCD86F8}"/>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9456" y="1508787"/>
                        <a:ext cx="10151533" cy="4250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38" name="Picture 90">
            <a:extLst>
              <a:ext uri="{FF2B5EF4-FFF2-40B4-BE49-F238E27FC236}">
                <a16:creationId xmlns:a16="http://schemas.microsoft.com/office/drawing/2014/main" id="{01083062-CD29-4360-9A6D-60FD50D12A5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1011" y="2413165"/>
            <a:ext cx="1220755" cy="12207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0">
            <a:extLst>
              <a:ext uri="{FF2B5EF4-FFF2-40B4-BE49-F238E27FC236}">
                <a16:creationId xmlns:a16="http://schemas.microsoft.com/office/drawing/2014/main" id="{34FA47C9-A058-4D55-B52B-AE3215F8B8E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72064" y="3525011"/>
            <a:ext cx="1220755" cy="122075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24017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61111E-6 0.0034 L 0.07396 -0.04938 " pathEditMode="relative" rAng="0" ptsTypes="AA">
                                      <p:cBhvr>
                                        <p:cTn id="10" dur="2000" fill="hold"/>
                                        <p:tgtEl>
                                          <p:spTgt spid="2138"/>
                                        </p:tgtEl>
                                        <p:attrNameLst>
                                          <p:attrName>ppt_x</p:attrName>
                                          <p:attrName>ppt_y</p:attrName>
                                        </p:attrNameLst>
                                      </p:cBhvr>
                                      <p:rCtr x="3698" y="-2654"/>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07396 -0.04938 L 0.24723 0.00648 " pathEditMode="relative" rAng="0" ptsTypes="AA">
                                      <p:cBhvr>
                                        <p:cTn id="14" dur="2000" fill="hold"/>
                                        <p:tgtEl>
                                          <p:spTgt spid="2138"/>
                                        </p:tgtEl>
                                        <p:attrNameLst>
                                          <p:attrName>ppt_x</p:attrName>
                                          <p:attrName>ppt_y</p:attrName>
                                        </p:attrNameLst>
                                      </p:cBhvr>
                                      <p:rCtr x="8663" y="2778"/>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24723 0.00648 L 0.31025 0.11512 " pathEditMode="relative" rAng="0" ptsTypes="AA">
                                      <p:cBhvr>
                                        <p:cTn id="18" dur="2000" fill="hold"/>
                                        <p:tgtEl>
                                          <p:spTgt spid="2138"/>
                                        </p:tgtEl>
                                        <p:attrNameLst>
                                          <p:attrName>ppt_x</p:attrName>
                                          <p:attrName>ppt_y</p:attrName>
                                        </p:attrNameLst>
                                      </p:cBhvr>
                                      <p:rCtr x="3142" y="5432"/>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31025 0.11512 L 0.48351 0.15741 " pathEditMode="relative" rAng="0" ptsTypes="AA">
                                      <p:cBhvr>
                                        <p:cTn id="22" dur="2000" fill="hold"/>
                                        <p:tgtEl>
                                          <p:spTgt spid="2138"/>
                                        </p:tgtEl>
                                        <p:attrNameLst>
                                          <p:attrName>ppt_x</p:attrName>
                                          <p:attrName>ppt_y</p:attrName>
                                        </p:attrNameLst>
                                      </p:cBhvr>
                                      <p:rCtr x="8663" y="2099"/>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42" presetClass="path" presetSubtype="0" accel="50000" decel="50000" fill="hold" nodeType="withEffect">
                                  <p:stCondLst>
                                    <p:cond delay="0"/>
                                  </p:stCondLst>
                                  <p:childTnLst>
                                    <p:animMotion origin="layout" path="M -2.22222E-6 2.22222E-6 L 0.06823 0.1071 " pathEditMode="relative" rAng="0" ptsTypes="AA">
                                      <p:cBhvr>
                                        <p:cTn id="28" dur="2000" fill="hold"/>
                                        <p:tgtEl>
                                          <p:spTgt spid="7"/>
                                        </p:tgtEl>
                                        <p:attrNameLst>
                                          <p:attrName>ppt_x</p:attrName>
                                          <p:attrName>ppt_y</p:attrName>
                                        </p:attrNameLst>
                                      </p:cBhvr>
                                      <p:rCtr x="3403" y="5340"/>
                                    </p:animMotion>
                                  </p:childTnLst>
                                </p:cTn>
                              </p:par>
                              <p:par>
                                <p:cTn id="29" presetID="42" presetClass="path" presetSubtype="0" accel="50000" decel="50000" fill="hold" nodeType="withEffect">
                                  <p:stCondLst>
                                    <p:cond delay="0"/>
                                  </p:stCondLst>
                                  <p:childTnLst>
                                    <p:animMotion origin="layout" path="M 0.4835 0.15741 L 0.54653 -0.03889 " pathEditMode="relative" rAng="0" ptsTypes="AA">
                                      <p:cBhvr>
                                        <p:cTn id="30" dur="2000" fill="hold"/>
                                        <p:tgtEl>
                                          <p:spTgt spid="2138"/>
                                        </p:tgtEl>
                                        <p:attrNameLst>
                                          <p:attrName>ppt_x</p:attrName>
                                          <p:attrName>ppt_y</p:attrName>
                                        </p:attrNameLst>
                                      </p:cBhvr>
                                      <p:rCtr x="3542" y="-9815"/>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0.06823 0.1071 L 0.21771 -0.00463 " pathEditMode="relative" rAng="0" ptsTypes="AA">
                                      <p:cBhvr>
                                        <p:cTn id="34" dur="2000" fill="hold"/>
                                        <p:tgtEl>
                                          <p:spTgt spid="7"/>
                                        </p:tgtEl>
                                        <p:attrNameLst>
                                          <p:attrName>ppt_x</p:attrName>
                                          <p:attrName>ppt_y</p:attrName>
                                        </p:attrNameLst>
                                      </p:cBhvr>
                                      <p:rCtr x="7465" y="-5586"/>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0.54653 -0.03889 L 0.69601 0.15741 " pathEditMode="relative" rAng="0" ptsTypes="AA">
                                      <p:cBhvr>
                                        <p:cTn id="38" dur="2000" fill="hold"/>
                                        <p:tgtEl>
                                          <p:spTgt spid="2138"/>
                                        </p:tgtEl>
                                        <p:attrNameLst>
                                          <p:attrName>ppt_x</p:attrName>
                                          <p:attrName>ppt_y</p:attrName>
                                        </p:attrNameLst>
                                      </p:cBhvr>
                                      <p:rCtr x="7465" y="9815"/>
                                    </p:animMotion>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42" presetClass="path" presetSubtype="0" accel="50000" decel="50000" fill="hold" nodeType="withEffect">
                                  <p:stCondLst>
                                    <p:cond delay="0"/>
                                  </p:stCondLst>
                                  <p:childTnLst>
                                    <p:animMotion origin="layout" path="M 0.69601 0.15741 L 0.78264 0.15741 " pathEditMode="relative" rAng="0" ptsTypes="AA">
                                      <p:cBhvr>
                                        <p:cTn id="44" dur="2000" fill="hold"/>
                                        <p:tgtEl>
                                          <p:spTgt spid="2138"/>
                                        </p:tgtEl>
                                        <p:attrNameLst>
                                          <p:attrName>ppt_x</p:attrName>
                                          <p:attrName>ppt_y</p:attrName>
                                        </p:attrNameLst>
                                      </p:cBhvr>
                                      <p:rCtr x="432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 Bit More on </a:t>
            </a:r>
            <a:r>
              <a:rPr lang="en-US"/>
              <a:t>Gateways</a:t>
            </a:r>
            <a:r>
              <a:rPr lang="en-US" smtClean="0"/>
              <a:t>…</a:t>
            </a:r>
            <a:endParaRPr lang="en-US" dirty="0"/>
          </a:p>
        </p:txBody>
      </p:sp>
      <p:sp>
        <p:nvSpPr>
          <p:cNvPr id="5" name="Rectangle 3">
            <a:extLst>
              <a:ext uri="{FF2B5EF4-FFF2-40B4-BE49-F238E27FC236}">
                <a16:creationId xmlns:a16="http://schemas.microsoft.com/office/drawing/2014/main" id="{E6D8B8EF-C8BD-493A-8D4E-1C60FC34B092}"/>
              </a:ext>
            </a:extLst>
          </p:cNvPr>
          <p:cNvSpPr txBox="1">
            <a:spLocks noChangeArrowheads="1"/>
          </p:cNvSpPr>
          <p:nvPr/>
        </p:nvSpPr>
        <p:spPr>
          <a:xfrm>
            <a:off x="335361" y="1128622"/>
            <a:ext cx="9810751" cy="441261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atinLnBrk="0">
              <a:buFont typeface="Wingdings" panose="05000000000000000000" pitchFamily="2" charset="2"/>
              <a:buChar char="q"/>
            </a:pPr>
            <a:r>
              <a:rPr lang="en-AU" altLang="nl-BE" sz="2667" dirty="0">
                <a:latin typeface="Candara" panose="020E0502030303020204" pitchFamily="34" charset="0"/>
                <a:ea typeface="ＭＳ Ｐゴシック" panose="020B0600070205080204" pitchFamily="34" charset="-128"/>
              </a:rPr>
              <a:t>Exclusive Decision / Merge</a:t>
            </a:r>
          </a:p>
          <a:p>
            <a:pPr lvl="1" latinLnBrk="0">
              <a:buFont typeface="Wingdings" panose="05000000000000000000" pitchFamily="2" charset="2"/>
              <a:buChar char="Ø"/>
            </a:pPr>
            <a:r>
              <a:rPr lang="en-AU" altLang="nl-BE" sz="2133" dirty="0">
                <a:latin typeface="Candara" panose="020E0502030303020204" pitchFamily="34" charset="0"/>
                <a:ea typeface="ＭＳ Ｐゴシック" panose="020B0600070205080204" pitchFamily="34" charset="-128"/>
              </a:rPr>
              <a:t>Indicates locations within a business process where the sequence flow can take two or more alternative paths.</a:t>
            </a:r>
          </a:p>
          <a:p>
            <a:pPr lvl="1" latinLnBrk="0">
              <a:buFont typeface="Wingdings" panose="05000000000000000000" pitchFamily="2" charset="2"/>
              <a:buChar char="Ø"/>
            </a:pPr>
            <a:r>
              <a:rPr lang="en-AU" altLang="nl-BE" sz="2133" b="1" dirty="0">
                <a:latin typeface="Candara" panose="020E0502030303020204" pitchFamily="34" charset="0"/>
                <a:ea typeface="ＭＳ Ｐゴシック" panose="020B0600070205080204" pitchFamily="34" charset="-128"/>
              </a:rPr>
              <a:t>Only one</a:t>
            </a:r>
            <a:r>
              <a:rPr lang="en-AU" altLang="nl-BE" sz="2133" dirty="0">
                <a:latin typeface="Candara" panose="020E0502030303020204" pitchFamily="34" charset="0"/>
                <a:ea typeface="ＭＳ Ｐゴシック" panose="020B0600070205080204" pitchFamily="34" charset="-128"/>
              </a:rPr>
              <a:t> of the paths can be taken.</a:t>
            </a:r>
          </a:p>
          <a:p>
            <a:pPr lvl="1" latinLnBrk="0">
              <a:buFont typeface="Wingdings" panose="05000000000000000000" pitchFamily="2" charset="2"/>
              <a:buChar char="Ø"/>
            </a:pPr>
            <a:r>
              <a:rPr lang="en-AU" altLang="nl-BE" sz="2133" dirty="0">
                <a:latin typeface="Candara" panose="020E0502030303020204" pitchFamily="34" charset="0"/>
                <a:ea typeface="ＭＳ Ｐゴシック" panose="020B0600070205080204" pitchFamily="34" charset="-128"/>
              </a:rPr>
              <a:t>Depicted by a diamond shape that </a:t>
            </a:r>
            <a:r>
              <a:rPr lang="en-AU" altLang="nl-BE" sz="2133" i="1" dirty="0">
                <a:latin typeface="Candara" panose="020E0502030303020204" pitchFamily="34" charset="0"/>
                <a:ea typeface="ＭＳ Ｐゴシック" panose="020B0600070205080204" pitchFamily="34" charset="-128"/>
              </a:rPr>
              <a:t>may</a:t>
            </a:r>
            <a:r>
              <a:rPr lang="en-AU" altLang="nl-BE" sz="2133" dirty="0">
                <a:latin typeface="Candara" panose="020E0502030303020204" pitchFamily="34" charset="0"/>
                <a:ea typeface="ＭＳ Ｐゴシック" panose="020B0600070205080204" pitchFamily="34" charset="-128"/>
              </a:rPr>
              <a:t> contain a marker that is shaped like an “X”.</a:t>
            </a:r>
          </a:p>
          <a:p>
            <a:pPr latinLnBrk="0">
              <a:buFont typeface="Wingdings" panose="05000000000000000000" pitchFamily="2" charset="2"/>
              <a:buChar char="q"/>
            </a:pPr>
            <a:r>
              <a:rPr lang="en-AU" altLang="nl-BE" sz="2667" dirty="0">
                <a:latin typeface="Candara" panose="020E0502030303020204" pitchFamily="34" charset="0"/>
                <a:ea typeface="ＭＳ Ｐゴシック" panose="020B0600070205080204" pitchFamily="34" charset="-128"/>
              </a:rPr>
              <a:t>Parallel Fork / Join</a:t>
            </a:r>
          </a:p>
          <a:p>
            <a:pPr lvl="1" latinLnBrk="0">
              <a:buFont typeface="Wingdings" panose="05000000000000000000" pitchFamily="2" charset="2"/>
              <a:buChar char="Ø"/>
            </a:pPr>
            <a:r>
              <a:rPr lang="en-AU" altLang="nl-BE" sz="2133" dirty="0">
                <a:latin typeface="Candara" panose="020E0502030303020204" pitchFamily="34" charset="0"/>
                <a:ea typeface="ＭＳ Ｐゴシック" panose="020B0600070205080204" pitchFamily="34" charset="-128"/>
              </a:rPr>
              <a:t>Provide a mechanism to synchronize parallel flow and to create parallel flow.</a:t>
            </a:r>
          </a:p>
          <a:p>
            <a:pPr lvl="1" latinLnBrk="0">
              <a:buFont typeface="Wingdings" panose="05000000000000000000" pitchFamily="2" charset="2"/>
              <a:buChar char="Ø"/>
            </a:pPr>
            <a:r>
              <a:rPr lang="en-AU" altLang="nl-BE" sz="2133" dirty="0">
                <a:latin typeface="Candara" panose="020E0502030303020204" pitchFamily="34" charset="0"/>
                <a:ea typeface="ＭＳ Ｐゴシック" panose="020B0600070205080204" pitchFamily="34" charset="-128"/>
              </a:rPr>
              <a:t>Depicted by a diamond shape that </a:t>
            </a:r>
            <a:r>
              <a:rPr lang="en-AU" altLang="nl-BE" sz="2133" i="1" dirty="0">
                <a:latin typeface="Candara" panose="020E0502030303020204" pitchFamily="34" charset="0"/>
                <a:ea typeface="ＭＳ Ｐゴシック" panose="020B0600070205080204" pitchFamily="34" charset="-128"/>
              </a:rPr>
              <a:t>must </a:t>
            </a:r>
            <a:r>
              <a:rPr lang="en-AU" altLang="nl-BE" sz="2133" dirty="0">
                <a:latin typeface="Candara" panose="020E0502030303020204" pitchFamily="34" charset="0"/>
                <a:ea typeface="ＭＳ Ｐゴシック" panose="020B0600070205080204" pitchFamily="34" charset="-128"/>
              </a:rPr>
              <a:t>contain a marker that is shaped like a plus sign.</a:t>
            </a:r>
          </a:p>
        </p:txBody>
      </p:sp>
      <p:graphicFrame>
        <p:nvGraphicFramePr>
          <p:cNvPr id="7" name="Object 2">
            <a:extLst>
              <a:ext uri="{FF2B5EF4-FFF2-40B4-BE49-F238E27FC236}">
                <a16:creationId xmlns:a16="http://schemas.microsoft.com/office/drawing/2014/main" id="{2F036B9C-CA17-4564-873C-60878157E259}"/>
              </a:ext>
            </a:extLst>
          </p:cNvPr>
          <p:cNvGraphicFramePr>
            <a:graphicFrameLocks noChangeAspect="1"/>
          </p:cNvGraphicFramePr>
          <p:nvPr>
            <p:extLst/>
          </p:nvPr>
        </p:nvGraphicFramePr>
        <p:xfrm>
          <a:off x="10481472" y="4005065"/>
          <a:ext cx="1056217" cy="1056217"/>
        </p:xfrm>
        <a:graphic>
          <a:graphicData uri="http://schemas.openxmlformats.org/presentationml/2006/ole">
            <mc:AlternateContent xmlns:mc="http://schemas.openxmlformats.org/markup-compatibility/2006">
              <mc:Choice xmlns:v="urn:schemas-microsoft-com:vml" Requires="v">
                <p:oleObj spid="_x0000_s8224" name="Visio" r:id="rId4" imgW="577596" imgH="577596" progId="Visio.Drawing.11">
                  <p:embed/>
                </p:oleObj>
              </mc:Choice>
              <mc:Fallback>
                <p:oleObj name="Visio" r:id="rId4" imgW="577596" imgH="577596" progId="Visio.Drawing.11">
                  <p:embed/>
                  <p:pic>
                    <p:nvPicPr>
                      <p:cNvPr id="7" name="Object 2">
                        <a:extLst>
                          <a:ext uri="{FF2B5EF4-FFF2-40B4-BE49-F238E27FC236}">
                            <a16:creationId xmlns:a16="http://schemas.microsoft.com/office/drawing/2014/main" id="{2F036B9C-CA17-4564-873C-60878157E2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81472" y="4005065"/>
                        <a:ext cx="1056217" cy="1056217"/>
                      </a:xfrm>
                      <a:prstGeom prst="rect">
                        <a:avLst/>
                      </a:prstGeom>
                      <a:noFill/>
                      <a:ln>
                        <a:noFill/>
                      </a:ln>
                      <a:effectLst/>
                    </p:spPr>
                  </p:pic>
                </p:oleObj>
              </mc:Fallback>
            </mc:AlternateContent>
          </a:graphicData>
        </a:graphic>
      </p:graphicFrame>
      <p:graphicFrame>
        <p:nvGraphicFramePr>
          <p:cNvPr id="8" name="Object 3">
            <a:extLst>
              <a:ext uri="{FF2B5EF4-FFF2-40B4-BE49-F238E27FC236}">
                <a16:creationId xmlns:a16="http://schemas.microsoft.com/office/drawing/2014/main" id="{2AC53BAC-18C6-475A-A930-D3605EA06F62}"/>
              </a:ext>
            </a:extLst>
          </p:cNvPr>
          <p:cNvGraphicFramePr>
            <a:graphicFrameLocks noChangeAspect="1"/>
          </p:cNvGraphicFramePr>
          <p:nvPr>
            <p:extLst/>
          </p:nvPr>
        </p:nvGraphicFramePr>
        <p:xfrm>
          <a:off x="10465174" y="2154946"/>
          <a:ext cx="1056217" cy="1056217"/>
        </p:xfrm>
        <a:graphic>
          <a:graphicData uri="http://schemas.openxmlformats.org/presentationml/2006/ole">
            <mc:AlternateContent xmlns:mc="http://schemas.openxmlformats.org/markup-compatibility/2006">
              <mc:Choice xmlns:v="urn:schemas-microsoft-com:vml" Requires="v">
                <p:oleObj spid="_x0000_s8225" name="Visio" r:id="rId6" imgW="577596" imgH="577596" progId="Visio.Drawing.11">
                  <p:embed/>
                </p:oleObj>
              </mc:Choice>
              <mc:Fallback>
                <p:oleObj name="Visio" r:id="rId6" imgW="577596" imgH="577596" progId="Visio.Drawing.11">
                  <p:embed/>
                  <p:pic>
                    <p:nvPicPr>
                      <p:cNvPr id="8" name="Object 3">
                        <a:extLst>
                          <a:ext uri="{FF2B5EF4-FFF2-40B4-BE49-F238E27FC236}">
                            <a16:creationId xmlns:a16="http://schemas.microsoft.com/office/drawing/2014/main" id="{2AC53BAC-18C6-475A-A930-D3605EA06F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65174" y="2154946"/>
                        <a:ext cx="1056217" cy="1056217"/>
                      </a:xfrm>
                      <a:prstGeom prst="rect">
                        <a:avLst/>
                      </a:prstGeom>
                      <a:noFill/>
                      <a:ln>
                        <a:noFill/>
                      </a:ln>
                      <a:effectLst/>
                    </p:spPr>
                  </p:pic>
                </p:oleObj>
              </mc:Fallback>
            </mc:AlternateContent>
          </a:graphicData>
        </a:graphic>
      </p:graphicFrame>
      <p:graphicFrame>
        <p:nvGraphicFramePr>
          <p:cNvPr id="9" name="Object 4">
            <a:extLst>
              <a:ext uri="{FF2B5EF4-FFF2-40B4-BE49-F238E27FC236}">
                <a16:creationId xmlns:a16="http://schemas.microsoft.com/office/drawing/2014/main" id="{1E8C69EB-31CA-4935-A85B-87A0FCB90C19}"/>
              </a:ext>
            </a:extLst>
          </p:cNvPr>
          <p:cNvGraphicFramePr>
            <a:graphicFrameLocks noChangeAspect="1"/>
          </p:cNvGraphicFramePr>
          <p:nvPr>
            <p:extLst/>
          </p:nvPr>
        </p:nvGraphicFramePr>
        <p:xfrm>
          <a:off x="10465176" y="1098729"/>
          <a:ext cx="1056217" cy="1056216"/>
        </p:xfrm>
        <a:graphic>
          <a:graphicData uri="http://schemas.openxmlformats.org/presentationml/2006/ole">
            <mc:AlternateContent xmlns:mc="http://schemas.openxmlformats.org/markup-compatibility/2006">
              <mc:Choice xmlns:v="urn:schemas-microsoft-com:vml" Requires="v">
                <p:oleObj spid="_x0000_s8226" name="Visio" r:id="rId8" imgW="577596" imgH="577596" progId="Visio.Drawing.11">
                  <p:embed/>
                </p:oleObj>
              </mc:Choice>
              <mc:Fallback>
                <p:oleObj name="Visio" r:id="rId8" imgW="577596" imgH="577596" progId="Visio.Drawing.11">
                  <p:embed/>
                  <p:pic>
                    <p:nvPicPr>
                      <p:cNvPr id="9" name="Object 4">
                        <a:extLst>
                          <a:ext uri="{FF2B5EF4-FFF2-40B4-BE49-F238E27FC236}">
                            <a16:creationId xmlns:a16="http://schemas.microsoft.com/office/drawing/2014/main" id="{1E8C69EB-31CA-4935-A85B-87A0FCB90C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65176" y="1098729"/>
                        <a:ext cx="1056217" cy="1056216"/>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623690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Order Management Process in </a:t>
            </a:r>
            <a:r>
              <a:rPr lang="en-US" dirty="0" smtClean="0"/>
              <a:t>BPMN</a:t>
            </a:r>
            <a:endParaRPr lang="en-US" dirty="0"/>
          </a:p>
        </p:txBody>
      </p:sp>
      <p:sp>
        <p:nvSpPr>
          <p:cNvPr id="5" name="Content Placeholder 4"/>
          <p:cNvSpPr>
            <a:spLocks noGrp="1"/>
          </p:cNvSpPr>
          <p:nvPr>
            <p:ph idx="1"/>
          </p:nvPr>
        </p:nvSpPr>
        <p:spPr/>
        <p:txBody>
          <a:bodyPr/>
          <a:lstStyle/>
          <a:p>
            <a:r>
              <a:rPr lang="en-US" dirty="0"/>
              <a:t>A Revised Model</a:t>
            </a:r>
          </a:p>
        </p:txBody>
      </p:sp>
      <p:pic>
        <p:nvPicPr>
          <p:cNvPr id="3" name="Picture 2">
            <a:extLst>
              <a:ext uri="{FF2B5EF4-FFF2-40B4-BE49-F238E27FC236}">
                <a16:creationId xmlns:a16="http://schemas.microsoft.com/office/drawing/2014/main" id="{61D400FB-F493-4AEE-AAAA-D5F3DB875688}"/>
              </a:ext>
            </a:extLst>
          </p:cNvPr>
          <p:cNvPicPr>
            <a:picLocks noChangeAspect="1"/>
          </p:cNvPicPr>
          <p:nvPr/>
        </p:nvPicPr>
        <p:blipFill>
          <a:blip r:embed="rId3"/>
          <a:stretch>
            <a:fillRect/>
          </a:stretch>
        </p:blipFill>
        <p:spPr>
          <a:xfrm>
            <a:off x="743744" y="1604798"/>
            <a:ext cx="10704512" cy="4467585"/>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462789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 of all Gateways</a:t>
            </a:r>
          </a:p>
        </p:txBody>
      </p:sp>
      <p:sp>
        <p:nvSpPr>
          <p:cNvPr id="4" name="Content Placeholder 3"/>
          <p:cNvSpPr>
            <a:spLocks noGrp="1"/>
          </p:cNvSpPr>
          <p:nvPr>
            <p:ph idx="1"/>
          </p:nvPr>
        </p:nvSpPr>
        <p:spPr/>
        <p:txBody>
          <a:bodyPr/>
          <a:lstStyle/>
          <a:p>
            <a:endParaRPr lang="en-US"/>
          </a:p>
        </p:txBody>
      </p:sp>
      <p:graphicFrame>
        <p:nvGraphicFramePr>
          <p:cNvPr id="10" name="Diagram 9">
            <a:extLst>
              <a:ext uri="{FF2B5EF4-FFF2-40B4-BE49-F238E27FC236}">
                <a16:creationId xmlns:a16="http://schemas.microsoft.com/office/drawing/2014/main" id="{2DEBB004-8F70-4DD9-BECC-2B200C36D854}"/>
              </a:ext>
            </a:extLst>
          </p:cNvPr>
          <p:cNvGraphicFramePr/>
          <p:nvPr>
            <p:extLst>
              <p:ext uri="{D42A27DB-BD31-4B8C-83A1-F6EECF244321}">
                <p14:modId xmlns:p14="http://schemas.microsoft.com/office/powerpoint/2010/main" val="872419130"/>
              </p:ext>
            </p:extLst>
          </p:nvPr>
        </p:nvGraphicFramePr>
        <p:xfrm>
          <a:off x="254000" y="932723"/>
          <a:ext cx="11684000" cy="5053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
            <a:extLst>
              <a:ext uri="{FF2B5EF4-FFF2-40B4-BE49-F238E27FC236}">
                <a16:creationId xmlns:a16="http://schemas.microsoft.com/office/drawing/2014/main" id="{9A7AFB92-25C2-47A7-AD88-BBBB3023619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55601" y="1385983"/>
            <a:ext cx="806545" cy="72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a:extLst>
              <a:ext uri="{FF2B5EF4-FFF2-40B4-BE49-F238E27FC236}">
                <a16:creationId xmlns:a16="http://schemas.microsoft.com/office/drawing/2014/main" id="{EEE58E7F-8837-437F-AB3E-2DA7792A22D4}"/>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456158" y="1333340"/>
            <a:ext cx="703796" cy="7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a:extLst>
              <a:ext uri="{FF2B5EF4-FFF2-40B4-BE49-F238E27FC236}">
                <a16:creationId xmlns:a16="http://schemas.microsoft.com/office/drawing/2014/main" id="{748E37D0-D547-4E15-A8C7-EC31DA96E6B1}"/>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453966" y="1385983"/>
            <a:ext cx="749151" cy="70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9E9CAE0B-A720-43E0-964F-B92559BC3A40}"/>
              </a:ext>
            </a:extLst>
          </p:cNvPr>
          <p:cNvSpPr txBox="1"/>
          <p:nvPr/>
        </p:nvSpPr>
        <p:spPr>
          <a:xfrm>
            <a:off x="304801" y="5813046"/>
            <a:ext cx="3627967" cy="461665"/>
          </a:xfrm>
          <a:prstGeom prst="rect">
            <a:avLst/>
          </a:prstGeom>
          <a:gradFill>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p:spPr>
        <p:txBody>
          <a:bodyPr>
            <a:spAutoFit/>
          </a:bodyPr>
          <a:lstStyle/>
          <a:p>
            <a:pPr algn="r">
              <a:defRPr/>
            </a:pPr>
            <a:r>
              <a:rPr lang="nl-BE" sz="2400" dirty="0">
                <a:solidFill>
                  <a:schemeClr val="bg1"/>
                </a:solidFill>
                <a:latin typeface="Candara" panose="020E0502030303020204" pitchFamily="34" charset="0"/>
              </a:rPr>
              <a:t>Complex Gateway</a:t>
            </a:r>
          </a:p>
        </p:txBody>
      </p:sp>
      <p:pic>
        <p:nvPicPr>
          <p:cNvPr id="15" name="Picture 6">
            <a:extLst>
              <a:ext uri="{FF2B5EF4-FFF2-40B4-BE49-F238E27FC236}">
                <a16:creationId xmlns:a16="http://schemas.microsoft.com/office/drawing/2014/main" id="{C12A9DA3-F20C-4F9A-A93A-50D93432E85A}"/>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43985" y="5813045"/>
            <a:ext cx="537633" cy="49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75B2E6C0-360A-4305-AFE9-4BC5BB507402}"/>
              </a:ext>
            </a:extLst>
          </p:cNvPr>
          <p:cNvSpPr txBox="1"/>
          <p:nvPr/>
        </p:nvSpPr>
        <p:spPr>
          <a:xfrm>
            <a:off x="3932768" y="5813045"/>
            <a:ext cx="8005233" cy="491067"/>
          </a:xfrm>
          <a:prstGeom prst="rect">
            <a:avLst/>
          </a:prstGeom>
          <a:solidFill>
            <a:srgbClr val="984807">
              <a:alpha val="90000"/>
              <a:tint val="40000"/>
              <a:hueOff val="0"/>
              <a:satOff val="0"/>
              <a:lumOff val="0"/>
              <a:alphaOff val="0"/>
            </a:srgbClr>
          </a:solidFill>
          <a:ln w="9525" cap="flat" cmpd="sng" algn="ctr">
            <a:solidFill>
              <a:srgbClr val="984807">
                <a:alpha val="90000"/>
                <a:tint val="40000"/>
                <a:hueOff val="0"/>
                <a:satOff val="0"/>
                <a:lumOff val="0"/>
                <a:alphaOff val="0"/>
              </a:srgbClr>
            </a:solidFill>
            <a:prstDash val="solid"/>
          </a:ln>
          <a:effectLst/>
        </p:spPr>
        <p:txBody>
          <a:bodyPr spcFirstLastPara="0" vert="horz" wrap="square" lIns="113792" tIns="113792" rIns="151723" bIns="170688" numCol="1" spcCol="1270" anchor="t" anchorCtr="0">
            <a:noAutofit/>
          </a:bodyPr>
          <a:lstStyle>
            <a:lvl1pPr>
              <a:defRPr sz="1600" u="sng"/>
            </a:lvl1pPr>
          </a:lstStyle>
          <a:p>
            <a:r>
              <a:rPr lang="nl-BE" sz="2133" dirty="0">
                <a:latin typeface="Candara" panose="020E0502030303020204" pitchFamily="34" charset="0"/>
              </a:rPr>
              <a:t>Split and Join are governed by a Rule.</a:t>
            </a:r>
          </a:p>
        </p:txBody>
      </p:sp>
      <p:sp>
        <p:nvSpPr>
          <p:cNvPr id="5" name="Slide Number Placeholder 4"/>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688506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Wrong with this Model?</a:t>
            </a:r>
          </a:p>
        </p:txBody>
      </p:sp>
      <p:sp>
        <p:nvSpPr>
          <p:cNvPr id="5" name="Content Placeholder 4"/>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94622E1D-6129-4646-95A7-2B93A6C11155}"/>
              </a:ext>
            </a:extLst>
          </p:cNvPr>
          <p:cNvPicPr>
            <a:picLocks noChangeAspect="1"/>
          </p:cNvPicPr>
          <p:nvPr/>
        </p:nvPicPr>
        <p:blipFill>
          <a:blip r:embed="rId3"/>
          <a:stretch>
            <a:fillRect/>
          </a:stretch>
        </p:blipFill>
        <p:spPr>
          <a:xfrm>
            <a:off x="267858" y="1700808"/>
            <a:ext cx="11656284" cy="3648405"/>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94070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Types of </a:t>
            </a:r>
            <a:r>
              <a:rPr lang="en-US" dirty="0" smtClean="0"/>
              <a:t>Tasks</a:t>
            </a:r>
            <a:endParaRPr lang="en-US" dirty="0"/>
          </a:p>
        </p:txBody>
      </p:sp>
      <p:pic>
        <p:nvPicPr>
          <p:cNvPr id="6" name="Picture 4">
            <a:extLst>
              <a:ext uri="{FF2B5EF4-FFF2-40B4-BE49-F238E27FC236}">
                <a16:creationId xmlns:a16="http://schemas.microsoft.com/office/drawing/2014/main" id="{F90215FE-7767-44BF-95AC-4B4D59F15C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5887" y="1020565"/>
            <a:ext cx="3579743" cy="413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BBF1BBF2-4C8C-446C-8F23-8E5724055D6C}"/>
              </a:ext>
            </a:extLst>
          </p:cNvPr>
          <p:cNvSpPr txBox="1"/>
          <p:nvPr/>
        </p:nvSpPr>
        <p:spPr>
          <a:xfrm>
            <a:off x="2343151" y="978993"/>
            <a:ext cx="1515158" cy="256545"/>
          </a:xfrm>
          <a:prstGeom prst="rect">
            <a:avLst/>
          </a:prstGeom>
          <a:noFill/>
        </p:spPr>
        <p:txBody>
          <a:bodyPr wrap="none">
            <a:spAutoFit/>
          </a:bodyPr>
          <a:lstStyle/>
          <a:p>
            <a:pPr>
              <a:defRPr/>
            </a:pPr>
            <a:r>
              <a:rPr lang="nl-BE" sz="1067" dirty="0">
                <a:solidFill>
                  <a:schemeClr val="bg1">
                    <a:lumMod val="65000"/>
                  </a:schemeClr>
                </a:solidFill>
              </a:rPr>
              <a:t>Business Rule Task Type</a:t>
            </a:r>
          </a:p>
        </p:txBody>
      </p:sp>
      <p:pic>
        <p:nvPicPr>
          <p:cNvPr id="3" name="Picture 2">
            <a:extLst>
              <a:ext uri="{FF2B5EF4-FFF2-40B4-BE49-F238E27FC236}">
                <a16:creationId xmlns:a16="http://schemas.microsoft.com/office/drawing/2014/main" id="{DA85BF6A-EF1E-48DD-B9AC-B5C50294E168}"/>
              </a:ext>
            </a:extLst>
          </p:cNvPr>
          <p:cNvPicPr>
            <a:picLocks noChangeAspect="1"/>
          </p:cNvPicPr>
          <p:nvPr/>
        </p:nvPicPr>
        <p:blipFill>
          <a:blip r:embed="rId4"/>
          <a:stretch>
            <a:fillRect/>
          </a:stretch>
        </p:blipFill>
        <p:spPr>
          <a:xfrm>
            <a:off x="2304858" y="1240388"/>
            <a:ext cx="4126636" cy="5175912"/>
          </a:xfrm>
          <a:prstGeom prst="rect">
            <a:avLst/>
          </a:prstGeom>
        </p:spPr>
      </p:pic>
      <p:sp>
        <p:nvSpPr>
          <p:cNvPr id="8" name="Slide Number Placeholder 7"/>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580483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Organizational Elements</a:t>
            </a:r>
          </a:p>
        </p:txBody>
      </p:sp>
      <p:sp>
        <p:nvSpPr>
          <p:cNvPr id="4" name="Content Placeholder 3"/>
          <p:cNvSpPr>
            <a:spLocks noGrp="1"/>
          </p:cNvSpPr>
          <p:nvPr>
            <p:ph idx="1"/>
          </p:nvPr>
        </p:nvSpPr>
        <p:spPr/>
        <p:txBody>
          <a:bodyPr/>
          <a:lstStyle/>
          <a:p>
            <a:r>
              <a:rPr lang="en-US" dirty="0"/>
              <a:t>Two basic abstractions:</a:t>
            </a:r>
          </a:p>
          <a:p>
            <a:pPr lvl="1"/>
            <a:r>
              <a:rPr lang="en-US" dirty="0"/>
              <a:t>Resource: Human actor or equipment (e.g. printer) that is required to perform an activity</a:t>
            </a:r>
          </a:p>
          <a:p>
            <a:pPr lvl="1"/>
            <a:r>
              <a:rPr lang="en-US" dirty="0"/>
              <a:t>Resource class: Set of resources with shared characteristics, e.g. Clerk, Manager, Insurance Officer</a:t>
            </a:r>
          </a:p>
          <a:p>
            <a:r>
              <a:rPr lang="en-US" dirty="0"/>
              <a:t>A resource class may be a:</a:t>
            </a:r>
          </a:p>
          <a:p>
            <a:pPr lvl="1"/>
            <a:r>
              <a:rPr lang="en-US" dirty="0"/>
              <a:t>Role (skill, competence, qualification)</a:t>
            </a:r>
            <a:br>
              <a:rPr lang="en-US" dirty="0"/>
            </a:br>
            <a:r>
              <a:rPr lang="en-US" dirty="0"/>
              <a:t>Classification based on what a resource can do or is expected to do.</a:t>
            </a:r>
          </a:p>
          <a:p>
            <a:pPr lvl="1"/>
            <a:r>
              <a:rPr lang="en-US" dirty="0"/>
              <a:t>Group (department, team, office, organizational unit)</a:t>
            </a:r>
            <a:br>
              <a:rPr lang="en-US" dirty="0"/>
            </a:br>
            <a:r>
              <a:rPr lang="en-US" dirty="0"/>
              <a:t>Classification based on the organization’s structure.</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456424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Modelling</a:t>
            </a:r>
          </a:p>
        </p:txBody>
      </p:sp>
      <p:sp>
        <p:nvSpPr>
          <p:cNvPr id="4" name="Content Placeholder 3"/>
          <p:cNvSpPr>
            <a:spLocks noGrp="1"/>
          </p:cNvSpPr>
          <p:nvPr>
            <p:ph idx="1"/>
          </p:nvPr>
        </p:nvSpPr>
        <p:spPr/>
        <p:txBody>
          <a:bodyPr/>
          <a:lstStyle/>
          <a:p>
            <a:r>
              <a:rPr lang="en-AU" altLang="nl-BE" sz="2667" dirty="0">
                <a:ea typeface="ＭＳ Ｐゴシック" panose="020B0600070205080204" pitchFamily="34" charset="-128"/>
              </a:rPr>
              <a:t>In BPMN, resource classes are captured using:</a:t>
            </a:r>
          </a:p>
          <a:p>
            <a:pPr lvl="1"/>
            <a:r>
              <a:rPr lang="en-AU" altLang="nl-BE" sz="2667" dirty="0">
                <a:ea typeface="ＭＳ Ｐゴシック" panose="020B0600070205080204" pitchFamily="34" charset="-128"/>
              </a:rPr>
              <a:t>Pools – </a:t>
            </a:r>
            <a:r>
              <a:rPr lang="en-AU" altLang="nl-BE" sz="2667" u="sng" dirty="0">
                <a:ea typeface="ＭＳ Ｐゴシック" panose="020B0600070205080204" pitchFamily="34" charset="-128"/>
              </a:rPr>
              <a:t>independent</a:t>
            </a:r>
            <a:r>
              <a:rPr lang="en-AU" altLang="nl-BE" sz="2667" dirty="0">
                <a:ea typeface="ＭＳ Ｐゴシック" panose="020B0600070205080204" pitchFamily="34" charset="-128"/>
              </a:rPr>
              <a:t> organizational entities, e.g. </a:t>
            </a:r>
          </a:p>
          <a:p>
            <a:pPr lvl="2"/>
            <a:r>
              <a:rPr lang="en-AU" altLang="nl-BE" sz="2667" dirty="0">
                <a:ea typeface="ＭＳ Ｐゴシック" panose="020B0600070205080204" pitchFamily="34" charset="-128"/>
              </a:rPr>
              <a:t>Customer, Supplier, East-Tallinn Hospital, Tartu Clinic</a:t>
            </a:r>
          </a:p>
          <a:p>
            <a:pPr lvl="1"/>
            <a:r>
              <a:rPr lang="en-AU" altLang="nl-BE" sz="2667" dirty="0">
                <a:ea typeface="ＭＳ Ｐゴシック" panose="020B0600070205080204" pitchFamily="34" charset="-128"/>
              </a:rPr>
              <a:t>Lanes – resource classes in the same organizational space and   sharing common systems</a:t>
            </a:r>
          </a:p>
          <a:p>
            <a:pPr lvl="2"/>
            <a:r>
              <a:rPr lang="en-AU" altLang="nl-BE" sz="2667" dirty="0">
                <a:ea typeface="ＭＳ Ｐゴシック" panose="020B0600070205080204" pitchFamily="34" charset="-128"/>
              </a:rPr>
              <a:t>Sales Department, Marketing Department</a:t>
            </a:r>
          </a:p>
          <a:p>
            <a:pPr lvl="2"/>
            <a:r>
              <a:rPr lang="en-AU" altLang="nl-BE" sz="2667" dirty="0">
                <a:ea typeface="ＭＳ Ｐゴシック" panose="020B0600070205080204" pitchFamily="34" charset="-128"/>
              </a:rPr>
              <a:t>Clerk, Manager, </a:t>
            </a:r>
            <a:r>
              <a:rPr lang="en-AU" altLang="nl-BE" sz="2667" dirty="0" smtClean="0">
                <a:ea typeface="ＭＳ Ｐゴシック" panose="020B0600070205080204" pitchFamily="34" charset="-128"/>
              </a:rPr>
              <a:t>Engineer</a:t>
            </a:r>
            <a:endParaRPr lang="en-AU" altLang="nl-BE" sz="2667" dirty="0">
              <a:ea typeface="ＭＳ Ｐゴシック" panose="020B0600070205080204" pitchFamily="34" charset="-128"/>
            </a:endParaRPr>
          </a:p>
        </p:txBody>
      </p:sp>
      <p:sp>
        <p:nvSpPr>
          <p:cNvPr id="6" name="Slide Number Placeholder 5"/>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509848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Notation – Lanes &amp; </a:t>
            </a:r>
            <a:r>
              <a:rPr lang="en-US" dirty="0" smtClean="0"/>
              <a:t>Pools</a:t>
            </a:r>
            <a:endParaRPr lang="en-US" dirty="0"/>
          </a:p>
        </p:txBody>
      </p:sp>
      <p:pic>
        <p:nvPicPr>
          <p:cNvPr id="3" name="Picture 2">
            <a:extLst>
              <a:ext uri="{FF2B5EF4-FFF2-40B4-BE49-F238E27FC236}">
                <a16:creationId xmlns:a16="http://schemas.microsoft.com/office/drawing/2014/main" id="{8D097E30-D63D-4D31-A134-E82A52D9935B}"/>
              </a:ext>
            </a:extLst>
          </p:cNvPr>
          <p:cNvPicPr>
            <a:picLocks noChangeAspect="1"/>
          </p:cNvPicPr>
          <p:nvPr/>
        </p:nvPicPr>
        <p:blipFill>
          <a:blip r:embed="rId3"/>
          <a:stretch>
            <a:fillRect/>
          </a:stretch>
        </p:blipFill>
        <p:spPr>
          <a:xfrm>
            <a:off x="1487489" y="1312102"/>
            <a:ext cx="9567385" cy="4233796"/>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63429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Order Management Process in </a:t>
            </a:r>
            <a:r>
              <a:rPr lang="en-US" dirty="0" smtClean="0"/>
              <a:t>BPMN</a:t>
            </a:r>
            <a:endParaRPr lang="en-US" dirty="0"/>
          </a:p>
        </p:txBody>
      </p:sp>
      <p:sp>
        <p:nvSpPr>
          <p:cNvPr id="4" name="Content Placeholder 3"/>
          <p:cNvSpPr>
            <a:spLocks noGrp="1"/>
          </p:cNvSpPr>
          <p:nvPr>
            <p:ph idx="1"/>
          </p:nvPr>
        </p:nvSpPr>
        <p:spPr/>
        <p:txBody>
          <a:bodyPr/>
          <a:lstStyle/>
          <a:p>
            <a:r>
              <a:rPr lang="en-US" dirty="0"/>
              <a:t>Integrating Pools &amp; Lanes</a:t>
            </a:r>
          </a:p>
          <a:p>
            <a:pPr marL="0" indent="0">
              <a:buNone/>
            </a:pPr>
            <a:endParaRPr lang="en-US" dirty="0"/>
          </a:p>
        </p:txBody>
      </p:sp>
      <p:graphicFrame>
        <p:nvGraphicFramePr>
          <p:cNvPr id="6" name="Object 2">
            <a:extLst>
              <a:ext uri="{FF2B5EF4-FFF2-40B4-BE49-F238E27FC236}">
                <a16:creationId xmlns:a16="http://schemas.microsoft.com/office/drawing/2014/main" id="{177F3A0D-5CF8-4F88-905E-411579F3F1B2}"/>
              </a:ext>
            </a:extLst>
          </p:cNvPr>
          <p:cNvGraphicFramePr>
            <a:graphicFrameLocks noChangeAspect="1"/>
          </p:cNvGraphicFramePr>
          <p:nvPr>
            <p:extLst/>
          </p:nvPr>
        </p:nvGraphicFramePr>
        <p:xfrm>
          <a:off x="1631504" y="1508787"/>
          <a:ext cx="8928992" cy="4902733"/>
        </p:xfrm>
        <a:graphic>
          <a:graphicData uri="http://schemas.openxmlformats.org/presentationml/2006/ole">
            <mc:AlternateContent xmlns:mc="http://schemas.openxmlformats.org/markup-compatibility/2006">
              <mc:Choice xmlns:v="urn:schemas-microsoft-com:vml" Requires="v">
                <p:oleObj spid="_x0000_s9228" name="Visio" r:id="rId4" imgW="9604858" imgH="5276088" progId="Visio.Drawing.11">
                  <p:embed/>
                </p:oleObj>
              </mc:Choice>
              <mc:Fallback>
                <p:oleObj name="Visio" r:id="rId4" imgW="9604858" imgH="5276088" progId="Visio.Drawing.11">
                  <p:embed/>
                  <p:pic>
                    <p:nvPicPr>
                      <p:cNvPr id="6" name="Object 2">
                        <a:extLst>
                          <a:ext uri="{FF2B5EF4-FFF2-40B4-BE49-F238E27FC236}">
                            <a16:creationId xmlns:a16="http://schemas.microsoft.com/office/drawing/2014/main" id="{177F3A0D-5CF8-4F88-905E-411579F3F1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504" y="1508787"/>
                        <a:ext cx="8928992" cy="4902733"/>
                      </a:xfrm>
                      <a:prstGeom prst="rect">
                        <a:avLst/>
                      </a:prstGeom>
                      <a:noFill/>
                      <a:ln>
                        <a:noFill/>
                      </a:ln>
                      <a:effectLst/>
                    </p:spPr>
                  </p:pic>
                </p:oleObj>
              </mc:Fallback>
            </mc:AlternateContent>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26439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DFC1A0-127E-4543-9076-CB1A0447E736}"/>
              </a:ext>
            </a:extLst>
          </p:cNvPr>
          <p:cNvPicPr>
            <a:picLocks noChangeAspect="1"/>
          </p:cNvPicPr>
          <p:nvPr/>
        </p:nvPicPr>
        <p:blipFill>
          <a:blip r:embed="rId4"/>
          <a:stretch>
            <a:fillRect/>
          </a:stretch>
        </p:blipFill>
        <p:spPr>
          <a:xfrm>
            <a:off x="287999" y="4780680"/>
            <a:ext cx="2629267" cy="495369"/>
          </a:xfrm>
          <a:prstGeom prst="rect">
            <a:avLst/>
          </a:prstGeom>
        </p:spPr>
      </p:pic>
      <p:sp>
        <p:nvSpPr>
          <p:cNvPr id="4" name="Title 3"/>
          <p:cNvSpPr>
            <a:spLocks noGrp="1"/>
          </p:cNvSpPr>
          <p:nvPr>
            <p:ph type="title"/>
          </p:nvPr>
        </p:nvSpPr>
        <p:spPr/>
        <p:txBody>
          <a:bodyPr>
            <a:normAutofit/>
          </a:bodyPr>
          <a:lstStyle/>
          <a:p>
            <a:r>
              <a:rPr lang="en-US" dirty="0"/>
              <a:t>Types of </a:t>
            </a:r>
            <a:r>
              <a:rPr lang="en-US" dirty="0" smtClean="0"/>
              <a:t>Resources</a:t>
            </a:r>
            <a:endParaRPr lang="en-US" dirty="0"/>
          </a:p>
        </p:txBody>
      </p:sp>
      <p:sp>
        <p:nvSpPr>
          <p:cNvPr id="8" name="Rectangle 3">
            <a:extLst>
              <a:ext uri="{FF2B5EF4-FFF2-40B4-BE49-F238E27FC236}">
                <a16:creationId xmlns:a16="http://schemas.microsoft.com/office/drawing/2014/main" id="{9EB19156-514E-48D5-9583-1E332A8E30D0}"/>
              </a:ext>
            </a:extLst>
          </p:cNvPr>
          <p:cNvSpPr txBox="1">
            <a:spLocks noChangeArrowheads="1"/>
          </p:cNvSpPr>
          <p:nvPr/>
        </p:nvSpPr>
        <p:spPr>
          <a:xfrm>
            <a:off x="2543605" y="1098552"/>
            <a:ext cx="9025003" cy="4058641"/>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latinLnBrk="0">
              <a:lnSpc>
                <a:spcPct val="80000"/>
              </a:lnSpc>
              <a:buFont typeface="Wingdings" panose="05000000000000000000" pitchFamily="2" charset="2"/>
              <a:buChar char="q"/>
            </a:pPr>
            <a:r>
              <a:rPr lang="en-AU" altLang="nl-BE" sz="2667" i="1" dirty="0">
                <a:latin typeface="Candara" panose="020E0502030303020204" pitchFamily="34" charset="0"/>
                <a:ea typeface="ＭＳ Ｐゴシック" panose="020B0600070205080204" pitchFamily="34" charset="-128"/>
              </a:rPr>
              <a:t>Data Objects</a:t>
            </a:r>
            <a:r>
              <a:rPr lang="en-AU" altLang="nl-BE" sz="2667" dirty="0">
                <a:latin typeface="Candara" panose="020E0502030303020204" pitchFamily="34" charset="0"/>
                <a:ea typeface="ＭＳ Ｐゴシック" panose="020B0600070205080204" pitchFamily="34" charset="-128"/>
              </a:rPr>
              <a:t> are a mechanism to show how data is required or produced by activities.</a:t>
            </a:r>
          </a:p>
          <a:p>
            <a:pPr lvl="1" latinLnBrk="0">
              <a:lnSpc>
                <a:spcPct val="80000"/>
              </a:lnSpc>
              <a:buFont typeface="Wingdings" panose="05000000000000000000" pitchFamily="2" charset="2"/>
              <a:buChar char="Ø"/>
            </a:pPr>
            <a:r>
              <a:rPr lang="en-AU" altLang="nl-BE" sz="2667" dirty="0">
                <a:latin typeface="Candara" panose="020E0502030303020204" pitchFamily="34" charset="0"/>
                <a:ea typeface="ＭＳ Ｐゴシック" panose="020B0600070205080204" pitchFamily="34" charset="-128"/>
              </a:rPr>
              <a:t>Are depicted by a rectangle that has its upper-right corner folded over.</a:t>
            </a:r>
          </a:p>
          <a:p>
            <a:pPr lvl="1" latinLnBrk="0">
              <a:lnSpc>
                <a:spcPct val="80000"/>
              </a:lnSpc>
              <a:buFont typeface="Wingdings" panose="05000000000000000000" pitchFamily="2" charset="2"/>
              <a:buChar char="Ø"/>
            </a:pPr>
            <a:r>
              <a:rPr lang="en-AU" altLang="nl-BE" sz="2667" dirty="0">
                <a:latin typeface="Candara" panose="020E0502030303020204" pitchFamily="34" charset="0"/>
                <a:ea typeface="ＭＳ Ｐゴシック" panose="020B0600070205080204" pitchFamily="34" charset="-128"/>
              </a:rPr>
              <a:t>Represent input and output of a process activity.</a:t>
            </a:r>
          </a:p>
          <a:p>
            <a:pPr latinLnBrk="0">
              <a:lnSpc>
                <a:spcPct val="80000"/>
              </a:lnSpc>
              <a:buFont typeface="Wingdings" panose="05000000000000000000" pitchFamily="2" charset="2"/>
              <a:buChar char="q"/>
            </a:pPr>
            <a:r>
              <a:rPr lang="en-US" altLang="nl-BE" sz="2667" dirty="0">
                <a:latin typeface="Candara" panose="020E0502030303020204" pitchFamily="34" charset="0"/>
                <a:ea typeface="ＭＳ Ｐゴシック" panose="020B0600070205080204" pitchFamily="34" charset="-128"/>
              </a:rPr>
              <a:t>Data stores are containers of data objects that need be persisted beyond the duration of a process instance</a:t>
            </a:r>
          </a:p>
          <a:p>
            <a:pPr lvl="1" latinLnBrk="0">
              <a:lnSpc>
                <a:spcPct val="80000"/>
              </a:lnSpc>
              <a:buFont typeface="Wingdings" panose="05000000000000000000" pitchFamily="2" charset="2"/>
              <a:buChar char="q"/>
            </a:pPr>
            <a:endParaRPr lang="en-AU" altLang="nl-BE" sz="2667" i="1" dirty="0">
              <a:latin typeface="Candara" panose="020E0502030303020204" pitchFamily="34" charset="0"/>
              <a:ea typeface="ＭＳ Ｐゴシック" panose="020B0600070205080204" pitchFamily="34" charset="-128"/>
            </a:endParaRPr>
          </a:p>
          <a:p>
            <a:pPr latinLnBrk="0">
              <a:lnSpc>
                <a:spcPct val="80000"/>
              </a:lnSpc>
              <a:buFont typeface="Wingdings" panose="05000000000000000000" pitchFamily="2" charset="2"/>
              <a:buChar char="q"/>
            </a:pPr>
            <a:r>
              <a:rPr lang="en-US" altLang="nl-BE" sz="2667" dirty="0">
                <a:latin typeface="Candara" panose="020E0502030303020204" pitchFamily="34" charset="0"/>
                <a:ea typeface="ＭＳ Ｐゴシック" panose="020B0600070205080204" pitchFamily="34" charset="-128"/>
              </a:rPr>
              <a:t>Associations are used to link artifacts such as data objects and data stores with flow objects (e.g. activities).</a:t>
            </a:r>
          </a:p>
          <a:p>
            <a:pPr latinLnBrk="0">
              <a:lnSpc>
                <a:spcPct val="80000"/>
              </a:lnSpc>
            </a:pPr>
            <a:endParaRPr lang="en-US" altLang="nl-BE" sz="2667" dirty="0">
              <a:latin typeface="Candara" panose="020E0502030303020204" pitchFamily="34" charset="0"/>
              <a:ea typeface="ＭＳ Ｐゴシック" panose="020B0600070205080204" pitchFamily="34" charset="-128"/>
            </a:endParaRPr>
          </a:p>
        </p:txBody>
      </p:sp>
      <p:graphicFrame>
        <p:nvGraphicFramePr>
          <p:cNvPr id="9" name="Object 3">
            <a:extLst>
              <a:ext uri="{FF2B5EF4-FFF2-40B4-BE49-F238E27FC236}">
                <a16:creationId xmlns:a16="http://schemas.microsoft.com/office/drawing/2014/main" id="{42EE17B7-5207-4147-8443-01F781C1187E}"/>
              </a:ext>
            </a:extLst>
          </p:cNvPr>
          <p:cNvGraphicFramePr>
            <a:graphicFrameLocks noChangeAspect="1"/>
          </p:cNvGraphicFramePr>
          <p:nvPr>
            <p:extLst>
              <p:ext uri="{D42A27DB-BD31-4B8C-83A1-F6EECF244321}">
                <p14:modId xmlns:p14="http://schemas.microsoft.com/office/powerpoint/2010/main" val="3347599339"/>
              </p:ext>
            </p:extLst>
          </p:nvPr>
        </p:nvGraphicFramePr>
        <p:xfrm>
          <a:off x="564488" y="1325999"/>
          <a:ext cx="992717" cy="1175144"/>
        </p:xfrm>
        <a:graphic>
          <a:graphicData uri="http://schemas.openxmlformats.org/presentationml/2006/ole">
            <mc:AlternateContent xmlns:mc="http://schemas.openxmlformats.org/markup-compatibility/2006">
              <mc:Choice xmlns:v="urn:schemas-microsoft-com:vml" Requires="v">
                <p:oleObj spid="_x0000_s10262" name="Visio" r:id="rId5" imgW="406908" imgH="586740" progId="Visio.Drawing.11">
                  <p:embed/>
                </p:oleObj>
              </mc:Choice>
              <mc:Fallback>
                <p:oleObj name="Visio" r:id="rId5" imgW="406908" imgH="586740" progId="Visio.Drawing.11">
                  <p:embed/>
                  <p:pic>
                    <p:nvPicPr>
                      <p:cNvPr id="9" name="Object 3">
                        <a:extLst>
                          <a:ext uri="{FF2B5EF4-FFF2-40B4-BE49-F238E27FC236}">
                            <a16:creationId xmlns:a16="http://schemas.microsoft.com/office/drawing/2014/main" id="{42EE17B7-5207-4147-8443-01F781C118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488" y="1325999"/>
                        <a:ext cx="992717" cy="1175144"/>
                      </a:xfrm>
                      <a:prstGeom prst="rect">
                        <a:avLst/>
                      </a:prstGeom>
                      <a:noFill/>
                      <a:ln>
                        <a:noFill/>
                      </a:ln>
                      <a:effectLst/>
                    </p:spPr>
                  </p:pic>
                </p:oleObj>
              </mc:Fallback>
            </mc:AlternateContent>
          </a:graphicData>
        </a:graphic>
      </p:graphicFrame>
      <p:graphicFrame>
        <p:nvGraphicFramePr>
          <p:cNvPr id="10" name="Object 2">
            <a:extLst>
              <a:ext uri="{FF2B5EF4-FFF2-40B4-BE49-F238E27FC236}">
                <a16:creationId xmlns:a16="http://schemas.microsoft.com/office/drawing/2014/main" id="{9875488D-EE9C-4387-BCE7-4244F3FD8DC8}"/>
              </a:ext>
            </a:extLst>
          </p:cNvPr>
          <p:cNvGraphicFramePr>
            <a:graphicFrameLocks noChangeAspect="1"/>
          </p:cNvGraphicFramePr>
          <p:nvPr>
            <p:extLst>
              <p:ext uri="{D42A27DB-BD31-4B8C-83A1-F6EECF244321}">
                <p14:modId xmlns:p14="http://schemas.microsoft.com/office/powerpoint/2010/main" val="1193811919"/>
              </p:ext>
            </p:extLst>
          </p:nvPr>
        </p:nvGraphicFramePr>
        <p:xfrm>
          <a:off x="227421" y="4101075"/>
          <a:ext cx="2351616" cy="611716"/>
        </p:xfrm>
        <a:graphic>
          <a:graphicData uri="http://schemas.openxmlformats.org/presentationml/2006/ole">
            <mc:AlternateContent xmlns:mc="http://schemas.openxmlformats.org/markup-compatibility/2006">
              <mc:Choice xmlns:v="urn:schemas-microsoft-com:vml" Requires="v">
                <p:oleObj spid="_x0000_s10263" name="Visio" r:id="rId7" imgW="719328" imgH="187147" progId="Visio.Drawing.11">
                  <p:embed/>
                </p:oleObj>
              </mc:Choice>
              <mc:Fallback>
                <p:oleObj name="Visio" r:id="rId7" imgW="719328" imgH="187147" progId="Visio.Drawing.11">
                  <p:embed/>
                  <p:pic>
                    <p:nvPicPr>
                      <p:cNvPr id="10" name="Object 2">
                        <a:extLst>
                          <a:ext uri="{FF2B5EF4-FFF2-40B4-BE49-F238E27FC236}">
                            <a16:creationId xmlns:a16="http://schemas.microsoft.com/office/drawing/2014/main" id="{9875488D-EE9C-4387-BCE7-4244F3FD8D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421" y="4101075"/>
                        <a:ext cx="2351616" cy="61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Can 6">
            <a:extLst>
              <a:ext uri="{FF2B5EF4-FFF2-40B4-BE49-F238E27FC236}">
                <a16:creationId xmlns:a16="http://schemas.microsoft.com/office/drawing/2014/main" id="{5B8986F9-9B4F-42E3-AEB0-1C089495D569}"/>
              </a:ext>
            </a:extLst>
          </p:cNvPr>
          <p:cNvSpPr>
            <a:spLocks noChangeArrowheads="1"/>
          </p:cNvSpPr>
          <p:nvPr/>
        </p:nvSpPr>
        <p:spPr bwMode="auto">
          <a:xfrm>
            <a:off x="564488" y="2821832"/>
            <a:ext cx="992717" cy="836249"/>
          </a:xfrm>
          <a:prstGeom prst="can">
            <a:avLst>
              <a:gd name="adj" fmla="val 25000"/>
            </a:avLst>
          </a:prstGeom>
          <a:solidFill>
            <a:schemeClr val="tx2">
              <a:lumMod val="20000"/>
              <a:lumOff val="80000"/>
            </a:schemeClr>
          </a:solidFill>
          <a:ln w="9525">
            <a:solidFill>
              <a:schemeClr val="tx1"/>
            </a:solidFill>
            <a:round/>
            <a:headEnd/>
            <a:tailEnd/>
          </a:ln>
        </p:spPr>
        <p:txBody>
          <a:bodyPr/>
          <a:lstStyle>
            <a:lvl1pPr>
              <a:spcBef>
                <a:spcPct val="20000"/>
              </a:spcBef>
              <a:buClr>
                <a:srgbClr val="B1B1B1"/>
              </a:buClr>
              <a:buChar char="•"/>
              <a:defRPr sz="2800">
                <a:solidFill>
                  <a:srgbClr val="103566"/>
                </a:solidFill>
                <a:latin typeface="Arial" panose="020B0604020202020204" pitchFamily="34" charset="0"/>
                <a:ea typeface="ＭＳ Ｐゴシック" panose="020B0600070205080204" pitchFamily="34" charset="-128"/>
              </a:defRPr>
            </a:lvl1pPr>
            <a:lvl2pPr marL="37931725" indent="-37474525">
              <a:spcBef>
                <a:spcPct val="20000"/>
              </a:spcBef>
              <a:buClr>
                <a:srgbClr val="B1B1B1"/>
              </a:buClr>
              <a:buChar char="–"/>
              <a:defRPr sz="2400">
                <a:solidFill>
                  <a:srgbClr val="103566"/>
                </a:solidFill>
                <a:latin typeface="Arial" panose="020B0604020202020204" pitchFamily="34" charset="0"/>
                <a:ea typeface="ＭＳ Ｐゴシック" panose="020B0600070205080204" pitchFamily="34" charset="-128"/>
              </a:defRPr>
            </a:lvl2pPr>
            <a:lvl3pPr marL="1143000" indent="-228600">
              <a:spcBef>
                <a:spcPct val="20000"/>
              </a:spcBef>
              <a:buClr>
                <a:srgbClr val="B1B1B1"/>
              </a:buClr>
              <a:buChar char="•"/>
              <a:defRPr sz="2000">
                <a:solidFill>
                  <a:srgbClr val="103566"/>
                </a:solidFill>
                <a:latin typeface="Arial" panose="020B0604020202020204" pitchFamily="34" charset="0"/>
                <a:ea typeface="ＭＳ Ｐゴシック" panose="020B0600070205080204" pitchFamily="34" charset="-128"/>
              </a:defRPr>
            </a:lvl3pPr>
            <a:lvl4pPr marL="1600200" indent="-228600">
              <a:spcBef>
                <a:spcPct val="20000"/>
              </a:spcBef>
              <a:buClr>
                <a:srgbClr val="B1B1B1"/>
              </a:buClr>
              <a:buChar char="–"/>
              <a:defRPr>
                <a:solidFill>
                  <a:srgbClr val="103566"/>
                </a:solidFill>
                <a:latin typeface="Arial" panose="020B0604020202020204" pitchFamily="34" charset="0"/>
                <a:ea typeface="ＭＳ Ｐゴシック" panose="020B0600070205080204" pitchFamily="34" charset="-128"/>
              </a:defRPr>
            </a:lvl4pPr>
            <a:lvl5pPr marL="2057400" indent="-228600">
              <a:spcBef>
                <a:spcPct val="20000"/>
              </a:spcBef>
              <a:buClr>
                <a:srgbClr val="B1B1B1"/>
              </a:buClr>
              <a:buChar char="»"/>
              <a:defRPr sz="1600">
                <a:solidFill>
                  <a:srgbClr val="103566"/>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B1B1B1"/>
              </a:buClr>
              <a:buChar char="»"/>
              <a:defRPr sz="1600">
                <a:solidFill>
                  <a:srgbClr val="103566"/>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B1B1B1"/>
              </a:buClr>
              <a:buChar char="»"/>
              <a:defRPr sz="1600">
                <a:solidFill>
                  <a:srgbClr val="103566"/>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B1B1B1"/>
              </a:buClr>
              <a:buChar char="»"/>
              <a:defRPr sz="1600">
                <a:solidFill>
                  <a:srgbClr val="103566"/>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B1B1B1"/>
              </a:buClr>
              <a:buChar char="»"/>
              <a:defRPr sz="1600">
                <a:solidFill>
                  <a:srgbClr val="103566"/>
                </a:solidFill>
                <a:latin typeface="Arial" panose="020B0604020202020204" pitchFamily="34" charset="0"/>
                <a:ea typeface="ＭＳ Ｐゴシック" panose="020B0600070205080204" pitchFamily="34" charset="-128"/>
              </a:defRPr>
            </a:lvl9pPr>
          </a:lstStyle>
          <a:p>
            <a:pPr algn="ctr" eaLnBrk="1" latinLnBrk="0" hangingPunct="1">
              <a:spcBef>
                <a:spcPct val="0"/>
              </a:spcBef>
              <a:buClrTx/>
              <a:buFontTx/>
              <a:buNone/>
            </a:pPr>
            <a:r>
              <a:rPr lang="en-US" altLang="nl-BE" sz="1867" dirty="0">
                <a:solidFill>
                  <a:schemeClr val="tx1"/>
                </a:solidFill>
                <a:latin typeface="Candara" panose="020E0502030303020204" pitchFamily="34" charset="0"/>
              </a:rPr>
              <a:t>Data Store</a:t>
            </a:r>
          </a:p>
        </p:txBody>
      </p:sp>
      <p:sp>
        <p:nvSpPr>
          <p:cNvPr id="6" name="Slide Number Placeholder 5"/>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902890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Order Management Process in </a:t>
            </a:r>
            <a:r>
              <a:rPr lang="en-US" dirty="0" smtClean="0"/>
              <a:t>BPMN</a:t>
            </a:r>
            <a:endParaRPr lang="en-US" dirty="0"/>
          </a:p>
        </p:txBody>
      </p:sp>
      <p:sp>
        <p:nvSpPr>
          <p:cNvPr id="4" name="Content Placeholder 3"/>
          <p:cNvSpPr>
            <a:spLocks noGrp="1"/>
          </p:cNvSpPr>
          <p:nvPr>
            <p:ph idx="1"/>
          </p:nvPr>
        </p:nvSpPr>
        <p:spPr/>
        <p:txBody>
          <a:bodyPr/>
          <a:lstStyle/>
          <a:p>
            <a:r>
              <a:rPr lang="en-US" dirty="0"/>
              <a:t>Adding Resources</a:t>
            </a:r>
          </a:p>
          <a:p>
            <a:pPr marL="0" indent="0">
              <a:buNone/>
            </a:pPr>
            <a:endParaRPr lang="en-US" dirty="0"/>
          </a:p>
        </p:txBody>
      </p:sp>
      <p:graphicFrame>
        <p:nvGraphicFramePr>
          <p:cNvPr id="5" name="Object 2">
            <a:extLst>
              <a:ext uri="{FF2B5EF4-FFF2-40B4-BE49-F238E27FC236}">
                <a16:creationId xmlns:a16="http://schemas.microsoft.com/office/drawing/2014/main" id="{557F5B13-96A6-45A5-BB1B-28BFCA8D551F}"/>
              </a:ext>
            </a:extLst>
          </p:cNvPr>
          <p:cNvGraphicFramePr>
            <a:graphicFrameLocks noChangeAspect="1"/>
          </p:cNvGraphicFramePr>
          <p:nvPr>
            <p:extLst/>
          </p:nvPr>
        </p:nvGraphicFramePr>
        <p:xfrm>
          <a:off x="431371" y="1508787"/>
          <a:ext cx="11582400" cy="4582583"/>
        </p:xfrm>
        <a:graphic>
          <a:graphicData uri="http://schemas.openxmlformats.org/presentationml/2006/ole">
            <mc:AlternateContent xmlns:mc="http://schemas.openxmlformats.org/markup-compatibility/2006">
              <mc:Choice xmlns:v="urn:schemas-microsoft-com:vml" Requires="v">
                <p:oleObj spid="_x0000_s11276" name="Visio" r:id="rId4" imgW="8779954" imgH="3475752" progId="Visio.Drawing.11">
                  <p:embed/>
                </p:oleObj>
              </mc:Choice>
              <mc:Fallback>
                <p:oleObj name="Visio" r:id="rId4" imgW="8779954" imgH="3475752" progId="Visio.Drawing.11">
                  <p:embed/>
                  <p:pic>
                    <p:nvPicPr>
                      <p:cNvPr id="5" name="Object 2">
                        <a:extLst>
                          <a:ext uri="{FF2B5EF4-FFF2-40B4-BE49-F238E27FC236}">
                            <a16:creationId xmlns:a16="http://schemas.microsoft.com/office/drawing/2014/main" id="{557F5B13-96A6-45A5-BB1B-28BFCA8D55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371" y="1508787"/>
                        <a:ext cx="11582400" cy="458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840427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BPMN Exercise </a:t>
            </a:r>
            <a:r>
              <a:rPr lang="en-US" dirty="0" smtClean="0"/>
              <a:t>01</a:t>
            </a:r>
            <a:endParaRPr lang="en-US" dirty="0"/>
          </a:p>
        </p:txBody>
      </p:sp>
      <p:sp>
        <p:nvSpPr>
          <p:cNvPr id="4" name="Content Placeholder 3"/>
          <p:cNvSpPr>
            <a:spLocks noGrp="1"/>
          </p:cNvSpPr>
          <p:nvPr>
            <p:ph idx="1"/>
          </p:nvPr>
        </p:nvSpPr>
        <p:spPr/>
        <p:txBody>
          <a:bodyPr/>
          <a:lstStyle/>
          <a:p>
            <a:r>
              <a:rPr lang="en-AU" altLang="nl-BE" sz="2667" dirty="0">
                <a:ea typeface="ＭＳ Ｐゴシック" panose="020B0600070205080204" pitchFamily="34" charset="-128"/>
              </a:rPr>
              <a:t>Claims Handling process at a car insurer</a:t>
            </a:r>
          </a:p>
          <a:p>
            <a:pPr lvl="1" algn="just">
              <a:buNone/>
            </a:pPr>
            <a:r>
              <a:rPr lang="en-AU" altLang="nl-BE" sz="2667" dirty="0">
                <a:ea typeface="ＭＳ Ｐゴシック" panose="020B0600070205080204" pitchFamily="34" charset="-128"/>
              </a:rPr>
              <a:t>	</a:t>
            </a:r>
            <a:r>
              <a:rPr lang="en-AU" altLang="nl-BE" dirty="0">
                <a:ea typeface="ＭＳ Ｐゴシック" panose="020B0600070205080204" pitchFamily="34" charset="-128"/>
              </a:rPr>
              <a:t>A customer submits a claim by sending in relevant documentation. The Customer Service department checks the documents for completeness and registers the claim. After registration, the claim is classified leading to two possible outcomes: simple or complex. If the overall claim is simple, the policy is checked. For complex claims, both the policy and the damage are checked independently. The Claims Handling department checks the insurance policy. The same department does the damage assessment. If the overall assessment is positive, the damages are validated and a garage is phoned by the customer service department to authorise the repairs and the payment is scheduled (in this order). In any case (whether the outcome is positive or negative), an e-mail is sent to the customer to notify the outcome. </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728749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9A0880-B964-4B70-AB2B-3AD51EADEA4F}"/>
              </a:ext>
            </a:extLst>
          </p:cNvPr>
          <p:cNvPicPr>
            <a:picLocks noChangeAspect="1"/>
          </p:cNvPicPr>
          <p:nvPr/>
        </p:nvPicPr>
        <p:blipFill>
          <a:blip r:embed="rId3"/>
          <a:stretch>
            <a:fillRect/>
          </a:stretch>
        </p:blipFill>
        <p:spPr>
          <a:xfrm>
            <a:off x="692074" y="846229"/>
            <a:ext cx="10939568" cy="5758095"/>
          </a:xfrm>
          <a:prstGeom prst="rect">
            <a:avLst/>
          </a:prstGeom>
        </p:spPr>
      </p:pic>
      <p:sp>
        <p:nvSpPr>
          <p:cNvPr id="4" name="Title 3"/>
          <p:cNvSpPr>
            <a:spLocks noGrp="1"/>
          </p:cNvSpPr>
          <p:nvPr>
            <p:ph type="title"/>
          </p:nvPr>
        </p:nvSpPr>
        <p:spPr/>
        <p:txBody>
          <a:bodyPr>
            <a:normAutofit/>
          </a:bodyPr>
          <a:lstStyle/>
          <a:p>
            <a:r>
              <a:rPr lang="en-US" dirty="0"/>
              <a:t>BPMN Exercise </a:t>
            </a:r>
            <a:r>
              <a:rPr lang="en-US" dirty="0" smtClean="0"/>
              <a:t>01</a:t>
            </a:r>
            <a:endParaRPr lang="en-US" dirty="0"/>
          </a:p>
        </p:txBody>
      </p:sp>
      <p:sp>
        <p:nvSpPr>
          <p:cNvPr id="6" name="Slide Number Placeholder 5"/>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51191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BPMN Exercise </a:t>
            </a:r>
            <a:r>
              <a:rPr lang="en-US" dirty="0" smtClean="0"/>
              <a:t>02</a:t>
            </a:r>
            <a:endParaRPr lang="en-US" dirty="0"/>
          </a:p>
        </p:txBody>
      </p:sp>
      <p:sp>
        <p:nvSpPr>
          <p:cNvPr id="5" name="Content Placeholder 4"/>
          <p:cNvSpPr>
            <a:spLocks noGrp="1"/>
          </p:cNvSpPr>
          <p:nvPr>
            <p:ph idx="1"/>
          </p:nvPr>
        </p:nvSpPr>
        <p:spPr/>
        <p:txBody>
          <a:bodyPr/>
          <a:lstStyle/>
          <a:p>
            <a:r>
              <a:rPr lang="en-US" dirty="0" smtClean="0"/>
              <a:t>In </a:t>
            </a:r>
            <a:r>
              <a:rPr lang="en-US" dirty="0"/>
              <a:t>the context of a claim handling process, an insurance claim agent needs to verify the policy and an insurance claim agent  needs to verify the claimant’s precedents. There is no fixed sequence for these actions. However, at soon as either of these tasks has been performed, the system needs to launch an automated task to add the claim to a daily overview report. </a:t>
            </a:r>
          </a:p>
        </p:txBody>
      </p:sp>
      <p:sp>
        <p:nvSpPr>
          <p:cNvPr id="6" name="Slide Number Placeholder 5"/>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990729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BPMN Exercise </a:t>
            </a:r>
            <a:r>
              <a:rPr lang="en-US" dirty="0" smtClean="0"/>
              <a:t>02</a:t>
            </a:r>
            <a:endParaRPr lang="en-US" dirty="0"/>
          </a:p>
        </p:txBody>
      </p:sp>
      <p:sp>
        <p:nvSpPr>
          <p:cNvPr id="5" name="Content Placeholder 4"/>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C0CA6912-6C67-4208-A3D5-5703D8E8D741}"/>
              </a:ext>
            </a:extLst>
          </p:cNvPr>
          <p:cNvPicPr>
            <a:picLocks noChangeAspect="1"/>
          </p:cNvPicPr>
          <p:nvPr/>
        </p:nvPicPr>
        <p:blipFill>
          <a:blip r:embed="rId3"/>
          <a:stretch>
            <a:fillRect/>
          </a:stretch>
        </p:blipFill>
        <p:spPr>
          <a:xfrm>
            <a:off x="407707" y="1124745"/>
            <a:ext cx="11376587" cy="5030463"/>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4360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Multiple Instance </a:t>
            </a:r>
            <a:r>
              <a:rPr lang="en-US" dirty="0" smtClean="0"/>
              <a:t>Markers</a:t>
            </a:r>
            <a:endParaRPr lang="en-US" dirty="0"/>
          </a:p>
        </p:txBody>
      </p:sp>
      <p:sp>
        <p:nvSpPr>
          <p:cNvPr id="4" name="Content Placeholder 3"/>
          <p:cNvSpPr>
            <a:spLocks noGrp="1"/>
          </p:cNvSpPr>
          <p:nvPr>
            <p:ph idx="1"/>
          </p:nvPr>
        </p:nvSpPr>
        <p:spPr/>
        <p:txBody>
          <a:bodyPr/>
          <a:lstStyle/>
          <a:p>
            <a:r>
              <a:rPr lang="en-US" dirty="0"/>
              <a:t>“Multiple instance” marker or “parallel repetition” of an activity</a:t>
            </a:r>
          </a:p>
          <a:p>
            <a:r>
              <a:rPr lang="en-US" dirty="0"/>
              <a:t>Useful when the same activity should be executed for multiple entities or data items, e.g.</a:t>
            </a:r>
          </a:p>
          <a:p>
            <a:endParaRPr lang="en-US" dirty="0"/>
          </a:p>
        </p:txBody>
      </p:sp>
      <p:pic>
        <p:nvPicPr>
          <p:cNvPr id="7" name="Picture 3">
            <a:extLst>
              <a:ext uri="{FF2B5EF4-FFF2-40B4-BE49-F238E27FC236}">
                <a16:creationId xmlns:a16="http://schemas.microsoft.com/office/drawing/2014/main" id="{9651F3DF-D3EC-43BC-978D-257218B8C2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610" y="2549892"/>
            <a:ext cx="5376597" cy="251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615145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Multiple Instance Markers</a:t>
            </a:r>
            <a:br>
              <a:rPr lang="en-US" dirty="0"/>
            </a:br>
            <a:endParaRPr lang="en-US" dirty="0"/>
          </a:p>
        </p:txBody>
      </p:sp>
      <p:sp>
        <p:nvSpPr>
          <p:cNvPr id="4" name="Content Placeholder 3"/>
          <p:cNvSpPr>
            <a:spLocks noGrp="1"/>
          </p:cNvSpPr>
          <p:nvPr>
            <p:ph idx="1"/>
          </p:nvPr>
        </p:nvSpPr>
        <p:spPr/>
        <p:txBody>
          <a:bodyPr/>
          <a:lstStyle/>
          <a:p>
            <a:endParaRPr lang="en-US"/>
          </a:p>
        </p:txBody>
      </p:sp>
      <p:pic>
        <p:nvPicPr>
          <p:cNvPr id="5" name="Picture 3">
            <a:extLst>
              <a:ext uri="{FF2B5EF4-FFF2-40B4-BE49-F238E27FC236}">
                <a16:creationId xmlns:a16="http://schemas.microsoft.com/office/drawing/2014/main" id="{F1D91EC0-0AA2-43B7-98C0-B5D0F14CD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634" y="1508787"/>
            <a:ext cx="8576733" cy="271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238119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What is Wrong with this Model?</a:t>
            </a:r>
            <a:br>
              <a:rPr lang="en-US" dirty="0"/>
            </a:br>
            <a:endParaRPr lang="en-US" dirty="0"/>
          </a:p>
        </p:txBody>
      </p:sp>
      <p:pic>
        <p:nvPicPr>
          <p:cNvPr id="3" name="Picture 2">
            <a:extLst>
              <a:ext uri="{FF2B5EF4-FFF2-40B4-BE49-F238E27FC236}">
                <a16:creationId xmlns:a16="http://schemas.microsoft.com/office/drawing/2014/main" id="{BEAA8068-754E-4F19-9A33-66835C6D2D27}"/>
              </a:ext>
            </a:extLst>
          </p:cNvPr>
          <p:cNvPicPr>
            <a:picLocks noChangeAspect="1"/>
          </p:cNvPicPr>
          <p:nvPr/>
        </p:nvPicPr>
        <p:blipFill>
          <a:blip r:embed="rId3"/>
          <a:stretch>
            <a:fillRect/>
          </a:stretch>
        </p:blipFill>
        <p:spPr>
          <a:xfrm>
            <a:off x="1007435" y="930275"/>
            <a:ext cx="9413274" cy="5481534"/>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815575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Is This Better</a:t>
            </a:r>
            <a:r>
              <a:rPr lang="en-US" dirty="0" smtClean="0"/>
              <a:t>?</a:t>
            </a:r>
            <a:endParaRPr lang="en-US" dirty="0"/>
          </a:p>
        </p:txBody>
      </p:sp>
      <p:sp>
        <p:nvSpPr>
          <p:cNvPr id="5" name="Content Placeholder 4"/>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ECA0A6DE-6915-49D6-8E1F-9EB1ED8F611B}"/>
              </a:ext>
            </a:extLst>
          </p:cNvPr>
          <p:cNvPicPr>
            <a:picLocks noChangeAspect="1"/>
          </p:cNvPicPr>
          <p:nvPr/>
        </p:nvPicPr>
        <p:blipFill>
          <a:blip r:embed="rId3"/>
          <a:stretch>
            <a:fillRect/>
          </a:stretch>
        </p:blipFill>
        <p:spPr>
          <a:xfrm>
            <a:off x="335361" y="1293487"/>
            <a:ext cx="11685993" cy="3959716"/>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66530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GB" dirty="0" smtClean="0"/>
              <a:t>Business Process </a:t>
            </a:r>
            <a:r>
              <a:rPr lang="en-US" dirty="0" smtClean="0"/>
              <a:t>Modeling</a:t>
            </a:r>
            <a:endParaRPr lang="en-US" dirty="0"/>
          </a:p>
        </p:txBody>
      </p:sp>
      <p:sp>
        <p:nvSpPr>
          <p:cNvPr id="5124" name="Rectangle 3"/>
          <p:cNvSpPr>
            <a:spLocks noGrp="1" noChangeArrowheads="1"/>
          </p:cNvSpPr>
          <p:nvPr>
            <p:ph idx="1"/>
          </p:nvPr>
        </p:nvSpPr>
        <p:spPr/>
        <p:txBody>
          <a:bodyPr>
            <a:normAutofit/>
          </a:bodyPr>
          <a:lstStyle/>
          <a:p>
            <a:r>
              <a:rPr lang="en-US" dirty="0"/>
              <a:t>Business process modeling (BPM) is the activity of representing a business process, or a sequence of related activities that produce a specific outcome, using graphical and/or textual notations. </a:t>
            </a:r>
            <a:endParaRPr lang="en-US" dirty="0" smtClean="0"/>
          </a:p>
          <a:p>
            <a:r>
              <a:rPr lang="en-US" dirty="0" smtClean="0"/>
              <a:t>BPM </a:t>
            </a:r>
            <a:r>
              <a:rPr lang="en-US" dirty="0"/>
              <a:t>is used to visualize, analyze, and improve the efficiency and effectiveness of business processes. </a:t>
            </a:r>
            <a:endParaRPr lang="en-US" dirty="0" smtClean="0"/>
          </a:p>
          <a:p>
            <a:r>
              <a:rPr lang="en-US" dirty="0" smtClean="0"/>
              <a:t>It </a:t>
            </a:r>
            <a:r>
              <a:rPr lang="en-US" dirty="0"/>
              <a:t>involves identifying the inputs, outputs, tasks, decisions, and interactions involved in a process and representing them in a way that is easy to understand and communicate</a:t>
            </a:r>
            <a:r>
              <a:rPr lang="en-US" dirty="0" smtClean="0"/>
              <a:t>.</a:t>
            </a:r>
            <a:endParaRPr lang="en-US" dirty="0"/>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74DBC24-7A42-4A34-B5C8-BD5078C1641E}" type="slidenum">
              <a:rPr lang="en-US" b="0" smtClean="0">
                <a:solidFill>
                  <a:schemeClr val="tx2"/>
                </a:solidFill>
              </a:rPr>
              <a:pPr/>
              <a:t>4</a:t>
            </a:fld>
            <a:endParaRPr lang="en-US" b="0">
              <a:solidFill>
                <a:schemeClr val="tx2"/>
              </a:solidFill>
            </a:endParaRPr>
          </a:p>
        </p:txBody>
      </p:sp>
    </p:spTree>
    <p:extLst>
      <p:ext uri="{BB962C8B-B14F-4D97-AF65-F5344CB8AC3E}">
        <p14:creationId xmlns:p14="http://schemas.microsoft.com/office/powerpoint/2010/main" val="15067640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Expanded </a:t>
            </a:r>
            <a:r>
              <a:rPr lang="en-US" dirty="0" smtClean="0"/>
              <a:t>View</a:t>
            </a:r>
            <a:endParaRPr lang="en-US" dirty="0"/>
          </a:p>
        </p:txBody>
      </p:sp>
      <p:pic>
        <p:nvPicPr>
          <p:cNvPr id="3" name="Picture 2">
            <a:extLst>
              <a:ext uri="{FF2B5EF4-FFF2-40B4-BE49-F238E27FC236}">
                <a16:creationId xmlns:a16="http://schemas.microsoft.com/office/drawing/2014/main" id="{AAB88688-D81A-4916-A587-BA736EE28E1F}"/>
              </a:ext>
            </a:extLst>
          </p:cNvPr>
          <p:cNvPicPr>
            <a:picLocks noChangeAspect="1"/>
          </p:cNvPicPr>
          <p:nvPr/>
        </p:nvPicPr>
        <p:blipFill>
          <a:blip r:embed="rId3"/>
          <a:stretch>
            <a:fillRect/>
          </a:stretch>
        </p:blipFill>
        <p:spPr>
          <a:xfrm>
            <a:off x="1487489" y="924358"/>
            <a:ext cx="8389756" cy="5455257"/>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507094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smtClean="0"/>
              <a:t>Subprocesses</a:t>
            </a:r>
            <a:endParaRPr lang="en-US" dirty="0"/>
          </a:p>
        </p:txBody>
      </p:sp>
      <p:sp>
        <p:nvSpPr>
          <p:cNvPr id="4" name="Content Placeholder 3"/>
          <p:cNvSpPr>
            <a:spLocks noGrp="1"/>
          </p:cNvSpPr>
          <p:nvPr>
            <p:ph idx="1"/>
          </p:nvPr>
        </p:nvSpPr>
        <p:spPr/>
        <p:txBody>
          <a:bodyPr/>
          <a:lstStyle/>
          <a:p>
            <a:r>
              <a:rPr lang="en-AU" altLang="nl-BE" sz="2667" dirty="0">
                <a:ea typeface="ＭＳ Ｐゴシック" panose="020B0600070205080204" pitchFamily="34" charset="-128"/>
              </a:rPr>
              <a:t>An activity in a process can “invoke” a separate (sub-)process</a:t>
            </a:r>
          </a:p>
          <a:p>
            <a:r>
              <a:rPr lang="en-AU" altLang="nl-BE" sz="2667" dirty="0">
                <a:ea typeface="ＭＳ Ｐゴシック" panose="020B0600070205080204" pitchFamily="34" charset="-128"/>
              </a:rPr>
              <a:t>Use this feature to:</a:t>
            </a:r>
          </a:p>
          <a:p>
            <a:pPr marL="1219170" lvl="1" indent="-609585">
              <a:buFontTx/>
              <a:buAutoNum type="arabicPeriod"/>
            </a:pPr>
            <a:r>
              <a:rPr lang="en-AU" altLang="nl-BE" sz="2667" dirty="0">
                <a:ea typeface="ＭＳ Ｐゴシック" panose="020B0600070205080204" pitchFamily="34" charset="-128"/>
              </a:rPr>
              <a:t>Break down large models into smaller ones, making them easier to understand and maintain</a:t>
            </a:r>
          </a:p>
          <a:p>
            <a:pPr lvl="2">
              <a:buNone/>
            </a:pPr>
            <a:r>
              <a:rPr lang="en-US" altLang="nl-BE" sz="2667" dirty="0">
                <a:ea typeface="ＭＳ Ｐゴシック" panose="020B0600070205080204" pitchFamily="34" charset="-128"/>
                <a:sym typeface="Wingdings" panose="05000000000000000000" pitchFamily="2" charset="2"/>
              </a:rPr>
              <a:t> process hierarchies</a:t>
            </a:r>
            <a:endParaRPr lang="en-AU" altLang="nl-BE" sz="2667" dirty="0">
              <a:ea typeface="ＭＳ Ｐゴシック" panose="020B0600070205080204" pitchFamily="34" charset="-128"/>
            </a:endParaRPr>
          </a:p>
          <a:p>
            <a:pPr marL="1219170" lvl="1" indent="-609585">
              <a:buFontTx/>
              <a:buAutoNum type="arabicPeriod"/>
            </a:pPr>
            <a:r>
              <a:rPr lang="en-AU" altLang="nl-BE" sz="2667" dirty="0">
                <a:ea typeface="ＭＳ Ｐゴシック" panose="020B0600070205080204" pitchFamily="34" charset="-128"/>
              </a:rPr>
              <a:t>Share common fragments across multiple processes</a:t>
            </a:r>
          </a:p>
          <a:p>
            <a:pPr lvl="2">
              <a:buNone/>
            </a:pPr>
            <a:r>
              <a:rPr lang="en-US" altLang="nl-BE" sz="2667" dirty="0">
                <a:ea typeface="ＭＳ Ｐゴシック" panose="020B0600070205080204" pitchFamily="34" charset="-128"/>
                <a:sym typeface="Wingdings" panose="05000000000000000000" pitchFamily="2" charset="2"/>
              </a:rPr>
              <a:t> shared </a:t>
            </a:r>
            <a:r>
              <a:rPr lang="en-US" altLang="nl-BE" sz="2667" dirty="0" err="1">
                <a:ea typeface="ＭＳ Ｐゴシック" panose="020B0600070205080204" pitchFamily="34" charset="-128"/>
                <a:sym typeface="Wingdings" panose="05000000000000000000" pitchFamily="2" charset="2"/>
              </a:rPr>
              <a:t>subprocesses</a:t>
            </a:r>
            <a:endParaRPr lang="en-AU" altLang="nl-BE" sz="2667" dirty="0">
              <a:ea typeface="ＭＳ Ｐゴシック" panose="020B0600070205080204" pitchFamily="34" charset="-128"/>
            </a:endParaRPr>
          </a:p>
          <a:p>
            <a:pPr marL="1219170" lvl="1" indent="-609585">
              <a:buFontTx/>
              <a:buAutoNum type="arabicPeriod"/>
            </a:pPr>
            <a:r>
              <a:rPr lang="en-AU" altLang="nl-BE" sz="2667" dirty="0">
                <a:ea typeface="ＭＳ Ｐゴシック" panose="020B0600070205080204" pitchFamily="34" charset="-128"/>
              </a:rPr>
              <a:t>Identify parts of a process that should be:</a:t>
            </a:r>
          </a:p>
          <a:p>
            <a:pPr lvl="2"/>
            <a:r>
              <a:rPr lang="en-AU" altLang="nl-BE" sz="2667" dirty="0">
                <a:ea typeface="ＭＳ Ｐゴシック" panose="020B0600070205080204" pitchFamily="34" charset="-128"/>
              </a:rPr>
              <a:t>repeated</a:t>
            </a:r>
          </a:p>
          <a:p>
            <a:pPr lvl="2"/>
            <a:r>
              <a:rPr lang="en-AU" altLang="nl-BE" sz="2667" dirty="0">
                <a:ea typeface="ＭＳ Ｐゴシック" panose="020B0600070205080204" pitchFamily="34" charset="-128"/>
              </a:rPr>
              <a:t>executed multiple times in parallel</a:t>
            </a:r>
          </a:p>
          <a:p>
            <a:pPr lvl="2"/>
            <a:r>
              <a:rPr lang="en-AU" altLang="nl-BE" sz="2667" dirty="0" smtClean="0">
                <a:ea typeface="ＭＳ Ｐゴシック" panose="020B0600070205080204" pitchFamily="34" charset="-128"/>
              </a:rPr>
              <a:t>cancelled</a:t>
            </a:r>
            <a:endParaRPr lang="en-AU" altLang="nl-BE" sz="2667" dirty="0">
              <a:ea typeface="ＭＳ Ｐゴシック" panose="020B0600070205080204" pitchFamily="34" charset="-128"/>
            </a:endParaRPr>
          </a:p>
        </p:txBody>
      </p:sp>
      <p:sp>
        <p:nvSpPr>
          <p:cNvPr id="6" name="Slide Number Placeholder 5"/>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743692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Shared </a:t>
            </a:r>
            <a:r>
              <a:rPr lang="en-US" dirty="0" err="1" smtClean="0"/>
              <a:t>Subprocesses</a:t>
            </a:r>
            <a:endParaRPr lang="en-US" dirty="0"/>
          </a:p>
        </p:txBody>
      </p:sp>
      <p:sp>
        <p:nvSpPr>
          <p:cNvPr id="5" name="Content Placeholder 4"/>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2C19D750-764B-4863-B0D8-04A149BE134D}"/>
              </a:ext>
            </a:extLst>
          </p:cNvPr>
          <p:cNvPicPr>
            <a:picLocks noChangeAspect="1"/>
          </p:cNvPicPr>
          <p:nvPr/>
        </p:nvPicPr>
        <p:blipFill>
          <a:blip r:embed="rId3"/>
          <a:stretch>
            <a:fillRect/>
          </a:stretch>
        </p:blipFill>
        <p:spPr>
          <a:xfrm>
            <a:off x="719403" y="1124744"/>
            <a:ext cx="11173655" cy="5184576"/>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795593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Shared </a:t>
            </a:r>
            <a:r>
              <a:rPr lang="en-US" dirty="0" err="1" smtClean="0"/>
              <a:t>Subprocesses</a:t>
            </a:r>
            <a:endParaRPr lang="en-US" dirty="0"/>
          </a:p>
        </p:txBody>
      </p:sp>
      <p:sp>
        <p:nvSpPr>
          <p:cNvPr id="7" name="Content Placeholder 6"/>
          <p:cNvSpPr>
            <a:spLocks noGrp="1"/>
          </p:cNvSpPr>
          <p:nvPr>
            <p:ph idx="1"/>
          </p:nvPr>
        </p:nvSpPr>
        <p:spPr/>
        <p:txBody>
          <a:bodyPr/>
          <a:lstStyle/>
          <a:p>
            <a:endParaRPr lang="en-US"/>
          </a:p>
        </p:txBody>
      </p:sp>
      <p:sp>
        <p:nvSpPr>
          <p:cNvPr id="4" name="TextBox 4">
            <a:extLst>
              <a:ext uri="{FF2B5EF4-FFF2-40B4-BE49-F238E27FC236}">
                <a16:creationId xmlns:a16="http://schemas.microsoft.com/office/drawing/2014/main" id="{0D909EAF-CBDA-4739-A901-BC63ACBB453A}"/>
              </a:ext>
            </a:extLst>
          </p:cNvPr>
          <p:cNvSpPr txBox="1">
            <a:spLocks noChangeArrowheads="1"/>
          </p:cNvSpPr>
          <p:nvPr/>
        </p:nvSpPr>
        <p:spPr bwMode="auto">
          <a:xfrm>
            <a:off x="406400" y="2510151"/>
            <a:ext cx="113792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B1B1B1"/>
              </a:buClr>
              <a:buChar char="•"/>
              <a:defRPr sz="2800">
                <a:solidFill>
                  <a:srgbClr val="103566"/>
                </a:solidFill>
                <a:latin typeface="Arial" panose="020B0604020202020204" pitchFamily="34" charset="0"/>
                <a:ea typeface="ＭＳ Ｐゴシック" panose="020B0600070205080204" pitchFamily="34" charset="-128"/>
              </a:defRPr>
            </a:lvl1pPr>
            <a:lvl2pPr marL="37931725" indent="-37474525">
              <a:spcBef>
                <a:spcPct val="20000"/>
              </a:spcBef>
              <a:buClr>
                <a:srgbClr val="B1B1B1"/>
              </a:buClr>
              <a:buChar char="–"/>
              <a:defRPr sz="2400">
                <a:solidFill>
                  <a:srgbClr val="103566"/>
                </a:solidFill>
                <a:latin typeface="Arial" panose="020B0604020202020204" pitchFamily="34" charset="0"/>
                <a:ea typeface="ＭＳ Ｐゴシック" panose="020B0600070205080204" pitchFamily="34" charset="-128"/>
              </a:defRPr>
            </a:lvl2pPr>
            <a:lvl3pPr marL="1143000" indent="-228600">
              <a:spcBef>
                <a:spcPct val="20000"/>
              </a:spcBef>
              <a:buClr>
                <a:srgbClr val="B1B1B1"/>
              </a:buClr>
              <a:buChar char="•"/>
              <a:defRPr sz="2000">
                <a:solidFill>
                  <a:srgbClr val="103566"/>
                </a:solidFill>
                <a:latin typeface="Arial" panose="020B0604020202020204" pitchFamily="34" charset="0"/>
                <a:ea typeface="ＭＳ Ｐゴシック" panose="020B0600070205080204" pitchFamily="34" charset="-128"/>
              </a:defRPr>
            </a:lvl3pPr>
            <a:lvl4pPr marL="1600200" indent="-228600">
              <a:spcBef>
                <a:spcPct val="20000"/>
              </a:spcBef>
              <a:buClr>
                <a:srgbClr val="B1B1B1"/>
              </a:buClr>
              <a:buChar char="–"/>
              <a:defRPr>
                <a:solidFill>
                  <a:srgbClr val="103566"/>
                </a:solidFill>
                <a:latin typeface="Arial" panose="020B0604020202020204" pitchFamily="34" charset="0"/>
                <a:ea typeface="ＭＳ Ｐゴシック" panose="020B0600070205080204" pitchFamily="34" charset="-128"/>
              </a:defRPr>
            </a:lvl4pPr>
            <a:lvl5pPr marL="2057400" indent="-228600">
              <a:spcBef>
                <a:spcPct val="20000"/>
              </a:spcBef>
              <a:buClr>
                <a:srgbClr val="B1B1B1"/>
              </a:buClr>
              <a:buChar char="»"/>
              <a:defRPr sz="1600">
                <a:solidFill>
                  <a:srgbClr val="103566"/>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B1B1B1"/>
              </a:buClr>
              <a:buChar char="»"/>
              <a:defRPr sz="1600">
                <a:solidFill>
                  <a:srgbClr val="103566"/>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B1B1B1"/>
              </a:buClr>
              <a:buChar char="»"/>
              <a:defRPr sz="1600">
                <a:solidFill>
                  <a:srgbClr val="103566"/>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B1B1B1"/>
              </a:buClr>
              <a:buChar char="»"/>
              <a:defRPr sz="1600">
                <a:solidFill>
                  <a:srgbClr val="103566"/>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B1B1B1"/>
              </a:buClr>
              <a:buChar char="»"/>
              <a:defRPr sz="1600">
                <a:solidFill>
                  <a:srgbClr val="103566"/>
                </a:solidFill>
                <a:latin typeface="Arial" panose="020B0604020202020204" pitchFamily="34" charset="0"/>
                <a:ea typeface="ＭＳ Ｐゴシック" panose="020B0600070205080204" pitchFamily="34" charset="-128"/>
              </a:defRPr>
            </a:lvl9pPr>
          </a:lstStyle>
          <a:p>
            <a:pPr algn="ctr" eaLnBrk="1" hangingPunct="1">
              <a:spcBef>
                <a:spcPct val="0"/>
              </a:spcBef>
              <a:buClrTx/>
              <a:buFontTx/>
              <a:buNone/>
            </a:pPr>
            <a:r>
              <a:rPr lang="en-US" altLang="nl-BE" sz="2667" dirty="0">
                <a:solidFill>
                  <a:schemeClr val="tx1"/>
                </a:solidFill>
              </a:rPr>
              <a:t>equivalent to:</a:t>
            </a:r>
          </a:p>
        </p:txBody>
      </p:sp>
      <p:pic>
        <p:nvPicPr>
          <p:cNvPr id="5" name="Picture 4" descr="ch3_MinisterialCorrespondence.png">
            <a:extLst>
              <a:ext uri="{FF2B5EF4-FFF2-40B4-BE49-F238E27FC236}">
                <a16:creationId xmlns:a16="http://schemas.microsoft.com/office/drawing/2014/main" id="{DC625F6F-9C67-4802-A2E6-1973D7F1272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9456" y="1115919"/>
            <a:ext cx="9360363" cy="136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10430498-1157-4343-BF13-7EEFD5BC55E9}"/>
              </a:ext>
            </a:extLst>
          </p:cNvPr>
          <p:cNvPicPr>
            <a:picLocks noChangeAspect="1"/>
          </p:cNvPicPr>
          <p:nvPr/>
        </p:nvPicPr>
        <p:blipFill>
          <a:blip r:embed="rId4"/>
          <a:stretch>
            <a:fillRect/>
          </a:stretch>
        </p:blipFill>
        <p:spPr>
          <a:xfrm>
            <a:off x="1967541" y="2733671"/>
            <a:ext cx="7824192" cy="3710063"/>
          </a:xfrm>
          <a:prstGeom prst="rect">
            <a:avLst/>
          </a:prstGeom>
        </p:spPr>
      </p:pic>
      <p:sp>
        <p:nvSpPr>
          <p:cNvPr id="8" name="Slide Number Placeholder 7"/>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921625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BPMN Exercise </a:t>
            </a:r>
            <a:r>
              <a:rPr lang="en-US" dirty="0" smtClean="0"/>
              <a:t>03</a:t>
            </a:r>
            <a:endParaRPr lang="en-US" dirty="0"/>
          </a:p>
        </p:txBody>
      </p:sp>
      <p:sp>
        <p:nvSpPr>
          <p:cNvPr id="4" name="Content Placeholder 3"/>
          <p:cNvSpPr>
            <a:spLocks noGrp="1"/>
          </p:cNvSpPr>
          <p:nvPr>
            <p:ph idx="1"/>
          </p:nvPr>
        </p:nvSpPr>
        <p:spPr/>
        <p:txBody>
          <a:bodyPr/>
          <a:lstStyle/>
          <a:p>
            <a:r>
              <a:rPr lang="en-US" dirty="0" smtClean="0"/>
              <a:t>After </a:t>
            </a:r>
            <a:r>
              <a:rPr lang="en-US" dirty="0"/>
              <a:t>a claim is registered, it is examined by two different claims officers. Each claims officer then writes a “settlement recommendation”. These recommendations are checked by a senior claims officer who may mark the claim as “OK” or “Not OK”. If the claim is marked as “Not OK”, it is sent back to the claims officers and the examination is repeated. If the claim is marked as “OK”, the settlement to the customer.</a:t>
            </a:r>
          </a:p>
          <a:p>
            <a:endParaRPr lang="en-US" dirty="0"/>
          </a:p>
        </p:txBody>
      </p:sp>
      <p:sp>
        <p:nvSpPr>
          <p:cNvPr id="6" name="Slide Number Placeholder 5"/>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5563789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BPMN Exercise </a:t>
            </a:r>
            <a:r>
              <a:rPr lang="en-US" dirty="0" smtClean="0"/>
              <a:t>03</a:t>
            </a:r>
            <a:endParaRPr lang="en-US" dirty="0"/>
          </a:p>
        </p:txBody>
      </p:sp>
      <p:sp>
        <p:nvSpPr>
          <p:cNvPr id="5" name="Content Placeholder 4"/>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13A3AC52-28F2-4B36-A56E-DB2D5717C434}"/>
              </a:ext>
            </a:extLst>
          </p:cNvPr>
          <p:cNvPicPr>
            <a:picLocks noChangeAspect="1"/>
          </p:cNvPicPr>
          <p:nvPr/>
        </p:nvPicPr>
        <p:blipFill>
          <a:blip r:embed="rId3"/>
          <a:stretch>
            <a:fillRect/>
          </a:stretch>
        </p:blipFill>
        <p:spPr>
          <a:xfrm>
            <a:off x="1583499" y="836712"/>
            <a:ext cx="9313035" cy="5792557"/>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967756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Process analysis and optimization</a:t>
            </a:r>
          </a:p>
        </p:txBody>
      </p:sp>
      <p:sp>
        <p:nvSpPr>
          <p:cNvPr id="5" name="Text Placeholder 4"/>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46</a:t>
            </a:fld>
            <a:endParaRPr lang="en-US"/>
          </a:p>
        </p:txBody>
      </p:sp>
    </p:spTree>
    <p:extLst>
      <p:ext uri="{BB962C8B-B14F-4D97-AF65-F5344CB8AC3E}">
        <p14:creationId xmlns:p14="http://schemas.microsoft.com/office/powerpoint/2010/main" val="74788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Identifying </a:t>
            </a:r>
            <a:r>
              <a:rPr lang="en-US" dirty="0"/>
              <a:t>bottlenecks and inefficiencies</a:t>
            </a:r>
          </a:p>
        </p:txBody>
      </p:sp>
      <p:sp>
        <p:nvSpPr>
          <p:cNvPr id="6" name="Content Placeholder 5"/>
          <p:cNvSpPr>
            <a:spLocks noGrp="1"/>
          </p:cNvSpPr>
          <p:nvPr>
            <p:ph idx="1"/>
          </p:nvPr>
        </p:nvSpPr>
        <p:spPr/>
        <p:txBody>
          <a:bodyPr>
            <a:normAutofit/>
          </a:bodyPr>
          <a:lstStyle/>
          <a:p>
            <a:r>
              <a:rPr lang="en-US" dirty="0"/>
              <a:t>Identifying bottlenecks and inefficiencies in a process involves analyzing the process to identify the steps that take the most time, require the most resources, or cause delays or errors. </a:t>
            </a:r>
            <a:endParaRPr lang="en-US" dirty="0" smtClean="0"/>
          </a:p>
          <a:p>
            <a:r>
              <a:rPr lang="en-US" dirty="0" smtClean="0"/>
              <a:t>This </a:t>
            </a:r>
            <a:r>
              <a:rPr lang="en-US" dirty="0"/>
              <a:t>can be done by creating a process map or flowchart that visually represents the process and its steps.</a:t>
            </a:r>
          </a:p>
          <a:p>
            <a:r>
              <a:rPr lang="en-US" dirty="0" smtClean="0"/>
              <a:t>Once </a:t>
            </a:r>
            <a:r>
              <a:rPr lang="en-US" dirty="0"/>
              <a:t>bottlenecks and inefficiencies have been identified, optimization can begin.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t>47</a:t>
            </a:fld>
            <a:endParaRPr lang="en-US"/>
          </a:p>
        </p:txBody>
      </p:sp>
    </p:spTree>
    <p:extLst>
      <p:ext uri="{BB962C8B-B14F-4D97-AF65-F5344CB8AC3E}">
        <p14:creationId xmlns:p14="http://schemas.microsoft.com/office/powerpoint/2010/main" val="2782037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Identifying </a:t>
            </a:r>
            <a:r>
              <a:rPr lang="en-US" dirty="0"/>
              <a:t>bottlenecks and inefficiencies</a:t>
            </a:r>
          </a:p>
        </p:txBody>
      </p:sp>
      <p:sp>
        <p:nvSpPr>
          <p:cNvPr id="6" name="Content Placeholder 5"/>
          <p:cNvSpPr>
            <a:spLocks noGrp="1"/>
          </p:cNvSpPr>
          <p:nvPr>
            <p:ph idx="1"/>
          </p:nvPr>
        </p:nvSpPr>
        <p:spPr/>
        <p:txBody>
          <a:bodyPr>
            <a:normAutofit/>
          </a:bodyPr>
          <a:lstStyle/>
          <a:p>
            <a:r>
              <a:rPr lang="en-US" dirty="0" smtClean="0"/>
              <a:t>The </a:t>
            </a:r>
            <a:r>
              <a:rPr lang="en-US" dirty="0"/>
              <a:t>following are some ways in which processes can be optimized:</a:t>
            </a:r>
          </a:p>
          <a:p>
            <a:pPr lvl="1"/>
            <a:r>
              <a:rPr lang="en-US" dirty="0" smtClean="0"/>
              <a:t>Eliminating </a:t>
            </a:r>
            <a:r>
              <a:rPr lang="en-US" dirty="0"/>
              <a:t>unnecessary </a:t>
            </a:r>
            <a:r>
              <a:rPr lang="en-US" dirty="0" smtClean="0"/>
              <a:t>steps.</a:t>
            </a:r>
            <a:endParaRPr lang="en-US" dirty="0"/>
          </a:p>
          <a:p>
            <a:pPr lvl="1"/>
            <a:r>
              <a:rPr lang="en-US" dirty="0" smtClean="0"/>
              <a:t>Automating </a:t>
            </a:r>
            <a:r>
              <a:rPr lang="en-US" dirty="0"/>
              <a:t>certain </a:t>
            </a:r>
            <a:r>
              <a:rPr lang="en-US" dirty="0" smtClean="0"/>
              <a:t>tasks.</a:t>
            </a:r>
            <a:endParaRPr lang="en-US" dirty="0"/>
          </a:p>
          <a:p>
            <a:pPr lvl="1"/>
            <a:r>
              <a:rPr lang="en-US" dirty="0" smtClean="0"/>
              <a:t>Reducing </a:t>
            </a:r>
            <a:r>
              <a:rPr lang="en-US" dirty="0"/>
              <a:t>cycle </a:t>
            </a:r>
            <a:r>
              <a:rPr lang="en-US" dirty="0" smtClean="0"/>
              <a:t>time.</a:t>
            </a:r>
            <a:endParaRPr lang="en-US" dirty="0"/>
          </a:p>
          <a:p>
            <a:pPr lvl="1"/>
            <a:r>
              <a:rPr lang="en-US" dirty="0" smtClean="0"/>
              <a:t>Improving quality.</a:t>
            </a:r>
            <a:endParaRPr lang="en-US" dirty="0"/>
          </a:p>
          <a:p>
            <a:pPr lvl="1"/>
            <a:r>
              <a:rPr lang="en-US" dirty="0" smtClean="0"/>
              <a:t>Reorganizing </a:t>
            </a:r>
            <a:r>
              <a:rPr lang="en-US" dirty="0"/>
              <a:t>the </a:t>
            </a:r>
            <a:r>
              <a:rPr lang="en-US" dirty="0" smtClean="0"/>
              <a:t>process.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48</a:t>
            </a:fld>
            <a:endParaRPr lang="en-US"/>
          </a:p>
        </p:txBody>
      </p:sp>
    </p:spTree>
    <p:extLst>
      <p:ext uri="{BB962C8B-B14F-4D97-AF65-F5344CB8AC3E}">
        <p14:creationId xmlns:p14="http://schemas.microsoft.com/office/powerpoint/2010/main" val="3156694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Quantitative </a:t>
            </a:r>
            <a:r>
              <a:rPr lang="fr-FR" dirty="0"/>
              <a:t>and qualitative </a:t>
            </a:r>
            <a:r>
              <a:rPr lang="fr-FR" dirty="0" err="1"/>
              <a:t>analysis</a:t>
            </a:r>
            <a:r>
              <a:rPr lang="fr-FR" dirty="0"/>
              <a:t> techniques</a:t>
            </a:r>
            <a:endParaRPr lang="en-US" dirty="0"/>
          </a:p>
        </p:txBody>
      </p:sp>
      <p:sp>
        <p:nvSpPr>
          <p:cNvPr id="3" name="Content Placeholder 2"/>
          <p:cNvSpPr>
            <a:spLocks noGrp="1"/>
          </p:cNvSpPr>
          <p:nvPr>
            <p:ph idx="1"/>
          </p:nvPr>
        </p:nvSpPr>
        <p:spPr/>
        <p:txBody>
          <a:bodyPr>
            <a:normAutofit/>
          </a:bodyPr>
          <a:lstStyle/>
          <a:p>
            <a:r>
              <a:rPr lang="en-US" dirty="0"/>
              <a:t>Quantitative and qualitative analysis techniques are used in Business Process Modeling (BPM) to analyze and evaluate business processes</a:t>
            </a:r>
            <a:r>
              <a:rPr lang="en-US" dirty="0" smtClean="0"/>
              <a:t>.</a:t>
            </a:r>
          </a:p>
          <a:p>
            <a:r>
              <a:rPr lang="en-US" dirty="0"/>
              <a:t>Both quantitative and qualitative analysis techniques are valuable in BPM and can be used in combination to provide a more complete understanding of a process. </a:t>
            </a:r>
            <a:endParaRPr lang="en-US" dirty="0" smtClean="0"/>
          </a:p>
          <a:p>
            <a:r>
              <a:rPr lang="en-US" dirty="0" smtClean="0"/>
              <a:t>Quantitative </a:t>
            </a:r>
            <a:r>
              <a:rPr lang="en-US" dirty="0"/>
              <a:t>analysis can provide a high-level view of a process, while qualitative analysis can provide insights into the human factors and subjective experiences that affect the process. </a:t>
            </a:r>
            <a:endParaRPr lang="en-US" dirty="0" smtClean="0"/>
          </a:p>
          <a:p>
            <a:r>
              <a:rPr lang="en-US" dirty="0" smtClean="0"/>
              <a:t>By </a:t>
            </a:r>
            <a:r>
              <a:rPr lang="en-US" dirty="0"/>
              <a:t>using both quantitative and qualitative analysis techniques, organizations can gain a more comprehensive understanding of their processes and make more informed decisions to improve them</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13385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GB" dirty="0" smtClean="0"/>
              <a:t>Business Process </a:t>
            </a:r>
            <a:r>
              <a:rPr lang="en-US" dirty="0" smtClean="0"/>
              <a:t>Modeling</a:t>
            </a:r>
            <a:endParaRPr lang="en-US" dirty="0"/>
          </a:p>
        </p:txBody>
      </p:sp>
      <p:sp>
        <p:nvSpPr>
          <p:cNvPr id="5124" name="Rectangle 3"/>
          <p:cNvSpPr>
            <a:spLocks noGrp="1" noChangeArrowheads="1"/>
          </p:cNvSpPr>
          <p:nvPr>
            <p:ph idx="1"/>
          </p:nvPr>
        </p:nvSpPr>
        <p:spPr/>
        <p:txBody>
          <a:bodyPr>
            <a:normAutofit/>
          </a:bodyPr>
          <a:lstStyle/>
          <a:p>
            <a:r>
              <a:rPr lang="en-US" dirty="0" smtClean="0"/>
              <a:t>BPM </a:t>
            </a:r>
            <a:r>
              <a:rPr lang="en-US" dirty="0"/>
              <a:t>is often used in the context of business process management (BPMN), which involves the design, implementation, and monitoring of business processes to achieve organizational goals. </a:t>
            </a:r>
            <a:endParaRPr lang="en-US" dirty="0" smtClean="0"/>
          </a:p>
          <a:p>
            <a:r>
              <a:rPr lang="en-US" dirty="0" smtClean="0"/>
              <a:t>BPM </a:t>
            </a:r>
            <a:r>
              <a:rPr lang="en-US" dirty="0"/>
              <a:t>can help organizations to identify inefficiencies and bottlenecks in their processes, streamline workflows, reduce costs, and improve quality and customer satisfaction</a:t>
            </a:r>
            <a:r>
              <a:rPr lang="en-US" dirty="0" smtClean="0"/>
              <a:t>.</a:t>
            </a:r>
            <a:endParaRPr lang="en-US" dirty="0"/>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74DBC24-7A42-4A34-B5C8-BD5078C1641E}" type="slidenum">
              <a:rPr lang="en-US" b="0" smtClean="0">
                <a:solidFill>
                  <a:schemeClr val="tx2"/>
                </a:solidFill>
              </a:rPr>
              <a:pPr/>
              <a:t>5</a:t>
            </a:fld>
            <a:endParaRPr lang="en-US" b="0">
              <a:solidFill>
                <a:schemeClr val="tx2"/>
              </a:solidFill>
            </a:endParaRPr>
          </a:p>
        </p:txBody>
      </p:sp>
      <p:pic>
        <p:nvPicPr>
          <p:cNvPr id="5" name="Picture 2" descr="The Basics of Business Process Modeling and Notation (BPMN) | IB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7517" y="3356520"/>
            <a:ext cx="6859483" cy="303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698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Quantitative </a:t>
            </a:r>
            <a:r>
              <a:rPr lang="fr-FR" dirty="0"/>
              <a:t>and qualitative </a:t>
            </a:r>
            <a:r>
              <a:rPr lang="fr-FR" dirty="0" err="1"/>
              <a:t>analysis</a:t>
            </a:r>
            <a:r>
              <a:rPr lang="fr-FR" dirty="0"/>
              <a:t> techniques</a:t>
            </a:r>
            <a:endParaRPr lang="en-US" dirty="0"/>
          </a:p>
        </p:txBody>
      </p:sp>
      <p:sp>
        <p:nvSpPr>
          <p:cNvPr id="3" name="Content Placeholder 2"/>
          <p:cNvSpPr>
            <a:spLocks noGrp="1"/>
          </p:cNvSpPr>
          <p:nvPr>
            <p:ph idx="1"/>
          </p:nvPr>
        </p:nvSpPr>
        <p:spPr/>
        <p:txBody>
          <a:bodyPr>
            <a:normAutofit/>
          </a:bodyPr>
          <a:lstStyle/>
          <a:p>
            <a:r>
              <a:rPr lang="en-US" dirty="0" smtClean="0"/>
              <a:t>Quantitative </a:t>
            </a:r>
            <a:r>
              <a:rPr lang="en-US" dirty="0"/>
              <a:t>analysis involves the use of mathematical and statistical methods to analyze data. This includes techniques such as regression analysis, data mining, and simulation. </a:t>
            </a:r>
            <a:endParaRPr lang="en-US" dirty="0" smtClean="0"/>
          </a:p>
          <a:p>
            <a:r>
              <a:rPr lang="en-US" dirty="0" smtClean="0"/>
              <a:t>Quantitative </a:t>
            </a:r>
            <a:r>
              <a:rPr lang="en-US" dirty="0"/>
              <a:t>analysis is used to identify trends, patterns, and relationships in data. It provides a structured approach to data analysis, making it easier to draw conclusions and make decisions based on data. </a:t>
            </a:r>
            <a:endParaRPr lang="en-US" dirty="0" smtClean="0"/>
          </a:p>
          <a:p>
            <a:r>
              <a:rPr lang="en-US" dirty="0" smtClean="0"/>
              <a:t>Some </a:t>
            </a:r>
            <a:r>
              <a:rPr lang="en-US" dirty="0"/>
              <a:t>examples of quantitative analysis in BPM include measuring cycle time, throughput, and error rates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753172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Quantitative </a:t>
            </a:r>
            <a:r>
              <a:rPr lang="fr-FR" dirty="0"/>
              <a:t>and qualitative </a:t>
            </a:r>
            <a:r>
              <a:rPr lang="fr-FR" dirty="0" err="1"/>
              <a:t>analysis</a:t>
            </a:r>
            <a:r>
              <a:rPr lang="fr-FR" dirty="0"/>
              <a:t> techniques</a:t>
            </a:r>
            <a:endParaRPr lang="en-US" dirty="0"/>
          </a:p>
        </p:txBody>
      </p:sp>
      <p:sp>
        <p:nvSpPr>
          <p:cNvPr id="3" name="Content Placeholder 2"/>
          <p:cNvSpPr>
            <a:spLocks noGrp="1"/>
          </p:cNvSpPr>
          <p:nvPr>
            <p:ph idx="1"/>
          </p:nvPr>
        </p:nvSpPr>
        <p:spPr/>
        <p:txBody>
          <a:bodyPr>
            <a:normAutofit/>
          </a:bodyPr>
          <a:lstStyle/>
          <a:p>
            <a:r>
              <a:rPr lang="en-US" dirty="0" smtClean="0"/>
              <a:t>Qualitative </a:t>
            </a:r>
            <a:r>
              <a:rPr lang="en-US" dirty="0"/>
              <a:t>analysis, on the other hand, involves analyzing non-numerical data such as text, images, and audio. </a:t>
            </a:r>
            <a:endParaRPr lang="en-US" dirty="0" smtClean="0"/>
          </a:p>
          <a:p>
            <a:r>
              <a:rPr lang="en-US" dirty="0" smtClean="0"/>
              <a:t>This </a:t>
            </a:r>
            <a:r>
              <a:rPr lang="en-US" dirty="0"/>
              <a:t>includes techniques such as content analysis, discourse analysis, and case studies. </a:t>
            </a:r>
            <a:endParaRPr lang="en-US" dirty="0" smtClean="0"/>
          </a:p>
          <a:p>
            <a:r>
              <a:rPr lang="en-US" dirty="0" smtClean="0"/>
              <a:t>Qualitative </a:t>
            </a:r>
            <a:r>
              <a:rPr lang="en-US" dirty="0"/>
              <a:t>analysis is used to gain a deeper understanding of a process by exploring the perspectives and experiences of those involved in the process. </a:t>
            </a:r>
            <a:endParaRPr lang="en-US" dirty="0" smtClean="0"/>
          </a:p>
          <a:p>
            <a:r>
              <a:rPr lang="en-US" dirty="0" smtClean="0"/>
              <a:t>It </a:t>
            </a:r>
            <a:r>
              <a:rPr lang="en-US" dirty="0"/>
              <a:t>provides a more subjective approach to data analysis, allowing for the exploration of complex issues and nuances. </a:t>
            </a:r>
            <a:endParaRPr lang="en-US" dirty="0" smtClean="0"/>
          </a:p>
          <a:p>
            <a:r>
              <a:rPr lang="en-US" dirty="0" smtClean="0"/>
              <a:t>Some </a:t>
            </a:r>
            <a:r>
              <a:rPr lang="en-US" dirty="0"/>
              <a:t>examples of qualitative analysis in BPM include conducting interviews, focus groups, and observations.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702944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a:t>improvement strategies</a:t>
            </a:r>
          </a:p>
        </p:txBody>
      </p:sp>
      <p:sp>
        <p:nvSpPr>
          <p:cNvPr id="3" name="Content Placeholder 2"/>
          <p:cNvSpPr>
            <a:spLocks noGrp="1"/>
          </p:cNvSpPr>
          <p:nvPr>
            <p:ph idx="1"/>
          </p:nvPr>
        </p:nvSpPr>
        <p:spPr/>
        <p:txBody>
          <a:bodyPr>
            <a:normAutofit/>
          </a:bodyPr>
          <a:lstStyle/>
          <a:p>
            <a:r>
              <a:rPr lang="en-US" dirty="0"/>
              <a:t>Process improvement strategies are used in Business Process Modeling (BPM) to optimize business processes and increase efficiency. </a:t>
            </a:r>
            <a:endParaRPr lang="en-US" dirty="0" smtClean="0"/>
          </a:p>
          <a:p>
            <a:r>
              <a:rPr lang="en-US" dirty="0" smtClean="0"/>
              <a:t>The </a:t>
            </a:r>
            <a:r>
              <a:rPr lang="en-US" dirty="0"/>
              <a:t>following are some common process improvement strategies:</a:t>
            </a:r>
          </a:p>
          <a:p>
            <a:pPr lvl="1"/>
            <a:r>
              <a:rPr lang="en-US" dirty="0" smtClean="0"/>
              <a:t>Lean </a:t>
            </a:r>
            <a:r>
              <a:rPr lang="en-US" dirty="0"/>
              <a:t>Six </a:t>
            </a:r>
            <a:r>
              <a:rPr lang="en-US" dirty="0" smtClean="0"/>
              <a:t>Sigma</a:t>
            </a:r>
          </a:p>
          <a:p>
            <a:pPr lvl="2"/>
            <a:r>
              <a:rPr lang="en-US" dirty="0" smtClean="0"/>
              <a:t>Lean </a:t>
            </a:r>
            <a:r>
              <a:rPr lang="en-US" dirty="0"/>
              <a:t>Six Sigma is a methodology that combines Lean principles (which focus on eliminating waste) with Six Sigma (which focuses on reducing defects). This methodology aims to create a process that is both efficient </a:t>
            </a:r>
            <a:r>
              <a:rPr lang="en-US" dirty="0" smtClean="0"/>
              <a:t>and </a:t>
            </a:r>
            <a:r>
              <a:rPr lang="en-US" dirty="0"/>
              <a:t>effective, by eliminating waste and reducing variability in the process.</a:t>
            </a:r>
          </a:p>
          <a:p>
            <a:pPr lvl="1"/>
            <a:r>
              <a:rPr lang="en-US" dirty="0" smtClean="0"/>
              <a:t>Total </a:t>
            </a:r>
            <a:r>
              <a:rPr lang="en-US" dirty="0"/>
              <a:t>Quality Management (TQM</a:t>
            </a:r>
            <a:r>
              <a:rPr lang="en-US" dirty="0" smtClean="0"/>
              <a:t>)</a:t>
            </a:r>
          </a:p>
          <a:p>
            <a:pPr lvl="2"/>
            <a:r>
              <a:rPr lang="en-US" dirty="0" smtClean="0"/>
              <a:t>TQM </a:t>
            </a:r>
            <a:r>
              <a:rPr lang="en-US" dirty="0"/>
              <a:t>is a management approach that focuses on continuous improvement of quality in all aspects of an organization. It involves a customer-centric approach and emphasizes the importance of involving employees in the improvement process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690293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a:t>improvement strategies</a:t>
            </a:r>
          </a:p>
        </p:txBody>
      </p:sp>
      <p:sp>
        <p:nvSpPr>
          <p:cNvPr id="3" name="Content Placeholder 2"/>
          <p:cNvSpPr>
            <a:spLocks noGrp="1"/>
          </p:cNvSpPr>
          <p:nvPr>
            <p:ph idx="1"/>
          </p:nvPr>
        </p:nvSpPr>
        <p:spPr/>
        <p:txBody>
          <a:bodyPr>
            <a:normAutofit/>
          </a:bodyPr>
          <a:lstStyle/>
          <a:p>
            <a:pPr lvl="1"/>
            <a:r>
              <a:rPr lang="en-US" dirty="0" smtClean="0"/>
              <a:t>Business </a:t>
            </a:r>
            <a:r>
              <a:rPr lang="en-US" dirty="0"/>
              <a:t>Process Reengineering (BPR</a:t>
            </a:r>
            <a:r>
              <a:rPr lang="en-US" dirty="0" smtClean="0"/>
              <a:t>)</a:t>
            </a:r>
          </a:p>
          <a:p>
            <a:pPr lvl="2"/>
            <a:r>
              <a:rPr lang="en-US" dirty="0" smtClean="0"/>
              <a:t>BPR </a:t>
            </a:r>
            <a:r>
              <a:rPr lang="en-US" dirty="0"/>
              <a:t>involves a radical redesign of a process to achieve significant improvements in performance. This approach is best suited for processes that are highly inefficient, complex, or outdated</a:t>
            </a:r>
            <a:r>
              <a:rPr lang="en-US" dirty="0" smtClean="0"/>
              <a:t>.</a:t>
            </a:r>
          </a:p>
          <a:p>
            <a:pPr lvl="2"/>
            <a:endParaRPr lang="en-US" dirty="0"/>
          </a:p>
          <a:p>
            <a:pPr lvl="1"/>
            <a:r>
              <a:rPr lang="en-US" dirty="0" smtClean="0"/>
              <a:t>Kaizen</a:t>
            </a:r>
          </a:p>
          <a:p>
            <a:pPr lvl="2"/>
            <a:r>
              <a:rPr lang="en-US" dirty="0" smtClean="0"/>
              <a:t>Kaizen </a:t>
            </a:r>
            <a:r>
              <a:rPr lang="en-US" dirty="0"/>
              <a:t>is a Japanese term that means "continuous improvement." This approach involves making small, incremental improvements to a process over time. It emphasizes the importance of involving employees in the improvement process and creating a culture of continuous improvement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09294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a:t>improvement strategies</a:t>
            </a:r>
          </a:p>
        </p:txBody>
      </p:sp>
      <p:sp>
        <p:nvSpPr>
          <p:cNvPr id="3" name="Content Placeholder 2"/>
          <p:cNvSpPr>
            <a:spLocks noGrp="1"/>
          </p:cNvSpPr>
          <p:nvPr>
            <p:ph idx="1"/>
          </p:nvPr>
        </p:nvSpPr>
        <p:spPr/>
        <p:txBody>
          <a:bodyPr>
            <a:normAutofit/>
          </a:bodyPr>
          <a:lstStyle/>
          <a:p>
            <a:pPr lvl="1"/>
            <a:r>
              <a:rPr lang="en-US" dirty="0" smtClean="0"/>
              <a:t>Agile</a:t>
            </a:r>
          </a:p>
          <a:p>
            <a:pPr lvl="2"/>
            <a:r>
              <a:rPr lang="en-US" dirty="0" smtClean="0"/>
              <a:t>Agile </a:t>
            </a:r>
            <a:r>
              <a:rPr lang="en-US" dirty="0"/>
              <a:t>methodologies are used in software development to create flexible, iterative processes that can respond quickly to changes in requirements. </a:t>
            </a:r>
            <a:endParaRPr lang="en-US" dirty="0" smtClean="0"/>
          </a:p>
          <a:p>
            <a:pPr lvl="2"/>
            <a:r>
              <a:rPr lang="en-US" dirty="0" smtClean="0"/>
              <a:t>This </a:t>
            </a:r>
            <a:r>
              <a:rPr lang="en-US" dirty="0"/>
              <a:t>approach emphasizes collaboration, customer feedback, and rapid iteration</a:t>
            </a:r>
            <a:r>
              <a:rPr lang="en-US" dirty="0" smtClean="0"/>
              <a:t>.</a:t>
            </a:r>
          </a:p>
          <a:p>
            <a:pPr lvl="2"/>
            <a:endParaRPr lang="en-US" dirty="0"/>
          </a:p>
          <a:p>
            <a:pPr lvl="1"/>
            <a:r>
              <a:rPr lang="en-US" dirty="0" smtClean="0"/>
              <a:t>Process Mapping</a:t>
            </a:r>
          </a:p>
          <a:p>
            <a:pPr lvl="2"/>
            <a:r>
              <a:rPr lang="en-US" dirty="0" smtClean="0"/>
              <a:t>Process </a:t>
            </a:r>
            <a:r>
              <a:rPr lang="en-US" dirty="0"/>
              <a:t>mapping involves creating a visual representation of a process to identify inefficiencies, bottlenecks, and areas for improvement. </a:t>
            </a:r>
            <a:endParaRPr lang="en-US" dirty="0" smtClean="0"/>
          </a:p>
          <a:p>
            <a:pPr lvl="2"/>
            <a:r>
              <a:rPr lang="en-US" dirty="0" smtClean="0"/>
              <a:t>This </a:t>
            </a:r>
            <a:r>
              <a:rPr lang="en-US" dirty="0"/>
              <a:t>approach is useful for </a:t>
            </a:r>
            <a:r>
              <a:rPr lang="en-US" dirty="0" err="1"/>
              <a:t>understandinghow</a:t>
            </a:r>
            <a:r>
              <a:rPr lang="en-US" dirty="0"/>
              <a:t> a process works and for visualizing the steps involved in the process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1252297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a:t>improvement strategies</a:t>
            </a:r>
          </a:p>
        </p:txBody>
      </p:sp>
      <p:sp>
        <p:nvSpPr>
          <p:cNvPr id="3" name="Content Placeholder 2"/>
          <p:cNvSpPr>
            <a:spLocks noGrp="1"/>
          </p:cNvSpPr>
          <p:nvPr>
            <p:ph idx="1"/>
          </p:nvPr>
        </p:nvSpPr>
        <p:spPr/>
        <p:txBody>
          <a:bodyPr>
            <a:normAutofit/>
          </a:bodyPr>
          <a:lstStyle/>
          <a:p>
            <a:pPr lvl="1"/>
            <a:r>
              <a:rPr lang="en-US" dirty="0" smtClean="0"/>
              <a:t>Automation</a:t>
            </a:r>
          </a:p>
          <a:p>
            <a:pPr lvl="2"/>
            <a:r>
              <a:rPr lang="en-US" dirty="0" smtClean="0"/>
              <a:t>Automation </a:t>
            </a:r>
            <a:r>
              <a:rPr lang="en-US" dirty="0"/>
              <a:t>involves using technology to automate certain tasks in a process. </a:t>
            </a:r>
            <a:endParaRPr lang="en-US" dirty="0" smtClean="0"/>
          </a:p>
          <a:p>
            <a:pPr lvl="2"/>
            <a:r>
              <a:rPr lang="en-US" dirty="0" smtClean="0"/>
              <a:t>This </a:t>
            </a:r>
            <a:r>
              <a:rPr lang="en-US" dirty="0"/>
              <a:t>can help to reduce errors, increase speed, and free up employees to focus on more high-value tasks</a:t>
            </a:r>
            <a:r>
              <a:rPr lang="en-US" dirty="0" smtClean="0"/>
              <a:t>.</a:t>
            </a:r>
          </a:p>
          <a:p>
            <a:pPr lvl="1"/>
            <a:endParaRPr lang="en-US" dirty="0"/>
          </a:p>
          <a:p>
            <a:pPr lvl="1"/>
            <a:r>
              <a:rPr lang="en-US" dirty="0" smtClean="0"/>
              <a:t>Outsourcing</a:t>
            </a:r>
          </a:p>
          <a:p>
            <a:pPr lvl="2"/>
            <a:r>
              <a:rPr lang="en-US" dirty="0" smtClean="0"/>
              <a:t>Outsourcing </a:t>
            </a:r>
            <a:r>
              <a:rPr lang="en-US" dirty="0"/>
              <a:t>involves hiring a third-party provider to perform certain tasks in a process. </a:t>
            </a:r>
            <a:endParaRPr lang="en-US" dirty="0" smtClean="0"/>
          </a:p>
          <a:p>
            <a:pPr lvl="2"/>
            <a:r>
              <a:rPr lang="en-US" dirty="0" smtClean="0"/>
              <a:t>This </a:t>
            </a:r>
            <a:r>
              <a:rPr lang="en-US" dirty="0"/>
              <a:t>approach can help to reduce costs, improve quality, and increase efficiency</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8273478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t>
            </a:r>
            <a:r>
              <a:rPr lang="en-US" dirty="0"/>
              <a:t>improvement strategies</a:t>
            </a:r>
          </a:p>
        </p:txBody>
      </p:sp>
      <p:sp>
        <p:nvSpPr>
          <p:cNvPr id="3" name="Content Placeholder 2"/>
          <p:cNvSpPr>
            <a:spLocks noGrp="1"/>
          </p:cNvSpPr>
          <p:nvPr>
            <p:ph idx="1"/>
          </p:nvPr>
        </p:nvSpPr>
        <p:spPr/>
        <p:txBody>
          <a:bodyPr>
            <a:normAutofit/>
          </a:bodyPr>
          <a:lstStyle/>
          <a:p>
            <a:pPr lvl="1"/>
            <a:r>
              <a:rPr lang="en-US" dirty="0" smtClean="0"/>
              <a:t>Standardization</a:t>
            </a:r>
          </a:p>
          <a:p>
            <a:pPr lvl="2"/>
            <a:r>
              <a:rPr lang="en-US" dirty="0" smtClean="0"/>
              <a:t>Standardization </a:t>
            </a:r>
            <a:r>
              <a:rPr lang="en-US" dirty="0"/>
              <a:t>involves creating standard operating procedures (SOPs) for a process. </a:t>
            </a:r>
            <a:endParaRPr lang="en-US" dirty="0" smtClean="0"/>
          </a:p>
          <a:p>
            <a:pPr lvl="2"/>
            <a:r>
              <a:rPr lang="en-US" dirty="0" smtClean="0"/>
              <a:t>This </a:t>
            </a:r>
            <a:r>
              <a:rPr lang="en-US" dirty="0"/>
              <a:t>approach ensures consistency and reduces the risk of errors or variations in the process.</a:t>
            </a:r>
          </a:p>
          <a:p>
            <a:r>
              <a:rPr lang="en-US" dirty="0" smtClean="0"/>
              <a:t>Overall</a:t>
            </a:r>
            <a:r>
              <a:rPr lang="en-US" dirty="0"/>
              <a:t>, process improvement strategies are used to optimize business processes and increase efficiency. </a:t>
            </a:r>
            <a:endParaRPr lang="en-US" dirty="0" smtClean="0"/>
          </a:p>
          <a:p>
            <a:r>
              <a:rPr lang="en-US" dirty="0" smtClean="0"/>
              <a:t>By </a:t>
            </a:r>
            <a:r>
              <a:rPr lang="en-US" dirty="0"/>
              <a:t>selecting the right strategy for a particular process, organizations can improve their operations, reduce costs, and gain a competitive advantage in the marketplace.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9216031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Capturing integration requirements</a:t>
            </a:r>
            <a:br>
              <a:rPr lang="en-US" dirty="0"/>
            </a:b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57</a:t>
            </a:fld>
            <a:endParaRPr lang="en-US"/>
          </a:p>
        </p:txBody>
      </p:sp>
    </p:spTree>
    <p:extLst>
      <p:ext uri="{BB962C8B-B14F-4D97-AF65-F5344CB8AC3E}">
        <p14:creationId xmlns:p14="http://schemas.microsoft.com/office/powerpoint/2010/main" val="1845635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Identifying integration points</a:t>
            </a:r>
          </a:p>
        </p:txBody>
      </p:sp>
      <p:sp>
        <p:nvSpPr>
          <p:cNvPr id="6" name="Content Placeholder 5"/>
          <p:cNvSpPr>
            <a:spLocks noGrp="1"/>
          </p:cNvSpPr>
          <p:nvPr>
            <p:ph idx="1"/>
          </p:nvPr>
        </p:nvSpPr>
        <p:spPr/>
        <p:txBody>
          <a:bodyPr>
            <a:normAutofit/>
          </a:bodyPr>
          <a:lstStyle/>
          <a:p>
            <a:r>
              <a:rPr lang="en-US" dirty="0"/>
              <a:t>Identifying integration points is an important step in Business Process Modeling (BPM) because it enables organizations to understand how different systems and processes work together and where integration is needed. </a:t>
            </a:r>
            <a:endParaRPr lang="en-US" dirty="0" smtClean="0"/>
          </a:p>
          <a:p>
            <a:r>
              <a:rPr lang="en-US" dirty="0" smtClean="0"/>
              <a:t>The </a:t>
            </a:r>
            <a:r>
              <a:rPr lang="en-US" dirty="0"/>
              <a:t>following are some steps that can be taken to identify integration points:</a:t>
            </a:r>
          </a:p>
          <a:p>
            <a:pPr lvl="1"/>
            <a:r>
              <a:rPr lang="en-US" dirty="0" smtClean="0"/>
              <a:t>Identify </a:t>
            </a:r>
            <a:r>
              <a:rPr lang="en-US" dirty="0"/>
              <a:t>the </a:t>
            </a:r>
            <a:r>
              <a:rPr lang="en-US" dirty="0" smtClean="0"/>
              <a:t>processes</a:t>
            </a:r>
          </a:p>
          <a:p>
            <a:pPr lvl="2"/>
            <a:r>
              <a:rPr lang="en-US" dirty="0" smtClean="0"/>
              <a:t>The </a:t>
            </a:r>
            <a:r>
              <a:rPr lang="en-US" dirty="0"/>
              <a:t>first step is to identify the processes that are critical to the organization's operations. This involves reviewing existing processes and identifying the inputs, outputs, and dependencies of each process.</a:t>
            </a:r>
          </a:p>
          <a:p>
            <a:pPr lvl="1"/>
            <a:r>
              <a:rPr lang="en-US" dirty="0" smtClean="0"/>
              <a:t>Identify </a:t>
            </a:r>
            <a:r>
              <a:rPr lang="en-US" dirty="0"/>
              <a:t>the </a:t>
            </a:r>
            <a:r>
              <a:rPr lang="en-US" dirty="0" smtClean="0"/>
              <a:t>systems</a:t>
            </a:r>
          </a:p>
          <a:p>
            <a:pPr lvl="2"/>
            <a:r>
              <a:rPr lang="en-US" dirty="0" smtClean="0"/>
              <a:t>The </a:t>
            </a:r>
            <a:r>
              <a:rPr lang="en-US" dirty="0"/>
              <a:t>next step is to identify the systems and applications that support each process. This includes </a:t>
            </a:r>
            <a:r>
              <a:rPr lang="en-US" dirty="0" err="1"/>
              <a:t>on-premise</a:t>
            </a:r>
            <a:r>
              <a:rPr lang="en-US" dirty="0"/>
              <a:t> systems, cloud-based systems, and third-party applications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58</a:t>
            </a:fld>
            <a:endParaRPr lang="en-US"/>
          </a:p>
        </p:txBody>
      </p:sp>
    </p:spTree>
    <p:extLst>
      <p:ext uri="{BB962C8B-B14F-4D97-AF65-F5344CB8AC3E}">
        <p14:creationId xmlns:p14="http://schemas.microsoft.com/office/powerpoint/2010/main" val="1658489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Identifying integration points</a:t>
            </a:r>
          </a:p>
        </p:txBody>
      </p:sp>
      <p:sp>
        <p:nvSpPr>
          <p:cNvPr id="6" name="Content Placeholder 5"/>
          <p:cNvSpPr>
            <a:spLocks noGrp="1"/>
          </p:cNvSpPr>
          <p:nvPr>
            <p:ph idx="1"/>
          </p:nvPr>
        </p:nvSpPr>
        <p:spPr/>
        <p:txBody>
          <a:bodyPr>
            <a:normAutofit/>
          </a:bodyPr>
          <a:lstStyle/>
          <a:p>
            <a:pPr lvl="1"/>
            <a:r>
              <a:rPr lang="en-US" dirty="0" smtClean="0"/>
              <a:t>Map </a:t>
            </a:r>
            <a:r>
              <a:rPr lang="en-US" dirty="0"/>
              <a:t>the process </a:t>
            </a:r>
            <a:r>
              <a:rPr lang="en-US" dirty="0" smtClean="0"/>
              <a:t>flows</a:t>
            </a:r>
          </a:p>
          <a:p>
            <a:pPr lvl="2"/>
            <a:r>
              <a:rPr lang="en-US" dirty="0" smtClean="0"/>
              <a:t>Once </a:t>
            </a:r>
            <a:r>
              <a:rPr lang="en-US" dirty="0"/>
              <a:t>the processes and systems have been identified, the next step is to map the process flows. </a:t>
            </a:r>
            <a:endParaRPr lang="en-US" dirty="0" smtClean="0"/>
          </a:p>
          <a:p>
            <a:pPr lvl="2"/>
            <a:r>
              <a:rPr lang="en-US" dirty="0" smtClean="0"/>
              <a:t>This </a:t>
            </a:r>
            <a:r>
              <a:rPr lang="en-US" dirty="0"/>
              <a:t>involves creating a visual representation of the process, including the inputs, outputs, and steps involved in the process.</a:t>
            </a:r>
          </a:p>
          <a:p>
            <a:pPr lvl="1"/>
            <a:r>
              <a:rPr lang="en-US" dirty="0" smtClean="0"/>
              <a:t>Identify </a:t>
            </a:r>
            <a:r>
              <a:rPr lang="en-US" dirty="0"/>
              <a:t>the data </a:t>
            </a:r>
            <a:r>
              <a:rPr lang="en-US" dirty="0" smtClean="0"/>
              <a:t>requirements</a:t>
            </a:r>
          </a:p>
          <a:p>
            <a:pPr lvl="2"/>
            <a:r>
              <a:rPr lang="en-US" dirty="0" smtClean="0"/>
              <a:t>As </a:t>
            </a:r>
            <a:r>
              <a:rPr lang="en-US" dirty="0"/>
              <a:t>part of the process mapping, it's important to identify the data requirements for each process. </a:t>
            </a:r>
            <a:endParaRPr lang="en-US" dirty="0" smtClean="0"/>
          </a:p>
          <a:p>
            <a:pPr lvl="2"/>
            <a:r>
              <a:rPr lang="en-US" dirty="0" smtClean="0"/>
              <a:t>This </a:t>
            </a:r>
            <a:r>
              <a:rPr lang="en-US" dirty="0"/>
              <a:t>includes the types of data needed, where the data is stored, and how the data is used in the process.</a:t>
            </a:r>
          </a:p>
          <a:p>
            <a:pPr lvl="1"/>
            <a:r>
              <a:rPr lang="en-US" dirty="0" smtClean="0"/>
              <a:t>Identify </a:t>
            </a:r>
            <a:r>
              <a:rPr lang="en-US" dirty="0"/>
              <a:t>the integration </a:t>
            </a:r>
            <a:r>
              <a:rPr lang="en-US" dirty="0" smtClean="0"/>
              <a:t>points</a:t>
            </a:r>
          </a:p>
          <a:p>
            <a:pPr lvl="2"/>
            <a:r>
              <a:rPr lang="en-US" dirty="0" smtClean="0"/>
              <a:t>Based </a:t>
            </a:r>
            <a:r>
              <a:rPr lang="en-US" dirty="0"/>
              <a:t>on the process flows and data requirements, the next step is to identify the integration points. </a:t>
            </a:r>
            <a:endParaRPr lang="en-US" dirty="0" smtClean="0"/>
          </a:p>
          <a:p>
            <a:pPr lvl="2"/>
            <a:r>
              <a:rPr lang="en-US" dirty="0" smtClean="0"/>
              <a:t>This </a:t>
            </a:r>
            <a:r>
              <a:rPr lang="en-US" dirty="0"/>
              <a:t>involves identifying where data needs to be shared between systems and processes, and where functionality needs to be shared</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59</a:t>
            </a:fld>
            <a:endParaRPr lang="en-US"/>
          </a:p>
        </p:txBody>
      </p:sp>
    </p:spTree>
    <p:extLst>
      <p:ext uri="{BB962C8B-B14F-4D97-AF65-F5344CB8AC3E}">
        <p14:creationId xmlns:p14="http://schemas.microsoft.com/office/powerpoint/2010/main" val="379989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GB" dirty="0" smtClean="0"/>
              <a:t>Business Process </a:t>
            </a:r>
            <a:r>
              <a:rPr lang="en-US" dirty="0" smtClean="0"/>
              <a:t>Modeling</a:t>
            </a:r>
            <a:endParaRPr lang="en-US" dirty="0"/>
          </a:p>
        </p:txBody>
      </p:sp>
      <p:sp>
        <p:nvSpPr>
          <p:cNvPr id="5124" name="Rectangle 3"/>
          <p:cNvSpPr>
            <a:spLocks noGrp="1" noChangeArrowheads="1"/>
          </p:cNvSpPr>
          <p:nvPr>
            <p:ph idx="1"/>
          </p:nvPr>
        </p:nvSpPr>
        <p:spPr/>
        <p:txBody>
          <a:bodyPr>
            <a:normAutofit/>
          </a:bodyPr>
          <a:lstStyle/>
          <a:p>
            <a:r>
              <a:rPr lang="en-US" dirty="0" smtClean="0"/>
              <a:t>There </a:t>
            </a:r>
            <a:r>
              <a:rPr lang="en-US" dirty="0"/>
              <a:t>are various techniques and tools used in BPM, including process mapping, flowcharting, and simulation. </a:t>
            </a:r>
            <a:endParaRPr lang="en-US" dirty="0" smtClean="0"/>
          </a:p>
          <a:p>
            <a:r>
              <a:rPr lang="en-US" dirty="0" smtClean="0"/>
              <a:t>BPMN </a:t>
            </a:r>
            <a:r>
              <a:rPr lang="en-US" dirty="0"/>
              <a:t>is a widely used standard for modeling business processes, with a notation that is easily understood by both technical and non-technical stakeholders.</a:t>
            </a:r>
          </a:p>
          <a:p>
            <a:pPr marL="0" indent="0">
              <a:buNone/>
            </a:pPr>
            <a:endParaRPr lang="en-US" dirty="0"/>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74DBC24-7A42-4A34-B5C8-BD5078C1641E}" type="slidenum">
              <a:rPr lang="en-US" b="0" smtClean="0">
                <a:solidFill>
                  <a:schemeClr val="tx2"/>
                </a:solidFill>
              </a:rPr>
              <a:pPr/>
              <a:t>6</a:t>
            </a:fld>
            <a:endParaRPr lang="en-US" b="0">
              <a:solidFill>
                <a:schemeClr val="tx2"/>
              </a:solidFill>
            </a:endParaRPr>
          </a:p>
        </p:txBody>
      </p:sp>
    </p:spTree>
    <p:extLst>
      <p:ext uri="{BB962C8B-B14F-4D97-AF65-F5344CB8AC3E}">
        <p14:creationId xmlns:p14="http://schemas.microsoft.com/office/powerpoint/2010/main" val="17308789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Identifying integration points</a:t>
            </a:r>
          </a:p>
        </p:txBody>
      </p:sp>
      <p:sp>
        <p:nvSpPr>
          <p:cNvPr id="6" name="Content Placeholder 5"/>
          <p:cNvSpPr>
            <a:spLocks noGrp="1"/>
          </p:cNvSpPr>
          <p:nvPr>
            <p:ph idx="1"/>
          </p:nvPr>
        </p:nvSpPr>
        <p:spPr/>
        <p:txBody>
          <a:bodyPr>
            <a:normAutofit/>
          </a:bodyPr>
          <a:lstStyle/>
          <a:p>
            <a:pPr lvl="1"/>
            <a:r>
              <a:rPr lang="en-US" dirty="0" smtClean="0"/>
              <a:t>Evaluate </a:t>
            </a:r>
            <a:r>
              <a:rPr lang="en-US" dirty="0"/>
              <a:t>the integration </a:t>
            </a:r>
            <a:r>
              <a:rPr lang="en-US" dirty="0" smtClean="0"/>
              <a:t>options</a:t>
            </a:r>
          </a:p>
          <a:p>
            <a:pPr lvl="2"/>
            <a:r>
              <a:rPr lang="en-US" dirty="0" smtClean="0"/>
              <a:t>Once </a:t>
            </a:r>
            <a:r>
              <a:rPr lang="en-US" dirty="0"/>
              <a:t>the integration points have been identified, the next step is to evaluate the integration options. </a:t>
            </a:r>
            <a:endParaRPr lang="en-US" dirty="0" smtClean="0"/>
          </a:p>
          <a:p>
            <a:pPr lvl="2"/>
            <a:r>
              <a:rPr lang="en-US" dirty="0" smtClean="0"/>
              <a:t>This involves </a:t>
            </a:r>
            <a:r>
              <a:rPr lang="en-US" dirty="0"/>
              <a:t>assessing the capabilities of the existing systems and applications, and determining whether they can be integrated using existing tools and technologies, or whether new integration tools and technologies need to be implemented.</a:t>
            </a:r>
          </a:p>
          <a:p>
            <a:pPr lvl="1"/>
            <a:r>
              <a:rPr lang="en-US" dirty="0" smtClean="0"/>
              <a:t>Develop </a:t>
            </a:r>
            <a:r>
              <a:rPr lang="en-US" dirty="0"/>
              <a:t>an integration </a:t>
            </a:r>
            <a:r>
              <a:rPr lang="en-US" dirty="0" smtClean="0"/>
              <a:t>strategy</a:t>
            </a:r>
          </a:p>
          <a:p>
            <a:pPr lvl="2"/>
            <a:r>
              <a:rPr lang="en-US" dirty="0" smtClean="0"/>
              <a:t>Based </a:t>
            </a:r>
            <a:r>
              <a:rPr lang="en-US" dirty="0"/>
              <a:t>on the evaluation of integration options, the next step is to develop an integration strategy. </a:t>
            </a:r>
            <a:endParaRPr lang="en-US" dirty="0" smtClean="0"/>
          </a:p>
          <a:p>
            <a:pPr lvl="2"/>
            <a:r>
              <a:rPr lang="en-US" dirty="0" smtClean="0"/>
              <a:t>This </a:t>
            </a:r>
            <a:r>
              <a:rPr lang="en-US" dirty="0"/>
              <a:t>involves determining the best approach for integrating the systems and processes, taking into account factors such as cost, complexity, and compatibility.</a:t>
            </a:r>
          </a:p>
        </p:txBody>
      </p:sp>
      <p:sp>
        <p:nvSpPr>
          <p:cNvPr id="4" name="Slide Number Placeholder 3"/>
          <p:cNvSpPr>
            <a:spLocks noGrp="1"/>
          </p:cNvSpPr>
          <p:nvPr>
            <p:ph type="sldNum" sz="quarter" idx="12"/>
          </p:nvPr>
        </p:nvSpPr>
        <p:spPr/>
        <p:txBody>
          <a:bodyPr/>
          <a:lstStyle/>
          <a:p>
            <a:fld id="{B8DACC02-A2BD-4578-8E03-6D891060A695}" type="slidenum">
              <a:rPr lang="en-US" smtClean="0"/>
              <a:t>60</a:t>
            </a:fld>
            <a:endParaRPr lang="en-US"/>
          </a:p>
        </p:txBody>
      </p:sp>
    </p:spTree>
    <p:extLst>
      <p:ext uri="{BB962C8B-B14F-4D97-AF65-F5344CB8AC3E}">
        <p14:creationId xmlns:p14="http://schemas.microsoft.com/office/powerpoint/2010/main" val="28786080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integration requirements and data flows</a:t>
            </a:r>
          </a:p>
        </p:txBody>
      </p:sp>
      <p:sp>
        <p:nvSpPr>
          <p:cNvPr id="3" name="Content Placeholder 2"/>
          <p:cNvSpPr>
            <a:spLocks noGrp="1"/>
          </p:cNvSpPr>
          <p:nvPr>
            <p:ph idx="1"/>
          </p:nvPr>
        </p:nvSpPr>
        <p:spPr/>
        <p:txBody>
          <a:bodyPr>
            <a:normAutofit/>
          </a:bodyPr>
          <a:lstStyle/>
          <a:p>
            <a:r>
              <a:rPr lang="en-US" dirty="0"/>
              <a:t>The following are some steps that can be taken to define integration requirements and data flows:</a:t>
            </a:r>
          </a:p>
          <a:p>
            <a:pPr lvl="1"/>
            <a:r>
              <a:rPr lang="en-US" dirty="0" smtClean="0"/>
              <a:t>Identify </a:t>
            </a:r>
            <a:r>
              <a:rPr lang="en-US" dirty="0"/>
              <a:t>the integration </a:t>
            </a:r>
            <a:r>
              <a:rPr lang="en-US" dirty="0" smtClean="0"/>
              <a:t>points</a:t>
            </a:r>
          </a:p>
          <a:p>
            <a:pPr lvl="1"/>
            <a:r>
              <a:rPr lang="en-US" dirty="0" smtClean="0"/>
              <a:t>Define </a:t>
            </a:r>
            <a:r>
              <a:rPr lang="en-US" dirty="0"/>
              <a:t>the data </a:t>
            </a:r>
            <a:r>
              <a:rPr lang="en-US" dirty="0" smtClean="0"/>
              <a:t>requirements</a:t>
            </a:r>
          </a:p>
          <a:p>
            <a:pPr lvl="1"/>
            <a:r>
              <a:rPr lang="en-US" dirty="0" smtClean="0"/>
              <a:t>Define </a:t>
            </a:r>
            <a:r>
              <a:rPr lang="en-US" dirty="0"/>
              <a:t>the data </a:t>
            </a:r>
            <a:r>
              <a:rPr lang="en-US" dirty="0" smtClean="0"/>
              <a:t>sources</a:t>
            </a:r>
          </a:p>
          <a:p>
            <a:pPr lvl="1"/>
            <a:r>
              <a:rPr lang="en-US" dirty="0" smtClean="0"/>
              <a:t>Define </a:t>
            </a:r>
            <a:r>
              <a:rPr lang="en-US" dirty="0"/>
              <a:t>the data </a:t>
            </a:r>
            <a:r>
              <a:rPr lang="en-US" dirty="0" smtClean="0"/>
              <a:t>flows</a:t>
            </a:r>
          </a:p>
          <a:p>
            <a:pPr lvl="1"/>
            <a:r>
              <a:rPr lang="en-US" dirty="0" smtClean="0"/>
              <a:t>Define </a:t>
            </a:r>
            <a:r>
              <a:rPr lang="en-US" dirty="0"/>
              <a:t>the integration </a:t>
            </a:r>
            <a:r>
              <a:rPr lang="en-US" dirty="0" smtClean="0"/>
              <a:t>requirements</a:t>
            </a:r>
          </a:p>
          <a:p>
            <a:pPr lvl="1"/>
            <a:r>
              <a:rPr lang="en-US" dirty="0" smtClean="0"/>
              <a:t>Develop </a:t>
            </a:r>
            <a:r>
              <a:rPr lang="en-US" dirty="0"/>
              <a:t>a data mapping </a:t>
            </a:r>
            <a:r>
              <a:rPr lang="en-US" dirty="0" smtClean="0"/>
              <a:t>plan</a:t>
            </a:r>
          </a:p>
          <a:p>
            <a:pPr lvl="1"/>
            <a:r>
              <a:rPr lang="en-US" dirty="0" smtClean="0"/>
              <a:t>Test </a:t>
            </a:r>
            <a:r>
              <a:rPr lang="en-US" dirty="0"/>
              <a:t>and validate the </a:t>
            </a:r>
            <a:r>
              <a:rPr lang="en-US" dirty="0" smtClean="0"/>
              <a:t>integration</a:t>
            </a:r>
          </a:p>
          <a:p>
            <a:pPr lvl="1"/>
            <a:r>
              <a:rPr lang="en-US" dirty="0" smtClean="0"/>
              <a:t>Document </a:t>
            </a:r>
            <a:r>
              <a:rPr lang="en-US" dirty="0"/>
              <a:t>the integration requirements and data </a:t>
            </a:r>
            <a:r>
              <a:rPr lang="en-US" dirty="0" smtClean="0"/>
              <a:t>flows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9113253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business process </a:t>
            </a:r>
            <a:r>
              <a:rPr lang="en-US" dirty="0" smtClean="0"/>
              <a:t>modeling</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62</a:t>
            </a:fld>
            <a:endParaRPr lang="en-US"/>
          </a:p>
        </p:txBody>
      </p:sp>
    </p:spTree>
    <p:extLst>
      <p:ext uri="{BB962C8B-B14F-4D97-AF65-F5344CB8AC3E}">
        <p14:creationId xmlns:p14="http://schemas.microsoft.com/office/powerpoint/2010/main" val="5848486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Criteria for selecting a BPM tool</a:t>
            </a:r>
          </a:p>
        </p:txBody>
      </p:sp>
      <p:sp>
        <p:nvSpPr>
          <p:cNvPr id="6" name="Content Placeholder 5"/>
          <p:cNvSpPr>
            <a:spLocks noGrp="1"/>
          </p:cNvSpPr>
          <p:nvPr>
            <p:ph idx="1"/>
          </p:nvPr>
        </p:nvSpPr>
        <p:spPr/>
        <p:txBody>
          <a:bodyPr numCol="2">
            <a:normAutofit/>
          </a:bodyPr>
          <a:lstStyle/>
          <a:p>
            <a:pPr>
              <a:lnSpc>
                <a:spcPct val="200000"/>
              </a:lnSpc>
            </a:pPr>
            <a:r>
              <a:rPr lang="en-US" dirty="0" smtClean="0"/>
              <a:t>Functionality</a:t>
            </a:r>
          </a:p>
          <a:p>
            <a:pPr>
              <a:lnSpc>
                <a:spcPct val="200000"/>
              </a:lnSpc>
            </a:pPr>
            <a:r>
              <a:rPr lang="en-US" dirty="0" smtClean="0"/>
              <a:t>Ease </a:t>
            </a:r>
            <a:r>
              <a:rPr lang="en-US" dirty="0"/>
              <a:t>of </a:t>
            </a:r>
            <a:r>
              <a:rPr lang="en-US" dirty="0" smtClean="0"/>
              <a:t>use</a:t>
            </a:r>
          </a:p>
          <a:p>
            <a:pPr>
              <a:lnSpc>
                <a:spcPct val="200000"/>
              </a:lnSpc>
            </a:pPr>
            <a:r>
              <a:rPr lang="en-US" dirty="0" smtClean="0"/>
              <a:t>Scalability</a:t>
            </a:r>
          </a:p>
          <a:p>
            <a:pPr>
              <a:lnSpc>
                <a:spcPct val="200000"/>
              </a:lnSpc>
            </a:pPr>
            <a:r>
              <a:rPr lang="en-US" dirty="0" smtClean="0"/>
              <a:t>Integration capabilities</a:t>
            </a:r>
          </a:p>
          <a:p>
            <a:pPr>
              <a:lnSpc>
                <a:spcPct val="200000"/>
              </a:lnSpc>
            </a:pPr>
            <a:r>
              <a:rPr lang="en-US" dirty="0" smtClean="0"/>
              <a:t>Security</a:t>
            </a:r>
          </a:p>
          <a:p>
            <a:pPr>
              <a:lnSpc>
                <a:spcPct val="200000"/>
              </a:lnSpc>
            </a:pPr>
            <a:r>
              <a:rPr lang="en-US" dirty="0" smtClean="0"/>
              <a:t>Customization</a:t>
            </a:r>
          </a:p>
          <a:p>
            <a:pPr>
              <a:lnSpc>
                <a:spcPct val="200000"/>
              </a:lnSpc>
            </a:pPr>
            <a:r>
              <a:rPr lang="en-US" dirty="0" smtClean="0"/>
              <a:t>Reporting </a:t>
            </a:r>
            <a:r>
              <a:rPr lang="en-US" dirty="0"/>
              <a:t>and </a:t>
            </a:r>
            <a:r>
              <a:rPr lang="en-US" dirty="0" smtClean="0"/>
              <a:t>analytics</a:t>
            </a:r>
          </a:p>
          <a:p>
            <a:pPr>
              <a:lnSpc>
                <a:spcPct val="200000"/>
              </a:lnSpc>
            </a:pPr>
            <a:r>
              <a:rPr lang="en-US" dirty="0" smtClean="0"/>
              <a:t>Support </a:t>
            </a:r>
            <a:r>
              <a:rPr lang="en-US" dirty="0"/>
              <a:t>and </a:t>
            </a:r>
            <a:r>
              <a:rPr lang="en-US" dirty="0" smtClean="0"/>
              <a:t>training</a:t>
            </a:r>
          </a:p>
          <a:p>
            <a:pPr>
              <a:lnSpc>
                <a:spcPct val="200000"/>
              </a:lnSpc>
            </a:pPr>
            <a:r>
              <a:rPr lang="en-US" dirty="0" smtClean="0"/>
              <a:t>Cost</a:t>
            </a:r>
          </a:p>
          <a:p>
            <a:pPr>
              <a:lnSpc>
                <a:spcPct val="200000"/>
              </a:lnSpc>
            </a:pPr>
            <a:r>
              <a:rPr lang="en-US" dirty="0" smtClean="0"/>
              <a:t>User community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63</a:t>
            </a:fld>
            <a:endParaRPr lang="en-US"/>
          </a:p>
        </p:txBody>
      </p:sp>
    </p:spTree>
    <p:extLst>
      <p:ext uri="{BB962C8B-B14F-4D97-AF65-F5344CB8AC3E}">
        <p14:creationId xmlns:p14="http://schemas.microsoft.com/office/powerpoint/2010/main" val="679494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popular BPM tools</a:t>
            </a:r>
          </a:p>
        </p:txBody>
      </p:sp>
      <p:sp>
        <p:nvSpPr>
          <p:cNvPr id="3" name="Content Placeholder 2"/>
          <p:cNvSpPr>
            <a:spLocks noGrp="1"/>
          </p:cNvSpPr>
          <p:nvPr>
            <p:ph idx="1"/>
          </p:nvPr>
        </p:nvSpPr>
        <p:spPr/>
        <p:txBody>
          <a:bodyPr>
            <a:normAutofit/>
          </a:bodyPr>
          <a:lstStyle/>
          <a:p>
            <a:r>
              <a:rPr lang="en-US" dirty="0"/>
              <a:t>Microsoft </a:t>
            </a:r>
            <a:r>
              <a:rPr lang="en-US" dirty="0" smtClean="0"/>
              <a:t>Visio</a:t>
            </a:r>
          </a:p>
          <a:p>
            <a:pPr lvl="1"/>
            <a:r>
              <a:rPr lang="en-US" dirty="0" smtClean="0"/>
              <a:t>Visio </a:t>
            </a:r>
            <a:r>
              <a:rPr lang="en-US" dirty="0"/>
              <a:t>is a diagramming tool that can be used for BPM. It is popular among organizations that already use Microsoft products, as it integrates well with other Microsoft tools. </a:t>
            </a:r>
            <a:endParaRPr lang="en-US" dirty="0" smtClean="0"/>
          </a:p>
          <a:p>
            <a:pPr lvl="1"/>
            <a:r>
              <a:rPr lang="en-US" dirty="0" smtClean="0"/>
              <a:t>Visio </a:t>
            </a:r>
            <a:r>
              <a:rPr lang="en-US" dirty="0"/>
              <a:t>allows users to create process diagrams, flowcharts, and other visual representations of processes. It also supports process simulation and automation.</a:t>
            </a:r>
          </a:p>
          <a:p>
            <a:r>
              <a:rPr lang="en-US" dirty="0" err="1" smtClean="0"/>
              <a:t>Bizagi</a:t>
            </a:r>
            <a:endParaRPr lang="en-US" dirty="0" smtClean="0"/>
          </a:p>
          <a:p>
            <a:pPr lvl="1"/>
            <a:r>
              <a:rPr lang="en-US" dirty="0" err="1" smtClean="0"/>
              <a:t>Bizagi</a:t>
            </a:r>
            <a:r>
              <a:rPr lang="en-US" dirty="0" smtClean="0"/>
              <a:t> </a:t>
            </a:r>
            <a:r>
              <a:rPr lang="en-US" dirty="0"/>
              <a:t>is a BPM tool that is known for its ease of use and flexibility. It allows users to create process diagrams using a drag-and-drop interface, and it supports process simulation and automation. </a:t>
            </a:r>
            <a:endParaRPr lang="en-US" dirty="0" smtClean="0"/>
          </a:p>
          <a:p>
            <a:pPr lvl="1"/>
            <a:r>
              <a:rPr lang="en-US" dirty="0" err="1" smtClean="0"/>
              <a:t>Bizagi</a:t>
            </a:r>
            <a:r>
              <a:rPr lang="en-US" dirty="0" smtClean="0"/>
              <a:t> </a:t>
            </a:r>
            <a:r>
              <a:rPr lang="en-US" dirty="0"/>
              <a:t>also has strong integration capabilities, allowing it to integrate with other systems and applications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7403978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popular BPM tools</a:t>
            </a:r>
          </a:p>
        </p:txBody>
      </p:sp>
      <p:sp>
        <p:nvSpPr>
          <p:cNvPr id="3" name="Content Placeholder 2"/>
          <p:cNvSpPr>
            <a:spLocks noGrp="1"/>
          </p:cNvSpPr>
          <p:nvPr>
            <p:ph idx="1"/>
          </p:nvPr>
        </p:nvSpPr>
        <p:spPr/>
        <p:txBody>
          <a:bodyPr>
            <a:normAutofit/>
          </a:bodyPr>
          <a:lstStyle/>
          <a:p>
            <a:r>
              <a:rPr lang="en-US" dirty="0" smtClean="0"/>
              <a:t>ARIS</a:t>
            </a:r>
          </a:p>
          <a:p>
            <a:pPr lvl="1"/>
            <a:r>
              <a:rPr lang="en-US" dirty="0" smtClean="0"/>
              <a:t>ARIS </a:t>
            </a:r>
            <a:r>
              <a:rPr lang="en-US" dirty="0"/>
              <a:t>is a BPM tool that is known for its robust features and scalability. It allows users to create process diagrams, conduct process modeling, and analyze process performance. </a:t>
            </a:r>
            <a:endParaRPr lang="en-US" dirty="0" smtClean="0"/>
          </a:p>
          <a:p>
            <a:pPr lvl="1"/>
            <a:r>
              <a:rPr lang="en-US" dirty="0" smtClean="0"/>
              <a:t>ARIS </a:t>
            </a:r>
            <a:r>
              <a:rPr lang="en-US" dirty="0"/>
              <a:t>also supports process simulation and automation. It is widely used in large organizations, particularly in the manufacturing and telecommunications industries.</a:t>
            </a:r>
          </a:p>
          <a:p>
            <a:r>
              <a:rPr lang="en-US" dirty="0" err="1" smtClean="0"/>
              <a:t>Signavio</a:t>
            </a:r>
            <a:endParaRPr lang="en-US" dirty="0" smtClean="0"/>
          </a:p>
          <a:p>
            <a:pPr lvl="1"/>
            <a:r>
              <a:rPr lang="en-US" dirty="0" err="1" smtClean="0"/>
              <a:t>Signavio</a:t>
            </a:r>
            <a:r>
              <a:rPr lang="en-US" dirty="0" smtClean="0"/>
              <a:t> </a:t>
            </a:r>
            <a:r>
              <a:rPr lang="en-US" dirty="0"/>
              <a:t>is a cloud-based BPM tool that is known for its user-friendly design and collaboration features. </a:t>
            </a:r>
            <a:endParaRPr lang="en-US" dirty="0" smtClean="0"/>
          </a:p>
          <a:p>
            <a:pPr lvl="1"/>
            <a:r>
              <a:rPr lang="en-US" dirty="0" smtClean="0"/>
              <a:t>It </a:t>
            </a:r>
            <a:r>
              <a:rPr lang="en-US" dirty="0"/>
              <a:t>allows users to create process diagrams, conduct process modeling, and analyze process performance. </a:t>
            </a:r>
            <a:endParaRPr lang="en-US" dirty="0" smtClean="0"/>
          </a:p>
          <a:p>
            <a:pPr lvl="1"/>
            <a:r>
              <a:rPr lang="en-US" dirty="0" err="1" smtClean="0"/>
              <a:t>Signavio</a:t>
            </a:r>
            <a:r>
              <a:rPr lang="en-US" dirty="0" smtClean="0"/>
              <a:t> </a:t>
            </a:r>
            <a:r>
              <a:rPr lang="en-US" dirty="0"/>
              <a:t>also supports process simulation and automation. It is popular among small and medium-sized businesses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0674667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popular BPM tools</a:t>
            </a:r>
          </a:p>
        </p:txBody>
      </p:sp>
      <p:sp>
        <p:nvSpPr>
          <p:cNvPr id="3" name="Content Placeholder 2"/>
          <p:cNvSpPr>
            <a:spLocks noGrp="1"/>
          </p:cNvSpPr>
          <p:nvPr>
            <p:ph idx="1"/>
          </p:nvPr>
        </p:nvSpPr>
        <p:spPr/>
        <p:txBody>
          <a:bodyPr>
            <a:normAutofit lnSpcReduction="10000"/>
          </a:bodyPr>
          <a:lstStyle/>
          <a:p>
            <a:r>
              <a:rPr lang="en-US" dirty="0" smtClean="0"/>
              <a:t>IBM </a:t>
            </a:r>
            <a:r>
              <a:rPr lang="en-US" dirty="0" err="1"/>
              <a:t>Blueworks</a:t>
            </a:r>
            <a:r>
              <a:rPr lang="en-US" dirty="0"/>
              <a:t> </a:t>
            </a:r>
            <a:r>
              <a:rPr lang="en-US" dirty="0" smtClean="0"/>
              <a:t>Live</a:t>
            </a:r>
          </a:p>
          <a:p>
            <a:pPr lvl="1"/>
            <a:r>
              <a:rPr lang="en-US" dirty="0" err="1" smtClean="0"/>
              <a:t>Blueworks</a:t>
            </a:r>
            <a:r>
              <a:rPr lang="en-US" dirty="0" smtClean="0"/>
              <a:t> </a:t>
            </a:r>
            <a:r>
              <a:rPr lang="en-US" dirty="0"/>
              <a:t>Live is a cloud-based BPM tool that is known for its ease of use and collaboration features. </a:t>
            </a:r>
            <a:endParaRPr lang="en-US" dirty="0" smtClean="0"/>
          </a:p>
          <a:p>
            <a:pPr lvl="1"/>
            <a:r>
              <a:rPr lang="en-US" dirty="0" smtClean="0"/>
              <a:t>It </a:t>
            </a:r>
            <a:r>
              <a:rPr lang="en-US" dirty="0"/>
              <a:t>allows users to create process diagrams, conduct process modeling, and analyze process performance. </a:t>
            </a:r>
            <a:r>
              <a:rPr lang="en-US" dirty="0" err="1"/>
              <a:t>Blueworks</a:t>
            </a:r>
            <a:r>
              <a:rPr lang="en-US" dirty="0"/>
              <a:t> Live also supports process simulation and automation. </a:t>
            </a:r>
            <a:endParaRPr lang="en-US" dirty="0" smtClean="0"/>
          </a:p>
          <a:p>
            <a:pPr lvl="1"/>
            <a:r>
              <a:rPr lang="en-US" dirty="0" smtClean="0"/>
              <a:t>It </a:t>
            </a:r>
            <a:r>
              <a:rPr lang="en-US" dirty="0"/>
              <a:t>has strong integration capabilities, allowing it to integrate with other IBM products and third-party applications.</a:t>
            </a:r>
          </a:p>
          <a:p>
            <a:r>
              <a:rPr lang="en-US" dirty="0" err="1" smtClean="0"/>
              <a:t>Camunda</a:t>
            </a:r>
            <a:endParaRPr lang="en-US" dirty="0" smtClean="0"/>
          </a:p>
          <a:p>
            <a:pPr lvl="1"/>
            <a:r>
              <a:rPr lang="en-US" dirty="0" err="1" smtClean="0"/>
              <a:t>Camunda</a:t>
            </a:r>
            <a:r>
              <a:rPr lang="en-US" dirty="0" smtClean="0"/>
              <a:t> </a:t>
            </a:r>
            <a:r>
              <a:rPr lang="en-US" dirty="0"/>
              <a:t>is an open-source BPM tool that is known for its flexibility and scalability. </a:t>
            </a:r>
            <a:endParaRPr lang="en-US" dirty="0" smtClean="0"/>
          </a:p>
          <a:p>
            <a:pPr lvl="1"/>
            <a:r>
              <a:rPr lang="en-US" dirty="0" smtClean="0"/>
              <a:t>It </a:t>
            </a:r>
            <a:r>
              <a:rPr lang="en-US" dirty="0"/>
              <a:t>allows users to create process diagrams, conduct process modeling, and analyze process performance. </a:t>
            </a:r>
            <a:endParaRPr lang="en-US" dirty="0" smtClean="0"/>
          </a:p>
          <a:p>
            <a:pPr lvl="1"/>
            <a:r>
              <a:rPr lang="en-US" dirty="0" err="1" smtClean="0"/>
              <a:t>Camunda</a:t>
            </a:r>
            <a:r>
              <a:rPr lang="en-US" dirty="0" smtClean="0"/>
              <a:t> </a:t>
            </a:r>
            <a:r>
              <a:rPr lang="en-US" dirty="0"/>
              <a:t>also supports process simulation and automation. </a:t>
            </a:r>
            <a:endParaRPr lang="en-US" dirty="0" smtClean="0"/>
          </a:p>
          <a:p>
            <a:pPr lvl="1"/>
            <a:r>
              <a:rPr lang="en-US" dirty="0" smtClean="0"/>
              <a:t>It </a:t>
            </a:r>
            <a:r>
              <a:rPr lang="en-US" dirty="0"/>
              <a:t>is popular among developers and technical teams, as it offers a high degree of customization and integration capabilities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7368239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popular BPM tools</a:t>
            </a:r>
          </a:p>
        </p:txBody>
      </p:sp>
      <p:sp>
        <p:nvSpPr>
          <p:cNvPr id="3" name="Content Placeholder 2"/>
          <p:cNvSpPr>
            <a:spLocks noGrp="1"/>
          </p:cNvSpPr>
          <p:nvPr>
            <p:ph idx="1"/>
          </p:nvPr>
        </p:nvSpPr>
        <p:spPr/>
        <p:txBody>
          <a:bodyPr>
            <a:normAutofit/>
          </a:bodyPr>
          <a:lstStyle/>
          <a:p>
            <a:r>
              <a:rPr lang="en-US" dirty="0" err="1" smtClean="0"/>
              <a:t>Nintex</a:t>
            </a:r>
            <a:endParaRPr lang="en-US" dirty="0" smtClean="0"/>
          </a:p>
          <a:p>
            <a:pPr lvl="1"/>
            <a:r>
              <a:rPr lang="en-US" dirty="0" err="1" smtClean="0"/>
              <a:t>Nintex</a:t>
            </a:r>
            <a:r>
              <a:rPr lang="en-US" dirty="0" smtClean="0"/>
              <a:t> </a:t>
            </a:r>
            <a:r>
              <a:rPr lang="en-US" dirty="0"/>
              <a:t>is a cloud-based BPM tool that is known for its ease of use and automation capabilities. </a:t>
            </a:r>
            <a:endParaRPr lang="en-US" dirty="0" smtClean="0"/>
          </a:p>
          <a:p>
            <a:pPr lvl="1"/>
            <a:r>
              <a:rPr lang="en-US" dirty="0" smtClean="0"/>
              <a:t>It </a:t>
            </a:r>
            <a:r>
              <a:rPr lang="en-US" dirty="0"/>
              <a:t>allows users to create process diagrams, conduct process modeling, and automate processes. </a:t>
            </a:r>
            <a:endParaRPr lang="en-US" dirty="0" smtClean="0"/>
          </a:p>
          <a:p>
            <a:pPr lvl="1"/>
            <a:r>
              <a:rPr lang="en-US" dirty="0" err="1" smtClean="0"/>
              <a:t>Nintex</a:t>
            </a:r>
            <a:r>
              <a:rPr lang="en-US" dirty="0" smtClean="0"/>
              <a:t> </a:t>
            </a:r>
            <a:r>
              <a:rPr lang="en-US" dirty="0"/>
              <a:t>also has strong integration capabilities, allowing it to integrate with other systems and applications. </a:t>
            </a:r>
            <a:endParaRPr lang="en-US" dirty="0" smtClean="0"/>
          </a:p>
          <a:p>
            <a:pPr lvl="1"/>
            <a:r>
              <a:rPr lang="en-US" dirty="0" smtClean="0"/>
              <a:t>It </a:t>
            </a:r>
            <a:r>
              <a:rPr lang="en-US" dirty="0"/>
              <a:t>is popular among small and medium-sized businesses.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65951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Benefits of BPMN</a:t>
            </a:r>
          </a:p>
        </p:txBody>
      </p:sp>
      <p:sp>
        <p:nvSpPr>
          <p:cNvPr id="3" name="Content Placeholder 2"/>
          <p:cNvSpPr>
            <a:spLocks noGrp="1"/>
          </p:cNvSpPr>
          <p:nvPr>
            <p:ph idx="1"/>
          </p:nvPr>
        </p:nvSpPr>
        <p:spPr/>
        <p:txBody>
          <a:bodyPr>
            <a:normAutofit/>
          </a:bodyPr>
          <a:lstStyle/>
          <a:p>
            <a:r>
              <a:rPr lang="en-US" dirty="0"/>
              <a:t>Standard notation maintained by OMG – independent entity (no vendor lock-in)</a:t>
            </a:r>
          </a:p>
          <a:p>
            <a:r>
              <a:rPr lang="en-US" dirty="0" smtClean="0"/>
              <a:t>Common </a:t>
            </a:r>
            <a:r>
              <a:rPr lang="en-US" dirty="0"/>
              <a:t>language for various groups: business users, business analysts, technical implementation specialists etc.</a:t>
            </a:r>
          </a:p>
          <a:p>
            <a:r>
              <a:rPr lang="en-US" dirty="0" smtClean="0"/>
              <a:t>Basic </a:t>
            </a:r>
            <a:r>
              <a:rPr lang="en-US" dirty="0"/>
              <a:t>BPMN is similar to flowcharts, so it is easy to learn</a:t>
            </a:r>
          </a:p>
          <a:p>
            <a:r>
              <a:rPr lang="en-US" dirty="0" smtClean="0"/>
              <a:t>However</a:t>
            </a:r>
            <a:r>
              <a:rPr lang="en-US" dirty="0"/>
              <a:t>, it allows also to capture more technical details e.g. via event handling</a:t>
            </a:r>
          </a:p>
          <a:p>
            <a:r>
              <a:rPr lang="en-US" dirty="0" smtClean="0"/>
              <a:t>BPMN </a:t>
            </a:r>
            <a:r>
              <a:rPr lang="en-US" dirty="0"/>
              <a:t>2.0 contains </a:t>
            </a:r>
            <a:r>
              <a:rPr lang="en-US"/>
              <a:t>interchange </a:t>
            </a:r>
            <a:r>
              <a:rPr lang="en-US" smtClean="0"/>
              <a:t>mechanism</a:t>
            </a:r>
            <a:endParaRPr lang="en-US" dirty="0"/>
          </a:p>
          <a:p>
            <a:r>
              <a:rPr lang="en-US" dirty="0" smtClean="0"/>
              <a:t>BPMN </a:t>
            </a:r>
            <a:r>
              <a:rPr lang="en-US" dirty="0"/>
              <a:t>2.0 contains attributes and logic to support process automation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25691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Content Placeholder 2"/>
          <p:cNvSpPr>
            <a:spLocks noGrp="1"/>
          </p:cNvSpPr>
          <p:nvPr>
            <p:ph idx="1"/>
          </p:nvPr>
        </p:nvSpPr>
        <p:spPr/>
        <p:txBody>
          <a:bodyPr>
            <a:normAutofit/>
          </a:bodyPr>
          <a:lstStyle/>
          <a:p>
            <a:r>
              <a:rPr lang="en-US" dirty="0"/>
              <a:t>Increased </a:t>
            </a:r>
            <a:r>
              <a:rPr lang="en-US" dirty="0" smtClean="0"/>
              <a:t>Efficiency</a:t>
            </a:r>
          </a:p>
          <a:p>
            <a:pPr lvl="1"/>
            <a:r>
              <a:rPr lang="en-US" dirty="0" smtClean="0"/>
              <a:t>BPM </a:t>
            </a:r>
            <a:r>
              <a:rPr lang="en-US" dirty="0"/>
              <a:t>helps organizations identify inefficiencies in their processes, which can then be streamlined and optimized. By mapping out processes, businesses can identify bottlenecks, redundancies, and areas that need improvement. This leads to faster, more efficient processes and less waste</a:t>
            </a:r>
            <a:r>
              <a:rPr lang="en-US" dirty="0" smtClean="0"/>
              <a:t>.</a:t>
            </a:r>
          </a:p>
          <a:p>
            <a:pPr lvl="1"/>
            <a:endParaRPr lang="en-US" dirty="0"/>
          </a:p>
          <a:p>
            <a:r>
              <a:rPr lang="en-US" dirty="0" smtClean="0"/>
              <a:t>Improved Quality</a:t>
            </a:r>
          </a:p>
          <a:p>
            <a:pPr lvl="1"/>
            <a:r>
              <a:rPr lang="en-US" dirty="0" smtClean="0"/>
              <a:t>By </a:t>
            </a:r>
            <a:r>
              <a:rPr lang="en-US" dirty="0"/>
              <a:t>analyzing processes and identifying areas for improvement, BPM can help organizations improve the quality of their products and services. By streamlining processes, businesses can reduce the likelihood of errors and improve consistency, which leads to higher-quality products and services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08029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Content Placeholder 2"/>
          <p:cNvSpPr>
            <a:spLocks noGrp="1"/>
          </p:cNvSpPr>
          <p:nvPr>
            <p:ph idx="1"/>
          </p:nvPr>
        </p:nvSpPr>
        <p:spPr/>
        <p:txBody>
          <a:bodyPr>
            <a:normAutofit/>
          </a:bodyPr>
          <a:lstStyle/>
          <a:p>
            <a:r>
              <a:rPr lang="en-US" dirty="0" smtClean="0"/>
              <a:t>Better </a:t>
            </a:r>
            <a:r>
              <a:rPr lang="en-US" dirty="0"/>
              <a:t>Decision </a:t>
            </a:r>
            <a:r>
              <a:rPr lang="en-US" dirty="0" smtClean="0"/>
              <a:t>Making</a:t>
            </a:r>
          </a:p>
          <a:p>
            <a:pPr lvl="1"/>
            <a:r>
              <a:rPr lang="en-US" dirty="0" smtClean="0"/>
              <a:t>BPM </a:t>
            </a:r>
            <a:r>
              <a:rPr lang="en-US" dirty="0"/>
              <a:t>provides a structured approach to decision-making. By mapping out processes and identifying key decision points, organizations can make better-informed decisions that are based on data and analysis rather than intuition</a:t>
            </a:r>
            <a:r>
              <a:rPr lang="en-US" dirty="0" smtClean="0"/>
              <a:t>.</a:t>
            </a:r>
          </a:p>
          <a:p>
            <a:pPr lvl="1"/>
            <a:endParaRPr lang="en-US" dirty="0"/>
          </a:p>
          <a:p>
            <a:r>
              <a:rPr lang="en-US" dirty="0" smtClean="0"/>
              <a:t>Greater Agility</a:t>
            </a:r>
          </a:p>
          <a:p>
            <a:pPr lvl="1"/>
            <a:r>
              <a:rPr lang="en-US" dirty="0" smtClean="0"/>
              <a:t>BPM </a:t>
            </a:r>
            <a:r>
              <a:rPr lang="en-US" dirty="0"/>
              <a:t>can help organizations respond more quickly to changes in their environment. By having a clear understanding of their processes, businesses can more easily identify areas where changes are needed and make adjustments as needed</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263356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2000</TotalTime>
  <Words>4231</Words>
  <Application>Microsoft Office PowerPoint</Application>
  <PresentationFormat>Widescreen</PresentationFormat>
  <Paragraphs>405</Paragraphs>
  <Slides>67</Slides>
  <Notes>30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7" baseType="lpstr">
      <vt:lpstr>맑은 고딕</vt:lpstr>
      <vt:lpstr>ＭＳ Ｐゴシック</vt:lpstr>
      <vt:lpstr>Arial</vt:lpstr>
      <vt:lpstr>Calibri</vt:lpstr>
      <vt:lpstr>Calibri Light</vt:lpstr>
      <vt:lpstr>Candara</vt:lpstr>
      <vt:lpstr>Times New Roman</vt:lpstr>
      <vt:lpstr>Wingdings</vt:lpstr>
      <vt:lpstr>Office Theme</vt:lpstr>
      <vt:lpstr>Visio</vt:lpstr>
      <vt:lpstr>Middleware Technologies for Systems Integration</vt:lpstr>
      <vt:lpstr>Outline</vt:lpstr>
      <vt:lpstr>Introduction</vt:lpstr>
      <vt:lpstr>Business Process Modeling</vt:lpstr>
      <vt:lpstr>Business Process Modeling</vt:lpstr>
      <vt:lpstr>Business Process Modeling</vt:lpstr>
      <vt:lpstr>The Benefits of BPMN</vt:lpstr>
      <vt:lpstr>Importance</vt:lpstr>
      <vt:lpstr>Importance</vt:lpstr>
      <vt:lpstr>Importance</vt:lpstr>
      <vt:lpstr>The Business Process Modeling Lifecycle</vt:lpstr>
      <vt:lpstr>The Business Process Modeling Lifecycle</vt:lpstr>
      <vt:lpstr>The Business Process Modeling Lifecycle</vt:lpstr>
      <vt:lpstr>The Business Process Modeling Lifecycle</vt:lpstr>
      <vt:lpstr>The Business Process Modeling Lifecycle</vt:lpstr>
      <vt:lpstr>BPMN notation and elements</vt:lpstr>
      <vt:lpstr>BPMN from a Mile Away</vt:lpstr>
      <vt:lpstr>Order Management Process in BPMN</vt:lpstr>
      <vt:lpstr>BPMN is a Token Based Language</vt:lpstr>
      <vt:lpstr>Order Management Process in BPMN </vt:lpstr>
      <vt:lpstr>A Bit More on Gateways…</vt:lpstr>
      <vt:lpstr>Order Management Process in BPMN</vt:lpstr>
      <vt:lpstr>Overview of all Gateways</vt:lpstr>
      <vt:lpstr>What is Wrong with this Model?</vt:lpstr>
      <vt:lpstr>Types of Tasks</vt:lpstr>
      <vt:lpstr>Organizational Elements</vt:lpstr>
      <vt:lpstr>Resource Modelling</vt:lpstr>
      <vt:lpstr>Notation – Lanes &amp; Pools</vt:lpstr>
      <vt:lpstr>Order Management Process in BPMN</vt:lpstr>
      <vt:lpstr>Types of Resources</vt:lpstr>
      <vt:lpstr>Order Management Process in BPMN</vt:lpstr>
      <vt:lpstr>BPMN Exercise 01</vt:lpstr>
      <vt:lpstr>BPMN Exercise 01</vt:lpstr>
      <vt:lpstr>BPMN Exercise 02</vt:lpstr>
      <vt:lpstr>BPMN Exercise 02</vt:lpstr>
      <vt:lpstr>Multiple Instance Markers</vt:lpstr>
      <vt:lpstr>Multiple Instance Markers </vt:lpstr>
      <vt:lpstr>What is Wrong with this Model? </vt:lpstr>
      <vt:lpstr>Is This Better?</vt:lpstr>
      <vt:lpstr>Expanded View</vt:lpstr>
      <vt:lpstr>Subprocesses</vt:lpstr>
      <vt:lpstr>Shared Subprocesses</vt:lpstr>
      <vt:lpstr>Shared Subprocesses</vt:lpstr>
      <vt:lpstr>BPMN Exercise 03</vt:lpstr>
      <vt:lpstr>BPMN Exercise 03</vt:lpstr>
      <vt:lpstr>Process analysis and optimization</vt:lpstr>
      <vt:lpstr>Identifying bottlenecks and inefficiencies</vt:lpstr>
      <vt:lpstr>Identifying bottlenecks and inefficiencies</vt:lpstr>
      <vt:lpstr>Quantitative and qualitative analysis techniques</vt:lpstr>
      <vt:lpstr>Quantitative and qualitative analysis techniques</vt:lpstr>
      <vt:lpstr>Quantitative and qualitative analysis techniques</vt:lpstr>
      <vt:lpstr>Process improvement strategies</vt:lpstr>
      <vt:lpstr>Process improvement strategies</vt:lpstr>
      <vt:lpstr>Process improvement strategies</vt:lpstr>
      <vt:lpstr>Process improvement strategies</vt:lpstr>
      <vt:lpstr>Process improvement strategies</vt:lpstr>
      <vt:lpstr>Capturing integration requirements </vt:lpstr>
      <vt:lpstr>Identifying integration points</vt:lpstr>
      <vt:lpstr>Identifying integration points</vt:lpstr>
      <vt:lpstr>Identifying integration points</vt:lpstr>
      <vt:lpstr>Defining integration requirements and data flows</vt:lpstr>
      <vt:lpstr>Tools for business process modeling</vt:lpstr>
      <vt:lpstr>Criteria for selecting a BPM tool</vt:lpstr>
      <vt:lpstr>Overview of popular BPM tools</vt:lpstr>
      <vt:lpstr>Overview of popular BPM tools</vt:lpstr>
      <vt:lpstr>Overview of popular BPM tools</vt:lpstr>
      <vt:lpstr>Overview of popular BPM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263</cp:revision>
  <cp:lastPrinted>2021-10-18T07:27:50Z</cp:lastPrinted>
  <dcterms:created xsi:type="dcterms:W3CDTF">2021-10-12T10:09:12Z</dcterms:created>
  <dcterms:modified xsi:type="dcterms:W3CDTF">2023-05-24T05:11:39Z</dcterms:modified>
</cp:coreProperties>
</file>