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53" r:id="rId3"/>
    <p:sldId id="686" r:id="rId4"/>
    <p:sldId id="807" r:id="rId5"/>
    <p:sldId id="812" r:id="rId6"/>
    <p:sldId id="813" r:id="rId7"/>
    <p:sldId id="814" r:id="rId8"/>
    <p:sldId id="815" r:id="rId9"/>
    <p:sldId id="816" r:id="rId10"/>
    <p:sldId id="817" r:id="rId11"/>
    <p:sldId id="818" r:id="rId12"/>
    <p:sldId id="809" r:id="rId13"/>
    <p:sldId id="808" r:id="rId14"/>
    <p:sldId id="819" r:id="rId15"/>
    <p:sldId id="820" r:id="rId16"/>
    <p:sldId id="821" r:id="rId17"/>
    <p:sldId id="810" r:id="rId18"/>
    <p:sldId id="823" r:id="rId19"/>
    <p:sldId id="824" r:id="rId20"/>
    <p:sldId id="825" r:id="rId21"/>
    <p:sldId id="826" r:id="rId22"/>
    <p:sldId id="828" r:id="rId23"/>
    <p:sldId id="829" r:id="rId24"/>
    <p:sldId id="830" r:id="rId25"/>
    <p:sldId id="832" r:id="rId26"/>
    <p:sldId id="834" r:id="rId27"/>
    <p:sldId id="835" r:id="rId28"/>
    <p:sldId id="836" r:id="rId29"/>
    <p:sldId id="837" r:id="rId30"/>
    <p:sldId id="838" r:id="rId31"/>
    <p:sldId id="839" r:id="rId32"/>
    <p:sldId id="840" r:id="rId33"/>
    <p:sldId id="841" r:id="rId34"/>
    <p:sldId id="842" r:id="rId35"/>
    <p:sldId id="843" r:id="rId36"/>
    <p:sldId id="844" r:id="rId37"/>
    <p:sldId id="845" r:id="rId38"/>
    <p:sldId id="846" r:id="rId39"/>
    <p:sldId id="847" r:id="rId40"/>
    <p:sldId id="848" r:id="rId41"/>
    <p:sldId id="849" r:id="rId42"/>
    <p:sldId id="850" r:id="rId43"/>
    <p:sldId id="851" r:id="rId44"/>
    <p:sldId id="852" r:id="rId45"/>
    <p:sldId id="853" r:id="rId46"/>
    <p:sldId id="854" r:id="rId47"/>
    <p:sldId id="855" r:id="rId48"/>
    <p:sldId id="856" r:id="rId49"/>
    <p:sldId id="857" r:id="rId50"/>
    <p:sldId id="858" r:id="rId51"/>
    <p:sldId id="859" r:id="rId52"/>
    <p:sldId id="860" r:id="rId53"/>
    <p:sldId id="861" r:id="rId54"/>
    <p:sldId id="862" r:id="rId55"/>
    <p:sldId id="863" r:id="rId56"/>
    <p:sldId id="864" r:id="rId57"/>
    <p:sldId id="865" r:id="rId58"/>
    <p:sldId id="866" r:id="rId59"/>
    <p:sldId id="867" r:id="rId60"/>
    <p:sldId id="868" r:id="rId61"/>
    <p:sldId id="869" r:id="rId62"/>
    <p:sldId id="870" r:id="rId63"/>
    <p:sldId id="871" r:id="rId64"/>
    <p:sldId id="872" r:id="rId65"/>
    <p:sldId id="873" r:id="rId66"/>
    <p:sldId id="874" r:id="rId67"/>
    <p:sldId id="875" r:id="rId68"/>
    <p:sldId id="876" r:id="rId69"/>
    <p:sldId id="877" r:id="rId70"/>
    <p:sldId id="878" r:id="rId71"/>
    <p:sldId id="879" r:id="rId72"/>
    <p:sldId id="880" r:id="rId73"/>
    <p:sldId id="881" r:id="rId74"/>
    <p:sldId id="882" r:id="rId75"/>
    <p:sldId id="883" r:id="rId76"/>
    <p:sldId id="884" r:id="rId77"/>
    <p:sldId id="885" r:id="rId78"/>
    <p:sldId id="886" r:id="rId79"/>
    <p:sldId id="887" r:id="rId80"/>
    <p:sldId id="888" r:id="rId81"/>
    <p:sldId id="889" r:id="rId82"/>
    <p:sldId id="891" r:id="rId83"/>
    <p:sldId id="890" r:id="rId84"/>
    <p:sldId id="892" r:id="rId85"/>
    <p:sldId id="893" r:id="rId86"/>
    <p:sldId id="894" r:id="rId87"/>
    <p:sldId id="895" r:id="rId88"/>
    <p:sldId id="89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70"/>
    <a:srgbClr val="C0C0C0"/>
    <a:srgbClr val="8498BD"/>
    <a:srgbClr val="C2C2C2"/>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884" autoAdjust="0"/>
  </p:normalViewPr>
  <p:slideViewPr>
    <p:cSldViewPr snapToGrid="0">
      <p:cViewPr varScale="1">
        <p:scale>
          <a:sx n="111" d="100"/>
          <a:sy n="111" d="100"/>
        </p:scale>
        <p:origin x="3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92BCB0C-D534-4FD2-8967-99E042346915}" type="slidenum">
              <a:rPr lang="en-US" b="0" smtClean="0">
                <a:latin typeface="Arial" pitchFamily="34" charset="0"/>
              </a:rPr>
              <a:pPr/>
              <a:t>18</a:t>
            </a:fld>
            <a:endParaRPr lang="en-US" b="0">
              <a:latin typeface="Arial" pitchFamily="34" charset="0"/>
            </a:endParaRPr>
          </a:p>
        </p:txBody>
      </p:sp>
    </p:spTree>
    <p:extLst>
      <p:ext uri="{BB962C8B-B14F-4D97-AF65-F5344CB8AC3E}">
        <p14:creationId xmlns:p14="http://schemas.microsoft.com/office/powerpoint/2010/main" val="1386164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AD851-1DFD-4B53-89AB-21F36F27E466}" type="datetime1">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98816-771B-4311-B939-9FE9F6D94E0D}" type="datetime1">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7FF9-EE1A-4B8B-AC91-B9C9CA51D135}" type="datetime1">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AA6AD6F-A85E-4A39-B2A2-2AC12D7E78BC}" type="datetime1">
              <a:rPr lang="en-US" smtClean="0"/>
              <a:t>5/28/2023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C407146-38CC-46F8-A57F-FC93A1885918}" type="datetime1">
              <a:rPr lang="en-US" smtClean="0"/>
              <a:t>5/28/2023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D9BB0-972E-463E-83BB-8A542CD6F2D2}" type="datetime1">
              <a:rPr lang="en-US" smtClean="0"/>
              <a:t>5/28/2023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D40D-0AFF-4B07-85EC-01435232BA70}" type="datetime1">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B9354-0074-4F4D-9D0C-A47720EC7804}" type="datetime1">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26419-23ED-400C-B35D-14F92A5CD4D5}" type="datetime1">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065BE-FEB4-4747-9F34-B65C18C68754}" type="datetime1">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5/28/2023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4F24-C8CA-432A-99C1-AF947B713208}" type="datetime1">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DCCC21-B7A3-4482-BDF6-51C59A329067}" type="datetime1">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71E02-55CE-4377-9748-9538BF22F9FF}" type="datetime1">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6F30-6CB4-4EDF-8CC0-0F7164C78496}" type="datetime1">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Cloud-Based Integration Solutions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integration scenarios</a:t>
            </a:r>
          </a:p>
        </p:txBody>
      </p:sp>
      <p:sp>
        <p:nvSpPr>
          <p:cNvPr id="3" name="Content Placeholder 2"/>
          <p:cNvSpPr>
            <a:spLocks noGrp="1"/>
          </p:cNvSpPr>
          <p:nvPr>
            <p:ph idx="1"/>
          </p:nvPr>
        </p:nvSpPr>
        <p:spPr/>
        <p:txBody>
          <a:bodyPr>
            <a:normAutofit/>
          </a:bodyPr>
          <a:lstStyle/>
          <a:p>
            <a:r>
              <a:rPr lang="en-US" dirty="0" smtClean="0"/>
              <a:t>Internet </a:t>
            </a:r>
            <a:r>
              <a:rPr lang="en-US" dirty="0"/>
              <a:t>of Things (</a:t>
            </a:r>
            <a:r>
              <a:rPr lang="en-US" dirty="0" err="1"/>
              <a:t>IoT</a:t>
            </a:r>
            <a:r>
              <a:rPr lang="en-US" dirty="0"/>
              <a:t>) </a:t>
            </a:r>
            <a:r>
              <a:rPr lang="en-US" dirty="0" smtClean="0"/>
              <a:t>integration</a:t>
            </a:r>
          </a:p>
          <a:p>
            <a:pPr lvl="1"/>
            <a:r>
              <a:rPr lang="en-US" dirty="0" smtClean="0"/>
              <a:t>(Integrating </a:t>
            </a:r>
            <a:r>
              <a:rPr lang="en-US" dirty="0" err="1"/>
              <a:t>IoT</a:t>
            </a:r>
            <a:r>
              <a:rPr lang="en-US" dirty="0"/>
              <a:t> devices and sensors with backend systems)</a:t>
            </a:r>
          </a:p>
          <a:p>
            <a:r>
              <a:rPr lang="en-US" dirty="0"/>
              <a:t>Social media </a:t>
            </a:r>
            <a:r>
              <a:rPr lang="en-US" dirty="0" smtClean="0"/>
              <a:t>integration</a:t>
            </a:r>
          </a:p>
          <a:p>
            <a:pPr lvl="1"/>
            <a:r>
              <a:rPr lang="en-US" dirty="0" smtClean="0"/>
              <a:t>(Integrating </a:t>
            </a:r>
            <a:r>
              <a:rPr lang="en-US" dirty="0"/>
              <a:t>social media data with backend systems)</a:t>
            </a:r>
          </a:p>
          <a:p>
            <a:r>
              <a:rPr lang="en-US" dirty="0"/>
              <a:t>Cloud-to-cloud </a:t>
            </a:r>
            <a:r>
              <a:rPr lang="en-US" dirty="0" smtClean="0"/>
              <a:t>integration</a:t>
            </a:r>
          </a:p>
          <a:p>
            <a:pPr lvl="1"/>
            <a:r>
              <a:rPr lang="en-US" dirty="0" smtClean="0"/>
              <a:t>(Integrating </a:t>
            </a:r>
            <a:r>
              <a:rPr lang="en-US" dirty="0"/>
              <a:t>data and processes between different cloud-based services)</a:t>
            </a:r>
          </a:p>
          <a:p>
            <a:r>
              <a:rPr lang="en-US" dirty="0"/>
              <a:t>Legacy system </a:t>
            </a:r>
            <a:r>
              <a:rPr lang="en-US" dirty="0" smtClean="0"/>
              <a:t>integration</a:t>
            </a:r>
          </a:p>
          <a:p>
            <a:pPr lvl="1"/>
            <a:r>
              <a:rPr lang="en-US" dirty="0" smtClean="0"/>
              <a:t>(Integrating </a:t>
            </a:r>
            <a:r>
              <a:rPr lang="en-US" dirty="0"/>
              <a:t>legacy systems with modern cloud-based applications and services)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0362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integration platforms</a:t>
            </a:r>
          </a:p>
        </p:txBody>
      </p:sp>
      <p:sp>
        <p:nvSpPr>
          <p:cNvPr id="3" name="Content Placeholder 2"/>
          <p:cNvSpPr>
            <a:spLocks noGrp="1"/>
          </p:cNvSpPr>
          <p:nvPr>
            <p:ph idx="1"/>
          </p:nvPr>
        </p:nvSpPr>
        <p:spPr/>
        <p:txBody>
          <a:bodyPr>
            <a:normAutofit/>
          </a:bodyPr>
          <a:lstStyle/>
          <a:p>
            <a:r>
              <a:rPr lang="en-US" dirty="0"/>
              <a:t>Integration Platform-as-a-Service (</a:t>
            </a:r>
            <a:r>
              <a:rPr lang="en-US" dirty="0" err="1"/>
              <a:t>iPaaS</a:t>
            </a:r>
            <a:r>
              <a:rPr lang="en-US" dirty="0"/>
              <a:t>)</a:t>
            </a:r>
          </a:p>
          <a:p>
            <a:r>
              <a:rPr lang="en-US" dirty="0"/>
              <a:t>Enterprise Service Bus-as-a-Service (</a:t>
            </a:r>
            <a:r>
              <a:rPr lang="en-US" dirty="0" err="1"/>
              <a:t>ESBaaS</a:t>
            </a:r>
            <a:r>
              <a:rPr lang="en-US" dirty="0"/>
              <a:t>)</a:t>
            </a:r>
          </a:p>
          <a:p>
            <a:r>
              <a:rPr lang="en-US" dirty="0"/>
              <a:t>API Management Platforms</a:t>
            </a:r>
          </a:p>
          <a:p>
            <a:r>
              <a:rPr lang="en-US" dirty="0"/>
              <a:t>Data Integration Platforms</a:t>
            </a:r>
          </a:p>
          <a:p>
            <a:r>
              <a:rPr lang="en-US" dirty="0"/>
              <a:t>Messaging Platforms</a:t>
            </a:r>
          </a:p>
          <a:p>
            <a:r>
              <a:rPr lang="en-US" dirty="0"/>
              <a:t>Event-Driven Architecture (EDA) Platforms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3650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platform as a service (</a:t>
            </a:r>
            <a:r>
              <a:rPr lang="en-US" dirty="0" err="1"/>
              <a:t>iPaaS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5339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iPaaS</a:t>
            </a:r>
            <a:r>
              <a:rPr lang="en-US" dirty="0"/>
              <a:t>?</a:t>
            </a:r>
          </a:p>
        </p:txBody>
      </p:sp>
      <p:sp>
        <p:nvSpPr>
          <p:cNvPr id="3" name="Content Placeholder 2"/>
          <p:cNvSpPr>
            <a:spLocks noGrp="1"/>
          </p:cNvSpPr>
          <p:nvPr>
            <p:ph idx="1"/>
          </p:nvPr>
        </p:nvSpPr>
        <p:spPr/>
        <p:txBody>
          <a:bodyPr/>
          <a:lstStyle/>
          <a:p>
            <a:r>
              <a:rPr lang="en-US" dirty="0"/>
              <a:t>Integration Platform as a Service (</a:t>
            </a:r>
            <a:r>
              <a:rPr lang="en-US" dirty="0" err="1"/>
              <a:t>iPaaS</a:t>
            </a:r>
            <a:r>
              <a:rPr lang="en-US" dirty="0"/>
              <a:t>) is a cloud-based platform that provides the tools and services needed to integrate applications and data.</a:t>
            </a:r>
          </a:p>
          <a:p>
            <a:r>
              <a:rPr lang="en-US" dirty="0" err="1"/>
              <a:t>iPaaS</a:t>
            </a:r>
            <a:r>
              <a:rPr lang="en-US" dirty="0"/>
              <a:t> solutions offer a number of advantages over traditional integration methods, including:</a:t>
            </a:r>
          </a:p>
          <a:p>
            <a:pPr lvl="1"/>
            <a:r>
              <a:rPr lang="en-US" dirty="0"/>
              <a:t>Reduced costs</a:t>
            </a:r>
          </a:p>
          <a:p>
            <a:pPr lvl="1"/>
            <a:r>
              <a:rPr lang="en-US" dirty="0"/>
              <a:t>Increased agility</a:t>
            </a:r>
          </a:p>
          <a:p>
            <a:pPr lvl="1"/>
            <a:r>
              <a:rPr lang="en-US" dirty="0"/>
              <a:t>Improved scalability</a:t>
            </a:r>
          </a:p>
          <a:p>
            <a:pPr lvl="1"/>
            <a:r>
              <a:rPr lang="en-US" dirty="0"/>
              <a:t>Enhanced security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232" y="2780224"/>
            <a:ext cx="6726768" cy="3059859"/>
          </a:xfrm>
          <a:prstGeom prst="rect">
            <a:avLst/>
          </a:prstGeom>
        </p:spPr>
      </p:pic>
    </p:spTree>
    <p:extLst>
      <p:ext uri="{BB962C8B-B14F-4D97-AF65-F5344CB8AC3E}">
        <p14:creationId xmlns:p14="http://schemas.microsoft.com/office/powerpoint/2010/main" val="247795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r>
              <a:rPr lang="en-US" dirty="0" err="1"/>
              <a:t>iPaaS</a:t>
            </a:r>
            <a:endParaRPr lang="en-US" dirty="0"/>
          </a:p>
        </p:txBody>
      </p:sp>
      <p:sp>
        <p:nvSpPr>
          <p:cNvPr id="3" name="Content Placeholder 2"/>
          <p:cNvSpPr>
            <a:spLocks noGrp="1"/>
          </p:cNvSpPr>
          <p:nvPr>
            <p:ph idx="1"/>
          </p:nvPr>
        </p:nvSpPr>
        <p:spPr/>
        <p:txBody>
          <a:bodyPr/>
          <a:lstStyle/>
          <a:p>
            <a:r>
              <a:rPr lang="en-US" dirty="0" err="1"/>
              <a:t>iPaaS</a:t>
            </a:r>
            <a:r>
              <a:rPr lang="en-US" dirty="0"/>
              <a:t> solutions typically include the following components:</a:t>
            </a:r>
          </a:p>
          <a:p>
            <a:pPr lvl="1"/>
            <a:r>
              <a:rPr lang="en-US" dirty="0"/>
              <a:t>A data integration engine</a:t>
            </a:r>
          </a:p>
          <a:p>
            <a:pPr lvl="1"/>
            <a:r>
              <a:rPr lang="en-US" dirty="0"/>
              <a:t>A message broker</a:t>
            </a:r>
          </a:p>
          <a:p>
            <a:pPr lvl="1"/>
            <a:r>
              <a:rPr lang="en-US" dirty="0"/>
              <a:t>A workflow engine</a:t>
            </a:r>
          </a:p>
          <a:p>
            <a:pPr lvl="1"/>
            <a:r>
              <a:rPr lang="en-US" dirty="0"/>
              <a:t>A user interface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69600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of </a:t>
            </a:r>
            <a:r>
              <a:rPr lang="en-US" dirty="0" err="1"/>
              <a:t>iPaaS</a:t>
            </a:r>
            <a:endParaRPr lang="en-US" dirty="0"/>
          </a:p>
        </p:txBody>
      </p:sp>
      <p:sp>
        <p:nvSpPr>
          <p:cNvPr id="3" name="Content Placeholder 2"/>
          <p:cNvSpPr>
            <a:spLocks noGrp="1"/>
          </p:cNvSpPr>
          <p:nvPr>
            <p:ph idx="1"/>
          </p:nvPr>
        </p:nvSpPr>
        <p:spPr/>
        <p:txBody>
          <a:bodyPr/>
          <a:lstStyle/>
          <a:p>
            <a:r>
              <a:rPr lang="en-US" dirty="0" smtClean="0"/>
              <a:t>Connectivity</a:t>
            </a:r>
          </a:p>
          <a:p>
            <a:r>
              <a:rPr lang="en-US" dirty="0" smtClean="0"/>
              <a:t>Pre-built </a:t>
            </a:r>
            <a:r>
              <a:rPr lang="en-US" dirty="0"/>
              <a:t>connectors</a:t>
            </a:r>
          </a:p>
          <a:p>
            <a:r>
              <a:rPr lang="en-US" dirty="0"/>
              <a:t>Data mapping tools</a:t>
            </a:r>
          </a:p>
          <a:p>
            <a:r>
              <a:rPr lang="en-US" dirty="0"/>
              <a:t>Workflow automation</a:t>
            </a:r>
          </a:p>
          <a:p>
            <a:r>
              <a:rPr lang="en-US" dirty="0"/>
              <a:t>API management</a:t>
            </a:r>
          </a:p>
          <a:p>
            <a:r>
              <a:rPr lang="en-US" dirty="0"/>
              <a:t>Ease of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6229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t>
            </a:r>
            <a:r>
              <a:rPr lang="en-US" dirty="0" err="1"/>
              <a:t>iPaaS</a:t>
            </a:r>
            <a:r>
              <a:rPr lang="en-US" dirty="0"/>
              <a:t> solutions</a:t>
            </a:r>
          </a:p>
        </p:txBody>
      </p:sp>
      <p:sp>
        <p:nvSpPr>
          <p:cNvPr id="3" name="Content Placeholder 2"/>
          <p:cNvSpPr>
            <a:spLocks noGrp="1"/>
          </p:cNvSpPr>
          <p:nvPr>
            <p:ph idx="1"/>
          </p:nvPr>
        </p:nvSpPr>
        <p:spPr>
          <a:xfrm>
            <a:off x="347526" y="796840"/>
            <a:ext cx="11650767" cy="5470681"/>
          </a:xfrm>
        </p:spPr>
        <p:txBody>
          <a:bodyPr/>
          <a:lstStyle/>
          <a:p>
            <a:pPr>
              <a:lnSpc>
                <a:spcPct val="200000"/>
              </a:lnSpc>
            </a:pPr>
            <a:r>
              <a:rPr lang="en-US" dirty="0" err="1"/>
              <a:t>MuleSoft</a:t>
            </a:r>
            <a:r>
              <a:rPr lang="en-US" dirty="0"/>
              <a:t> </a:t>
            </a:r>
            <a:r>
              <a:rPr lang="en-US" dirty="0" err="1"/>
              <a:t>Anypoint</a:t>
            </a:r>
            <a:r>
              <a:rPr lang="en-US" dirty="0"/>
              <a:t> </a:t>
            </a:r>
            <a:r>
              <a:rPr lang="en-US" dirty="0" smtClean="0"/>
              <a:t>Platform</a:t>
            </a:r>
          </a:p>
          <a:p>
            <a:pPr>
              <a:lnSpc>
                <a:spcPct val="200000"/>
              </a:lnSpc>
            </a:pPr>
            <a:r>
              <a:rPr lang="en-US" dirty="0"/>
              <a:t>IBM Cloud Integration </a:t>
            </a:r>
            <a:r>
              <a:rPr lang="en-US" dirty="0" smtClean="0"/>
              <a:t>Platform</a:t>
            </a:r>
          </a:p>
          <a:p>
            <a:pPr>
              <a:lnSpc>
                <a:spcPct val="200000"/>
              </a:lnSpc>
            </a:pPr>
            <a:r>
              <a:rPr lang="en-US" dirty="0"/>
              <a:t>Oracle Integration Cloud </a:t>
            </a:r>
            <a:r>
              <a:rPr lang="en-US" dirty="0" smtClean="0"/>
              <a:t>Service</a:t>
            </a:r>
          </a:p>
          <a:p>
            <a:pPr>
              <a:lnSpc>
                <a:spcPct val="200000"/>
              </a:lnSpc>
            </a:pPr>
            <a:r>
              <a:rPr lang="en-US" dirty="0"/>
              <a:t>SAP Cloud Platform </a:t>
            </a:r>
            <a:r>
              <a:rPr lang="en-US" dirty="0" smtClean="0"/>
              <a:t>Integration</a:t>
            </a:r>
          </a:p>
          <a:p>
            <a:pPr>
              <a:lnSpc>
                <a:spcPct val="200000"/>
              </a:lnSpc>
            </a:pPr>
            <a:r>
              <a:rPr lang="en-US" dirty="0"/>
              <a:t>Microsoft Azure Integration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04298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Microservices</a:t>
            </a:r>
            <a:r>
              <a:rPr lang="en-US" dirty="0"/>
              <a:t> and containerization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68599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err="1"/>
              <a:t>Microservices</a:t>
            </a:r>
            <a:endParaRPr lang="en-US" dirty="0"/>
          </a:p>
        </p:txBody>
      </p:sp>
      <p:sp>
        <p:nvSpPr>
          <p:cNvPr id="5124" name="Rectangle 3"/>
          <p:cNvSpPr>
            <a:spLocks noGrp="1" noChangeArrowheads="1"/>
          </p:cNvSpPr>
          <p:nvPr>
            <p:ph idx="1"/>
          </p:nvPr>
        </p:nvSpPr>
        <p:spPr/>
        <p:txBody>
          <a:bodyPr>
            <a:normAutofit/>
          </a:bodyPr>
          <a:lstStyle/>
          <a:p>
            <a:r>
              <a:rPr lang="en-US" sz="2400" dirty="0" err="1"/>
              <a:t>Microservices</a:t>
            </a:r>
            <a:r>
              <a:rPr lang="en-US" sz="2400" dirty="0"/>
              <a:t> is a software development architecture that involves breaking down a large application into smaller, independent components or services. </a:t>
            </a:r>
            <a:endParaRPr lang="en-US" sz="2400" dirty="0" smtClean="0"/>
          </a:p>
          <a:p>
            <a:r>
              <a:rPr lang="en-US" sz="2400" dirty="0" smtClean="0"/>
              <a:t>Each </a:t>
            </a:r>
            <a:r>
              <a:rPr lang="en-US" sz="2400" dirty="0"/>
              <a:t>service is responsible for a specific function or feature of the application and communicates with other services through well-defined APIs.</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6916B7E-6950-4F4F-B439-EF135B102750}" type="slidenum">
              <a:rPr lang="en-US" b="0" smtClean="0">
                <a:solidFill>
                  <a:schemeClr val="tx2"/>
                </a:solidFill>
              </a:rPr>
              <a:pPr/>
              <a:t>18</a:t>
            </a:fld>
            <a:endParaRPr lang="en-US" b="0">
              <a:solidFill>
                <a:schemeClr val="tx2"/>
              </a:solidFill>
            </a:endParaRPr>
          </a:p>
        </p:txBody>
      </p:sp>
      <p:pic>
        <p:nvPicPr>
          <p:cNvPr id="1026" name="Picture 2" descr="Microservice Architecture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167" y="2941678"/>
            <a:ext cx="513397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02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Microservices</a:t>
            </a:r>
            <a:r>
              <a:rPr lang="en-US" dirty="0" smtClean="0"/>
              <a:t>?</a:t>
            </a:r>
            <a:endParaRPr lang="en-US" dirty="0"/>
          </a:p>
        </p:txBody>
      </p:sp>
      <p:sp>
        <p:nvSpPr>
          <p:cNvPr id="3" name="Content Placeholder 2"/>
          <p:cNvSpPr>
            <a:spLocks noGrp="1"/>
          </p:cNvSpPr>
          <p:nvPr>
            <p:ph idx="1"/>
          </p:nvPr>
        </p:nvSpPr>
        <p:spPr/>
        <p:txBody>
          <a:bodyPr/>
          <a:lstStyle/>
          <a:p>
            <a:r>
              <a:rPr lang="en-US" dirty="0"/>
              <a:t>“</a:t>
            </a:r>
            <a:r>
              <a:rPr lang="en-US" dirty="0" err="1"/>
              <a:t>Microservices</a:t>
            </a:r>
            <a:r>
              <a:rPr lang="en-US" dirty="0"/>
              <a:t> are a thing these days.”</a:t>
            </a:r>
          </a:p>
          <a:p>
            <a:pPr marL="0" indent="0">
              <a:buNone/>
            </a:pPr>
            <a:r>
              <a:rPr lang="en-US" dirty="0"/>
              <a:t>		 Phil </a:t>
            </a:r>
            <a:r>
              <a:rPr lang="en-US" dirty="0" err="1"/>
              <a:t>Calçado</a:t>
            </a:r>
            <a:r>
              <a:rPr lang="en-US" dirty="0"/>
              <a:t>, former Director of Engineering, </a:t>
            </a:r>
            <a:r>
              <a:rPr lang="en-US" dirty="0" err="1"/>
              <a:t>SoundCloud</a:t>
            </a:r>
            <a:endParaRPr lang="en-US" dirty="0"/>
          </a:p>
          <a:p>
            <a:r>
              <a:rPr lang="en-US" dirty="0"/>
              <a:t>“</a:t>
            </a:r>
            <a:r>
              <a:rPr lang="en-US" dirty="0" err="1"/>
              <a:t>Microservices</a:t>
            </a:r>
            <a:r>
              <a:rPr lang="en-US" dirty="0"/>
              <a:t> are small, autonomous services that work together.” </a:t>
            </a:r>
          </a:p>
          <a:p>
            <a:pPr marL="0" indent="0">
              <a:buNone/>
            </a:pPr>
            <a:r>
              <a:rPr lang="en-US" dirty="0"/>
              <a:t>	Sam Newman, </a:t>
            </a:r>
            <a:r>
              <a:rPr lang="en-US" dirty="0" err="1"/>
              <a:t>Thoughtworks</a:t>
            </a:r>
            <a:endParaRPr lang="en-US" dirty="0"/>
          </a:p>
          <a:p>
            <a:r>
              <a:rPr lang="en-US" dirty="0"/>
              <a:t>“Loosely coupled service-oriented architecture with bounded contexts.” </a:t>
            </a:r>
          </a:p>
          <a:p>
            <a:pPr marL="0" indent="0">
              <a:buNone/>
            </a:pPr>
            <a:r>
              <a:rPr lang="en-US" dirty="0"/>
              <a:t>	Adrian Cockcroft, Battery Ventures</a:t>
            </a:r>
          </a:p>
          <a:p>
            <a:r>
              <a:rPr lang="en-US" dirty="0"/>
              <a:t>“A </a:t>
            </a:r>
            <a:r>
              <a:rPr lang="en-US" dirty="0" err="1"/>
              <a:t>microservice</a:t>
            </a:r>
            <a:r>
              <a:rPr lang="en-US" dirty="0"/>
              <a:t> is an independently deployable component of bounded scope that supports interoperability through message-based communication.”</a:t>
            </a:r>
          </a:p>
          <a:p>
            <a:pPr marL="0" indent="0">
              <a:buNone/>
            </a:pPr>
            <a:r>
              <a:rPr lang="en-US" dirty="0" smtClean="0"/>
              <a:t>          “</a:t>
            </a:r>
            <a:r>
              <a:rPr lang="en-US" dirty="0" err="1"/>
              <a:t>Microservice</a:t>
            </a:r>
            <a:r>
              <a:rPr lang="en-US" dirty="0"/>
              <a:t> Architecture-Aligning Principles, Practices, and Culture”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6316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 </a:t>
            </a:r>
            <a:r>
              <a:rPr lang="en-US" dirty="0"/>
              <a:t>to cloud-based integration</a:t>
            </a:r>
          </a:p>
          <a:p>
            <a:pPr>
              <a:lnSpc>
                <a:spcPct val="100000"/>
              </a:lnSpc>
            </a:pPr>
            <a:r>
              <a:rPr lang="en-US" dirty="0" smtClean="0"/>
              <a:t>Integration </a:t>
            </a:r>
            <a:r>
              <a:rPr lang="en-US" dirty="0"/>
              <a:t>platform as a service (</a:t>
            </a:r>
            <a:r>
              <a:rPr lang="en-US" dirty="0" err="1" smtClean="0"/>
              <a:t>iPaaS</a:t>
            </a:r>
            <a:r>
              <a:rPr lang="en-US" dirty="0" smtClean="0"/>
              <a:t>)</a:t>
            </a:r>
            <a:endParaRPr lang="en-US" dirty="0"/>
          </a:p>
          <a:p>
            <a:pPr>
              <a:lnSpc>
                <a:spcPct val="100000"/>
              </a:lnSpc>
            </a:pPr>
            <a:r>
              <a:rPr lang="en-US" dirty="0" err="1" smtClean="0"/>
              <a:t>Microservices</a:t>
            </a:r>
            <a:r>
              <a:rPr lang="en-US" dirty="0" smtClean="0"/>
              <a:t> </a:t>
            </a:r>
            <a:r>
              <a:rPr lang="en-US" dirty="0"/>
              <a:t>and containerization</a:t>
            </a:r>
          </a:p>
          <a:p>
            <a:pPr>
              <a:lnSpc>
                <a:spcPct val="100000"/>
              </a:lnSpc>
            </a:pPr>
            <a:r>
              <a:rPr lang="en-US" dirty="0" err="1" smtClean="0"/>
              <a:t>Serverless</a:t>
            </a:r>
            <a:r>
              <a:rPr lang="en-US" dirty="0" smtClean="0"/>
              <a:t> </a:t>
            </a:r>
            <a:r>
              <a:rPr lang="en-US" dirty="0"/>
              <a:t>computing and functions as a service (</a:t>
            </a:r>
            <a:r>
              <a:rPr lang="en-US" dirty="0" err="1"/>
              <a:t>FaaS</a:t>
            </a:r>
            <a:r>
              <a:rPr lang="en-US" dirty="0"/>
              <a:t>)</a:t>
            </a:r>
          </a:p>
          <a:p>
            <a:pPr>
              <a:lnSpc>
                <a:spcPct val="100000"/>
              </a:lnSpc>
            </a:pPr>
            <a:r>
              <a:rPr lang="en-US" dirty="0" smtClean="0"/>
              <a:t>Security</a:t>
            </a:r>
            <a:r>
              <a:rPr lang="en-US" dirty="0"/>
              <a:t>, compliance, and monitoring considerations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a:xfrm>
            <a:off x="347526" y="995248"/>
            <a:ext cx="7239277" cy="5470681"/>
          </a:xfrm>
        </p:spPr>
        <p:txBody>
          <a:bodyPr/>
          <a:lstStyle/>
          <a:p>
            <a:pPr>
              <a:buSzPts val="1400"/>
            </a:pPr>
            <a:r>
              <a:rPr lang="en-US" dirty="0"/>
              <a:t>Traditionally applications were built </a:t>
            </a:r>
            <a:r>
              <a:rPr lang="en-US" dirty="0"/>
              <a:t>in a </a:t>
            </a:r>
            <a:r>
              <a:rPr lang="en-US" b="1" dirty="0">
                <a:ea typeface="Fira Sans"/>
                <a:cs typeface="Fira Sans"/>
                <a:sym typeface="Fira Sans"/>
              </a:rPr>
              <a:t>monolithic </a:t>
            </a:r>
            <a:r>
              <a:rPr lang="en-US" dirty="0"/>
              <a:t>architecture style </a:t>
            </a:r>
          </a:p>
          <a:p>
            <a:pPr lvl="1">
              <a:spcBef>
                <a:spcPts val="0"/>
              </a:spcBef>
            </a:pPr>
            <a:r>
              <a:rPr lang="en-US" dirty="0"/>
              <a:t>Single unit with client-side apps, server-side apps and a database managed and served in one place</a:t>
            </a:r>
          </a:p>
          <a:p>
            <a:pPr lvl="1">
              <a:spcBef>
                <a:spcPts val="0"/>
              </a:spcBef>
              <a:buClr>
                <a:srgbClr val="3B414C"/>
              </a:buClr>
            </a:pPr>
            <a:endParaRPr lang="en-US" dirty="0">
              <a:solidFill>
                <a:srgbClr val="3B414C"/>
              </a:solidFill>
            </a:endParaRPr>
          </a:p>
          <a:p>
            <a:r>
              <a:rPr lang="en-US" dirty="0"/>
              <a:t>However, modern applications are built in a </a:t>
            </a:r>
            <a:r>
              <a:rPr lang="en-US" b="1" dirty="0" err="1">
                <a:ea typeface="Fira Sans"/>
                <a:cs typeface="Fira Sans"/>
                <a:sym typeface="Fira Sans"/>
              </a:rPr>
              <a:t>microservices</a:t>
            </a:r>
            <a:r>
              <a:rPr lang="en-US" b="1" dirty="0">
                <a:ea typeface="Fira Sans"/>
                <a:cs typeface="Fira Sans"/>
                <a:sym typeface="Fira Sans"/>
              </a:rPr>
              <a:t> </a:t>
            </a:r>
            <a:r>
              <a:rPr lang="en-US" dirty="0"/>
              <a:t>architecture </a:t>
            </a:r>
          </a:p>
          <a:p>
            <a:pPr lvl="1">
              <a:spcBef>
                <a:spcPts val="0"/>
              </a:spcBef>
            </a:pPr>
            <a:r>
              <a:rPr lang="en-US" dirty="0"/>
              <a:t>Smaller, independent units that carry out every application process as a separate service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Google Shape;161;p29"/>
          <p:cNvPicPr preferRelativeResize="0"/>
          <p:nvPr/>
        </p:nvPicPr>
        <p:blipFill>
          <a:blip r:embed="rId2">
            <a:alphaModFix/>
          </a:blip>
          <a:stretch>
            <a:fillRect/>
          </a:stretch>
        </p:blipFill>
        <p:spPr>
          <a:xfrm>
            <a:off x="8066444" y="1887738"/>
            <a:ext cx="3543951" cy="1842850"/>
          </a:xfrm>
          <a:prstGeom prst="rect">
            <a:avLst/>
          </a:prstGeom>
          <a:noFill/>
          <a:ln>
            <a:noFill/>
          </a:ln>
        </p:spPr>
      </p:pic>
    </p:spTree>
    <p:extLst>
      <p:ext uri="{BB962C8B-B14F-4D97-AF65-F5344CB8AC3E}">
        <p14:creationId xmlns:p14="http://schemas.microsoft.com/office/powerpoint/2010/main" val="25039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Microservices</a:t>
            </a:r>
            <a:r>
              <a:rPr lang="en-US" dirty="0"/>
              <a:t>?</a:t>
            </a:r>
          </a:p>
        </p:txBody>
      </p:sp>
      <p:sp>
        <p:nvSpPr>
          <p:cNvPr id="3" name="Content Placeholder 2"/>
          <p:cNvSpPr>
            <a:spLocks noGrp="1"/>
          </p:cNvSpPr>
          <p:nvPr>
            <p:ph idx="1"/>
          </p:nvPr>
        </p:nvSpPr>
        <p:spPr/>
        <p:txBody>
          <a:bodyPr/>
          <a:lstStyle/>
          <a:p>
            <a:r>
              <a:rPr lang="en-US" dirty="0"/>
              <a:t>Independent components that can be updated and deployed separately </a:t>
            </a:r>
          </a:p>
          <a:p>
            <a:r>
              <a:rPr lang="en-US" dirty="0"/>
              <a:t>A bug in one </a:t>
            </a:r>
            <a:r>
              <a:rPr lang="en-US" dirty="0" err="1"/>
              <a:t>microservice</a:t>
            </a:r>
            <a:r>
              <a:rPr lang="en-US" dirty="0"/>
              <a:t> does not impact any other </a:t>
            </a:r>
            <a:r>
              <a:rPr lang="en-US" dirty="0" err="1"/>
              <a:t>microservice</a:t>
            </a:r>
            <a:endParaRPr lang="en-US" dirty="0"/>
          </a:p>
          <a:p>
            <a:r>
              <a:rPr lang="en-US" dirty="0"/>
              <a:t>Easier to understand and manage small units of code</a:t>
            </a:r>
          </a:p>
          <a:p>
            <a:r>
              <a:rPr lang="en-US" dirty="0"/>
              <a:t>Better scalability as each unit can scale independently</a:t>
            </a:r>
          </a:p>
          <a:p>
            <a:r>
              <a:rPr lang="en-US" dirty="0"/>
              <a:t>More freedom in tech selection as each </a:t>
            </a:r>
            <a:r>
              <a:rPr lang="en-US" dirty="0" err="1"/>
              <a:t>microservice</a:t>
            </a:r>
            <a:r>
              <a:rPr lang="en-US" dirty="0"/>
              <a:t> can use a different language and framework</a:t>
            </a:r>
          </a:p>
          <a:p>
            <a:pPr marL="0" indent="0">
              <a:spcBef>
                <a:spcPts val="2133"/>
              </a:spcBef>
              <a:spcAft>
                <a:spcPts val="2133"/>
              </a:spcAft>
              <a:buNone/>
            </a:pP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
        <p:nvSpPr>
          <p:cNvPr id="5" name="Google Shape;168;p30"/>
          <p:cNvSpPr txBox="1"/>
          <p:nvPr/>
        </p:nvSpPr>
        <p:spPr>
          <a:xfrm>
            <a:off x="1853713" y="4629236"/>
            <a:ext cx="8234000" cy="11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dirty="0">
                <a:latin typeface="Candara" panose="020E0502030303020204" pitchFamily="34" charset="0"/>
                <a:ea typeface="Fira Sans Light"/>
                <a:cs typeface="Fira Sans Light"/>
                <a:sym typeface="Fira Sans Light"/>
              </a:rPr>
              <a:t> </a:t>
            </a:r>
            <a:r>
              <a:rPr lang="en" sz="2400" b="1" u="sng" dirty="0">
                <a:latin typeface="Candara" panose="020E0502030303020204" pitchFamily="34" charset="0"/>
                <a:ea typeface="Fira Sans"/>
                <a:cs typeface="Fira Sans"/>
                <a:sym typeface="Fira Sans"/>
              </a:rPr>
              <a:t>But</a:t>
            </a:r>
            <a:r>
              <a:rPr lang="en" sz="2400" dirty="0">
                <a:latin typeface="Candara" panose="020E0502030303020204" pitchFamily="34" charset="0"/>
                <a:ea typeface="Fira Sans Light"/>
                <a:cs typeface="Fira Sans Light"/>
                <a:sym typeface="Fira Sans Light"/>
              </a:rPr>
              <a:t> increase in complexity as each microservice needs to be able to talk to each other</a:t>
            </a:r>
            <a:endParaRPr sz="2400" dirty="0">
              <a:latin typeface="Candara" panose="020E0502030303020204" pitchFamily="34" charset="0"/>
            </a:endParaRPr>
          </a:p>
        </p:txBody>
      </p:sp>
    </p:spTree>
    <p:extLst>
      <p:ext uri="{BB962C8B-B14F-4D97-AF65-F5344CB8AC3E}">
        <p14:creationId xmlns:p14="http://schemas.microsoft.com/office/powerpoint/2010/main" val="407093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Monolithic Applications</a:t>
            </a:r>
            <a:endParaRPr lang="en-US" dirty="0"/>
          </a:p>
        </p:txBody>
      </p:sp>
      <p:sp>
        <p:nvSpPr>
          <p:cNvPr id="3" name="Content Placeholder 2"/>
          <p:cNvSpPr>
            <a:spLocks noGrp="1"/>
          </p:cNvSpPr>
          <p:nvPr>
            <p:ph idx="1"/>
          </p:nvPr>
        </p:nvSpPr>
        <p:spPr/>
        <p:txBody>
          <a:bodyPr/>
          <a:lstStyle/>
          <a:p>
            <a:r>
              <a:rPr lang="en-US" dirty="0"/>
              <a:t>These applications are simple to test and debug.</a:t>
            </a:r>
          </a:p>
          <a:p>
            <a:r>
              <a:rPr lang="en-US" dirty="0"/>
              <a:t>These applications are also simple to deploy.</a:t>
            </a:r>
          </a:p>
          <a:p>
            <a:r>
              <a:rPr lang="en-US" dirty="0"/>
              <a:t>These applications are scalable.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5" name="Content Placeholder 5"/>
          <p:cNvPicPr>
            <a:picLocks noChangeAspect="1"/>
          </p:cNvPicPr>
          <p:nvPr/>
        </p:nvPicPr>
        <p:blipFill>
          <a:blip r:embed="rId2"/>
          <a:stretch>
            <a:fillRect/>
          </a:stretch>
        </p:blipFill>
        <p:spPr>
          <a:xfrm>
            <a:off x="6989396" y="2087592"/>
            <a:ext cx="4487604" cy="4391810"/>
          </a:xfrm>
          <a:prstGeom prst="rect">
            <a:avLst/>
          </a:prstGeom>
        </p:spPr>
      </p:pic>
    </p:spTree>
    <p:extLst>
      <p:ext uri="{BB962C8B-B14F-4D97-AF65-F5344CB8AC3E}">
        <p14:creationId xmlns:p14="http://schemas.microsoft.com/office/powerpoint/2010/main" val="19759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Monolithic Applications</a:t>
            </a:r>
          </a:p>
        </p:txBody>
      </p:sp>
      <p:sp>
        <p:nvSpPr>
          <p:cNvPr id="3" name="Content Placeholder 2"/>
          <p:cNvSpPr>
            <a:spLocks noGrp="1"/>
          </p:cNvSpPr>
          <p:nvPr>
            <p:ph idx="1"/>
          </p:nvPr>
        </p:nvSpPr>
        <p:spPr/>
        <p:txBody>
          <a:bodyPr/>
          <a:lstStyle/>
          <a:p>
            <a:r>
              <a:rPr lang="en-US" dirty="0"/>
              <a:t>In time the application become too complex.</a:t>
            </a:r>
          </a:p>
          <a:p>
            <a:r>
              <a:rPr lang="en-US" dirty="0"/>
              <a:t>Being too large is very difficult for any developer to fully understand.</a:t>
            </a:r>
          </a:p>
          <a:p>
            <a:r>
              <a:rPr lang="en-US" dirty="0"/>
              <a:t>A large application is an obstacle to continuous deployment.</a:t>
            </a:r>
          </a:p>
          <a:p>
            <a:r>
              <a:rPr lang="en-US" dirty="0"/>
              <a:t>Another problem with monolithic applications is reliability.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691202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 Tackling 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5" name="Content Placeholder 5"/>
          <p:cNvPicPr>
            <a:picLocks noChangeAspect="1"/>
          </p:cNvPicPr>
          <p:nvPr/>
        </p:nvPicPr>
        <p:blipFill>
          <a:blip r:embed="rId2"/>
          <a:stretch>
            <a:fillRect/>
          </a:stretch>
        </p:blipFill>
        <p:spPr>
          <a:xfrm>
            <a:off x="528779" y="1465225"/>
            <a:ext cx="5174293" cy="4530725"/>
          </a:xfrm>
          <a:prstGeom prst="rect">
            <a:avLst/>
          </a:prstGeom>
        </p:spPr>
      </p:pic>
      <p:pic>
        <p:nvPicPr>
          <p:cNvPr id="6" name="Content Placeholder 5"/>
          <p:cNvPicPr>
            <a:picLocks noChangeAspect="1"/>
          </p:cNvPicPr>
          <p:nvPr/>
        </p:nvPicPr>
        <p:blipFill>
          <a:blip r:embed="rId3"/>
          <a:stretch>
            <a:fillRect/>
          </a:stretch>
        </p:blipFill>
        <p:spPr>
          <a:xfrm>
            <a:off x="6222670" y="1846773"/>
            <a:ext cx="5514975" cy="3352800"/>
          </a:xfrm>
          <a:prstGeom prst="rect">
            <a:avLst/>
          </a:prstGeom>
        </p:spPr>
      </p:pic>
    </p:spTree>
    <p:extLst>
      <p:ext uri="{BB962C8B-B14F-4D97-AF65-F5344CB8AC3E}">
        <p14:creationId xmlns:p14="http://schemas.microsoft.com/office/powerpoint/2010/main" val="2809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5" name="Content Placeholder 5"/>
          <p:cNvPicPr>
            <a:picLocks noChangeAspect="1"/>
          </p:cNvPicPr>
          <p:nvPr/>
        </p:nvPicPr>
        <p:blipFill rotWithShape="1">
          <a:blip r:embed="rId2"/>
          <a:srcRect l="11801" t="6374" r="16633"/>
          <a:stretch/>
        </p:blipFill>
        <p:spPr>
          <a:xfrm>
            <a:off x="339261" y="1449238"/>
            <a:ext cx="5469148" cy="4241964"/>
          </a:xfrm>
          <a:prstGeom prst="rect">
            <a:avLst/>
          </a:prstGeom>
        </p:spPr>
      </p:pic>
      <p:pic>
        <p:nvPicPr>
          <p:cNvPr id="6" name="Content Placeholder 5"/>
          <p:cNvPicPr>
            <a:picLocks noChangeAspect="1"/>
          </p:cNvPicPr>
          <p:nvPr/>
        </p:nvPicPr>
        <p:blipFill>
          <a:blip r:embed="rId3"/>
          <a:stretch>
            <a:fillRect/>
          </a:stretch>
        </p:blipFill>
        <p:spPr>
          <a:xfrm>
            <a:off x="5894675" y="2053087"/>
            <a:ext cx="6017352" cy="2658126"/>
          </a:xfrm>
          <a:prstGeom prst="rect">
            <a:avLst/>
          </a:prstGeom>
        </p:spPr>
      </p:pic>
    </p:spTree>
    <p:extLst>
      <p:ext uri="{BB962C8B-B14F-4D97-AF65-F5344CB8AC3E}">
        <p14:creationId xmlns:p14="http://schemas.microsoft.com/office/powerpoint/2010/main" val="420136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7" name="Content Placeholder 5"/>
          <p:cNvPicPr>
            <a:picLocks noChangeAspect="1"/>
          </p:cNvPicPr>
          <p:nvPr/>
        </p:nvPicPr>
        <p:blipFill>
          <a:blip r:embed="rId2"/>
          <a:stretch>
            <a:fillRect/>
          </a:stretch>
        </p:blipFill>
        <p:spPr>
          <a:xfrm>
            <a:off x="2270424" y="1748191"/>
            <a:ext cx="8162925" cy="3509027"/>
          </a:xfrm>
          <a:prstGeom prst="rect">
            <a:avLst/>
          </a:prstGeom>
        </p:spPr>
      </p:pic>
    </p:spTree>
    <p:extLst>
      <p:ext uri="{BB962C8B-B14F-4D97-AF65-F5344CB8AC3E}">
        <p14:creationId xmlns:p14="http://schemas.microsoft.com/office/powerpoint/2010/main" val="496129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6" name="Content Placeholder 6"/>
          <p:cNvPicPr>
            <a:picLocks noChangeAspect="1"/>
          </p:cNvPicPr>
          <p:nvPr/>
        </p:nvPicPr>
        <p:blipFill>
          <a:blip r:embed="rId2"/>
          <a:stretch>
            <a:fillRect/>
          </a:stretch>
        </p:blipFill>
        <p:spPr>
          <a:xfrm>
            <a:off x="2091446" y="1709450"/>
            <a:ext cx="8162925" cy="3431473"/>
          </a:xfrm>
          <a:prstGeom prst="rect">
            <a:avLst/>
          </a:prstGeom>
        </p:spPr>
      </p:pic>
    </p:spTree>
    <p:extLst>
      <p:ext uri="{BB962C8B-B14F-4D97-AF65-F5344CB8AC3E}">
        <p14:creationId xmlns:p14="http://schemas.microsoft.com/office/powerpoint/2010/main" val="21186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7" name="Content Placeholder 5"/>
          <p:cNvPicPr>
            <a:picLocks noChangeAspect="1"/>
          </p:cNvPicPr>
          <p:nvPr/>
        </p:nvPicPr>
        <p:blipFill>
          <a:blip r:embed="rId2"/>
          <a:stretch>
            <a:fillRect/>
          </a:stretch>
        </p:blipFill>
        <p:spPr>
          <a:xfrm>
            <a:off x="2091446" y="1537010"/>
            <a:ext cx="8162925" cy="3977872"/>
          </a:xfrm>
          <a:prstGeom prst="rect">
            <a:avLst/>
          </a:prstGeom>
        </p:spPr>
      </p:pic>
    </p:spTree>
    <p:extLst>
      <p:ext uri="{BB962C8B-B14F-4D97-AF65-F5344CB8AC3E}">
        <p14:creationId xmlns:p14="http://schemas.microsoft.com/office/powerpoint/2010/main" val="3835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t>
            </a:r>
            <a:r>
              <a:rPr lang="en-US" dirty="0" err="1"/>
              <a:t>microservices</a:t>
            </a:r>
            <a:endParaRPr lang="en-US" dirty="0"/>
          </a:p>
        </p:txBody>
      </p:sp>
      <p:sp>
        <p:nvSpPr>
          <p:cNvPr id="3" name="Content Placeholder 2"/>
          <p:cNvSpPr>
            <a:spLocks noGrp="1"/>
          </p:cNvSpPr>
          <p:nvPr>
            <p:ph idx="1"/>
          </p:nvPr>
        </p:nvSpPr>
        <p:spPr/>
        <p:txBody>
          <a:bodyPr>
            <a:normAutofit/>
          </a:bodyPr>
          <a:lstStyle/>
          <a:p>
            <a:r>
              <a:rPr lang="en-US" dirty="0" smtClean="0"/>
              <a:t>Scalability</a:t>
            </a:r>
          </a:p>
          <a:p>
            <a:pPr lvl="1"/>
            <a:r>
              <a:rPr lang="en-US" dirty="0" smtClean="0"/>
              <a:t>They are </a:t>
            </a:r>
            <a:r>
              <a:rPr lang="en-US" dirty="0"/>
              <a:t>easier to scale individual components of an application </a:t>
            </a:r>
            <a:r>
              <a:rPr lang="en-US" dirty="0" smtClean="0"/>
              <a:t>independently</a:t>
            </a:r>
            <a:endParaRPr lang="en-US" dirty="0"/>
          </a:p>
          <a:p>
            <a:r>
              <a:rPr lang="en-US" dirty="0" smtClean="0"/>
              <a:t>Flexibility</a:t>
            </a:r>
          </a:p>
          <a:p>
            <a:pPr lvl="1"/>
            <a:r>
              <a:rPr lang="en-US" dirty="0" smtClean="0"/>
              <a:t>They allow </a:t>
            </a:r>
            <a:r>
              <a:rPr lang="en-US" dirty="0"/>
              <a:t>developers to use different technologies and programming languages for different components of the </a:t>
            </a:r>
            <a:r>
              <a:rPr lang="en-US" dirty="0" smtClean="0"/>
              <a:t>application</a:t>
            </a:r>
            <a:endParaRPr lang="en-US" dirty="0"/>
          </a:p>
          <a:p>
            <a:r>
              <a:rPr lang="en-US" dirty="0" smtClean="0"/>
              <a:t>Resilience</a:t>
            </a:r>
          </a:p>
          <a:p>
            <a:pPr lvl="1"/>
            <a:r>
              <a:rPr lang="en-US" dirty="0" smtClean="0"/>
              <a:t>Failures </a:t>
            </a:r>
            <a:r>
              <a:rPr lang="en-US" dirty="0"/>
              <a:t>in one service do not impact the entire </a:t>
            </a:r>
            <a:r>
              <a:rPr lang="en-US" dirty="0" smtClean="0"/>
              <a:t>application</a:t>
            </a:r>
            <a:endParaRPr lang="en-US" dirty="0"/>
          </a:p>
          <a:p>
            <a:r>
              <a:rPr lang="en-US" dirty="0" smtClean="0"/>
              <a:t>Faster </a:t>
            </a:r>
            <a:r>
              <a:rPr lang="en-US" dirty="0"/>
              <a:t>development and </a:t>
            </a:r>
            <a:r>
              <a:rPr lang="en-US" dirty="0" smtClean="0"/>
              <a:t>deployment</a:t>
            </a:r>
          </a:p>
          <a:p>
            <a:pPr lvl="1"/>
            <a:r>
              <a:rPr lang="en-US" dirty="0" err="1" smtClean="0"/>
              <a:t>Microservices</a:t>
            </a:r>
            <a:r>
              <a:rPr lang="en-US" dirty="0" smtClean="0"/>
              <a:t> </a:t>
            </a:r>
            <a:r>
              <a:rPr lang="en-US" dirty="0"/>
              <a:t>can be developed and deployed </a:t>
            </a:r>
            <a:r>
              <a:rPr lang="en-US" dirty="0" smtClean="0"/>
              <a:t>independently</a:t>
            </a:r>
            <a:endParaRPr lang="en-US" dirty="0"/>
          </a:p>
          <a:p>
            <a:r>
              <a:rPr lang="en-US" dirty="0" smtClean="0"/>
              <a:t>Improved </a:t>
            </a:r>
            <a:r>
              <a:rPr lang="en-US" dirty="0"/>
              <a:t>team </a:t>
            </a:r>
            <a:r>
              <a:rPr lang="en-US" dirty="0" smtClean="0"/>
              <a:t>collaboration</a:t>
            </a:r>
          </a:p>
          <a:p>
            <a:pPr lvl="1"/>
            <a:r>
              <a:rPr lang="en-US" dirty="0" smtClean="0"/>
              <a:t>They </a:t>
            </a:r>
            <a:r>
              <a:rPr lang="en-US" dirty="0"/>
              <a:t>encourage smaller, more focused development teams that can work more independently and </a:t>
            </a:r>
            <a:r>
              <a:rPr lang="en-US" dirty="0" smtClean="0"/>
              <a:t>collaboratively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9821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cloud-based integration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using </a:t>
            </a:r>
            <a:r>
              <a:rPr lang="en-US" dirty="0" err="1"/>
              <a:t>microservices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Increased </a:t>
            </a:r>
            <a:r>
              <a:rPr lang="en-US" dirty="0" smtClean="0"/>
              <a:t>complexity</a:t>
            </a:r>
          </a:p>
          <a:p>
            <a:pPr lvl="1"/>
            <a:r>
              <a:rPr lang="en-US" dirty="0" smtClean="0"/>
              <a:t>They add </a:t>
            </a:r>
            <a:r>
              <a:rPr lang="en-US" dirty="0"/>
              <a:t>additional complexity to the development and deployment process, as multiple services must be developed, tested, and deployed independently.</a:t>
            </a:r>
          </a:p>
          <a:p>
            <a:r>
              <a:rPr lang="en-US" dirty="0" smtClean="0"/>
              <a:t>Integration challenges</a:t>
            </a:r>
          </a:p>
          <a:p>
            <a:pPr lvl="1"/>
            <a:r>
              <a:rPr lang="en-US" dirty="0" smtClean="0"/>
              <a:t>Because </a:t>
            </a:r>
            <a:r>
              <a:rPr lang="en-US" dirty="0" err="1"/>
              <a:t>microservices</a:t>
            </a:r>
            <a:r>
              <a:rPr lang="en-US" dirty="0"/>
              <a:t> are developed independently, there can be challenges in integrating them with other services and ensuring that they work together seamlessly.</a:t>
            </a:r>
          </a:p>
          <a:p>
            <a:r>
              <a:rPr lang="en-US" dirty="0" smtClean="0"/>
              <a:t>Increased </a:t>
            </a:r>
            <a:r>
              <a:rPr lang="en-US" dirty="0"/>
              <a:t>operational </a:t>
            </a:r>
            <a:r>
              <a:rPr lang="en-US" dirty="0" smtClean="0"/>
              <a:t>overhead</a:t>
            </a:r>
          </a:p>
          <a:p>
            <a:pPr lvl="1"/>
            <a:r>
              <a:rPr lang="en-US" dirty="0" smtClean="0"/>
              <a:t>Managing </a:t>
            </a:r>
            <a:r>
              <a:rPr lang="en-US" dirty="0"/>
              <a:t>multiple services can be more complex and require more resources than managing a single monolithic application</a:t>
            </a:r>
            <a:r>
              <a:rPr lang="en-US" dirty="0" smtClean="0"/>
              <a:t>.</a:t>
            </a:r>
            <a:endParaRPr lang="en-US" dirty="0"/>
          </a:p>
          <a:p>
            <a:r>
              <a:rPr lang="en-US" dirty="0"/>
              <a:t>Testing </a:t>
            </a:r>
            <a:r>
              <a:rPr lang="en-US" dirty="0" smtClean="0"/>
              <a:t>challenges</a:t>
            </a:r>
          </a:p>
          <a:p>
            <a:pPr lvl="1"/>
            <a:r>
              <a:rPr lang="en-US" dirty="0" smtClean="0"/>
              <a:t>Testing </a:t>
            </a:r>
            <a:r>
              <a:rPr lang="en-US" dirty="0" err="1"/>
              <a:t>microservices</a:t>
            </a:r>
            <a:r>
              <a:rPr lang="en-US" dirty="0"/>
              <a:t> can be more complex than testing a monolithic application, as each service must be tested independently and in conjunction with other services</a:t>
            </a:r>
            <a:r>
              <a:rPr lang="en-US" dirty="0" smtClean="0"/>
              <a:t>.</a:t>
            </a:r>
            <a:endParaRPr lang="en-US" dirty="0"/>
          </a:p>
          <a:p>
            <a:r>
              <a:rPr lang="en-US" dirty="0"/>
              <a:t>Performance </a:t>
            </a:r>
            <a:r>
              <a:rPr lang="en-US" dirty="0" smtClean="0"/>
              <a:t>overhead</a:t>
            </a:r>
          </a:p>
          <a:p>
            <a:pPr lvl="1"/>
            <a:r>
              <a:rPr lang="en-US" dirty="0" smtClean="0"/>
              <a:t>Because </a:t>
            </a:r>
            <a:r>
              <a:rPr lang="en-US" dirty="0" err="1"/>
              <a:t>microservices</a:t>
            </a:r>
            <a:r>
              <a:rPr lang="en-US" dirty="0"/>
              <a:t> communicate with each other over APIs, there can be additional performance overhead compared to a monolithic application that has direct access to all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965962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Microservices</a:t>
            </a:r>
            <a:r>
              <a:rPr lang="en-US" dirty="0"/>
              <a:t> </a:t>
            </a:r>
            <a:r>
              <a:rPr lang="en-US" dirty="0" smtClean="0"/>
              <a:t>Architecture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93111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a:t>
            </a:r>
            <a:r>
              <a:rPr lang="en-US" dirty="0" err="1"/>
              <a:t>Microservice</a:t>
            </a:r>
            <a:r>
              <a:rPr lang="en-US" dirty="0"/>
              <a:t> architecture</a:t>
            </a:r>
          </a:p>
        </p:txBody>
      </p:sp>
      <p:sp>
        <p:nvSpPr>
          <p:cNvPr id="3" name="Content Placeholder 2"/>
          <p:cNvSpPr>
            <a:spLocks noGrp="1"/>
          </p:cNvSpPr>
          <p:nvPr>
            <p:ph idx="1"/>
          </p:nvPr>
        </p:nvSpPr>
        <p:spPr/>
        <p:txBody>
          <a:bodyPr>
            <a:normAutofit/>
          </a:bodyPr>
          <a:lstStyle/>
          <a:p>
            <a:r>
              <a:rPr lang="en-US" dirty="0" err="1" smtClean="0"/>
              <a:t>Microservices</a:t>
            </a:r>
            <a:endParaRPr lang="en-US" dirty="0"/>
          </a:p>
          <a:p>
            <a:pPr lvl="1"/>
            <a:r>
              <a:rPr lang="en-US" dirty="0" smtClean="0"/>
              <a:t>Self-contained services that can </a:t>
            </a:r>
            <a:r>
              <a:rPr lang="en-US" dirty="0"/>
              <a:t>be any language and function separate from one another, making them ideal for implementation through various software teams</a:t>
            </a:r>
            <a:r>
              <a:rPr lang="en-US" dirty="0" smtClean="0"/>
              <a:t>.</a:t>
            </a:r>
            <a:endParaRPr lang="en-US" dirty="0"/>
          </a:p>
          <a:p>
            <a:r>
              <a:rPr lang="en-US" dirty="0" smtClean="0"/>
              <a:t>Containers</a:t>
            </a:r>
          </a:p>
          <a:p>
            <a:pPr lvl="1"/>
            <a:r>
              <a:rPr lang="en-US" dirty="0"/>
              <a:t> </a:t>
            </a:r>
            <a:r>
              <a:rPr lang="en-US" dirty="0" smtClean="0"/>
              <a:t>A </a:t>
            </a:r>
            <a:r>
              <a:rPr lang="en-US" dirty="0"/>
              <a:t>package of software that functions </a:t>
            </a:r>
            <a:r>
              <a:rPr lang="en-US" dirty="0" smtClean="0"/>
              <a:t>independently and works </a:t>
            </a:r>
            <a:r>
              <a:rPr lang="en-US" dirty="0"/>
              <a:t>to isolate each service in the same environment.</a:t>
            </a:r>
          </a:p>
          <a:p>
            <a:r>
              <a:rPr lang="en-US" dirty="0"/>
              <a:t>Service </a:t>
            </a:r>
            <a:r>
              <a:rPr lang="en-US" dirty="0" smtClean="0"/>
              <a:t>mesh</a:t>
            </a:r>
          </a:p>
          <a:p>
            <a:pPr lvl="1"/>
            <a:r>
              <a:rPr lang="en-US" dirty="0" smtClean="0"/>
              <a:t>It is </a:t>
            </a:r>
            <a:r>
              <a:rPr lang="en-US" dirty="0"/>
              <a:t>responsible for the communication between </a:t>
            </a:r>
            <a:r>
              <a:rPr lang="en-US" dirty="0" err="1"/>
              <a:t>microservices</a:t>
            </a:r>
            <a:r>
              <a:rPr lang="en-US" dirty="0"/>
              <a:t> via a messaging layer</a:t>
            </a:r>
            <a:r>
              <a:rPr lang="en-US" dirty="0" smtClean="0"/>
              <a:t>.</a:t>
            </a:r>
            <a:endParaRPr lang="en-US" dirty="0"/>
          </a:p>
          <a:p>
            <a:r>
              <a:rPr lang="en-US" dirty="0"/>
              <a:t>Service </a:t>
            </a:r>
            <a:r>
              <a:rPr lang="en-US" dirty="0" smtClean="0"/>
              <a:t>discovery</a:t>
            </a:r>
          </a:p>
          <a:p>
            <a:pPr lvl="1"/>
            <a:r>
              <a:rPr lang="en-US" dirty="0" smtClean="0"/>
              <a:t>Helps </a:t>
            </a:r>
            <a:r>
              <a:rPr lang="en-US" dirty="0"/>
              <a:t>manage deployment and evenly distribute the load. </a:t>
            </a:r>
          </a:p>
          <a:p>
            <a:r>
              <a:rPr lang="en-US" dirty="0"/>
              <a:t>API </a:t>
            </a:r>
            <a:r>
              <a:rPr lang="en-US" dirty="0" smtClean="0"/>
              <a:t>gateway</a:t>
            </a:r>
          </a:p>
          <a:p>
            <a:pPr lvl="1"/>
            <a:r>
              <a:rPr lang="en-US" dirty="0" smtClean="0"/>
              <a:t>Communication </a:t>
            </a:r>
            <a:r>
              <a:rPr lang="en-US" dirty="0"/>
              <a:t>in the complex distributed </a:t>
            </a:r>
            <a:r>
              <a:rPr lang="en-US" dirty="0" err="1"/>
              <a:t>microservices</a:t>
            </a:r>
            <a:r>
              <a:rPr lang="en-US" dirty="0"/>
              <a:t> architecture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740055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0A31-BE7E-41C2-95AB-A88A9593BEB0}"/>
              </a:ext>
            </a:extLst>
          </p:cNvPr>
          <p:cNvSpPr>
            <a:spLocks noGrp="1"/>
          </p:cNvSpPr>
          <p:nvPr>
            <p:ph type="title"/>
          </p:nvPr>
        </p:nvSpPr>
        <p:spPr/>
        <p:txBody>
          <a:bodyPr/>
          <a:lstStyle/>
          <a:p>
            <a:r>
              <a:rPr lang="en-US" dirty="0"/>
              <a:t>What are microservices?</a:t>
            </a:r>
          </a:p>
        </p:txBody>
      </p:sp>
      <p:sp>
        <p:nvSpPr>
          <p:cNvPr id="3" name="Content Placeholder 2">
            <a:extLst>
              <a:ext uri="{FF2B5EF4-FFF2-40B4-BE49-F238E27FC236}">
                <a16:creationId xmlns:a16="http://schemas.microsoft.com/office/drawing/2014/main" id="{5B341214-C8E2-410A-BBA2-E42A9523638F}"/>
              </a:ext>
            </a:extLst>
          </p:cNvPr>
          <p:cNvSpPr>
            <a:spLocks noGrp="1"/>
          </p:cNvSpPr>
          <p:nvPr>
            <p:ph sz="quarter" idx="1"/>
          </p:nvPr>
        </p:nvSpPr>
        <p:spPr/>
        <p:txBody>
          <a:bodyPr/>
          <a:lstStyle/>
          <a:p>
            <a:r>
              <a:rPr lang="en-US" dirty="0"/>
              <a:t>A model of technical architecture</a:t>
            </a:r>
          </a:p>
          <a:p>
            <a:pPr lvl="1"/>
            <a:r>
              <a:rPr lang="en-US" dirty="0"/>
              <a:t>Small independent functional applications</a:t>
            </a:r>
          </a:p>
          <a:p>
            <a:pPr lvl="1"/>
            <a:r>
              <a:rPr lang="en-US" dirty="0"/>
              <a:t>Each microservices built on appropriate technical  components</a:t>
            </a:r>
          </a:p>
          <a:p>
            <a:r>
              <a:rPr lang="en-US" dirty="0"/>
              <a:t>A software development pattern</a:t>
            </a:r>
          </a:p>
          <a:p>
            <a:pPr lvl="1"/>
            <a:r>
              <a:rPr lang="en-US" dirty="0"/>
              <a:t>Decentralization  of technical components</a:t>
            </a:r>
          </a:p>
          <a:p>
            <a:pPr lvl="1"/>
            <a:r>
              <a:rPr lang="en-US" dirty="0"/>
              <a:t>Distributed programming / DevOps teams</a:t>
            </a:r>
          </a:p>
          <a:p>
            <a:pPr lvl="1"/>
            <a:r>
              <a:rPr lang="en-US" dirty="0"/>
              <a:t>Responsibility to deploy, operate, and  maintain services</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250752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56D2-1D37-4D68-B92A-9DA2BAD9706A}"/>
              </a:ext>
            </a:extLst>
          </p:cNvPr>
          <p:cNvSpPr>
            <a:spLocks noGrp="1"/>
          </p:cNvSpPr>
          <p:nvPr>
            <p:ph type="title"/>
          </p:nvPr>
        </p:nvSpPr>
        <p:spPr/>
        <p:txBody>
          <a:bodyPr/>
          <a:lstStyle/>
          <a:p>
            <a:r>
              <a:rPr lang="en-US" dirty="0"/>
              <a:t>From apps to systems</a:t>
            </a:r>
          </a:p>
        </p:txBody>
      </p:sp>
      <p:sp>
        <p:nvSpPr>
          <p:cNvPr id="3" name="Content Placeholder 2">
            <a:extLst>
              <a:ext uri="{FF2B5EF4-FFF2-40B4-BE49-F238E27FC236}">
                <a16:creationId xmlns:a16="http://schemas.microsoft.com/office/drawing/2014/main" id="{E4D32BEC-A804-48B8-A811-35A1B6231D14}"/>
              </a:ext>
            </a:extLst>
          </p:cNvPr>
          <p:cNvSpPr>
            <a:spLocks noGrp="1"/>
          </p:cNvSpPr>
          <p:nvPr>
            <p:ph sz="quarter" idx="1"/>
          </p:nvPr>
        </p:nvSpPr>
        <p:spPr/>
        <p:txBody>
          <a:bodyPr/>
          <a:lstStyle/>
          <a:p>
            <a:r>
              <a:rPr lang="en-US" dirty="0"/>
              <a:t>Many microservices are assembled to create a complex business application</a:t>
            </a:r>
          </a:p>
          <a:p>
            <a:r>
              <a:rPr lang="en-US" dirty="0"/>
              <a:t>Separate independent components</a:t>
            </a:r>
          </a:p>
          <a:p>
            <a:r>
              <a:rPr lang="en-US" dirty="0"/>
              <a:t>Brought together via middleware or API gateway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057773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906E-0F4A-4658-8DB2-86737DDF0783}"/>
              </a:ext>
            </a:extLst>
          </p:cNvPr>
          <p:cNvSpPr>
            <a:spLocks noGrp="1"/>
          </p:cNvSpPr>
          <p:nvPr>
            <p:ph type="title"/>
          </p:nvPr>
        </p:nvSpPr>
        <p:spPr/>
        <p:txBody>
          <a:bodyPr/>
          <a:lstStyle/>
          <a:p>
            <a:r>
              <a:rPr lang="en-US" dirty="0"/>
              <a:t>Software Development Styles</a:t>
            </a:r>
          </a:p>
        </p:txBody>
      </p:sp>
      <p:sp>
        <p:nvSpPr>
          <p:cNvPr id="3" name="Content Placeholder 2">
            <a:extLst>
              <a:ext uri="{FF2B5EF4-FFF2-40B4-BE49-F238E27FC236}">
                <a16:creationId xmlns:a16="http://schemas.microsoft.com/office/drawing/2014/main" id="{7980A4F0-8D15-48A3-AE22-15517CA841EA}"/>
              </a:ext>
            </a:extLst>
          </p:cNvPr>
          <p:cNvSpPr>
            <a:spLocks noGrp="1"/>
          </p:cNvSpPr>
          <p:nvPr>
            <p:ph sz="quarter" idx="1"/>
          </p:nvPr>
        </p:nvSpPr>
        <p:spPr/>
        <p:txBody>
          <a:bodyPr>
            <a:normAutofit/>
          </a:bodyPr>
          <a:lstStyle/>
          <a:p>
            <a:r>
              <a:rPr lang="en-US" dirty="0"/>
              <a:t>Monolithic Applications</a:t>
            </a:r>
          </a:p>
          <a:p>
            <a:pPr lvl="1"/>
            <a:r>
              <a:rPr lang="en-US" dirty="0"/>
              <a:t>Codebase of application deployed as a single bundle of executables and libraries on a unified platform</a:t>
            </a:r>
          </a:p>
          <a:p>
            <a:r>
              <a:rPr lang="en-US" dirty="0"/>
              <a:t>Microservices Architecture</a:t>
            </a:r>
          </a:p>
          <a:p>
            <a:pPr lvl="1"/>
            <a:r>
              <a:rPr lang="en-US" dirty="0"/>
              <a:t>Multiple independent software components orchestrated to form a unified application</a:t>
            </a:r>
          </a:p>
          <a:p>
            <a:pPr lvl="1"/>
            <a:r>
              <a:rPr lang="en-US" dirty="0"/>
              <a:t>Common infrastructure:</a:t>
            </a:r>
          </a:p>
          <a:p>
            <a:pPr lvl="2"/>
            <a:r>
              <a:rPr lang="en-US" dirty="0"/>
              <a:t>User interface toolkit</a:t>
            </a:r>
          </a:p>
          <a:p>
            <a:pPr lvl="2"/>
            <a:r>
              <a:rPr lang="en-US" dirty="0"/>
              <a:t>API Gateway</a:t>
            </a:r>
          </a:p>
          <a:p>
            <a:pPr lvl="2"/>
            <a:r>
              <a:rPr lang="en-US"/>
              <a:t>Persistence layer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998838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5460-5626-4688-9B0B-94E3B348D0A0}"/>
              </a:ext>
            </a:extLst>
          </p:cNvPr>
          <p:cNvSpPr>
            <a:spLocks noGrp="1"/>
          </p:cNvSpPr>
          <p:nvPr>
            <p:ph type="title"/>
          </p:nvPr>
        </p:nvSpPr>
        <p:spPr/>
        <p:txBody>
          <a:bodyPr/>
          <a:lstStyle/>
          <a:p>
            <a:r>
              <a:rPr lang="en-US" dirty="0"/>
              <a:t>An internal architecture</a:t>
            </a:r>
          </a:p>
        </p:txBody>
      </p:sp>
      <p:sp>
        <p:nvSpPr>
          <p:cNvPr id="3" name="Content Placeholder 2">
            <a:extLst>
              <a:ext uri="{FF2B5EF4-FFF2-40B4-BE49-F238E27FC236}">
                <a16:creationId xmlns:a16="http://schemas.microsoft.com/office/drawing/2014/main" id="{52D00B16-F7FE-4E6E-ADCA-F2ADA11204FD}"/>
              </a:ext>
            </a:extLst>
          </p:cNvPr>
          <p:cNvSpPr>
            <a:spLocks noGrp="1"/>
          </p:cNvSpPr>
          <p:nvPr>
            <p:ph sz="quarter" idx="1"/>
          </p:nvPr>
        </p:nvSpPr>
        <p:spPr/>
        <p:txBody>
          <a:bodyPr/>
          <a:lstStyle/>
          <a:p>
            <a:r>
              <a:rPr lang="en-US" dirty="0"/>
              <a:t>Not necessarily apparent  to users whether the application is based on microservices</a:t>
            </a:r>
          </a:p>
          <a:p>
            <a:r>
              <a:rPr lang="en-US" dirty="0"/>
              <a:t>Needed for fast performance, high availability, extreme transaction loads</a:t>
            </a:r>
          </a:p>
          <a:p>
            <a:r>
              <a:rPr lang="en-US" dirty="0"/>
              <a:t>Decentralized architecture does not  imply fragmented user experience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990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D891-650B-431C-89AF-761703F3EEC0}"/>
              </a:ext>
            </a:extLst>
          </p:cNvPr>
          <p:cNvSpPr>
            <a:spLocks noGrp="1"/>
          </p:cNvSpPr>
          <p:nvPr>
            <p:ph type="title"/>
          </p:nvPr>
        </p:nvSpPr>
        <p:spPr/>
        <p:txBody>
          <a:bodyPr/>
          <a:lstStyle/>
          <a:p>
            <a:r>
              <a:rPr lang="en-US" dirty="0"/>
              <a:t>Who uses Microservices</a:t>
            </a:r>
          </a:p>
        </p:txBody>
      </p:sp>
      <p:sp>
        <p:nvSpPr>
          <p:cNvPr id="3" name="Content Placeholder 2">
            <a:extLst>
              <a:ext uri="{FF2B5EF4-FFF2-40B4-BE49-F238E27FC236}">
                <a16:creationId xmlns:a16="http://schemas.microsoft.com/office/drawing/2014/main" id="{AD3386A0-80F4-4D25-8B41-B005172F788E}"/>
              </a:ext>
            </a:extLst>
          </p:cNvPr>
          <p:cNvSpPr>
            <a:spLocks noGrp="1"/>
          </p:cNvSpPr>
          <p:nvPr>
            <p:ph sz="quarter" idx="1"/>
          </p:nvPr>
        </p:nvSpPr>
        <p:spPr/>
        <p:txBody>
          <a:bodyPr/>
          <a:lstStyle/>
          <a:p>
            <a:r>
              <a:rPr lang="en-US" dirty="0"/>
              <a:t>Uber</a:t>
            </a:r>
          </a:p>
          <a:p>
            <a:r>
              <a:rPr lang="en-US" dirty="0"/>
              <a:t>Netflix</a:t>
            </a:r>
          </a:p>
          <a:p>
            <a:r>
              <a:rPr lang="en-US" dirty="0"/>
              <a:t>Amazon</a:t>
            </a:r>
          </a:p>
          <a:p>
            <a:r>
              <a:rPr lang="en-US" dirty="0" err="1"/>
              <a:t>Ebay</a:t>
            </a:r>
            <a:endParaRPr lang="en-US" dirty="0"/>
          </a:p>
          <a:p>
            <a:r>
              <a:rPr lang="en-US" dirty="0"/>
              <a:t>Twitter</a:t>
            </a:r>
          </a:p>
          <a:p>
            <a:r>
              <a:rPr lang="en-US" dirty="0"/>
              <a:t>PayPal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11149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6348-3406-4CF4-ABFC-1B03613B0ACB}"/>
              </a:ext>
            </a:extLst>
          </p:cNvPr>
          <p:cNvSpPr>
            <a:spLocks noGrp="1"/>
          </p:cNvSpPr>
          <p:nvPr>
            <p:ph type="title"/>
          </p:nvPr>
        </p:nvSpPr>
        <p:spPr/>
        <p:txBody>
          <a:bodyPr/>
          <a:lstStyle/>
          <a:p>
            <a:r>
              <a:rPr lang="en-US" dirty="0"/>
              <a:t>Alternative approach: Monolithic software</a:t>
            </a:r>
          </a:p>
        </p:txBody>
      </p:sp>
      <p:sp>
        <p:nvSpPr>
          <p:cNvPr id="3" name="Content Placeholder 2">
            <a:extLst>
              <a:ext uri="{FF2B5EF4-FFF2-40B4-BE49-F238E27FC236}">
                <a16:creationId xmlns:a16="http://schemas.microsoft.com/office/drawing/2014/main" id="{E4ED9131-CEB2-4F70-852B-B86376575BE7}"/>
              </a:ext>
            </a:extLst>
          </p:cNvPr>
          <p:cNvSpPr>
            <a:spLocks noGrp="1"/>
          </p:cNvSpPr>
          <p:nvPr>
            <p:ph sz="quarter" idx="1"/>
          </p:nvPr>
        </p:nvSpPr>
        <p:spPr/>
        <p:txBody>
          <a:bodyPr/>
          <a:lstStyle/>
          <a:p>
            <a:r>
              <a:rPr lang="en-US" dirty="0"/>
              <a:t>Consolidated executable application </a:t>
            </a:r>
          </a:p>
          <a:p>
            <a:pPr lvl="1"/>
            <a:r>
              <a:rPr lang="en-US" dirty="0"/>
              <a:t>Plus supporting libraries  and  modules</a:t>
            </a:r>
          </a:p>
          <a:p>
            <a:r>
              <a:rPr lang="en-US" dirty="0"/>
              <a:t>Can be massively distributed across computing clusters</a:t>
            </a:r>
          </a:p>
          <a:p>
            <a:r>
              <a:rPr lang="en-US" dirty="0"/>
              <a:t>Entire application based on a uniform technology stack:</a:t>
            </a:r>
          </a:p>
          <a:p>
            <a:pPr lvl="1"/>
            <a:r>
              <a:rPr lang="en-US" dirty="0"/>
              <a:t>Server platform</a:t>
            </a:r>
          </a:p>
          <a:p>
            <a:pPr lvl="1"/>
            <a:r>
              <a:rPr lang="en-US" dirty="0"/>
              <a:t>Operating system</a:t>
            </a:r>
          </a:p>
          <a:p>
            <a:pPr lvl="1"/>
            <a:r>
              <a:rPr lang="en-US" dirty="0"/>
              <a:t>Programming  language</a:t>
            </a:r>
          </a:p>
          <a:p>
            <a:pPr lvl="1"/>
            <a:r>
              <a:rPr lang="en-US" dirty="0"/>
              <a:t>Database layer</a:t>
            </a:r>
          </a:p>
          <a:p>
            <a:r>
              <a:rPr lang="en-US" dirty="0"/>
              <a:t>Enhancements mean recompilation of entire application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685697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latin typeface="Candara" panose="020E0502030303020204" pitchFamily="34" charset="0"/>
            </a:endParaRPr>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846474"/>
            <a:ext cx="9074781" cy="31304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Run time libraries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519803"/>
            <a:ext cx="9133501" cy="122782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85000"/>
                    <a:lumOff val="15000"/>
                  </a:schemeClr>
                </a:solidFill>
                <a:latin typeface="Candara" panose="020E0502030303020204" pitchFamily="34" charset="0"/>
              </a:rPr>
              <a:t>Application software </a:t>
            </a:r>
            <a:br>
              <a:rPr lang="en-US" sz="2800" dirty="0">
                <a:solidFill>
                  <a:schemeClr val="tx1">
                    <a:lumMod val="85000"/>
                    <a:lumOff val="15000"/>
                  </a:schemeClr>
                </a:solidFill>
                <a:latin typeface="Candara" panose="020E0502030303020204" pitchFamily="34" charset="0"/>
              </a:rPr>
            </a:br>
            <a:r>
              <a:rPr lang="en-US" sz="2800" dirty="0">
                <a:solidFill>
                  <a:schemeClr val="tx1">
                    <a:lumMod val="85000"/>
                    <a:lumOff val="15000"/>
                  </a:schemeClr>
                </a:solidFill>
                <a:latin typeface="Candara" panose="020E0502030303020204" pitchFamily="34" charset="0"/>
              </a:rPr>
              <a:t>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829347" cy="646331"/>
          </a:xfrm>
          <a:prstGeom prst="rect">
            <a:avLst/>
          </a:prstGeom>
          <a:noFill/>
        </p:spPr>
        <p:txBody>
          <a:bodyPr wrap="none" rtlCol="0">
            <a:spAutoFit/>
          </a:bodyPr>
          <a:lstStyle/>
          <a:p>
            <a:r>
              <a:rPr lang="en-US" b="1" dirty="0">
                <a:latin typeface="Candara" panose="020E0502030303020204" pitchFamily="34" charset="0"/>
              </a:rPr>
              <a:t>Database Engine</a:t>
            </a:r>
          </a:p>
          <a:p>
            <a:endParaRPr lang="en-US" dirty="0">
              <a:latin typeface="Candara" panose="020E0502030303020204" pitchFamily="34" charset="0"/>
            </a:endParaRPr>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9110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a:off x="8425543" y="2107598"/>
            <a:ext cx="15738"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a:off x="8700502" y="2107598"/>
            <a:ext cx="21771"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8981494" y="2107598"/>
            <a:ext cx="0"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447599" cy="523220"/>
          </a:xfrm>
          <a:prstGeom prst="rect">
            <a:avLst/>
          </a:prstGeom>
          <a:noFill/>
        </p:spPr>
        <p:txBody>
          <a:bodyPr wrap="none" rtlCol="0">
            <a:spAutoFit/>
          </a:bodyPr>
          <a:lstStyle/>
          <a:p>
            <a:r>
              <a:rPr lang="en-US" sz="2800" dirty="0">
                <a:latin typeface="Candara" panose="020E0502030303020204" pitchFamily="34" charset="0"/>
              </a:rPr>
              <a:t>Monolithic Application Conceptual Model</a:t>
            </a:r>
          </a:p>
        </p:txBody>
      </p:sp>
      <p:sp>
        <p:nvSpPr>
          <p:cNvPr id="2" name="Slide Number Placeholder 1"/>
          <p:cNvSpPr>
            <a:spLocks noGrp="1"/>
          </p:cNvSpPr>
          <p:nvPr>
            <p:ph type="sldNum" sz="quarter" idx="12"/>
          </p:nvPr>
        </p:nvSpPr>
        <p:spPr/>
        <p:txBody>
          <a:bodyPr/>
          <a:lstStyle/>
          <a:p>
            <a:fld id="{B8DACC02-A2BD-4578-8E03-6D891060A695}" type="slidenum">
              <a:rPr lang="en-US" smtClean="0"/>
              <a:t>39</a:t>
            </a:fld>
            <a:endParaRPr lang="en-US"/>
          </a:p>
        </p:txBody>
      </p:sp>
    </p:spTree>
    <p:extLst>
      <p:ext uri="{BB962C8B-B14F-4D97-AF65-F5344CB8AC3E}">
        <p14:creationId xmlns:p14="http://schemas.microsoft.com/office/powerpoint/2010/main" val="391464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a:t>What is cloud-based integration?</a:t>
            </a:r>
            <a:endParaRPr lang="en-US" dirty="0"/>
          </a:p>
        </p:txBody>
      </p:sp>
      <p:sp>
        <p:nvSpPr>
          <p:cNvPr id="5124" name="Rectangle 3"/>
          <p:cNvSpPr>
            <a:spLocks noGrp="1" noChangeArrowheads="1"/>
          </p:cNvSpPr>
          <p:nvPr>
            <p:ph idx="1"/>
          </p:nvPr>
        </p:nvSpPr>
        <p:spPr/>
        <p:txBody>
          <a:bodyPr>
            <a:normAutofit/>
          </a:bodyPr>
          <a:lstStyle/>
          <a:p>
            <a:r>
              <a:rPr lang="en-US" dirty="0"/>
              <a:t>Cloud-based integration is the process of connecting and exchanging data between applications and systems that are hosted in the cloud.</a:t>
            </a:r>
          </a:p>
          <a:p>
            <a:r>
              <a:rPr lang="en-US" dirty="0"/>
              <a:t>Cloud-based integration solutions offer a number of advantages over traditional integration methods, including:</a:t>
            </a:r>
          </a:p>
          <a:p>
            <a:pPr lvl="1"/>
            <a:r>
              <a:rPr lang="en-US" dirty="0"/>
              <a:t>Reduced costs</a:t>
            </a:r>
          </a:p>
          <a:p>
            <a:pPr lvl="1"/>
            <a:r>
              <a:rPr lang="en-US" dirty="0"/>
              <a:t>Increased agility</a:t>
            </a:r>
          </a:p>
          <a:p>
            <a:pPr lvl="1"/>
            <a:r>
              <a:rPr lang="en-US" dirty="0"/>
              <a:t>Improved scalability</a:t>
            </a:r>
          </a:p>
          <a:p>
            <a:pPr lvl="1"/>
            <a:r>
              <a:rPr lang="en-US" dirty="0"/>
              <a:t>Enhanced security</a:t>
            </a: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728" y="3122762"/>
            <a:ext cx="5808045" cy="3343167"/>
          </a:xfrm>
          <a:prstGeom prst="rect">
            <a:avLst/>
          </a:prstGeom>
        </p:spPr>
      </p:pic>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1017-DA85-4442-B90A-B0F50E3F6EBD}"/>
              </a:ext>
            </a:extLst>
          </p:cNvPr>
          <p:cNvSpPr>
            <a:spLocks noGrp="1"/>
          </p:cNvSpPr>
          <p:nvPr>
            <p:ph type="title"/>
          </p:nvPr>
        </p:nvSpPr>
        <p:spPr/>
        <p:txBody>
          <a:bodyPr/>
          <a:lstStyle/>
          <a:p>
            <a:r>
              <a:rPr lang="en-US" dirty="0"/>
              <a:t>Services-oriented Architecture</a:t>
            </a:r>
          </a:p>
        </p:txBody>
      </p:sp>
      <p:sp>
        <p:nvSpPr>
          <p:cNvPr id="3" name="Content Placeholder 2">
            <a:extLst>
              <a:ext uri="{FF2B5EF4-FFF2-40B4-BE49-F238E27FC236}">
                <a16:creationId xmlns:a16="http://schemas.microsoft.com/office/drawing/2014/main" id="{C52AF3FC-38CA-4566-9438-3022077FD978}"/>
              </a:ext>
            </a:extLst>
          </p:cNvPr>
          <p:cNvSpPr>
            <a:spLocks noGrp="1"/>
          </p:cNvSpPr>
          <p:nvPr>
            <p:ph sz="quarter" idx="1"/>
          </p:nvPr>
        </p:nvSpPr>
        <p:spPr/>
        <p:txBody>
          <a:bodyPr/>
          <a:lstStyle/>
          <a:p>
            <a:r>
              <a:rPr lang="en-US" dirty="0"/>
              <a:t>Longstanding approach to business  application development</a:t>
            </a:r>
          </a:p>
          <a:p>
            <a:r>
              <a:rPr lang="en-US" dirty="0"/>
              <a:t>Monolithic application  based on reusable services</a:t>
            </a:r>
          </a:p>
          <a:p>
            <a:r>
              <a:rPr lang="en-US" dirty="0"/>
              <a:t>Complex applications rely on an enterprise service bus to manage communications among services, database connectivity, event triggers, </a:t>
            </a:r>
            <a:r>
              <a:rPr lang="en-US" dirty="0" err="1"/>
              <a:t>etc</a:t>
            </a:r>
            <a:endParaRPr lang="en-US" dirty="0"/>
          </a:p>
          <a:p>
            <a:r>
              <a:rPr lang="en-US" dirty="0"/>
              <a:t>Single uniform technology platform</a:t>
            </a:r>
          </a:p>
          <a:p>
            <a:r>
              <a:rPr lang="en-US" dirty="0"/>
              <a:t>Code assembled into a monolithic package</a:t>
            </a:r>
          </a:p>
          <a:p>
            <a:r>
              <a:rPr lang="en-US" dirty="0"/>
              <a:t>Scales to very high performance through clustered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414292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SOA development issues</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lstStyle/>
          <a:p>
            <a:r>
              <a:rPr lang="en-US" dirty="0"/>
              <a:t>Services are closely interrelated throughout the application</a:t>
            </a:r>
          </a:p>
          <a:p>
            <a:r>
              <a:rPr lang="en-US" dirty="0"/>
              <a:t>Developers must understand all aspects of the application</a:t>
            </a:r>
          </a:p>
          <a:p>
            <a:r>
              <a:rPr lang="en-US" dirty="0"/>
              <a:t>Single technology stack </a:t>
            </a:r>
          </a:p>
          <a:p>
            <a:r>
              <a:rPr lang="en-US" dirty="0"/>
              <a:t>Small changes require full recompilation</a:t>
            </a:r>
          </a:p>
          <a:p>
            <a:r>
              <a:rPr lang="en-US" dirty="0"/>
              <a:t>Complex applications can hit hardware or OS limits</a:t>
            </a:r>
          </a:p>
          <a:p>
            <a:r>
              <a:rPr lang="en-US" dirty="0"/>
              <a:t>Centralized development pattern</a:t>
            </a:r>
          </a:p>
          <a:p>
            <a:r>
              <a:rPr lang="en-US" dirty="0"/>
              <a:t>Operations separated from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390838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latin typeface="Candara" panose="020E0502030303020204" pitchFamily="34" charset="0"/>
            </a:endParaRPr>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755456"/>
            <a:ext cx="9074781" cy="40406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Enterprise Service Bus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192857"/>
            <a:ext cx="9133501" cy="150625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lumMod val="85000"/>
                    <a:lumOff val="15000"/>
                  </a:schemeClr>
                </a:solidFill>
                <a:latin typeface="Candara" panose="020E0502030303020204" pitchFamily="34" charset="0"/>
              </a:rPr>
              <a:t>Application software 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829347" cy="646331"/>
          </a:xfrm>
          <a:prstGeom prst="rect">
            <a:avLst/>
          </a:prstGeom>
          <a:noFill/>
        </p:spPr>
        <p:txBody>
          <a:bodyPr wrap="none" rtlCol="0">
            <a:spAutoFit/>
          </a:bodyPr>
          <a:lstStyle/>
          <a:p>
            <a:r>
              <a:rPr lang="en-US" b="1" dirty="0">
                <a:latin typeface="Candara" panose="020E0502030303020204" pitchFamily="34" charset="0"/>
              </a:rPr>
              <a:t>Database Engine</a:t>
            </a:r>
          </a:p>
          <a:p>
            <a:endParaRPr lang="en-US" dirty="0">
              <a:latin typeface="Candara" panose="020E0502030303020204" pitchFamily="34" charset="0"/>
            </a:endParaRPr>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109800" y="2107598"/>
            <a:ext cx="1315743" cy="1635067"/>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834540" y="2107598"/>
            <a:ext cx="865962"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flipH="1">
            <a:off x="8497590" y="2107598"/>
            <a:ext cx="483904"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7114448" cy="523220"/>
          </a:xfrm>
          <a:prstGeom prst="rect">
            <a:avLst/>
          </a:prstGeom>
          <a:noFill/>
        </p:spPr>
        <p:txBody>
          <a:bodyPr wrap="none" rtlCol="0">
            <a:spAutoFit/>
          </a:bodyPr>
          <a:lstStyle/>
          <a:p>
            <a:r>
              <a:rPr lang="en-US" sz="2800" dirty="0">
                <a:latin typeface="Candara" panose="020E0502030303020204" pitchFamily="34" charset="0"/>
              </a:rPr>
              <a:t>Monolithic Application: Enterprise SOA Model</a:t>
            </a:r>
          </a:p>
        </p:txBody>
      </p:sp>
      <p:sp>
        <p:nvSpPr>
          <p:cNvPr id="2" name="Rectangle: Rounded Corners 1">
            <a:extLst>
              <a:ext uri="{FF2B5EF4-FFF2-40B4-BE49-F238E27FC236}">
                <a16:creationId xmlns:a16="http://schemas.microsoft.com/office/drawing/2014/main" id="{51B9EF54-BA6E-4EE8-A163-03BE36C1A231}"/>
              </a:ext>
            </a:extLst>
          </p:cNvPr>
          <p:cNvSpPr/>
          <p:nvPr/>
        </p:nvSpPr>
        <p:spPr>
          <a:xfrm>
            <a:off x="1034143" y="379102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2" name="Rectangle: Rounded Corners 41">
            <a:extLst>
              <a:ext uri="{FF2B5EF4-FFF2-40B4-BE49-F238E27FC236}">
                <a16:creationId xmlns:a16="http://schemas.microsoft.com/office/drawing/2014/main" id="{B4E6B5AD-9B87-47C8-9A76-FF0252D99DD0}"/>
              </a:ext>
            </a:extLst>
          </p:cNvPr>
          <p:cNvSpPr/>
          <p:nvPr/>
        </p:nvSpPr>
        <p:spPr>
          <a:xfrm>
            <a:off x="1034143" y="423899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3" name="Rectangle: Rounded Corners 42">
            <a:extLst>
              <a:ext uri="{FF2B5EF4-FFF2-40B4-BE49-F238E27FC236}">
                <a16:creationId xmlns:a16="http://schemas.microsoft.com/office/drawing/2014/main" id="{79CAD441-6A37-463A-82F8-25163862CE16}"/>
              </a:ext>
            </a:extLst>
          </p:cNvPr>
          <p:cNvSpPr/>
          <p:nvPr/>
        </p:nvSpPr>
        <p:spPr>
          <a:xfrm>
            <a:off x="1817915" y="377463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4" name="Rectangle: Rounded Corners 43">
            <a:extLst>
              <a:ext uri="{FF2B5EF4-FFF2-40B4-BE49-F238E27FC236}">
                <a16:creationId xmlns:a16="http://schemas.microsoft.com/office/drawing/2014/main" id="{39E79D0D-7BFD-45E4-9657-D70E250778C5}"/>
              </a:ext>
            </a:extLst>
          </p:cNvPr>
          <p:cNvSpPr/>
          <p:nvPr/>
        </p:nvSpPr>
        <p:spPr>
          <a:xfrm>
            <a:off x="1817915" y="422259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5" name="Rectangle: Rounded Corners 44">
            <a:extLst>
              <a:ext uri="{FF2B5EF4-FFF2-40B4-BE49-F238E27FC236}">
                <a16:creationId xmlns:a16="http://schemas.microsoft.com/office/drawing/2014/main" id="{4E9BB9D6-78AF-4BA1-B34E-C216BA426F1E}"/>
              </a:ext>
            </a:extLst>
          </p:cNvPr>
          <p:cNvSpPr/>
          <p:nvPr/>
        </p:nvSpPr>
        <p:spPr>
          <a:xfrm>
            <a:off x="256879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6" name="Rectangle: Rounded Corners 45">
            <a:extLst>
              <a:ext uri="{FF2B5EF4-FFF2-40B4-BE49-F238E27FC236}">
                <a16:creationId xmlns:a16="http://schemas.microsoft.com/office/drawing/2014/main" id="{8FFCD205-9D07-4DD5-85A1-E1EA78770700}"/>
              </a:ext>
            </a:extLst>
          </p:cNvPr>
          <p:cNvSpPr/>
          <p:nvPr/>
        </p:nvSpPr>
        <p:spPr>
          <a:xfrm>
            <a:off x="256879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7" name="Rectangle: Rounded Corners 46">
            <a:extLst>
              <a:ext uri="{FF2B5EF4-FFF2-40B4-BE49-F238E27FC236}">
                <a16:creationId xmlns:a16="http://schemas.microsoft.com/office/drawing/2014/main" id="{F410F1B1-96C6-4F36-8A7B-4DDB620AD5FB}"/>
              </a:ext>
            </a:extLst>
          </p:cNvPr>
          <p:cNvSpPr/>
          <p:nvPr/>
        </p:nvSpPr>
        <p:spPr>
          <a:xfrm>
            <a:off x="3382718"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8" name="Rectangle: Rounded Corners 47">
            <a:extLst>
              <a:ext uri="{FF2B5EF4-FFF2-40B4-BE49-F238E27FC236}">
                <a16:creationId xmlns:a16="http://schemas.microsoft.com/office/drawing/2014/main" id="{64081F67-9E32-4D19-B073-7C72FC988186}"/>
              </a:ext>
            </a:extLst>
          </p:cNvPr>
          <p:cNvSpPr/>
          <p:nvPr/>
        </p:nvSpPr>
        <p:spPr>
          <a:xfrm>
            <a:off x="3382718"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Rounded Corners 48">
            <a:extLst>
              <a:ext uri="{FF2B5EF4-FFF2-40B4-BE49-F238E27FC236}">
                <a16:creationId xmlns:a16="http://schemas.microsoft.com/office/drawing/2014/main" id="{05385B54-9B78-470E-BE02-CDEFF5F777D2}"/>
              </a:ext>
            </a:extLst>
          </p:cNvPr>
          <p:cNvSpPr/>
          <p:nvPr/>
        </p:nvSpPr>
        <p:spPr>
          <a:xfrm>
            <a:off x="421822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0" name="Rectangle: Rounded Corners 49">
            <a:extLst>
              <a:ext uri="{FF2B5EF4-FFF2-40B4-BE49-F238E27FC236}">
                <a16:creationId xmlns:a16="http://schemas.microsoft.com/office/drawing/2014/main" id="{D8349B2B-E8B2-4B6B-892B-89963D42EDD6}"/>
              </a:ext>
            </a:extLst>
          </p:cNvPr>
          <p:cNvSpPr/>
          <p:nvPr/>
        </p:nvSpPr>
        <p:spPr>
          <a:xfrm>
            <a:off x="421822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1" name="Rectangle: Rounded Corners 50">
            <a:extLst>
              <a:ext uri="{FF2B5EF4-FFF2-40B4-BE49-F238E27FC236}">
                <a16:creationId xmlns:a16="http://schemas.microsoft.com/office/drawing/2014/main" id="{123EB617-FE2F-48AC-82D9-2F06AB5D6303}"/>
              </a:ext>
            </a:extLst>
          </p:cNvPr>
          <p:cNvSpPr/>
          <p:nvPr/>
        </p:nvSpPr>
        <p:spPr>
          <a:xfrm>
            <a:off x="504088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2" name="Rectangle: Rounded Corners 51">
            <a:extLst>
              <a:ext uri="{FF2B5EF4-FFF2-40B4-BE49-F238E27FC236}">
                <a16:creationId xmlns:a16="http://schemas.microsoft.com/office/drawing/2014/main" id="{0070AC5A-4AF5-41BE-8AF4-9EDFF83373F8}"/>
              </a:ext>
            </a:extLst>
          </p:cNvPr>
          <p:cNvSpPr/>
          <p:nvPr/>
        </p:nvSpPr>
        <p:spPr>
          <a:xfrm>
            <a:off x="504088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3" name="Rectangle: Rounded Corners 52">
            <a:extLst>
              <a:ext uri="{FF2B5EF4-FFF2-40B4-BE49-F238E27FC236}">
                <a16:creationId xmlns:a16="http://schemas.microsoft.com/office/drawing/2014/main" id="{74A5708E-85BC-43B3-ABA5-5FABB6CB3055}"/>
              </a:ext>
            </a:extLst>
          </p:cNvPr>
          <p:cNvSpPr/>
          <p:nvPr/>
        </p:nvSpPr>
        <p:spPr>
          <a:xfrm>
            <a:off x="5772532"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Rounded Corners 53">
            <a:extLst>
              <a:ext uri="{FF2B5EF4-FFF2-40B4-BE49-F238E27FC236}">
                <a16:creationId xmlns:a16="http://schemas.microsoft.com/office/drawing/2014/main" id="{B113C01F-B58D-4814-ABD1-71776A48C314}"/>
              </a:ext>
            </a:extLst>
          </p:cNvPr>
          <p:cNvSpPr/>
          <p:nvPr/>
        </p:nvSpPr>
        <p:spPr>
          <a:xfrm>
            <a:off x="5772532"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5" name="Rectangle: Rounded Corners 54">
            <a:extLst>
              <a:ext uri="{FF2B5EF4-FFF2-40B4-BE49-F238E27FC236}">
                <a16:creationId xmlns:a16="http://schemas.microsoft.com/office/drawing/2014/main" id="{E0991DA8-E91D-418A-8B3A-1E725A4F47DA}"/>
              </a:ext>
            </a:extLst>
          </p:cNvPr>
          <p:cNvSpPr/>
          <p:nvPr/>
        </p:nvSpPr>
        <p:spPr>
          <a:xfrm>
            <a:off x="658645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6" name="Rectangle: Rounded Corners 55">
            <a:extLst>
              <a:ext uri="{FF2B5EF4-FFF2-40B4-BE49-F238E27FC236}">
                <a16:creationId xmlns:a16="http://schemas.microsoft.com/office/drawing/2014/main" id="{63D64A8E-13CA-46ED-80CC-F3B29839FEE0}"/>
              </a:ext>
            </a:extLst>
          </p:cNvPr>
          <p:cNvSpPr/>
          <p:nvPr/>
        </p:nvSpPr>
        <p:spPr>
          <a:xfrm>
            <a:off x="658645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7" name="Rectangle: Rounded Corners 56">
            <a:extLst>
              <a:ext uri="{FF2B5EF4-FFF2-40B4-BE49-F238E27FC236}">
                <a16:creationId xmlns:a16="http://schemas.microsoft.com/office/drawing/2014/main" id="{643C2FF3-880C-434A-AF16-126D3A5D6711}"/>
              </a:ext>
            </a:extLst>
          </p:cNvPr>
          <p:cNvSpPr/>
          <p:nvPr/>
        </p:nvSpPr>
        <p:spPr>
          <a:xfrm>
            <a:off x="7421964" y="380428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8" name="Rectangle: Rounded Corners 57">
            <a:extLst>
              <a:ext uri="{FF2B5EF4-FFF2-40B4-BE49-F238E27FC236}">
                <a16:creationId xmlns:a16="http://schemas.microsoft.com/office/drawing/2014/main" id="{A47EF62D-9050-463B-AA00-25C3F767948D}"/>
              </a:ext>
            </a:extLst>
          </p:cNvPr>
          <p:cNvSpPr/>
          <p:nvPr/>
        </p:nvSpPr>
        <p:spPr>
          <a:xfrm>
            <a:off x="7421964"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9" name="Rectangle: Rounded Corners 58">
            <a:extLst>
              <a:ext uri="{FF2B5EF4-FFF2-40B4-BE49-F238E27FC236}">
                <a16:creationId xmlns:a16="http://schemas.microsoft.com/office/drawing/2014/main" id="{97CC1BE6-C886-4D1B-8127-D0E9451693AC}"/>
              </a:ext>
            </a:extLst>
          </p:cNvPr>
          <p:cNvSpPr/>
          <p:nvPr/>
        </p:nvSpPr>
        <p:spPr>
          <a:xfrm>
            <a:off x="8162346" y="37614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0" name="Rectangle: Rounded Corners 59">
            <a:extLst>
              <a:ext uri="{FF2B5EF4-FFF2-40B4-BE49-F238E27FC236}">
                <a16:creationId xmlns:a16="http://schemas.microsoft.com/office/drawing/2014/main" id="{2FA3AC3F-4D3E-408E-BA27-CE143F88EF2C}"/>
              </a:ext>
            </a:extLst>
          </p:cNvPr>
          <p:cNvSpPr/>
          <p:nvPr/>
        </p:nvSpPr>
        <p:spPr>
          <a:xfrm>
            <a:off x="8171019"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4" name="TextBox 63">
            <a:extLst>
              <a:ext uri="{FF2B5EF4-FFF2-40B4-BE49-F238E27FC236}">
                <a16:creationId xmlns:a16="http://schemas.microsoft.com/office/drawing/2014/main" id="{89430C7F-BE70-49AA-8F25-A8BB4CA3C88B}"/>
              </a:ext>
            </a:extLst>
          </p:cNvPr>
          <p:cNvSpPr txBox="1"/>
          <p:nvPr/>
        </p:nvSpPr>
        <p:spPr>
          <a:xfrm>
            <a:off x="8885480" y="3741784"/>
            <a:ext cx="1128835" cy="738664"/>
          </a:xfrm>
          <a:prstGeom prst="rect">
            <a:avLst/>
          </a:prstGeom>
          <a:noFill/>
        </p:spPr>
        <p:txBody>
          <a:bodyPr wrap="none" rtlCol="0">
            <a:spAutoFit/>
          </a:bodyPr>
          <a:lstStyle/>
          <a:p>
            <a:pPr algn="ctr"/>
            <a:r>
              <a:rPr lang="en-US" sz="1400" dirty="0">
                <a:latin typeface="Candara" panose="020E0502030303020204" pitchFamily="34" charset="0"/>
              </a:rPr>
              <a:t>Reusable</a:t>
            </a:r>
          </a:p>
          <a:p>
            <a:pPr algn="ctr"/>
            <a:r>
              <a:rPr lang="en-US" sz="1400" dirty="0">
                <a:latin typeface="Candara" panose="020E0502030303020204" pitchFamily="34" charset="0"/>
              </a:rPr>
              <a:t>Composable</a:t>
            </a:r>
            <a:br>
              <a:rPr lang="en-US" sz="1400" dirty="0">
                <a:latin typeface="Candara" panose="020E0502030303020204" pitchFamily="34" charset="0"/>
              </a:rPr>
            </a:br>
            <a:r>
              <a:rPr lang="en-US" sz="1400" dirty="0">
                <a:latin typeface="Candara" panose="020E0502030303020204" pitchFamily="34" charset="0"/>
              </a:rPr>
              <a:t>Services</a:t>
            </a:r>
          </a:p>
        </p:txBody>
      </p:sp>
      <p:sp>
        <p:nvSpPr>
          <p:cNvPr id="6" name="TextBox 5">
            <a:extLst>
              <a:ext uri="{FF2B5EF4-FFF2-40B4-BE49-F238E27FC236}">
                <a16:creationId xmlns:a16="http://schemas.microsoft.com/office/drawing/2014/main" id="{41065CDE-70A5-40E6-A7EB-4409833047C4}"/>
              </a:ext>
            </a:extLst>
          </p:cNvPr>
          <p:cNvSpPr txBox="1"/>
          <p:nvPr/>
        </p:nvSpPr>
        <p:spPr>
          <a:xfrm>
            <a:off x="8730101" y="3730687"/>
            <a:ext cx="383438" cy="769441"/>
          </a:xfrm>
          <a:prstGeom prst="rect">
            <a:avLst/>
          </a:prstGeom>
          <a:noFill/>
        </p:spPr>
        <p:txBody>
          <a:bodyPr wrap="none" rtlCol="0">
            <a:spAutoFit/>
          </a:bodyPr>
          <a:lstStyle/>
          <a:p>
            <a:r>
              <a:rPr lang="en-US" sz="4400" dirty="0">
                <a:latin typeface="Candara" panose="020E0502030303020204" pitchFamily="34" charset="0"/>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2529532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Building a microservice</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Small unit of  functionality</a:t>
            </a:r>
          </a:p>
          <a:p>
            <a:r>
              <a:rPr lang="en-US" dirty="0"/>
              <a:t>Complete and independent  technology stack</a:t>
            </a:r>
          </a:p>
          <a:p>
            <a:r>
              <a:rPr lang="en-US" dirty="0"/>
              <a:t>Separate data stores</a:t>
            </a:r>
          </a:p>
          <a:p>
            <a:pPr lvl="1"/>
            <a:r>
              <a:rPr lang="en-US" dirty="0"/>
              <a:t>Synchronization  with other  services as needed through persistence layers</a:t>
            </a:r>
          </a:p>
          <a:p>
            <a:r>
              <a:rPr lang="en-US" dirty="0"/>
              <a:t>Invoked through API Request / Response</a:t>
            </a:r>
          </a:p>
          <a:p>
            <a:r>
              <a:rPr lang="en-US" dirty="0"/>
              <a:t>Usually: REST, HTTP, JSON</a:t>
            </a:r>
          </a:p>
          <a:p>
            <a:r>
              <a:rPr lang="en-US" dirty="0"/>
              <a:t>Self-contained components</a:t>
            </a:r>
          </a:p>
          <a:p>
            <a:r>
              <a:rPr lang="en-US" dirty="0"/>
              <a:t>Inner workings not exposed externally</a:t>
            </a:r>
          </a:p>
          <a:p>
            <a:pPr lvl="1"/>
            <a:r>
              <a:rPr lang="en-US" dirty="0"/>
              <a:t>Developers have free reign  to select tech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4085719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32AC-6C65-4986-875A-D6A89FEA005E}"/>
              </a:ext>
            </a:extLst>
          </p:cNvPr>
          <p:cNvSpPr>
            <a:spLocks noGrp="1"/>
          </p:cNvSpPr>
          <p:nvPr>
            <p:ph type="title"/>
          </p:nvPr>
        </p:nvSpPr>
        <p:spPr/>
        <p:txBody>
          <a:bodyPr/>
          <a:lstStyle/>
          <a:p>
            <a:r>
              <a:rPr lang="en-US" dirty="0"/>
              <a:t>Microservice conceptual model</a:t>
            </a:r>
          </a:p>
        </p:txBody>
      </p:sp>
      <p:grpSp>
        <p:nvGrpSpPr>
          <p:cNvPr id="17" name="Group 16">
            <a:extLst>
              <a:ext uri="{FF2B5EF4-FFF2-40B4-BE49-F238E27FC236}">
                <a16:creationId xmlns:a16="http://schemas.microsoft.com/office/drawing/2014/main" id="{9871A397-8420-417D-BD78-B2B8EDCB8A8E}"/>
              </a:ext>
            </a:extLst>
          </p:cNvPr>
          <p:cNvGrpSpPr/>
          <p:nvPr/>
        </p:nvGrpSpPr>
        <p:grpSpPr>
          <a:xfrm>
            <a:off x="3095528" y="1162458"/>
            <a:ext cx="3733799" cy="5133330"/>
            <a:chOff x="2980944" y="1846082"/>
            <a:chExt cx="1674725" cy="4782930"/>
          </a:xfrm>
        </p:grpSpPr>
        <p:sp>
          <p:nvSpPr>
            <p:cNvPr id="15" name="Rectangle: Rounded Corners 14">
              <a:extLst>
                <a:ext uri="{FF2B5EF4-FFF2-40B4-BE49-F238E27FC236}">
                  <a16:creationId xmlns:a16="http://schemas.microsoft.com/office/drawing/2014/main" id="{7003EA26-F51C-4403-BAA8-02E57136F1D3}"/>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 name="Rectangle 2">
              <a:extLst>
                <a:ext uri="{FF2B5EF4-FFF2-40B4-BE49-F238E27FC236}">
                  <a16:creationId xmlns:a16="http://schemas.microsoft.com/office/drawing/2014/main" id="{E7080175-D4A8-457A-9158-DFEFD70056D2}"/>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latin typeface="Candara" panose="020E0502030303020204" pitchFamily="34" charset="0"/>
                </a:rPr>
                <a:t>Microservice</a:t>
              </a:r>
              <a:endParaRPr lang="en-US" dirty="0">
                <a:latin typeface="Candara" panose="020E0502030303020204" pitchFamily="34" charset="0"/>
              </a:endParaRPr>
            </a:p>
          </p:txBody>
        </p:sp>
        <p:sp>
          <p:nvSpPr>
            <p:cNvPr id="4" name="Flowchart: Magnetic Disk 3">
              <a:extLst>
                <a:ext uri="{FF2B5EF4-FFF2-40B4-BE49-F238E27FC236}">
                  <a16:creationId xmlns:a16="http://schemas.microsoft.com/office/drawing/2014/main" id="{9BF84EA5-0459-4DEC-856B-32F2E954A15A}"/>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andara" panose="020E0502030303020204" pitchFamily="34" charset="0"/>
                </a:rPr>
                <a:t>Data Store</a:t>
              </a:r>
            </a:p>
          </p:txBody>
        </p:sp>
        <p:sp>
          <p:nvSpPr>
            <p:cNvPr id="5" name="Arrow: Up-Down 4">
              <a:extLst>
                <a:ext uri="{FF2B5EF4-FFF2-40B4-BE49-F238E27FC236}">
                  <a16:creationId xmlns:a16="http://schemas.microsoft.com/office/drawing/2014/main" id="{F440C531-CC71-45A6-9B02-036395CA1271}"/>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6" name="Arrow: Up 5">
              <a:extLst>
                <a:ext uri="{FF2B5EF4-FFF2-40B4-BE49-F238E27FC236}">
                  <a16:creationId xmlns:a16="http://schemas.microsoft.com/office/drawing/2014/main" id="{BBFF995D-52EC-41D5-B5B8-DD0775308556}"/>
                </a:ext>
              </a:extLst>
            </p:cNvPr>
            <p:cNvSpPr/>
            <p:nvPr/>
          </p:nvSpPr>
          <p:spPr>
            <a:xfrm>
              <a:off x="4151376" y="2125980"/>
              <a:ext cx="137160" cy="2834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 name="Arrow: Down 7">
              <a:extLst>
                <a:ext uri="{FF2B5EF4-FFF2-40B4-BE49-F238E27FC236}">
                  <a16:creationId xmlns:a16="http://schemas.microsoft.com/office/drawing/2014/main" id="{764E7009-8B77-4F62-94C8-F30A0B6C6786}"/>
                </a:ext>
              </a:extLst>
            </p:cNvPr>
            <p:cNvSpPr/>
            <p:nvPr/>
          </p:nvSpPr>
          <p:spPr>
            <a:xfrm>
              <a:off x="3319272" y="2125980"/>
              <a:ext cx="128016"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TextBox 8">
              <a:extLst>
                <a:ext uri="{FF2B5EF4-FFF2-40B4-BE49-F238E27FC236}">
                  <a16:creationId xmlns:a16="http://schemas.microsoft.com/office/drawing/2014/main" id="{D386465B-D27E-4547-B895-8493E3EA3BF7}"/>
                </a:ext>
              </a:extLst>
            </p:cNvPr>
            <p:cNvSpPr txBox="1"/>
            <p:nvPr/>
          </p:nvSpPr>
          <p:spPr>
            <a:xfrm>
              <a:off x="3090672" y="1846082"/>
              <a:ext cx="566713" cy="430152"/>
            </a:xfrm>
            <a:prstGeom prst="rect">
              <a:avLst/>
            </a:prstGeom>
            <a:noFill/>
          </p:spPr>
          <p:txBody>
            <a:bodyPr wrap="none" rtlCol="0">
              <a:spAutoFit/>
            </a:bodyPr>
            <a:lstStyle/>
            <a:p>
              <a:r>
                <a:rPr lang="en-US" sz="2400" dirty="0">
                  <a:latin typeface="Candara" panose="020E0502030303020204" pitchFamily="34" charset="0"/>
                </a:rPr>
                <a:t>Request</a:t>
              </a:r>
              <a:endParaRPr lang="en-US" sz="1100" dirty="0">
                <a:latin typeface="Candara" panose="020E0502030303020204" pitchFamily="34" charset="0"/>
              </a:endParaRPr>
            </a:p>
          </p:txBody>
        </p:sp>
        <p:sp>
          <p:nvSpPr>
            <p:cNvPr id="10" name="TextBox 9">
              <a:extLst>
                <a:ext uri="{FF2B5EF4-FFF2-40B4-BE49-F238E27FC236}">
                  <a16:creationId xmlns:a16="http://schemas.microsoft.com/office/drawing/2014/main" id="{594ABB7D-F08B-44A4-8F2B-28C03F9CB813}"/>
                </a:ext>
              </a:extLst>
            </p:cNvPr>
            <p:cNvSpPr txBox="1"/>
            <p:nvPr/>
          </p:nvSpPr>
          <p:spPr>
            <a:xfrm>
              <a:off x="3922776" y="1855729"/>
              <a:ext cx="557366" cy="372799"/>
            </a:xfrm>
            <a:prstGeom prst="rect">
              <a:avLst/>
            </a:prstGeom>
            <a:noFill/>
          </p:spPr>
          <p:txBody>
            <a:bodyPr wrap="none" rtlCol="0">
              <a:spAutoFit/>
            </a:bodyPr>
            <a:lstStyle/>
            <a:p>
              <a:r>
                <a:rPr lang="en-US" sz="2000" dirty="0">
                  <a:latin typeface="Candara" panose="020E0502030303020204" pitchFamily="34" charset="0"/>
                </a:rPr>
                <a:t>Response</a:t>
              </a:r>
              <a:endParaRPr lang="en-US" sz="1100" dirty="0">
                <a:latin typeface="Candara" panose="020E0502030303020204" pitchFamily="34" charset="0"/>
              </a:endParaRPr>
            </a:p>
          </p:txBody>
        </p:sp>
        <p:sp>
          <p:nvSpPr>
            <p:cNvPr id="11" name="TextBox 10">
              <a:extLst>
                <a:ext uri="{FF2B5EF4-FFF2-40B4-BE49-F238E27FC236}">
                  <a16:creationId xmlns:a16="http://schemas.microsoft.com/office/drawing/2014/main" id="{86838D7C-F08A-464E-A4CA-969F452561A0}"/>
                </a:ext>
              </a:extLst>
            </p:cNvPr>
            <p:cNvSpPr txBox="1"/>
            <p:nvPr/>
          </p:nvSpPr>
          <p:spPr>
            <a:xfrm>
              <a:off x="3345375" y="2260908"/>
              <a:ext cx="944489" cy="258091"/>
            </a:xfrm>
            <a:prstGeom prst="rect">
              <a:avLst/>
            </a:prstGeom>
            <a:noFill/>
          </p:spPr>
          <p:txBody>
            <a:bodyPr wrap="square" rtlCol="0">
              <a:spAutoFit/>
            </a:bodyPr>
            <a:lstStyle/>
            <a:p>
              <a:pPr algn="ctr"/>
              <a:r>
                <a:rPr lang="en-US" sz="1200" dirty="0">
                  <a:latin typeface="Candara" panose="020E0502030303020204" pitchFamily="34" charset="0"/>
                </a:rPr>
                <a:t>REST / HTTPS</a:t>
              </a:r>
            </a:p>
          </p:txBody>
        </p:sp>
        <p:sp>
          <p:nvSpPr>
            <p:cNvPr id="12" name="Rectangle: Rounded Corners 11">
              <a:extLst>
                <a:ext uri="{FF2B5EF4-FFF2-40B4-BE49-F238E27FC236}">
                  <a16:creationId xmlns:a16="http://schemas.microsoft.com/office/drawing/2014/main" id="{A6B40E0C-0814-48F0-AA09-347765F7281F}"/>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Candara" panose="020E0502030303020204" pitchFamily="34" charset="0"/>
                </a:rPr>
                <a:t>Web service</a:t>
              </a:r>
            </a:p>
          </p:txBody>
        </p:sp>
        <p:sp>
          <p:nvSpPr>
            <p:cNvPr id="13" name="Rectangle: Rounded Corners 12">
              <a:extLst>
                <a:ext uri="{FF2B5EF4-FFF2-40B4-BE49-F238E27FC236}">
                  <a16:creationId xmlns:a16="http://schemas.microsoft.com/office/drawing/2014/main" id="{EC4F449C-932C-4223-8B54-F6410AB7FF4D}"/>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latin typeface="Candara" panose="020E0502030303020204" pitchFamily="34" charset="0"/>
                </a:rPr>
                <a:t>Run time libraries</a:t>
              </a:r>
            </a:p>
          </p:txBody>
        </p:sp>
        <p:sp>
          <p:nvSpPr>
            <p:cNvPr id="14" name="Rectangle: Rounded Corners 13">
              <a:extLst>
                <a:ext uri="{FF2B5EF4-FFF2-40B4-BE49-F238E27FC236}">
                  <a16:creationId xmlns:a16="http://schemas.microsoft.com/office/drawing/2014/main" id="{39FF2D45-D2E2-4AE1-B807-748D5947DB63}"/>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Candara" panose="020E0502030303020204" pitchFamily="34" charset="0"/>
                </a:rPr>
                <a:t>Application </a:t>
              </a:r>
              <a:br>
                <a:rPr lang="en-US" sz="2400" dirty="0">
                  <a:solidFill>
                    <a:schemeClr val="tx1">
                      <a:lumMod val="85000"/>
                      <a:lumOff val="15000"/>
                    </a:schemeClr>
                  </a:solidFill>
                  <a:latin typeface="Candara" panose="020E0502030303020204" pitchFamily="34" charset="0"/>
                </a:rPr>
              </a:br>
              <a:r>
                <a:rPr lang="en-US" sz="2400" dirty="0">
                  <a:solidFill>
                    <a:schemeClr val="tx1">
                      <a:lumMod val="85000"/>
                      <a:lumOff val="15000"/>
                    </a:schemeClr>
                  </a:solidFill>
                  <a:latin typeface="Candara" panose="020E0502030303020204" pitchFamily="34" charset="0"/>
                </a:rPr>
                <a:t>software</a:t>
              </a:r>
            </a:p>
          </p:txBody>
        </p:sp>
        <p:sp>
          <p:nvSpPr>
            <p:cNvPr id="16" name="Rectangle: Rounded Corners 15">
              <a:extLst>
                <a:ext uri="{FF2B5EF4-FFF2-40B4-BE49-F238E27FC236}">
                  <a16:creationId xmlns:a16="http://schemas.microsoft.com/office/drawing/2014/main" id="{C7394812-1085-4AE1-ADF7-410DCA08E5AB}"/>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Candara" panose="020E0502030303020204" pitchFamily="34" charset="0"/>
                </a:rPr>
                <a:t>Service components</a:t>
              </a:r>
            </a:p>
          </p:txBody>
        </p:sp>
      </p:grpSp>
      <p:sp>
        <p:nvSpPr>
          <p:cNvPr id="18" name="Slide Number Placeholder 17"/>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24844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Assembling an application</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Each microservice performs a small limited task</a:t>
            </a:r>
          </a:p>
          <a:p>
            <a:pPr lvl="1"/>
            <a:r>
              <a:rPr lang="en-US" dirty="0"/>
              <a:t>Not intended to be standalone applications</a:t>
            </a:r>
          </a:p>
          <a:p>
            <a:r>
              <a:rPr lang="en-US" dirty="0"/>
              <a:t>Surrounded by specialized infrastructure</a:t>
            </a:r>
          </a:p>
          <a:p>
            <a:r>
              <a:rPr lang="en-US" dirty="0"/>
              <a:t>Manage communications</a:t>
            </a:r>
          </a:p>
          <a:p>
            <a:r>
              <a:rPr lang="en-US" dirty="0"/>
              <a:t>Orchestrate services into complex chains of tasks</a:t>
            </a:r>
          </a:p>
          <a:p>
            <a:r>
              <a:rPr lang="en-US" dirty="0"/>
              <a:t>Load balancing</a:t>
            </a:r>
          </a:p>
          <a:p>
            <a:r>
              <a:rPr lang="en-US" dirty="0"/>
              <a:t>API Gateway</a:t>
            </a:r>
          </a:p>
          <a:p>
            <a:r>
              <a:rPr lang="en-US" dirty="0"/>
              <a:t>User Interface layer</a:t>
            </a:r>
          </a:p>
          <a:p>
            <a:r>
              <a:rPr lang="en-US" dirty="0"/>
              <a:t>Externally exposed APIs</a:t>
            </a:r>
          </a:p>
          <a:p>
            <a:r>
              <a:rPr lang="en-US" dirty="0"/>
              <a:t>Multiple instances of any microservice launched as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598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ctangle: Rounded Corners 10">
            <a:extLst>
              <a:ext uri="{FF2B5EF4-FFF2-40B4-BE49-F238E27FC236}">
                <a16:creationId xmlns:a16="http://schemas.microsoft.com/office/drawing/2014/main" id="{8CB7F16B-B7E8-4755-BADF-C97A4EE600EF}"/>
              </a:ext>
            </a:extLst>
          </p:cNvPr>
          <p:cNvSpPr/>
          <p:nvPr/>
        </p:nvSpPr>
        <p:spPr>
          <a:xfrm>
            <a:off x="143672" y="1487709"/>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ndara" panose="020E0502030303020204" pitchFamily="34" charset="0"/>
            </a:endParaRP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35998" y="700612"/>
            <a:ext cx="1168910" cy="646331"/>
          </a:xfrm>
          <a:prstGeom prst="rect">
            <a:avLst/>
          </a:prstGeom>
          <a:noFill/>
        </p:spPr>
        <p:txBody>
          <a:bodyPr wrap="none" rtlCol="0">
            <a:spAutoFit/>
          </a:bodyPr>
          <a:lstStyle/>
          <a:p>
            <a:pPr algn="ctr"/>
            <a:r>
              <a:rPr lang="en-US" dirty="0">
                <a:latin typeface="Candara" panose="020E0502030303020204" pitchFamily="34" charset="0"/>
              </a:rPr>
              <a:t>User </a:t>
            </a:r>
            <a:br>
              <a:rPr lang="en-US" dirty="0">
                <a:latin typeface="Candara" panose="020E0502030303020204" pitchFamily="34" charset="0"/>
              </a:rPr>
            </a:br>
            <a:r>
              <a:rPr lang="en-US" dirty="0">
                <a:latin typeface="Candara" panose="020E0502030303020204" pitchFamily="34" charset="0"/>
              </a:rPr>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18036" y="368625"/>
            <a:ext cx="2108269" cy="646331"/>
          </a:xfrm>
          <a:prstGeom prst="rect">
            <a:avLst/>
          </a:prstGeom>
          <a:noFill/>
        </p:spPr>
        <p:txBody>
          <a:bodyPr wrap="none" rtlCol="0">
            <a:spAutoFit/>
          </a:bodyPr>
          <a:lstStyle/>
          <a:p>
            <a:pPr algn="ctr"/>
            <a:r>
              <a:rPr lang="en-US" dirty="0">
                <a:latin typeface="Candara" panose="020E0502030303020204" pitchFamily="34" charset="0"/>
              </a:rPr>
              <a:t>Scripts/</a:t>
            </a:r>
            <a:br>
              <a:rPr lang="en-US" dirty="0">
                <a:latin typeface="Candara" panose="020E0502030303020204" pitchFamily="34" charset="0"/>
              </a:rPr>
            </a:br>
            <a:r>
              <a:rPr lang="en-US" dirty="0">
                <a:latin typeface="Candara" panose="020E0502030303020204" pitchFamily="34" charset="0"/>
              </a:rPr>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49513" y="1092478"/>
            <a:ext cx="1399742" cy="338554"/>
          </a:xfrm>
          <a:prstGeom prst="rect">
            <a:avLst/>
          </a:prstGeom>
          <a:noFill/>
        </p:spPr>
        <p:txBody>
          <a:bodyPr wrap="none" rtlCol="0">
            <a:spAutoFit/>
          </a:bodyPr>
          <a:lstStyle/>
          <a:p>
            <a:pPr algn="ctr"/>
            <a:r>
              <a:rPr lang="en-US" sz="1600" dirty="0">
                <a:latin typeface="Candara" panose="020E0502030303020204" pitchFamily="34" charset="0"/>
              </a:rPr>
              <a:t>API endpoints</a:t>
            </a:r>
          </a:p>
        </p:txBody>
      </p: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9023049" y="2115226"/>
            <a:ext cx="726335" cy="87499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5062604" cy="523220"/>
          </a:xfrm>
          <a:prstGeom prst="rect">
            <a:avLst/>
          </a:prstGeom>
          <a:noFill/>
        </p:spPr>
        <p:txBody>
          <a:bodyPr wrap="none" rtlCol="0">
            <a:spAutoFit/>
          </a:bodyPr>
          <a:lstStyle/>
          <a:p>
            <a:r>
              <a:rPr lang="en-US" sz="2800" dirty="0">
                <a:latin typeface="Candara" panose="020E0502030303020204" pitchFamily="34" charset="0"/>
              </a:rPr>
              <a:t>Microservices-based Application</a:t>
            </a:r>
          </a:p>
        </p:txBody>
      </p:sp>
      <p:sp>
        <p:nvSpPr>
          <p:cNvPr id="61" name="Rectangle 60">
            <a:extLst>
              <a:ext uri="{FF2B5EF4-FFF2-40B4-BE49-F238E27FC236}">
                <a16:creationId xmlns:a16="http://schemas.microsoft.com/office/drawing/2014/main" id="{10560E69-6CCD-4574-8646-59CD3055DBA3}"/>
              </a:ext>
            </a:extLst>
          </p:cNvPr>
          <p:cNvSpPr/>
          <p:nvPr/>
        </p:nvSpPr>
        <p:spPr>
          <a:xfrm>
            <a:off x="549214" y="5897880"/>
            <a:ext cx="9573194" cy="607942"/>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ndara" panose="020E0502030303020204" pitchFamily="34" charset="0"/>
              </a:rPr>
              <a:t>Persistence / System</a:t>
            </a:r>
            <a:br>
              <a:rPr lang="en-US" dirty="0">
                <a:latin typeface="Candara" panose="020E0502030303020204" pitchFamily="34" charset="0"/>
              </a:rPr>
            </a:br>
            <a:r>
              <a:rPr lang="en-US" dirty="0">
                <a:latin typeface="Candara" panose="020E0502030303020204" pitchFamily="34" charset="0"/>
              </a:rPr>
              <a:t> Layer</a:t>
            </a:r>
          </a:p>
        </p:txBody>
      </p:sp>
      <p:pic>
        <p:nvPicPr>
          <p:cNvPr id="62" name="Picture 61">
            <a:extLst>
              <a:ext uri="{FF2B5EF4-FFF2-40B4-BE49-F238E27FC236}">
                <a16:creationId xmlns:a16="http://schemas.microsoft.com/office/drawing/2014/main" id="{3FA63F41-2F5D-4B57-B7D4-6E296C999DB8}"/>
              </a:ext>
            </a:extLst>
          </p:cNvPr>
          <p:cNvPicPr>
            <a:picLocks noChangeAspect="1"/>
          </p:cNvPicPr>
          <p:nvPr/>
        </p:nvPicPr>
        <p:blipFill>
          <a:blip r:embed="rId4"/>
          <a:stretch>
            <a:fillRect/>
          </a:stretch>
        </p:blipFill>
        <p:spPr>
          <a:xfrm>
            <a:off x="728929" y="5927588"/>
            <a:ext cx="1355904" cy="551554"/>
          </a:xfrm>
          <a:prstGeom prst="rect">
            <a:avLst/>
          </a:prstGeom>
        </p:spPr>
      </p:pic>
      <p:pic>
        <p:nvPicPr>
          <p:cNvPr id="63" name="Picture 62">
            <a:extLst>
              <a:ext uri="{FF2B5EF4-FFF2-40B4-BE49-F238E27FC236}">
                <a16:creationId xmlns:a16="http://schemas.microsoft.com/office/drawing/2014/main" id="{21E4C2BC-1911-4131-A9AA-50E2EE19F9FA}"/>
              </a:ext>
            </a:extLst>
          </p:cNvPr>
          <p:cNvPicPr>
            <a:picLocks noChangeAspect="1"/>
          </p:cNvPicPr>
          <p:nvPr/>
        </p:nvPicPr>
        <p:blipFill>
          <a:blip r:embed="rId4"/>
          <a:stretch>
            <a:fillRect/>
          </a:stretch>
        </p:blipFill>
        <p:spPr>
          <a:xfrm>
            <a:off x="2264548" y="5954268"/>
            <a:ext cx="1355904" cy="551554"/>
          </a:xfrm>
          <a:prstGeom prst="rect">
            <a:avLst/>
          </a:prstGeom>
        </p:spPr>
      </p:pic>
      <p:pic>
        <p:nvPicPr>
          <p:cNvPr id="65" name="Picture 64">
            <a:extLst>
              <a:ext uri="{FF2B5EF4-FFF2-40B4-BE49-F238E27FC236}">
                <a16:creationId xmlns:a16="http://schemas.microsoft.com/office/drawing/2014/main" id="{07FDCFA8-47E3-4759-B4B5-EB99E114B022}"/>
              </a:ext>
            </a:extLst>
          </p:cNvPr>
          <p:cNvPicPr>
            <a:picLocks noChangeAspect="1"/>
          </p:cNvPicPr>
          <p:nvPr/>
        </p:nvPicPr>
        <p:blipFill>
          <a:blip r:embed="rId4"/>
          <a:stretch>
            <a:fillRect/>
          </a:stretch>
        </p:blipFill>
        <p:spPr>
          <a:xfrm>
            <a:off x="6411767" y="5954268"/>
            <a:ext cx="1355904" cy="551554"/>
          </a:xfrm>
          <a:prstGeom prst="rect">
            <a:avLst/>
          </a:prstGeom>
        </p:spPr>
      </p:pic>
      <p:pic>
        <p:nvPicPr>
          <p:cNvPr id="66" name="Picture 65">
            <a:extLst>
              <a:ext uri="{FF2B5EF4-FFF2-40B4-BE49-F238E27FC236}">
                <a16:creationId xmlns:a16="http://schemas.microsoft.com/office/drawing/2014/main" id="{94A4121A-1FF4-4EA9-9E68-C4EA28CBC797}"/>
              </a:ext>
            </a:extLst>
          </p:cNvPr>
          <p:cNvPicPr>
            <a:picLocks noChangeAspect="1"/>
          </p:cNvPicPr>
          <p:nvPr/>
        </p:nvPicPr>
        <p:blipFill>
          <a:blip r:embed="rId4"/>
          <a:stretch>
            <a:fillRect/>
          </a:stretch>
        </p:blipFill>
        <p:spPr>
          <a:xfrm>
            <a:off x="8098237" y="5954268"/>
            <a:ext cx="1355904" cy="551554"/>
          </a:xfrm>
          <a:prstGeom prst="rect">
            <a:avLst/>
          </a:prstGeom>
        </p:spPr>
      </p:pic>
      <p:sp>
        <p:nvSpPr>
          <p:cNvPr id="68" name="Rectangle: Rounded Corners 67">
            <a:extLst>
              <a:ext uri="{FF2B5EF4-FFF2-40B4-BE49-F238E27FC236}">
                <a16:creationId xmlns:a16="http://schemas.microsoft.com/office/drawing/2014/main" id="{2FA16245-C6BE-4A58-A916-FC115BE45EEB}"/>
              </a:ext>
            </a:extLst>
          </p:cNvPr>
          <p:cNvSpPr/>
          <p:nvPr/>
        </p:nvSpPr>
        <p:spPr>
          <a:xfrm>
            <a:off x="906884" y="1565036"/>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latin typeface="Candara" panose="020E0502030303020204" pitchFamily="34" charset="0"/>
              </a:rPr>
              <a:t>Presentation Layer / UI Toolkit </a:t>
            </a:r>
          </a:p>
        </p:txBody>
      </p:sp>
      <p:sp>
        <p:nvSpPr>
          <p:cNvPr id="69" name="Rectangle 68">
            <a:extLst>
              <a:ext uri="{FF2B5EF4-FFF2-40B4-BE49-F238E27FC236}">
                <a16:creationId xmlns:a16="http://schemas.microsoft.com/office/drawing/2014/main" id="{7DBFFF25-9B9B-445B-848A-27DD2C482C55}"/>
              </a:ext>
            </a:extLst>
          </p:cNvPr>
          <p:cNvSpPr/>
          <p:nvPr/>
        </p:nvSpPr>
        <p:spPr>
          <a:xfrm>
            <a:off x="1880252" y="2222640"/>
            <a:ext cx="5679329" cy="649224"/>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ndara" panose="020E0502030303020204" pitchFamily="34" charset="0"/>
              </a:rPr>
              <a:t>API Gateway</a:t>
            </a:r>
          </a:p>
        </p:txBody>
      </p:sp>
      <p:grpSp>
        <p:nvGrpSpPr>
          <p:cNvPr id="70" name="Group 69">
            <a:extLst>
              <a:ext uri="{FF2B5EF4-FFF2-40B4-BE49-F238E27FC236}">
                <a16:creationId xmlns:a16="http://schemas.microsoft.com/office/drawing/2014/main" id="{58ECB4EC-E6BB-42F9-9DB8-25F258487133}"/>
              </a:ext>
            </a:extLst>
          </p:cNvPr>
          <p:cNvGrpSpPr/>
          <p:nvPr/>
        </p:nvGrpSpPr>
        <p:grpSpPr>
          <a:xfrm>
            <a:off x="459941" y="3817228"/>
            <a:ext cx="693769" cy="1874697"/>
            <a:chOff x="2980944" y="2486780"/>
            <a:chExt cx="1674725" cy="4142232"/>
          </a:xfrm>
        </p:grpSpPr>
        <p:sp>
          <p:nvSpPr>
            <p:cNvPr id="71" name="Rectangle: Rounded Corners 70">
              <a:extLst>
                <a:ext uri="{FF2B5EF4-FFF2-40B4-BE49-F238E27FC236}">
                  <a16:creationId xmlns:a16="http://schemas.microsoft.com/office/drawing/2014/main" id="{FCC4153D-552A-4B88-8F9E-654F4F41723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72" name="Rectangle 71">
              <a:extLst>
                <a:ext uri="{FF2B5EF4-FFF2-40B4-BE49-F238E27FC236}">
                  <a16:creationId xmlns:a16="http://schemas.microsoft.com/office/drawing/2014/main" id="{BA192DE2-83AC-4A51-8949-6A312E41E1E1}"/>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73" name="Flowchart: Magnetic Disk 72">
              <a:extLst>
                <a:ext uri="{FF2B5EF4-FFF2-40B4-BE49-F238E27FC236}">
                  <a16:creationId xmlns:a16="http://schemas.microsoft.com/office/drawing/2014/main" id="{6DAED553-997F-4246-9A33-4697A3524C1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74" name="Arrow: Up-Down 73">
              <a:extLst>
                <a:ext uri="{FF2B5EF4-FFF2-40B4-BE49-F238E27FC236}">
                  <a16:creationId xmlns:a16="http://schemas.microsoft.com/office/drawing/2014/main" id="{3FAB9809-0A22-4A1A-9E0B-A6BC5D37841D}"/>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75" name="Rectangle: Rounded Corners 74">
              <a:extLst>
                <a:ext uri="{FF2B5EF4-FFF2-40B4-BE49-F238E27FC236}">
                  <a16:creationId xmlns:a16="http://schemas.microsoft.com/office/drawing/2014/main" id="{3DC202BD-C0AD-4638-831E-2197B82A298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76" name="Rectangle: Rounded Corners 75">
              <a:extLst>
                <a:ext uri="{FF2B5EF4-FFF2-40B4-BE49-F238E27FC236}">
                  <a16:creationId xmlns:a16="http://schemas.microsoft.com/office/drawing/2014/main" id="{BE0523F0-5F56-4B64-974C-3650504A33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77" name="Rectangle: Rounded Corners 76">
              <a:extLst>
                <a:ext uri="{FF2B5EF4-FFF2-40B4-BE49-F238E27FC236}">
                  <a16:creationId xmlns:a16="http://schemas.microsoft.com/office/drawing/2014/main" id="{2461EA41-5DCC-4F64-8FCC-EB9802AF229A}"/>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78" name="Rectangle: Rounded Corners 77">
              <a:extLst>
                <a:ext uri="{FF2B5EF4-FFF2-40B4-BE49-F238E27FC236}">
                  <a16:creationId xmlns:a16="http://schemas.microsoft.com/office/drawing/2014/main" id="{940168C5-B0C0-4CF6-BEDF-7110B0ADD5FE}"/>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79" name="Group 78">
            <a:extLst>
              <a:ext uri="{FF2B5EF4-FFF2-40B4-BE49-F238E27FC236}">
                <a16:creationId xmlns:a16="http://schemas.microsoft.com/office/drawing/2014/main" id="{6C082DC8-A54A-47D3-9CE0-9B413F2D843F}"/>
              </a:ext>
            </a:extLst>
          </p:cNvPr>
          <p:cNvGrpSpPr/>
          <p:nvPr/>
        </p:nvGrpSpPr>
        <p:grpSpPr>
          <a:xfrm>
            <a:off x="1494060" y="3382452"/>
            <a:ext cx="693769" cy="1874697"/>
            <a:chOff x="2980944" y="2486780"/>
            <a:chExt cx="1674725" cy="4142232"/>
          </a:xfrm>
        </p:grpSpPr>
        <p:sp>
          <p:nvSpPr>
            <p:cNvPr id="80" name="Rectangle: Rounded Corners 79">
              <a:extLst>
                <a:ext uri="{FF2B5EF4-FFF2-40B4-BE49-F238E27FC236}">
                  <a16:creationId xmlns:a16="http://schemas.microsoft.com/office/drawing/2014/main" id="{C5C32F68-81FF-4656-A71C-33AA03D37048}"/>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81" name="Rectangle 80">
              <a:extLst>
                <a:ext uri="{FF2B5EF4-FFF2-40B4-BE49-F238E27FC236}">
                  <a16:creationId xmlns:a16="http://schemas.microsoft.com/office/drawing/2014/main" id="{4D99018F-17C9-4313-9EA6-3A4623FB2DE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82" name="Flowchart: Magnetic Disk 81">
              <a:extLst>
                <a:ext uri="{FF2B5EF4-FFF2-40B4-BE49-F238E27FC236}">
                  <a16:creationId xmlns:a16="http://schemas.microsoft.com/office/drawing/2014/main" id="{0B4B9607-C9C3-4C1D-8BE5-621C97B21D24}"/>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83" name="Arrow: Up-Down 82">
              <a:extLst>
                <a:ext uri="{FF2B5EF4-FFF2-40B4-BE49-F238E27FC236}">
                  <a16:creationId xmlns:a16="http://schemas.microsoft.com/office/drawing/2014/main" id="{4F197E61-7B17-4FFB-A4D0-9A270191B88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84" name="Rectangle: Rounded Corners 83">
              <a:extLst>
                <a:ext uri="{FF2B5EF4-FFF2-40B4-BE49-F238E27FC236}">
                  <a16:creationId xmlns:a16="http://schemas.microsoft.com/office/drawing/2014/main" id="{F5F3C281-B13B-4500-B7B3-0B769AB15A4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85" name="Rectangle: Rounded Corners 84">
              <a:extLst>
                <a:ext uri="{FF2B5EF4-FFF2-40B4-BE49-F238E27FC236}">
                  <a16:creationId xmlns:a16="http://schemas.microsoft.com/office/drawing/2014/main" id="{F01AAD49-A0CA-4C45-A12B-52138983B83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86" name="Rectangle: Rounded Corners 85">
              <a:extLst>
                <a:ext uri="{FF2B5EF4-FFF2-40B4-BE49-F238E27FC236}">
                  <a16:creationId xmlns:a16="http://schemas.microsoft.com/office/drawing/2014/main" id="{69C32841-36A7-4452-9CBD-23A6C6CA5AC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87" name="Rectangle: Rounded Corners 86">
              <a:extLst>
                <a:ext uri="{FF2B5EF4-FFF2-40B4-BE49-F238E27FC236}">
                  <a16:creationId xmlns:a16="http://schemas.microsoft.com/office/drawing/2014/main" id="{82B52418-04E5-42E3-AA3A-EC0A08274C39}"/>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88" name="Group 87">
            <a:extLst>
              <a:ext uri="{FF2B5EF4-FFF2-40B4-BE49-F238E27FC236}">
                <a16:creationId xmlns:a16="http://schemas.microsoft.com/office/drawing/2014/main" id="{A6B64B18-907D-4A24-AEF7-2E803B8C4400}"/>
              </a:ext>
            </a:extLst>
          </p:cNvPr>
          <p:cNvGrpSpPr/>
          <p:nvPr/>
        </p:nvGrpSpPr>
        <p:grpSpPr>
          <a:xfrm>
            <a:off x="2498432" y="3828462"/>
            <a:ext cx="693769" cy="1874697"/>
            <a:chOff x="2980944" y="2486780"/>
            <a:chExt cx="1674725" cy="4142232"/>
          </a:xfrm>
        </p:grpSpPr>
        <p:sp>
          <p:nvSpPr>
            <p:cNvPr id="89" name="Rectangle: Rounded Corners 88">
              <a:extLst>
                <a:ext uri="{FF2B5EF4-FFF2-40B4-BE49-F238E27FC236}">
                  <a16:creationId xmlns:a16="http://schemas.microsoft.com/office/drawing/2014/main" id="{B40B7EA9-51AA-4BC2-8609-01B005F012BA}"/>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0" name="Rectangle 89">
              <a:extLst>
                <a:ext uri="{FF2B5EF4-FFF2-40B4-BE49-F238E27FC236}">
                  <a16:creationId xmlns:a16="http://schemas.microsoft.com/office/drawing/2014/main" id="{8F0EF0D1-3A4A-445B-86AD-97B5B3584650}"/>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91" name="Flowchart: Magnetic Disk 90">
              <a:extLst>
                <a:ext uri="{FF2B5EF4-FFF2-40B4-BE49-F238E27FC236}">
                  <a16:creationId xmlns:a16="http://schemas.microsoft.com/office/drawing/2014/main" id="{9AFDE42E-A264-416E-A24A-79E90E6497E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92" name="Arrow: Up-Down 91">
              <a:extLst>
                <a:ext uri="{FF2B5EF4-FFF2-40B4-BE49-F238E27FC236}">
                  <a16:creationId xmlns:a16="http://schemas.microsoft.com/office/drawing/2014/main" id="{B848AEBC-3AE7-4CB5-9547-165ACE5A305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3" name="Rectangle: Rounded Corners 92">
              <a:extLst>
                <a:ext uri="{FF2B5EF4-FFF2-40B4-BE49-F238E27FC236}">
                  <a16:creationId xmlns:a16="http://schemas.microsoft.com/office/drawing/2014/main" id="{B26FEFC6-2D27-47CE-A44B-118E6916506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94" name="Rectangle: Rounded Corners 93">
              <a:extLst>
                <a:ext uri="{FF2B5EF4-FFF2-40B4-BE49-F238E27FC236}">
                  <a16:creationId xmlns:a16="http://schemas.microsoft.com/office/drawing/2014/main" id="{A6BCA929-A975-444E-BC43-0684DF23A98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95" name="Rectangle: Rounded Corners 94">
              <a:extLst>
                <a:ext uri="{FF2B5EF4-FFF2-40B4-BE49-F238E27FC236}">
                  <a16:creationId xmlns:a16="http://schemas.microsoft.com/office/drawing/2014/main" id="{42CBBE08-A87E-47ED-A021-DCACA29E882F}"/>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96" name="Rectangle: Rounded Corners 95">
              <a:extLst>
                <a:ext uri="{FF2B5EF4-FFF2-40B4-BE49-F238E27FC236}">
                  <a16:creationId xmlns:a16="http://schemas.microsoft.com/office/drawing/2014/main" id="{B56B4311-ADFA-4305-9EF0-CFD0C7CE799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97" name="Group 96">
            <a:extLst>
              <a:ext uri="{FF2B5EF4-FFF2-40B4-BE49-F238E27FC236}">
                <a16:creationId xmlns:a16="http://schemas.microsoft.com/office/drawing/2014/main" id="{A6EC5C9B-06BA-4AEF-8EB4-6DC1A3076C4C}"/>
              </a:ext>
            </a:extLst>
          </p:cNvPr>
          <p:cNvGrpSpPr/>
          <p:nvPr/>
        </p:nvGrpSpPr>
        <p:grpSpPr>
          <a:xfrm>
            <a:off x="3651918" y="3432589"/>
            <a:ext cx="693769" cy="1874697"/>
            <a:chOff x="2980944" y="2486780"/>
            <a:chExt cx="1674725" cy="4142232"/>
          </a:xfrm>
        </p:grpSpPr>
        <p:sp>
          <p:nvSpPr>
            <p:cNvPr id="98" name="Rectangle: Rounded Corners 97">
              <a:extLst>
                <a:ext uri="{FF2B5EF4-FFF2-40B4-BE49-F238E27FC236}">
                  <a16:creationId xmlns:a16="http://schemas.microsoft.com/office/drawing/2014/main" id="{2AC803E5-F3DD-4888-B40C-7C05B8E8E1D1}"/>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99" name="Rectangle 98">
              <a:extLst>
                <a:ext uri="{FF2B5EF4-FFF2-40B4-BE49-F238E27FC236}">
                  <a16:creationId xmlns:a16="http://schemas.microsoft.com/office/drawing/2014/main" id="{49DBAF5C-9D2F-4B35-9569-B9FDB84205C6}"/>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00" name="Flowchart: Magnetic Disk 99">
              <a:extLst>
                <a:ext uri="{FF2B5EF4-FFF2-40B4-BE49-F238E27FC236}">
                  <a16:creationId xmlns:a16="http://schemas.microsoft.com/office/drawing/2014/main" id="{9497A9A2-2880-466B-A463-BCBEDA09E6D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01" name="Arrow: Up-Down 100">
              <a:extLst>
                <a:ext uri="{FF2B5EF4-FFF2-40B4-BE49-F238E27FC236}">
                  <a16:creationId xmlns:a16="http://schemas.microsoft.com/office/drawing/2014/main" id="{DAE810A4-2475-4CF1-B56A-0461078B062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02" name="Rectangle: Rounded Corners 101">
              <a:extLst>
                <a:ext uri="{FF2B5EF4-FFF2-40B4-BE49-F238E27FC236}">
                  <a16:creationId xmlns:a16="http://schemas.microsoft.com/office/drawing/2014/main" id="{2AB185A6-78B2-4E0B-8D86-B1C66A698E2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03" name="Rectangle: Rounded Corners 102">
              <a:extLst>
                <a:ext uri="{FF2B5EF4-FFF2-40B4-BE49-F238E27FC236}">
                  <a16:creationId xmlns:a16="http://schemas.microsoft.com/office/drawing/2014/main" id="{8904FAF1-F9CC-43AF-8028-E15A5374885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04" name="Rectangle: Rounded Corners 103">
              <a:extLst>
                <a:ext uri="{FF2B5EF4-FFF2-40B4-BE49-F238E27FC236}">
                  <a16:creationId xmlns:a16="http://schemas.microsoft.com/office/drawing/2014/main" id="{8E5DBC05-1285-467A-9566-AA3599B181B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05" name="Rectangle: Rounded Corners 104">
              <a:extLst>
                <a:ext uri="{FF2B5EF4-FFF2-40B4-BE49-F238E27FC236}">
                  <a16:creationId xmlns:a16="http://schemas.microsoft.com/office/drawing/2014/main" id="{3058E67A-C0C3-4662-A61E-6E3DB0BDEA2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06" name="Group 105">
            <a:extLst>
              <a:ext uri="{FF2B5EF4-FFF2-40B4-BE49-F238E27FC236}">
                <a16:creationId xmlns:a16="http://schemas.microsoft.com/office/drawing/2014/main" id="{BC3CD973-D319-4FBE-A208-06B89ED88234}"/>
              </a:ext>
            </a:extLst>
          </p:cNvPr>
          <p:cNvGrpSpPr/>
          <p:nvPr/>
        </p:nvGrpSpPr>
        <p:grpSpPr>
          <a:xfrm>
            <a:off x="4636226" y="3920205"/>
            <a:ext cx="693769" cy="1874697"/>
            <a:chOff x="2980944" y="2486780"/>
            <a:chExt cx="1674725" cy="4142232"/>
          </a:xfrm>
        </p:grpSpPr>
        <p:sp>
          <p:nvSpPr>
            <p:cNvPr id="107" name="Rectangle: Rounded Corners 106">
              <a:extLst>
                <a:ext uri="{FF2B5EF4-FFF2-40B4-BE49-F238E27FC236}">
                  <a16:creationId xmlns:a16="http://schemas.microsoft.com/office/drawing/2014/main" id="{F2EA5C6E-2722-4BBF-85ED-86308466E97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08" name="Rectangle 107">
              <a:extLst>
                <a:ext uri="{FF2B5EF4-FFF2-40B4-BE49-F238E27FC236}">
                  <a16:creationId xmlns:a16="http://schemas.microsoft.com/office/drawing/2014/main" id="{74D4BE15-2834-4C28-851D-916C46B6A05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09" name="Flowchart: Magnetic Disk 108">
              <a:extLst>
                <a:ext uri="{FF2B5EF4-FFF2-40B4-BE49-F238E27FC236}">
                  <a16:creationId xmlns:a16="http://schemas.microsoft.com/office/drawing/2014/main" id="{BCAD8BE8-54A1-46FB-8A84-F851F8BCDF75}"/>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10" name="Arrow: Up-Down 109">
              <a:extLst>
                <a:ext uri="{FF2B5EF4-FFF2-40B4-BE49-F238E27FC236}">
                  <a16:creationId xmlns:a16="http://schemas.microsoft.com/office/drawing/2014/main" id="{3EF0AC00-2120-4FE2-9F59-CDF1D70C377A}"/>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11" name="Rectangle: Rounded Corners 110">
              <a:extLst>
                <a:ext uri="{FF2B5EF4-FFF2-40B4-BE49-F238E27FC236}">
                  <a16:creationId xmlns:a16="http://schemas.microsoft.com/office/drawing/2014/main" id="{98EB454C-CF9D-43CE-B867-9CBB624AA5F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12" name="Rectangle: Rounded Corners 111">
              <a:extLst>
                <a:ext uri="{FF2B5EF4-FFF2-40B4-BE49-F238E27FC236}">
                  <a16:creationId xmlns:a16="http://schemas.microsoft.com/office/drawing/2014/main" id="{6F943CCD-A807-468B-8397-0D89700444AD}"/>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13" name="Rectangle: Rounded Corners 112">
              <a:extLst>
                <a:ext uri="{FF2B5EF4-FFF2-40B4-BE49-F238E27FC236}">
                  <a16:creationId xmlns:a16="http://schemas.microsoft.com/office/drawing/2014/main" id="{7BFCEEEC-FA58-4ABB-ACA2-EE1399FF92A1}"/>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14" name="Rectangle: Rounded Corners 113">
              <a:extLst>
                <a:ext uri="{FF2B5EF4-FFF2-40B4-BE49-F238E27FC236}">
                  <a16:creationId xmlns:a16="http://schemas.microsoft.com/office/drawing/2014/main" id="{1C25BB42-7280-4E3A-B842-A8EF61CB686D}"/>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15" name="Group 114">
            <a:extLst>
              <a:ext uri="{FF2B5EF4-FFF2-40B4-BE49-F238E27FC236}">
                <a16:creationId xmlns:a16="http://schemas.microsoft.com/office/drawing/2014/main" id="{EBC46F02-D0A2-4E82-B3FC-0F57D69121D0}"/>
              </a:ext>
            </a:extLst>
          </p:cNvPr>
          <p:cNvGrpSpPr/>
          <p:nvPr/>
        </p:nvGrpSpPr>
        <p:grpSpPr>
          <a:xfrm>
            <a:off x="5606836" y="3382451"/>
            <a:ext cx="693769" cy="1874697"/>
            <a:chOff x="2980944" y="2486780"/>
            <a:chExt cx="1674725" cy="4142232"/>
          </a:xfrm>
        </p:grpSpPr>
        <p:sp>
          <p:nvSpPr>
            <p:cNvPr id="116" name="Rectangle: Rounded Corners 115">
              <a:extLst>
                <a:ext uri="{FF2B5EF4-FFF2-40B4-BE49-F238E27FC236}">
                  <a16:creationId xmlns:a16="http://schemas.microsoft.com/office/drawing/2014/main" id="{0D64DC7E-4636-4E17-9B95-4644404CDAFD}"/>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17" name="Rectangle 116">
              <a:extLst>
                <a:ext uri="{FF2B5EF4-FFF2-40B4-BE49-F238E27FC236}">
                  <a16:creationId xmlns:a16="http://schemas.microsoft.com/office/drawing/2014/main" id="{77B6E39A-E508-4850-B973-52C157903EF9}"/>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18" name="Flowchart: Magnetic Disk 117">
              <a:extLst>
                <a:ext uri="{FF2B5EF4-FFF2-40B4-BE49-F238E27FC236}">
                  <a16:creationId xmlns:a16="http://schemas.microsoft.com/office/drawing/2014/main" id="{01AD6BC7-0BCC-45BA-907A-159844958F6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19" name="Arrow: Up-Down 118">
              <a:extLst>
                <a:ext uri="{FF2B5EF4-FFF2-40B4-BE49-F238E27FC236}">
                  <a16:creationId xmlns:a16="http://schemas.microsoft.com/office/drawing/2014/main" id="{F3FFF7DB-E61B-4DFB-B52B-AA6B945896B0}"/>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0" name="Rectangle: Rounded Corners 119">
              <a:extLst>
                <a:ext uri="{FF2B5EF4-FFF2-40B4-BE49-F238E27FC236}">
                  <a16:creationId xmlns:a16="http://schemas.microsoft.com/office/drawing/2014/main" id="{6F294B00-0433-47F7-85DA-1FC26FF6BBED}"/>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21" name="Rectangle: Rounded Corners 120">
              <a:extLst>
                <a:ext uri="{FF2B5EF4-FFF2-40B4-BE49-F238E27FC236}">
                  <a16:creationId xmlns:a16="http://schemas.microsoft.com/office/drawing/2014/main" id="{72BCB78A-A871-4113-9A27-4DE6696898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22" name="Rectangle: Rounded Corners 121">
              <a:extLst>
                <a:ext uri="{FF2B5EF4-FFF2-40B4-BE49-F238E27FC236}">
                  <a16:creationId xmlns:a16="http://schemas.microsoft.com/office/drawing/2014/main" id="{1567683A-F8E8-455C-B06C-5A6DFCCFE9F3}"/>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23" name="Rectangle: Rounded Corners 122">
              <a:extLst>
                <a:ext uri="{FF2B5EF4-FFF2-40B4-BE49-F238E27FC236}">
                  <a16:creationId xmlns:a16="http://schemas.microsoft.com/office/drawing/2014/main" id="{24A5A878-7224-44A3-8523-69323C08D4CC}"/>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24" name="Group 123">
            <a:extLst>
              <a:ext uri="{FF2B5EF4-FFF2-40B4-BE49-F238E27FC236}">
                <a16:creationId xmlns:a16="http://schemas.microsoft.com/office/drawing/2014/main" id="{8EBAF3DD-AF2C-4271-A4BC-081004BC397A}"/>
              </a:ext>
            </a:extLst>
          </p:cNvPr>
          <p:cNvGrpSpPr/>
          <p:nvPr/>
        </p:nvGrpSpPr>
        <p:grpSpPr>
          <a:xfrm>
            <a:off x="6536866" y="3872238"/>
            <a:ext cx="693769" cy="1874697"/>
            <a:chOff x="2980944" y="2486780"/>
            <a:chExt cx="1674725" cy="4142232"/>
          </a:xfrm>
        </p:grpSpPr>
        <p:sp>
          <p:nvSpPr>
            <p:cNvPr id="125" name="Rectangle: Rounded Corners 124">
              <a:extLst>
                <a:ext uri="{FF2B5EF4-FFF2-40B4-BE49-F238E27FC236}">
                  <a16:creationId xmlns:a16="http://schemas.microsoft.com/office/drawing/2014/main" id="{43CA6DD3-05D2-45B0-BE7E-3508493BBCA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6" name="Rectangle 125">
              <a:extLst>
                <a:ext uri="{FF2B5EF4-FFF2-40B4-BE49-F238E27FC236}">
                  <a16:creationId xmlns:a16="http://schemas.microsoft.com/office/drawing/2014/main" id="{E03439BB-2E5E-43FD-B7C2-0E447D98665A}"/>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27" name="Flowchart: Magnetic Disk 126">
              <a:extLst>
                <a:ext uri="{FF2B5EF4-FFF2-40B4-BE49-F238E27FC236}">
                  <a16:creationId xmlns:a16="http://schemas.microsoft.com/office/drawing/2014/main" id="{F187AA12-76AC-4BDB-A964-3BE20E0FF503}"/>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28" name="Arrow: Up-Down 127">
              <a:extLst>
                <a:ext uri="{FF2B5EF4-FFF2-40B4-BE49-F238E27FC236}">
                  <a16:creationId xmlns:a16="http://schemas.microsoft.com/office/drawing/2014/main" id="{3080DEDB-B8B3-4156-A32F-1507DB80EEDE}"/>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29" name="Rectangle: Rounded Corners 128">
              <a:extLst>
                <a:ext uri="{FF2B5EF4-FFF2-40B4-BE49-F238E27FC236}">
                  <a16:creationId xmlns:a16="http://schemas.microsoft.com/office/drawing/2014/main" id="{E445DB9A-B811-4A53-BAEB-B19FB765FCE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30" name="Rectangle: Rounded Corners 129">
              <a:extLst>
                <a:ext uri="{FF2B5EF4-FFF2-40B4-BE49-F238E27FC236}">
                  <a16:creationId xmlns:a16="http://schemas.microsoft.com/office/drawing/2014/main" id="{D1A97DBB-155C-4A74-B11F-A389A2CDB7FE}"/>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31" name="Rectangle: Rounded Corners 130">
              <a:extLst>
                <a:ext uri="{FF2B5EF4-FFF2-40B4-BE49-F238E27FC236}">
                  <a16:creationId xmlns:a16="http://schemas.microsoft.com/office/drawing/2014/main" id="{2C6FBAF1-672D-4BE6-904D-AF1479BE631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32" name="Rectangle: Rounded Corners 131">
              <a:extLst>
                <a:ext uri="{FF2B5EF4-FFF2-40B4-BE49-F238E27FC236}">
                  <a16:creationId xmlns:a16="http://schemas.microsoft.com/office/drawing/2014/main" id="{8924D86C-99C1-4E11-BF83-7A7300B0A00B}"/>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33" name="Group 132">
            <a:extLst>
              <a:ext uri="{FF2B5EF4-FFF2-40B4-BE49-F238E27FC236}">
                <a16:creationId xmlns:a16="http://schemas.microsoft.com/office/drawing/2014/main" id="{E20603E1-BF7B-489C-8084-4ADE3185A9C0}"/>
              </a:ext>
            </a:extLst>
          </p:cNvPr>
          <p:cNvGrpSpPr/>
          <p:nvPr/>
        </p:nvGrpSpPr>
        <p:grpSpPr>
          <a:xfrm>
            <a:off x="7403308" y="3776356"/>
            <a:ext cx="693769" cy="1874697"/>
            <a:chOff x="2980944" y="2486780"/>
            <a:chExt cx="1674725" cy="4142232"/>
          </a:xfrm>
        </p:grpSpPr>
        <p:sp>
          <p:nvSpPr>
            <p:cNvPr id="134" name="Rectangle: Rounded Corners 133">
              <a:extLst>
                <a:ext uri="{FF2B5EF4-FFF2-40B4-BE49-F238E27FC236}">
                  <a16:creationId xmlns:a16="http://schemas.microsoft.com/office/drawing/2014/main" id="{A9CA8B3B-0BDC-468E-A974-584E01B3450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35" name="Rectangle 134">
              <a:extLst>
                <a:ext uri="{FF2B5EF4-FFF2-40B4-BE49-F238E27FC236}">
                  <a16:creationId xmlns:a16="http://schemas.microsoft.com/office/drawing/2014/main" id="{358E2F81-8ECC-4BE2-8946-C2B5F61B92F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36" name="Flowchart: Magnetic Disk 135">
              <a:extLst>
                <a:ext uri="{FF2B5EF4-FFF2-40B4-BE49-F238E27FC236}">
                  <a16:creationId xmlns:a16="http://schemas.microsoft.com/office/drawing/2014/main" id="{6B8EA4F6-6608-4134-8336-738F444F5FE8}"/>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37" name="Arrow: Up-Down 136">
              <a:extLst>
                <a:ext uri="{FF2B5EF4-FFF2-40B4-BE49-F238E27FC236}">
                  <a16:creationId xmlns:a16="http://schemas.microsoft.com/office/drawing/2014/main" id="{A11CC25E-D926-4389-B948-43C4E99AB067}"/>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38" name="Rectangle: Rounded Corners 137">
              <a:extLst>
                <a:ext uri="{FF2B5EF4-FFF2-40B4-BE49-F238E27FC236}">
                  <a16:creationId xmlns:a16="http://schemas.microsoft.com/office/drawing/2014/main" id="{23622C8F-B6A0-4C9D-9778-BA9B53C2309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39" name="Rectangle: Rounded Corners 138">
              <a:extLst>
                <a:ext uri="{FF2B5EF4-FFF2-40B4-BE49-F238E27FC236}">
                  <a16:creationId xmlns:a16="http://schemas.microsoft.com/office/drawing/2014/main" id="{BD2C1128-E2EA-4899-8C4D-93182A57730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40" name="Rectangle: Rounded Corners 139">
              <a:extLst>
                <a:ext uri="{FF2B5EF4-FFF2-40B4-BE49-F238E27FC236}">
                  <a16:creationId xmlns:a16="http://schemas.microsoft.com/office/drawing/2014/main" id="{ED05A5B5-F17B-4C6C-8BF4-ADB15C39FFD5}"/>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41" name="Rectangle: Rounded Corners 140">
              <a:extLst>
                <a:ext uri="{FF2B5EF4-FFF2-40B4-BE49-F238E27FC236}">
                  <a16:creationId xmlns:a16="http://schemas.microsoft.com/office/drawing/2014/main" id="{77445E8F-3308-458E-BED0-DB730F2C588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72" name="Group 171">
            <a:extLst>
              <a:ext uri="{FF2B5EF4-FFF2-40B4-BE49-F238E27FC236}">
                <a16:creationId xmlns:a16="http://schemas.microsoft.com/office/drawing/2014/main" id="{2CC28529-E07A-45F5-8345-94E9B95F496A}"/>
              </a:ext>
            </a:extLst>
          </p:cNvPr>
          <p:cNvGrpSpPr/>
          <p:nvPr/>
        </p:nvGrpSpPr>
        <p:grpSpPr>
          <a:xfrm>
            <a:off x="8431576" y="3522536"/>
            <a:ext cx="693769" cy="1874697"/>
            <a:chOff x="2980944" y="2486780"/>
            <a:chExt cx="1674725" cy="4142232"/>
          </a:xfrm>
        </p:grpSpPr>
        <p:sp>
          <p:nvSpPr>
            <p:cNvPr id="173" name="Rectangle: Rounded Corners 172">
              <a:extLst>
                <a:ext uri="{FF2B5EF4-FFF2-40B4-BE49-F238E27FC236}">
                  <a16:creationId xmlns:a16="http://schemas.microsoft.com/office/drawing/2014/main" id="{C141B1F7-885D-409C-B9CB-AFD411EBB904}"/>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74" name="Rectangle 173">
              <a:extLst>
                <a:ext uri="{FF2B5EF4-FFF2-40B4-BE49-F238E27FC236}">
                  <a16:creationId xmlns:a16="http://schemas.microsoft.com/office/drawing/2014/main" id="{95E99490-5B17-4B76-B4DB-F655EB6786E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75" name="Flowchart: Magnetic Disk 174">
              <a:extLst>
                <a:ext uri="{FF2B5EF4-FFF2-40B4-BE49-F238E27FC236}">
                  <a16:creationId xmlns:a16="http://schemas.microsoft.com/office/drawing/2014/main" id="{5334B352-1652-4E2B-9A76-56ED59CE6DD6}"/>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76" name="Arrow: Up-Down 175">
              <a:extLst>
                <a:ext uri="{FF2B5EF4-FFF2-40B4-BE49-F238E27FC236}">
                  <a16:creationId xmlns:a16="http://schemas.microsoft.com/office/drawing/2014/main" id="{FDDCED74-4454-4BB4-B243-C9D73E3892C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77" name="Rectangle: Rounded Corners 176">
              <a:extLst>
                <a:ext uri="{FF2B5EF4-FFF2-40B4-BE49-F238E27FC236}">
                  <a16:creationId xmlns:a16="http://schemas.microsoft.com/office/drawing/2014/main" id="{14EFD445-668D-4CAE-8CED-A6C2ABB21F4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78" name="Rectangle: Rounded Corners 177">
              <a:extLst>
                <a:ext uri="{FF2B5EF4-FFF2-40B4-BE49-F238E27FC236}">
                  <a16:creationId xmlns:a16="http://schemas.microsoft.com/office/drawing/2014/main" id="{299AFAF1-B478-4424-ABEF-2203BCBBA020}"/>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79" name="Rectangle: Rounded Corners 178">
              <a:extLst>
                <a:ext uri="{FF2B5EF4-FFF2-40B4-BE49-F238E27FC236}">
                  <a16:creationId xmlns:a16="http://schemas.microsoft.com/office/drawing/2014/main" id="{6ADB4D20-AC79-485F-81DB-46C6C944002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80" name="Rectangle: Rounded Corners 179">
              <a:extLst>
                <a:ext uri="{FF2B5EF4-FFF2-40B4-BE49-F238E27FC236}">
                  <a16:creationId xmlns:a16="http://schemas.microsoft.com/office/drawing/2014/main" id="{422E246A-FDAB-4375-8E7A-C2D9FCF22FF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grpSp>
        <p:nvGrpSpPr>
          <p:cNvPr id="191" name="Group 190">
            <a:extLst>
              <a:ext uri="{FF2B5EF4-FFF2-40B4-BE49-F238E27FC236}">
                <a16:creationId xmlns:a16="http://schemas.microsoft.com/office/drawing/2014/main" id="{C4B139A5-4F33-4437-9E42-8A95BE3B81ED}"/>
              </a:ext>
            </a:extLst>
          </p:cNvPr>
          <p:cNvGrpSpPr/>
          <p:nvPr/>
        </p:nvGrpSpPr>
        <p:grpSpPr>
          <a:xfrm>
            <a:off x="9340882" y="3093519"/>
            <a:ext cx="693769" cy="1874697"/>
            <a:chOff x="2980944" y="2486780"/>
            <a:chExt cx="1674725" cy="4142232"/>
          </a:xfrm>
        </p:grpSpPr>
        <p:sp>
          <p:nvSpPr>
            <p:cNvPr id="192" name="Rectangle: Rounded Corners 191">
              <a:extLst>
                <a:ext uri="{FF2B5EF4-FFF2-40B4-BE49-F238E27FC236}">
                  <a16:creationId xmlns:a16="http://schemas.microsoft.com/office/drawing/2014/main" id="{A72067CE-ACDA-47D5-84BA-755D21CBC5A9}"/>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93" name="Rectangle 192">
              <a:extLst>
                <a:ext uri="{FF2B5EF4-FFF2-40B4-BE49-F238E27FC236}">
                  <a16:creationId xmlns:a16="http://schemas.microsoft.com/office/drawing/2014/main" id="{D8494DE3-6F64-4FD9-84E1-8EE2C9EB3D62}"/>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latin typeface="Candara" panose="020E0502030303020204" pitchFamily="34" charset="0"/>
                </a:rPr>
                <a:t>Microservice</a:t>
              </a:r>
            </a:p>
          </p:txBody>
        </p:sp>
        <p:sp>
          <p:nvSpPr>
            <p:cNvPr id="194" name="Flowchart: Magnetic Disk 193">
              <a:extLst>
                <a:ext uri="{FF2B5EF4-FFF2-40B4-BE49-F238E27FC236}">
                  <a16:creationId xmlns:a16="http://schemas.microsoft.com/office/drawing/2014/main" id="{D4A7324A-AA1E-41A3-953E-732BECDA404F}"/>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latin typeface="Candara" panose="020E0502030303020204" pitchFamily="34" charset="0"/>
                </a:rPr>
                <a:t>Data Store</a:t>
              </a:r>
            </a:p>
          </p:txBody>
        </p:sp>
        <p:sp>
          <p:nvSpPr>
            <p:cNvPr id="195" name="Arrow: Up-Down 194">
              <a:extLst>
                <a:ext uri="{FF2B5EF4-FFF2-40B4-BE49-F238E27FC236}">
                  <a16:creationId xmlns:a16="http://schemas.microsoft.com/office/drawing/2014/main" id="{C2958788-7181-41B2-93E1-1AF99E6374AF}"/>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Candara" panose="020E0502030303020204" pitchFamily="34" charset="0"/>
              </a:endParaRPr>
            </a:p>
          </p:txBody>
        </p:sp>
        <p:sp>
          <p:nvSpPr>
            <p:cNvPr id="196" name="Rectangle: Rounded Corners 195">
              <a:extLst>
                <a:ext uri="{FF2B5EF4-FFF2-40B4-BE49-F238E27FC236}">
                  <a16:creationId xmlns:a16="http://schemas.microsoft.com/office/drawing/2014/main" id="{8972D3AE-A651-4A54-A376-9FAA100CF88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Web service</a:t>
              </a:r>
            </a:p>
          </p:txBody>
        </p:sp>
        <p:sp>
          <p:nvSpPr>
            <p:cNvPr id="197" name="Rectangle: Rounded Corners 196">
              <a:extLst>
                <a:ext uri="{FF2B5EF4-FFF2-40B4-BE49-F238E27FC236}">
                  <a16:creationId xmlns:a16="http://schemas.microsoft.com/office/drawing/2014/main" id="{D8CB9E11-15FE-473E-9EEE-6452DC56999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latin typeface="Candara" panose="020E0502030303020204" pitchFamily="34" charset="0"/>
                </a:rPr>
                <a:t>Run time libraries</a:t>
              </a:r>
            </a:p>
          </p:txBody>
        </p:sp>
        <p:sp>
          <p:nvSpPr>
            <p:cNvPr id="198" name="Rectangle: Rounded Corners 197">
              <a:extLst>
                <a:ext uri="{FF2B5EF4-FFF2-40B4-BE49-F238E27FC236}">
                  <a16:creationId xmlns:a16="http://schemas.microsoft.com/office/drawing/2014/main" id="{3B399D70-C83F-4B27-80B6-C2665A4517A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latin typeface="Candara" panose="020E0502030303020204" pitchFamily="34" charset="0"/>
                </a:rPr>
                <a:t>Application </a:t>
              </a:r>
              <a:br>
                <a:rPr lang="en-US" sz="500" dirty="0">
                  <a:solidFill>
                    <a:schemeClr val="tx1">
                      <a:lumMod val="85000"/>
                      <a:lumOff val="15000"/>
                    </a:schemeClr>
                  </a:solidFill>
                  <a:latin typeface="Candara" panose="020E0502030303020204" pitchFamily="34" charset="0"/>
                </a:rPr>
              </a:br>
              <a:r>
                <a:rPr lang="en-US" sz="500" dirty="0">
                  <a:solidFill>
                    <a:schemeClr val="tx1">
                      <a:lumMod val="85000"/>
                      <a:lumOff val="15000"/>
                    </a:schemeClr>
                  </a:solidFill>
                  <a:latin typeface="Candara" panose="020E0502030303020204" pitchFamily="34" charset="0"/>
                </a:rPr>
                <a:t>software</a:t>
              </a:r>
            </a:p>
          </p:txBody>
        </p:sp>
        <p:sp>
          <p:nvSpPr>
            <p:cNvPr id="199" name="Rectangle: Rounded Corners 198">
              <a:extLst>
                <a:ext uri="{FF2B5EF4-FFF2-40B4-BE49-F238E27FC236}">
                  <a16:creationId xmlns:a16="http://schemas.microsoft.com/office/drawing/2014/main" id="{959A54EC-0408-4451-8978-3752FCD215F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latin typeface="Candara" panose="020E0502030303020204" pitchFamily="34" charset="0"/>
                </a:rPr>
                <a:t>Service components</a:t>
              </a:r>
            </a:p>
          </p:txBody>
        </p:sp>
      </p:grpSp>
      <p:sp>
        <p:nvSpPr>
          <p:cNvPr id="200" name="Arrow: Up-Down 199">
            <a:extLst>
              <a:ext uri="{FF2B5EF4-FFF2-40B4-BE49-F238E27FC236}">
                <a16:creationId xmlns:a16="http://schemas.microsoft.com/office/drawing/2014/main" id="{CC47B94F-5515-4CCC-89E1-4DB9AB4C9B8A}"/>
              </a:ext>
            </a:extLst>
          </p:cNvPr>
          <p:cNvSpPr/>
          <p:nvPr/>
        </p:nvSpPr>
        <p:spPr>
          <a:xfrm rot="3366623">
            <a:off x="1465749" y="2376673"/>
            <a:ext cx="84054" cy="17858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431930" y="2107597"/>
            <a:ext cx="993614" cy="26362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395819" y="2107598"/>
            <a:ext cx="1304683" cy="432255"/>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04" name="Arrow: Up-Down 203">
            <a:extLst>
              <a:ext uri="{FF2B5EF4-FFF2-40B4-BE49-F238E27FC236}">
                <a16:creationId xmlns:a16="http://schemas.microsoft.com/office/drawing/2014/main" id="{6F783D8B-96C5-4242-AF0A-1973188BB30B}"/>
              </a:ext>
            </a:extLst>
          </p:cNvPr>
          <p:cNvSpPr/>
          <p:nvPr/>
        </p:nvSpPr>
        <p:spPr>
          <a:xfrm rot="3148984" flipH="1">
            <a:off x="2292309" y="2608422"/>
            <a:ext cx="85156" cy="86892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6" name="Arrow: Up-Down 205">
            <a:extLst>
              <a:ext uri="{FF2B5EF4-FFF2-40B4-BE49-F238E27FC236}">
                <a16:creationId xmlns:a16="http://schemas.microsoft.com/office/drawing/2014/main" id="{D643455F-A749-4391-930C-84A151F659A9}"/>
              </a:ext>
            </a:extLst>
          </p:cNvPr>
          <p:cNvSpPr/>
          <p:nvPr/>
        </p:nvSpPr>
        <p:spPr>
          <a:xfrm rot="845988" flipH="1">
            <a:off x="2865789" y="2725518"/>
            <a:ext cx="86551" cy="1060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7" name="Arrow: Up-Down 206">
            <a:extLst>
              <a:ext uri="{FF2B5EF4-FFF2-40B4-BE49-F238E27FC236}">
                <a16:creationId xmlns:a16="http://schemas.microsoft.com/office/drawing/2014/main" id="{C0034A83-0619-4231-A4C9-BB33BB62E485}"/>
              </a:ext>
            </a:extLst>
          </p:cNvPr>
          <p:cNvSpPr/>
          <p:nvPr/>
        </p:nvSpPr>
        <p:spPr>
          <a:xfrm rot="228302" flipH="1">
            <a:off x="3964412" y="2774104"/>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0" name="Arrow: Up-Down 209">
            <a:extLst>
              <a:ext uri="{FF2B5EF4-FFF2-40B4-BE49-F238E27FC236}">
                <a16:creationId xmlns:a16="http://schemas.microsoft.com/office/drawing/2014/main" id="{2916A637-66FA-4773-956E-F7D4FE723E22}"/>
              </a:ext>
            </a:extLst>
          </p:cNvPr>
          <p:cNvSpPr/>
          <p:nvPr/>
        </p:nvSpPr>
        <p:spPr>
          <a:xfrm flipH="1">
            <a:off x="4935105" y="2830998"/>
            <a:ext cx="45719" cy="10169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1" name="Arrow: Up-Down 210">
            <a:extLst>
              <a:ext uri="{FF2B5EF4-FFF2-40B4-BE49-F238E27FC236}">
                <a16:creationId xmlns:a16="http://schemas.microsoft.com/office/drawing/2014/main" id="{A6254FFF-69AE-485A-9CF9-6B35406ABBFC}"/>
              </a:ext>
            </a:extLst>
          </p:cNvPr>
          <p:cNvSpPr/>
          <p:nvPr/>
        </p:nvSpPr>
        <p:spPr>
          <a:xfrm rot="19811428" flipH="1">
            <a:off x="5565274" y="2762086"/>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2" name="Arrow: Up-Down 211">
            <a:extLst>
              <a:ext uri="{FF2B5EF4-FFF2-40B4-BE49-F238E27FC236}">
                <a16:creationId xmlns:a16="http://schemas.microsoft.com/office/drawing/2014/main" id="{DE464F12-DCF1-4D06-BF95-6DAD713ACBD9}"/>
              </a:ext>
            </a:extLst>
          </p:cNvPr>
          <p:cNvSpPr/>
          <p:nvPr/>
        </p:nvSpPr>
        <p:spPr>
          <a:xfrm rot="19345075">
            <a:off x="6422922" y="2625322"/>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4" name="Arrow: Up-Down 213">
            <a:extLst>
              <a:ext uri="{FF2B5EF4-FFF2-40B4-BE49-F238E27FC236}">
                <a16:creationId xmlns:a16="http://schemas.microsoft.com/office/drawing/2014/main" id="{C6AC4EF1-7041-4F79-9A29-7C7C89C20291}"/>
              </a:ext>
            </a:extLst>
          </p:cNvPr>
          <p:cNvSpPr/>
          <p:nvPr/>
        </p:nvSpPr>
        <p:spPr>
          <a:xfrm rot="18902946">
            <a:off x="7168405" y="2597951"/>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9" name="Arrow: Up-Down 218">
            <a:extLst>
              <a:ext uri="{FF2B5EF4-FFF2-40B4-BE49-F238E27FC236}">
                <a16:creationId xmlns:a16="http://schemas.microsoft.com/office/drawing/2014/main" id="{BE4D1372-0444-4970-A9F4-2750A1D9E1A0}"/>
              </a:ext>
            </a:extLst>
          </p:cNvPr>
          <p:cNvSpPr/>
          <p:nvPr/>
        </p:nvSpPr>
        <p:spPr>
          <a:xfrm rot="18014999" flipH="1">
            <a:off x="7687998" y="2333552"/>
            <a:ext cx="59800" cy="18084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0" name="Arrow: Up-Down 219">
            <a:extLst>
              <a:ext uri="{FF2B5EF4-FFF2-40B4-BE49-F238E27FC236}">
                <a16:creationId xmlns:a16="http://schemas.microsoft.com/office/drawing/2014/main" id="{A254B385-5DC7-4B75-B472-0F7A0A24BAFB}"/>
              </a:ext>
            </a:extLst>
          </p:cNvPr>
          <p:cNvSpPr/>
          <p:nvPr/>
        </p:nvSpPr>
        <p:spPr>
          <a:xfrm rot="16754549">
            <a:off x="8381016" y="1888312"/>
            <a:ext cx="46511" cy="20358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6" name="Arrow: Up-Down 225">
            <a:extLst>
              <a:ext uri="{FF2B5EF4-FFF2-40B4-BE49-F238E27FC236}">
                <a16:creationId xmlns:a16="http://schemas.microsoft.com/office/drawing/2014/main" id="{3E454114-4624-4B3E-A43D-3CDF5424F812}"/>
              </a:ext>
            </a:extLst>
          </p:cNvPr>
          <p:cNvSpPr/>
          <p:nvPr/>
        </p:nvSpPr>
        <p:spPr>
          <a:xfrm rot="18901024">
            <a:off x="4535235" y="3418225"/>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4" name="Arrow: Up-Down 243">
            <a:extLst>
              <a:ext uri="{FF2B5EF4-FFF2-40B4-BE49-F238E27FC236}">
                <a16:creationId xmlns:a16="http://schemas.microsoft.com/office/drawing/2014/main" id="{7EEB4D0C-9876-4DF5-8086-A207C6625A05}"/>
              </a:ext>
            </a:extLst>
          </p:cNvPr>
          <p:cNvSpPr/>
          <p:nvPr/>
        </p:nvSpPr>
        <p:spPr>
          <a:xfrm rot="3863324">
            <a:off x="5286432" y="3437949"/>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46</a:t>
            </a:fld>
            <a:endParaRPr lang="en-US" dirty="0">
              <a:latin typeface="Candara" panose="020E0502030303020204" pitchFamily="34" charset="0"/>
            </a:endParaRPr>
          </a:p>
        </p:txBody>
      </p:sp>
    </p:spTree>
    <p:extLst>
      <p:ext uri="{BB962C8B-B14F-4D97-AF65-F5344CB8AC3E}">
        <p14:creationId xmlns:p14="http://schemas.microsoft.com/office/powerpoint/2010/main" val="167940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Beyond Virtual Machines to Containers</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normAutofit/>
          </a:bodyPr>
          <a:lstStyle/>
          <a:p>
            <a:r>
              <a:rPr lang="en-US" dirty="0"/>
              <a:t>Virtual machines are a common technology for optimizing use of computing hardware</a:t>
            </a:r>
          </a:p>
          <a:p>
            <a:r>
              <a:rPr lang="en-US" dirty="0"/>
              <a:t>Most applications use a small portion of computing and  storage capacity</a:t>
            </a:r>
          </a:p>
          <a:p>
            <a:r>
              <a:rPr lang="en-US" dirty="0"/>
              <a:t>VM managers enable multiple instances of operating environments to co-exist on each physical server</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84127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1EDF-FE95-4D5A-BF1E-611A8D26400F}"/>
              </a:ext>
            </a:extLst>
          </p:cNvPr>
          <p:cNvSpPr>
            <a:spLocks noGrp="1"/>
          </p:cNvSpPr>
          <p:nvPr>
            <p:ph type="title"/>
          </p:nvPr>
        </p:nvSpPr>
        <p:spPr/>
        <p:txBody>
          <a:bodyPr/>
          <a:lstStyle/>
          <a:p>
            <a:r>
              <a:rPr lang="en-US" dirty="0"/>
              <a:t>Virtual Machine Environment</a:t>
            </a:r>
          </a:p>
        </p:txBody>
      </p:sp>
      <p:sp>
        <p:nvSpPr>
          <p:cNvPr id="5" name="Slide Number Placeholder 4"/>
          <p:cNvSpPr>
            <a:spLocks noGrp="1"/>
          </p:cNvSpPr>
          <p:nvPr>
            <p:ph type="sldNum" sz="quarter" idx="12"/>
          </p:nvPr>
        </p:nvSpPr>
        <p:spPr/>
        <p:txBody>
          <a:bodyPr/>
          <a:lstStyle/>
          <a:p>
            <a:fld id="{B8DACC02-A2BD-4578-8E03-6D891060A695}" type="slidenum">
              <a:rPr lang="en-US" smtClean="0"/>
              <a:t>48</a:t>
            </a:fld>
            <a:endParaRPr lang="en-US"/>
          </a:p>
        </p:txBody>
      </p:sp>
      <p:sp>
        <p:nvSpPr>
          <p:cNvPr id="28" name="Content Placeholder 27">
            <a:extLst>
              <a:ext uri="{FF2B5EF4-FFF2-40B4-BE49-F238E27FC236}">
                <a16:creationId xmlns:a16="http://schemas.microsoft.com/office/drawing/2014/main" id="{5634D15A-9184-4DC1-9CE9-42713CC17C3A}"/>
              </a:ext>
            </a:extLst>
          </p:cNvPr>
          <p:cNvSpPr>
            <a:spLocks noGrp="1"/>
          </p:cNvSpPr>
          <p:nvPr>
            <p:ph sz="half" idx="4294967295"/>
          </p:nvPr>
        </p:nvSpPr>
        <p:spPr>
          <a:xfrm>
            <a:off x="5011942" y="1222314"/>
            <a:ext cx="6986350" cy="4954649"/>
          </a:xfrm>
        </p:spPr>
        <p:txBody>
          <a:bodyPr/>
          <a:lstStyle/>
          <a:p>
            <a:r>
              <a:rPr lang="en-US" dirty="0">
                <a:latin typeface="Candara" panose="020E0502030303020204" pitchFamily="34" charset="0"/>
              </a:rPr>
              <a:t>Multiple Virtual Machines can share a single physical server</a:t>
            </a:r>
          </a:p>
          <a:p>
            <a:r>
              <a:rPr lang="en-US" dirty="0">
                <a:latin typeface="Candara" panose="020E0502030303020204" pitchFamily="34" charset="0"/>
              </a:rPr>
              <a:t>VMs allocated via a Virtual Machine Monitor or Hypervisor</a:t>
            </a:r>
          </a:p>
          <a:p>
            <a:r>
              <a:rPr lang="en-US" dirty="0">
                <a:latin typeface="Candara" panose="020E0502030303020204" pitchFamily="34" charset="0"/>
              </a:rPr>
              <a:t>Each VM contains its own operating system, code libraries, applications, web services, and other components</a:t>
            </a:r>
          </a:p>
          <a:p>
            <a:r>
              <a:rPr lang="en-US" dirty="0">
                <a:latin typeface="Candara" panose="020E0502030303020204" pitchFamily="34" charset="0"/>
              </a:rPr>
              <a:t>Each VM independent: can host any OS, libraries, apps</a:t>
            </a:r>
          </a:p>
        </p:txBody>
      </p:sp>
      <p:sp>
        <p:nvSpPr>
          <p:cNvPr id="3" name="Rectangle: Rounded Corners 2">
            <a:extLst>
              <a:ext uri="{FF2B5EF4-FFF2-40B4-BE49-F238E27FC236}">
                <a16:creationId xmlns:a16="http://schemas.microsoft.com/office/drawing/2014/main" id="{A941734E-C1E9-4EA2-AAB6-57589844720B}"/>
              </a:ext>
            </a:extLst>
          </p:cNvPr>
          <p:cNvSpPr/>
          <p:nvPr/>
        </p:nvSpPr>
        <p:spPr>
          <a:xfrm>
            <a:off x="780955" y="1222314"/>
            <a:ext cx="4023360" cy="4901184"/>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0F9F8938-A568-40FA-BA9E-8357C6A18E99}"/>
              </a:ext>
            </a:extLst>
          </p:cNvPr>
          <p:cNvSpPr/>
          <p:nvPr/>
        </p:nvSpPr>
        <p:spPr>
          <a:xfrm>
            <a:off x="918115" y="5253102"/>
            <a:ext cx="3749040" cy="658368"/>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Hardware</a:t>
            </a:r>
          </a:p>
        </p:txBody>
      </p:sp>
      <p:sp>
        <p:nvSpPr>
          <p:cNvPr id="6" name="Rectangle: Rounded Corners 5">
            <a:extLst>
              <a:ext uri="{FF2B5EF4-FFF2-40B4-BE49-F238E27FC236}">
                <a16:creationId xmlns:a16="http://schemas.microsoft.com/office/drawing/2014/main" id="{97AF16D9-DBDD-4409-8A49-6189643C8A4A}"/>
              </a:ext>
            </a:extLst>
          </p:cNvPr>
          <p:cNvSpPr/>
          <p:nvPr/>
        </p:nvSpPr>
        <p:spPr>
          <a:xfrm>
            <a:off x="918115" y="4605594"/>
            <a:ext cx="3749040" cy="55730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r>
              <a:rPr lang="en-US" dirty="0"/>
              <a:t> </a:t>
            </a:r>
            <a:r>
              <a:rPr lang="en-US" dirty="0">
                <a:solidFill>
                  <a:schemeClr val="tx1"/>
                </a:solidFill>
              </a:rPr>
              <a:t>operating system</a:t>
            </a:r>
          </a:p>
        </p:txBody>
      </p:sp>
      <p:sp>
        <p:nvSpPr>
          <p:cNvPr id="7" name="Rectangle: Rounded Corners 6">
            <a:extLst>
              <a:ext uri="{FF2B5EF4-FFF2-40B4-BE49-F238E27FC236}">
                <a16:creationId xmlns:a16="http://schemas.microsoft.com/office/drawing/2014/main" id="{2A356E82-7F3C-4BDB-9B06-1E119C24F4D2}"/>
              </a:ext>
            </a:extLst>
          </p:cNvPr>
          <p:cNvSpPr/>
          <p:nvPr/>
        </p:nvSpPr>
        <p:spPr>
          <a:xfrm>
            <a:off x="918115" y="4323082"/>
            <a:ext cx="3749040" cy="20888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Virtual Machine Monitor</a:t>
            </a:r>
          </a:p>
        </p:txBody>
      </p:sp>
      <p:sp>
        <p:nvSpPr>
          <p:cNvPr id="14" name="Rectangle: Rounded Corners 13">
            <a:extLst>
              <a:ext uri="{FF2B5EF4-FFF2-40B4-BE49-F238E27FC236}">
                <a16:creationId xmlns:a16="http://schemas.microsoft.com/office/drawing/2014/main" id="{BCE2A062-BB0C-41C8-AEA9-94D67E909155}"/>
              </a:ext>
            </a:extLst>
          </p:cNvPr>
          <p:cNvSpPr/>
          <p:nvPr/>
        </p:nvSpPr>
        <p:spPr>
          <a:xfrm>
            <a:off x="822103"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E089D69A-0215-4D8A-9C24-9005E5C02CB8}"/>
              </a:ext>
            </a:extLst>
          </p:cNvPr>
          <p:cNvSpPr/>
          <p:nvPr/>
        </p:nvSpPr>
        <p:spPr>
          <a:xfrm>
            <a:off x="918115"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12" name="Rectangle: Rounded Corners 11">
            <a:extLst>
              <a:ext uri="{FF2B5EF4-FFF2-40B4-BE49-F238E27FC236}">
                <a16:creationId xmlns:a16="http://schemas.microsoft.com/office/drawing/2014/main" id="{9C598E53-D98D-4911-AEE6-B0225FB90B5B}"/>
              </a:ext>
            </a:extLst>
          </p:cNvPr>
          <p:cNvSpPr/>
          <p:nvPr/>
        </p:nvSpPr>
        <p:spPr>
          <a:xfrm>
            <a:off x="918115"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13" name="Rectangle: Rounded Corners 12">
            <a:extLst>
              <a:ext uri="{FF2B5EF4-FFF2-40B4-BE49-F238E27FC236}">
                <a16:creationId xmlns:a16="http://schemas.microsoft.com/office/drawing/2014/main" id="{D541B735-DE88-4299-90DE-48392F2C7A1E}"/>
              </a:ext>
            </a:extLst>
          </p:cNvPr>
          <p:cNvSpPr/>
          <p:nvPr/>
        </p:nvSpPr>
        <p:spPr>
          <a:xfrm>
            <a:off x="918115" y="2002222"/>
            <a:ext cx="612648" cy="8696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15" name="Rectangle: Rounded Corners 14">
            <a:extLst>
              <a:ext uri="{FF2B5EF4-FFF2-40B4-BE49-F238E27FC236}">
                <a16:creationId xmlns:a16="http://schemas.microsoft.com/office/drawing/2014/main" id="{4F08B0F0-BB86-4FA1-96A9-B15E2464FCAC}"/>
              </a:ext>
            </a:extLst>
          </p:cNvPr>
          <p:cNvSpPr/>
          <p:nvPr/>
        </p:nvSpPr>
        <p:spPr>
          <a:xfrm>
            <a:off x="183708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4969A22-5BA9-4C13-BEF6-D19391AE0BBE}"/>
              </a:ext>
            </a:extLst>
          </p:cNvPr>
          <p:cNvSpPr/>
          <p:nvPr/>
        </p:nvSpPr>
        <p:spPr>
          <a:xfrm>
            <a:off x="1933099" y="3421446"/>
            <a:ext cx="612648" cy="7736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17" name="Rectangle: Rounded Corners 16">
            <a:extLst>
              <a:ext uri="{FF2B5EF4-FFF2-40B4-BE49-F238E27FC236}">
                <a16:creationId xmlns:a16="http://schemas.microsoft.com/office/drawing/2014/main" id="{A45F8169-78F2-4E86-A1DC-980F403255FF}"/>
              </a:ext>
            </a:extLst>
          </p:cNvPr>
          <p:cNvSpPr/>
          <p:nvPr/>
        </p:nvSpPr>
        <p:spPr>
          <a:xfrm>
            <a:off x="193309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18" name="Rectangle: Rounded Corners 17">
            <a:extLst>
              <a:ext uri="{FF2B5EF4-FFF2-40B4-BE49-F238E27FC236}">
                <a16:creationId xmlns:a16="http://schemas.microsoft.com/office/drawing/2014/main" id="{3A042681-AFAA-465D-B9F1-CF88E2B8A414}"/>
              </a:ext>
            </a:extLst>
          </p:cNvPr>
          <p:cNvSpPr/>
          <p:nvPr/>
        </p:nvSpPr>
        <p:spPr>
          <a:xfrm>
            <a:off x="1933099" y="2002222"/>
            <a:ext cx="612648" cy="8696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19" name="Rectangle: Rounded Corners 18">
            <a:extLst>
              <a:ext uri="{FF2B5EF4-FFF2-40B4-BE49-F238E27FC236}">
                <a16:creationId xmlns:a16="http://schemas.microsoft.com/office/drawing/2014/main" id="{D4DAA210-ACA9-4575-9CDB-A36111DE6EB0}"/>
              </a:ext>
            </a:extLst>
          </p:cNvPr>
          <p:cNvSpPr/>
          <p:nvPr/>
        </p:nvSpPr>
        <p:spPr>
          <a:xfrm>
            <a:off x="284292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614C4E4-C5A7-4555-8BE8-AE61D3C610FB}"/>
              </a:ext>
            </a:extLst>
          </p:cNvPr>
          <p:cNvSpPr/>
          <p:nvPr/>
        </p:nvSpPr>
        <p:spPr>
          <a:xfrm>
            <a:off x="2938939"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21" name="Rectangle: Rounded Corners 20">
            <a:extLst>
              <a:ext uri="{FF2B5EF4-FFF2-40B4-BE49-F238E27FC236}">
                <a16:creationId xmlns:a16="http://schemas.microsoft.com/office/drawing/2014/main" id="{0D7B4DC8-0176-47E1-9BA2-26BC3C93FBDF}"/>
              </a:ext>
            </a:extLst>
          </p:cNvPr>
          <p:cNvSpPr/>
          <p:nvPr/>
        </p:nvSpPr>
        <p:spPr>
          <a:xfrm>
            <a:off x="293893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22" name="Rectangle: Rounded Corners 21">
            <a:extLst>
              <a:ext uri="{FF2B5EF4-FFF2-40B4-BE49-F238E27FC236}">
                <a16:creationId xmlns:a16="http://schemas.microsoft.com/office/drawing/2014/main" id="{E881D3C1-AB8D-4593-848D-91304261CF07}"/>
              </a:ext>
            </a:extLst>
          </p:cNvPr>
          <p:cNvSpPr/>
          <p:nvPr/>
        </p:nvSpPr>
        <p:spPr>
          <a:xfrm>
            <a:off x="2938939" y="2002222"/>
            <a:ext cx="612648" cy="8696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23" name="Rectangle: Rounded Corners 22">
            <a:extLst>
              <a:ext uri="{FF2B5EF4-FFF2-40B4-BE49-F238E27FC236}">
                <a16:creationId xmlns:a16="http://schemas.microsoft.com/office/drawing/2014/main" id="{0FDED894-6533-4571-B55B-1E891C8ED725}"/>
              </a:ext>
            </a:extLst>
          </p:cNvPr>
          <p:cNvSpPr/>
          <p:nvPr/>
        </p:nvSpPr>
        <p:spPr>
          <a:xfrm>
            <a:off x="3848767" y="1871538"/>
            <a:ext cx="804672" cy="240582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00A19171-B301-4957-975D-3384765E405E}"/>
              </a:ext>
            </a:extLst>
          </p:cNvPr>
          <p:cNvSpPr/>
          <p:nvPr/>
        </p:nvSpPr>
        <p:spPr>
          <a:xfrm>
            <a:off x="3944779" y="3421446"/>
            <a:ext cx="612648" cy="7736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Guest OS</a:t>
            </a:r>
          </a:p>
        </p:txBody>
      </p:sp>
      <p:sp>
        <p:nvSpPr>
          <p:cNvPr id="25" name="Rectangle: Rounded Corners 24">
            <a:extLst>
              <a:ext uri="{FF2B5EF4-FFF2-40B4-BE49-F238E27FC236}">
                <a16:creationId xmlns:a16="http://schemas.microsoft.com/office/drawing/2014/main" id="{1AF8B8F9-6833-44AC-9F04-306BE503760A}"/>
              </a:ext>
            </a:extLst>
          </p:cNvPr>
          <p:cNvSpPr/>
          <p:nvPr/>
        </p:nvSpPr>
        <p:spPr>
          <a:xfrm>
            <a:off x="3944779" y="2919478"/>
            <a:ext cx="612648" cy="4791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Code libraries</a:t>
            </a:r>
          </a:p>
        </p:txBody>
      </p:sp>
      <p:sp>
        <p:nvSpPr>
          <p:cNvPr id="26" name="Rectangle: Rounded Corners 25">
            <a:extLst>
              <a:ext uri="{FF2B5EF4-FFF2-40B4-BE49-F238E27FC236}">
                <a16:creationId xmlns:a16="http://schemas.microsoft.com/office/drawing/2014/main" id="{E38AD804-D9DB-4E1A-B65A-90F87F4BA664}"/>
              </a:ext>
            </a:extLst>
          </p:cNvPr>
          <p:cNvSpPr/>
          <p:nvPr/>
        </p:nvSpPr>
        <p:spPr>
          <a:xfrm>
            <a:off x="3944779" y="2002222"/>
            <a:ext cx="612648" cy="8696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a:t>
            </a:r>
          </a:p>
        </p:txBody>
      </p:sp>
      <p:sp>
        <p:nvSpPr>
          <p:cNvPr id="29" name="TextBox 28">
            <a:extLst>
              <a:ext uri="{FF2B5EF4-FFF2-40B4-BE49-F238E27FC236}">
                <a16:creationId xmlns:a16="http://schemas.microsoft.com/office/drawing/2014/main" id="{324D1E18-AB08-4EDD-9243-61B7E91054CF}"/>
              </a:ext>
            </a:extLst>
          </p:cNvPr>
          <p:cNvSpPr txBox="1"/>
          <p:nvPr/>
        </p:nvSpPr>
        <p:spPr>
          <a:xfrm>
            <a:off x="918115" y="1624756"/>
            <a:ext cx="535724" cy="276999"/>
          </a:xfrm>
          <a:prstGeom prst="rect">
            <a:avLst/>
          </a:prstGeom>
          <a:noFill/>
        </p:spPr>
        <p:txBody>
          <a:bodyPr wrap="none" rtlCol="0">
            <a:spAutoFit/>
          </a:bodyPr>
          <a:lstStyle/>
          <a:p>
            <a:r>
              <a:rPr lang="en-US" sz="1200" b="1" dirty="0"/>
              <a:t>VM-1</a:t>
            </a:r>
          </a:p>
        </p:txBody>
      </p:sp>
      <p:sp>
        <p:nvSpPr>
          <p:cNvPr id="30" name="TextBox 29">
            <a:extLst>
              <a:ext uri="{FF2B5EF4-FFF2-40B4-BE49-F238E27FC236}">
                <a16:creationId xmlns:a16="http://schemas.microsoft.com/office/drawing/2014/main" id="{5B5DC00F-490E-49A8-999D-C52F982DD1B6}"/>
              </a:ext>
            </a:extLst>
          </p:cNvPr>
          <p:cNvSpPr txBox="1"/>
          <p:nvPr/>
        </p:nvSpPr>
        <p:spPr>
          <a:xfrm>
            <a:off x="1971561" y="1624756"/>
            <a:ext cx="535724" cy="276999"/>
          </a:xfrm>
          <a:prstGeom prst="rect">
            <a:avLst/>
          </a:prstGeom>
          <a:noFill/>
        </p:spPr>
        <p:txBody>
          <a:bodyPr wrap="none" rtlCol="0">
            <a:spAutoFit/>
          </a:bodyPr>
          <a:lstStyle/>
          <a:p>
            <a:r>
              <a:rPr lang="en-US" sz="1200" b="1" dirty="0"/>
              <a:t>VM-2</a:t>
            </a:r>
          </a:p>
        </p:txBody>
      </p:sp>
      <p:sp>
        <p:nvSpPr>
          <p:cNvPr id="31" name="TextBox 30">
            <a:extLst>
              <a:ext uri="{FF2B5EF4-FFF2-40B4-BE49-F238E27FC236}">
                <a16:creationId xmlns:a16="http://schemas.microsoft.com/office/drawing/2014/main" id="{5AA474C5-932F-47EF-9DF0-A99D8261424F}"/>
              </a:ext>
            </a:extLst>
          </p:cNvPr>
          <p:cNvSpPr txBox="1"/>
          <p:nvPr/>
        </p:nvSpPr>
        <p:spPr>
          <a:xfrm>
            <a:off x="2944959" y="1624756"/>
            <a:ext cx="535724" cy="276999"/>
          </a:xfrm>
          <a:prstGeom prst="rect">
            <a:avLst/>
          </a:prstGeom>
          <a:noFill/>
        </p:spPr>
        <p:txBody>
          <a:bodyPr wrap="none" rtlCol="0">
            <a:spAutoFit/>
          </a:bodyPr>
          <a:lstStyle/>
          <a:p>
            <a:r>
              <a:rPr lang="en-US" sz="1200" b="1" dirty="0"/>
              <a:t>VM-3</a:t>
            </a:r>
          </a:p>
        </p:txBody>
      </p:sp>
      <p:sp>
        <p:nvSpPr>
          <p:cNvPr id="32" name="TextBox 31">
            <a:extLst>
              <a:ext uri="{FF2B5EF4-FFF2-40B4-BE49-F238E27FC236}">
                <a16:creationId xmlns:a16="http://schemas.microsoft.com/office/drawing/2014/main" id="{64490638-0F18-4412-83A5-61A121C38C99}"/>
              </a:ext>
            </a:extLst>
          </p:cNvPr>
          <p:cNvSpPr txBox="1"/>
          <p:nvPr/>
        </p:nvSpPr>
        <p:spPr>
          <a:xfrm>
            <a:off x="3961543" y="1624756"/>
            <a:ext cx="535724" cy="276999"/>
          </a:xfrm>
          <a:prstGeom prst="rect">
            <a:avLst/>
          </a:prstGeom>
          <a:noFill/>
        </p:spPr>
        <p:txBody>
          <a:bodyPr wrap="none" rtlCol="0">
            <a:spAutoFit/>
          </a:bodyPr>
          <a:lstStyle/>
          <a:p>
            <a:r>
              <a:rPr lang="en-US" sz="1200" b="1" dirty="0"/>
              <a:t>VM-4</a:t>
            </a:r>
          </a:p>
        </p:txBody>
      </p:sp>
    </p:spTree>
    <p:extLst>
      <p:ext uri="{BB962C8B-B14F-4D97-AF65-F5344CB8AC3E}">
        <p14:creationId xmlns:p14="http://schemas.microsoft.com/office/powerpoint/2010/main" val="4168192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1EDF-FE95-4D5A-BF1E-611A8D26400F}"/>
              </a:ext>
            </a:extLst>
          </p:cNvPr>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B8DACC02-A2BD-4578-8E03-6D891060A695}" type="slidenum">
              <a:rPr lang="en-US" smtClean="0"/>
              <a:t>49</a:t>
            </a:fld>
            <a:endParaRPr lang="en-US"/>
          </a:p>
        </p:txBody>
      </p:sp>
      <p:sp>
        <p:nvSpPr>
          <p:cNvPr id="28" name="Content Placeholder 27">
            <a:extLst>
              <a:ext uri="{FF2B5EF4-FFF2-40B4-BE49-F238E27FC236}">
                <a16:creationId xmlns:a16="http://schemas.microsoft.com/office/drawing/2014/main" id="{5634D15A-9184-4DC1-9CE9-42713CC17C3A}"/>
              </a:ext>
            </a:extLst>
          </p:cNvPr>
          <p:cNvSpPr>
            <a:spLocks noGrp="1"/>
          </p:cNvSpPr>
          <p:nvPr>
            <p:ph sz="half" idx="4294967295"/>
          </p:nvPr>
        </p:nvSpPr>
        <p:spPr>
          <a:xfrm>
            <a:off x="5093347" y="1276540"/>
            <a:ext cx="7098653" cy="4900424"/>
          </a:xfrm>
        </p:spPr>
        <p:txBody>
          <a:bodyPr>
            <a:normAutofit fontScale="85000" lnSpcReduction="20000"/>
          </a:bodyPr>
          <a:lstStyle/>
          <a:p>
            <a:r>
              <a:rPr lang="en-US" dirty="0">
                <a:latin typeface="Candara" panose="020E0502030303020204" pitchFamily="34" charset="0"/>
              </a:rPr>
              <a:t>Server hardware provides OS Kernel to any container</a:t>
            </a:r>
          </a:p>
          <a:p>
            <a:r>
              <a:rPr lang="en-US" dirty="0">
                <a:latin typeface="Candara" panose="020E0502030303020204" pitchFamily="34" charset="0"/>
              </a:rPr>
              <a:t>Code libraries and binaries, memory, disk storage, and other resources residing on the server can be provisioned to any container</a:t>
            </a:r>
          </a:p>
          <a:p>
            <a:r>
              <a:rPr lang="en-US" dirty="0">
                <a:latin typeface="Candara" panose="020E0502030303020204" pitchFamily="34" charset="0"/>
              </a:rPr>
              <a:t>Containers can be rapidly deployed based on pre-defined configuration sets</a:t>
            </a:r>
          </a:p>
          <a:p>
            <a:r>
              <a:rPr lang="en-US" dirty="0">
                <a:latin typeface="Candara" panose="020E0502030303020204" pitchFamily="34" charset="0"/>
              </a:rPr>
              <a:t>Containers require fewer resources: do not run an entire copy of OS and support services</a:t>
            </a:r>
          </a:p>
          <a:p>
            <a:r>
              <a:rPr lang="en-US" dirty="0">
                <a:latin typeface="Candara" panose="020E0502030303020204" pitchFamily="34" charset="0"/>
              </a:rPr>
              <a:t>Containers can differ or replicate</a:t>
            </a:r>
          </a:p>
          <a:p>
            <a:pPr lvl="1"/>
            <a:r>
              <a:rPr lang="en-US" dirty="0">
                <a:latin typeface="Candara" panose="020E0502030303020204" pitchFamily="34" charset="0"/>
              </a:rPr>
              <a:t>High demand microservices may require many instances</a:t>
            </a:r>
          </a:p>
          <a:p>
            <a:r>
              <a:rPr lang="en-US" dirty="0">
                <a:latin typeface="Candara" panose="020E0502030303020204" pitchFamily="34" charset="0"/>
              </a:rPr>
              <a:t>Containers share resources but are designed to be rigidly independent</a:t>
            </a:r>
          </a:p>
          <a:p>
            <a:r>
              <a:rPr lang="en-US" dirty="0">
                <a:latin typeface="Candara" panose="020E0502030303020204" pitchFamily="34" charset="0"/>
              </a:rPr>
              <a:t>Container engine ensures against resource collisions</a:t>
            </a:r>
          </a:p>
        </p:txBody>
      </p:sp>
      <p:sp>
        <p:nvSpPr>
          <p:cNvPr id="3" name="Rectangle: Rounded Corners 2">
            <a:extLst>
              <a:ext uri="{FF2B5EF4-FFF2-40B4-BE49-F238E27FC236}">
                <a16:creationId xmlns:a16="http://schemas.microsoft.com/office/drawing/2014/main" id="{A941734E-C1E9-4EA2-AAB6-57589844720B}"/>
              </a:ext>
            </a:extLst>
          </p:cNvPr>
          <p:cNvSpPr/>
          <p:nvPr/>
        </p:nvSpPr>
        <p:spPr>
          <a:xfrm>
            <a:off x="681367" y="1349062"/>
            <a:ext cx="4023360" cy="4901184"/>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0F9F8938-A568-40FA-BA9E-8357C6A18E99}"/>
              </a:ext>
            </a:extLst>
          </p:cNvPr>
          <p:cNvSpPr/>
          <p:nvPr/>
        </p:nvSpPr>
        <p:spPr>
          <a:xfrm>
            <a:off x="818527" y="5379850"/>
            <a:ext cx="3749040" cy="658368"/>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Hardware</a:t>
            </a:r>
          </a:p>
        </p:txBody>
      </p:sp>
      <p:sp>
        <p:nvSpPr>
          <p:cNvPr id="6" name="Rectangle: Rounded Corners 5">
            <a:extLst>
              <a:ext uri="{FF2B5EF4-FFF2-40B4-BE49-F238E27FC236}">
                <a16:creationId xmlns:a16="http://schemas.microsoft.com/office/drawing/2014/main" id="{97AF16D9-DBDD-4409-8A49-6189643C8A4A}"/>
              </a:ext>
            </a:extLst>
          </p:cNvPr>
          <p:cNvSpPr/>
          <p:nvPr/>
        </p:nvSpPr>
        <p:spPr>
          <a:xfrm>
            <a:off x="818527" y="4732342"/>
            <a:ext cx="3749040" cy="55730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r>
              <a:rPr lang="en-US" dirty="0"/>
              <a:t> </a:t>
            </a:r>
            <a:r>
              <a:rPr lang="en-US" dirty="0">
                <a:solidFill>
                  <a:schemeClr val="tx1"/>
                </a:solidFill>
              </a:rPr>
              <a:t>operating system</a:t>
            </a:r>
          </a:p>
        </p:txBody>
      </p:sp>
      <p:sp>
        <p:nvSpPr>
          <p:cNvPr id="7" name="Rectangle: Rounded Corners 6">
            <a:extLst>
              <a:ext uri="{FF2B5EF4-FFF2-40B4-BE49-F238E27FC236}">
                <a16:creationId xmlns:a16="http://schemas.microsoft.com/office/drawing/2014/main" id="{2A356E82-7F3C-4BDB-9B06-1E119C24F4D2}"/>
              </a:ext>
            </a:extLst>
          </p:cNvPr>
          <p:cNvSpPr/>
          <p:nvPr/>
        </p:nvSpPr>
        <p:spPr>
          <a:xfrm>
            <a:off x="818527" y="4449830"/>
            <a:ext cx="3749040" cy="20888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Container Engine (</a:t>
            </a:r>
            <a:r>
              <a:rPr lang="en-US" dirty="0" err="1">
                <a:solidFill>
                  <a:schemeClr val="tx1"/>
                </a:solidFill>
              </a:rPr>
              <a:t>eg</a:t>
            </a:r>
            <a:r>
              <a:rPr lang="en-US" dirty="0">
                <a:solidFill>
                  <a:schemeClr val="tx1"/>
                </a:solidFill>
              </a:rPr>
              <a:t>: Docker)</a:t>
            </a:r>
          </a:p>
        </p:txBody>
      </p:sp>
      <p:sp>
        <p:nvSpPr>
          <p:cNvPr id="14" name="Rectangle: Rounded Corners 13">
            <a:extLst>
              <a:ext uri="{FF2B5EF4-FFF2-40B4-BE49-F238E27FC236}">
                <a16:creationId xmlns:a16="http://schemas.microsoft.com/office/drawing/2014/main" id="{BCE2A062-BB0C-41C8-AEA9-94D67E909155}"/>
              </a:ext>
            </a:extLst>
          </p:cNvPr>
          <p:cNvSpPr/>
          <p:nvPr/>
        </p:nvSpPr>
        <p:spPr>
          <a:xfrm>
            <a:off x="72251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D541B735-DE88-4299-90DE-48392F2C7A1E}"/>
              </a:ext>
            </a:extLst>
          </p:cNvPr>
          <p:cNvSpPr/>
          <p:nvPr/>
        </p:nvSpPr>
        <p:spPr>
          <a:xfrm>
            <a:off x="77280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3" name="Rectangle: Rounded Corners 32">
            <a:extLst>
              <a:ext uri="{FF2B5EF4-FFF2-40B4-BE49-F238E27FC236}">
                <a16:creationId xmlns:a16="http://schemas.microsoft.com/office/drawing/2014/main" id="{5B90610F-7B75-4BFA-8804-F75EA3515A93}"/>
              </a:ext>
            </a:extLst>
          </p:cNvPr>
          <p:cNvSpPr/>
          <p:nvPr/>
        </p:nvSpPr>
        <p:spPr>
          <a:xfrm>
            <a:off x="126353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C1B89E2B-AF9D-4F37-AEBF-1FAE19EBB0CA}"/>
              </a:ext>
            </a:extLst>
          </p:cNvPr>
          <p:cNvSpPr/>
          <p:nvPr/>
        </p:nvSpPr>
        <p:spPr>
          <a:xfrm>
            <a:off x="131382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5" name="Rectangle: Rounded Corners 34">
            <a:extLst>
              <a:ext uri="{FF2B5EF4-FFF2-40B4-BE49-F238E27FC236}">
                <a16:creationId xmlns:a16="http://schemas.microsoft.com/office/drawing/2014/main" id="{FED27480-809C-4EBA-A46D-28FE44C6D6C5}"/>
              </a:ext>
            </a:extLst>
          </p:cNvPr>
          <p:cNvSpPr/>
          <p:nvPr/>
        </p:nvSpPr>
        <p:spPr>
          <a:xfrm>
            <a:off x="181598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83B81F95-018D-47B7-A239-916EE4359B5F}"/>
              </a:ext>
            </a:extLst>
          </p:cNvPr>
          <p:cNvSpPr/>
          <p:nvPr/>
        </p:nvSpPr>
        <p:spPr>
          <a:xfrm>
            <a:off x="186627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7" name="Rectangle: Rounded Corners 36">
            <a:extLst>
              <a:ext uri="{FF2B5EF4-FFF2-40B4-BE49-F238E27FC236}">
                <a16:creationId xmlns:a16="http://schemas.microsoft.com/office/drawing/2014/main" id="{E0FB1B5A-EEEE-4125-BC80-C4487AE6A3A5}"/>
              </a:ext>
            </a:extLst>
          </p:cNvPr>
          <p:cNvSpPr/>
          <p:nvPr/>
        </p:nvSpPr>
        <p:spPr>
          <a:xfrm>
            <a:off x="2291092"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059E4C0C-811E-4E03-BBE4-EEF395DDBEBC}"/>
              </a:ext>
            </a:extLst>
          </p:cNvPr>
          <p:cNvSpPr/>
          <p:nvPr/>
        </p:nvSpPr>
        <p:spPr>
          <a:xfrm>
            <a:off x="2341384"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39" name="Rectangle: Rounded Corners 38">
            <a:extLst>
              <a:ext uri="{FF2B5EF4-FFF2-40B4-BE49-F238E27FC236}">
                <a16:creationId xmlns:a16="http://schemas.microsoft.com/office/drawing/2014/main" id="{7974DC56-55F7-4220-9F3D-3ACA4C955C27}"/>
              </a:ext>
            </a:extLst>
          </p:cNvPr>
          <p:cNvSpPr/>
          <p:nvPr/>
        </p:nvSpPr>
        <p:spPr>
          <a:xfrm>
            <a:off x="2781820"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B5247D40-A863-4E86-B197-C8F132CFDE90}"/>
              </a:ext>
            </a:extLst>
          </p:cNvPr>
          <p:cNvSpPr/>
          <p:nvPr/>
        </p:nvSpPr>
        <p:spPr>
          <a:xfrm>
            <a:off x="2832112"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1" name="Rectangle: Rounded Corners 40">
            <a:extLst>
              <a:ext uri="{FF2B5EF4-FFF2-40B4-BE49-F238E27FC236}">
                <a16:creationId xmlns:a16="http://schemas.microsoft.com/office/drawing/2014/main" id="{09AF98D6-E5C6-48A6-BACB-5CA83EF9F246}"/>
              </a:ext>
            </a:extLst>
          </p:cNvPr>
          <p:cNvSpPr/>
          <p:nvPr/>
        </p:nvSpPr>
        <p:spPr>
          <a:xfrm>
            <a:off x="3214255"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C97007DE-F3AB-4256-A7E4-DA73C6CB63F8}"/>
              </a:ext>
            </a:extLst>
          </p:cNvPr>
          <p:cNvSpPr/>
          <p:nvPr/>
        </p:nvSpPr>
        <p:spPr>
          <a:xfrm>
            <a:off x="3264547"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3" name="Rectangle: Rounded Corners 42">
            <a:extLst>
              <a:ext uri="{FF2B5EF4-FFF2-40B4-BE49-F238E27FC236}">
                <a16:creationId xmlns:a16="http://schemas.microsoft.com/office/drawing/2014/main" id="{A9C2B2F0-B6D2-435D-8AF1-0D9FDADC950B}"/>
              </a:ext>
            </a:extLst>
          </p:cNvPr>
          <p:cNvSpPr/>
          <p:nvPr/>
        </p:nvSpPr>
        <p:spPr>
          <a:xfrm>
            <a:off x="3746893"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C82ECA91-C8AF-49CE-83E6-2FC6CE105AE7}"/>
              </a:ext>
            </a:extLst>
          </p:cNvPr>
          <p:cNvSpPr/>
          <p:nvPr/>
        </p:nvSpPr>
        <p:spPr>
          <a:xfrm>
            <a:off x="3797185"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45" name="Rectangle: Rounded Corners 44">
            <a:extLst>
              <a:ext uri="{FF2B5EF4-FFF2-40B4-BE49-F238E27FC236}">
                <a16:creationId xmlns:a16="http://schemas.microsoft.com/office/drawing/2014/main" id="{5B3BB9D6-7BC4-4B38-B903-70FF2ACAFF75}"/>
              </a:ext>
            </a:extLst>
          </p:cNvPr>
          <p:cNvSpPr/>
          <p:nvPr/>
        </p:nvSpPr>
        <p:spPr>
          <a:xfrm>
            <a:off x="4197997" y="1998286"/>
            <a:ext cx="388620" cy="2406444"/>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E7804461-20E2-4F2A-A522-A6AFF9709708}"/>
              </a:ext>
            </a:extLst>
          </p:cNvPr>
          <p:cNvSpPr/>
          <p:nvPr/>
        </p:nvSpPr>
        <p:spPr>
          <a:xfrm>
            <a:off x="4248289" y="2073603"/>
            <a:ext cx="274320" cy="205366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microservice</a:t>
            </a:r>
          </a:p>
        </p:txBody>
      </p:sp>
      <p:sp>
        <p:nvSpPr>
          <p:cNvPr id="12" name="Rectangle: Rounded Corners 11">
            <a:extLst>
              <a:ext uri="{FF2B5EF4-FFF2-40B4-BE49-F238E27FC236}">
                <a16:creationId xmlns:a16="http://schemas.microsoft.com/office/drawing/2014/main" id="{9C598E53-D98D-4911-AEE6-B0225FB90B5B}"/>
              </a:ext>
            </a:extLst>
          </p:cNvPr>
          <p:cNvSpPr/>
          <p:nvPr/>
        </p:nvSpPr>
        <p:spPr>
          <a:xfrm>
            <a:off x="824623" y="4165414"/>
            <a:ext cx="2718816" cy="2011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Binaries / Libraries set A</a:t>
            </a:r>
          </a:p>
        </p:txBody>
      </p:sp>
      <p:sp>
        <p:nvSpPr>
          <p:cNvPr id="25" name="Rectangle: Rounded Corners 24">
            <a:extLst>
              <a:ext uri="{FF2B5EF4-FFF2-40B4-BE49-F238E27FC236}">
                <a16:creationId xmlns:a16="http://schemas.microsoft.com/office/drawing/2014/main" id="{1AF8B8F9-6833-44AC-9F04-306BE503760A}"/>
              </a:ext>
            </a:extLst>
          </p:cNvPr>
          <p:cNvSpPr/>
          <p:nvPr/>
        </p:nvSpPr>
        <p:spPr>
          <a:xfrm>
            <a:off x="3602875" y="4165414"/>
            <a:ext cx="909828" cy="23931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Bins / Libs B</a:t>
            </a:r>
          </a:p>
        </p:txBody>
      </p:sp>
    </p:spTree>
    <p:extLst>
      <p:ext uri="{BB962C8B-B14F-4D97-AF65-F5344CB8AC3E}">
        <p14:creationId xmlns:p14="http://schemas.microsoft.com/office/powerpoint/2010/main" val="178518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integration Challenges</a:t>
            </a:r>
            <a:endParaRPr lang="en-US" dirty="0"/>
          </a:p>
        </p:txBody>
      </p:sp>
      <p:sp>
        <p:nvSpPr>
          <p:cNvPr id="3" name="Content Placeholder 2"/>
          <p:cNvSpPr>
            <a:spLocks noGrp="1"/>
          </p:cNvSpPr>
          <p:nvPr>
            <p:ph idx="1"/>
          </p:nvPr>
        </p:nvSpPr>
        <p:spPr/>
        <p:txBody>
          <a:bodyPr>
            <a:normAutofit/>
          </a:bodyPr>
          <a:lstStyle/>
          <a:p>
            <a:r>
              <a:rPr lang="en-US" dirty="0" smtClean="0"/>
              <a:t>Complexity</a:t>
            </a:r>
          </a:p>
          <a:p>
            <a:pPr lvl="1"/>
            <a:r>
              <a:rPr lang="en-US" dirty="0" smtClean="0"/>
              <a:t>(compatibility </a:t>
            </a:r>
            <a:r>
              <a:rPr lang="en-US" dirty="0"/>
              <a:t>issues, data inconsistencies, and other technical </a:t>
            </a:r>
            <a:r>
              <a:rPr lang="en-US" dirty="0" smtClean="0"/>
              <a:t>challenges)</a:t>
            </a:r>
            <a:endParaRPr lang="en-US" dirty="0"/>
          </a:p>
          <a:p>
            <a:r>
              <a:rPr lang="en-US" dirty="0" smtClean="0"/>
              <a:t>Security</a:t>
            </a:r>
          </a:p>
          <a:p>
            <a:pPr lvl="1"/>
            <a:r>
              <a:rPr lang="en-US" dirty="0" smtClean="0"/>
              <a:t>(hacking</a:t>
            </a:r>
            <a:r>
              <a:rPr lang="en-US" dirty="0"/>
              <a:t>, data breaches, and unauthorized </a:t>
            </a:r>
            <a:r>
              <a:rPr lang="en-US" dirty="0" smtClean="0"/>
              <a:t>access)</a:t>
            </a:r>
            <a:endParaRPr lang="en-US" dirty="0"/>
          </a:p>
          <a:p>
            <a:r>
              <a:rPr lang="en-US" dirty="0" smtClean="0"/>
              <a:t>Performance</a:t>
            </a:r>
          </a:p>
          <a:p>
            <a:pPr lvl="1"/>
            <a:r>
              <a:rPr lang="en-US" dirty="0" smtClean="0"/>
              <a:t>(slow </a:t>
            </a:r>
            <a:r>
              <a:rPr lang="en-US" dirty="0"/>
              <a:t>response times, poor user experience, and reduced </a:t>
            </a:r>
            <a:r>
              <a:rPr lang="en-US" dirty="0" smtClean="0"/>
              <a:t>productivity)</a:t>
            </a:r>
            <a:endParaRPr lang="en-US" dirty="0"/>
          </a:p>
          <a:p>
            <a:r>
              <a:rPr lang="en-US" dirty="0"/>
              <a:t>Governance and </a:t>
            </a:r>
            <a:r>
              <a:rPr lang="en-US" dirty="0" smtClean="0"/>
              <a:t>compliance</a:t>
            </a:r>
          </a:p>
          <a:p>
            <a:pPr lvl="1"/>
            <a:r>
              <a:rPr lang="en-US" dirty="0" smtClean="0"/>
              <a:t>(data </a:t>
            </a:r>
            <a:r>
              <a:rPr lang="en-US" dirty="0"/>
              <a:t>privacy, regulatory compliance, and data </a:t>
            </a:r>
            <a:r>
              <a:rPr lang="en-US" dirty="0" smtClean="0"/>
              <a:t>ownership)</a:t>
            </a:r>
            <a:endParaRPr lang="en-US" dirty="0"/>
          </a:p>
          <a:p>
            <a:r>
              <a:rPr lang="en-US" dirty="0"/>
              <a:t>Vendor </a:t>
            </a:r>
            <a:r>
              <a:rPr lang="en-US" dirty="0" smtClean="0"/>
              <a:t>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6424086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20C6-9BBB-4283-9E01-1345F85C8B64}"/>
              </a:ext>
            </a:extLst>
          </p:cNvPr>
          <p:cNvSpPr>
            <a:spLocks noGrp="1"/>
          </p:cNvSpPr>
          <p:nvPr>
            <p:ph type="title"/>
          </p:nvPr>
        </p:nvSpPr>
        <p:spPr/>
        <p:txBody>
          <a:bodyPr/>
          <a:lstStyle/>
          <a:p>
            <a:r>
              <a:rPr lang="en-US" dirty="0"/>
              <a:t>API Gateway</a:t>
            </a:r>
          </a:p>
        </p:txBody>
      </p:sp>
      <p:sp>
        <p:nvSpPr>
          <p:cNvPr id="3" name="Content Placeholder 2">
            <a:extLst>
              <a:ext uri="{FF2B5EF4-FFF2-40B4-BE49-F238E27FC236}">
                <a16:creationId xmlns:a16="http://schemas.microsoft.com/office/drawing/2014/main" id="{819D2835-F042-466C-AB8E-493CBE734E81}"/>
              </a:ext>
            </a:extLst>
          </p:cNvPr>
          <p:cNvSpPr>
            <a:spLocks noGrp="1"/>
          </p:cNvSpPr>
          <p:nvPr>
            <p:ph sz="quarter" idx="1"/>
          </p:nvPr>
        </p:nvSpPr>
        <p:spPr/>
        <p:txBody>
          <a:bodyPr>
            <a:normAutofit/>
          </a:bodyPr>
          <a:lstStyle/>
          <a:p>
            <a:r>
              <a:rPr lang="en-US" dirty="0"/>
              <a:t>Requests to microservices usually not made directly from external agents</a:t>
            </a:r>
          </a:p>
          <a:p>
            <a:r>
              <a:rPr lang="en-US" dirty="0"/>
              <a:t>Need a layer to manage access to Microservices to enable flexible deployment</a:t>
            </a:r>
          </a:p>
          <a:p>
            <a:r>
              <a:rPr lang="en-US" dirty="0"/>
              <a:t>Multiple microservices may be required to perform a complex task</a:t>
            </a:r>
          </a:p>
          <a:p>
            <a:r>
              <a:rPr lang="en-US" dirty="0"/>
              <a:t>Usually many instances of each microservice</a:t>
            </a:r>
          </a:p>
          <a:p>
            <a:r>
              <a:rPr lang="en-US" dirty="0"/>
              <a:t>API Gateways provide a single entry point for all requests into the application.</a:t>
            </a:r>
          </a:p>
          <a:p>
            <a:r>
              <a:rPr lang="en-US" dirty="0"/>
              <a:t>Developers do not need to know physical address of each service (nothing should be hardwired)</a:t>
            </a:r>
          </a:p>
          <a:p>
            <a:r>
              <a:rPr lang="en-US" dirty="0"/>
              <a:t>Manage authentication, protocol conversions, communications, routing, load balancing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27205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334A-CBA7-47CF-8DE4-08B8C69EF415}"/>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C6E6675F-FCDB-4D09-99D0-AB62AD06E4E6}"/>
              </a:ext>
            </a:extLst>
          </p:cNvPr>
          <p:cNvSpPr>
            <a:spLocks noGrp="1"/>
          </p:cNvSpPr>
          <p:nvPr>
            <p:ph sz="quarter" idx="1"/>
          </p:nvPr>
        </p:nvSpPr>
        <p:spPr/>
        <p:txBody>
          <a:bodyPr/>
          <a:lstStyle/>
          <a:p>
            <a:r>
              <a:rPr lang="en-US" dirty="0"/>
              <a:t>Merges development with operations</a:t>
            </a:r>
          </a:p>
          <a:p>
            <a:r>
              <a:rPr lang="en-US" dirty="0"/>
              <a:t>A single team takes responsibility for development, deployment, operations, and maintenance of a microservice</a:t>
            </a:r>
          </a:p>
          <a:p>
            <a:r>
              <a:rPr lang="en-US" dirty="0"/>
              <a:t>Make independent technology decisions</a:t>
            </a:r>
          </a:p>
          <a:p>
            <a:pPr lvl="1"/>
            <a:r>
              <a:rPr lang="en-US" dirty="0"/>
              <a:t>Programming language</a:t>
            </a:r>
          </a:p>
          <a:p>
            <a:pPr lvl="1"/>
            <a:r>
              <a:rPr lang="en-US" dirty="0"/>
              <a:t>Databases</a:t>
            </a:r>
          </a:p>
          <a:p>
            <a:pPr lvl="1"/>
            <a:r>
              <a:rPr lang="en-US" dirty="0"/>
              <a:t>(probably limited to contain technical overhead for the organization)</a:t>
            </a:r>
          </a:p>
          <a:p>
            <a:r>
              <a:rPr lang="en-US" dirty="0"/>
              <a:t>No need to understand all aspects of the  application</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388028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0EB1-51BD-4DC5-8B0C-2FF5E0AF459C}"/>
              </a:ext>
            </a:extLst>
          </p:cNvPr>
          <p:cNvSpPr>
            <a:spLocks noGrp="1"/>
          </p:cNvSpPr>
          <p:nvPr>
            <p:ph type="title"/>
          </p:nvPr>
        </p:nvSpPr>
        <p:spPr/>
        <p:txBody>
          <a:bodyPr/>
          <a:lstStyle/>
          <a:p>
            <a:r>
              <a:rPr lang="en-US" dirty="0"/>
              <a:t>Contracts</a:t>
            </a:r>
          </a:p>
        </p:txBody>
      </p:sp>
      <p:sp>
        <p:nvSpPr>
          <p:cNvPr id="3" name="Content Placeholder 2">
            <a:extLst>
              <a:ext uri="{FF2B5EF4-FFF2-40B4-BE49-F238E27FC236}">
                <a16:creationId xmlns:a16="http://schemas.microsoft.com/office/drawing/2014/main" id="{D6CB775E-FDD7-42D0-8223-80142BF3891B}"/>
              </a:ext>
            </a:extLst>
          </p:cNvPr>
          <p:cNvSpPr>
            <a:spLocks noGrp="1"/>
          </p:cNvSpPr>
          <p:nvPr>
            <p:ph sz="quarter" idx="1"/>
          </p:nvPr>
        </p:nvSpPr>
        <p:spPr/>
        <p:txBody>
          <a:bodyPr>
            <a:normAutofit/>
          </a:bodyPr>
          <a:lstStyle/>
          <a:p>
            <a:r>
              <a:rPr lang="en-US" dirty="0"/>
              <a:t>Any given microservice will not  necessarily be aware of all the ways in which it is consumed</a:t>
            </a:r>
          </a:p>
          <a:p>
            <a:r>
              <a:rPr lang="en-US" dirty="0"/>
              <a:t>Microservices must be persistent to avoid failures in the broader application / ecosystem</a:t>
            </a:r>
          </a:p>
          <a:p>
            <a:r>
              <a:rPr lang="en-US" dirty="0"/>
              <a:t>Agreement to provide specific requests/responses</a:t>
            </a:r>
          </a:p>
          <a:p>
            <a:r>
              <a:rPr lang="en-US" dirty="0"/>
              <a:t>Versioning is an essential characteristic</a:t>
            </a:r>
          </a:p>
          <a:p>
            <a:r>
              <a:rPr lang="en-US" dirty="0"/>
              <a:t>Any deprecation must be (technically) negotiated and propagated through the microservice ecosystem</a:t>
            </a:r>
          </a:p>
          <a:p>
            <a:r>
              <a:rPr lang="en-US" dirty="0"/>
              <a:t>Functionality cannot be withdrawn until it is no longer required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1771301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8FD-AA61-4BF5-B1DA-F2D16DC52CF6}"/>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CB7FB8A3-7127-4B60-9805-FB792BF44FDD}"/>
              </a:ext>
            </a:extLst>
          </p:cNvPr>
          <p:cNvSpPr>
            <a:spLocks noGrp="1"/>
          </p:cNvSpPr>
          <p:nvPr>
            <p:ph sz="quarter" idx="1"/>
          </p:nvPr>
        </p:nvSpPr>
        <p:spPr/>
        <p:txBody>
          <a:bodyPr/>
          <a:lstStyle/>
          <a:p>
            <a:r>
              <a:rPr lang="en-US" dirty="0"/>
              <a:t>Leading technical environment for the management of containers</a:t>
            </a:r>
          </a:p>
          <a:p>
            <a:r>
              <a:rPr lang="en-US" dirty="0"/>
              <a:t>Supported in most infrastructure environments</a:t>
            </a:r>
          </a:p>
          <a:p>
            <a:pPr lvl="1"/>
            <a:r>
              <a:rPr lang="en-US" dirty="0"/>
              <a:t>Amazon Web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581270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8FD-AA61-4BF5-B1DA-F2D16DC52CF6}"/>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CB7FB8A3-7127-4B60-9805-FB792BF44FDD}"/>
              </a:ext>
            </a:extLst>
          </p:cNvPr>
          <p:cNvSpPr>
            <a:spLocks noGrp="1"/>
          </p:cNvSpPr>
          <p:nvPr>
            <p:ph sz="quarter" idx="1"/>
          </p:nvPr>
        </p:nvSpPr>
        <p:spPr/>
        <p:txBody>
          <a:bodyPr/>
          <a:lstStyle/>
          <a:p>
            <a:r>
              <a:rPr lang="en-US" dirty="0"/>
              <a:t>Allocate computing resources in even smaller increments than Virtual Machines</a:t>
            </a:r>
          </a:p>
          <a:p>
            <a:r>
              <a:rPr lang="en-US" dirty="0"/>
              <a:t>Share low-level components</a:t>
            </a:r>
          </a:p>
          <a:p>
            <a:r>
              <a:rPr lang="en-US" dirty="0"/>
              <a:t>Self-contained pre-configured operating environment</a:t>
            </a:r>
          </a:p>
          <a:p>
            <a:r>
              <a:rPr lang="en-US" dirty="0"/>
              <a:t>Container management environments provide fast and easy approach to deploy microservices or  other computing components</a:t>
            </a:r>
          </a:p>
          <a:p>
            <a:r>
              <a:rPr lang="en-US" dirty="0"/>
              <a:t>Used in all types of computing environments, but especially well suited to microservices.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666303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CCEE-A98F-4285-B43E-B756DC34C8E8}"/>
              </a:ext>
            </a:extLst>
          </p:cNvPr>
          <p:cNvSpPr>
            <a:spLocks noGrp="1"/>
          </p:cNvSpPr>
          <p:nvPr>
            <p:ph type="title"/>
          </p:nvPr>
        </p:nvSpPr>
        <p:spPr/>
        <p:txBody>
          <a:bodyPr/>
          <a:lstStyle/>
          <a:p>
            <a:r>
              <a:rPr lang="en-US" dirty="0"/>
              <a:t>Container orchestration</a:t>
            </a:r>
          </a:p>
        </p:txBody>
      </p:sp>
      <p:sp>
        <p:nvSpPr>
          <p:cNvPr id="3" name="Content Placeholder 2">
            <a:extLst>
              <a:ext uri="{FF2B5EF4-FFF2-40B4-BE49-F238E27FC236}">
                <a16:creationId xmlns:a16="http://schemas.microsoft.com/office/drawing/2014/main" id="{30D8659B-C79D-40A0-9116-F6B9DEF0853B}"/>
              </a:ext>
            </a:extLst>
          </p:cNvPr>
          <p:cNvSpPr>
            <a:spLocks noGrp="1"/>
          </p:cNvSpPr>
          <p:nvPr>
            <p:ph sz="quarter" idx="1"/>
          </p:nvPr>
        </p:nvSpPr>
        <p:spPr/>
        <p:txBody>
          <a:bodyPr/>
          <a:lstStyle/>
          <a:p>
            <a:r>
              <a:rPr lang="en-US" dirty="0"/>
              <a:t>In a complex environment tools are needed to manage the deployment of containers</a:t>
            </a:r>
          </a:p>
          <a:p>
            <a:r>
              <a:rPr lang="en-US" dirty="0"/>
              <a:t>Components need to be allocated and deallocated dynamically based on load and demand</a:t>
            </a:r>
          </a:p>
          <a:p>
            <a:r>
              <a:rPr lang="en-US" dirty="0"/>
              <a:t>Examples:</a:t>
            </a:r>
          </a:p>
          <a:p>
            <a:pPr lvl="1"/>
            <a:r>
              <a:rPr lang="en-US" dirty="0"/>
              <a:t>Docker Swarm</a:t>
            </a:r>
          </a:p>
          <a:p>
            <a:pPr lvl="1"/>
            <a:r>
              <a:rPr lang="en-US" dirty="0" err="1"/>
              <a:t>Kubernentes</a:t>
            </a:r>
            <a:r>
              <a:rPr lang="en-US" dirty="0"/>
              <a:t> (developed by Google)</a:t>
            </a:r>
          </a:p>
          <a:p>
            <a:pPr lvl="1"/>
            <a:r>
              <a:rPr lang="en-US" dirty="0"/>
              <a:t>Apache Mesos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02843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AB34-8046-446C-8FD5-C042F65B6D9B}"/>
              </a:ext>
            </a:extLst>
          </p:cNvPr>
          <p:cNvSpPr>
            <a:spLocks noGrp="1"/>
          </p:cNvSpPr>
          <p:nvPr>
            <p:ph type="title"/>
          </p:nvPr>
        </p:nvSpPr>
        <p:spPr/>
        <p:txBody>
          <a:bodyPr/>
          <a:lstStyle/>
          <a:p>
            <a:r>
              <a:rPr lang="en-US" dirty="0"/>
              <a:t>Benefits of Microservices</a:t>
            </a:r>
          </a:p>
        </p:txBody>
      </p:sp>
      <p:sp>
        <p:nvSpPr>
          <p:cNvPr id="3" name="Content Placeholder 2">
            <a:extLst>
              <a:ext uri="{FF2B5EF4-FFF2-40B4-BE49-F238E27FC236}">
                <a16:creationId xmlns:a16="http://schemas.microsoft.com/office/drawing/2014/main" id="{0E76419A-EC6C-4E25-ABD8-0254E507730F}"/>
              </a:ext>
            </a:extLst>
          </p:cNvPr>
          <p:cNvSpPr>
            <a:spLocks noGrp="1"/>
          </p:cNvSpPr>
          <p:nvPr>
            <p:ph sz="quarter" idx="1"/>
          </p:nvPr>
        </p:nvSpPr>
        <p:spPr/>
        <p:txBody>
          <a:bodyPr/>
          <a:lstStyle/>
          <a:p>
            <a:r>
              <a:rPr lang="en-US" dirty="0"/>
              <a:t>Rapid development</a:t>
            </a:r>
          </a:p>
          <a:p>
            <a:r>
              <a:rPr lang="en-US" dirty="0"/>
              <a:t>Quick path to MVP (minimal viable product)</a:t>
            </a:r>
          </a:p>
          <a:p>
            <a:r>
              <a:rPr lang="en-US" dirty="0"/>
              <a:t>Distributed teams </a:t>
            </a:r>
          </a:p>
          <a:p>
            <a:r>
              <a:rPr lang="en-US" dirty="0"/>
              <a:t>Modularity</a:t>
            </a:r>
          </a:p>
          <a:p>
            <a:r>
              <a:rPr lang="en-US" dirty="0"/>
              <a:t>Scalability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14496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499A-3D61-4EA0-A8B7-DF6968EB4C74}"/>
              </a:ext>
            </a:extLst>
          </p:cNvPr>
          <p:cNvSpPr>
            <a:spLocks noGrp="1"/>
          </p:cNvSpPr>
          <p:nvPr>
            <p:ph type="title"/>
          </p:nvPr>
        </p:nvSpPr>
        <p:spPr/>
        <p:txBody>
          <a:bodyPr/>
          <a:lstStyle/>
          <a:p>
            <a:r>
              <a:rPr lang="en-US" dirty="0"/>
              <a:t>Evolving from the Monolith to Microservices</a:t>
            </a:r>
          </a:p>
        </p:txBody>
      </p:sp>
      <p:sp>
        <p:nvSpPr>
          <p:cNvPr id="3" name="Content Placeholder 2">
            <a:extLst>
              <a:ext uri="{FF2B5EF4-FFF2-40B4-BE49-F238E27FC236}">
                <a16:creationId xmlns:a16="http://schemas.microsoft.com/office/drawing/2014/main" id="{4450E287-3F07-4F0A-8374-A78C0B600448}"/>
              </a:ext>
            </a:extLst>
          </p:cNvPr>
          <p:cNvSpPr>
            <a:spLocks noGrp="1"/>
          </p:cNvSpPr>
          <p:nvPr>
            <p:ph sz="quarter" idx="1"/>
          </p:nvPr>
        </p:nvSpPr>
        <p:spPr/>
        <p:txBody>
          <a:bodyPr/>
          <a:lstStyle/>
          <a:p>
            <a:r>
              <a:rPr lang="en-US" dirty="0"/>
              <a:t>Many organizations eventually press the limits of applications built with SOA monolithic style</a:t>
            </a:r>
          </a:p>
          <a:p>
            <a:r>
              <a:rPr lang="en-US" dirty="0"/>
              <a:t>Gradually offload selected tasks to microservices</a:t>
            </a:r>
          </a:p>
          <a:p>
            <a:r>
              <a:rPr lang="en-US" dirty="0"/>
              <a:t>Full-fledged migration to microservices can be long and expensive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537119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Characteristics of microservices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Autofit/>
          </a:bodyPr>
          <a:lstStyle/>
          <a:p>
            <a:pPr>
              <a:spcAft>
                <a:spcPts val="300"/>
              </a:spcAft>
            </a:pPr>
            <a:r>
              <a:rPr lang="en-US" sz="2400" dirty="0"/>
              <a:t>Self-contained</a:t>
            </a:r>
          </a:p>
          <a:p>
            <a:pPr lvl="1">
              <a:spcAft>
                <a:spcPts val="300"/>
              </a:spcAft>
            </a:pPr>
            <a:r>
              <a:rPr lang="en-US" sz="2000" dirty="0"/>
              <a:t>Microservices do not have external dependencies. They manage their own data and implement their own user interface.</a:t>
            </a:r>
          </a:p>
          <a:p>
            <a:pPr>
              <a:spcAft>
                <a:spcPts val="300"/>
              </a:spcAft>
            </a:pPr>
            <a:r>
              <a:rPr lang="en-US" sz="2400" dirty="0"/>
              <a:t>Lightweight</a:t>
            </a:r>
          </a:p>
          <a:p>
            <a:pPr lvl="1">
              <a:spcAft>
                <a:spcPts val="300"/>
              </a:spcAft>
            </a:pPr>
            <a:r>
              <a:rPr lang="en-US" sz="2000" dirty="0"/>
              <a:t>Microservices communicate using lightweight protocols.</a:t>
            </a:r>
          </a:p>
          <a:p>
            <a:pPr>
              <a:spcAft>
                <a:spcPts val="300"/>
              </a:spcAft>
            </a:pPr>
            <a:r>
              <a:rPr lang="en-US" sz="2400" dirty="0"/>
              <a:t>Implementation-independent</a:t>
            </a:r>
          </a:p>
          <a:p>
            <a:pPr lvl="1">
              <a:spcAft>
                <a:spcPts val="300"/>
              </a:spcAft>
            </a:pPr>
            <a:r>
              <a:rPr lang="en-US" sz="2000" dirty="0"/>
              <a:t>Microservices may be implemented using different programming languages and may use different technologies in their implementation.</a:t>
            </a:r>
          </a:p>
          <a:p>
            <a:pPr>
              <a:spcAft>
                <a:spcPts val="300"/>
              </a:spcAft>
            </a:pPr>
            <a:r>
              <a:rPr lang="en-US" sz="2400" dirty="0"/>
              <a:t>Independently deployable</a:t>
            </a:r>
          </a:p>
          <a:p>
            <a:pPr lvl="1">
              <a:spcAft>
                <a:spcPts val="300"/>
              </a:spcAft>
            </a:pPr>
            <a:r>
              <a:rPr lang="en-US" sz="2000" dirty="0"/>
              <a:t>Each microservice runs in its own process and is independently deployable, using automated systems.</a:t>
            </a:r>
          </a:p>
          <a:p>
            <a:pPr>
              <a:spcAft>
                <a:spcPts val="300"/>
              </a:spcAft>
            </a:pPr>
            <a:r>
              <a:rPr lang="en-US" sz="2400" dirty="0"/>
              <a:t>Business-oriented</a:t>
            </a:r>
          </a:p>
          <a:p>
            <a:pPr lvl="1">
              <a:spcAft>
                <a:spcPts val="300"/>
              </a:spcAft>
            </a:pPr>
            <a:r>
              <a:rPr lang="en-US" sz="2000" dirty="0"/>
              <a:t>Microservices should implement business capabilities and needs, rather than simply provide a technical service</a:t>
            </a:r>
            <a:r>
              <a:rPr lang="en-US" sz="2000" dirty="0" smtClean="0"/>
              <a:t>.</a:t>
            </a:r>
            <a:endParaRPr lang="en-US" sz="2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Tree>
    <p:extLst>
      <p:ext uri="{BB962C8B-B14F-4D97-AF65-F5344CB8AC3E}">
        <p14:creationId xmlns:p14="http://schemas.microsoft.com/office/powerpoint/2010/main" val="484723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communication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rmAutofit/>
          </a:bodyPr>
          <a:lstStyle/>
          <a:p>
            <a:r>
              <a:rPr lang="en-US" sz="2800" dirty="0"/>
              <a:t>Microservices communicate by exchanging messages. </a:t>
            </a:r>
          </a:p>
          <a:p>
            <a:r>
              <a:rPr lang="en-US" sz="2800" dirty="0"/>
              <a:t>A message that is sent between services includes some administrative information, a service request and the data required to deliver the requested service. </a:t>
            </a:r>
          </a:p>
          <a:p>
            <a:r>
              <a:rPr lang="en-US" sz="2800" dirty="0"/>
              <a:t>Services return a response to service request messages.</a:t>
            </a:r>
          </a:p>
          <a:p>
            <a:pPr lvl="1"/>
            <a:r>
              <a:rPr lang="en-US" sz="2600" dirty="0"/>
              <a:t>An authentication service may send a message to a login service that includes the name input by the user. </a:t>
            </a:r>
          </a:p>
          <a:p>
            <a:pPr lvl="1"/>
            <a:r>
              <a:rPr lang="en-US" sz="2600" dirty="0"/>
              <a:t>The response may be a token associated with a valid user name or might be an error saying that there is no registered user.</a:t>
            </a:r>
          </a:p>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Tree>
    <p:extLst>
      <p:ext uri="{BB962C8B-B14F-4D97-AF65-F5344CB8AC3E}">
        <p14:creationId xmlns:p14="http://schemas.microsoft.com/office/powerpoint/2010/main" val="403212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a:t>
            </a:r>
            <a:r>
              <a:rPr lang="en-US" dirty="0"/>
              <a:t>integration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a:t>There are several key components that make up a typical cloud-based integration architecture:</a:t>
            </a:r>
          </a:p>
          <a:p>
            <a:pPr lvl="1"/>
            <a:r>
              <a:rPr lang="en-US" dirty="0"/>
              <a:t>Cloud-based applications and </a:t>
            </a:r>
            <a:r>
              <a:rPr lang="en-US" dirty="0" smtClean="0"/>
              <a:t>services</a:t>
            </a:r>
          </a:p>
          <a:p>
            <a:pPr lvl="2"/>
            <a:r>
              <a:rPr lang="en-US" dirty="0" smtClean="0"/>
              <a:t>Software-as-a-Service </a:t>
            </a:r>
            <a:r>
              <a:rPr lang="en-US" dirty="0"/>
              <a:t>(SaaS) applications, Platform-as-a-Service (PaaS) platforms, or Infrastructure-as-a-Service (IaaS) services.</a:t>
            </a:r>
          </a:p>
          <a:p>
            <a:pPr lvl="1"/>
            <a:r>
              <a:rPr lang="en-US" dirty="0"/>
              <a:t>Integration </a:t>
            </a:r>
            <a:r>
              <a:rPr lang="en-US" dirty="0" smtClean="0"/>
              <a:t>platform</a:t>
            </a:r>
          </a:p>
          <a:p>
            <a:pPr lvl="2"/>
            <a:r>
              <a:rPr lang="en-US" dirty="0" smtClean="0"/>
              <a:t>cloud-based </a:t>
            </a:r>
            <a:r>
              <a:rPr lang="en-US" dirty="0"/>
              <a:t>or on-premises.</a:t>
            </a:r>
          </a:p>
          <a:p>
            <a:pPr lvl="1"/>
            <a:r>
              <a:rPr lang="en-US" dirty="0"/>
              <a:t>Connectors and </a:t>
            </a:r>
            <a:r>
              <a:rPr lang="en-US" dirty="0" smtClean="0"/>
              <a:t>adapters</a:t>
            </a:r>
          </a:p>
          <a:p>
            <a:pPr lvl="2"/>
            <a:r>
              <a:rPr lang="en-US" dirty="0" smtClean="0"/>
              <a:t>Connectors </a:t>
            </a:r>
            <a:r>
              <a:rPr lang="en-US" dirty="0"/>
              <a:t>and adapters may be pre-built or custom-built.</a:t>
            </a:r>
          </a:p>
          <a:p>
            <a:pPr lvl="1"/>
            <a:r>
              <a:rPr lang="en-US" dirty="0"/>
              <a:t>Data transformation and </a:t>
            </a:r>
            <a:r>
              <a:rPr lang="en-US" dirty="0" smtClean="0"/>
              <a:t>mapping</a:t>
            </a:r>
          </a:p>
          <a:p>
            <a:pPr lvl="2"/>
            <a:r>
              <a:rPr lang="en-US" dirty="0" smtClean="0"/>
              <a:t>Data </a:t>
            </a:r>
            <a:r>
              <a:rPr lang="en-US" dirty="0"/>
              <a:t>transformation and mapping may be done using a visual mapping tool or a programming language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447200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characteristics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normAutofit/>
          </a:bodyPr>
          <a:lstStyle/>
          <a:p>
            <a:r>
              <a:rPr lang="en-US" sz="3600" dirty="0"/>
              <a:t>Each microservice should have a single responsibility i.e. it should do one thing only and it should do it well.  </a:t>
            </a:r>
          </a:p>
          <a:p>
            <a:pPr lvl="1"/>
            <a:r>
              <a:rPr lang="en-US" sz="3600" dirty="0"/>
              <a:t>However, ‘one thing only’ is difficult to define in a way that’s applicable to all services.</a:t>
            </a:r>
          </a:p>
          <a:p>
            <a:pPr lvl="1"/>
            <a:r>
              <a:rPr lang="en-US" sz="3600" dirty="0"/>
              <a:t>Responsibility does not always mean a single, functional activity. </a:t>
            </a:r>
          </a:p>
          <a:p>
            <a:endParaRPr lang="en-US" sz="3600" dirty="0"/>
          </a:p>
          <a:p>
            <a:endParaRPr lang="en-US" sz="36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Tree>
    <p:extLst>
      <p:ext uri="{BB962C8B-B14F-4D97-AF65-F5344CB8AC3E}">
        <p14:creationId xmlns:p14="http://schemas.microsoft.com/office/powerpoint/2010/main" val="2641450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Password management functionality</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8" name="Rounded Rectangle 7">
            <a:extLst>
              <a:ext uri="{FF2B5EF4-FFF2-40B4-BE49-F238E27FC236}">
                <a16:creationId xmlns:a16="http://schemas.microsoft.com/office/drawing/2014/main" id="{8227D36F-9AF1-6E43-966F-3D8257233E01}"/>
              </a:ext>
            </a:extLst>
          </p:cNvPr>
          <p:cNvSpPr>
            <a:spLocks noChangeArrowheads="1"/>
          </p:cNvSpPr>
          <p:nvPr/>
        </p:nvSpPr>
        <p:spPr bwMode="auto">
          <a:xfrm>
            <a:off x="2039496" y="1914361"/>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Create password</a:t>
            </a:r>
          </a:p>
        </p:txBody>
      </p:sp>
      <p:sp>
        <p:nvSpPr>
          <p:cNvPr id="9" name="Rounded Rectangle 8">
            <a:extLst>
              <a:ext uri="{FF2B5EF4-FFF2-40B4-BE49-F238E27FC236}">
                <a16:creationId xmlns:a16="http://schemas.microsoft.com/office/drawing/2014/main" id="{4683F608-53B1-6F41-A562-4FB433D1F8E6}"/>
              </a:ext>
            </a:extLst>
          </p:cNvPr>
          <p:cNvSpPr>
            <a:spLocks noChangeArrowheads="1"/>
          </p:cNvSpPr>
          <p:nvPr/>
        </p:nvSpPr>
        <p:spPr bwMode="auto">
          <a:xfrm>
            <a:off x="2039496" y="2615123"/>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Change password</a:t>
            </a:r>
          </a:p>
        </p:txBody>
      </p:sp>
      <p:sp>
        <p:nvSpPr>
          <p:cNvPr id="10" name="Rounded Rectangle 9">
            <a:extLst>
              <a:ext uri="{FF2B5EF4-FFF2-40B4-BE49-F238E27FC236}">
                <a16:creationId xmlns:a16="http://schemas.microsoft.com/office/drawing/2014/main" id="{EEAE9D77-8C01-E64B-9F74-A29C06F3AAFA}"/>
              </a:ext>
            </a:extLst>
          </p:cNvPr>
          <p:cNvSpPr>
            <a:spLocks noChangeArrowheads="1"/>
          </p:cNvSpPr>
          <p:nvPr/>
        </p:nvSpPr>
        <p:spPr bwMode="auto">
          <a:xfrm>
            <a:off x="2039496" y="3315885"/>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password</a:t>
            </a:r>
          </a:p>
        </p:txBody>
      </p:sp>
      <p:sp>
        <p:nvSpPr>
          <p:cNvPr id="11" name="Rounded Rectangle 10">
            <a:extLst>
              <a:ext uri="{FF2B5EF4-FFF2-40B4-BE49-F238E27FC236}">
                <a16:creationId xmlns:a16="http://schemas.microsoft.com/office/drawing/2014/main" id="{F824760F-143E-5C4A-96F9-B8B1089032C4}"/>
              </a:ext>
            </a:extLst>
          </p:cNvPr>
          <p:cNvSpPr>
            <a:spLocks noChangeArrowheads="1"/>
          </p:cNvSpPr>
          <p:nvPr/>
        </p:nvSpPr>
        <p:spPr bwMode="auto">
          <a:xfrm>
            <a:off x="2051524" y="4016648"/>
            <a:ext cx="3840480" cy="640080"/>
          </a:xfrm>
          <a:prstGeom prst="roundRect">
            <a:avLst>
              <a:gd name="adj" fmla="val 3899"/>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Recover password</a:t>
            </a:r>
          </a:p>
        </p:txBody>
      </p:sp>
      <p:sp>
        <p:nvSpPr>
          <p:cNvPr id="19" name="Rounded Rectangle 18">
            <a:extLst>
              <a:ext uri="{FF2B5EF4-FFF2-40B4-BE49-F238E27FC236}">
                <a16:creationId xmlns:a16="http://schemas.microsoft.com/office/drawing/2014/main" id="{740D87AD-2B26-8C47-A200-C4D7E75601B4}"/>
              </a:ext>
            </a:extLst>
          </p:cNvPr>
          <p:cNvSpPr>
            <a:spLocks noChangeArrowheads="1"/>
          </p:cNvSpPr>
          <p:nvPr/>
        </p:nvSpPr>
        <p:spPr bwMode="auto">
          <a:xfrm>
            <a:off x="6418343" y="1916957"/>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password validity</a:t>
            </a:r>
          </a:p>
        </p:txBody>
      </p:sp>
      <p:sp>
        <p:nvSpPr>
          <p:cNvPr id="20" name="Rounded Rectangle 19">
            <a:extLst>
              <a:ext uri="{FF2B5EF4-FFF2-40B4-BE49-F238E27FC236}">
                <a16:creationId xmlns:a16="http://schemas.microsoft.com/office/drawing/2014/main" id="{687AB88D-95B0-B14E-9D3D-A9B512875507}"/>
              </a:ext>
            </a:extLst>
          </p:cNvPr>
          <p:cNvSpPr>
            <a:spLocks noChangeArrowheads="1"/>
          </p:cNvSpPr>
          <p:nvPr/>
        </p:nvSpPr>
        <p:spPr bwMode="auto">
          <a:xfrm>
            <a:off x="6418343" y="2616854"/>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Delete password</a:t>
            </a:r>
          </a:p>
        </p:txBody>
      </p:sp>
      <p:sp>
        <p:nvSpPr>
          <p:cNvPr id="21" name="Rounded Rectangle 20">
            <a:extLst>
              <a:ext uri="{FF2B5EF4-FFF2-40B4-BE49-F238E27FC236}">
                <a16:creationId xmlns:a16="http://schemas.microsoft.com/office/drawing/2014/main" id="{77A87628-7601-354F-99C5-E698A8A26DFB}"/>
              </a:ext>
            </a:extLst>
          </p:cNvPr>
          <p:cNvSpPr>
            <a:spLocks noChangeArrowheads="1"/>
          </p:cNvSpPr>
          <p:nvPr/>
        </p:nvSpPr>
        <p:spPr bwMode="auto">
          <a:xfrm>
            <a:off x="6418343" y="3316751"/>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Backup password database</a:t>
            </a:r>
          </a:p>
        </p:txBody>
      </p:sp>
      <p:sp>
        <p:nvSpPr>
          <p:cNvPr id="22" name="Rounded Rectangle 21">
            <a:extLst>
              <a:ext uri="{FF2B5EF4-FFF2-40B4-BE49-F238E27FC236}">
                <a16:creationId xmlns:a16="http://schemas.microsoft.com/office/drawing/2014/main" id="{84F7BA94-93F1-9243-8753-321DBF11C3B0}"/>
              </a:ext>
            </a:extLst>
          </p:cNvPr>
          <p:cNvSpPr>
            <a:spLocks noChangeArrowheads="1"/>
          </p:cNvSpPr>
          <p:nvPr/>
        </p:nvSpPr>
        <p:spPr bwMode="auto">
          <a:xfrm>
            <a:off x="6418343" y="4016648"/>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Recover password database</a:t>
            </a:r>
          </a:p>
        </p:txBody>
      </p:sp>
      <p:sp>
        <p:nvSpPr>
          <p:cNvPr id="23" name="TextBox 22">
            <a:extLst>
              <a:ext uri="{FF2B5EF4-FFF2-40B4-BE49-F238E27FC236}">
                <a16:creationId xmlns:a16="http://schemas.microsoft.com/office/drawing/2014/main" id="{A8244770-5C10-3647-AEEC-290ADA5E9BF2}"/>
              </a:ext>
            </a:extLst>
          </p:cNvPr>
          <p:cNvSpPr txBox="1"/>
          <p:nvPr/>
        </p:nvSpPr>
        <p:spPr>
          <a:xfrm>
            <a:off x="2039496" y="978994"/>
            <a:ext cx="3840480" cy="523220"/>
          </a:xfrm>
          <a:prstGeom prst="rect">
            <a:avLst/>
          </a:prstGeom>
          <a:noFill/>
        </p:spPr>
        <p:txBody>
          <a:bodyPr wrap="square" rtlCol="0">
            <a:spAutoFit/>
          </a:bodyPr>
          <a:lstStyle/>
          <a:p>
            <a:pPr algn="ctr"/>
            <a:r>
              <a:rPr lang="en-US" sz="2800" b="1" dirty="0">
                <a:solidFill>
                  <a:srgbClr val="C00000"/>
                </a:solidFill>
                <a:latin typeface="Candara" panose="020E0502030303020204" pitchFamily="34" charset="0"/>
                <a:cs typeface="Calibri" panose="020F0502020204030204" pitchFamily="34" charset="0"/>
              </a:rPr>
              <a:t>User functions</a:t>
            </a:r>
          </a:p>
        </p:txBody>
      </p:sp>
      <p:sp>
        <p:nvSpPr>
          <p:cNvPr id="24" name="TextBox 23">
            <a:extLst>
              <a:ext uri="{FF2B5EF4-FFF2-40B4-BE49-F238E27FC236}">
                <a16:creationId xmlns:a16="http://schemas.microsoft.com/office/drawing/2014/main" id="{F57484CE-EA84-2041-B1FE-01377B2DCDE5}"/>
              </a:ext>
            </a:extLst>
          </p:cNvPr>
          <p:cNvSpPr txBox="1"/>
          <p:nvPr/>
        </p:nvSpPr>
        <p:spPr>
          <a:xfrm>
            <a:off x="6411123" y="977656"/>
            <a:ext cx="3840480" cy="523220"/>
          </a:xfrm>
          <a:prstGeom prst="rect">
            <a:avLst/>
          </a:prstGeom>
          <a:noFill/>
        </p:spPr>
        <p:txBody>
          <a:bodyPr wrap="square" rtlCol="0">
            <a:spAutoFit/>
          </a:bodyPr>
          <a:lstStyle/>
          <a:p>
            <a:pPr algn="ctr"/>
            <a:r>
              <a:rPr lang="en-US" sz="2800" b="1" dirty="0">
                <a:solidFill>
                  <a:srgbClr val="C00000"/>
                </a:solidFill>
                <a:latin typeface="Candara" panose="020E0502030303020204" pitchFamily="34" charset="0"/>
                <a:cs typeface="Calibri" panose="020F0502020204030204" pitchFamily="34" charset="0"/>
              </a:rPr>
              <a:t>Supporting functions</a:t>
            </a:r>
          </a:p>
        </p:txBody>
      </p:sp>
      <p:sp>
        <p:nvSpPr>
          <p:cNvPr id="25" name="Rounded Rectangle 24">
            <a:extLst>
              <a:ext uri="{FF2B5EF4-FFF2-40B4-BE49-F238E27FC236}">
                <a16:creationId xmlns:a16="http://schemas.microsoft.com/office/drawing/2014/main" id="{92F38A52-E77E-5840-B732-EE3C21EEE52A}"/>
              </a:ext>
            </a:extLst>
          </p:cNvPr>
          <p:cNvSpPr>
            <a:spLocks noChangeArrowheads="1"/>
          </p:cNvSpPr>
          <p:nvPr/>
        </p:nvSpPr>
        <p:spPr bwMode="auto">
          <a:xfrm>
            <a:off x="1919536" y="989380"/>
            <a:ext cx="4104456" cy="5211456"/>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6" name="Rounded Rectangle 25">
            <a:extLst>
              <a:ext uri="{FF2B5EF4-FFF2-40B4-BE49-F238E27FC236}">
                <a16:creationId xmlns:a16="http://schemas.microsoft.com/office/drawing/2014/main" id="{6AACBABA-10B0-A143-B27E-F4D02DAF8B75}"/>
              </a:ext>
            </a:extLst>
          </p:cNvPr>
          <p:cNvSpPr>
            <a:spLocks noChangeArrowheads="1"/>
          </p:cNvSpPr>
          <p:nvPr/>
        </p:nvSpPr>
        <p:spPr bwMode="auto">
          <a:xfrm>
            <a:off x="6312024" y="989380"/>
            <a:ext cx="4104456" cy="5211456"/>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7" name="Rounded Rectangle 26">
            <a:extLst>
              <a:ext uri="{FF2B5EF4-FFF2-40B4-BE49-F238E27FC236}">
                <a16:creationId xmlns:a16="http://schemas.microsoft.com/office/drawing/2014/main" id="{08A82517-E14F-0540-A690-4D733BDFF175}"/>
              </a:ext>
            </a:extLst>
          </p:cNvPr>
          <p:cNvSpPr>
            <a:spLocks noChangeArrowheads="1"/>
          </p:cNvSpPr>
          <p:nvPr/>
        </p:nvSpPr>
        <p:spPr bwMode="auto">
          <a:xfrm>
            <a:off x="6418343" y="4716545"/>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Check database integrity</a:t>
            </a:r>
          </a:p>
        </p:txBody>
      </p:sp>
      <p:sp>
        <p:nvSpPr>
          <p:cNvPr id="28" name="Rounded Rectangle 27">
            <a:extLst>
              <a:ext uri="{FF2B5EF4-FFF2-40B4-BE49-F238E27FC236}">
                <a16:creationId xmlns:a16="http://schemas.microsoft.com/office/drawing/2014/main" id="{E95454E0-A1DB-E245-BC2C-4691AA0075D3}"/>
              </a:ext>
            </a:extLst>
          </p:cNvPr>
          <p:cNvSpPr>
            <a:spLocks noChangeArrowheads="1"/>
          </p:cNvSpPr>
          <p:nvPr/>
        </p:nvSpPr>
        <p:spPr bwMode="auto">
          <a:xfrm>
            <a:off x="6418343" y="5416442"/>
            <a:ext cx="3840480" cy="640080"/>
          </a:xfrm>
          <a:prstGeom prst="roundRect">
            <a:avLst>
              <a:gd name="adj" fmla="val 3899"/>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400" dirty="0">
                <a:latin typeface="Candara" panose="020E0502030303020204" pitchFamily="34" charset="0"/>
                <a:cs typeface="Calibri" panose="020F0502020204030204" pitchFamily="34" charset="0"/>
              </a:rPr>
              <a:t>Repair database DB</a:t>
            </a:r>
          </a:p>
        </p:txBody>
      </p:sp>
    </p:spTree>
    <p:extLst>
      <p:ext uri="{BB962C8B-B14F-4D97-AF65-F5344CB8AC3E}">
        <p14:creationId xmlns:p14="http://schemas.microsoft.com/office/powerpoint/2010/main" val="925404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fontScale="90000"/>
          </a:bodyPr>
          <a:lstStyle/>
          <a:p>
            <a:r>
              <a:rPr lang="en-US" dirty="0"/>
              <a:t>Microservices architecture – </a:t>
            </a:r>
            <a:r>
              <a:rPr lang="en-US" dirty="0" smtClean="0"/>
              <a:t>key </a:t>
            </a:r>
            <a:r>
              <a:rPr lang="en-US" dirty="0"/>
              <a:t>design questions</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cxnSp>
        <p:nvCxnSpPr>
          <p:cNvPr id="7" name="Straight Arrow Connector 6">
            <a:extLst>
              <a:ext uri="{FF2B5EF4-FFF2-40B4-BE49-F238E27FC236}">
                <a16:creationId xmlns:a16="http://schemas.microsoft.com/office/drawing/2014/main" id="{B14CBDD7-4BA5-F445-A911-3F6C7917EC31}"/>
              </a:ext>
            </a:extLst>
          </p:cNvPr>
          <p:cNvCxnSpPr>
            <a:cxnSpLocks/>
            <a:stCxn id="13" idx="1"/>
          </p:cNvCxnSpPr>
          <p:nvPr/>
        </p:nvCxnSpPr>
        <p:spPr>
          <a:xfrm flipH="1">
            <a:off x="7390270" y="3075760"/>
            <a:ext cx="562210" cy="529529"/>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507A3C3-C62F-7D45-B3A4-D9FCE1B44005}"/>
              </a:ext>
            </a:extLst>
          </p:cNvPr>
          <p:cNvCxnSpPr>
            <a:cxnSpLocks/>
            <a:stCxn id="14" idx="1"/>
          </p:cNvCxnSpPr>
          <p:nvPr/>
        </p:nvCxnSpPr>
        <p:spPr>
          <a:xfrm flipH="1" flipV="1">
            <a:off x="6744072" y="4590266"/>
            <a:ext cx="679570" cy="79305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CEBBC0-0ACE-7546-88E4-A331A33C4A57}"/>
              </a:ext>
            </a:extLst>
          </p:cNvPr>
          <p:cNvCxnSpPr>
            <a:cxnSpLocks/>
            <a:stCxn id="17" idx="3"/>
          </p:cNvCxnSpPr>
          <p:nvPr/>
        </p:nvCxnSpPr>
        <p:spPr>
          <a:xfrm flipV="1">
            <a:off x="4923115" y="4590266"/>
            <a:ext cx="805587" cy="79305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C744E67-903E-0542-A4F4-9B274D5E5AAD}"/>
              </a:ext>
            </a:extLst>
          </p:cNvPr>
          <p:cNvCxnSpPr>
            <a:cxnSpLocks/>
            <a:stCxn id="15" idx="3"/>
          </p:cNvCxnSpPr>
          <p:nvPr/>
        </p:nvCxnSpPr>
        <p:spPr>
          <a:xfrm>
            <a:off x="4491067" y="3075759"/>
            <a:ext cx="562211" cy="571780"/>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54EAA7-2B36-2B4F-9155-68A9FE21CBFE}"/>
              </a:ext>
            </a:extLst>
          </p:cNvPr>
          <p:cNvCxnSpPr>
            <a:cxnSpLocks/>
            <a:stCxn id="16" idx="2"/>
            <a:endCxn id="12" idx="0"/>
          </p:cNvCxnSpPr>
          <p:nvPr/>
        </p:nvCxnSpPr>
        <p:spPr>
          <a:xfrm flipH="1">
            <a:off x="6212517" y="2241465"/>
            <a:ext cx="1" cy="816046"/>
          </a:xfrm>
          <a:prstGeom prst="straightConnector1">
            <a:avLst/>
          </a:prstGeom>
          <a:ln w="76200">
            <a:solidFill>
              <a:schemeClr val="bg1">
                <a:lumMod val="65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D77490C7-8C10-B742-9B78-719B68A10AD8}"/>
              </a:ext>
            </a:extLst>
          </p:cNvPr>
          <p:cNvSpPr>
            <a:spLocks noChangeArrowheads="1"/>
          </p:cNvSpPr>
          <p:nvPr/>
        </p:nvSpPr>
        <p:spPr bwMode="auto">
          <a:xfrm>
            <a:off x="5034763" y="3057512"/>
            <a:ext cx="2355506" cy="1532753"/>
          </a:xfrm>
          <a:prstGeom prst="roundRect">
            <a:avLst>
              <a:gd name="adj" fmla="val 21979"/>
            </a:avLst>
          </a:prstGeom>
          <a:solidFill>
            <a:srgbClr val="FFD579"/>
          </a:solidFill>
          <a:ln w="28575">
            <a:solidFill>
              <a:schemeClr val="accent2">
                <a:lumMod val="50000"/>
              </a:schemeClr>
            </a:solidFill>
            <a:round/>
            <a:headEnd/>
            <a:tailEnd/>
          </a:ln>
          <a:effectLst/>
        </p:spPr>
        <p:txBody>
          <a:bodyPr lIns="0" tIns="0" rIns="0" bIns="0" anchor="ctr"/>
          <a:lstStyle/>
          <a:p>
            <a:pPr algn="ctr">
              <a:defRPr/>
            </a:pPr>
            <a:r>
              <a:rPr lang="en-US" sz="2400" b="1" dirty="0">
                <a:latin typeface="Candara" panose="020E0502030303020204" pitchFamily="34" charset="0"/>
                <a:cs typeface="Calibri" panose="020F0502020204030204" pitchFamily="34" charset="0"/>
              </a:rPr>
              <a:t>Microservices architecture</a:t>
            </a:r>
          </a:p>
          <a:p>
            <a:pPr algn="ctr">
              <a:defRPr/>
            </a:pPr>
            <a:r>
              <a:rPr lang="en-US" sz="2400" b="1" dirty="0">
                <a:latin typeface="Candara" panose="020E0502030303020204" pitchFamily="34" charset="0"/>
                <a:cs typeface="Calibri" panose="020F0502020204030204" pitchFamily="34" charset="0"/>
              </a:rPr>
              <a:t>design</a:t>
            </a:r>
          </a:p>
        </p:txBody>
      </p:sp>
      <p:sp>
        <p:nvSpPr>
          <p:cNvPr id="13" name="Rounded Rectangle 12">
            <a:extLst>
              <a:ext uri="{FF2B5EF4-FFF2-40B4-BE49-F238E27FC236}">
                <a16:creationId xmlns:a16="http://schemas.microsoft.com/office/drawing/2014/main" id="{D4B66ADE-1CCC-5140-AE7C-8177CE0C6061}"/>
              </a:ext>
            </a:extLst>
          </p:cNvPr>
          <p:cNvSpPr>
            <a:spLocks noChangeArrowheads="1"/>
          </p:cNvSpPr>
          <p:nvPr/>
        </p:nvSpPr>
        <p:spPr bwMode="auto">
          <a:xfrm>
            <a:off x="7952480" y="2379003"/>
            <a:ext cx="2355506" cy="1393513"/>
          </a:xfrm>
          <a:prstGeom prst="roundRect">
            <a:avLst>
              <a:gd name="adj" fmla="val 15458"/>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microservices communicate with each other?</a:t>
            </a:r>
          </a:p>
        </p:txBody>
      </p:sp>
      <p:sp>
        <p:nvSpPr>
          <p:cNvPr id="14" name="Rounded Rectangle 13">
            <a:extLst>
              <a:ext uri="{FF2B5EF4-FFF2-40B4-BE49-F238E27FC236}">
                <a16:creationId xmlns:a16="http://schemas.microsoft.com/office/drawing/2014/main" id="{13433704-A5A6-774E-9A7D-E3F467C90734}"/>
              </a:ext>
            </a:extLst>
          </p:cNvPr>
          <p:cNvSpPr>
            <a:spLocks noChangeArrowheads="1"/>
          </p:cNvSpPr>
          <p:nvPr/>
        </p:nvSpPr>
        <p:spPr bwMode="auto">
          <a:xfrm>
            <a:off x="7423642" y="4695341"/>
            <a:ext cx="2355506" cy="1375950"/>
          </a:xfrm>
          <a:prstGeom prst="roundRect">
            <a:avLst>
              <a:gd name="adj" fmla="val 15458"/>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service failure be detected, reported and managed?</a:t>
            </a:r>
          </a:p>
        </p:txBody>
      </p:sp>
      <p:sp>
        <p:nvSpPr>
          <p:cNvPr id="15" name="Rounded Rectangle 14">
            <a:extLst>
              <a:ext uri="{FF2B5EF4-FFF2-40B4-BE49-F238E27FC236}">
                <a16:creationId xmlns:a16="http://schemas.microsoft.com/office/drawing/2014/main" id="{1B55C4AF-4C9A-F448-A97E-64BE95D44608}"/>
              </a:ext>
            </a:extLst>
          </p:cNvPr>
          <p:cNvSpPr>
            <a:spLocks noChangeArrowheads="1"/>
          </p:cNvSpPr>
          <p:nvPr/>
        </p:nvSpPr>
        <p:spPr bwMode="auto">
          <a:xfrm>
            <a:off x="2135560" y="2379003"/>
            <a:ext cx="2355506" cy="1393513"/>
          </a:xfrm>
          <a:prstGeom prst="roundRect">
            <a:avLst>
              <a:gd name="adj" fmla="val 17014"/>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data be distributed and shared?</a:t>
            </a:r>
          </a:p>
        </p:txBody>
      </p:sp>
      <p:sp>
        <p:nvSpPr>
          <p:cNvPr id="16" name="Rounded Rectangle 15">
            <a:extLst>
              <a:ext uri="{FF2B5EF4-FFF2-40B4-BE49-F238E27FC236}">
                <a16:creationId xmlns:a16="http://schemas.microsoft.com/office/drawing/2014/main" id="{2CC90AAE-732E-A340-9DF6-C34A4090BC32}"/>
              </a:ext>
            </a:extLst>
          </p:cNvPr>
          <p:cNvSpPr>
            <a:spLocks noChangeArrowheads="1"/>
          </p:cNvSpPr>
          <p:nvPr/>
        </p:nvSpPr>
        <p:spPr bwMode="auto">
          <a:xfrm>
            <a:off x="4904281" y="998341"/>
            <a:ext cx="2616473" cy="1243124"/>
          </a:xfrm>
          <a:prstGeom prst="roundRect">
            <a:avLst>
              <a:gd name="adj" fmla="val 21871"/>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What are the microservices that make up the system? </a:t>
            </a:r>
          </a:p>
        </p:txBody>
      </p:sp>
      <p:sp>
        <p:nvSpPr>
          <p:cNvPr id="17" name="Rounded Rectangle 16">
            <a:extLst>
              <a:ext uri="{FF2B5EF4-FFF2-40B4-BE49-F238E27FC236}">
                <a16:creationId xmlns:a16="http://schemas.microsoft.com/office/drawing/2014/main" id="{F9471A82-03B9-B14F-8048-2460DFD3F049}"/>
              </a:ext>
            </a:extLst>
          </p:cNvPr>
          <p:cNvSpPr>
            <a:spLocks noChangeArrowheads="1"/>
          </p:cNvSpPr>
          <p:nvPr/>
        </p:nvSpPr>
        <p:spPr bwMode="auto">
          <a:xfrm>
            <a:off x="2567608" y="4695341"/>
            <a:ext cx="2355506" cy="1375950"/>
          </a:xfrm>
          <a:prstGeom prst="roundRect">
            <a:avLst>
              <a:gd name="adj" fmla="val 13902"/>
            </a:avLst>
          </a:prstGeom>
          <a:solidFill>
            <a:srgbClr val="FDEADA"/>
          </a:solidFill>
          <a:ln w="28575">
            <a:solidFill>
              <a:schemeClr val="accent2">
                <a:lumMod val="75000"/>
              </a:schemeClr>
            </a:solidFill>
            <a:round/>
            <a:headEnd/>
            <a:tailEnd/>
          </a:ln>
          <a:effectLst/>
        </p:spPr>
        <p:txBody>
          <a:bodyPr lIns="0" tIns="0" rIns="0" bIns="0" anchor="ctr"/>
          <a:lstStyle/>
          <a:p>
            <a:pPr algn="ctr">
              <a:defRPr/>
            </a:pPr>
            <a:r>
              <a:rPr lang="en-US" sz="2000" b="1" dirty="0">
                <a:latin typeface="Candara" panose="020E0502030303020204" pitchFamily="34" charset="0"/>
                <a:cs typeface="Calibri" panose="020F0502020204030204" pitchFamily="34" charset="0"/>
              </a:rPr>
              <a:t>How should the microservices in the system be coordinated?</a:t>
            </a:r>
          </a:p>
        </p:txBody>
      </p:sp>
    </p:spTree>
    <p:extLst>
      <p:ext uri="{BB962C8B-B14F-4D97-AF65-F5344CB8AC3E}">
        <p14:creationId xmlns:p14="http://schemas.microsoft.com/office/powerpoint/2010/main" val="4190916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sz="3600" dirty="0"/>
              <a:t>Synchronous and asynchronous microservice interaction</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
        <p:nvSpPr>
          <p:cNvPr id="8" name="Rounded Rectangle 7">
            <a:extLst>
              <a:ext uri="{FF2B5EF4-FFF2-40B4-BE49-F238E27FC236}">
                <a16:creationId xmlns:a16="http://schemas.microsoft.com/office/drawing/2014/main" id="{9FDAE3E8-9F01-E04E-A0D0-F8BF4B69671F}"/>
              </a:ext>
            </a:extLst>
          </p:cNvPr>
          <p:cNvSpPr>
            <a:spLocks noChangeArrowheads="1"/>
          </p:cNvSpPr>
          <p:nvPr/>
        </p:nvSpPr>
        <p:spPr bwMode="auto">
          <a:xfrm>
            <a:off x="1663378" y="2553325"/>
            <a:ext cx="1152128"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cxnSp>
        <p:nvCxnSpPr>
          <p:cNvPr id="9" name="Straight Arrow Connector 8">
            <a:extLst>
              <a:ext uri="{FF2B5EF4-FFF2-40B4-BE49-F238E27FC236}">
                <a16:creationId xmlns:a16="http://schemas.microsoft.com/office/drawing/2014/main" id="{22BF6211-805C-824B-8584-99106CE55345}"/>
              </a:ext>
            </a:extLst>
          </p:cNvPr>
          <p:cNvCxnSpPr>
            <a:cxnSpLocks/>
          </p:cNvCxnSpPr>
          <p:nvPr/>
        </p:nvCxnSpPr>
        <p:spPr>
          <a:xfrm flipV="1">
            <a:off x="2815506" y="2850879"/>
            <a:ext cx="288032" cy="10938"/>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9D32F262-0A12-4E45-B479-C3749F2DC960}"/>
              </a:ext>
            </a:extLst>
          </p:cNvPr>
          <p:cNvSpPr>
            <a:spLocks noChangeArrowheads="1"/>
          </p:cNvSpPr>
          <p:nvPr/>
        </p:nvSpPr>
        <p:spPr bwMode="auto">
          <a:xfrm>
            <a:off x="6656577" y="2553325"/>
            <a:ext cx="1203129" cy="606049"/>
          </a:xfrm>
          <a:prstGeom prst="roundRect">
            <a:avLst>
              <a:gd name="adj" fmla="val 31046"/>
            </a:avLst>
          </a:prstGeom>
          <a:solidFill>
            <a:srgbClr val="76D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2" name="Rounded Rectangle 31">
            <a:extLst>
              <a:ext uri="{FF2B5EF4-FFF2-40B4-BE49-F238E27FC236}">
                <a16:creationId xmlns:a16="http://schemas.microsoft.com/office/drawing/2014/main" id="{8B0AAE3A-0A69-E741-83BC-30BE239C1134}"/>
              </a:ext>
            </a:extLst>
          </p:cNvPr>
          <p:cNvSpPr>
            <a:spLocks noChangeArrowheads="1"/>
          </p:cNvSpPr>
          <p:nvPr/>
        </p:nvSpPr>
        <p:spPr bwMode="auto">
          <a:xfrm>
            <a:off x="1663378" y="5004323"/>
            <a:ext cx="1152128" cy="606049"/>
          </a:xfrm>
          <a:prstGeom prst="roundRect">
            <a:avLst>
              <a:gd name="adj" fmla="val 20942"/>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3" name="Rounded Rectangle 32">
            <a:extLst>
              <a:ext uri="{FF2B5EF4-FFF2-40B4-BE49-F238E27FC236}">
                <a16:creationId xmlns:a16="http://schemas.microsoft.com/office/drawing/2014/main" id="{94A9DDBB-3B16-0F46-BB4E-0C40E8A58325}"/>
              </a:ext>
            </a:extLst>
          </p:cNvPr>
          <p:cNvSpPr>
            <a:spLocks noChangeArrowheads="1"/>
          </p:cNvSpPr>
          <p:nvPr/>
        </p:nvSpPr>
        <p:spPr bwMode="auto">
          <a:xfrm>
            <a:off x="3103538" y="5004323"/>
            <a:ext cx="1152128" cy="606049"/>
          </a:xfrm>
          <a:prstGeom prst="roundRect">
            <a:avLst>
              <a:gd name="adj" fmla="val 20942"/>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34" name="Rounded Rectangle 33">
            <a:extLst>
              <a:ext uri="{FF2B5EF4-FFF2-40B4-BE49-F238E27FC236}">
                <a16:creationId xmlns:a16="http://schemas.microsoft.com/office/drawing/2014/main" id="{79CAEEE5-475D-444B-AE08-F066D743E3F2}"/>
              </a:ext>
            </a:extLst>
          </p:cNvPr>
          <p:cNvSpPr>
            <a:spLocks noChangeArrowheads="1"/>
          </p:cNvSpPr>
          <p:nvPr/>
        </p:nvSpPr>
        <p:spPr bwMode="auto">
          <a:xfrm>
            <a:off x="3103538" y="2553325"/>
            <a:ext cx="1152128" cy="606049"/>
          </a:xfrm>
          <a:prstGeom prst="roundRect">
            <a:avLst>
              <a:gd name="adj" fmla="val 20942"/>
            </a:avLst>
          </a:prstGeom>
          <a:solidFill>
            <a:schemeClr val="accent2">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Waiting</a:t>
            </a:r>
          </a:p>
        </p:txBody>
      </p:sp>
      <p:sp>
        <p:nvSpPr>
          <p:cNvPr id="35" name="Rounded Rectangle 34">
            <a:extLst>
              <a:ext uri="{FF2B5EF4-FFF2-40B4-BE49-F238E27FC236}">
                <a16:creationId xmlns:a16="http://schemas.microsoft.com/office/drawing/2014/main" id="{22E958FF-3EDD-B540-BDE3-743937E31A75}"/>
              </a:ext>
            </a:extLst>
          </p:cNvPr>
          <p:cNvSpPr>
            <a:spLocks noChangeArrowheads="1"/>
          </p:cNvSpPr>
          <p:nvPr/>
        </p:nvSpPr>
        <p:spPr bwMode="auto">
          <a:xfrm>
            <a:off x="4543698" y="2553325"/>
            <a:ext cx="1152128"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cxnSp>
        <p:nvCxnSpPr>
          <p:cNvPr id="37" name="Straight Arrow Connector 36">
            <a:extLst>
              <a:ext uri="{FF2B5EF4-FFF2-40B4-BE49-F238E27FC236}">
                <a16:creationId xmlns:a16="http://schemas.microsoft.com/office/drawing/2014/main" id="{B1C70CA8-AFAE-0949-8081-CF4DECD186E5}"/>
              </a:ext>
            </a:extLst>
          </p:cNvPr>
          <p:cNvCxnSpPr>
            <a:cxnSpLocks/>
          </p:cNvCxnSpPr>
          <p:nvPr/>
        </p:nvCxnSpPr>
        <p:spPr>
          <a:xfrm>
            <a:off x="4255666" y="2856348"/>
            <a:ext cx="288032" cy="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AC936B-A510-BC43-87D5-FB2C75361AF0}"/>
              </a:ext>
            </a:extLst>
          </p:cNvPr>
          <p:cNvCxnSpPr>
            <a:cxnSpLocks/>
          </p:cNvCxnSpPr>
          <p:nvPr/>
        </p:nvCxnSpPr>
        <p:spPr>
          <a:xfrm>
            <a:off x="2801946" y="5300513"/>
            <a:ext cx="301592" cy="13666"/>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629903B-B1FF-F84F-9836-48888C8A64FB}"/>
              </a:ext>
            </a:extLst>
          </p:cNvPr>
          <p:cNvCxnSpPr>
            <a:cxnSpLocks/>
          </p:cNvCxnSpPr>
          <p:nvPr/>
        </p:nvCxnSpPr>
        <p:spPr>
          <a:xfrm>
            <a:off x="4255666" y="5304906"/>
            <a:ext cx="320600" cy="488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6E5F2D-4570-C642-92C4-869D40970501}"/>
              </a:ext>
            </a:extLst>
          </p:cNvPr>
          <p:cNvCxnSpPr>
            <a:cxnSpLocks/>
            <a:stCxn id="35" idx="3"/>
          </p:cNvCxnSpPr>
          <p:nvPr/>
        </p:nvCxnSpPr>
        <p:spPr>
          <a:xfrm flipV="1">
            <a:off x="5695826" y="2850879"/>
            <a:ext cx="288032" cy="547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3BA898D-8252-A34C-B686-657CE42FC20F}"/>
              </a:ext>
            </a:extLst>
          </p:cNvPr>
          <p:cNvCxnSpPr>
            <a:cxnSpLocks/>
            <a:stCxn id="8" idx="2"/>
            <a:endCxn id="32" idx="0"/>
          </p:cNvCxnSpPr>
          <p:nvPr/>
        </p:nvCxnSpPr>
        <p:spPr>
          <a:xfrm>
            <a:off x="2239442" y="3159374"/>
            <a:ext cx="0" cy="1844949"/>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84D990-0167-034B-BA4B-5B1896A33AD7}"/>
              </a:ext>
            </a:extLst>
          </p:cNvPr>
          <p:cNvCxnSpPr>
            <a:cxnSpLocks/>
            <a:stCxn id="33" idx="0"/>
            <a:endCxn id="34" idx="2"/>
          </p:cNvCxnSpPr>
          <p:nvPr/>
        </p:nvCxnSpPr>
        <p:spPr>
          <a:xfrm flipV="1">
            <a:off x="3679602" y="3159374"/>
            <a:ext cx="0" cy="1844949"/>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F01079B8-7D66-D340-A6F0-0A4214BD237E}"/>
              </a:ext>
            </a:extLst>
          </p:cNvPr>
          <p:cNvSpPr>
            <a:spLocks noChangeArrowheads="1"/>
          </p:cNvSpPr>
          <p:nvPr/>
        </p:nvSpPr>
        <p:spPr bwMode="auto">
          <a:xfrm>
            <a:off x="6656577" y="5004323"/>
            <a:ext cx="1203129" cy="606049"/>
          </a:xfrm>
          <a:prstGeom prst="roundRect">
            <a:avLst>
              <a:gd name="adj" fmla="val 31046"/>
            </a:avLst>
          </a:prstGeom>
          <a:solidFill>
            <a:schemeClr val="accent4">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1" name="Rounded Rectangle 50">
            <a:extLst>
              <a:ext uri="{FF2B5EF4-FFF2-40B4-BE49-F238E27FC236}">
                <a16:creationId xmlns:a16="http://schemas.microsoft.com/office/drawing/2014/main" id="{88188A31-F237-D843-834B-9C65372684C5}"/>
              </a:ext>
            </a:extLst>
          </p:cNvPr>
          <p:cNvSpPr>
            <a:spLocks noChangeArrowheads="1"/>
          </p:cNvSpPr>
          <p:nvPr/>
        </p:nvSpPr>
        <p:spPr bwMode="auto">
          <a:xfrm>
            <a:off x="8597154" y="5004323"/>
            <a:ext cx="1203129" cy="606049"/>
          </a:xfrm>
          <a:prstGeom prst="roundRect">
            <a:avLst>
              <a:gd name="adj" fmla="val 31046"/>
            </a:avLst>
          </a:prstGeom>
          <a:solidFill>
            <a:schemeClr val="accent4">
              <a:lumMod val="40000"/>
              <a:lumOff val="6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2" name="Rounded Rectangle 51">
            <a:extLst>
              <a:ext uri="{FF2B5EF4-FFF2-40B4-BE49-F238E27FC236}">
                <a16:creationId xmlns:a16="http://schemas.microsoft.com/office/drawing/2014/main" id="{FAD61069-1347-8149-9032-280FDA9932AC}"/>
              </a:ext>
            </a:extLst>
          </p:cNvPr>
          <p:cNvSpPr>
            <a:spLocks noChangeArrowheads="1"/>
          </p:cNvSpPr>
          <p:nvPr/>
        </p:nvSpPr>
        <p:spPr bwMode="auto">
          <a:xfrm>
            <a:off x="8597154" y="2553325"/>
            <a:ext cx="1203129" cy="606049"/>
          </a:xfrm>
          <a:prstGeom prst="roundRect">
            <a:avLst>
              <a:gd name="adj" fmla="val 31046"/>
            </a:avLst>
          </a:prstGeom>
          <a:solidFill>
            <a:srgbClr val="76D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Processing</a:t>
            </a:r>
          </a:p>
        </p:txBody>
      </p:sp>
      <p:sp>
        <p:nvSpPr>
          <p:cNvPr id="53" name="Rounded Rectangle 52">
            <a:extLst>
              <a:ext uri="{FF2B5EF4-FFF2-40B4-BE49-F238E27FC236}">
                <a16:creationId xmlns:a16="http://schemas.microsoft.com/office/drawing/2014/main" id="{9C6DA20E-4984-124A-866E-39D9BBA855FE}"/>
              </a:ext>
            </a:extLst>
          </p:cNvPr>
          <p:cNvSpPr>
            <a:spLocks noChangeArrowheads="1"/>
          </p:cNvSpPr>
          <p:nvPr/>
        </p:nvSpPr>
        <p:spPr bwMode="auto">
          <a:xfrm>
            <a:off x="6656577" y="3853498"/>
            <a:ext cx="1203129" cy="606049"/>
          </a:xfrm>
          <a:prstGeom prst="roundRect">
            <a:avLst>
              <a:gd name="adj" fmla="val 10472"/>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Queue B</a:t>
            </a:r>
          </a:p>
        </p:txBody>
      </p:sp>
      <p:sp>
        <p:nvSpPr>
          <p:cNvPr id="54" name="Rounded Rectangle 53">
            <a:extLst>
              <a:ext uri="{FF2B5EF4-FFF2-40B4-BE49-F238E27FC236}">
                <a16:creationId xmlns:a16="http://schemas.microsoft.com/office/drawing/2014/main" id="{C14E9F01-62B1-6C4A-9A71-BB11A73923C9}"/>
              </a:ext>
            </a:extLst>
          </p:cNvPr>
          <p:cNvSpPr>
            <a:spLocks noChangeArrowheads="1"/>
          </p:cNvSpPr>
          <p:nvPr/>
        </p:nvSpPr>
        <p:spPr bwMode="auto">
          <a:xfrm>
            <a:off x="8597154" y="3838531"/>
            <a:ext cx="1203129" cy="606049"/>
          </a:xfrm>
          <a:prstGeom prst="roundRect">
            <a:avLst>
              <a:gd name="adj" fmla="val 10472"/>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latin typeface="Candara" panose="020E0502030303020204" pitchFamily="34" charset="0"/>
                <a:cs typeface="Calibri" panose="020F0502020204030204" pitchFamily="34" charset="0"/>
              </a:rPr>
              <a:t>Queue A</a:t>
            </a:r>
          </a:p>
        </p:txBody>
      </p:sp>
      <p:sp>
        <p:nvSpPr>
          <p:cNvPr id="55" name="TextBox 54">
            <a:extLst>
              <a:ext uri="{FF2B5EF4-FFF2-40B4-BE49-F238E27FC236}">
                <a16:creationId xmlns:a16="http://schemas.microsoft.com/office/drawing/2014/main" id="{351FAE0E-DEBD-0343-B860-826884F663E2}"/>
              </a:ext>
            </a:extLst>
          </p:cNvPr>
          <p:cNvSpPr txBox="1"/>
          <p:nvPr/>
        </p:nvSpPr>
        <p:spPr>
          <a:xfrm>
            <a:off x="2251968" y="947542"/>
            <a:ext cx="2855270" cy="1015663"/>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Synchronous – </a:t>
            </a:r>
            <a:br>
              <a:rPr lang="en-US" sz="3200" b="1" dirty="0">
                <a:solidFill>
                  <a:srgbClr val="C00000"/>
                </a:solidFill>
                <a:latin typeface="Candara" panose="020E0502030303020204" pitchFamily="34" charset="0"/>
                <a:cs typeface="Calibri" panose="020F0502020204030204" pitchFamily="34" charset="0"/>
              </a:rPr>
            </a:br>
            <a:r>
              <a:rPr lang="en-US" sz="2800" b="1" dirty="0">
                <a:solidFill>
                  <a:srgbClr val="C00000"/>
                </a:solidFill>
                <a:latin typeface="Candara" panose="020E0502030303020204" pitchFamily="34" charset="0"/>
                <a:cs typeface="Calibri" panose="020F0502020204030204" pitchFamily="34" charset="0"/>
              </a:rPr>
              <a:t>A waits for B</a:t>
            </a:r>
          </a:p>
        </p:txBody>
      </p:sp>
      <p:sp>
        <p:nvSpPr>
          <p:cNvPr id="56" name="TextBox 55">
            <a:extLst>
              <a:ext uri="{FF2B5EF4-FFF2-40B4-BE49-F238E27FC236}">
                <a16:creationId xmlns:a16="http://schemas.microsoft.com/office/drawing/2014/main" id="{D04D3B63-A0EA-D546-BB86-A0FB2A75966B}"/>
              </a:ext>
            </a:extLst>
          </p:cNvPr>
          <p:cNvSpPr txBox="1"/>
          <p:nvPr/>
        </p:nvSpPr>
        <p:spPr>
          <a:xfrm>
            <a:off x="1636896" y="1978026"/>
            <a:ext cx="1609736" cy="523220"/>
          </a:xfrm>
          <a:prstGeom prst="rect">
            <a:avLst/>
          </a:prstGeom>
          <a:noFill/>
        </p:spPr>
        <p:txBody>
          <a:bodyPr wrap="none" rtlCol="0">
            <a:spAutoFit/>
          </a:bodyPr>
          <a:lstStyle/>
          <a:p>
            <a:pPr algn="ctr"/>
            <a:r>
              <a:rPr lang="en-US" sz="2800" b="1" dirty="0">
                <a:solidFill>
                  <a:schemeClr val="accent1"/>
                </a:solidFill>
                <a:latin typeface="Candara" panose="020E0502030303020204" pitchFamily="34" charset="0"/>
                <a:cs typeface="Calibri" panose="020F0502020204030204" pitchFamily="34" charset="0"/>
              </a:rPr>
              <a:t>Service A</a:t>
            </a:r>
          </a:p>
        </p:txBody>
      </p:sp>
      <p:sp>
        <p:nvSpPr>
          <p:cNvPr id="57" name="TextBox 56">
            <a:extLst>
              <a:ext uri="{FF2B5EF4-FFF2-40B4-BE49-F238E27FC236}">
                <a16:creationId xmlns:a16="http://schemas.microsoft.com/office/drawing/2014/main" id="{D6A92E52-17EC-3249-B66D-57B5F6C461BC}"/>
              </a:ext>
            </a:extLst>
          </p:cNvPr>
          <p:cNvSpPr txBox="1"/>
          <p:nvPr/>
        </p:nvSpPr>
        <p:spPr>
          <a:xfrm>
            <a:off x="1634493" y="5638730"/>
            <a:ext cx="1598516" cy="523220"/>
          </a:xfrm>
          <a:prstGeom prst="rect">
            <a:avLst/>
          </a:prstGeom>
          <a:noFill/>
        </p:spPr>
        <p:txBody>
          <a:bodyPr wrap="none" rtlCol="0">
            <a:spAutoFit/>
          </a:bodyPr>
          <a:lstStyle/>
          <a:p>
            <a:pPr algn="ctr"/>
            <a:r>
              <a:rPr lang="en-US" sz="2800" b="1" dirty="0">
                <a:solidFill>
                  <a:schemeClr val="accent3">
                    <a:lumMod val="75000"/>
                  </a:schemeClr>
                </a:solidFill>
                <a:latin typeface="Candara" panose="020E0502030303020204" pitchFamily="34" charset="0"/>
                <a:cs typeface="Calibri" panose="020F0502020204030204" pitchFamily="34" charset="0"/>
              </a:rPr>
              <a:t>Service B</a:t>
            </a:r>
          </a:p>
        </p:txBody>
      </p:sp>
      <p:sp>
        <p:nvSpPr>
          <p:cNvPr id="58" name="TextBox 57">
            <a:extLst>
              <a:ext uri="{FF2B5EF4-FFF2-40B4-BE49-F238E27FC236}">
                <a16:creationId xmlns:a16="http://schemas.microsoft.com/office/drawing/2014/main" id="{03ED7925-F9B0-E24B-8D44-2D9EEFF22DCF}"/>
              </a:ext>
            </a:extLst>
          </p:cNvPr>
          <p:cNvSpPr txBox="1"/>
          <p:nvPr/>
        </p:nvSpPr>
        <p:spPr>
          <a:xfrm>
            <a:off x="2243758" y="3189575"/>
            <a:ext cx="641522"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Calls</a:t>
            </a:r>
          </a:p>
        </p:txBody>
      </p:sp>
      <p:sp>
        <p:nvSpPr>
          <p:cNvPr id="59" name="TextBox 58">
            <a:extLst>
              <a:ext uri="{FF2B5EF4-FFF2-40B4-BE49-F238E27FC236}">
                <a16:creationId xmlns:a16="http://schemas.microsoft.com/office/drawing/2014/main" id="{BCBAAC1E-7617-914A-A48A-9B23267EDDCD}"/>
              </a:ext>
            </a:extLst>
          </p:cNvPr>
          <p:cNvSpPr txBox="1"/>
          <p:nvPr/>
        </p:nvSpPr>
        <p:spPr>
          <a:xfrm>
            <a:off x="3661874" y="4521388"/>
            <a:ext cx="960519"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Returns</a:t>
            </a:r>
          </a:p>
        </p:txBody>
      </p:sp>
      <p:sp>
        <p:nvSpPr>
          <p:cNvPr id="60" name="TextBox 59">
            <a:extLst>
              <a:ext uri="{FF2B5EF4-FFF2-40B4-BE49-F238E27FC236}">
                <a16:creationId xmlns:a16="http://schemas.microsoft.com/office/drawing/2014/main" id="{89CA821C-767F-4942-830D-062250D02317}"/>
              </a:ext>
            </a:extLst>
          </p:cNvPr>
          <p:cNvSpPr txBox="1"/>
          <p:nvPr/>
        </p:nvSpPr>
        <p:spPr>
          <a:xfrm>
            <a:off x="7240172" y="3190458"/>
            <a:ext cx="1439818"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Requests (B)</a:t>
            </a:r>
          </a:p>
        </p:txBody>
      </p:sp>
      <p:sp>
        <p:nvSpPr>
          <p:cNvPr id="61" name="TextBox 60">
            <a:extLst>
              <a:ext uri="{FF2B5EF4-FFF2-40B4-BE49-F238E27FC236}">
                <a16:creationId xmlns:a16="http://schemas.microsoft.com/office/drawing/2014/main" id="{6D0F39E8-DDF9-B744-B92C-5F67968F7948}"/>
              </a:ext>
            </a:extLst>
          </p:cNvPr>
          <p:cNvSpPr txBox="1"/>
          <p:nvPr/>
        </p:nvSpPr>
        <p:spPr>
          <a:xfrm>
            <a:off x="6607167" y="1977661"/>
            <a:ext cx="1609736" cy="523220"/>
          </a:xfrm>
          <a:prstGeom prst="rect">
            <a:avLst/>
          </a:prstGeom>
          <a:noFill/>
        </p:spPr>
        <p:txBody>
          <a:bodyPr wrap="none" rtlCol="0">
            <a:spAutoFit/>
          </a:bodyPr>
          <a:lstStyle/>
          <a:p>
            <a:pPr algn="ctr"/>
            <a:r>
              <a:rPr lang="en-US" sz="2800" b="1" dirty="0">
                <a:solidFill>
                  <a:schemeClr val="accent1"/>
                </a:solidFill>
                <a:latin typeface="Candara" panose="020E0502030303020204" pitchFamily="34" charset="0"/>
                <a:cs typeface="Calibri" panose="020F0502020204030204" pitchFamily="34" charset="0"/>
              </a:rPr>
              <a:t>Service A</a:t>
            </a:r>
          </a:p>
        </p:txBody>
      </p:sp>
      <p:sp>
        <p:nvSpPr>
          <p:cNvPr id="62" name="TextBox 61">
            <a:extLst>
              <a:ext uri="{FF2B5EF4-FFF2-40B4-BE49-F238E27FC236}">
                <a16:creationId xmlns:a16="http://schemas.microsoft.com/office/drawing/2014/main" id="{7FE1F833-2965-D748-BC3D-3F094035B3BD}"/>
              </a:ext>
            </a:extLst>
          </p:cNvPr>
          <p:cNvSpPr txBox="1"/>
          <p:nvPr/>
        </p:nvSpPr>
        <p:spPr>
          <a:xfrm>
            <a:off x="6620793" y="5619566"/>
            <a:ext cx="1598516" cy="523220"/>
          </a:xfrm>
          <a:prstGeom prst="rect">
            <a:avLst/>
          </a:prstGeom>
          <a:noFill/>
        </p:spPr>
        <p:txBody>
          <a:bodyPr wrap="none" rtlCol="0">
            <a:spAutoFit/>
          </a:bodyPr>
          <a:lstStyle/>
          <a:p>
            <a:pPr algn="ctr"/>
            <a:r>
              <a:rPr lang="en-US" sz="2800" b="1" dirty="0">
                <a:solidFill>
                  <a:schemeClr val="accent4">
                    <a:lumMod val="75000"/>
                  </a:schemeClr>
                </a:solidFill>
                <a:latin typeface="Candara" panose="020E0502030303020204" pitchFamily="34" charset="0"/>
                <a:cs typeface="Calibri" panose="020F0502020204030204" pitchFamily="34" charset="0"/>
              </a:rPr>
              <a:t>Service B</a:t>
            </a:r>
          </a:p>
        </p:txBody>
      </p:sp>
      <p:sp>
        <p:nvSpPr>
          <p:cNvPr id="63" name="TextBox 62">
            <a:extLst>
              <a:ext uri="{FF2B5EF4-FFF2-40B4-BE49-F238E27FC236}">
                <a16:creationId xmlns:a16="http://schemas.microsoft.com/office/drawing/2014/main" id="{74FDDEDC-99B3-1D4D-9FE4-7ADCBBFB788B}"/>
              </a:ext>
            </a:extLst>
          </p:cNvPr>
          <p:cNvSpPr txBox="1"/>
          <p:nvPr/>
        </p:nvSpPr>
        <p:spPr>
          <a:xfrm>
            <a:off x="6126176" y="935475"/>
            <a:ext cx="4373313" cy="98488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Asynchronous – </a:t>
            </a:r>
            <a:r>
              <a:rPr lang="en-US" sz="2800" b="1" dirty="0">
                <a:solidFill>
                  <a:srgbClr val="C00000"/>
                </a:solidFill>
                <a:latin typeface="Candara" panose="020E0502030303020204" pitchFamily="34" charset="0"/>
                <a:cs typeface="Calibri" panose="020F0502020204030204" pitchFamily="34" charset="0"/>
              </a:rPr>
              <a:t/>
            </a:r>
            <a:br>
              <a:rPr lang="en-US" sz="2800" b="1" dirty="0">
                <a:solidFill>
                  <a:srgbClr val="C00000"/>
                </a:solidFill>
                <a:latin typeface="Candara" panose="020E0502030303020204" pitchFamily="34" charset="0"/>
                <a:cs typeface="Calibri" panose="020F0502020204030204" pitchFamily="34" charset="0"/>
              </a:rPr>
            </a:br>
            <a:r>
              <a:rPr lang="en-US" sz="2600" b="1" dirty="0">
                <a:solidFill>
                  <a:srgbClr val="C00000"/>
                </a:solidFill>
                <a:latin typeface="Candara" panose="020E0502030303020204" pitchFamily="34" charset="0"/>
                <a:cs typeface="Calibri" panose="020F0502020204030204" pitchFamily="34" charset="0"/>
              </a:rPr>
              <a:t>A and B execute concurrently</a:t>
            </a:r>
          </a:p>
        </p:txBody>
      </p:sp>
      <p:sp>
        <p:nvSpPr>
          <p:cNvPr id="64" name="TextBox 63">
            <a:extLst>
              <a:ext uri="{FF2B5EF4-FFF2-40B4-BE49-F238E27FC236}">
                <a16:creationId xmlns:a16="http://schemas.microsoft.com/office/drawing/2014/main" id="{749B1071-0942-3B4E-BF6C-89762C707D14}"/>
              </a:ext>
            </a:extLst>
          </p:cNvPr>
          <p:cNvSpPr txBox="1"/>
          <p:nvPr/>
        </p:nvSpPr>
        <p:spPr>
          <a:xfrm>
            <a:off x="9158372" y="4605056"/>
            <a:ext cx="1447832" cy="369332"/>
          </a:xfrm>
          <a:prstGeom prst="rect">
            <a:avLst/>
          </a:prstGeom>
          <a:noFill/>
        </p:spPr>
        <p:txBody>
          <a:bodyPr wrap="none" rtlCol="0">
            <a:spAutoFit/>
          </a:bodyPr>
          <a:lstStyle/>
          <a:p>
            <a:pPr algn="ctr"/>
            <a:r>
              <a:rPr lang="en-US" b="1" dirty="0">
                <a:solidFill>
                  <a:schemeClr val="accent1"/>
                </a:solidFill>
                <a:latin typeface="Candara" panose="020E0502030303020204" pitchFamily="34" charset="0"/>
                <a:cs typeface="Calibri" panose="020F0502020204030204" pitchFamily="34" charset="0"/>
              </a:rPr>
              <a:t>Requests (A)</a:t>
            </a:r>
          </a:p>
        </p:txBody>
      </p:sp>
      <p:cxnSp>
        <p:nvCxnSpPr>
          <p:cNvPr id="74" name="Straight Arrow Connector 73">
            <a:extLst>
              <a:ext uri="{FF2B5EF4-FFF2-40B4-BE49-F238E27FC236}">
                <a16:creationId xmlns:a16="http://schemas.microsoft.com/office/drawing/2014/main" id="{9F59F450-D48B-AE4A-A9D2-2FCE382B138C}"/>
              </a:ext>
            </a:extLst>
          </p:cNvPr>
          <p:cNvCxnSpPr>
            <a:cxnSpLocks/>
            <a:stCxn id="12" idx="2"/>
            <a:endCxn id="53" idx="0"/>
          </p:cNvCxnSpPr>
          <p:nvPr/>
        </p:nvCxnSpPr>
        <p:spPr>
          <a:xfrm>
            <a:off x="7258141" y="3159373"/>
            <a:ext cx="0" cy="694124"/>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8D432DA-88D7-074D-80F5-FFA02FA318B2}"/>
              </a:ext>
            </a:extLst>
          </p:cNvPr>
          <p:cNvCxnSpPr>
            <a:cxnSpLocks/>
            <a:stCxn id="53" idx="2"/>
            <a:endCxn id="50" idx="0"/>
          </p:cNvCxnSpPr>
          <p:nvPr/>
        </p:nvCxnSpPr>
        <p:spPr>
          <a:xfrm>
            <a:off x="7258141" y="4459546"/>
            <a:ext cx="0" cy="544776"/>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4B64901-80C9-4547-A4F0-53C8F378235B}"/>
              </a:ext>
            </a:extLst>
          </p:cNvPr>
          <p:cNvCxnSpPr>
            <a:cxnSpLocks/>
            <a:endCxn id="51" idx="1"/>
          </p:cNvCxnSpPr>
          <p:nvPr/>
        </p:nvCxnSpPr>
        <p:spPr>
          <a:xfrm>
            <a:off x="7859705" y="5300515"/>
            <a:ext cx="737448" cy="683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F78EACD-A00F-0B4E-BCC2-63397CB7F608}"/>
              </a:ext>
            </a:extLst>
          </p:cNvPr>
          <p:cNvCxnSpPr>
            <a:cxnSpLocks/>
            <a:endCxn id="52" idx="1"/>
          </p:cNvCxnSpPr>
          <p:nvPr/>
        </p:nvCxnSpPr>
        <p:spPr>
          <a:xfrm>
            <a:off x="7859705" y="2856349"/>
            <a:ext cx="737448" cy="1"/>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CE7242B-4CD0-4541-9130-F6D7BE4275EF}"/>
              </a:ext>
            </a:extLst>
          </p:cNvPr>
          <p:cNvCxnSpPr>
            <a:cxnSpLocks/>
            <a:stCxn id="51" idx="0"/>
            <a:endCxn id="54" idx="2"/>
          </p:cNvCxnSpPr>
          <p:nvPr/>
        </p:nvCxnSpPr>
        <p:spPr>
          <a:xfrm flipV="1">
            <a:off x="9198718" y="4444580"/>
            <a:ext cx="0" cy="559743"/>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93DCF61-1AC6-7A44-8F2A-F6BFAF500F87}"/>
              </a:ext>
            </a:extLst>
          </p:cNvPr>
          <p:cNvCxnSpPr>
            <a:cxnSpLocks/>
            <a:stCxn id="54" idx="0"/>
            <a:endCxn id="52" idx="2"/>
          </p:cNvCxnSpPr>
          <p:nvPr/>
        </p:nvCxnSpPr>
        <p:spPr>
          <a:xfrm flipV="1">
            <a:off x="9198718" y="3159374"/>
            <a:ext cx="0" cy="679157"/>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E67DD94-234E-1D4E-AC06-442BFE1CDF0E}"/>
              </a:ext>
            </a:extLst>
          </p:cNvPr>
          <p:cNvCxnSpPr>
            <a:cxnSpLocks/>
          </p:cNvCxnSpPr>
          <p:nvPr/>
        </p:nvCxnSpPr>
        <p:spPr>
          <a:xfrm>
            <a:off x="6055866" y="1030219"/>
            <a:ext cx="0" cy="51790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161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Direct and indirect service communication</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8" name="Rounded Rectangle 7">
            <a:extLst>
              <a:ext uri="{FF2B5EF4-FFF2-40B4-BE49-F238E27FC236}">
                <a16:creationId xmlns:a16="http://schemas.microsoft.com/office/drawing/2014/main" id="{7D0C58EA-7F6F-144A-A568-1727F9A3DCBE}"/>
              </a:ext>
            </a:extLst>
          </p:cNvPr>
          <p:cNvSpPr>
            <a:spLocks noChangeArrowheads="1"/>
          </p:cNvSpPr>
          <p:nvPr/>
        </p:nvSpPr>
        <p:spPr bwMode="auto">
          <a:xfrm>
            <a:off x="3503712" y="2164812"/>
            <a:ext cx="1912503" cy="60604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A</a:t>
            </a:r>
          </a:p>
        </p:txBody>
      </p:sp>
      <p:sp>
        <p:nvSpPr>
          <p:cNvPr id="20" name="TextBox 19">
            <a:extLst>
              <a:ext uri="{FF2B5EF4-FFF2-40B4-BE49-F238E27FC236}">
                <a16:creationId xmlns:a16="http://schemas.microsoft.com/office/drawing/2014/main" id="{ABDCFA6D-9029-1549-8ACD-08209FD7ACE5}"/>
              </a:ext>
            </a:extLst>
          </p:cNvPr>
          <p:cNvSpPr txBox="1"/>
          <p:nvPr/>
        </p:nvSpPr>
        <p:spPr>
          <a:xfrm>
            <a:off x="2760992" y="1070710"/>
            <a:ext cx="6598281" cy="1077218"/>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Direct communication –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A and B send message to each other </a:t>
            </a:r>
            <a:endParaRPr lang="en-US" sz="2800" b="1" dirty="0">
              <a:solidFill>
                <a:srgbClr val="C00000"/>
              </a:solidFill>
              <a:latin typeface="Candara" panose="020E050203030302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378BE41A-60F9-9E4E-A876-9D5E52DCC4B3}"/>
              </a:ext>
            </a:extLst>
          </p:cNvPr>
          <p:cNvSpPr>
            <a:spLocks noChangeArrowheads="1"/>
          </p:cNvSpPr>
          <p:nvPr/>
        </p:nvSpPr>
        <p:spPr bwMode="auto">
          <a:xfrm>
            <a:off x="6433666" y="2184921"/>
            <a:ext cx="1912503"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B</a:t>
            </a:r>
          </a:p>
        </p:txBody>
      </p:sp>
      <p:cxnSp>
        <p:nvCxnSpPr>
          <p:cNvPr id="30" name="Straight Arrow Connector 29">
            <a:extLst>
              <a:ext uri="{FF2B5EF4-FFF2-40B4-BE49-F238E27FC236}">
                <a16:creationId xmlns:a16="http://schemas.microsoft.com/office/drawing/2014/main" id="{0EED6809-6B65-B543-8583-99FD85059183}"/>
              </a:ext>
            </a:extLst>
          </p:cNvPr>
          <p:cNvCxnSpPr>
            <a:cxnSpLocks/>
            <a:endCxn id="29" idx="1"/>
          </p:cNvCxnSpPr>
          <p:nvPr/>
        </p:nvCxnSpPr>
        <p:spPr>
          <a:xfrm flipV="1">
            <a:off x="5416215" y="2487945"/>
            <a:ext cx="1017451" cy="18524"/>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7565C18-89A9-4D46-B517-71C6340EBB7E}"/>
              </a:ext>
            </a:extLst>
          </p:cNvPr>
          <p:cNvSpPr txBox="1"/>
          <p:nvPr/>
        </p:nvSpPr>
        <p:spPr>
          <a:xfrm>
            <a:off x="1849103" y="3043714"/>
            <a:ext cx="8723863" cy="1077218"/>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Indirect communication –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A and B communicate through a message broker</a:t>
            </a:r>
            <a:endParaRPr lang="en-US" sz="2800" b="1" dirty="0">
              <a:solidFill>
                <a:srgbClr val="C00000"/>
              </a:solidFill>
              <a:latin typeface="Candara" panose="020E0502030303020204" pitchFamily="34" charset="0"/>
              <a:cs typeface="Calibri" panose="020F0502020204030204" pitchFamily="34" charset="0"/>
            </a:endParaRPr>
          </a:p>
        </p:txBody>
      </p:sp>
      <p:sp>
        <p:nvSpPr>
          <p:cNvPr id="33" name="Rounded Rectangle 32">
            <a:extLst>
              <a:ext uri="{FF2B5EF4-FFF2-40B4-BE49-F238E27FC236}">
                <a16:creationId xmlns:a16="http://schemas.microsoft.com/office/drawing/2014/main" id="{C39AA9DA-6E81-D444-B01E-B7459839F1C2}"/>
              </a:ext>
            </a:extLst>
          </p:cNvPr>
          <p:cNvSpPr>
            <a:spLocks noChangeArrowheads="1"/>
          </p:cNvSpPr>
          <p:nvPr/>
        </p:nvSpPr>
        <p:spPr bwMode="auto">
          <a:xfrm>
            <a:off x="3359697" y="5366983"/>
            <a:ext cx="1912503" cy="60604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A</a:t>
            </a:r>
          </a:p>
        </p:txBody>
      </p:sp>
      <p:sp>
        <p:nvSpPr>
          <p:cNvPr id="34" name="Rounded Rectangle 33">
            <a:extLst>
              <a:ext uri="{FF2B5EF4-FFF2-40B4-BE49-F238E27FC236}">
                <a16:creationId xmlns:a16="http://schemas.microsoft.com/office/drawing/2014/main" id="{D12A8754-711D-F840-B1E1-CD9CF4754F13}"/>
              </a:ext>
            </a:extLst>
          </p:cNvPr>
          <p:cNvSpPr>
            <a:spLocks noChangeArrowheads="1"/>
          </p:cNvSpPr>
          <p:nvPr/>
        </p:nvSpPr>
        <p:spPr bwMode="auto">
          <a:xfrm>
            <a:off x="6289651" y="5387092"/>
            <a:ext cx="1912503" cy="60604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B</a:t>
            </a:r>
          </a:p>
        </p:txBody>
      </p:sp>
      <p:cxnSp>
        <p:nvCxnSpPr>
          <p:cNvPr id="35" name="Straight Arrow Connector 34">
            <a:extLst>
              <a:ext uri="{FF2B5EF4-FFF2-40B4-BE49-F238E27FC236}">
                <a16:creationId xmlns:a16="http://schemas.microsoft.com/office/drawing/2014/main" id="{47CD7069-3DD6-A540-9DA5-07800F149B2B}"/>
              </a:ext>
            </a:extLst>
          </p:cNvPr>
          <p:cNvCxnSpPr>
            <a:cxnSpLocks/>
            <a:endCxn id="33" idx="0"/>
          </p:cNvCxnSpPr>
          <p:nvPr/>
        </p:nvCxnSpPr>
        <p:spPr>
          <a:xfrm>
            <a:off x="4315948" y="4848308"/>
            <a:ext cx="0" cy="518674"/>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8DC586E7-7ED4-784F-BBE8-350AC7E6F649}"/>
              </a:ext>
            </a:extLst>
          </p:cNvPr>
          <p:cNvSpPr>
            <a:spLocks noChangeArrowheads="1"/>
          </p:cNvSpPr>
          <p:nvPr/>
        </p:nvSpPr>
        <p:spPr bwMode="auto">
          <a:xfrm>
            <a:off x="3359696" y="4242260"/>
            <a:ext cx="4842457" cy="606049"/>
          </a:xfrm>
          <a:prstGeom prst="roundRect">
            <a:avLst>
              <a:gd name="adj" fmla="val 494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Message broker</a:t>
            </a:r>
          </a:p>
        </p:txBody>
      </p:sp>
      <p:cxnSp>
        <p:nvCxnSpPr>
          <p:cNvPr id="40" name="Straight Arrow Connector 39">
            <a:extLst>
              <a:ext uri="{FF2B5EF4-FFF2-40B4-BE49-F238E27FC236}">
                <a16:creationId xmlns:a16="http://schemas.microsoft.com/office/drawing/2014/main" id="{E6683FC2-9118-3A42-B14F-974C5FA65990}"/>
              </a:ext>
            </a:extLst>
          </p:cNvPr>
          <p:cNvCxnSpPr>
            <a:cxnSpLocks/>
            <a:endCxn id="34" idx="0"/>
          </p:cNvCxnSpPr>
          <p:nvPr/>
        </p:nvCxnSpPr>
        <p:spPr>
          <a:xfrm>
            <a:off x="7245902" y="4848309"/>
            <a:ext cx="0" cy="538783"/>
          </a:xfrm>
          <a:prstGeom prst="straightConnector1">
            <a:avLst/>
          </a:prstGeom>
          <a:ln w="76200">
            <a:solidFill>
              <a:schemeClr val="bg1">
                <a:lumMod val="50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Rounded Rectangle 42">
            <a:extLst>
              <a:ext uri="{FF2B5EF4-FFF2-40B4-BE49-F238E27FC236}">
                <a16:creationId xmlns:a16="http://schemas.microsoft.com/office/drawing/2014/main" id="{453BB199-4024-2840-B18D-1C48406F3C39}"/>
              </a:ext>
            </a:extLst>
          </p:cNvPr>
          <p:cNvSpPr>
            <a:spLocks noChangeArrowheads="1"/>
          </p:cNvSpPr>
          <p:nvPr/>
        </p:nvSpPr>
        <p:spPr bwMode="auto">
          <a:xfrm>
            <a:off x="1919536" y="3000680"/>
            <a:ext cx="8496944" cy="3208782"/>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44" name="Rounded Rectangle 43">
            <a:extLst>
              <a:ext uri="{FF2B5EF4-FFF2-40B4-BE49-F238E27FC236}">
                <a16:creationId xmlns:a16="http://schemas.microsoft.com/office/drawing/2014/main" id="{78654E2D-9B18-6F4E-94A6-2B64A690B7EE}"/>
              </a:ext>
            </a:extLst>
          </p:cNvPr>
          <p:cNvSpPr>
            <a:spLocks noChangeArrowheads="1"/>
          </p:cNvSpPr>
          <p:nvPr/>
        </p:nvSpPr>
        <p:spPr bwMode="auto">
          <a:xfrm>
            <a:off x="1919536" y="1024589"/>
            <a:ext cx="8496944" cy="1927905"/>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3400675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Microservice data design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1086928"/>
            <a:ext cx="11129474" cy="543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You should isolate data within each system service with as little data sharing as possible.</a:t>
            </a:r>
          </a:p>
          <a:p>
            <a:r>
              <a:rPr lang="en-US" sz="2800" dirty="0">
                <a:latin typeface="Candara" panose="020E0502030303020204" pitchFamily="34" charset="0"/>
              </a:rPr>
              <a:t>If data sharing is unavoidable, you should design microservices so that most sharing is ‘read-only’, with a minimal number of services responsible for data updates.</a:t>
            </a:r>
          </a:p>
          <a:p>
            <a:r>
              <a:rPr lang="en-US" sz="2800" dirty="0">
                <a:latin typeface="Candara" panose="020E0502030303020204" pitchFamily="34" charset="0"/>
              </a:rPr>
              <a:t>If services are replicated in your system, you must include a mechanism that can keep the database copies used by replica services consistent.</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244807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Inconsistency management</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1078302"/>
            <a:ext cx="11289508" cy="54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An </a:t>
            </a:r>
            <a:r>
              <a:rPr lang="en-US" sz="2800" dirty="0">
                <a:solidFill>
                  <a:srgbClr val="C00000"/>
                </a:solidFill>
                <a:latin typeface="Candara" panose="020E0502030303020204" pitchFamily="34" charset="0"/>
              </a:rPr>
              <a:t>ACID (atomicity, consistency, isolation, durability) </a:t>
            </a:r>
            <a:r>
              <a:rPr lang="en-US" sz="2800" dirty="0">
                <a:latin typeface="Candara" panose="020E0502030303020204" pitchFamily="34" charset="0"/>
              </a:rPr>
              <a:t>transaction bundles a set of data updates into a single unit so that either all updates are completed or none of them are. </a:t>
            </a:r>
          </a:p>
          <a:p>
            <a:r>
              <a:rPr lang="en-US" sz="2800" dirty="0">
                <a:latin typeface="Candara" panose="020E0502030303020204" pitchFamily="34" charset="0"/>
              </a:rPr>
              <a:t>ACID transactions are impractical in a microservices architecture.</a:t>
            </a:r>
          </a:p>
          <a:p>
            <a:r>
              <a:rPr lang="en-US" sz="2800" dirty="0">
                <a:latin typeface="Candara" panose="020E0502030303020204" pitchFamily="34" charset="0"/>
              </a:rPr>
              <a:t>The databases used by different microservices or microservice replicas need not be completely consistent all of the time.  </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3432604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Inconsistency management</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439947" y="995248"/>
            <a:ext cx="10898613" cy="552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solidFill>
                  <a:srgbClr val="C00000"/>
                </a:solidFill>
                <a:latin typeface="Candara" panose="020E0502030303020204" pitchFamily="34" charset="0"/>
              </a:rPr>
              <a:t>Dependent data inconsistency </a:t>
            </a:r>
          </a:p>
          <a:p>
            <a:pPr lvl="1"/>
            <a:r>
              <a:rPr lang="en-US" sz="2400" b="1" dirty="0">
                <a:latin typeface="Candara" panose="020E0502030303020204" pitchFamily="34" charset="0"/>
              </a:rPr>
              <a:t>The actions or failures of one service can cause the data managed by another service to become inconsistent.</a:t>
            </a:r>
          </a:p>
          <a:p>
            <a:r>
              <a:rPr lang="en-US" sz="2800" b="1" dirty="0">
                <a:solidFill>
                  <a:srgbClr val="C00000"/>
                </a:solidFill>
                <a:latin typeface="Candara" panose="020E0502030303020204" pitchFamily="34" charset="0"/>
              </a:rPr>
              <a:t>Replica inconsistency</a:t>
            </a:r>
          </a:p>
          <a:p>
            <a:pPr lvl="1"/>
            <a:r>
              <a:rPr lang="en-US" sz="2400" b="1" dirty="0">
                <a:latin typeface="Candara" panose="020E0502030303020204" pitchFamily="34" charset="0"/>
              </a:rPr>
              <a:t>There are several replicas of the same service that are executing concurrently. These all have their own database copy and each updates its own copy of the service data. You need a way of making these databases ‘eventually consistent’ so that all replicas are working on the same data.</a:t>
            </a:r>
          </a:p>
          <a:p>
            <a:endParaRPr lang="en-US" sz="2800" b="1" dirty="0">
              <a:latin typeface="Candara" panose="020E0502030303020204" pitchFamily="34" charset="0"/>
            </a:endParaRPr>
          </a:p>
          <a:p>
            <a:endParaRPr lang="en-US" sz="2400" b="1" dirty="0">
              <a:latin typeface="Candara" panose="020E0502030303020204" pitchFamily="34" charset="0"/>
            </a:endParaRPr>
          </a:p>
        </p:txBody>
      </p:sp>
    </p:spTree>
    <p:extLst>
      <p:ext uri="{BB962C8B-B14F-4D97-AF65-F5344CB8AC3E}">
        <p14:creationId xmlns:p14="http://schemas.microsoft.com/office/powerpoint/2010/main" val="4198973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Eventual consistency</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68</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526211" y="1095556"/>
            <a:ext cx="10812349" cy="54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solidFill>
                  <a:srgbClr val="C00000"/>
                </a:solidFill>
                <a:latin typeface="Candara" panose="020E0502030303020204" pitchFamily="34" charset="0"/>
              </a:rPr>
              <a:t>Eventual consistency </a:t>
            </a:r>
            <a:r>
              <a:rPr lang="en-US" sz="2800" b="1" dirty="0">
                <a:latin typeface="Candara" panose="020E0502030303020204" pitchFamily="34" charset="0"/>
              </a:rPr>
              <a:t>is a situation where the system guarantees that the </a:t>
            </a:r>
            <a:r>
              <a:rPr lang="en-US" sz="2800" b="1" dirty="0">
                <a:solidFill>
                  <a:srgbClr val="C00000"/>
                </a:solidFill>
                <a:latin typeface="Candara" panose="020E0502030303020204" pitchFamily="34" charset="0"/>
              </a:rPr>
              <a:t>databases will eventually become consistent</a:t>
            </a:r>
            <a:r>
              <a:rPr lang="en-US" sz="2800" b="1" dirty="0">
                <a:latin typeface="Candara" panose="020E0502030303020204" pitchFamily="34" charset="0"/>
              </a:rPr>
              <a:t>.   </a:t>
            </a:r>
          </a:p>
          <a:p>
            <a:r>
              <a:rPr lang="en-US" sz="2800" b="1" dirty="0">
                <a:latin typeface="Candara" panose="020E0502030303020204" pitchFamily="34" charset="0"/>
              </a:rPr>
              <a:t>You can implement eventual consistency by </a:t>
            </a:r>
            <a:r>
              <a:rPr lang="en-US" sz="2800" b="1" dirty="0">
                <a:solidFill>
                  <a:srgbClr val="C00000"/>
                </a:solidFill>
                <a:latin typeface="Candara" panose="020E0502030303020204" pitchFamily="34" charset="0"/>
              </a:rPr>
              <a:t>maintaining a transaction log</a:t>
            </a:r>
            <a:r>
              <a:rPr lang="en-US" sz="2800" b="1" dirty="0">
                <a:latin typeface="Candara" panose="020E0502030303020204" pitchFamily="34" charset="0"/>
              </a:rPr>
              <a:t>. </a:t>
            </a:r>
          </a:p>
          <a:p>
            <a:r>
              <a:rPr lang="en-US" sz="2800" b="1" dirty="0">
                <a:latin typeface="Candara" panose="020E0502030303020204" pitchFamily="34" charset="0"/>
              </a:rPr>
              <a:t>When a database change is made, this is recorded on a ‘</a:t>
            </a:r>
            <a:r>
              <a:rPr lang="en-US" sz="2800" b="1" dirty="0">
                <a:solidFill>
                  <a:srgbClr val="C00000"/>
                </a:solidFill>
                <a:latin typeface="Candara" panose="020E0502030303020204" pitchFamily="34" charset="0"/>
              </a:rPr>
              <a:t>pending updates</a:t>
            </a:r>
            <a:r>
              <a:rPr lang="en-US" sz="2800" b="1" dirty="0">
                <a:latin typeface="Candara" panose="020E0502030303020204" pitchFamily="34" charset="0"/>
              </a:rPr>
              <a:t>’ log. </a:t>
            </a:r>
          </a:p>
          <a:p>
            <a:r>
              <a:rPr lang="en-US" sz="2800" b="1" dirty="0">
                <a:latin typeface="Candara" panose="020E0502030303020204" pitchFamily="34" charset="0"/>
              </a:rPr>
              <a:t>Other service instances look at this log, update their own database and indicate that they have made the change</a:t>
            </a:r>
            <a:endParaRPr lang="en-US" sz="2400" b="1" dirty="0">
              <a:latin typeface="Candara" panose="020E0502030303020204" pitchFamily="34" charset="0"/>
            </a:endParaRPr>
          </a:p>
        </p:txBody>
      </p:sp>
    </p:spTree>
    <p:extLst>
      <p:ext uri="{BB962C8B-B14F-4D97-AF65-F5344CB8AC3E}">
        <p14:creationId xmlns:p14="http://schemas.microsoft.com/office/powerpoint/2010/main" val="41961536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Service coordination</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69</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995248"/>
            <a:ext cx="11129473" cy="552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Candara" panose="020E0502030303020204" pitchFamily="34" charset="0"/>
              </a:rPr>
              <a:t>Most </a:t>
            </a:r>
            <a:r>
              <a:rPr lang="en-US" sz="2800" dirty="0">
                <a:solidFill>
                  <a:srgbClr val="C00000"/>
                </a:solidFill>
                <a:latin typeface="Candara" panose="020E0502030303020204" pitchFamily="34" charset="0"/>
              </a:rPr>
              <a:t>user sessions </a:t>
            </a:r>
            <a:r>
              <a:rPr lang="en-US" sz="2800" dirty="0">
                <a:latin typeface="Candara" panose="020E0502030303020204" pitchFamily="34" charset="0"/>
              </a:rPr>
              <a:t>involve a </a:t>
            </a:r>
            <a:r>
              <a:rPr lang="en-US" sz="2800" dirty="0">
                <a:solidFill>
                  <a:srgbClr val="C00000"/>
                </a:solidFill>
                <a:latin typeface="Candara" panose="020E0502030303020204" pitchFamily="34" charset="0"/>
              </a:rPr>
              <a:t>series of interactions </a:t>
            </a:r>
            <a:r>
              <a:rPr lang="en-US" sz="2800" dirty="0">
                <a:latin typeface="Candara" panose="020E0502030303020204" pitchFamily="34" charset="0"/>
              </a:rPr>
              <a:t>in which operations have to be carried out in a specific order.</a:t>
            </a:r>
          </a:p>
          <a:p>
            <a:r>
              <a:rPr lang="en-US" sz="2800" dirty="0">
                <a:latin typeface="Candara" panose="020E0502030303020204" pitchFamily="34" charset="0"/>
              </a:rPr>
              <a:t>This is called a </a:t>
            </a:r>
            <a:r>
              <a:rPr lang="en-US" sz="2800" dirty="0">
                <a:solidFill>
                  <a:srgbClr val="C00000"/>
                </a:solidFill>
                <a:latin typeface="Candara" panose="020E0502030303020204" pitchFamily="34" charset="0"/>
              </a:rPr>
              <a:t>workflow</a:t>
            </a:r>
            <a:r>
              <a:rPr lang="en-US" sz="2800" dirty="0">
                <a:latin typeface="Candara" panose="020E0502030303020204" pitchFamily="34" charset="0"/>
              </a:rPr>
              <a:t>. </a:t>
            </a:r>
          </a:p>
          <a:p>
            <a:pPr lvl="1"/>
            <a:r>
              <a:rPr lang="en-US" dirty="0">
                <a:latin typeface="Candara" panose="020E0502030303020204" pitchFamily="34" charset="0"/>
              </a:rPr>
              <a:t>An </a:t>
            </a:r>
            <a:r>
              <a:rPr lang="en-US" dirty="0">
                <a:solidFill>
                  <a:srgbClr val="C00000"/>
                </a:solidFill>
                <a:latin typeface="Candara" panose="020E0502030303020204" pitchFamily="34" charset="0"/>
              </a:rPr>
              <a:t>authentication workflow </a:t>
            </a:r>
            <a:r>
              <a:rPr lang="en-US" dirty="0">
                <a:latin typeface="Candara" panose="020E0502030303020204" pitchFamily="34" charset="0"/>
              </a:rPr>
              <a:t>for UID/password authentication shows the steps involved in authenticating a user.</a:t>
            </a:r>
          </a:p>
          <a:p>
            <a:pPr lvl="1"/>
            <a:r>
              <a:rPr lang="en-US" dirty="0">
                <a:latin typeface="Candara" panose="020E0502030303020204" pitchFamily="34" charset="0"/>
              </a:rPr>
              <a:t>In this example, the user is allowed 3 login attempts before the system indicates that the login has failed.</a:t>
            </a:r>
          </a:p>
          <a:p>
            <a:endParaRPr lang="en-US" sz="2800" dirty="0">
              <a:latin typeface="Candara" panose="020E0502030303020204" pitchFamily="34" charset="0"/>
            </a:endParaRPr>
          </a:p>
          <a:p>
            <a:endParaRPr lang="en-US" sz="2800" dirty="0">
              <a:latin typeface="Candara" panose="020E0502030303020204" pitchFamily="34" charset="0"/>
            </a:endParaRPr>
          </a:p>
        </p:txBody>
      </p:sp>
    </p:spTree>
    <p:extLst>
      <p:ext uri="{BB962C8B-B14F-4D97-AF65-F5344CB8AC3E}">
        <p14:creationId xmlns:p14="http://schemas.microsoft.com/office/powerpoint/2010/main" val="274377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a:t>
            </a:r>
            <a:r>
              <a:rPr lang="en-US" dirty="0"/>
              <a:t>integration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a:t>There are several key components that make up a typical cloud-based integration architecture:</a:t>
            </a:r>
          </a:p>
          <a:p>
            <a:pPr lvl="1"/>
            <a:r>
              <a:rPr lang="en-US" dirty="0" smtClean="0"/>
              <a:t>API management</a:t>
            </a:r>
          </a:p>
          <a:p>
            <a:pPr lvl="2"/>
            <a:r>
              <a:rPr lang="en-US" dirty="0" smtClean="0"/>
              <a:t>API </a:t>
            </a:r>
            <a:r>
              <a:rPr lang="en-US" dirty="0"/>
              <a:t>management involves monitoring API usage, enforcing security policies, and managing API versions.</a:t>
            </a:r>
          </a:p>
          <a:p>
            <a:pPr lvl="1"/>
            <a:r>
              <a:rPr lang="en-US" dirty="0" smtClean="0"/>
              <a:t>Security</a:t>
            </a:r>
          </a:p>
          <a:p>
            <a:pPr lvl="2"/>
            <a:r>
              <a:rPr lang="en-US" dirty="0" smtClean="0"/>
              <a:t>Robust </a:t>
            </a:r>
            <a:r>
              <a:rPr lang="en-US" dirty="0"/>
              <a:t>security measures in place to protect data and systems from </a:t>
            </a:r>
            <a:r>
              <a:rPr lang="en-US" dirty="0" err="1"/>
              <a:t>unauthorizedaccess</a:t>
            </a:r>
            <a:r>
              <a:rPr lang="en-US" dirty="0"/>
              <a:t>, data breaches, and other security threats. </a:t>
            </a:r>
          </a:p>
          <a:p>
            <a:pPr lvl="1"/>
            <a:r>
              <a:rPr lang="en-US" dirty="0"/>
              <a:t>Governance and </a:t>
            </a:r>
            <a:r>
              <a:rPr lang="en-US" dirty="0" smtClean="0"/>
              <a:t>compliance</a:t>
            </a:r>
          </a:p>
          <a:p>
            <a:pPr lvl="2"/>
            <a:r>
              <a:rPr lang="en-US" dirty="0" smtClean="0"/>
              <a:t>This </a:t>
            </a:r>
            <a:r>
              <a:rPr lang="en-US" dirty="0"/>
              <a:t>may include data privacy, regulatory compliance, and data ownership</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6690291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Orchestration and choreography</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70</a:t>
            </a:fld>
            <a:endParaRPr lang="zh-TW" altLang="en-US"/>
          </a:p>
        </p:txBody>
      </p:sp>
      <p:sp>
        <p:nvSpPr>
          <p:cNvPr id="8" name="Rounded Rectangle 7">
            <a:extLst>
              <a:ext uri="{FF2B5EF4-FFF2-40B4-BE49-F238E27FC236}">
                <a16:creationId xmlns:a16="http://schemas.microsoft.com/office/drawing/2014/main" id="{C738ABCC-2F22-514D-9504-437AB4365FDE}"/>
              </a:ext>
            </a:extLst>
          </p:cNvPr>
          <p:cNvSpPr>
            <a:spLocks noChangeArrowheads="1"/>
          </p:cNvSpPr>
          <p:nvPr/>
        </p:nvSpPr>
        <p:spPr bwMode="auto">
          <a:xfrm>
            <a:off x="2054926" y="4420224"/>
            <a:ext cx="1645920" cy="1188720"/>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Login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service</a:t>
            </a:r>
          </a:p>
        </p:txBody>
      </p:sp>
      <p:sp>
        <p:nvSpPr>
          <p:cNvPr id="9" name="Rounded Rectangle 8">
            <a:extLst>
              <a:ext uri="{FF2B5EF4-FFF2-40B4-BE49-F238E27FC236}">
                <a16:creationId xmlns:a16="http://schemas.microsoft.com/office/drawing/2014/main" id="{585AEDE5-547F-C544-A7F7-AEF5A066CDA6}"/>
              </a:ext>
            </a:extLst>
          </p:cNvPr>
          <p:cNvSpPr>
            <a:spLocks noChangeArrowheads="1"/>
          </p:cNvSpPr>
          <p:nvPr/>
        </p:nvSpPr>
        <p:spPr bwMode="auto">
          <a:xfrm>
            <a:off x="4225430" y="4420224"/>
            <a:ext cx="1645920" cy="1188720"/>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Password</a:t>
            </a:r>
          </a:p>
          <a:p>
            <a:pPr algn="ctr">
              <a:defRPr/>
            </a:pPr>
            <a:r>
              <a:rPr lang="en-US" sz="2800" b="1" dirty="0">
                <a:latin typeface="Candara" panose="020E0502030303020204" pitchFamily="34" charset="0"/>
                <a:cs typeface="Calibri" panose="020F0502020204030204" pitchFamily="34" charset="0"/>
              </a:rPr>
              <a:t>service</a:t>
            </a:r>
          </a:p>
        </p:txBody>
      </p:sp>
      <p:sp>
        <p:nvSpPr>
          <p:cNvPr id="11" name="Rounded Rectangle 10">
            <a:extLst>
              <a:ext uri="{FF2B5EF4-FFF2-40B4-BE49-F238E27FC236}">
                <a16:creationId xmlns:a16="http://schemas.microsoft.com/office/drawing/2014/main" id="{17392267-FF8D-0F42-90A4-405B4E9AD019}"/>
              </a:ext>
            </a:extLst>
          </p:cNvPr>
          <p:cNvSpPr>
            <a:spLocks noChangeArrowheads="1"/>
          </p:cNvSpPr>
          <p:nvPr/>
        </p:nvSpPr>
        <p:spPr bwMode="auto">
          <a:xfrm>
            <a:off x="2342958" y="2205136"/>
            <a:ext cx="3240360" cy="918945"/>
          </a:xfrm>
          <a:prstGeom prst="roundRect">
            <a:avLst>
              <a:gd name="adj" fmla="val 494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Authentication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controller</a:t>
            </a:r>
          </a:p>
        </p:txBody>
      </p:sp>
      <p:cxnSp>
        <p:nvCxnSpPr>
          <p:cNvPr id="17" name="Straight Arrow Connector 16">
            <a:extLst>
              <a:ext uri="{FF2B5EF4-FFF2-40B4-BE49-F238E27FC236}">
                <a16:creationId xmlns:a16="http://schemas.microsoft.com/office/drawing/2014/main" id="{85A6F372-4BF4-904E-846F-5625FE16FB93}"/>
              </a:ext>
            </a:extLst>
          </p:cNvPr>
          <p:cNvCxnSpPr>
            <a:cxnSpLocks/>
            <a:stCxn id="8" idx="3"/>
            <a:endCxn id="9" idx="1"/>
          </p:cNvCxnSpPr>
          <p:nvPr/>
        </p:nvCxnSpPr>
        <p:spPr>
          <a:xfrm>
            <a:off x="3700846" y="5014584"/>
            <a:ext cx="524584"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8415BE-F6FA-BA4A-AA41-C98CC7562837}"/>
              </a:ext>
            </a:extLst>
          </p:cNvPr>
          <p:cNvCxnSpPr>
            <a:cxnSpLocks/>
            <a:stCxn id="32" idx="2"/>
          </p:cNvCxnSpPr>
          <p:nvPr/>
        </p:nvCxnSpPr>
        <p:spPr>
          <a:xfrm>
            <a:off x="7252148" y="3323138"/>
            <a:ext cx="0" cy="1307592"/>
          </a:xfrm>
          <a:prstGeom prst="straightConnector1">
            <a:avLst/>
          </a:prstGeom>
          <a:ln w="38100">
            <a:solidFill>
              <a:schemeClr val="accent1">
                <a:lumMod val="75000"/>
              </a:schemeClr>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CA861D-EC57-8446-B38C-9A38185AD7B6}"/>
              </a:ext>
            </a:extLst>
          </p:cNvPr>
          <p:cNvCxnSpPr>
            <a:cxnSpLocks/>
            <a:stCxn id="8" idx="0"/>
            <a:endCxn id="11" idx="2"/>
          </p:cNvCxnSpPr>
          <p:nvPr/>
        </p:nvCxnSpPr>
        <p:spPr>
          <a:xfrm flipV="1">
            <a:off x="2877886" y="3124080"/>
            <a:ext cx="1085252" cy="1296144"/>
          </a:xfrm>
          <a:prstGeom prst="straightConnector1">
            <a:avLst/>
          </a:prstGeom>
          <a:ln w="38100">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DFABA7-226D-F246-B095-32DEEE960E81}"/>
              </a:ext>
            </a:extLst>
          </p:cNvPr>
          <p:cNvCxnSpPr>
            <a:cxnSpLocks/>
            <a:stCxn id="9" idx="0"/>
            <a:endCxn id="11" idx="2"/>
          </p:cNvCxnSpPr>
          <p:nvPr/>
        </p:nvCxnSpPr>
        <p:spPr>
          <a:xfrm flipH="1" flipV="1">
            <a:off x="3963138" y="3124080"/>
            <a:ext cx="1085252" cy="1296144"/>
          </a:xfrm>
          <a:prstGeom prst="straightConnector1">
            <a:avLst/>
          </a:prstGeom>
          <a:ln w="38100">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CF86EE3-9FC2-5746-B079-105C69942629}"/>
              </a:ext>
            </a:extLst>
          </p:cNvPr>
          <p:cNvSpPr>
            <a:spLocks noChangeArrowheads="1"/>
          </p:cNvSpPr>
          <p:nvPr/>
        </p:nvSpPr>
        <p:spPr bwMode="auto">
          <a:xfrm>
            <a:off x="6429188" y="2134418"/>
            <a:ext cx="1645920" cy="1188720"/>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Login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service</a:t>
            </a:r>
          </a:p>
        </p:txBody>
      </p:sp>
      <p:sp>
        <p:nvSpPr>
          <p:cNvPr id="33" name="Rounded Rectangle 32">
            <a:extLst>
              <a:ext uri="{FF2B5EF4-FFF2-40B4-BE49-F238E27FC236}">
                <a16:creationId xmlns:a16="http://schemas.microsoft.com/office/drawing/2014/main" id="{931F77C1-F290-324E-A448-64D6C113F620}"/>
              </a:ext>
            </a:extLst>
          </p:cNvPr>
          <p:cNvSpPr>
            <a:spLocks noChangeArrowheads="1"/>
          </p:cNvSpPr>
          <p:nvPr/>
        </p:nvSpPr>
        <p:spPr bwMode="auto">
          <a:xfrm>
            <a:off x="8329886" y="2134418"/>
            <a:ext cx="1645920" cy="1188720"/>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Password</a:t>
            </a:r>
          </a:p>
          <a:p>
            <a:pPr algn="ctr">
              <a:defRPr/>
            </a:pPr>
            <a:r>
              <a:rPr lang="en-US" sz="2800" b="1" dirty="0">
                <a:latin typeface="Candara" panose="020E0502030303020204" pitchFamily="34" charset="0"/>
                <a:cs typeface="Calibri" panose="020F0502020204030204" pitchFamily="34" charset="0"/>
              </a:rPr>
              <a:t>service</a:t>
            </a:r>
          </a:p>
        </p:txBody>
      </p:sp>
      <p:sp>
        <p:nvSpPr>
          <p:cNvPr id="34" name="Rounded Rectangle 33">
            <a:extLst>
              <a:ext uri="{FF2B5EF4-FFF2-40B4-BE49-F238E27FC236}">
                <a16:creationId xmlns:a16="http://schemas.microsoft.com/office/drawing/2014/main" id="{3B4C2E74-A139-0147-8B45-818D477D86C7}"/>
              </a:ext>
            </a:extLst>
          </p:cNvPr>
          <p:cNvSpPr>
            <a:spLocks noChangeArrowheads="1"/>
          </p:cNvSpPr>
          <p:nvPr/>
        </p:nvSpPr>
        <p:spPr bwMode="auto">
          <a:xfrm>
            <a:off x="6429189" y="4630731"/>
            <a:ext cx="3542259" cy="918945"/>
          </a:xfrm>
          <a:prstGeom prst="roundRect">
            <a:avLst>
              <a:gd name="adj" fmla="val 50000"/>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Authentication </a:t>
            </a:r>
            <a:br>
              <a:rPr lang="en-US" sz="2800" b="1" dirty="0">
                <a:latin typeface="Candara" panose="020E0502030303020204" pitchFamily="34" charset="0"/>
                <a:cs typeface="Calibri" panose="020F0502020204030204" pitchFamily="34" charset="0"/>
              </a:rPr>
            </a:br>
            <a:r>
              <a:rPr lang="en-US" sz="2800" b="1" dirty="0">
                <a:latin typeface="Candara" panose="020E0502030303020204" pitchFamily="34" charset="0"/>
                <a:cs typeface="Calibri" panose="020F0502020204030204" pitchFamily="34" charset="0"/>
              </a:rPr>
              <a:t>events</a:t>
            </a:r>
          </a:p>
        </p:txBody>
      </p:sp>
      <p:cxnSp>
        <p:nvCxnSpPr>
          <p:cNvPr id="38" name="Straight Arrow Connector 37">
            <a:extLst>
              <a:ext uri="{FF2B5EF4-FFF2-40B4-BE49-F238E27FC236}">
                <a16:creationId xmlns:a16="http://schemas.microsoft.com/office/drawing/2014/main" id="{66F23B58-547B-FA48-83E1-D6CD9AF3242D}"/>
              </a:ext>
            </a:extLst>
          </p:cNvPr>
          <p:cNvCxnSpPr>
            <a:cxnSpLocks/>
          </p:cNvCxnSpPr>
          <p:nvPr/>
        </p:nvCxnSpPr>
        <p:spPr>
          <a:xfrm>
            <a:off x="9121975" y="3323138"/>
            <a:ext cx="0" cy="1307592"/>
          </a:xfrm>
          <a:prstGeom prst="straightConnector1">
            <a:avLst/>
          </a:prstGeom>
          <a:ln w="38100">
            <a:solidFill>
              <a:schemeClr val="accent1">
                <a:lumMod val="75000"/>
              </a:schemeClr>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DEC54A-37A0-DF4A-BFC8-81B94E7C0FC3}"/>
              </a:ext>
            </a:extLst>
          </p:cNvPr>
          <p:cNvSpPr txBox="1"/>
          <p:nvPr/>
        </p:nvSpPr>
        <p:spPr>
          <a:xfrm>
            <a:off x="2030870" y="1035848"/>
            <a:ext cx="3840480" cy="1077218"/>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Service </a:t>
            </a:r>
            <a:br>
              <a:rPr lang="en-US" sz="3200" b="1" dirty="0">
                <a:solidFill>
                  <a:srgbClr val="C00000"/>
                </a:solidFill>
                <a:latin typeface="Candara" panose="020E0502030303020204" pitchFamily="34" charset="0"/>
                <a:cs typeface="Calibri" panose="020F0502020204030204" pitchFamily="34" charset="0"/>
              </a:rPr>
            </a:br>
            <a:r>
              <a:rPr lang="en-US" sz="3200" b="1" dirty="0">
                <a:solidFill>
                  <a:srgbClr val="C00000"/>
                </a:solidFill>
                <a:latin typeface="Candara" panose="020E0502030303020204" pitchFamily="34" charset="0"/>
                <a:cs typeface="Calibri" panose="020F0502020204030204" pitchFamily="34" charset="0"/>
              </a:rPr>
              <a:t>orchestration</a:t>
            </a:r>
          </a:p>
        </p:txBody>
      </p:sp>
      <p:sp>
        <p:nvSpPr>
          <p:cNvPr id="44" name="Rounded Rectangle 43">
            <a:extLst>
              <a:ext uri="{FF2B5EF4-FFF2-40B4-BE49-F238E27FC236}">
                <a16:creationId xmlns:a16="http://schemas.microsoft.com/office/drawing/2014/main" id="{E09D6957-1560-BD49-9E4A-2975A1C78CFF}"/>
              </a:ext>
            </a:extLst>
          </p:cNvPr>
          <p:cNvSpPr>
            <a:spLocks noChangeArrowheads="1"/>
          </p:cNvSpPr>
          <p:nvPr/>
        </p:nvSpPr>
        <p:spPr bwMode="auto">
          <a:xfrm>
            <a:off x="1910910" y="1035848"/>
            <a:ext cx="4104456" cy="5112568"/>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54" name="TextBox 53">
            <a:extLst>
              <a:ext uri="{FF2B5EF4-FFF2-40B4-BE49-F238E27FC236}">
                <a16:creationId xmlns:a16="http://schemas.microsoft.com/office/drawing/2014/main" id="{B28BE944-EB9E-6A47-804F-2E3D5D8421E4}"/>
              </a:ext>
            </a:extLst>
          </p:cNvPr>
          <p:cNvSpPr txBox="1"/>
          <p:nvPr/>
        </p:nvSpPr>
        <p:spPr>
          <a:xfrm>
            <a:off x="6279342" y="1035848"/>
            <a:ext cx="3840480" cy="1077218"/>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Service Choreography</a:t>
            </a:r>
          </a:p>
        </p:txBody>
      </p:sp>
      <p:sp>
        <p:nvSpPr>
          <p:cNvPr id="55" name="Rounded Rectangle 54">
            <a:extLst>
              <a:ext uri="{FF2B5EF4-FFF2-40B4-BE49-F238E27FC236}">
                <a16:creationId xmlns:a16="http://schemas.microsoft.com/office/drawing/2014/main" id="{37E8EDB9-2825-2A43-B985-4C75EB71E51B}"/>
              </a:ext>
            </a:extLst>
          </p:cNvPr>
          <p:cNvSpPr>
            <a:spLocks noChangeArrowheads="1"/>
          </p:cNvSpPr>
          <p:nvPr/>
        </p:nvSpPr>
        <p:spPr bwMode="auto">
          <a:xfrm>
            <a:off x="6159382" y="1035848"/>
            <a:ext cx="4104456" cy="5112568"/>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248223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a:bodyPr>
          <a:lstStyle/>
          <a:p>
            <a:r>
              <a:rPr lang="en-US" dirty="0"/>
              <a:t>Failure types in a </a:t>
            </a:r>
            <a:r>
              <a:rPr lang="en-US" dirty="0" err="1" smtClean="0"/>
              <a:t>microservices</a:t>
            </a:r>
            <a:r>
              <a:rPr lang="en-US" dirty="0" smtClean="0"/>
              <a:t> </a:t>
            </a:r>
            <a:r>
              <a:rPr lang="en-US" dirty="0"/>
              <a:t>system</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71</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347526" y="995248"/>
            <a:ext cx="10991034" cy="560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Candara" panose="020E0502030303020204" pitchFamily="34" charset="0"/>
              </a:rPr>
              <a:t>Internal service failure</a:t>
            </a:r>
          </a:p>
          <a:p>
            <a:pPr lvl="1"/>
            <a:r>
              <a:rPr lang="en-US" sz="2000" dirty="0">
                <a:latin typeface="Candara" panose="020E0502030303020204" pitchFamily="34" charset="0"/>
              </a:rPr>
              <a:t>These are conditions that are detected by the service and can be reported to the service client in an error message. An example of this type of failure is a service that takes a URL as an input and discovers that this is an invalid link.</a:t>
            </a:r>
          </a:p>
          <a:p>
            <a:r>
              <a:rPr lang="en-US" b="1" dirty="0">
                <a:latin typeface="Candara" panose="020E0502030303020204" pitchFamily="34" charset="0"/>
              </a:rPr>
              <a:t>External service failure</a:t>
            </a:r>
          </a:p>
          <a:p>
            <a:pPr lvl="1"/>
            <a:r>
              <a:rPr lang="en-US" sz="2000" dirty="0">
                <a:latin typeface="Candara" panose="020E0502030303020204" pitchFamily="34" charset="0"/>
              </a:rPr>
              <a:t>These failures have an external cause, which affects the availability of a service. Failure may cause the service to become unresponsive and actions have to be taken to restart the service.</a:t>
            </a:r>
          </a:p>
          <a:p>
            <a:r>
              <a:rPr lang="en-US" b="1" dirty="0">
                <a:latin typeface="Candara" panose="020E0502030303020204" pitchFamily="34" charset="0"/>
              </a:rPr>
              <a:t>Service performance failure</a:t>
            </a:r>
          </a:p>
          <a:p>
            <a:pPr lvl="1"/>
            <a:r>
              <a:rPr lang="en-US" sz="2000" dirty="0">
                <a:latin typeface="Candara" panose="020E0502030303020204" pitchFamily="34" charset="0"/>
              </a:rPr>
              <a:t>The performance of the service degrades to an unacceptable level. This may be due to a heavy load or an internal problem with the service. External service monitoring can be used to detect performance failures and unresponsive services.</a:t>
            </a:r>
          </a:p>
          <a:p>
            <a:endParaRPr lang="en-US" sz="2000" dirty="0">
              <a:latin typeface="Candara" panose="020E0502030303020204" pitchFamily="34" charset="0"/>
            </a:endParaRPr>
          </a:p>
          <a:p>
            <a:endParaRPr lang="en-US" sz="2000" dirty="0">
              <a:latin typeface="Candara" panose="020E0502030303020204" pitchFamily="34" charset="0"/>
            </a:endParaRPr>
          </a:p>
          <a:p>
            <a:endParaRPr lang="en-US" sz="2000" dirty="0">
              <a:latin typeface="Candara" panose="020E0502030303020204" pitchFamily="34" charset="0"/>
            </a:endParaRPr>
          </a:p>
        </p:txBody>
      </p:sp>
    </p:spTree>
    <p:extLst>
      <p:ext uri="{BB962C8B-B14F-4D97-AF65-F5344CB8AC3E}">
        <p14:creationId xmlns:p14="http://schemas.microsoft.com/office/powerpoint/2010/main" val="2122296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lstStyle/>
          <a:p>
            <a:r>
              <a:rPr lang="en-US" dirty="0"/>
              <a:t>Timeouts and circuit breakers</a:t>
            </a:r>
          </a:p>
        </p:txBody>
      </p:sp>
      <p:sp>
        <p:nvSpPr>
          <p:cNvPr id="3" name="Content Placeholder 2">
            <a:extLst>
              <a:ext uri="{FF2B5EF4-FFF2-40B4-BE49-F238E27FC236}">
                <a16:creationId xmlns:a16="http://schemas.microsoft.com/office/drawing/2014/main" id="{678480D8-C0FA-A940-9033-50DBEED74D6E}"/>
              </a:ext>
            </a:extLst>
          </p:cNvPr>
          <p:cNvSpPr>
            <a:spLocks noGrp="1"/>
          </p:cNvSpPr>
          <p:nvPr>
            <p:ph idx="1"/>
          </p:nvPr>
        </p:nvSpPr>
        <p:spPr/>
        <p:txBody>
          <a:bodyPr/>
          <a:lstStyle/>
          <a:p>
            <a:endParaRPr lang="en-US" sz="2800" dirty="0"/>
          </a:p>
          <a:p>
            <a:endParaRPr lang="en-US" sz="2800" dirty="0"/>
          </a:p>
        </p:txBody>
      </p:sp>
      <p:sp>
        <p:nvSpPr>
          <p:cNvPr id="5" name="Footer Placeholder 4">
            <a:extLst>
              <a:ext uri="{FF2B5EF4-FFF2-40B4-BE49-F238E27FC236}">
                <a16:creationId xmlns:a16="http://schemas.microsoft.com/office/drawing/2014/main" id="{47D1029D-DF43-8440-A5D5-8C0AA89257A6}"/>
              </a:ext>
            </a:extLst>
          </p:cNvPr>
          <p:cNvSpPr>
            <a:spLocks noGrp="1"/>
          </p:cNvSpPr>
          <p:nvPr>
            <p:ph type="ftr" sz="quarter" idx="11"/>
          </p:nvPr>
        </p:nvSpPr>
        <p:spPr bwMode="auto">
          <a:ln>
            <a:miter lim="800000"/>
            <a:headEnd/>
            <a:tailEnd/>
          </a:ln>
        </p:spPr>
        <p:txBody>
          <a:bodyPr/>
          <a:lstStyle/>
          <a:p>
            <a:pPr>
              <a:defRPr/>
            </a:pPr>
            <a:r>
              <a:rPr lang="en-US" altLang="zh-TW" sz="1000" dirty="0"/>
              <a:t>Source: Ian Sommerville (2019), Engineering Software Products:  An Introduction to Modern Software Engineering, Pearson.</a:t>
            </a:r>
            <a:endParaRPr lang="es-ES" altLang="zh-TW" sz="1000" dirty="0"/>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72</a:t>
            </a:fld>
            <a:endParaRPr lang="zh-TW" altLang="en-US"/>
          </a:p>
        </p:txBody>
      </p:sp>
      <p:sp>
        <p:nvSpPr>
          <p:cNvPr id="8" name="Content Placeholder 2">
            <a:extLst>
              <a:ext uri="{FF2B5EF4-FFF2-40B4-BE49-F238E27FC236}">
                <a16:creationId xmlns:a16="http://schemas.microsoft.com/office/drawing/2014/main" id="{49B2B687-92E2-7F4E-956C-07F9DFF1F981}"/>
              </a:ext>
            </a:extLst>
          </p:cNvPr>
          <p:cNvSpPr txBox="1">
            <a:spLocks/>
          </p:cNvSpPr>
          <p:nvPr/>
        </p:nvSpPr>
        <p:spPr bwMode="auto">
          <a:xfrm>
            <a:off x="491706" y="940280"/>
            <a:ext cx="10846853" cy="565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baseline="0">
                <a:solidFill>
                  <a:schemeClr val="tx1"/>
                </a:solidFill>
                <a:latin typeface="Calibri" pitchFamily="34" charset="0"/>
                <a:ea typeface="標楷體" pitchFamily="65" charset="-120"/>
                <a:cs typeface="新細明體" charset="0"/>
              </a:defRPr>
            </a:lvl1pPr>
            <a:lvl2pPr marL="742950" indent="-285750" algn="l" rtl="0" eaLnBrk="0" fontAlgn="base" hangingPunct="0">
              <a:spcBef>
                <a:spcPct val="20000"/>
              </a:spcBef>
              <a:spcAft>
                <a:spcPct val="0"/>
              </a:spcAft>
              <a:buFont typeface="Arial" charset="0"/>
              <a:buChar char="–"/>
              <a:defRPr sz="2800" kern="1200" baseline="0">
                <a:solidFill>
                  <a:schemeClr val="tx1"/>
                </a:solidFill>
                <a:latin typeface="Calibri" pitchFamily="34" charset="0"/>
                <a:ea typeface="標楷體" pitchFamily="65" charset="-120"/>
                <a:cs typeface="新細明體" charset="0"/>
              </a:defRPr>
            </a:lvl2pPr>
            <a:lvl3pPr marL="1143000" indent="-228600" algn="l" rtl="0" eaLnBrk="0" fontAlgn="base" hangingPunct="0">
              <a:spcBef>
                <a:spcPct val="20000"/>
              </a:spcBef>
              <a:spcAft>
                <a:spcPct val="0"/>
              </a:spcAft>
              <a:buFont typeface="Arial" charset="0"/>
              <a:buChar char="•"/>
              <a:defRPr sz="2400" kern="1200" baseline="0">
                <a:solidFill>
                  <a:schemeClr val="tx1"/>
                </a:solidFill>
                <a:latin typeface="Calibri" pitchFamily="34" charset="0"/>
                <a:ea typeface="標楷體" pitchFamily="65" charset="-120"/>
                <a:cs typeface="新細明體" charset="0"/>
              </a:defRPr>
            </a:lvl3pPr>
            <a:lvl4pPr marL="16002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4pPr>
            <a:lvl5pPr marL="2057400" indent="-228600" algn="l" rtl="0" eaLnBrk="0" fontAlgn="base" hangingPunct="0">
              <a:spcBef>
                <a:spcPct val="20000"/>
              </a:spcBef>
              <a:spcAft>
                <a:spcPct val="0"/>
              </a:spcAft>
              <a:buFont typeface="Arial" charset="0"/>
              <a:buChar char="»"/>
              <a:defRPr sz="2000" kern="1200" baseline="0">
                <a:solidFill>
                  <a:schemeClr val="tx1"/>
                </a:solidFill>
                <a:latin typeface="Calibri" pitchFamily="34" charset="0"/>
                <a:ea typeface="標楷體" pitchFamily="65" charset="-120"/>
                <a:cs typeface="新細明體"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Candara" panose="020E0502030303020204" pitchFamily="34" charset="0"/>
              </a:rPr>
              <a:t>Timeout</a:t>
            </a:r>
          </a:p>
          <a:p>
            <a:pPr lvl="1"/>
            <a:r>
              <a:rPr lang="en-US" sz="2400" dirty="0">
                <a:latin typeface="Candara" panose="020E0502030303020204" pitchFamily="34" charset="0"/>
              </a:rPr>
              <a:t>A timeout is a counter that this associated with the service requests and starts running when the request is made. </a:t>
            </a:r>
          </a:p>
          <a:p>
            <a:pPr lvl="1"/>
            <a:r>
              <a:rPr lang="en-US" sz="2400" dirty="0">
                <a:latin typeface="Candara" panose="020E0502030303020204" pitchFamily="34" charset="0"/>
              </a:rPr>
              <a:t>Once the counter reaches some predefined value, such as 10 seconds, the calling service assumes that the service request has failed and acts accordingly.</a:t>
            </a:r>
          </a:p>
          <a:p>
            <a:pPr lvl="1"/>
            <a:r>
              <a:rPr lang="en-US" sz="2400" dirty="0">
                <a:latin typeface="Candara" panose="020E0502030303020204" pitchFamily="34" charset="0"/>
              </a:rPr>
              <a:t>The problem with the timeout approach is that every service call to a ‘failed service’ is delayed by the timeout value so the whole system slows down. </a:t>
            </a:r>
          </a:p>
          <a:p>
            <a:r>
              <a:rPr lang="en-US" b="1" dirty="0">
                <a:latin typeface="Candara" panose="020E0502030303020204" pitchFamily="34" charset="0"/>
              </a:rPr>
              <a:t>Circuit breaker</a:t>
            </a:r>
          </a:p>
          <a:p>
            <a:pPr lvl="1"/>
            <a:r>
              <a:rPr lang="en-US" sz="2400" dirty="0">
                <a:latin typeface="Candara" panose="020E0502030303020204" pitchFamily="34" charset="0"/>
              </a:rPr>
              <a:t>Instead of using timeouts explicitly when a service call is made</a:t>
            </a:r>
          </a:p>
          <a:p>
            <a:pPr lvl="1"/>
            <a:r>
              <a:rPr lang="en-US" sz="2400" dirty="0">
                <a:latin typeface="Candara" panose="020E0502030303020204" pitchFamily="34" charset="0"/>
              </a:rPr>
              <a:t>Like an electrical circuit breaker, this immediately denies access to a failed service without the delays associated with timeouts.</a:t>
            </a:r>
          </a:p>
          <a:p>
            <a:endParaRPr lang="en-US" sz="2600" dirty="0">
              <a:latin typeface="Candara" panose="020E0502030303020204" pitchFamily="34" charset="0"/>
            </a:endParaRPr>
          </a:p>
        </p:txBody>
      </p:sp>
    </p:spTree>
    <p:extLst>
      <p:ext uri="{BB962C8B-B14F-4D97-AF65-F5344CB8AC3E}">
        <p14:creationId xmlns:p14="http://schemas.microsoft.com/office/powerpoint/2010/main" val="18276703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p:txBody>
          <a:bodyPr>
            <a:normAutofit fontScale="90000"/>
          </a:bodyPr>
          <a:lstStyle/>
          <a:p>
            <a:r>
              <a:rPr lang="en-US" dirty="0"/>
              <a:t>Using a circuit breaker </a:t>
            </a:r>
            <a:r>
              <a:rPr lang="en-US" dirty="0" smtClean="0"/>
              <a:t>to cope </a:t>
            </a:r>
            <a:r>
              <a:rPr lang="en-US" dirty="0"/>
              <a:t>with service failure</a:t>
            </a:r>
          </a:p>
        </p:txBody>
      </p:sp>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73</a:t>
            </a:fld>
            <a:endParaRPr lang="zh-TW" altLang="en-US"/>
          </a:p>
        </p:txBody>
      </p:sp>
      <p:sp>
        <p:nvSpPr>
          <p:cNvPr id="8" name="Rounded Rectangle 7">
            <a:extLst>
              <a:ext uri="{FF2B5EF4-FFF2-40B4-BE49-F238E27FC236}">
                <a16:creationId xmlns:a16="http://schemas.microsoft.com/office/drawing/2014/main" id="{C738ABCC-2F22-514D-9504-437AB4365FDE}"/>
              </a:ext>
            </a:extLst>
          </p:cNvPr>
          <p:cNvSpPr>
            <a:spLocks noChangeArrowheads="1"/>
          </p:cNvSpPr>
          <p:nvPr/>
        </p:nvSpPr>
        <p:spPr bwMode="auto">
          <a:xfrm>
            <a:off x="2096806" y="1092749"/>
            <a:ext cx="1766946" cy="696169"/>
          </a:xfrm>
          <a:prstGeom prst="roundRect">
            <a:avLst>
              <a:gd name="adj" fmla="val 20942"/>
            </a:avLst>
          </a:prstGeom>
          <a:solidFill>
            <a:srgbClr val="0096FF">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S1</a:t>
            </a:r>
          </a:p>
        </p:txBody>
      </p:sp>
      <p:cxnSp>
        <p:nvCxnSpPr>
          <p:cNvPr id="17" name="Straight Arrow Connector 16">
            <a:extLst>
              <a:ext uri="{FF2B5EF4-FFF2-40B4-BE49-F238E27FC236}">
                <a16:creationId xmlns:a16="http://schemas.microsoft.com/office/drawing/2014/main" id="{85A6F372-4BF4-904E-846F-5625FE16FB93}"/>
              </a:ext>
            </a:extLst>
          </p:cNvPr>
          <p:cNvCxnSpPr>
            <a:cxnSpLocks/>
            <a:stCxn id="40" idx="3"/>
            <a:endCxn id="42" idx="1"/>
          </p:cNvCxnSpPr>
          <p:nvPr/>
        </p:nvCxnSpPr>
        <p:spPr>
          <a:xfrm>
            <a:off x="7824192" y="2879922"/>
            <a:ext cx="242710"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183692F4-7ACC-BA44-8A3C-2F7B6162CD59}"/>
              </a:ext>
            </a:extLst>
          </p:cNvPr>
          <p:cNvSpPr>
            <a:spLocks noChangeArrowheads="1"/>
          </p:cNvSpPr>
          <p:nvPr/>
        </p:nvSpPr>
        <p:spPr bwMode="auto">
          <a:xfrm>
            <a:off x="8208943" y="1030221"/>
            <a:ext cx="1766946" cy="696169"/>
          </a:xfrm>
          <a:prstGeom prst="roundRect">
            <a:avLst>
              <a:gd name="adj" fmla="val 20942"/>
            </a:avLst>
          </a:prstGeom>
          <a:solidFill>
            <a:srgbClr val="00B0F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800" b="1" dirty="0">
                <a:latin typeface="Candara" panose="020E0502030303020204" pitchFamily="34" charset="0"/>
                <a:cs typeface="Calibri" panose="020F0502020204030204" pitchFamily="34" charset="0"/>
              </a:rPr>
              <a:t>Service S2</a:t>
            </a:r>
          </a:p>
        </p:txBody>
      </p:sp>
      <p:sp>
        <p:nvSpPr>
          <p:cNvPr id="30" name="Rounded Rectangle 29">
            <a:extLst>
              <a:ext uri="{FF2B5EF4-FFF2-40B4-BE49-F238E27FC236}">
                <a16:creationId xmlns:a16="http://schemas.microsoft.com/office/drawing/2014/main" id="{6792A6EB-1F8D-644D-893B-15C3C469B298}"/>
              </a:ext>
            </a:extLst>
          </p:cNvPr>
          <p:cNvSpPr>
            <a:spLocks noChangeArrowheads="1"/>
          </p:cNvSpPr>
          <p:nvPr/>
        </p:nvSpPr>
        <p:spPr bwMode="auto">
          <a:xfrm>
            <a:off x="2927648"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Check S2</a:t>
            </a:r>
          </a:p>
          <a:p>
            <a:pPr algn="ctr">
              <a:defRPr/>
            </a:pPr>
            <a:r>
              <a:rPr lang="en-US" sz="2000" b="1" dirty="0">
                <a:latin typeface="Candara" panose="020E0502030303020204" pitchFamily="34" charset="0"/>
                <a:cs typeface="Calibri" panose="020F0502020204030204" pitchFamily="34" charset="0"/>
              </a:rPr>
              <a:t>availability</a:t>
            </a:r>
          </a:p>
        </p:txBody>
      </p:sp>
      <p:sp>
        <p:nvSpPr>
          <p:cNvPr id="31" name="Rounded Rectangle 30">
            <a:extLst>
              <a:ext uri="{FF2B5EF4-FFF2-40B4-BE49-F238E27FC236}">
                <a16:creationId xmlns:a16="http://schemas.microsoft.com/office/drawing/2014/main" id="{077F7A46-E39B-084D-96E4-C4B0C8E808A5}"/>
              </a:ext>
            </a:extLst>
          </p:cNvPr>
          <p:cNvSpPr>
            <a:spLocks noChangeArrowheads="1"/>
          </p:cNvSpPr>
          <p:nvPr/>
        </p:nvSpPr>
        <p:spPr bwMode="auto">
          <a:xfrm>
            <a:off x="2927648" y="392966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Response S2</a:t>
            </a:r>
          </a:p>
          <a:p>
            <a:pPr algn="ctr">
              <a:defRPr/>
            </a:pPr>
            <a:r>
              <a:rPr lang="en-US" sz="2000" b="1" dirty="0">
                <a:latin typeface="Candara" panose="020E0502030303020204" pitchFamily="34" charset="0"/>
                <a:cs typeface="Calibri" panose="020F0502020204030204" pitchFamily="34" charset="0"/>
              </a:rPr>
              <a:t>availability</a:t>
            </a:r>
          </a:p>
        </p:txBody>
      </p:sp>
      <p:sp>
        <p:nvSpPr>
          <p:cNvPr id="35" name="Rounded Rectangle 34">
            <a:extLst>
              <a:ext uri="{FF2B5EF4-FFF2-40B4-BE49-F238E27FC236}">
                <a16:creationId xmlns:a16="http://schemas.microsoft.com/office/drawing/2014/main" id="{AD85FB37-7D84-9F49-A58A-FBDC3AC7838C}"/>
              </a:ext>
            </a:extLst>
          </p:cNvPr>
          <p:cNvSpPr>
            <a:spLocks noChangeArrowheads="1"/>
          </p:cNvSpPr>
          <p:nvPr/>
        </p:nvSpPr>
        <p:spPr bwMode="auto">
          <a:xfrm>
            <a:off x="2996055" y="5295290"/>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Route service</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response</a:t>
            </a:r>
          </a:p>
        </p:txBody>
      </p:sp>
      <p:sp>
        <p:nvSpPr>
          <p:cNvPr id="37" name="Rounded Rectangle 36">
            <a:extLst>
              <a:ext uri="{FF2B5EF4-FFF2-40B4-BE49-F238E27FC236}">
                <a16:creationId xmlns:a16="http://schemas.microsoft.com/office/drawing/2014/main" id="{D9B77A4E-7A76-ED43-9DCD-2E4A3EB8626F}"/>
              </a:ext>
            </a:extLst>
          </p:cNvPr>
          <p:cNvSpPr>
            <a:spLocks noChangeArrowheads="1"/>
          </p:cNvSpPr>
          <p:nvPr/>
        </p:nvSpPr>
        <p:spPr bwMode="auto">
          <a:xfrm>
            <a:off x="4885650" y="3929668"/>
            <a:ext cx="1426375"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Set S2</a:t>
            </a:r>
          </a:p>
          <a:p>
            <a:pPr algn="ctr">
              <a:defRPr/>
            </a:pPr>
            <a:r>
              <a:rPr lang="en-US" sz="2000" b="1" dirty="0">
                <a:latin typeface="Candara" panose="020E0502030303020204" pitchFamily="34" charset="0"/>
                <a:cs typeface="Calibri" panose="020F0502020204030204" pitchFamily="34" charset="0"/>
              </a:rPr>
              <a:t>unavailable</a:t>
            </a:r>
          </a:p>
        </p:txBody>
      </p:sp>
      <p:sp>
        <p:nvSpPr>
          <p:cNvPr id="39" name="Rounded Rectangle 38">
            <a:extLst>
              <a:ext uri="{FF2B5EF4-FFF2-40B4-BE49-F238E27FC236}">
                <a16:creationId xmlns:a16="http://schemas.microsoft.com/office/drawing/2014/main" id="{E402AFEA-FB08-A845-BD0F-A85909E9DAB6}"/>
              </a:ext>
            </a:extLst>
          </p:cNvPr>
          <p:cNvSpPr>
            <a:spLocks noChangeArrowheads="1"/>
          </p:cNvSpPr>
          <p:nvPr/>
        </p:nvSpPr>
        <p:spPr bwMode="auto">
          <a:xfrm>
            <a:off x="6349238" y="479854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Increment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retries</a:t>
            </a:r>
          </a:p>
        </p:txBody>
      </p:sp>
      <p:sp>
        <p:nvSpPr>
          <p:cNvPr id="40" name="Rounded Rectangle 39">
            <a:extLst>
              <a:ext uri="{FF2B5EF4-FFF2-40B4-BE49-F238E27FC236}">
                <a16:creationId xmlns:a16="http://schemas.microsoft.com/office/drawing/2014/main" id="{81F80594-8FF5-BA46-96EE-A200CF33C3A1}"/>
              </a:ext>
            </a:extLst>
          </p:cNvPr>
          <p:cNvSpPr>
            <a:spLocks noChangeArrowheads="1"/>
          </p:cNvSpPr>
          <p:nvPr/>
        </p:nvSpPr>
        <p:spPr bwMode="auto">
          <a:xfrm>
            <a:off x="6349238"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Set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timeout</a:t>
            </a:r>
          </a:p>
        </p:txBody>
      </p:sp>
      <p:sp>
        <p:nvSpPr>
          <p:cNvPr id="41" name="Rounded Rectangle 40">
            <a:extLst>
              <a:ext uri="{FF2B5EF4-FFF2-40B4-BE49-F238E27FC236}">
                <a16:creationId xmlns:a16="http://schemas.microsoft.com/office/drawing/2014/main" id="{114CD176-080E-AC4B-8B30-5BCCE8B79EBD}"/>
              </a:ext>
            </a:extLst>
          </p:cNvPr>
          <p:cNvSpPr>
            <a:spLocks noChangeArrowheads="1"/>
          </p:cNvSpPr>
          <p:nvPr/>
        </p:nvSpPr>
        <p:spPr bwMode="auto">
          <a:xfrm>
            <a:off x="8149723" y="361129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Check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timeout</a:t>
            </a:r>
          </a:p>
        </p:txBody>
      </p:sp>
      <p:sp>
        <p:nvSpPr>
          <p:cNvPr id="42" name="Rounded Rectangle 41">
            <a:extLst>
              <a:ext uri="{FF2B5EF4-FFF2-40B4-BE49-F238E27FC236}">
                <a16:creationId xmlns:a16="http://schemas.microsoft.com/office/drawing/2014/main" id="{AEA25C1B-3D74-6741-BF97-EA7C85D1B74F}"/>
              </a:ext>
            </a:extLst>
          </p:cNvPr>
          <p:cNvSpPr>
            <a:spLocks noChangeArrowheads="1"/>
          </p:cNvSpPr>
          <p:nvPr/>
        </p:nvSpPr>
        <p:spPr bwMode="auto">
          <a:xfrm>
            <a:off x="8066902" y="2531838"/>
            <a:ext cx="1474954" cy="696169"/>
          </a:xfrm>
          <a:prstGeom prst="roundRect">
            <a:avLst>
              <a:gd name="adj" fmla="val 20942"/>
            </a:avLst>
          </a:prstGeom>
          <a:solidFill>
            <a:srgbClr val="FFD579">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Route service</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request</a:t>
            </a:r>
          </a:p>
        </p:txBody>
      </p:sp>
      <p:sp>
        <p:nvSpPr>
          <p:cNvPr id="45" name="TextBox 44">
            <a:extLst>
              <a:ext uri="{FF2B5EF4-FFF2-40B4-BE49-F238E27FC236}">
                <a16:creationId xmlns:a16="http://schemas.microsoft.com/office/drawing/2014/main" id="{61D0B75E-3313-0B4A-A2F8-9F48E81EF7B1}"/>
              </a:ext>
            </a:extLst>
          </p:cNvPr>
          <p:cNvSpPr txBox="1"/>
          <p:nvPr/>
        </p:nvSpPr>
        <p:spPr>
          <a:xfrm>
            <a:off x="4139891" y="1678293"/>
            <a:ext cx="3840480" cy="584775"/>
          </a:xfrm>
          <a:prstGeom prst="rect">
            <a:avLst/>
          </a:prstGeom>
          <a:noFill/>
        </p:spPr>
        <p:txBody>
          <a:bodyPr wrap="squar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Circuit breaker</a:t>
            </a:r>
          </a:p>
        </p:txBody>
      </p:sp>
      <p:sp>
        <p:nvSpPr>
          <p:cNvPr id="46" name="Rounded Rectangle 45">
            <a:extLst>
              <a:ext uri="{FF2B5EF4-FFF2-40B4-BE49-F238E27FC236}">
                <a16:creationId xmlns:a16="http://schemas.microsoft.com/office/drawing/2014/main" id="{F596A99A-CC71-E34A-8B5F-F5BCAD6EF011}"/>
              </a:ext>
            </a:extLst>
          </p:cNvPr>
          <p:cNvSpPr>
            <a:spLocks noChangeArrowheads="1"/>
          </p:cNvSpPr>
          <p:nvPr/>
        </p:nvSpPr>
        <p:spPr bwMode="auto">
          <a:xfrm>
            <a:off x="2639616" y="2250948"/>
            <a:ext cx="7128792" cy="4009167"/>
          </a:xfrm>
          <a:prstGeom prst="roundRect">
            <a:avLst>
              <a:gd name="adj" fmla="val 3436"/>
            </a:avLst>
          </a:prstGeom>
          <a:noFill/>
          <a:ln w="38100">
            <a:solidFill>
              <a:schemeClr val="accent2">
                <a:lumMod val="75000"/>
              </a:schemeClr>
            </a:solidFill>
            <a:prstDash val="sys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47" name="Diamond 46">
            <a:extLst>
              <a:ext uri="{FF2B5EF4-FFF2-40B4-BE49-F238E27FC236}">
                <a16:creationId xmlns:a16="http://schemas.microsoft.com/office/drawing/2014/main" id="{10391E82-EC97-5D48-AD3C-609CAF3D0551}"/>
              </a:ext>
            </a:extLst>
          </p:cNvPr>
          <p:cNvSpPr/>
          <p:nvPr/>
        </p:nvSpPr>
        <p:spPr>
          <a:xfrm>
            <a:off x="4583832" y="2742761"/>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48" name="Straight Arrow Connector 47">
            <a:extLst>
              <a:ext uri="{FF2B5EF4-FFF2-40B4-BE49-F238E27FC236}">
                <a16:creationId xmlns:a16="http://schemas.microsoft.com/office/drawing/2014/main" id="{F6F2BEE5-7129-EF4A-92D4-93AAC5ACCAD1}"/>
              </a:ext>
            </a:extLst>
          </p:cNvPr>
          <p:cNvCxnSpPr>
            <a:cxnSpLocks/>
            <a:endCxn id="30" idx="0"/>
          </p:cNvCxnSpPr>
          <p:nvPr/>
        </p:nvCxnSpPr>
        <p:spPr>
          <a:xfrm>
            <a:off x="3665125" y="1788917"/>
            <a:ext cx="0" cy="74292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752D7146-1E6E-8245-9E4F-DEEF8187333E}"/>
              </a:ext>
            </a:extLst>
          </p:cNvPr>
          <p:cNvCxnSpPr>
            <a:cxnSpLocks/>
            <a:endCxn id="41" idx="1"/>
          </p:cNvCxnSpPr>
          <p:nvPr/>
        </p:nvCxnSpPr>
        <p:spPr>
          <a:xfrm>
            <a:off x="7437225" y="3263214"/>
            <a:ext cx="712498" cy="696169"/>
          </a:xfrm>
          <a:prstGeom prst="bentConnector3">
            <a:avLst>
              <a:gd name="adj1" fmla="val -2285"/>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7132A0-2CCE-EE46-921A-D23B68352DE5}"/>
              </a:ext>
            </a:extLst>
          </p:cNvPr>
          <p:cNvCxnSpPr>
            <a:cxnSpLocks/>
          </p:cNvCxnSpPr>
          <p:nvPr/>
        </p:nvCxnSpPr>
        <p:spPr>
          <a:xfrm flipV="1">
            <a:off x="8499475" y="1709448"/>
            <a:ext cx="0" cy="822390"/>
          </a:xfrm>
          <a:prstGeom prst="straightConnector1">
            <a:avLst/>
          </a:prstGeom>
          <a:ln w="76200">
            <a:solidFill>
              <a:schemeClr val="bg1">
                <a:lumMod val="50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5EB7AD38-4A8D-524F-9359-E604EF6780E9}"/>
              </a:ext>
            </a:extLst>
          </p:cNvPr>
          <p:cNvCxnSpPr>
            <a:cxnSpLocks/>
            <a:stCxn id="28" idx="3"/>
            <a:endCxn id="41" idx="3"/>
          </p:cNvCxnSpPr>
          <p:nvPr/>
        </p:nvCxnSpPr>
        <p:spPr>
          <a:xfrm flipH="1">
            <a:off x="9624677" y="1378306"/>
            <a:ext cx="351212" cy="2581077"/>
          </a:xfrm>
          <a:prstGeom prst="bentConnector3">
            <a:avLst>
              <a:gd name="adj1" fmla="val -65089"/>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9E83ECA-5344-5B44-B108-76D11AB6F9D9}"/>
              </a:ext>
            </a:extLst>
          </p:cNvPr>
          <p:cNvCxnSpPr>
            <a:cxnSpLocks/>
            <a:stCxn id="31" idx="1"/>
            <a:endCxn id="8" idx="1"/>
          </p:cNvCxnSpPr>
          <p:nvPr/>
        </p:nvCxnSpPr>
        <p:spPr>
          <a:xfrm rot="10800000">
            <a:off x="2096806" y="1440835"/>
            <a:ext cx="830842" cy="2836919"/>
          </a:xfrm>
          <a:prstGeom prst="bentConnector3">
            <a:avLst>
              <a:gd name="adj1" fmla="val 139743"/>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397A3055-94C7-6744-A646-4D87A027C8D1}"/>
              </a:ext>
            </a:extLst>
          </p:cNvPr>
          <p:cNvCxnSpPr>
            <a:cxnSpLocks/>
            <a:stCxn id="35" idx="1"/>
            <a:endCxn id="8" idx="1"/>
          </p:cNvCxnSpPr>
          <p:nvPr/>
        </p:nvCxnSpPr>
        <p:spPr>
          <a:xfrm rot="10800000">
            <a:off x="2096808" y="1440835"/>
            <a:ext cx="899249" cy="4202541"/>
          </a:xfrm>
          <a:prstGeom prst="bentConnector3">
            <a:avLst>
              <a:gd name="adj1" fmla="val 138602"/>
            </a:avLst>
          </a:prstGeom>
          <a:ln w="76200">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795F555-CB47-5641-BA08-C30B8133F9AD}"/>
              </a:ext>
            </a:extLst>
          </p:cNvPr>
          <p:cNvCxnSpPr>
            <a:cxnSpLocks/>
            <a:stCxn id="47" idx="3"/>
            <a:endCxn id="40" idx="1"/>
          </p:cNvCxnSpPr>
          <p:nvPr/>
        </p:nvCxnSpPr>
        <p:spPr>
          <a:xfrm>
            <a:off x="4858152" y="2879922"/>
            <a:ext cx="1491086"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343BBAA-8BA2-E44D-BED4-DA0ABDD7054E}"/>
              </a:ext>
            </a:extLst>
          </p:cNvPr>
          <p:cNvCxnSpPr>
            <a:cxnSpLocks/>
            <a:stCxn id="30" idx="3"/>
            <a:endCxn id="47" idx="1"/>
          </p:cNvCxnSpPr>
          <p:nvPr/>
        </p:nvCxnSpPr>
        <p:spPr>
          <a:xfrm flipV="1">
            <a:off x="4402602" y="2879922"/>
            <a:ext cx="181230"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A2936509-4854-3A4C-8D9A-EA42E7A9C0D4}"/>
              </a:ext>
            </a:extLst>
          </p:cNvPr>
          <p:cNvCxnSpPr>
            <a:cxnSpLocks/>
            <a:stCxn id="86" idx="2"/>
            <a:endCxn id="35" idx="3"/>
          </p:cNvCxnSpPr>
          <p:nvPr/>
        </p:nvCxnSpPr>
        <p:spPr>
          <a:xfrm rot="5400000">
            <a:off x="6504443" y="3250360"/>
            <a:ext cx="359583" cy="4426447"/>
          </a:xfrm>
          <a:prstGeom prst="bentConnector2">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5" name="Diamond 84">
            <a:extLst>
              <a:ext uri="{FF2B5EF4-FFF2-40B4-BE49-F238E27FC236}">
                <a16:creationId xmlns:a16="http://schemas.microsoft.com/office/drawing/2014/main" id="{3387EFB4-E456-B24E-832E-6D4224808296}"/>
              </a:ext>
            </a:extLst>
          </p:cNvPr>
          <p:cNvSpPr/>
          <p:nvPr/>
        </p:nvSpPr>
        <p:spPr>
          <a:xfrm>
            <a:off x="6949555" y="4118370"/>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6" name="Diamond 85">
            <a:extLst>
              <a:ext uri="{FF2B5EF4-FFF2-40B4-BE49-F238E27FC236}">
                <a16:creationId xmlns:a16="http://schemas.microsoft.com/office/drawing/2014/main" id="{F1F6CD39-1A55-6D4C-BEB6-B36EFFBC40B3}"/>
              </a:ext>
            </a:extLst>
          </p:cNvPr>
          <p:cNvSpPr/>
          <p:nvPr/>
        </p:nvSpPr>
        <p:spPr>
          <a:xfrm>
            <a:off x="8760296" y="5009471"/>
            <a:ext cx="274320" cy="2743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90" name="Straight Arrow Connector 89">
            <a:extLst>
              <a:ext uri="{FF2B5EF4-FFF2-40B4-BE49-F238E27FC236}">
                <a16:creationId xmlns:a16="http://schemas.microsoft.com/office/drawing/2014/main" id="{BBAFA8B5-75A3-4244-8054-7FB1E3995C27}"/>
              </a:ext>
            </a:extLst>
          </p:cNvPr>
          <p:cNvCxnSpPr>
            <a:cxnSpLocks/>
            <a:stCxn id="86" idx="1"/>
            <a:endCxn id="39" idx="3"/>
          </p:cNvCxnSpPr>
          <p:nvPr/>
        </p:nvCxnSpPr>
        <p:spPr>
          <a:xfrm flipH="1">
            <a:off x="7824192" y="5146632"/>
            <a:ext cx="936104" cy="1"/>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BFECC32-9D79-DD47-98B9-D33ADD45D619}"/>
              </a:ext>
            </a:extLst>
          </p:cNvPr>
          <p:cNvCxnSpPr>
            <a:cxnSpLocks/>
            <a:stCxn id="85" idx="0"/>
            <a:endCxn id="40" idx="2"/>
          </p:cNvCxnSpPr>
          <p:nvPr/>
        </p:nvCxnSpPr>
        <p:spPr>
          <a:xfrm flipV="1">
            <a:off x="7086715" y="3228006"/>
            <a:ext cx="0" cy="890364"/>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0DA8673-B94B-AA49-97E5-F83A50AF72BE}"/>
              </a:ext>
            </a:extLst>
          </p:cNvPr>
          <p:cNvCxnSpPr>
            <a:cxnSpLocks/>
            <a:stCxn id="85" idx="1"/>
            <a:endCxn id="37" idx="3"/>
          </p:cNvCxnSpPr>
          <p:nvPr/>
        </p:nvCxnSpPr>
        <p:spPr>
          <a:xfrm flipH="1">
            <a:off x="6312025" y="4255530"/>
            <a:ext cx="637531" cy="22222"/>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05DEF87-7AFE-9640-8A82-415D345CED15}"/>
              </a:ext>
            </a:extLst>
          </p:cNvPr>
          <p:cNvCxnSpPr>
            <a:cxnSpLocks/>
            <a:stCxn id="39" idx="0"/>
            <a:endCxn id="85" idx="2"/>
          </p:cNvCxnSpPr>
          <p:nvPr/>
        </p:nvCxnSpPr>
        <p:spPr>
          <a:xfrm flipV="1">
            <a:off x="7086715" y="4392691"/>
            <a:ext cx="0" cy="405857"/>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A0A03AE3-116E-B640-93A5-B82231DAAA64}"/>
              </a:ext>
            </a:extLst>
          </p:cNvPr>
          <p:cNvCxnSpPr>
            <a:cxnSpLocks/>
            <a:stCxn id="47" idx="2"/>
            <a:endCxn id="31" idx="3"/>
          </p:cNvCxnSpPr>
          <p:nvPr/>
        </p:nvCxnSpPr>
        <p:spPr>
          <a:xfrm rot="5400000">
            <a:off x="3931463" y="3488221"/>
            <a:ext cx="1260671" cy="318390"/>
          </a:xfrm>
          <a:prstGeom prst="bentConnector2">
            <a:avLst/>
          </a:prstGeom>
          <a:ln w="254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1548353-6C29-6B42-8D45-DC92F0324260}"/>
              </a:ext>
            </a:extLst>
          </p:cNvPr>
          <p:cNvCxnSpPr>
            <a:cxnSpLocks/>
          </p:cNvCxnSpPr>
          <p:nvPr/>
        </p:nvCxnSpPr>
        <p:spPr>
          <a:xfrm flipH="1">
            <a:off x="4411793" y="4422676"/>
            <a:ext cx="473857" cy="0"/>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F106866D-2557-3E47-AAA0-8BC074E647AE}"/>
              </a:ext>
            </a:extLst>
          </p:cNvPr>
          <p:cNvSpPr txBox="1"/>
          <p:nvPr/>
        </p:nvSpPr>
        <p:spPr>
          <a:xfrm>
            <a:off x="4778364" y="2502318"/>
            <a:ext cx="1533661" cy="400110"/>
          </a:xfrm>
          <a:prstGeom prst="rect">
            <a:avLst/>
          </a:prstGeom>
          <a:noFill/>
        </p:spPr>
        <p:txBody>
          <a:bodyPr wrap="square" rtlCol="0">
            <a:spAutoFit/>
          </a:bodyPr>
          <a:lstStyle/>
          <a:p>
            <a:pPr algn="ctr"/>
            <a:r>
              <a:rPr lang="en-US" sz="2000" b="1" dirty="0">
                <a:solidFill>
                  <a:schemeClr val="accent1">
                    <a:lumMod val="75000"/>
                  </a:schemeClr>
                </a:solidFill>
                <a:latin typeface="Candara" panose="020E0502030303020204" pitchFamily="34" charset="0"/>
                <a:cs typeface="Calibri" panose="020F0502020204030204" pitchFamily="34" charset="0"/>
              </a:rPr>
              <a:t>S2 available</a:t>
            </a:r>
          </a:p>
        </p:txBody>
      </p:sp>
      <p:sp>
        <p:nvSpPr>
          <p:cNvPr id="111" name="TextBox 110">
            <a:extLst>
              <a:ext uri="{FF2B5EF4-FFF2-40B4-BE49-F238E27FC236}">
                <a16:creationId xmlns:a16="http://schemas.microsoft.com/office/drawing/2014/main" id="{13B4B0D9-4EF5-4343-A8C2-A9870694022B}"/>
              </a:ext>
            </a:extLst>
          </p:cNvPr>
          <p:cNvSpPr txBox="1"/>
          <p:nvPr/>
        </p:nvSpPr>
        <p:spPr>
          <a:xfrm>
            <a:off x="2927649" y="3334476"/>
            <a:ext cx="1973619" cy="400110"/>
          </a:xfrm>
          <a:prstGeom prst="rect">
            <a:avLst/>
          </a:prstGeom>
          <a:noFill/>
        </p:spPr>
        <p:txBody>
          <a:bodyPr wrap="square" rtlCol="0">
            <a:spAutoFit/>
          </a:bodyPr>
          <a:lstStyle/>
          <a:p>
            <a:pPr algn="ctr"/>
            <a:r>
              <a:rPr lang="en-US" sz="2000" b="1" dirty="0">
                <a:solidFill>
                  <a:schemeClr val="accent1">
                    <a:lumMod val="75000"/>
                  </a:schemeClr>
                </a:solidFill>
                <a:latin typeface="Candara" panose="020E0502030303020204" pitchFamily="34" charset="0"/>
                <a:cs typeface="Calibri" panose="020F0502020204030204" pitchFamily="34" charset="0"/>
              </a:rPr>
              <a:t>S2 unavailable</a:t>
            </a:r>
          </a:p>
        </p:txBody>
      </p:sp>
      <p:sp>
        <p:nvSpPr>
          <p:cNvPr id="112" name="TextBox 111">
            <a:extLst>
              <a:ext uri="{FF2B5EF4-FFF2-40B4-BE49-F238E27FC236}">
                <a16:creationId xmlns:a16="http://schemas.microsoft.com/office/drawing/2014/main" id="{D3FB401C-9577-8046-9392-AF574B150E6B}"/>
              </a:ext>
            </a:extLst>
          </p:cNvPr>
          <p:cNvSpPr txBox="1"/>
          <p:nvPr/>
        </p:nvSpPr>
        <p:spPr>
          <a:xfrm>
            <a:off x="7710513" y="4595619"/>
            <a:ext cx="1285624" cy="584775"/>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timeout </a:t>
            </a:r>
            <a:br>
              <a:rPr lang="en-US" sz="1600" b="1" dirty="0">
                <a:solidFill>
                  <a:schemeClr val="accent1">
                    <a:lumMod val="75000"/>
                  </a:schemeClr>
                </a:solidFill>
                <a:latin typeface="Candara" panose="020E0502030303020204" pitchFamily="34" charset="0"/>
                <a:cs typeface="Calibri" panose="020F0502020204030204" pitchFamily="34" charset="0"/>
              </a:rPr>
            </a:br>
            <a:r>
              <a:rPr lang="en-US" sz="1600" b="1" dirty="0">
                <a:solidFill>
                  <a:schemeClr val="accent1">
                    <a:lumMod val="75000"/>
                  </a:schemeClr>
                </a:solidFill>
                <a:latin typeface="Candara" panose="020E0502030303020204" pitchFamily="34" charset="0"/>
                <a:cs typeface="Calibri" panose="020F0502020204030204" pitchFamily="34" charset="0"/>
              </a:rPr>
              <a:t>fail</a:t>
            </a:r>
          </a:p>
        </p:txBody>
      </p:sp>
      <p:cxnSp>
        <p:nvCxnSpPr>
          <p:cNvPr id="113" name="Straight Arrow Connector 112">
            <a:extLst>
              <a:ext uri="{FF2B5EF4-FFF2-40B4-BE49-F238E27FC236}">
                <a16:creationId xmlns:a16="http://schemas.microsoft.com/office/drawing/2014/main" id="{94854AAD-6849-1945-9574-0DE70EE70C3F}"/>
              </a:ext>
            </a:extLst>
          </p:cNvPr>
          <p:cNvCxnSpPr>
            <a:cxnSpLocks/>
            <a:stCxn id="41" idx="2"/>
            <a:endCxn id="86" idx="0"/>
          </p:cNvCxnSpPr>
          <p:nvPr/>
        </p:nvCxnSpPr>
        <p:spPr>
          <a:xfrm>
            <a:off x="8887200" y="4307467"/>
            <a:ext cx="10256" cy="702005"/>
          </a:xfrm>
          <a:prstGeom prst="straightConnector1">
            <a:avLst/>
          </a:prstGeom>
          <a:ln w="381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1B94F8C-C103-8B43-BB60-DC48A60EFA78}"/>
              </a:ext>
            </a:extLst>
          </p:cNvPr>
          <p:cNvSpPr txBox="1"/>
          <p:nvPr/>
        </p:nvSpPr>
        <p:spPr>
          <a:xfrm>
            <a:off x="7752184" y="5660218"/>
            <a:ext cx="1285624" cy="338554"/>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timeout OK</a:t>
            </a:r>
          </a:p>
        </p:txBody>
      </p:sp>
      <p:sp>
        <p:nvSpPr>
          <p:cNvPr id="117" name="TextBox 116">
            <a:extLst>
              <a:ext uri="{FF2B5EF4-FFF2-40B4-BE49-F238E27FC236}">
                <a16:creationId xmlns:a16="http://schemas.microsoft.com/office/drawing/2014/main" id="{F4ECFA2F-63A2-B948-8F84-6E656DC19D2E}"/>
              </a:ext>
            </a:extLst>
          </p:cNvPr>
          <p:cNvSpPr txBox="1"/>
          <p:nvPr/>
        </p:nvSpPr>
        <p:spPr>
          <a:xfrm>
            <a:off x="6328706" y="4270581"/>
            <a:ext cx="847414" cy="276999"/>
          </a:xfrm>
          <a:prstGeom prst="rect">
            <a:avLst/>
          </a:prstGeom>
          <a:noFill/>
        </p:spPr>
        <p:txBody>
          <a:bodyPr wrap="square" rtlCol="0">
            <a:spAutoFit/>
          </a:bodyPr>
          <a:lstStyle/>
          <a:p>
            <a:pPr algn="ctr"/>
            <a:r>
              <a:rPr lang="en-US" sz="1200" b="1" dirty="0">
                <a:solidFill>
                  <a:schemeClr val="accent1">
                    <a:lumMod val="75000"/>
                  </a:schemeClr>
                </a:solidFill>
                <a:latin typeface="Candara" panose="020E0502030303020204" pitchFamily="34" charset="0"/>
                <a:cs typeface="Calibri" panose="020F0502020204030204" pitchFamily="34" charset="0"/>
              </a:rPr>
              <a:t>retries &gt;3</a:t>
            </a:r>
          </a:p>
        </p:txBody>
      </p:sp>
      <p:sp>
        <p:nvSpPr>
          <p:cNvPr id="118" name="TextBox 117">
            <a:extLst>
              <a:ext uri="{FF2B5EF4-FFF2-40B4-BE49-F238E27FC236}">
                <a16:creationId xmlns:a16="http://schemas.microsoft.com/office/drawing/2014/main" id="{1856257E-0BB1-8545-8184-9F51E482008C}"/>
              </a:ext>
            </a:extLst>
          </p:cNvPr>
          <p:cNvSpPr txBox="1"/>
          <p:nvPr/>
        </p:nvSpPr>
        <p:spPr>
          <a:xfrm>
            <a:off x="5798849" y="3442020"/>
            <a:ext cx="1285624" cy="338554"/>
          </a:xfrm>
          <a:prstGeom prst="rect">
            <a:avLst/>
          </a:prstGeom>
          <a:noFill/>
        </p:spPr>
        <p:txBody>
          <a:bodyPr wrap="square" rtlCol="0">
            <a:spAutoFit/>
          </a:bodyPr>
          <a:lstStyle/>
          <a:p>
            <a:pPr algn="ctr"/>
            <a:r>
              <a:rPr lang="en-US" sz="1600" b="1" dirty="0">
                <a:solidFill>
                  <a:schemeClr val="accent1">
                    <a:lumMod val="75000"/>
                  </a:schemeClr>
                </a:solidFill>
                <a:latin typeface="Candara" panose="020E0502030303020204" pitchFamily="34" charset="0"/>
                <a:cs typeface="Calibri" panose="020F0502020204030204" pitchFamily="34" charset="0"/>
              </a:rPr>
              <a:t>retries &lt;=3</a:t>
            </a:r>
          </a:p>
        </p:txBody>
      </p:sp>
    </p:spTree>
    <p:extLst>
      <p:ext uri="{BB962C8B-B14F-4D97-AF65-F5344CB8AC3E}">
        <p14:creationId xmlns:p14="http://schemas.microsoft.com/office/powerpoint/2010/main" val="954917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Serverless</a:t>
            </a:r>
            <a:r>
              <a:rPr lang="en-US" dirty="0"/>
              <a:t> computing and functions as a service (</a:t>
            </a:r>
            <a:r>
              <a:rPr lang="en-US" dirty="0" err="1"/>
              <a:t>FaaS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697349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a:t>
            </a:r>
          </a:p>
        </p:txBody>
      </p:sp>
      <p:sp>
        <p:nvSpPr>
          <p:cNvPr id="3" name="Content Placeholder 2"/>
          <p:cNvSpPr>
            <a:spLocks noGrp="1"/>
          </p:cNvSpPr>
          <p:nvPr>
            <p:ph idx="1"/>
          </p:nvPr>
        </p:nvSpPr>
        <p:spPr/>
        <p:txBody>
          <a:bodyPr>
            <a:normAutofit/>
          </a:bodyPr>
          <a:lstStyle/>
          <a:p>
            <a:r>
              <a:rPr lang="en-US" dirty="0" err="1"/>
              <a:t>Serverless</a:t>
            </a:r>
            <a:r>
              <a:rPr lang="en-US" dirty="0"/>
              <a:t> is a cloud computing model where cloud providers manage the cloud computing infrastructure required for providing resources according to customer needs. </a:t>
            </a:r>
            <a:endParaRPr lang="en-US" dirty="0" smtClean="0"/>
          </a:p>
          <a:p>
            <a:r>
              <a:rPr lang="en-US" dirty="0" smtClean="0"/>
              <a:t>In </a:t>
            </a:r>
            <a:r>
              <a:rPr lang="en-US" dirty="0"/>
              <a:t>the context of </a:t>
            </a:r>
            <a:r>
              <a:rPr lang="en-US" dirty="0" err="1"/>
              <a:t>serverless</a:t>
            </a:r>
            <a:r>
              <a:rPr lang="en-US" dirty="0"/>
              <a:t>, servers still exist, but developers don’t have to spend their time and energy on managing these servers. </a:t>
            </a:r>
            <a:endParaRPr lang="en-US" dirty="0" smtClean="0"/>
          </a:p>
          <a:p>
            <a:r>
              <a:rPr lang="en-US" dirty="0" err="1" smtClean="0"/>
              <a:t>Serverless</a:t>
            </a:r>
            <a:r>
              <a:rPr lang="en-US" dirty="0" smtClean="0"/>
              <a:t> </a:t>
            </a:r>
            <a:r>
              <a:rPr lang="en-US" dirty="0"/>
              <a:t>allows developers to focus on developing </a:t>
            </a:r>
            <a:r>
              <a:rPr lang="en-US" dirty="0" err="1" smtClean="0"/>
              <a:t>serverless</a:t>
            </a:r>
            <a:r>
              <a:rPr lang="en-US" dirty="0" smtClean="0"/>
              <a:t> applications </a:t>
            </a:r>
            <a:r>
              <a:rPr lang="en-US" dirty="0"/>
              <a:t>and implements </a:t>
            </a:r>
            <a:r>
              <a:rPr lang="en-US" dirty="0" err="1"/>
              <a:t>autoscaling</a:t>
            </a:r>
            <a:r>
              <a:rPr lang="en-US" dirty="0"/>
              <a:t> based on the resource consumption by </a:t>
            </a:r>
            <a:r>
              <a:rPr lang="en-US" dirty="0" err="1"/>
              <a:t>serverless</a:t>
            </a:r>
            <a:r>
              <a:rPr lang="en-US" dirty="0"/>
              <a:t>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812002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 as a Service (</a:t>
            </a:r>
            <a:r>
              <a:rPr lang="en-US" dirty="0" err="1"/>
              <a:t>FaaS</a:t>
            </a:r>
            <a:r>
              <a:rPr lang="en-US" dirty="0"/>
              <a:t>)?</a:t>
            </a:r>
          </a:p>
        </p:txBody>
      </p:sp>
      <p:sp>
        <p:nvSpPr>
          <p:cNvPr id="3" name="Content Placeholder 2"/>
          <p:cNvSpPr>
            <a:spLocks noGrp="1"/>
          </p:cNvSpPr>
          <p:nvPr>
            <p:ph idx="1"/>
          </p:nvPr>
        </p:nvSpPr>
        <p:spPr/>
        <p:txBody>
          <a:bodyPr>
            <a:normAutofit/>
          </a:bodyPr>
          <a:lstStyle/>
          <a:p>
            <a:r>
              <a:rPr lang="en-US" dirty="0"/>
              <a:t>Function as a Service is a relatively newer concept that aims to offer developers the freedom to create software functions in a cloud environment easily. </a:t>
            </a:r>
            <a:endParaRPr lang="en-US" dirty="0" smtClean="0"/>
          </a:p>
          <a:p>
            <a:r>
              <a:rPr lang="en-US" dirty="0" smtClean="0"/>
              <a:t>In </a:t>
            </a:r>
            <a:r>
              <a:rPr lang="en-US" dirty="0"/>
              <a:t>this method, the developers will still create the application logic, yet the code is executed in stateless compute instances that are managed by the cloud provider.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977754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 as a Service (</a:t>
            </a:r>
            <a:r>
              <a:rPr lang="en-US" dirty="0" err="1"/>
              <a:t>FaaS</a:t>
            </a:r>
            <a:r>
              <a:rPr lang="en-US" dirty="0"/>
              <a:t>)?</a:t>
            </a:r>
          </a:p>
        </p:txBody>
      </p:sp>
      <p:sp>
        <p:nvSpPr>
          <p:cNvPr id="3" name="Content Placeholder 2"/>
          <p:cNvSpPr>
            <a:spLocks noGrp="1"/>
          </p:cNvSpPr>
          <p:nvPr>
            <p:ph idx="1"/>
          </p:nvPr>
        </p:nvSpPr>
        <p:spPr/>
        <p:txBody>
          <a:bodyPr>
            <a:normAutofit/>
          </a:bodyPr>
          <a:lstStyle/>
          <a:p>
            <a:r>
              <a:rPr lang="en-US" dirty="0" err="1" smtClean="0"/>
              <a:t>FaaS</a:t>
            </a:r>
            <a:r>
              <a:rPr lang="en-US" dirty="0" smtClean="0"/>
              <a:t> </a:t>
            </a:r>
            <a:r>
              <a:rPr lang="en-US" dirty="0"/>
              <a:t>provides an event-driven computing architecture where functions are triggered by a specific event such as message queues, HTTP requests, etc. </a:t>
            </a:r>
            <a:endParaRPr lang="en-US" dirty="0" smtClean="0"/>
          </a:p>
          <a:p>
            <a:r>
              <a:rPr lang="en-US" dirty="0" smtClean="0"/>
              <a:t>Some </a:t>
            </a:r>
            <a:r>
              <a:rPr lang="en-US" dirty="0"/>
              <a:t>of the </a:t>
            </a:r>
            <a:r>
              <a:rPr lang="en-US" dirty="0" err="1"/>
              <a:t>FaaS</a:t>
            </a:r>
            <a:r>
              <a:rPr lang="en-US" dirty="0"/>
              <a:t> options available through leading cloud providers include:</a:t>
            </a:r>
          </a:p>
          <a:p>
            <a:pPr lvl="1"/>
            <a:r>
              <a:rPr lang="en-US" dirty="0" smtClean="0"/>
              <a:t>Azure </a:t>
            </a:r>
            <a:r>
              <a:rPr lang="en-US" dirty="0"/>
              <a:t>Functions</a:t>
            </a:r>
          </a:p>
          <a:p>
            <a:pPr lvl="1"/>
            <a:r>
              <a:rPr lang="en-US" dirty="0"/>
              <a:t>AWS Lambda</a:t>
            </a:r>
          </a:p>
          <a:p>
            <a:pPr lvl="1"/>
            <a:r>
              <a:rPr lang="en-US" dirty="0"/>
              <a:t>Google Cloud Functions</a:t>
            </a:r>
          </a:p>
          <a:p>
            <a:pPr lvl="1"/>
            <a:r>
              <a:rPr lang="en-US" dirty="0"/>
              <a:t>Oracle Cloud Functions</a:t>
            </a:r>
          </a:p>
          <a:p>
            <a:r>
              <a:rPr lang="en-US" dirty="0"/>
              <a:t>Function as a Service model adheres to a pay-as-you-go model where you have to only pay for the function when it’s used.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517418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 as a Service (</a:t>
            </a:r>
            <a:r>
              <a:rPr lang="en-US" dirty="0" err="1"/>
              <a:t>FaaS</a:t>
            </a:r>
            <a:r>
              <a:rPr lang="en-US" dirty="0"/>
              <a:t>)?</a:t>
            </a:r>
          </a:p>
        </p:txBody>
      </p:sp>
      <p:sp>
        <p:nvSpPr>
          <p:cNvPr id="3" name="Content Placeholder 2"/>
          <p:cNvSpPr>
            <a:spLocks noGrp="1"/>
          </p:cNvSpPr>
          <p:nvPr>
            <p:ph idx="1"/>
          </p:nvPr>
        </p:nvSpPr>
        <p:spPr/>
        <p:txBody>
          <a:bodyPr/>
          <a:lstStyle/>
          <a:p>
            <a:r>
              <a:rPr lang="en-US" dirty="0" err="1"/>
              <a:t>FaaS</a:t>
            </a:r>
            <a:r>
              <a:rPr lang="en-US" dirty="0"/>
              <a:t> allows developers to solely focus on developing the application functionality without having to consider backend infrastructure or server configurations. </a:t>
            </a:r>
            <a:endParaRPr lang="en-US" dirty="0" smtClean="0"/>
          </a:p>
          <a:p>
            <a:r>
              <a:rPr lang="en-US" dirty="0" smtClean="0"/>
              <a:t>Instead</a:t>
            </a:r>
            <a:r>
              <a:rPr lang="en-US" dirty="0"/>
              <a:t>, you’ll simply:</a:t>
            </a:r>
          </a:p>
          <a:p>
            <a:pPr lvl="1"/>
            <a:r>
              <a:rPr lang="en-US" dirty="0" smtClean="0"/>
              <a:t>Pick </a:t>
            </a:r>
            <a:r>
              <a:rPr lang="en-US" dirty="0"/>
              <a:t>the programming language of your choice.</a:t>
            </a:r>
          </a:p>
          <a:p>
            <a:pPr lvl="1"/>
            <a:r>
              <a:rPr lang="en-US" dirty="0"/>
              <a:t>Package the function with its software dependencies.</a:t>
            </a:r>
          </a:p>
          <a:p>
            <a:pPr lvl="1"/>
            <a:r>
              <a:rPr lang="en-US" dirty="0"/>
              <a:t>Finally, deploy the function.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278834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FaaS</a:t>
            </a:r>
            <a:r>
              <a:rPr lang="en-US" dirty="0" smtClean="0"/>
              <a:t> Architecture</a:t>
            </a:r>
            <a:endParaRPr lang="en-US" dirty="0"/>
          </a:p>
        </p:txBody>
      </p:sp>
      <p:sp>
        <p:nvSpPr>
          <p:cNvPr id="3" name="Content Placeholder 2"/>
          <p:cNvSpPr>
            <a:spLocks noGrp="1"/>
          </p:cNvSpPr>
          <p:nvPr>
            <p:ph idx="1"/>
          </p:nvPr>
        </p:nvSpPr>
        <p:spPr/>
        <p:txBody>
          <a:bodyPr>
            <a:normAutofit/>
          </a:bodyPr>
          <a:lstStyle/>
          <a:p>
            <a:r>
              <a:rPr lang="en-US" dirty="0" err="1"/>
              <a:t>FaaS</a:t>
            </a:r>
            <a:r>
              <a:rPr lang="en-US" dirty="0"/>
              <a:t> architecture is composed of three main components:</a:t>
            </a:r>
          </a:p>
          <a:p>
            <a:pPr lvl="1"/>
            <a:r>
              <a:rPr lang="en-US" dirty="0" smtClean="0"/>
              <a:t>Functions</a:t>
            </a:r>
          </a:p>
          <a:p>
            <a:pPr lvl="2"/>
            <a:r>
              <a:rPr lang="en-US" dirty="0" smtClean="0"/>
              <a:t>A </a:t>
            </a:r>
            <a:r>
              <a:rPr lang="en-US" dirty="0"/>
              <a:t>function is a small, independent piece of code that performs a specific task. </a:t>
            </a:r>
          </a:p>
          <a:p>
            <a:pPr lvl="1"/>
            <a:r>
              <a:rPr lang="en-US" dirty="0" smtClean="0"/>
              <a:t>Event sources</a:t>
            </a:r>
          </a:p>
          <a:p>
            <a:pPr lvl="2"/>
            <a:r>
              <a:rPr lang="en-US" dirty="0" smtClean="0"/>
              <a:t>An </a:t>
            </a:r>
            <a:r>
              <a:rPr lang="en-US" dirty="0"/>
              <a:t>event source is a trigger that causes a function to be executed. </a:t>
            </a:r>
          </a:p>
          <a:p>
            <a:pPr lvl="1"/>
            <a:r>
              <a:rPr lang="en-US" dirty="0" err="1" smtClean="0"/>
              <a:t>FaaS</a:t>
            </a:r>
            <a:r>
              <a:rPr lang="en-US" dirty="0" smtClean="0"/>
              <a:t> platform</a:t>
            </a:r>
          </a:p>
          <a:p>
            <a:pPr lvl="2"/>
            <a:r>
              <a:rPr lang="en-US" dirty="0" smtClean="0"/>
              <a:t>The </a:t>
            </a:r>
            <a:r>
              <a:rPr lang="en-US" dirty="0" err="1"/>
              <a:t>FaaS</a:t>
            </a:r>
            <a:r>
              <a:rPr lang="en-US" dirty="0"/>
              <a:t> platform is the infrastructure that runs and manages the </a:t>
            </a:r>
            <a:r>
              <a:rPr lang="en-US" dirty="0" smtClean="0"/>
              <a:t>functions</a:t>
            </a:r>
          </a:p>
          <a:p>
            <a:pPr marL="0" indent="0">
              <a:buNone/>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19623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a:t>
            </a:r>
            <a:r>
              <a:rPr lang="en-US" dirty="0"/>
              <a:t>integration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a:t>There are several key components that make up a typical cloud-based integration architecture:</a:t>
            </a:r>
          </a:p>
          <a:p>
            <a:pPr lvl="1"/>
            <a:r>
              <a:rPr lang="en-US" dirty="0" smtClean="0"/>
              <a:t>Scalability </a:t>
            </a:r>
            <a:r>
              <a:rPr lang="en-US" dirty="0"/>
              <a:t>and </a:t>
            </a:r>
            <a:r>
              <a:rPr lang="en-US" dirty="0" smtClean="0"/>
              <a:t>performance</a:t>
            </a:r>
          </a:p>
          <a:p>
            <a:pPr lvl="2"/>
            <a:r>
              <a:rPr lang="en-US" dirty="0" smtClean="0"/>
              <a:t>load </a:t>
            </a:r>
            <a:r>
              <a:rPr lang="en-US" dirty="0"/>
              <a:t>balancing, caching, and other performance optimization techniques.</a:t>
            </a:r>
          </a:p>
          <a:p>
            <a:pPr lvl="1"/>
            <a:r>
              <a:rPr lang="en-US" dirty="0"/>
              <a:t>Monitoring and </a:t>
            </a:r>
            <a:r>
              <a:rPr lang="en-US" dirty="0" smtClean="0"/>
              <a:t>management</a:t>
            </a:r>
          </a:p>
          <a:p>
            <a:pPr lvl="2"/>
            <a:r>
              <a:rPr lang="en-US" dirty="0" smtClean="0"/>
              <a:t>monitoring </a:t>
            </a:r>
            <a:r>
              <a:rPr lang="en-US" dirty="0"/>
              <a:t>performance, troubleshooting issues, and applying updates and patches.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7597107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Best </a:t>
            </a:r>
            <a:r>
              <a:rPr lang="en-US" dirty="0"/>
              <a:t>practices</a:t>
            </a:r>
          </a:p>
        </p:txBody>
      </p:sp>
      <p:sp>
        <p:nvSpPr>
          <p:cNvPr id="3" name="Content Placeholder 2"/>
          <p:cNvSpPr>
            <a:spLocks noGrp="1"/>
          </p:cNvSpPr>
          <p:nvPr>
            <p:ph idx="1"/>
          </p:nvPr>
        </p:nvSpPr>
        <p:spPr/>
        <p:txBody>
          <a:bodyPr/>
          <a:lstStyle/>
          <a:p>
            <a:r>
              <a:rPr lang="en-US" dirty="0"/>
              <a:t>Design for event-driven architectures</a:t>
            </a:r>
          </a:p>
          <a:p>
            <a:r>
              <a:rPr lang="en-US" dirty="0"/>
              <a:t>Minimize cold starts</a:t>
            </a:r>
          </a:p>
          <a:p>
            <a:r>
              <a:rPr lang="en-US" dirty="0"/>
              <a:t>Optimize performance</a:t>
            </a:r>
          </a:p>
          <a:p>
            <a:r>
              <a:rPr lang="en-US" dirty="0"/>
              <a:t>Use monitoring and logging</a:t>
            </a:r>
          </a:p>
          <a:p>
            <a:r>
              <a:rPr lang="en-US" dirty="0"/>
              <a:t>Use security best practices</a:t>
            </a:r>
          </a:p>
          <a:p>
            <a:r>
              <a:rPr lang="en-US" dirty="0"/>
              <a:t>Use version control</a:t>
            </a:r>
          </a:p>
          <a:p>
            <a:r>
              <a:rPr lang="en-US" dirty="0"/>
              <a:t>Use automated testing and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900758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key factors </a:t>
            </a:r>
          </a:p>
        </p:txBody>
      </p:sp>
      <p:sp>
        <p:nvSpPr>
          <p:cNvPr id="3" name="Content Placeholder 2"/>
          <p:cNvSpPr>
            <a:spLocks noGrp="1"/>
          </p:cNvSpPr>
          <p:nvPr>
            <p:ph idx="1"/>
          </p:nvPr>
        </p:nvSpPr>
        <p:spPr/>
        <p:txBody>
          <a:bodyPr/>
          <a:lstStyle/>
          <a:p>
            <a:r>
              <a:rPr lang="en-US" dirty="0"/>
              <a:t>Functional requirements</a:t>
            </a:r>
          </a:p>
          <a:p>
            <a:r>
              <a:rPr lang="en-US" dirty="0"/>
              <a:t>Scalability</a:t>
            </a:r>
          </a:p>
          <a:p>
            <a:r>
              <a:rPr lang="en-US" dirty="0"/>
              <a:t>Performance</a:t>
            </a:r>
          </a:p>
          <a:p>
            <a:r>
              <a:rPr lang="en-US" dirty="0"/>
              <a:t>Integration</a:t>
            </a:r>
          </a:p>
          <a:p>
            <a:r>
              <a:rPr lang="en-US" dirty="0"/>
              <a:t>Pricing</a:t>
            </a:r>
          </a:p>
          <a:p>
            <a:r>
              <a:rPr lang="en-US" dirty="0"/>
              <a:t>Security</a:t>
            </a:r>
          </a:p>
          <a:p>
            <a:r>
              <a:rPr lang="en-US" dirty="0"/>
              <a:t>Support</a:t>
            </a:r>
          </a:p>
          <a:p>
            <a:r>
              <a:rPr lang="en-US" dirty="0"/>
              <a:t>Vendor lock-in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1217885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compliance, and monitoring considerations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3211792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US" dirty="0"/>
              <a:t>Cloud-based integration solutions involve the exchange of sensitive data and information between various applications and systems over the internet. </a:t>
            </a:r>
            <a:endParaRPr lang="en-US" dirty="0" smtClean="0"/>
          </a:p>
          <a:p>
            <a:r>
              <a:rPr lang="en-US" dirty="0" smtClean="0"/>
              <a:t>Therefore</a:t>
            </a:r>
            <a:r>
              <a:rPr lang="en-US" dirty="0"/>
              <a:t>, it is crucial to ensure that security, compliance, and monitoring are given utmost importance to protect against data breaches, cyber attacks, and regulatory violations.</a:t>
            </a:r>
          </a:p>
          <a:p>
            <a:r>
              <a:rPr lang="en-US" dirty="0" smtClean="0"/>
              <a:t>Security </a:t>
            </a:r>
            <a:r>
              <a:rPr lang="en-US" dirty="0"/>
              <a:t>considerations in cloud-based integration solutions involve protecting data and systems from unauthorized access and ensuring that data is encrypted both in transit and at rest. </a:t>
            </a:r>
            <a:endParaRPr lang="en-US" dirty="0" smtClean="0"/>
          </a:p>
          <a:p>
            <a:r>
              <a:rPr lang="en-US" dirty="0" smtClean="0"/>
              <a:t>Identity </a:t>
            </a:r>
            <a:r>
              <a:rPr lang="en-US" dirty="0"/>
              <a:t>and access management (IAM) measures must be in place to ensure that only authorized personnel can access the data</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3427762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a:t>
            </a:r>
            <a:r>
              <a:rPr lang="en-US" dirty="0"/>
              <a:t>and monitoring </a:t>
            </a:r>
          </a:p>
        </p:txBody>
      </p:sp>
      <p:sp>
        <p:nvSpPr>
          <p:cNvPr id="3" name="Content Placeholder 2"/>
          <p:cNvSpPr>
            <a:spLocks noGrp="1"/>
          </p:cNvSpPr>
          <p:nvPr>
            <p:ph idx="1"/>
          </p:nvPr>
        </p:nvSpPr>
        <p:spPr/>
        <p:txBody>
          <a:bodyPr>
            <a:normAutofit/>
          </a:bodyPr>
          <a:lstStyle/>
          <a:p>
            <a:r>
              <a:rPr lang="en-US" dirty="0"/>
              <a:t>Compliance considerations involve ensuring that the integration solution meets industry-specific regulations such as HIPAA, GDPR, and PCI DSS. </a:t>
            </a:r>
            <a:endParaRPr lang="en-US" dirty="0" smtClean="0"/>
          </a:p>
          <a:p>
            <a:r>
              <a:rPr lang="en-US" dirty="0" smtClean="0"/>
              <a:t>Organizations </a:t>
            </a:r>
            <a:r>
              <a:rPr lang="en-US" dirty="0"/>
              <a:t>must ensure that all data privacy, security, and compliance regulations are followed to avoid fines and other penalties.</a:t>
            </a:r>
          </a:p>
          <a:p>
            <a:r>
              <a:rPr lang="en-US" dirty="0" smtClean="0"/>
              <a:t>Monitoring </a:t>
            </a:r>
            <a:r>
              <a:rPr lang="en-US" dirty="0"/>
              <a:t>is essential to ensure that all the components of the integration solution are working correctly and to identify and address issues in </a:t>
            </a:r>
            <a:r>
              <a:rPr lang="en-US" dirty="0" smtClean="0"/>
              <a:t>real-time.</a:t>
            </a:r>
          </a:p>
          <a:p>
            <a:r>
              <a:rPr lang="en-US" dirty="0" smtClean="0"/>
              <a:t>Organizations </a:t>
            </a:r>
            <a:r>
              <a:rPr lang="en-US" dirty="0"/>
              <a:t>must monitor for any potential security threats, performance issues, or compliance violations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9185277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a:t>The key challenges related to security, compliance, and monitoring in the cloud environment include the complexity of the cloud infrastructure, the need to protect data across multiple cloud services and providers, and the need to meet specific compliance requirements. </a:t>
            </a:r>
            <a:endParaRPr lang="en-US" dirty="0" smtClean="0"/>
          </a:p>
          <a:p>
            <a:r>
              <a:rPr lang="en-US" dirty="0" smtClean="0"/>
              <a:t>Organizations </a:t>
            </a:r>
            <a:r>
              <a:rPr lang="en-US" dirty="0"/>
              <a:t>must ensure that they have the necessary knowledge and expertise to implement appropriate security, compliance, and monitoring measures in the cloud environment.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614308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US" dirty="0"/>
              <a:t>Security is a critical consideration for any cloud-based integration solution.</a:t>
            </a:r>
          </a:p>
          <a:p>
            <a:r>
              <a:rPr lang="en-US" dirty="0"/>
              <a:t>There are a number of security risks associated with cloud-based integration, including:</a:t>
            </a:r>
          </a:p>
          <a:p>
            <a:pPr lvl="1"/>
            <a:r>
              <a:rPr lang="en-US" dirty="0"/>
              <a:t>Data breaches</a:t>
            </a:r>
          </a:p>
          <a:p>
            <a:pPr lvl="1"/>
            <a:r>
              <a:rPr lang="en-US" dirty="0"/>
              <a:t>Denial-of-service attacks</a:t>
            </a:r>
          </a:p>
          <a:p>
            <a:pPr lvl="1"/>
            <a:r>
              <a:rPr lang="en-US" dirty="0"/>
              <a:t>Malware attacks</a:t>
            </a:r>
          </a:p>
          <a:p>
            <a:r>
              <a:rPr lang="en-US" dirty="0"/>
              <a:t>It is important to implement security measures to protect your data and applications.</a:t>
            </a:r>
          </a:p>
          <a:p>
            <a:r>
              <a:rPr lang="en-US" dirty="0"/>
              <a:t>Some of the security measures you can implement include:</a:t>
            </a:r>
          </a:p>
          <a:p>
            <a:pPr lvl="1"/>
            <a:r>
              <a:rPr lang="en-US" dirty="0"/>
              <a:t>Data encryption</a:t>
            </a:r>
          </a:p>
          <a:p>
            <a:pPr lvl="1"/>
            <a:r>
              <a:rPr lang="en-US" dirty="0"/>
              <a:t>Access control</a:t>
            </a:r>
          </a:p>
          <a:p>
            <a:pPr lvl="1"/>
            <a:r>
              <a:rPr lang="en-US" dirty="0"/>
              <a:t>Intrusion detection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873348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a:t>
            </a:r>
          </a:p>
        </p:txBody>
      </p:sp>
      <p:sp>
        <p:nvSpPr>
          <p:cNvPr id="3" name="Content Placeholder 2"/>
          <p:cNvSpPr>
            <a:spLocks noGrp="1"/>
          </p:cNvSpPr>
          <p:nvPr>
            <p:ph idx="1"/>
          </p:nvPr>
        </p:nvSpPr>
        <p:spPr/>
        <p:txBody>
          <a:bodyPr/>
          <a:lstStyle/>
          <a:p>
            <a:r>
              <a:rPr lang="en-US" dirty="0"/>
              <a:t>Compliance is another critical consideration for any cloud-based integration solution.</a:t>
            </a:r>
          </a:p>
          <a:p>
            <a:r>
              <a:rPr lang="en-US" dirty="0"/>
              <a:t>You need to ensure that your solution complies with all applicable regulations, such as:</a:t>
            </a:r>
          </a:p>
          <a:p>
            <a:pPr lvl="1"/>
            <a:r>
              <a:rPr lang="en-US" dirty="0"/>
              <a:t>HIPAA</a:t>
            </a:r>
          </a:p>
          <a:p>
            <a:pPr lvl="1"/>
            <a:r>
              <a:rPr lang="en-US" dirty="0"/>
              <a:t>PCI DSS</a:t>
            </a:r>
          </a:p>
          <a:p>
            <a:pPr lvl="1"/>
            <a:r>
              <a:rPr lang="en-US" dirty="0"/>
              <a:t>SOX</a:t>
            </a:r>
          </a:p>
          <a:p>
            <a:r>
              <a:rPr lang="en-US" dirty="0"/>
              <a:t>You can achieve compliance by implementing security measures and by working with a cloud provider that is compliant with the regulations that apply to your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523220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idx="1"/>
          </p:nvPr>
        </p:nvSpPr>
        <p:spPr/>
        <p:txBody>
          <a:bodyPr/>
          <a:lstStyle/>
          <a:p>
            <a:r>
              <a:rPr lang="en-US" dirty="0"/>
              <a:t>Monitoring is essential for ensuring the security and compliance of your cloud-based integration solution.</a:t>
            </a:r>
          </a:p>
          <a:p>
            <a:r>
              <a:rPr lang="en-US" dirty="0"/>
              <a:t>You need to monitor your solution for:</a:t>
            </a:r>
          </a:p>
          <a:p>
            <a:pPr lvl="1"/>
            <a:r>
              <a:rPr lang="en-US" dirty="0"/>
              <a:t>Security threats</a:t>
            </a:r>
          </a:p>
          <a:p>
            <a:pPr lvl="1"/>
            <a:r>
              <a:rPr lang="en-US" dirty="0"/>
              <a:t>Performance issues</a:t>
            </a:r>
          </a:p>
          <a:p>
            <a:pPr lvl="1"/>
            <a:r>
              <a:rPr lang="en-US" dirty="0"/>
              <a:t>Compliance violations</a:t>
            </a:r>
          </a:p>
          <a:p>
            <a:r>
              <a:rPr lang="en-US" dirty="0"/>
              <a:t>You can monitor your solution by using a cloud monitoring tool or by implementing your own monitoring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21797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integration scenarios</a:t>
            </a:r>
          </a:p>
        </p:txBody>
      </p:sp>
      <p:sp>
        <p:nvSpPr>
          <p:cNvPr id="3" name="Content Placeholder 2"/>
          <p:cNvSpPr>
            <a:spLocks noGrp="1"/>
          </p:cNvSpPr>
          <p:nvPr>
            <p:ph idx="1"/>
          </p:nvPr>
        </p:nvSpPr>
        <p:spPr/>
        <p:txBody>
          <a:bodyPr>
            <a:normAutofit/>
          </a:bodyPr>
          <a:lstStyle/>
          <a:p>
            <a:r>
              <a:rPr lang="en-US" dirty="0"/>
              <a:t>Application </a:t>
            </a:r>
            <a:r>
              <a:rPr lang="en-US" dirty="0" smtClean="0"/>
              <a:t>integration</a:t>
            </a:r>
          </a:p>
          <a:p>
            <a:pPr lvl="1"/>
            <a:r>
              <a:rPr lang="en-US" dirty="0" smtClean="0"/>
              <a:t>(such </a:t>
            </a:r>
            <a:r>
              <a:rPr lang="en-US" dirty="0"/>
              <a:t>as CRM, ERP, HR, and supply chain management systems)</a:t>
            </a:r>
          </a:p>
          <a:p>
            <a:r>
              <a:rPr lang="en-US" dirty="0"/>
              <a:t>Data </a:t>
            </a:r>
            <a:r>
              <a:rPr lang="en-US" dirty="0" smtClean="0"/>
              <a:t>integration</a:t>
            </a:r>
          </a:p>
          <a:p>
            <a:pPr lvl="1"/>
            <a:r>
              <a:rPr lang="en-US" dirty="0" smtClean="0"/>
              <a:t>(such </a:t>
            </a:r>
            <a:r>
              <a:rPr lang="en-US" dirty="0"/>
              <a:t>as enterprise databases, data warehouses, and cloud-based storage services)</a:t>
            </a:r>
          </a:p>
          <a:p>
            <a:r>
              <a:rPr lang="en-US" dirty="0"/>
              <a:t>Business-to-Business (B2B) </a:t>
            </a:r>
            <a:r>
              <a:rPr lang="en-US" dirty="0" smtClean="0"/>
              <a:t>integration</a:t>
            </a:r>
          </a:p>
          <a:p>
            <a:pPr lvl="1"/>
            <a:r>
              <a:rPr lang="en-US" dirty="0" smtClean="0"/>
              <a:t>(such </a:t>
            </a:r>
            <a:r>
              <a:rPr lang="en-US" dirty="0"/>
              <a:t>as suppliers, partners, and customers)</a:t>
            </a:r>
          </a:p>
          <a:p>
            <a:r>
              <a:rPr lang="en-US" dirty="0"/>
              <a:t>Mobile </a:t>
            </a:r>
            <a:r>
              <a:rPr lang="en-US" dirty="0" smtClean="0"/>
              <a:t>integration</a:t>
            </a:r>
          </a:p>
          <a:p>
            <a:pPr lvl="1"/>
            <a:r>
              <a:rPr lang="en-US" dirty="0" smtClean="0"/>
              <a:t>(Integrating </a:t>
            </a:r>
            <a:r>
              <a:rPr lang="en-US" dirty="0"/>
              <a:t>mobile devices and applications with backend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81341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4546</Words>
  <Application>Microsoft Office PowerPoint</Application>
  <PresentationFormat>Widescreen</PresentationFormat>
  <Paragraphs>805</Paragraphs>
  <Slides>88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맑은 고딕</vt:lpstr>
      <vt:lpstr>Arial</vt:lpstr>
      <vt:lpstr>Calibri</vt:lpstr>
      <vt:lpstr>Calibri Light</vt:lpstr>
      <vt:lpstr>Candara</vt:lpstr>
      <vt:lpstr>標楷體</vt:lpstr>
      <vt:lpstr>Fira Sans</vt:lpstr>
      <vt:lpstr>Fira Sans Light</vt:lpstr>
      <vt:lpstr>新細明體</vt:lpstr>
      <vt:lpstr>Times New Roman</vt:lpstr>
      <vt:lpstr>Office Theme</vt:lpstr>
      <vt:lpstr>Cloud-Based Integration Solutions</vt:lpstr>
      <vt:lpstr>Outline</vt:lpstr>
      <vt:lpstr>Introduction to cloud-based integration</vt:lpstr>
      <vt:lpstr>What is cloud-based integration?</vt:lpstr>
      <vt:lpstr>Cloud-based integration Challenges</vt:lpstr>
      <vt:lpstr>Cloud-based integration Architecture</vt:lpstr>
      <vt:lpstr>Cloud-based integration Architecture</vt:lpstr>
      <vt:lpstr>Cloud-based integration Architecture</vt:lpstr>
      <vt:lpstr>Common integration scenarios</vt:lpstr>
      <vt:lpstr>Common integration scenarios</vt:lpstr>
      <vt:lpstr>Cloud-based integration platforms</vt:lpstr>
      <vt:lpstr>Integration platform as a service (iPaaS)</vt:lpstr>
      <vt:lpstr>What is iPaaS?</vt:lpstr>
      <vt:lpstr>Components of iPaaS</vt:lpstr>
      <vt:lpstr>Key features of iPaaS</vt:lpstr>
      <vt:lpstr>Popular iPaaS solutions</vt:lpstr>
      <vt:lpstr>Microservices and containerization</vt:lpstr>
      <vt:lpstr>Microservices</vt:lpstr>
      <vt:lpstr>What is Microservices?</vt:lpstr>
      <vt:lpstr>Microservices</vt:lpstr>
      <vt:lpstr>Why use Microservices?</vt:lpstr>
      <vt:lpstr>Building Monolithic Applications</vt:lpstr>
      <vt:lpstr>Issues with Monolithic Applications</vt:lpstr>
      <vt:lpstr>Microservices – Tackling Complexity</vt:lpstr>
      <vt:lpstr>Why Microservices</vt:lpstr>
      <vt:lpstr>Why Microservices</vt:lpstr>
      <vt:lpstr>Why Microservices</vt:lpstr>
      <vt:lpstr>Why Microservices</vt:lpstr>
      <vt:lpstr>Benefits of using microservices</vt:lpstr>
      <vt:lpstr>Drawbacks of using microservices</vt:lpstr>
      <vt:lpstr>Microservices Architecture</vt:lpstr>
      <vt:lpstr>Key components of Microservice architecture</vt:lpstr>
      <vt:lpstr>What are microservices?</vt:lpstr>
      <vt:lpstr>From apps to systems</vt:lpstr>
      <vt:lpstr>Software Development Styles</vt:lpstr>
      <vt:lpstr>An internal architecture</vt:lpstr>
      <vt:lpstr>Who uses Microservices</vt:lpstr>
      <vt:lpstr>Alternative approach: Monolithic software</vt:lpstr>
      <vt:lpstr>PowerPoint Presentation</vt:lpstr>
      <vt:lpstr>Services-oriented Architecture</vt:lpstr>
      <vt:lpstr>SOA development issues</vt:lpstr>
      <vt:lpstr>PowerPoint Presentation</vt:lpstr>
      <vt:lpstr>Building a microservice</vt:lpstr>
      <vt:lpstr>Microservice conceptual model</vt:lpstr>
      <vt:lpstr>Assembling an application</vt:lpstr>
      <vt:lpstr>PowerPoint Presentation</vt:lpstr>
      <vt:lpstr>Beyond Virtual Machines to Containers</vt:lpstr>
      <vt:lpstr>Virtual Machine Environment</vt:lpstr>
      <vt:lpstr>Containers</vt:lpstr>
      <vt:lpstr>API Gateway</vt:lpstr>
      <vt:lpstr>DevOps</vt:lpstr>
      <vt:lpstr>Contracts</vt:lpstr>
      <vt:lpstr>Docker</vt:lpstr>
      <vt:lpstr>Containers</vt:lpstr>
      <vt:lpstr>Container orchestration</vt:lpstr>
      <vt:lpstr>Benefits of Microservices</vt:lpstr>
      <vt:lpstr>Evolving from the Monolith to Microservices</vt:lpstr>
      <vt:lpstr>Characteristics of microservices</vt:lpstr>
      <vt:lpstr>Microservice communication</vt:lpstr>
      <vt:lpstr>Microservice characteristics</vt:lpstr>
      <vt:lpstr>Password management functionality</vt:lpstr>
      <vt:lpstr>Microservices architecture – key design questions</vt:lpstr>
      <vt:lpstr>Synchronous and asynchronous microservice interaction</vt:lpstr>
      <vt:lpstr>Direct and indirect service communication</vt:lpstr>
      <vt:lpstr>Microservice data design</vt:lpstr>
      <vt:lpstr>Inconsistency management</vt:lpstr>
      <vt:lpstr>Inconsistency management</vt:lpstr>
      <vt:lpstr>Eventual consistency</vt:lpstr>
      <vt:lpstr>Service coordination</vt:lpstr>
      <vt:lpstr>Orchestration and choreography</vt:lpstr>
      <vt:lpstr>Failure types in a microservices system</vt:lpstr>
      <vt:lpstr>Timeouts and circuit breakers</vt:lpstr>
      <vt:lpstr>Using a circuit breaker to cope with service failure</vt:lpstr>
      <vt:lpstr>Serverless computing and functions as a service (FaaS)</vt:lpstr>
      <vt:lpstr>What is Serverless?</vt:lpstr>
      <vt:lpstr>What is Function as a Service (FaaS)?</vt:lpstr>
      <vt:lpstr>What is Function as a Service (FaaS)?</vt:lpstr>
      <vt:lpstr>What is Function as a Service (FaaS)?</vt:lpstr>
      <vt:lpstr>FaaS Architecture</vt:lpstr>
      <vt:lpstr> Best practices</vt:lpstr>
      <vt:lpstr>Selection key factors </vt:lpstr>
      <vt:lpstr>Security, compliance, and monitoring considerations</vt:lpstr>
      <vt:lpstr>Security</vt:lpstr>
      <vt:lpstr>Compliance and monitoring </vt:lpstr>
      <vt:lpstr>Challenges</vt:lpstr>
      <vt:lpstr>Security</vt:lpstr>
      <vt:lpstr>Compliance</vt:lpstr>
      <vt:lpstr>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296</cp:revision>
  <cp:lastPrinted>2021-10-18T07:27:50Z</cp:lastPrinted>
  <dcterms:created xsi:type="dcterms:W3CDTF">2021-10-12T10:09:12Z</dcterms:created>
  <dcterms:modified xsi:type="dcterms:W3CDTF">2023-05-28T10:10:10Z</dcterms:modified>
</cp:coreProperties>
</file>