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743" r:id="rId3"/>
    <p:sldId id="745" r:id="rId4"/>
    <p:sldId id="749" r:id="rId5"/>
    <p:sldId id="924" r:id="rId6"/>
    <p:sldId id="600" r:id="rId7"/>
    <p:sldId id="923" r:id="rId8"/>
    <p:sldId id="945" r:id="rId9"/>
    <p:sldId id="946" r:id="rId10"/>
    <p:sldId id="947" r:id="rId11"/>
    <p:sldId id="746" r:id="rId12"/>
    <p:sldId id="965" r:id="rId13"/>
    <p:sldId id="478" r:id="rId14"/>
    <p:sldId id="391" r:id="rId15"/>
    <p:sldId id="412" r:id="rId16"/>
    <p:sldId id="748" r:id="rId17"/>
    <p:sldId id="747" r:id="rId18"/>
    <p:sldId id="930" r:id="rId19"/>
    <p:sldId id="926" r:id="rId20"/>
    <p:sldId id="925" r:id="rId21"/>
    <p:sldId id="927" r:id="rId22"/>
    <p:sldId id="928" r:id="rId23"/>
    <p:sldId id="929" r:id="rId24"/>
    <p:sldId id="931" r:id="rId25"/>
    <p:sldId id="932" r:id="rId26"/>
    <p:sldId id="933" r:id="rId27"/>
    <p:sldId id="934" r:id="rId28"/>
    <p:sldId id="935" r:id="rId29"/>
    <p:sldId id="936" r:id="rId30"/>
    <p:sldId id="937" r:id="rId31"/>
    <p:sldId id="938" r:id="rId32"/>
    <p:sldId id="939" r:id="rId33"/>
    <p:sldId id="940" r:id="rId34"/>
    <p:sldId id="941" r:id="rId35"/>
    <p:sldId id="942" r:id="rId36"/>
    <p:sldId id="944" r:id="rId37"/>
    <p:sldId id="956" r:id="rId38"/>
    <p:sldId id="963" r:id="rId39"/>
    <p:sldId id="957" r:id="rId40"/>
    <p:sldId id="962" r:id="rId41"/>
    <p:sldId id="958" r:id="rId42"/>
    <p:sldId id="960" r:id="rId43"/>
    <p:sldId id="955" r:id="rId44"/>
    <p:sldId id="948" r:id="rId45"/>
    <p:sldId id="943" r:id="rId46"/>
    <p:sldId id="949" r:id="rId47"/>
    <p:sldId id="954" r:id="rId48"/>
    <p:sldId id="950" r:id="rId49"/>
    <p:sldId id="951" r:id="rId50"/>
    <p:sldId id="952" r:id="rId51"/>
    <p:sldId id="96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DF708-D301-4E8B-8BAD-AD2EDF0229D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D23DFD4-F3AD-4D80-91E1-226A5333CC0B}">
      <dgm:prSet phldrT="[Text]" custT="1"/>
      <dgm:spPr/>
      <dgm:t>
        <a:bodyPr/>
        <a:lstStyle/>
        <a:p>
          <a:r>
            <a:rPr lang="en-US" sz="4000" dirty="0">
              <a:latin typeface="Candara" panose="020E0502030303020204" pitchFamily="34" charset="0"/>
            </a:rPr>
            <a:t>Data</a:t>
          </a:r>
          <a:r>
            <a:rPr lang="en-US" sz="3700" dirty="0">
              <a:latin typeface="Candara" panose="020E0502030303020204" pitchFamily="34" charset="0"/>
            </a:rPr>
            <a:t> governance is …</a:t>
          </a:r>
        </a:p>
      </dgm:t>
    </dgm:pt>
    <dgm:pt modelId="{D3727BE0-8FA1-4ADA-9243-0976113578DD}" type="parTrans" cxnId="{042B3648-63E6-49FB-BBB5-6089BDDBCB9C}">
      <dgm:prSet/>
      <dgm:spPr/>
      <dgm:t>
        <a:bodyPr/>
        <a:lstStyle/>
        <a:p>
          <a:endParaRPr lang="en-US">
            <a:latin typeface="Candara" panose="020E0502030303020204" pitchFamily="34" charset="0"/>
          </a:endParaRPr>
        </a:p>
      </dgm:t>
    </dgm:pt>
    <dgm:pt modelId="{3441A508-9E15-44AF-9AFD-004A5AD32637}" type="sibTrans" cxnId="{042B3648-63E6-49FB-BBB5-6089BDDBCB9C}">
      <dgm:prSet/>
      <dgm:spPr/>
      <dgm:t>
        <a:bodyPr/>
        <a:lstStyle/>
        <a:p>
          <a:endParaRPr lang="en-US">
            <a:latin typeface="Candara" panose="020E0502030303020204" pitchFamily="34" charset="0"/>
          </a:endParaRPr>
        </a:p>
      </dgm:t>
    </dgm:pt>
    <dgm:pt modelId="{C6B37770-F202-4466-A338-42ADCE67E627}">
      <dgm:prSet phldrT="[Text]"/>
      <dgm:spPr/>
      <dgm:t>
        <a:bodyPr/>
        <a:lstStyle/>
        <a:p>
          <a:r>
            <a:rPr lang="en-US" dirty="0">
              <a:latin typeface="Candara" panose="020E0502030303020204" pitchFamily="34" charset="0"/>
            </a:rPr>
            <a:t>a set of guidelines for how people behave and make decisions about data</a:t>
          </a:r>
        </a:p>
      </dgm:t>
    </dgm:pt>
    <dgm:pt modelId="{14674F18-3F0B-453A-85C9-E8D7BBF3A23F}" type="parTrans" cxnId="{4CAA9EE6-4EE4-47B5-85B3-18BA6FA120CC}">
      <dgm:prSet/>
      <dgm:spPr/>
      <dgm:t>
        <a:bodyPr/>
        <a:lstStyle/>
        <a:p>
          <a:endParaRPr lang="en-US">
            <a:latin typeface="Candara" panose="020E0502030303020204" pitchFamily="34" charset="0"/>
          </a:endParaRPr>
        </a:p>
      </dgm:t>
    </dgm:pt>
    <dgm:pt modelId="{DEFF2BD3-03E0-421A-8E37-6E733E41C999}" type="sibTrans" cxnId="{4CAA9EE6-4EE4-47B5-85B3-18BA6FA120CC}">
      <dgm:prSet/>
      <dgm:spPr/>
      <dgm:t>
        <a:bodyPr/>
        <a:lstStyle/>
        <a:p>
          <a:endParaRPr lang="en-US">
            <a:latin typeface="Candara" panose="020E0502030303020204" pitchFamily="34" charset="0"/>
          </a:endParaRPr>
        </a:p>
      </dgm:t>
    </dgm:pt>
    <dgm:pt modelId="{FDBECB9B-EB80-4FDA-83E9-DEFDE59B9771}" type="pres">
      <dgm:prSet presAssocID="{F30DF708-D301-4E8B-8BAD-AD2EDF0229D7}" presName="Name0" presStyleCnt="0">
        <dgm:presLayoutVars>
          <dgm:dir/>
          <dgm:animLvl val="lvl"/>
          <dgm:resizeHandles val="exact"/>
        </dgm:presLayoutVars>
      </dgm:prSet>
      <dgm:spPr/>
    </dgm:pt>
    <dgm:pt modelId="{066D6954-0579-455F-8D3F-A6A65BCB2051}" type="pres">
      <dgm:prSet presAssocID="{3D23DFD4-F3AD-4D80-91E1-226A5333CC0B}" presName="linNode" presStyleCnt="0"/>
      <dgm:spPr/>
    </dgm:pt>
    <dgm:pt modelId="{532B6C36-5158-4C2A-935E-750684233BCC}" type="pres">
      <dgm:prSet presAssocID="{3D23DFD4-F3AD-4D80-91E1-226A5333CC0B}" presName="parentText" presStyleLbl="node1" presStyleIdx="0" presStyleCnt="1" custScaleX="118136" custScaleY="100000">
        <dgm:presLayoutVars>
          <dgm:chMax val="1"/>
          <dgm:bulletEnabled val="1"/>
        </dgm:presLayoutVars>
      </dgm:prSet>
      <dgm:spPr/>
    </dgm:pt>
    <dgm:pt modelId="{31764C59-35CE-498A-858B-9055FA0AC461}" type="pres">
      <dgm:prSet presAssocID="{3D23DFD4-F3AD-4D80-91E1-226A5333CC0B}" presName="descendantText" presStyleLbl="alignAccFollowNode1" presStyleIdx="0" presStyleCnt="1">
        <dgm:presLayoutVars>
          <dgm:bulletEnabled val="1"/>
        </dgm:presLayoutVars>
      </dgm:prSet>
      <dgm:spPr/>
    </dgm:pt>
  </dgm:ptLst>
  <dgm:cxnLst>
    <dgm:cxn modelId="{18FF1A5D-495B-4174-A475-DE97CB26808E}" type="presOf" srcId="{F30DF708-D301-4E8B-8BAD-AD2EDF0229D7}" destId="{FDBECB9B-EB80-4FDA-83E9-DEFDE59B9771}" srcOrd="0" destOrd="0" presId="urn:microsoft.com/office/officeart/2005/8/layout/vList5"/>
    <dgm:cxn modelId="{80B3F45E-217C-46D1-9890-F60A8260BEC6}" type="presOf" srcId="{C6B37770-F202-4466-A338-42ADCE67E627}" destId="{31764C59-35CE-498A-858B-9055FA0AC461}" srcOrd="0" destOrd="0" presId="urn:microsoft.com/office/officeart/2005/8/layout/vList5"/>
    <dgm:cxn modelId="{042B3648-63E6-49FB-BBB5-6089BDDBCB9C}" srcId="{F30DF708-D301-4E8B-8BAD-AD2EDF0229D7}" destId="{3D23DFD4-F3AD-4D80-91E1-226A5333CC0B}" srcOrd="0" destOrd="0" parTransId="{D3727BE0-8FA1-4ADA-9243-0976113578DD}" sibTransId="{3441A508-9E15-44AF-9AFD-004A5AD32637}"/>
    <dgm:cxn modelId="{7F63CBA4-D89E-41BB-9AE7-894A9315834C}" type="presOf" srcId="{3D23DFD4-F3AD-4D80-91E1-226A5333CC0B}" destId="{532B6C36-5158-4C2A-935E-750684233BCC}" srcOrd="0" destOrd="0" presId="urn:microsoft.com/office/officeart/2005/8/layout/vList5"/>
    <dgm:cxn modelId="{4CAA9EE6-4EE4-47B5-85B3-18BA6FA120CC}" srcId="{3D23DFD4-F3AD-4D80-91E1-226A5333CC0B}" destId="{C6B37770-F202-4466-A338-42ADCE67E627}" srcOrd="0" destOrd="0" parTransId="{14674F18-3F0B-453A-85C9-E8D7BBF3A23F}" sibTransId="{DEFF2BD3-03E0-421A-8E37-6E733E41C999}"/>
    <dgm:cxn modelId="{45FF5493-6440-4C2E-A802-0FD43657DCAC}" type="presParOf" srcId="{FDBECB9B-EB80-4FDA-83E9-DEFDE59B9771}" destId="{066D6954-0579-455F-8D3F-A6A65BCB2051}" srcOrd="0" destOrd="0" presId="urn:microsoft.com/office/officeart/2005/8/layout/vList5"/>
    <dgm:cxn modelId="{6067F62D-0044-478F-96AD-41063B0F5CE4}" type="presParOf" srcId="{066D6954-0579-455F-8D3F-A6A65BCB2051}" destId="{532B6C36-5158-4C2A-935E-750684233BCC}" srcOrd="0" destOrd="0" presId="urn:microsoft.com/office/officeart/2005/8/layout/vList5"/>
    <dgm:cxn modelId="{B0D6C419-0E82-4565-A667-E0896A513792}" type="presParOf" srcId="{066D6954-0579-455F-8D3F-A6A65BCB2051}" destId="{31764C59-35CE-498A-858B-9055FA0AC46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9027E7-40DF-4D8B-BBB9-C8A860909B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32163A-15ED-4B2F-9DE5-1E974DAD1AA4}">
      <dgm:prSet phldrT="[Text]"/>
      <dgm:spPr/>
      <dgm:t>
        <a:bodyPr/>
        <a:lstStyle/>
        <a:p>
          <a:r>
            <a:rPr lang="en-US" dirty="0">
              <a:latin typeface="Candara" panose="020E0502030303020204" pitchFamily="34" charset="0"/>
            </a:rPr>
            <a:t>Master Data Management (MDM)</a:t>
          </a:r>
        </a:p>
      </dgm:t>
    </dgm:pt>
    <dgm:pt modelId="{FD49E182-A497-43E9-9564-180AAA757922}" type="parTrans" cxnId="{4A32B5C0-308C-4858-8326-85ED176EBF6D}">
      <dgm:prSet/>
      <dgm:spPr/>
      <dgm:t>
        <a:bodyPr/>
        <a:lstStyle/>
        <a:p>
          <a:endParaRPr lang="en-US">
            <a:latin typeface="Candara" panose="020E0502030303020204" pitchFamily="34" charset="0"/>
          </a:endParaRPr>
        </a:p>
      </dgm:t>
    </dgm:pt>
    <dgm:pt modelId="{6B9CE421-A82E-4A7A-BA77-5517A25D27B9}" type="sibTrans" cxnId="{4A32B5C0-308C-4858-8326-85ED176EBF6D}">
      <dgm:prSet/>
      <dgm:spPr/>
      <dgm:t>
        <a:bodyPr/>
        <a:lstStyle/>
        <a:p>
          <a:endParaRPr lang="en-US">
            <a:latin typeface="Candara" panose="020E0502030303020204" pitchFamily="34" charset="0"/>
          </a:endParaRPr>
        </a:p>
      </dgm:t>
    </dgm:pt>
    <dgm:pt modelId="{7A5118F9-8665-4659-8338-92940CE71AD9}">
      <dgm:prSet phldrT="[Text]"/>
      <dgm:spPr/>
      <dgm:t>
        <a:bodyPr/>
        <a:lstStyle/>
        <a:p>
          <a:r>
            <a:rPr lang="en-US" dirty="0">
              <a:latin typeface="Candara" panose="020E0502030303020204" pitchFamily="34" charset="0"/>
            </a:rPr>
            <a:t>Comprehensive method to link all critical data to a common point of reference</a:t>
          </a:r>
        </a:p>
      </dgm:t>
    </dgm:pt>
    <dgm:pt modelId="{BD19DD24-A716-4405-9ACD-8F3747B632E3}" type="parTrans" cxnId="{142D856C-4989-4DDA-83A2-D36D7C6FD438}">
      <dgm:prSet/>
      <dgm:spPr/>
      <dgm:t>
        <a:bodyPr/>
        <a:lstStyle/>
        <a:p>
          <a:endParaRPr lang="en-US">
            <a:latin typeface="Candara" panose="020E0502030303020204" pitchFamily="34" charset="0"/>
          </a:endParaRPr>
        </a:p>
      </dgm:t>
    </dgm:pt>
    <dgm:pt modelId="{E7428AAB-3BC5-45FC-BEF8-CAB902B9EAB4}" type="sibTrans" cxnId="{142D856C-4989-4DDA-83A2-D36D7C6FD438}">
      <dgm:prSet/>
      <dgm:spPr/>
      <dgm:t>
        <a:bodyPr/>
        <a:lstStyle/>
        <a:p>
          <a:endParaRPr lang="en-US">
            <a:latin typeface="Candara" panose="020E0502030303020204" pitchFamily="34" charset="0"/>
          </a:endParaRPr>
        </a:p>
      </dgm:t>
    </dgm:pt>
    <dgm:pt modelId="{91191030-C4F8-4397-871D-6E9F4F91C375}">
      <dgm:prSet phldrT="[Text]"/>
      <dgm:spPr/>
      <dgm:t>
        <a:bodyPr/>
        <a:lstStyle/>
        <a:p>
          <a:r>
            <a:rPr lang="en-US" dirty="0">
              <a:latin typeface="Candara" panose="020E0502030303020204" pitchFamily="34" charset="0"/>
            </a:rPr>
            <a:t>Example:</a:t>
          </a:r>
        </a:p>
      </dgm:t>
    </dgm:pt>
    <dgm:pt modelId="{229B13CD-042E-47FA-B60F-379C58292C90}" type="parTrans" cxnId="{735AF65D-0A9D-4928-A021-5340C034A5BB}">
      <dgm:prSet/>
      <dgm:spPr/>
      <dgm:t>
        <a:bodyPr/>
        <a:lstStyle/>
        <a:p>
          <a:endParaRPr lang="en-US">
            <a:latin typeface="Candara" panose="020E0502030303020204" pitchFamily="34" charset="0"/>
          </a:endParaRPr>
        </a:p>
      </dgm:t>
    </dgm:pt>
    <dgm:pt modelId="{675F87EB-41EB-4216-B3CF-4F658BFD6972}" type="sibTrans" cxnId="{735AF65D-0A9D-4928-A021-5340C034A5BB}">
      <dgm:prSet/>
      <dgm:spPr/>
      <dgm:t>
        <a:bodyPr/>
        <a:lstStyle/>
        <a:p>
          <a:endParaRPr lang="en-US">
            <a:latin typeface="Candara" panose="020E0502030303020204" pitchFamily="34" charset="0"/>
          </a:endParaRPr>
        </a:p>
      </dgm:t>
    </dgm:pt>
    <dgm:pt modelId="{6C051882-B605-44A4-9540-3D2F66D88CE7}">
      <dgm:prSet phldrT="[Text]"/>
      <dgm:spPr/>
      <dgm:t>
        <a:bodyPr/>
        <a:lstStyle/>
        <a:p>
          <a:r>
            <a:rPr lang="en-US" dirty="0">
              <a:latin typeface="Candara" panose="020E0502030303020204" pitchFamily="34" charset="0"/>
            </a:rPr>
            <a:t>Data Governance</a:t>
          </a:r>
        </a:p>
      </dgm:t>
    </dgm:pt>
    <dgm:pt modelId="{52F71544-05F3-446C-92CF-0030B299292B}" type="parTrans" cxnId="{DBD00420-AB20-45E8-80BA-B81E834527EA}">
      <dgm:prSet/>
      <dgm:spPr/>
      <dgm:t>
        <a:bodyPr/>
        <a:lstStyle/>
        <a:p>
          <a:endParaRPr lang="en-US">
            <a:latin typeface="Candara" panose="020E0502030303020204" pitchFamily="34" charset="0"/>
          </a:endParaRPr>
        </a:p>
      </dgm:t>
    </dgm:pt>
    <dgm:pt modelId="{8702CB3B-1E8F-4B67-B06D-E5C9828AFA13}" type="sibTrans" cxnId="{DBD00420-AB20-45E8-80BA-B81E834527EA}">
      <dgm:prSet/>
      <dgm:spPr/>
      <dgm:t>
        <a:bodyPr/>
        <a:lstStyle/>
        <a:p>
          <a:endParaRPr lang="en-US">
            <a:latin typeface="Candara" panose="020E0502030303020204" pitchFamily="34" charset="0"/>
          </a:endParaRPr>
        </a:p>
      </dgm:t>
    </dgm:pt>
    <dgm:pt modelId="{F9E507F1-D00E-4265-BD8A-0755DC4A7B1B}">
      <dgm:prSet phldrT="[Text]"/>
      <dgm:spPr/>
      <dgm:t>
        <a:bodyPr/>
        <a:lstStyle/>
        <a:p>
          <a:r>
            <a:rPr lang="en-US" dirty="0">
              <a:latin typeface="Candara" panose="020E0502030303020204" pitchFamily="34" charset="0"/>
            </a:rPr>
            <a:t>Formalized system for how people make decisions about acquisition, production, storage, distribution, and analysis of data</a:t>
          </a:r>
        </a:p>
      </dgm:t>
    </dgm:pt>
    <dgm:pt modelId="{595BCCD8-C0CB-4977-90F5-635CC3A35462}" type="parTrans" cxnId="{CB31ACA4-5934-4E51-8614-851A8CCD0EB0}">
      <dgm:prSet/>
      <dgm:spPr/>
      <dgm:t>
        <a:bodyPr/>
        <a:lstStyle/>
        <a:p>
          <a:endParaRPr lang="en-US">
            <a:latin typeface="Candara" panose="020E0502030303020204" pitchFamily="34" charset="0"/>
          </a:endParaRPr>
        </a:p>
      </dgm:t>
    </dgm:pt>
    <dgm:pt modelId="{3269155B-43DA-482D-97BE-6369A5D6CAA5}" type="sibTrans" cxnId="{CB31ACA4-5934-4E51-8614-851A8CCD0EB0}">
      <dgm:prSet/>
      <dgm:spPr/>
      <dgm:t>
        <a:bodyPr/>
        <a:lstStyle/>
        <a:p>
          <a:endParaRPr lang="en-US">
            <a:latin typeface="Candara" panose="020E0502030303020204" pitchFamily="34" charset="0"/>
          </a:endParaRPr>
        </a:p>
      </dgm:t>
    </dgm:pt>
    <dgm:pt modelId="{882EF27D-0CAC-4A4E-AA0F-6B4E8309DED0}">
      <dgm:prSet phldrT="[Text]"/>
      <dgm:spPr/>
      <dgm:t>
        <a:bodyPr/>
        <a:lstStyle/>
        <a:p>
          <a:r>
            <a:rPr lang="en-US" dirty="0">
              <a:latin typeface="Candara" panose="020E0502030303020204" pitchFamily="34" charset="0"/>
            </a:rPr>
            <a:t>Example:</a:t>
          </a:r>
        </a:p>
      </dgm:t>
    </dgm:pt>
    <dgm:pt modelId="{E1C91ED3-30A2-49D8-89E9-D2B874B8AEA9}" type="parTrans" cxnId="{0680CB5C-A1F7-40F5-AB13-E85BD7ACE97E}">
      <dgm:prSet/>
      <dgm:spPr/>
      <dgm:t>
        <a:bodyPr/>
        <a:lstStyle/>
        <a:p>
          <a:endParaRPr lang="en-US">
            <a:latin typeface="Candara" panose="020E0502030303020204" pitchFamily="34" charset="0"/>
          </a:endParaRPr>
        </a:p>
      </dgm:t>
    </dgm:pt>
    <dgm:pt modelId="{C37043E4-98A1-4859-A147-25161A818D06}" type="sibTrans" cxnId="{0680CB5C-A1F7-40F5-AB13-E85BD7ACE97E}">
      <dgm:prSet/>
      <dgm:spPr/>
      <dgm:t>
        <a:bodyPr/>
        <a:lstStyle/>
        <a:p>
          <a:endParaRPr lang="en-US">
            <a:latin typeface="Candara" panose="020E0502030303020204" pitchFamily="34" charset="0"/>
          </a:endParaRPr>
        </a:p>
      </dgm:t>
    </dgm:pt>
    <dgm:pt modelId="{76633480-575D-478B-BE83-FE3B022803DA}">
      <dgm:prSet phldrT="[Text]"/>
      <dgm:spPr/>
      <dgm:t>
        <a:bodyPr/>
        <a:lstStyle/>
        <a:p>
          <a:r>
            <a:rPr lang="en-US" dirty="0">
              <a:latin typeface="Candara" panose="020E0502030303020204" pitchFamily="34" charset="0"/>
            </a:rPr>
            <a:t>All screens, documents and systems showing a student’s address derive from a common location.</a:t>
          </a:r>
        </a:p>
      </dgm:t>
    </dgm:pt>
    <dgm:pt modelId="{9A013B8A-734E-46E2-82C6-9786F42DE1AC}" type="parTrans" cxnId="{0269D446-685D-473D-9A71-4F92C25CB118}">
      <dgm:prSet/>
      <dgm:spPr/>
      <dgm:t>
        <a:bodyPr/>
        <a:lstStyle/>
        <a:p>
          <a:endParaRPr lang="en-US">
            <a:latin typeface="Candara" panose="020E0502030303020204" pitchFamily="34" charset="0"/>
          </a:endParaRPr>
        </a:p>
      </dgm:t>
    </dgm:pt>
    <dgm:pt modelId="{9D1438A6-720C-44C7-A1A7-79B31C42243C}" type="sibTrans" cxnId="{0269D446-685D-473D-9A71-4F92C25CB118}">
      <dgm:prSet/>
      <dgm:spPr/>
      <dgm:t>
        <a:bodyPr/>
        <a:lstStyle/>
        <a:p>
          <a:endParaRPr lang="en-US">
            <a:latin typeface="Candara" panose="020E0502030303020204" pitchFamily="34" charset="0"/>
          </a:endParaRPr>
        </a:p>
      </dgm:t>
    </dgm:pt>
    <dgm:pt modelId="{9227C409-B293-4E91-841F-8CB6D03D1D7C}">
      <dgm:prSet phldrT="[Text]"/>
      <dgm:spPr/>
      <dgm:t>
        <a:bodyPr/>
        <a:lstStyle/>
        <a:p>
          <a:r>
            <a:rPr lang="en-US" dirty="0">
              <a:latin typeface="Candara" panose="020E0502030303020204" pitchFamily="34" charset="0"/>
            </a:rPr>
            <a:t>Group decides on a definition for home address and agrees on a common source field</a:t>
          </a:r>
        </a:p>
      </dgm:t>
    </dgm:pt>
    <dgm:pt modelId="{7F2F8210-D731-4A66-B710-80D11EB043FD}" type="parTrans" cxnId="{B17A3A2D-4262-49F5-B97E-8D0FFB29C29E}">
      <dgm:prSet/>
      <dgm:spPr/>
      <dgm:t>
        <a:bodyPr/>
        <a:lstStyle/>
        <a:p>
          <a:endParaRPr lang="en-US">
            <a:latin typeface="Candara" panose="020E0502030303020204" pitchFamily="34" charset="0"/>
          </a:endParaRPr>
        </a:p>
      </dgm:t>
    </dgm:pt>
    <dgm:pt modelId="{A64BE5F2-FFA9-4C9F-876B-3FB5B3EA050A}" type="sibTrans" cxnId="{B17A3A2D-4262-49F5-B97E-8D0FFB29C29E}">
      <dgm:prSet/>
      <dgm:spPr/>
      <dgm:t>
        <a:bodyPr/>
        <a:lstStyle/>
        <a:p>
          <a:endParaRPr lang="en-US">
            <a:latin typeface="Candara" panose="020E0502030303020204" pitchFamily="34" charset="0"/>
          </a:endParaRPr>
        </a:p>
      </dgm:t>
    </dgm:pt>
    <dgm:pt modelId="{4B60D4F0-D5C8-4AA9-AC0A-8535C84F1DD9}" type="pres">
      <dgm:prSet presAssocID="{259027E7-40DF-4D8B-BBB9-C8A860909B4D}" presName="Name0" presStyleCnt="0">
        <dgm:presLayoutVars>
          <dgm:dir/>
          <dgm:animLvl val="lvl"/>
          <dgm:resizeHandles val="exact"/>
        </dgm:presLayoutVars>
      </dgm:prSet>
      <dgm:spPr/>
    </dgm:pt>
    <dgm:pt modelId="{5CAF0623-2817-4D05-8B9D-DEB2CC85A0CF}" type="pres">
      <dgm:prSet presAssocID="{E632163A-15ED-4B2F-9DE5-1E974DAD1AA4}" presName="composite" presStyleCnt="0"/>
      <dgm:spPr/>
    </dgm:pt>
    <dgm:pt modelId="{92AB9E41-AC71-401F-8A24-945EBB368DBF}" type="pres">
      <dgm:prSet presAssocID="{E632163A-15ED-4B2F-9DE5-1E974DAD1AA4}" presName="parTx" presStyleLbl="alignNode1" presStyleIdx="0" presStyleCnt="2">
        <dgm:presLayoutVars>
          <dgm:chMax val="0"/>
          <dgm:chPref val="0"/>
          <dgm:bulletEnabled val="1"/>
        </dgm:presLayoutVars>
      </dgm:prSet>
      <dgm:spPr/>
    </dgm:pt>
    <dgm:pt modelId="{B075C601-5E92-4E0D-9093-1273FE94663E}" type="pres">
      <dgm:prSet presAssocID="{E632163A-15ED-4B2F-9DE5-1E974DAD1AA4}" presName="desTx" presStyleLbl="alignAccFollowNode1" presStyleIdx="0" presStyleCnt="2">
        <dgm:presLayoutVars>
          <dgm:bulletEnabled val="1"/>
        </dgm:presLayoutVars>
      </dgm:prSet>
      <dgm:spPr/>
    </dgm:pt>
    <dgm:pt modelId="{85562773-CE5B-4FC3-B39B-97A876C05E18}" type="pres">
      <dgm:prSet presAssocID="{6B9CE421-A82E-4A7A-BA77-5517A25D27B9}" presName="space" presStyleCnt="0"/>
      <dgm:spPr/>
    </dgm:pt>
    <dgm:pt modelId="{0C2ED056-9A35-4501-BBA1-899334D4BE13}" type="pres">
      <dgm:prSet presAssocID="{6C051882-B605-44A4-9540-3D2F66D88CE7}" presName="composite" presStyleCnt="0"/>
      <dgm:spPr/>
    </dgm:pt>
    <dgm:pt modelId="{BFC21C74-17DB-4DEE-A2FF-E7F93C58EDEE}" type="pres">
      <dgm:prSet presAssocID="{6C051882-B605-44A4-9540-3D2F66D88CE7}" presName="parTx" presStyleLbl="alignNode1" presStyleIdx="1" presStyleCnt="2">
        <dgm:presLayoutVars>
          <dgm:chMax val="0"/>
          <dgm:chPref val="0"/>
          <dgm:bulletEnabled val="1"/>
        </dgm:presLayoutVars>
      </dgm:prSet>
      <dgm:spPr/>
    </dgm:pt>
    <dgm:pt modelId="{C00B58D4-BA0D-4C72-9E8E-A18BDDE448D9}" type="pres">
      <dgm:prSet presAssocID="{6C051882-B605-44A4-9540-3D2F66D88CE7}" presName="desTx" presStyleLbl="alignAccFollowNode1" presStyleIdx="1" presStyleCnt="2">
        <dgm:presLayoutVars>
          <dgm:bulletEnabled val="1"/>
        </dgm:presLayoutVars>
      </dgm:prSet>
      <dgm:spPr/>
    </dgm:pt>
  </dgm:ptLst>
  <dgm:cxnLst>
    <dgm:cxn modelId="{A3821B0E-6C2B-4CA2-B4E5-4A1488D6595F}" type="presOf" srcId="{F9E507F1-D00E-4265-BD8A-0755DC4A7B1B}" destId="{C00B58D4-BA0D-4C72-9E8E-A18BDDE448D9}" srcOrd="0" destOrd="0" presId="urn:microsoft.com/office/officeart/2005/8/layout/hList1"/>
    <dgm:cxn modelId="{16A1FE13-7FAC-4D95-BB2C-94AEA1ABCEB2}" type="presOf" srcId="{259027E7-40DF-4D8B-BBB9-C8A860909B4D}" destId="{4B60D4F0-D5C8-4AA9-AC0A-8535C84F1DD9}" srcOrd="0" destOrd="0" presId="urn:microsoft.com/office/officeart/2005/8/layout/hList1"/>
    <dgm:cxn modelId="{DBD00420-AB20-45E8-80BA-B81E834527EA}" srcId="{259027E7-40DF-4D8B-BBB9-C8A860909B4D}" destId="{6C051882-B605-44A4-9540-3D2F66D88CE7}" srcOrd="1" destOrd="0" parTransId="{52F71544-05F3-446C-92CF-0030B299292B}" sibTransId="{8702CB3B-1E8F-4B67-B06D-E5C9828AFA13}"/>
    <dgm:cxn modelId="{B17A3A2D-4262-49F5-B97E-8D0FFB29C29E}" srcId="{882EF27D-0CAC-4A4E-AA0F-6B4E8309DED0}" destId="{9227C409-B293-4E91-841F-8CB6D03D1D7C}" srcOrd="0" destOrd="0" parTransId="{7F2F8210-D731-4A66-B710-80D11EB043FD}" sibTransId="{A64BE5F2-FFA9-4C9F-876B-3FB5B3EA050A}"/>
    <dgm:cxn modelId="{0680CB5C-A1F7-40F5-AB13-E85BD7ACE97E}" srcId="{6C051882-B605-44A4-9540-3D2F66D88CE7}" destId="{882EF27D-0CAC-4A4E-AA0F-6B4E8309DED0}" srcOrd="1" destOrd="0" parTransId="{E1C91ED3-30A2-49D8-89E9-D2B874B8AEA9}" sibTransId="{C37043E4-98A1-4859-A147-25161A818D06}"/>
    <dgm:cxn modelId="{735AF65D-0A9D-4928-A021-5340C034A5BB}" srcId="{E632163A-15ED-4B2F-9DE5-1E974DAD1AA4}" destId="{91191030-C4F8-4397-871D-6E9F4F91C375}" srcOrd="1" destOrd="0" parTransId="{229B13CD-042E-47FA-B60F-379C58292C90}" sibTransId="{675F87EB-41EB-4216-B3CF-4F658BFD6972}"/>
    <dgm:cxn modelId="{24426861-B2D0-45CE-91E5-333FB1853F64}" type="presOf" srcId="{E632163A-15ED-4B2F-9DE5-1E974DAD1AA4}" destId="{92AB9E41-AC71-401F-8A24-945EBB368DBF}" srcOrd="0" destOrd="0" presId="urn:microsoft.com/office/officeart/2005/8/layout/hList1"/>
    <dgm:cxn modelId="{0269D446-685D-473D-9A71-4F92C25CB118}" srcId="{91191030-C4F8-4397-871D-6E9F4F91C375}" destId="{76633480-575D-478B-BE83-FE3B022803DA}" srcOrd="0" destOrd="0" parTransId="{9A013B8A-734E-46E2-82C6-9786F42DE1AC}" sibTransId="{9D1438A6-720C-44C7-A1A7-79B31C42243C}"/>
    <dgm:cxn modelId="{CF210847-01CE-48BD-A7B7-7CD4E8748037}" type="presOf" srcId="{9227C409-B293-4E91-841F-8CB6D03D1D7C}" destId="{C00B58D4-BA0D-4C72-9E8E-A18BDDE448D9}" srcOrd="0" destOrd="2" presId="urn:microsoft.com/office/officeart/2005/8/layout/hList1"/>
    <dgm:cxn modelId="{142D856C-4989-4DDA-83A2-D36D7C6FD438}" srcId="{E632163A-15ED-4B2F-9DE5-1E974DAD1AA4}" destId="{7A5118F9-8665-4659-8338-92940CE71AD9}" srcOrd="0" destOrd="0" parTransId="{BD19DD24-A716-4405-9ACD-8F3747B632E3}" sibTransId="{E7428AAB-3BC5-45FC-BEF8-CAB902B9EAB4}"/>
    <dgm:cxn modelId="{EC7F2E86-361E-4DD4-90B8-D153561A8639}" type="presOf" srcId="{91191030-C4F8-4397-871D-6E9F4F91C375}" destId="{B075C601-5E92-4E0D-9093-1273FE94663E}" srcOrd="0" destOrd="1" presId="urn:microsoft.com/office/officeart/2005/8/layout/hList1"/>
    <dgm:cxn modelId="{296FC991-6039-4F1F-8406-CB5C8132F885}" type="presOf" srcId="{882EF27D-0CAC-4A4E-AA0F-6B4E8309DED0}" destId="{C00B58D4-BA0D-4C72-9E8E-A18BDDE448D9}" srcOrd="0" destOrd="1" presId="urn:microsoft.com/office/officeart/2005/8/layout/hList1"/>
    <dgm:cxn modelId="{CB31ACA4-5934-4E51-8614-851A8CCD0EB0}" srcId="{6C051882-B605-44A4-9540-3D2F66D88CE7}" destId="{F9E507F1-D00E-4265-BD8A-0755DC4A7B1B}" srcOrd="0" destOrd="0" parTransId="{595BCCD8-C0CB-4977-90F5-635CC3A35462}" sibTransId="{3269155B-43DA-482D-97BE-6369A5D6CAA5}"/>
    <dgm:cxn modelId="{4A32B5C0-308C-4858-8326-85ED176EBF6D}" srcId="{259027E7-40DF-4D8B-BBB9-C8A860909B4D}" destId="{E632163A-15ED-4B2F-9DE5-1E974DAD1AA4}" srcOrd="0" destOrd="0" parTransId="{FD49E182-A497-43E9-9564-180AAA757922}" sibTransId="{6B9CE421-A82E-4A7A-BA77-5517A25D27B9}"/>
    <dgm:cxn modelId="{67A243CD-297E-42D7-A08A-F33C0217412B}" type="presOf" srcId="{76633480-575D-478B-BE83-FE3B022803DA}" destId="{B075C601-5E92-4E0D-9093-1273FE94663E}" srcOrd="0" destOrd="2" presId="urn:microsoft.com/office/officeart/2005/8/layout/hList1"/>
    <dgm:cxn modelId="{7EF9AADF-9BF1-42CB-AC2E-2FC13E14DD55}" type="presOf" srcId="{7A5118F9-8665-4659-8338-92940CE71AD9}" destId="{B075C601-5E92-4E0D-9093-1273FE94663E}" srcOrd="0" destOrd="0" presId="urn:microsoft.com/office/officeart/2005/8/layout/hList1"/>
    <dgm:cxn modelId="{0DB665FF-ACB7-4835-9D9B-00EC3FA96FA7}" type="presOf" srcId="{6C051882-B605-44A4-9540-3D2F66D88CE7}" destId="{BFC21C74-17DB-4DEE-A2FF-E7F93C58EDEE}" srcOrd="0" destOrd="0" presId="urn:microsoft.com/office/officeart/2005/8/layout/hList1"/>
    <dgm:cxn modelId="{10736D2B-B524-4942-AAC3-ED0E31A2BCE6}" type="presParOf" srcId="{4B60D4F0-D5C8-4AA9-AC0A-8535C84F1DD9}" destId="{5CAF0623-2817-4D05-8B9D-DEB2CC85A0CF}" srcOrd="0" destOrd="0" presId="urn:microsoft.com/office/officeart/2005/8/layout/hList1"/>
    <dgm:cxn modelId="{6B2AE738-BF1C-4F81-BC4D-15D369A96B8E}" type="presParOf" srcId="{5CAF0623-2817-4D05-8B9D-DEB2CC85A0CF}" destId="{92AB9E41-AC71-401F-8A24-945EBB368DBF}" srcOrd="0" destOrd="0" presId="urn:microsoft.com/office/officeart/2005/8/layout/hList1"/>
    <dgm:cxn modelId="{F9789F9E-D7A9-4922-9D5F-D2525A2920FC}" type="presParOf" srcId="{5CAF0623-2817-4D05-8B9D-DEB2CC85A0CF}" destId="{B075C601-5E92-4E0D-9093-1273FE94663E}" srcOrd="1" destOrd="0" presId="urn:microsoft.com/office/officeart/2005/8/layout/hList1"/>
    <dgm:cxn modelId="{CC20F856-AE0C-4888-852E-9AB5C7F79C14}" type="presParOf" srcId="{4B60D4F0-D5C8-4AA9-AC0A-8535C84F1DD9}" destId="{85562773-CE5B-4FC3-B39B-97A876C05E18}" srcOrd="1" destOrd="0" presId="urn:microsoft.com/office/officeart/2005/8/layout/hList1"/>
    <dgm:cxn modelId="{E487D09C-A670-495C-840B-B82F81AEB083}" type="presParOf" srcId="{4B60D4F0-D5C8-4AA9-AC0A-8535C84F1DD9}" destId="{0C2ED056-9A35-4501-BBA1-899334D4BE13}" srcOrd="2" destOrd="0" presId="urn:microsoft.com/office/officeart/2005/8/layout/hList1"/>
    <dgm:cxn modelId="{CF0B559D-3D09-44DB-AC33-51D71C62557B}" type="presParOf" srcId="{0C2ED056-9A35-4501-BBA1-899334D4BE13}" destId="{BFC21C74-17DB-4DEE-A2FF-E7F93C58EDEE}" srcOrd="0" destOrd="0" presId="urn:microsoft.com/office/officeart/2005/8/layout/hList1"/>
    <dgm:cxn modelId="{7A0CE985-7E0B-4726-8541-6C2703500B30}" type="presParOf" srcId="{0C2ED056-9A35-4501-BBA1-899334D4BE13}" destId="{C00B58D4-BA0D-4C72-9E8E-A18BDDE448D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B911C1-3B20-4878-A988-9F429F3515BD}"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US"/>
        </a:p>
      </dgm:t>
    </dgm:pt>
    <dgm:pt modelId="{D67E11B8-0EBC-4B25-BB90-EB70FF82D7EF}">
      <dgm:prSet phldrT="[Text]"/>
      <dgm:spPr/>
      <dgm:t>
        <a:bodyPr/>
        <a:lstStyle/>
        <a:p>
          <a:r>
            <a:rPr lang="en-US" dirty="0">
              <a:latin typeface="Candara" panose="020E0502030303020204" pitchFamily="34" charset="0"/>
            </a:rPr>
            <a:t>Reporting &amp; Compliance</a:t>
          </a:r>
        </a:p>
      </dgm:t>
    </dgm:pt>
    <dgm:pt modelId="{1C3F5835-E827-4E7A-B309-E6D03A66C2A4}" type="parTrans" cxnId="{52575B00-31A0-47DA-B219-2A12E1E92C43}">
      <dgm:prSet/>
      <dgm:spPr/>
      <dgm:t>
        <a:bodyPr/>
        <a:lstStyle/>
        <a:p>
          <a:endParaRPr lang="en-US">
            <a:latin typeface="Candara" panose="020E0502030303020204" pitchFamily="34" charset="0"/>
          </a:endParaRPr>
        </a:p>
      </dgm:t>
    </dgm:pt>
    <dgm:pt modelId="{791692E5-49CB-49A0-AAB6-8477937DFD2A}" type="sibTrans" cxnId="{52575B00-31A0-47DA-B219-2A12E1E92C43}">
      <dgm:prSet/>
      <dgm:spPr/>
      <dgm:t>
        <a:bodyPr/>
        <a:lstStyle/>
        <a:p>
          <a:endParaRPr lang="en-US">
            <a:latin typeface="Candara" panose="020E0502030303020204" pitchFamily="34" charset="0"/>
          </a:endParaRPr>
        </a:p>
      </dgm:t>
    </dgm:pt>
    <dgm:pt modelId="{39C63BF7-AB29-43E5-BF52-F63988B934DF}">
      <dgm:prSet phldrT="[Text]"/>
      <dgm:spPr/>
      <dgm:t>
        <a:bodyPr/>
        <a:lstStyle/>
        <a:p>
          <a:r>
            <a:rPr lang="en-US" dirty="0">
              <a:latin typeface="Candara" panose="020E0502030303020204" pitchFamily="34" charset="0"/>
            </a:rPr>
            <a:t>Internal Reporting</a:t>
          </a:r>
        </a:p>
      </dgm:t>
    </dgm:pt>
    <dgm:pt modelId="{8E1D340B-FE87-434D-A07A-A1E98E29F14C}" type="parTrans" cxnId="{7948B65C-CCDF-4BB6-B090-B5E3397E31BB}">
      <dgm:prSet/>
      <dgm:spPr/>
      <dgm:t>
        <a:bodyPr/>
        <a:lstStyle/>
        <a:p>
          <a:endParaRPr lang="en-US">
            <a:latin typeface="Candara" panose="020E0502030303020204" pitchFamily="34" charset="0"/>
          </a:endParaRPr>
        </a:p>
      </dgm:t>
    </dgm:pt>
    <dgm:pt modelId="{312F10AE-201E-4247-BC92-1CF9C8221823}" type="sibTrans" cxnId="{7948B65C-CCDF-4BB6-B090-B5E3397E31BB}">
      <dgm:prSet/>
      <dgm:spPr/>
      <dgm:t>
        <a:bodyPr/>
        <a:lstStyle/>
        <a:p>
          <a:endParaRPr lang="en-US">
            <a:latin typeface="Candara" panose="020E0502030303020204" pitchFamily="34" charset="0"/>
          </a:endParaRPr>
        </a:p>
      </dgm:t>
    </dgm:pt>
    <dgm:pt modelId="{CA756EFA-D108-4E64-9C33-68E50A4DAFC0}">
      <dgm:prSet phldrT="[Text]"/>
      <dgm:spPr/>
      <dgm:t>
        <a:bodyPr/>
        <a:lstStyle/>
        <a:p>
          <a:r>
            <a:rPr lang="en-US" dirty="0">
              <a:latin typeface="Candara" panose="020E0502030303020204" pitchFamily="34" charset="0"/>
            </a:rPr>
            <a:t>Privacy Regulations</a:t>
          </a:r>
        </a:p>
      </dgm:t>
    </dgm:pt>
    <dgm:pt modelId="{0AE64B19-F45F-4455-99A7-DF23F684F01F}" type="parTrans" cxnId="{742931DB-DF64-489F-A73B-21BF69AA043B}">
      <dgm:prSet/>
      <dgm:spPr/>
      <dgm:t>
        <a:bodyPr/>
        <a:lstStyle/>
        <a:p>
          <a:endParaRPr lang="en-US">
            <a:latin typeface="Candara" panose="020E0502030303020204" pitchFamily="34" charset="0"/>
          </a:endParaRPr>
        </a:p>
      </dgm:t>
    </dgm:pt>
    <dgm:pt modelId="{3976C47F-C1DA-4766-8AD1-96573753E600}" type="sibTrans" cxnId="{742931DB-DF64-489F-A73B-21BF69AA043B}">
      <dgm:prSet/>
      <dgm:spPr/>
      <dgm:t>
        <a:bodyPr/>
        <a:lstStyle/>
        <a:p>
          <a:endParaRPr lang="en-US">
            <a:latin typeface="Candara" panose="020E0502030303020204" pitchFamily="34" charset="0"/>
          </a:endParaRPr>
        </a:p>
      </dgm:t>
    </dgm:pt>
    <dgm:pt modelId="{30A94D5A-F1F9-4896-BE33-D962C35F5CA7}">
      <dgm:prSet phldrT="[Text]"/>
      <dgm:spPr/>
      <dgm:t>
        <a:bodyPr/>
        <a:lstStyle/>
        <a:p>
          <a:r>
            <a:rPr lang="en-US" dirty="0">
              <a:latin typeface="Candara" panose="020E0502030303020204" pitchFamily="34" charset="0"/>
            </a:rPr>
            <a:t>Analytics &amp; Insights</a:t>
          </a:r>
        </a:p>
      </dgm:t>
    </dgm:pt>
    <dgm:pt modelId="{09F12224-D030-4E39-B1DF-5476AA7CCEDD}" type="parTrans" cxnId="{9E4CB970-2BA5-46A3-ACDD-BDB7FAF50D58}">
      <dgm:prSet/>
      <dgm:spPr/>
      <dgm:t>
        <a:bodyPr/>
        <a:lstStyle/>
        <a:p>
          <a:endParaRPr lang="en-US">
            <a:latin typeface="Candara" panose="020E0502030303020204" pitchFamily="34" charset="0"/>
          </a:endParaRPr>
        </a:p>
      </dgm:t>
    </dgm:pt>
    <dgm:pt modelId="{2DAF9828-70FD-4EE4-B7DD-44B74F275D04}" type="sibTrans" cxnId="{9E4CB970-2BA5-46A3-ACDD-BDB7FAF50D58}">
      <dgm:prSet/>
      <dgm:spPr/>
      <dgm:t>
        <a:bodyPr/>
        <a:lstStyle/>
        <a:p>
          <a:endParaRPr lang="en-US">
            <a:latin typeface="Candara" panose="020E0502030303020204" pitchFamily="34" charset="0"/>
          </a:endParaRPr>
        </a:p>
      </dgm:t>
    </dgm:pt>
    <dgm:pt modelId="{4A279472-F546-4697-9F9D-40B420013327}">
      <dgm:prSet phldrT="[Text]"/>
      <dgm:spPr/>
      <dgm:t>
        <a:bodyPr/>
        <a:lstStyle/>
        <a:p>
          <a:r>
            <a:rPr lang="en-US" dirty="0">
              <a:latin typeface="Candara" panose="020E0502030303020204" pitchFamily="34" charset="0"/>
            </a:rPr>
            <a:t>360 view of the Customer</a:t>
          </a:r>
        </a:p>
      </dgm:t>
    </dgm:pt>
    <dgm:pt modelId="{FFD08DD8-0107-4449-A9F8-9D63FB6E7038}" type="parTrans" cxnId="{92C38018-D72F-4BE2-AA2F-5454DF6A7477}">
      <dgm:prSet/>
      <dgm:spPr/>
      <dgm:t>
        <a:bodyPr/>
        <a:lstStyle/>
        <a:p>
          <a:endParaRPr lang="en-US">
            <a:latin typeface="Candara" panose="020E0502030303020204" pitchFamily="34" charset="0"/>
          </a:endParaRPr>
        </a:p>
      </dgm:t>
    </dgm:pt>
    <dgm:pt modelId="{1220CE46-9AAC-4957-AE55-DCDB2523191A}" type="sibTrans" cxnId="{92C38018-D72F-4BE2-AA2F-5454DF6A7477}">
      <dgm:prSet/>
      <dgm:spPr/>
      <dgm:t>
        <a:bodyPr/>
        <a:lstStyle/>
        <a:p>
          <a:endParaRPr lang="en-US">
            <a:latin typeface="Candara" panose="020E0502030303020204" pitchFamily="34" charset="0"/>
          </a:endParaRPr>
        </a:p>
      </dgm:t>
    </dgm:pt>
    <dgm:pt modelId="{E70E6CB8-F003-4ED1-AE01-5E1F28C4D385}">
      <dgm:prSet phldrT="[Text]"/>
      <dgm:spPr/>
      <dgm:t>
        <a:bodyPr/>
        <a:lstStyle/>
        <a:p>
          <a:r>
            <a:rPr lang="en-US" dirty="0">
              <a:latin typeface="Candara" panose="020E0502030303020204" pitchFamily="34" charset="0"/>
            </a:rPr>
            <a:t>IOT</a:t>
          </a:r>
        </a:p>
      </dgm:t>
    </dgm:pt>
    <dgm:pt modelId="{E37238F3-C208-462D-B155-4A0E1151451E}" type="parTrans" cxnId="{453E1F52-FFB4-4C2D-A40E-0F8FAEAC6508}">
      <dgm:prSet/>
      <dgm:spPr/>
      <dgm:t>
        <a:bodyPr/>
        <a:lstStyle/>
        <a:p>
          <a:endParaRPr lang="en-US">
            <a:latin typeface="Candara" panose="020E0502030303020204" pitchFamily="34" charset="0"/>
          </a:endParaRPr>
        </a:p>
      </dgm:t>
    </dgm:pt>
    <dgm:pt modelId="{9812D8F5-76C3-4463-9CCA-492E21ED0D5F}" type="sibTrans" cxnId="{453E1F52-FFB4-4C2D-A40E-0F8FAEAC6508}">
      <dgm:prSet/>
      <dgm:spPr/>
      <dgm:t>
        <a:bodyPr/>
        <a:lstStyle/>
        <a:p>
          <a:endParaRPr lang="en-US">
            <a:latin typeface="Candara" panose="020E0502030303020204" pitchFamily="34" charset="0"/>
          </a:endParaRPr>
        </a:p>
      </dgm:t>
    </dgm:pt>
    <dgm:pt modelId="{0FC52D4A-CD5F-4480-9FDE-C4855334A95B}">
      <dgm:prSet phldrT="[Text]"/>
      <dgm:spPr/>
      <dgm:t>
        <a:bodyPr/>
        <a:lstStyle/>
        <a:p>
          <a:r>
            <a:rPr lang="en-US" dirty="0">
              <a:latin typeface="Candara" panose="020E0502030303020204" pitchFamily="34" charset="0"/>
            </a:rPr>
            <a:t>Operational Excellence</a:t>
          </a:r>
        </a:p>
      </dgm:t>
    </dgm:pt>
    <dgm:pt modelId="{16AA927D-01C2-4FC9-931A-DFDDF5C589FE}" type="parTrans" cxnId="{A0BAF4AF-0C48-414C-AA7B-EC8C944525F5}">
      <dgm:prSet/>
      <dgm:spPr/>
      <dgm:t>
        <a:bodyPr/>
        <a:lstStyle/>
        <a:p>
          <a:endParaRPr lang="en-US">
            <a:latin typeface="Candara" panose="020E0502030303020204" pitchFamily="34" charset="0"/>
          </a:endParaRPr>
        </a:p>
      </dgm:t>
    </dgm:pt>
    <dgm:pt modelId="{F5D02DF0-9960-46CC-916F-F25725B2D9B9}" type="sibTrans" cxnId="{A0BAF4AF-0C48-414C-AA7B-EC8C944525F5}">
      <dgm:prSet/>
      <dgm:spPr/>
      <dgm:t>
        <a:bodyPr/>
        <a:lstStyle/>
        <a:p>
          <a:endParaRPr lang="en-US">
            <a:latin typeface="Candara" panose="020E0502030303020204" pitchFamily="34" charset="0"/>
          </a:endParaRPr>
        </a:p>
      </dgm:t>
    </dgm:pt>
    <dgm:pt modelId="{77164EC9-6F5F-4E2E-A119-B8707C0EDD72}">
      <dgm:prSet phldrT="[Text]"/>
      <dgm:spPr/>
      <dgm:t>
        <a:bodyPr/>
        <a:lstStyle/>
        <a:p>
          <a:r>
            <a:rPr lang="en-US" dirty="0">
              <a:latin typeface="Candara" panose="020E0502030303020204" pitchFamily="34" charset="0"/>
            </a:rPr>
            <a:t>Enhance Customer Satisfaction</a:t>
          </a:r>
        </a:p>
      </dgm:t>
    </dgm:pt>
    <dgm:pt modelId="{90FD9890-F88D-41DF-9EB7-B5004883E9BF}" type="parTrans" cxnId="{60185229-537D-4B8A-8969-F336ACBCC519}">
      <dgm:prSet/>
      <dgm:spPr/>
      <dgm:t>
        <a:bodyPr/>
        <a:lstStyle/>
        <a:p>
          <a:endParaRPr lang="en-US">
            <a:latin typeface="Candara" panose="020E0502030303020204" pitchFamily="34" charset="0"/>
          </a:endParaRPr>
        </a:p>
      </dgm:t>
    </dgm:pt>
    <dgm:pt modelId="{5014404D-8318-4AD3-B9FC-C1E908F0CFEC}" type="sibTrans" cxnId="{60185229-537D-4B8A-8969-F336ACBCC519}">
      <dgm:prSet/>
      <dgm:spPr/>
      <dgm:t>
        <a:bodyPr/>
        <a:lstStyle/>
        <a:p>
          <a:endParaRPr lang="en-US">
            <a:latin typeface="Candara" panose="020E0502030303020204" pitchFamily="34" charset="0"/>
          </a:endParaRPr>
        </a:p>
      </dgm:t>
    </dgm:pt>
    <dgm:pt modelId="{D0DD6C44-F0AB-46C8-8E45-605E79BF974E}">
      <dgm:prSet phldrT="[Text]"/>
      <dgm:spPr/>
      <dgm:t>
        <a:bodyPr/>
        <a:lstStyle/>
        <a:p>
          <a:r>
            <a:rPr lang="en-US" dirty="0">
              <a:latin typeface="Candara" panose="020E0502030303020204" pitchFamily="34" charset="0"/>
            </a:rPr>
            <a:t>System Consolidation</a:t>
          </a:r>
        </a:p>
      </dgm:t>
    </dgm:pt>
    <dgm:pt modelId="{A730C7EF-977B-49F9-B925-B655578683EC}" type="parTrans" cxnId="{C6C9C190-F688-4542-AB44-8FB1E616F8C7}">
      <dgm:prSet/>
      <dgm:spPr/>
      <dgm:t>
        <a:bodyPr/>
        <a:lstStyle/>
        <a:p>
          <a:endParaRPr lang="en-US">
            <a:latin typeface="Candara" panose="020E0502030303020204" pitchFamily="34" charset="0"/>
          </a:endParaRPr>
        </a:p>
      </dgm:t>
    </dgm:pt>
    <dgm:pt modelId="{AEECEC23-E21E-4CF4-8B09-3EE0C14F7829}" type="sibTrans" cxnId="{C6C9C190-F688-4542-AB44-8FB1E616F8C7}">
      <dgm:prSet/>
      <dgm:spPr/>
      <dgm:t>
        <a:bodyPr/>
        <a:lstStyle/>
        <a:p>
          <a:endParaRPr lang="en-US">
            <a:latin typeface="Candara" panose="020E0502030303020204" pitchFamily="34" charset="0"/>
          </a:endParaRPr>
        </a:p>
      </dgm:t>
    </dgm:pt>
    <dgm:pt modelId="{07184E55-B2BF-4103-8C4C-68FCDF0B938A}">
      <dgm:prSet phldrT="[Text]"/>
      <dgm:spPr/>
      <dgm:t>
        <a:bodyPr/>
        <a:lstStyle/>
        <a:p>
          <a:r>
            <a:rPr lang="en-US" dirty="0">
              <a:latin typeface="Candara" panose="020E0502030303020204" pitchFamily="34" charset="0"/>
            </a:rPr>
            <a:t>Industry-specific Regulations</a:t>
          </a:r>
        </a:p>
      </dgm:t>
    </dgm:pt>
    <dgm:pt modelId="{9319EB94-BD8F-4F84-B5A2-EC509196161D}" type="parTrans" cxnId="{3C59EDAF-DED0-47AD-9059-61736DF95821}">
      <dgm:prSet/>
      <dgm:spPr/>
      <dgm:t>
        <a:bodyPr/>
        <a:lstStyle/>
        <a:p>
          <a:endParaRPr lang="en-US"/>
        </a:p>
      </dgm:t>
    </dgm:pt>
    <dgm:pt modelId="{E8902C5A-CB3B-4935-A4B0-8E53B7D5D4F1}" type="sibTrans" cxnId="{3C59EDAF-DED0-47AD-9059-61736DF95821}">
      <dgm:prSet/>
      <dgm:spPr/>
      <dgm:t>
        <a:bodyPr/>
        <a:lstStyle/>
        <a:p>
          <a:endParaRPr lang="en-US"/>
        </a:p>
      </dgm:t>
    </dgm:pt>
    <dgm:pt modelId="{0C2FC71E-EFC9-42FE-BC1B-9A6935FDF205}">
      <dgm:prSet phldrT="[Text]"/>
      <dgm:spPr/>
      <dgm:t>
        <a:bodyPr/>
        <a:lstStyle/>
        <a:p>
          <a:r>
            <a:rPr lang="en-US" dirty="0">
              <a:latin typeface="Candara" panose="020E0502030303020204" pitchFamily="34" charset="0"/>
            </a:rPr>
            <a:t>ESG Reporting</a:t>
          </a:r>
        </a:p>
      </dgm:t>
    </dgm:pt>
    <dgm:pt modelId="{3E1F4DC4-0B9C-4191-8DF1-0C7F5C92B13C}" type="parTrans" cxnId="{3A413558-D648-419E-A7B2-194468554733}">
      <dgm:prSet/>
      <dgm:spPr/>
      <dgm:t>
        <a:bodyPr/>
        <a:lstStyle/>
        <a:p>
          <a:endParaRPr lang="en-US"/>
        </a:p>
      </dgm:t>
    </dgm:pt>
    <dgm:pt modelId="{A5967DA3-8993-443F-A367-7D2A5D072B6C}" type="sibTrans" cxnId="{3A413558-D648-419E-A7B2-194468554733}">
      <dgm:prSet/>
      <dgm:spPr/>
      <dgm:t>
        <a:bodyPr/>
        <a:lstStyle/>
        <a:p>
          <a:endParaRPr lang="en-US"/>
        </a:p>
      </dgm:t>
    </dgm:pt>
    <dgm:pt modelId="{AC3AC006-081D-48FE-9B3A-3A516E7777A5}">
      <dgm:prSet phldrT="[Text]"/>
      <dgm:spPr/>
      <dgm:t>
        <a:bodyPr/>
        <a:lstStyle/>
        <a:p>
          <a:r>
            <a:rPr lang="en-US" dirty="0">
              <a:latin typeface="Candara" panose="020E0502030303020204" pitchFamily="34" charset="0"/>
            </a:rPr>
            <a:t>AI\ML</a:t>
          </a:r>
        </a:p>
      </dgm:t>
    </dgm:pt>
    <dgm:pt modelId="{1640A9C7-393C-4B23-9FB0-9BEF3E1B3005}" type="parTrans" cxnId="{5075D42A-6495-4E72-97BC-253EA2736773}">
      <dgm:prSet/>
      <dgm:spPr/>
      <dgm:t>
        <a:bodyPr/>
        <a:lstStyle/>
        <a:p>
          <a:endParaRPr lang="en-US"/>
        </a:p>
      </dgm:t>
    </dgm:pt>
    <dgm:pt modelId="{F16C1996-93F1-4BFD-BBEC-2B7161661DA2}" type="sibTrans" cxnId="{5075D42A-6495-4E72-97BC-253EA2736773}">
      <dgm:prSet/>
      <dgm:spPr/>
      <dgm:t>
        <a:bodyPr/>
        <a:lstStyle/>
        <a:p>
          <a:endParaRPr lang="en-US"/>
        </a:p>
      </dgm:t>
    </dgm:pt>
    <dgm:pt modelId="{6A0A1266-F19B-428F-A8CF-65C56D1D49CF}">
      <dgm:prSet phldrT="[Text]"/>
      <dgm:spPr/>
      <dgm:t>
        <a:bodyPr/>
        <a:lstStyle/>
        <a:p>
          <a:r>
            <a:rPr lang="en-US" dirty="0">
              <a:latin typeface="Candara" panose="020E0502030303020204" pitchFamily="34" charset="0"/>
            </a:rPr>
            <a:t>Global Visibility</a:t>
          </a:r>
        </a:p>
      </dgm:t>
    </dgm:pt>
    <dgm:pt modelId="{599C765F-3EEB-418A-BE86-4A25D7E164C2}" type="parTrans" cxnId="{69005369-3DD3-4B49-9E39-CED50C91E608}">
      <dgm:prSet/>
      <dgm:spPr/>
      <dgm:t>
        <a:bodyPr/>
        <a:lstStyle/>
        <a:p>
          <a:endParaRPr lang="en-US"/>
        </a:p>
      </dgm:t>
    </dgm:pt>
    <dgm:pt modelId="{48B24E86-C0C5-4019-8F8C-502AE1E51A58}" type="sibTrans" cxnId="{69005369-3DD3-4B49-9E39-CED50C91E608}">
      <dgm:prSet/>
      <dgm:spPr/>
      <dgm:t>
        <a:bodyPr/>
        <a:lstStyle/>
        <a:p>
          <a:endParaRPr lang="en-US"/>
        </a:p>
      </dgm:t>
    </dgm:pt>
    <dgm:pt modelId="{6FFFA2AC-EBA4-4495-8F12-E74DB1E76BDD}">
      <dgm:prSet phldrT="[Text]"/>
      <dgm:spPr/>
      <dgm:t>
        <a:bodyPr/>
        <a:lstStyle/>
        <a:p>
          <a:r>
            <a:rPr lang="en-US" dirty="0">
              <a:latin typeface="Candara" panose="020E0502030303020204" pitchFamily="34" charset="0"/>
            </a:rPr>
            <a:t>Real Time Analytics </a:t>
          </a:r>
        </a:p>
      </dgm:t>
    </dgm:pt>
    <dgm:pt modelId="{825F11D4-1E05-4CE1-B46C-E9F5B418BDC7}" type="parTrans" cxnId="{0FDEAD8D-693E-4B01-9A39-C30C28BACE1A}">
      <dgm:prSet/>
      <dgm:spPr/>
      <dgm:t>
        <a:bodyPr/>
        <a:lstStyle/>
        <a:p>
          <a:endParaRPr lang="en-US"/>
        </a:p>
      </dgm:t>
    </dgm:pt>
    <dgm:pt modelId="{7FD35D1E-9FEA-4952-8CEF-275106F533D5}" type="sibTrans" cxnId="{0FDEAD8D-693E-4B01-9A39-C30C28BACE1A}">
      <dgm:prSet/>
      <dgm:spPr/>
      <dgm:t>
        <a:bodyPr/>
        <a:lstStyle/>
        <a:p>
          <a:endParaRPr lang="en-US"/>
        </a:p>
      </dgm:t>
    </dgm:pt>
    <dgm:pt modelId="{91B86410-9749-4860-807F-E01E08895650}">
      <dgm:prSet phldrT="[Text]"/>
      <dgm:spPr/>
      <dgm:t>
        <a:bodyPr/>
        <a:lstStyle/>
        <a:p>
          <a:r>
            <a:rPr lang="en-US" dirty="0">
              <a:latin typeface="Candara" panose="020E0502030303020204" pitchFamily="34" charset="0"/>
            </a:rPr>
            <a:t>Reduce Operating Costs</a:t>
          </a:r>
        </a:p>
      </dgm:t>
    </dgm:pt>
    <dgm:pt modelId="{D6BF5841-E24A-4957-BF63-B7F6F3DF3A7E}" type="parTrans" cxnId="{C31CD85A-B244-4220-BD6F-B4E1A786630F}">
      <dgm:prSet/>
      <dgm:spPr/>
      <dgm:t>
        <a:bodyPr/>
        <a:lstStyle/>
        <a:p>
          <a:endParaRPr lang="en-US"/>
        </a:p>
      </dgm:t>
    </dgm:pt>
    <dgm:pt modelId="{6120E43E-7416-4789-907E-87259AF604C5}" type="sibTrans" cxnId="{C31CD85A-B244-4220-BD6F-B4E1A786630F}">
      <dgm:prSet/>
      <dgm:spPr/>
      <dgm:t>
        <a:bodyPr/>
        <a:lstStyle/>
        <a:p>
          <a:endParaRPr lang="en-US"/>
        </a:p>
      </dgm:t>
    </dgm:pt>
    <dgm:pt modelId="{CD994519-FD83-4B2F-89CA-36190330A9A6}">
      <dgm:prSet phldrT="[Text]"/>
      <dgm:spPr/>
      <dgm:t>
        <a:bodyPr/>
        <a:lstStyle/>
        <a:p>
          <a:r>
            <a:rPr lang="en-US" dirty="0">
              <a:latin typeface="Candara" panose="020E0502030303020204" pitchFamily="34" charset="0"/>
            </a:rPr>
            <a:t>Strategic Sourcing</a:t>
          </a:r>
        </a:p>
      </dgm:t>
    </dgm:pt>
    <dgm:pt modelId="{9915CB04-3D91-406A-A59B-4B8EF1C3BBA2}" type="parTrans" cxnId="{430225CC-1542-4207-A9B9-5DDED4FAB52A}">
      <dgm:prSet/>
      <dgm:spPr/>
      <dgm:t>
        <a:bodyPr/>
        <a:lstStyle/>
        <a:p>
          <a:endParaRPr lang="en-US"/>
        </a:p>
      </dgm:t>
    </dgm:pt>
    <dgm:pt modelId="{929429A6-758A-42E6-8F8C-A26E109F2D6A}" type="sibTrans" cxnId="{430225CC-1542-4207-A9B9-5DDED4FAB52A}">
      <dgm:prSet/>
      <dgm:spPr/>
      <dgm:t>
        <a:bodyPr/>
        <a:lstStyle/>
        <a:p>
          <a:endParaRPr lang="en-US"/>
        </a:p>
      </dgm:t>
    </dgm:pt>
    <dgm:pt modelId="{7CF02637-217D-4067-A80E-0A34ACEBB17B}" type="pres">
      <dgm:prSet presAssocID="{1DB911C1-3B20-4878-A988-9F429F3515BD}" presName="Name0" presStyleCnt="0">
        <dgm:presLayoutVars>
          <dgm:dir/>
          <dgm:animLvl val="lvl"/>
          <dgm:resizeHandles val="exact"/>
        </dgm:presLayoutVars>
      </dgm:prSet>
      <dgm:spPr/>
    </dgm:pt>
    <dgm:pt modelId="{E6FF0D81-E657-4DCC-8A17-52E337C50852}" type="pres">
      <dgm:prSet presAssocID="{D67E11B8-0EBC-4B25-BB90-EB70FF82D7EF}" presName="composite" presStyleCnt="0"/>
      <dgm:spPr/>
    </dgm:pt>
    <dgm:pt modelId="{E63106A3-7E7D-4C8E-8B9A-2937F2D3CE81}" type="pres">
      <dgm:prSet presAssocID="{D67E11B8-0EBC-4B25-BB90-EB70FF82D7EF}" presName="parTx" presStyleLbl="alignNode1" presStyleIdx="0" presStyleCnt="3">
        <dgm:presLayoutVars>
          <dgm:chMax val="0"/>
          <dgm:chPref val="0"/>
          <dgm:bulletEnabled val="1"/>
        </dgm:presLayoutVars>
      </dgm:prSet>
      <dgm:spPr/>
    </dgm:pt>
    <dgm:pt modelId="{F0075EF5-E6C0-46E2-A603-D1407E6F014F}" type="pres">
      <dgm:prSet presAssocID="{D67E11B8-0EBC-4B25-BB90-EB70FF82D7EF}" presName="desTx" presStyleLbl="alignAccFollowNode1" presStyleIdx="0" presStyleCnt="3">
        <dgm:presLayoutVars>
          <dgm:bulletEnabled val="1"/>
        </dgm:presLayoutVars>
      </dgm:prSet>
      <dgm:spPr/>
    </dgm:pt>
    <dgm:pt modelId="{251CCD35-9E8B-445F-99EE-E980557EB597}" type="pres">
      <dgm:prSet presAssocID="{791692E5-49CB-49A0-AAB6-8477937DFD2A}" presName="space" presStyleCnt="0"/>
      <dgm:spPr/>
    </dgm:pt>
    <dgm:pt modelId="{B3E54C27-2984-4202-9688-3422EBCA81C4}" type="pres">
      <dgm:prSet presAssocID="{30A94D5A-F1F9-4896-BE33-D962C35F5CA7}" presName="composite" presStyleCnt="0"/>
      <dgm:spPr/>
    </dgm:pt>
    <dgm:pt modelId="{FDF7DD12-6BD6-4ECA-ACA2-B60B70401C99}" type="pres">
      <dgm:prSet presAssocID="{30A94D5A-F1F9-4896-BE33-D962C35F5CA7}" presName="parTx" presStyleLbl="alignNode1" presStyleIdx="1" presStyleCnt="3">
        <dgm:presLayoutVars>
          <dgm:chMax val="0"/>
          <dgm:chPref val="0"/>
          <dgm:bulletEnabled val="1"/>
        </dgm:presLayoutVars>
      </dgm:prSet>
      <dgm:spPr/>
    </dgm:pt>
    <dgm:pt modelId="{7DB079C1-AC98-4206-981D-6F27E4FAC0DE}" type="pres">
      <dgm:prSet presAssocID="{30A94D5A-F1F9-4896-BE33-D962C35F5CA7}" presName="desTx" presStyleLbl="alignAccFollowNode1" presStyleIdx="1" presStyleCnt="3">
        <dgm:presLayoutVars>
          <dgm:bulletEnabled val="1"/>
        </dgm:presLayoutVars>
      </dgm:prSet>
      <dgm:spPr/>
    </dgm:pt>
    <dgm:pt modelId="{45C9E206-0058-4EAA-BB24-2A3FFDF41279}" type="pres">
      <dgm:prSet presAssocID="{2DAF9828-70FD-4EE4-B7DD-44B74F275D04}" presName="space" presStyleCnt="0"/>
      <dgm:spPr/>
    </dgm:pt>
    <dgm:pt modelId="{B9308808-963C-44BF-824F-5A1861216365}" type="pres">
      <dgm:prSet presAssocID="{0FC52D4A-CD5F-4480-9FDE-C4855334A95B}" presName="composite" presStyleCnt="0"/>
      <dgm:spPr/>
    </dgm:pt>
    <dgm:pt modelId="{2D0A7D16-5A4B-4A1C-99EC-4A9924C6403B}" type="pres">
      <dgm:prSet presAssocID="{0FC52D4A-CD5F-4480-9FDE-C4855334A95B}" presName="parTx" presStyleLbl="alignNode1" presStyleIdx="2" presStyleCnt="3">
        <dgm:presLayoutVars>
          <dgm:chMax val="0"/>
          <dgm:chPref val="0"/>
          <dgm:bulletEnabled val="1"/>
        </dgm:presLayoutVars>
      </dgm:prSet>
      <dgm:spPr/>
    </dgm:pt>
    <dgm:pt modelId="{175E63D5-C424-4DC9-93E5-81B7CEEA20A2}" type="pres">
      <dgm:prSet presAssocID="{0FC52D4A-CD5F-4480-9FDE-C4855334A95B}" presName="desTx" presStyleLbl="alignAccFollowNode1" presStyleIdx="2" presStyleCnt="3">
        <dgm:presLayoutVars>
          <dgm:bulletEnabled val="1"/>
        </dgm:presLayoutVars>
      </dgm:prSet>
      <dgm:spPr/>
    </dgm:pt>
  </dgm:ptLst>
  <dgm:cxnLst>
    <dgm:cxn modelId="{52575B00-31A0-47DA-B219-2A12E1E92C43}" srcId="{1DB911C1-3B20-4878-A988-9F429F3515BD}" destId="{D67E11B8-0EBC-4B25-BB90-EB70FF82D7EF}" srcOrd="0" destOrd="0" parTransId="{1C3F5835-E827-4E7A-B309-E6D03A66C2A4}" sibTransId="{791692E5-49CB-49A0-AAB6-8477937DFD2A}"/>
    <dgm:cxn modelId="{9431C713-367B-4DE0-A2C2-AE37D78436A3}" type="presOf" srcId="{E70E6CB8-F003-4ED1-AE01-5E1F28C4D385}" destId="{7DB079C1-AC98-4206-981D-6F27E4FAC0DE}" srcOrd="0" destOrd="2" presId="urn:microsoft.com/office/officeart/2005/8/layout/hList1"/>
    <dgm:cxn modelId="{92C38018-D72F-4BE2-AA2F-5454DF6A7477}" srcId="{30A94D5A-F1F9-4896-BE33-D962C35F5CA7}" destId="{4A279472-F546-4697-9F9D-40B420013327}" srcOrd="0" destOrd="0" parTransId="{FFD08DD8-0107-4449-A9F8-9D63FB6E7038}" sibTransId="{1220CE46-9AAC-4957-AE55-DCDB2523191A}"/>
    <dgm:cxn modelId="{6FA57926-C412-4DBC-AB7E-2A232B6FD2A9}" type="presOf" srcId="{CA756EFA-D108-4E64-9C33-68E50A4DAFC0}" destId="{F0075EF5-E6C0-46E2-A603-D1407E6F014F}" srcOrd="0" destOrd="1" presId="urn:microsoft.com/office/officeart/2005/8/layout/hList1"/>
    <dgm:cxn modelId="{60185229-537D-4B8A-8969-F336ACBCC519}" srcId="{0FC52D4A-CD5F-4480-9FDE-C4855334A95B}" destId="{77164EC9-6F5F-4E2E-A119-B8707C0EDD72}" srcOrd="0" destOrd="0" parTransId="{90FD9890-F88D-41DF-9EB7-B5004883E9BF}" sibTransId="{5014404D-8318-4AD3-B9FC-C1E908F0CFEC}"/>
    <dgm:cxn modelId="{5075D42A-6495-4E72-97BC-253EA2736773}" srcId="{30A94D5A-F1F9-4896-BE33-D962C35F5CA7}" destId="{AC3AC006-081D-48FE-9B3A-3A516E7777A5}" srcOrd="1" destOrd="0" parTransId="{1640A9C7-393C-4B23-9FB0-9BEF3E1B3005}" sibTransId="{F16C1996-93F1-4BFD-BBEC-2B7161661DA2}"/>
    <dgm:cxn modelId="{3D4F6A2F-EB80-447A-A50D-539C8AE1B7DA}" type="presOf" srcId="{D67E11B8-0EBC-4B25-BB90-EB70FF82D7EF}" destId="{E63106A3-7E7D-4C8E-8B9A-2937F2D3CE81}" srcOrd="0" destOrd="0" presId="urn:microsoft.com/office/officeart/2005/8/layout/hList1"/>
    <dgm:cxn modelId="{786B4531-CCDB-4D07-AC43-2BC7B778CB68}" type="presOf" srcId="{07184E55-B2BF-4103-8C4C-68FCDF0B938A}" destId="{F0075EF5-E6C0-46E2-A603-D1407E6F014F}" srcOrd="0" destOrd="2" presId="urn:microsoft.com/office/officeart/2005/8/layout/hList1"/>
    <dgm:cxn modelId="{7948B65C-CCDF-4BB6-B090-B5E3397E31BB}" srcId="{D67E11B8-0EBC-4B25-BB90-EB70FF82D7EF}" destId="{39C63BF7-AB29-43E5-BF52-F63988B934DF}" srcOrd="0" destOrd="0" parTransId="{8E1D340B-FE87-434D-A07A-A1E98E29F14C}" sibTransId="{312F10AE-201E-4247-BC92-1CF9C8221823}"/>
    <dgm:cxn modelId="{2383955D-79B9-4BF4-A29C-F96A8D73FD1A}" type="presOf" srcId="{D0DD6C44-F0AB-46C8-8E45-605E79BF974E}" destId="{175E63D5-C424-4DC9-93E5-81B7CEEA20A2}" srcOrd="0" destOrd="3" presId="urn:microsoft.com/office/officeart/2005/8/layout/hList1"/>
    <dgm:cxn modelId="{69005369-3DD3-4B49-9E39-CED50C91E608}" srcId="{30A94D5A-F1F9-4896-BE33-D962C35F5CA7}" destId="{6A0A1266-F19B-428F-A8CF-65C56D1D49CF}" srcOrd="3" destOrd="0" parTransId="{599C765F-3EEB-418A-BE86-4A25D7E164C2}" sibTransId="{48B24E86-C0C5-4019-8F8C-502AE1E51A58}"/>
    <dgm:cxn modelId="{C1C29F4A-1269-472D-97CE-8ED93D7BB0F9}" type="presOf" srcId="{39C63BF7-AB29-43E5-BF52-F63988B934DF}" destId="{F0075EF5-E6C0-46E2-A603-D1407E6F014F}" srcOrd="0" destOrd="0" presId="urn:microsoft.com/office/officeart/2005/8/layout/hList1"/>
    <dgm:cxn modelId="{E83A066C-2DC1-410F-9722-897552417299}" type="presOf" srcId="{91B86410-9749-4860-807F-E01E08895650}" destId="{175E63D5-C424-4DC9-93E5-81B7CEEA20A2}" srcOrd="0" destOrd="1" presId="urn:microsoft.com/office/officeart/2005/8/layout/hList1"/>
    <dgm:cxn modelId="{B52ABE6F-9012-4E11-9C3C-B8E03EC4AD59}" type="presOf" srcId="{0C2FC71E-EFC9-42FE-BC1B-9A6935FDF205}" destId="{F0075EF5-E6C0-46E2-A603-D1407E6F014F}" srcOrd="0" destOrd="3" presId="urn:microsoft.com/office/officeart/2005/8/layout/hList1"/>
    <dgm:cxn modelId="{9E4CB970-2BA5-46A3-ACDD-BDB7FAF50D58}" srcId="{1DB911C1-3B20-4878-A988-9F429F3515BD}" destId="{30A94D5A-F1F9-4896-BE33-D962C35F5CA7}" srcOrd="1" destOrd="0" parTransId="{09F12224-D030-4E39-B1DF-5476AA7CCEDD}" sibTransId="{2DAF9828-70FD-4EE4-B7DD-44B74F275D04}"/>
    <dgm:cxn modelId="{453E1F52-FFB4-4C2D-A40E-0F8FAEAC6508}" srcId="{30A94D5A-F1F9-4896-BE33-D962C35F5CA7}" destId="{E70E6CB8-F003-4ED1-AE01-5E1F28C4D385}" srcOrd="2" destOrd="0" parTransId="{E37238F3-C208-462D-B155-4A0E1151451E}" sibTransId="{9812D8F5-76C3-4463-9CCA-492E21ED0D5F}"/>
    <dgm:cxn modelId="{D66BBF54-3DFC-428D-BC1B-6EB69FAB5D5B}" type="presOf" srcId="{CD994519-FD83-4B2F-89CA-36190330A9A6}" destId="{175E63D5-C424-4DC9-93E5-81B7CEEA20A2}" srcOrd="0" destOrd="2" presId="urn:microsoft.com/office/officeart/2005/8/layout/hList1"/>
    <dgm:cxn modelId="{3A413558-D648-419E-A7B2-194468554733}" srcId="{D67E11B8-0EBC-4B25-BB90-EB70FF82D7EF}" destId="{0C2FC71E-EFC9-42FE-BC1B-9A6935FDF205}" srcOrd="3" destOrd="0" parTransId="{3E1F4DC4-0B9C-4191-8DF1-0C7F5C92B13C}" sibTransId="{A5967DA3-8993-443F-A367-7D2A5D072B6C}"/>
    <dgm:cxn modelId="{C31CD85A-B244-4220-BD6F-B4E1A786630F}" srcId="{0FC52D4A-CD5F-4480-9FDE-C4855334A95B}" destId="{91B86410-9749-4860-807F-E01E08895650}" srcOrd="1" destOrd="0" parTransId="{D6BF5841-E24A-4957-BF63-B7F6F3DF3A7E}" sibTransId="{6120E43E-7416-4789-907E-87259AF604C5}"/>
    <dgm:cxn modelId="{4501568C-8BAC-442A-95BD-1AEE55E145C0}" type="presOf" srcId="{77164EC9-6F5F-4E2E-A119-B8707C0EDD72}" destId="{175E63D5-C424-4DC9-93E5-81B7CEEA20A2}" srcOrd="0" destOrd="0" presId="urn:microsoft.com/office/officeart/2005/8/layout/hList1"/>
    <dgm:cxn modelId="{0FDEAD8D-693E-4B01-9A39-C30C28BACE1A}" srcId="{30A94D5A-F1F9-4896-BE33-D962C35F5CA7}" destId="{6FFFA2AC-EBA4-4495-8F12-E74DB1E76BDD}" srcOrd="4" destOrd="0" parTransId="{825F11D4-1E05-4CE1-B46C-E9F5B418BDC7}" sibTransId="{7FD35D1E-9FEA-4952-8CEF-275106F533D5}"/>
    <dgm:cxn modelId="{C6C9C190-F688-4542-AB44-8FB1E616F8C7}" srcId="{0FC52D4A-CD5F-4480-9FDE-C4855334A95B}" destId="{D0DD6C44-F0AB-46C8-8E45-605E79BF974E}" srcOrd="3" destOrd="0" parTransId="{A730C7EF-977B-49F9-B925-B655578683EC}" sibTransId="{AEECEC23-E21E-4CF4-8B09-3EE0C14F7829}"/>
    <dgm:cxn modelId="{0BE0D292-3AA3-4912-B4C9-7EDA227C0DAE}" type="presOf" srcId="{4A279472-F546-4697-9F9D-40B420013327}" destId="{7DB079C1-AC98-4206-981D-6F27E4FAC0DE}" srcOrd="0" destOrd="0" presId="urn:microsoft.com/office/officeart/2005/8/layout/hList1"/>
    <dgm:cxn modelId="{1046D3A8-EB99-4B06-A933-4E66D86985BB}" type="presOf" srcId="{30A94D5A-F1F9-4896-BE33-D962C35F5CA7}" destId="{FDF7DD12-6BD6-4ECA-ACA2-B60B70401C99}" srcOrd="0" destOrd="0" presId="urn:microsoft.com/office/officeart/2005/8/layout/hList1"/>
    <dgm:cxn modelId="{3C59EDAF-DED0-47AD-9059-61736DF95821}" srcId="{D67E11B8-0EBC-4B25-BB90-EB70FF82D7EF}" destId="{07184E55-B2BF-4103-8C4C-68FCDF0B938A}" srcOrd="2" destOrd="0" parTransId="{9319EB94-BD8F-4F84-B5A2-EC509196161D}" sibTransId="{E8902C5A-CB3B-4935-A4B0-8E53B7D5D4F1}"/>
    <dgm:cxn modelId="{A0BAF4AF-0C48-414C-AA7B-EC8C944525F5}" srcId="{1DB911C1-3B20-4878-A988-9F429F3515BD}" destId="{0FC52D4A-CD5F-4480-9FDE-C4855334A95B}" srcOrd="2" destOrd="0" parTransId="{16AA927D-01C2-4FC9-931A-DFDDF5C589FE}" sibTransId="{F5D02DF0-9960-46CC-916F-F25725B2D9B9}"/>
    <dgm:cxn modelId="{315FA1BE-8E0B-490A-B748-18D5CF433590}" type="presOf" srcId="{AC3AC006-081D-48FE-9B3A-3A516E7777A5}" destId="{7DB079C1-AC98-4206-981D-6F27E4FAC0DE}" srcOrd="0" destOrd="1" presId="urn:microsoft.com/office/officeart/2005/8/layout/hList1"/>
    <dgm:cxn modelId="{8A0B34C8-4923-48C4-95E9-F145C96DA37A}" type="presOf" srcId="{1DB911C1-3B20-4878-A988-9F429F3515BD}" destId="{7CF02637-217D-4067-A80E-0A34ACEBB17B}" srcOrd="0" destOrd="0" presId="urn:microsoft.com/office/officeart/2005/8/layout/hList1"/>
    <dgm:cxn modelId="{430225CC-1542-4207-A9B9-5DDED4FAB52A}" srcId="{0FC52D4A-CD5F-4480-9FDE-C4855334A95B}" destId="{CD994519-FD83-4B2F-89CA-36190330A9A6}" srcOrd="2" destOrd="0" parTransId="{9915CB04-3D91-406A-A59B-4B8EF1C3BBA2}" sibTransId="{929429A6-758A-42E6-8F8C-A26E109F2D6A}"/>
    <dgm:cxn modelId="{6AF02DDA-1898-4827-8B50-5BC756091E25}" type="presOf" srcId="{6FFFA2AC-EBA4-4495-8F12-E74DB1E76BDD}" destId="{7DB079C1-AC98-4206-981D-6F27E4FAC0DE}" srcOrd="0" destOrd="4" presId="urn:microsoft.com/office/officeart/2005/8/layout/hList1"/>
    <dgm:cxn modelId="{742931DB-DF64-489F-A73B-21BF69AA043B}" srcId="{D67E11B8-0EBC-4B25-BB90-EB70FF82D7EF}" destId="{CA756EFA-D108-4E64-9C33-68E50A4DAFC0}" srcOrd="1" destOrd="0" parTransId="{0AE64B19-F45F-4455-99A7-DF23F684F01F}" sibTransId="{3976C47F-C1DA-4766-8AD1-96573753E600}"/>
    <dgm:cxn modelId="{EB681CE5-FF94-4174-9A26-726985D6246C}" type="presOf" srcId="{6A0A1266-F19B-428F-A8CF-65C56D1D49CF}" destId="{7DB079C1-AC98-4206-981D-6F27E4FAC0DE}" srcOrd="0" destOrd="3" presId="urn:microsoft.com/office/officeart/2005/8/layout/hList1"/>
    <dgm:cxn modelId="{12EB3CF0-8745-46AF-9EE3-BF2CBE8567C2}" type="presOf" srcId="{0FC52D4A-CD5F-4480-9FDE-C4855334A95B}" destId="{2D0A7D16-5A4B-4A1C-99EC-4A9924C6403B}" srcOrd="0" destOrd="0" presId="urn:microsoft.com/office/officeart/2005/8/layout/hList1"/>
    <dgm:cxn modelId="{42415F9E-5FDD-4EC9-B0F4-BADBC80622CA}" type="presParOf" srcId="{7CF02637-217D-4067-A80E-0A34ACEBB17B}" destId="{E6FF0D81-E657-4DCC-8A17-52E337C50852}" srcOrd="0" destOrd="0" presId="urn:microsoft.com/office/officeart/2005/8/layout/hList1"/>
    <dgm:cxn modelId="{31202DBC-F9C9-42A5-A842-D7B2F9EB5B38}" type="presParOf" srcId="{E6FF0D81-E657-4DCC-8A17-52E337C50852}" destId="{E63106A3-7E7D-4C8E-8B9A-2937F2D3CE81}" srcOrd="0" destOrd="0" presId="urn:microsoft.com/office/officeart/2005/8/layout/hList1"/>
    <dgm:cxn modelId="{F1E43530-0316-4B8C-90C5-33324CECD7EF}" type="presParOf" srcId="{E6FF0D81-E657-4DCC-8A17-52E337C50852}" destId="{F0075EF5-E6C0-46E2-A603-D1407E6F014F}" srcOrd="1" destOrd="0" presId="urn:microsoft.com/office/officeart/2005/8/layout/hList1"/>
    <dgm:cxn modelId="{6D3575FC-59E3-4A6A-A06E-894869887276}" type="presParOf" srcId="{7CF02637-217D-4067-A80E-0A34ACEBB17B}" destId="{251CCD35-9E8B-445F-99EE-E980557EB597}" srcOrd="1" destOrd="0" presId="urn:microsoft.com/office/officeart/2005/8/layout/hList1"/>
    <dgm:cxn modelId="{83BCBC34-EC40-493B-A4C9-D03288A6F88B}" type="presParOf" srcId="{7CF02637-217D-4067-A80E-0A34ACEBB17B}" destId="{B3E54C27-2984-4202-9688-3422EBCA81C4}" srcOrd="2" destOrd="0" presId="urn:microsoft.com/office/officeart/2005/8/layout/hList1"/>
    <dgm:cxn modelId="{85CE8FCC-3AD2-445B-9070-CD71419ECF29}" type="presParOf" srcId="{B3E54C27-2984-4202-9688-3422EBCA81C4}" destId="{FDF7DD12-6BD6-4ECA-ACA2-B60B70401C99}" srcOrd="0" destOrd="0" presId="urn:microsoft.com/office/officeart/2005/8/layout/hList1"/>
    <dgm:cxn modelId="{0DFF8590-BEA8-4ABC-B070-C70B6F0D9555}" type="presParOf" srcId="{B3E54C27-2984-4202-9688-3422EBCA81C4}" destId="{7DB079C1-AC98-4206-981D-6F27E4FAC0DE}" srcOrd="1" destOrd="0" presId="urn:microsoft.com/office/officeart/2005/8/layout/hList1"/>
    <dgm:cxn modelId="{DF3B2CE4-C23B-44EB-B25C-05B1BA433145}" type="presParOf" srcId="{7CF02637-217D-4067-A80E-0A34ACEBB17B}" destId="{45C9E206-0058-4EAA-BB24-2A3FFDF41279}" srcOrd="3" destOrd="0" presId="urn:microsoft.com/office/officeart/2005/8/layout/hList1"/>
    <dgm:cxn modelId="{DCCFF020-AD87-4E96-9684-31CF76CDA6B0}" type="presParOf" srcId="{7CF02637-217D-4067-A80E-0A34ACEBB17B}" destId="{B9308808-963C-44BF-824F-5A1861216365}" srcOrd="4" destOrd="0" presId="urn:microsoft.com/office/officeart/2005/8/layout/hList1"/>
    <dgm:cxn modelId="{A036EB43-F84F-48A8-9C3E-E152AAB7C8DB}" type="presParOf" srcId="{B9308808-963C-44BF-824F-5A1861216365}" destId="{2D0A7D16-5A4B-4A1C-99EC-4A9924C6403B}" srcOrd="0" destOrd="0" presId="urn:microsoft.com/office/officeart/2005/8/layout/hList1"/>
    <dgm:cxn modelId="{2C6010BD-A1F2-420F-8F8C-A1A556B94552}" type="presParOf" srcId="{B9308808-963C-44BF-824F-5A1861216365}" destId="{175E63D5-C424-4DC9-93E5-81B7CEEA20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4C59-35CE-498A-858B-9055FA0AC461}">
      <dsp:nvSpPr>
        <dsp:cNvPr id="0" name=""/>
        <dsp:cNvSpPr/>
      </dsp:nvSpPr>
      <dsp:spPr>
        <a:xfrm rot="5400000">
          <a:off x="5747461" y="-924092"/>
          <a:ext cx="3760665" cy="65490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4310" tIns="97155" rIns="194310" bIns="97155" numCol="1" spcCol="1270" anchor="ctr" anchorCtr="0">
          <a:noAutofit/>
        </a:bodyPr>
        <a:lstStyle/>
        <a:p>
          <a:pPr marL="285750" lvl="1" indent="-285750" algn="l" defTabSz="2266950">
            <a:lnSpc>
              <a:spcPct val="90000"/>
            </a:lnSpc>
            <a:spcBef>
              <a:spcPct val="0"/>
            </a:spcBef>
            <a:spcAft>
              <a:spcPct val="15000"/>
            </a:spcAft>
            <a:buChar char="•"/>
          </a:pPr>
          <a:r>
            <a:rPr lang="en-US" sz="5100" kern="1200" dirty="0">
              <a:latin typeface="Candara" panose="020E0502030303020204" pitchFamily="34" charset="0"/>
            </a:rPr>
            <a:t>a set of guidelines for how people behave and make decisions about data</a:t>
          </a:r>
        </a:p>
      </dsp:txBody>
      <dsp:txXfrm rot="-5400000">
        <a:off x="4353286" y="653664"/>
        <a:ext cx="6365435" cy="3393503"/>
      </dsp:txXfrm>
    </dsp:sp>
    <dsp:sp modelId="{532B6C36-5158-4C2A-935E-750684233BCC}">
      <dsp:nvSpPr>
        <dsp:cNvPr id="0" name=""/>
        <dsp:cNvSpPr/>
      </dsp:nvSpPr>
      <dsp:spPr>
        <a:xfrm>
          <a:off x="1366" y="0"/>
          <a:ext cx="4351919" cy="47008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Candara" panose="020E0502030303020204" pitchFamily="34" charset="0"/>
            </a:rPr>
            <a:t>Data</a:t>
          </a:r>
          <a:r>
            <a:rPr lang="en-US" sz="3700" kern="1200" dirty="0">
              <a:latin typeface="Candara" panose="020E0502030303020204" pitchFamily="34" charset="0"/>
            </a:rPr>
            <a:t> governance is …</a:t>
          </a:r>
        </a:p>
      </dsp:txBody>
      <dsp:txXfrm>
        <a:off x="213809" y="212443"/>
        <a:ext cx="3927033" cy="4275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B9E41-AC71-401F-8A24-945EBB368DBF}">
      <dsp:nvSpPr>
        <dsp:cNvPr id="0" name=""/>
        <dsp:cNvSpPr/>
      </dsp:nvSpPr>
      <dsp:spPr>
        <a:xfrm>
          <a:off x="50" y="272193"/>
          <a:ext cx="4858847"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Master Data Management (MDM)</a:t>
          </a:r>
        </a:p>
      </dsp:txBody>
      <dsp:txXfrm>
        <a:off x="50" y="272193"/>
        <a:ext cx="4858847" cy="691200"/>
      </dsp:txXfrm>
    </dsp:sp>
    <dsp:sp modelId="{B075C601-5E92-4E0D-9093-1273FE94663E}">
      <dsp:nvSpPr>
        <dsp:cNvPr id="0" name=""/>
        <dsp:cNvSpPr/>
      </dsp:nvSpPr>
      <dsp:spPr>
        <a:xfrm>
          <a:off x="50" y="963393"/>
          <a:ext cx="4858847" cy="3162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Candara" panose="020E0502030303020204" pitchFamily="34" charset="0"/>
            </a:rPr>
            <a:t>Comprehensive method to link all critical data to a common point of reference</a:t>
          </a:r>
        </a:p>
        <a:p>
          <a:pPr marL="228600" lvl="1" indent="-228600" algn="l" defTabSz="1066800">
            <a:lnSpc>
              <a:spcPct val="90000"/>
            </a:lnSpc>
            <a:spcBef>
              <a:spcPct val="0"/>
            </a:spcBef>
            <a:spcAft>
              <a:spcPct val="15000"/>
            </a:spcAft>
            <a:buChar char="•"/>
          </a:pPr>
          <a:r>
            <a:rPr lang="en-US" sz="2400" kern="1200" dirty="0">
              <a:latin typeface="Candara" panose="020E0502030303020204" pitchFamily="34" charset="0"/>
            </a:rPr>
            <a:t>Example:</a:t>
          </a:r>
        </a:p>
        <a:p>
          <a:pPr marL="457200" lvl="2" indent="-228600" algn="l" defTabSz="1066800">
            <a:lnSpc>
              <a:spcPct val="90000"/>
            </a:lnSpc>
            <a:spcBef>
              <a:spcPct val="0"/>
            </a:spcBef>
            <a:spcAft>
              <a:spcPct val="15000"/>
            </a:spcAft>
            <a:buChar char="•"/>
          </a:pPr>
          <a:r>
            <a:rPr lang="en-US" sz="2400" kern="1200" dirty="0">
              <a:latin typeface="Candara" panose="020E0502030303020204" pitchFamily="34" charset="0"/>
            </a:rPr>
            <a:t>All screens, documents and systems showing a student’s address derive from a common location.</a:t>
          </a:r>
        </a:p>
      </dsp:txBody>
      <dsp:txXfrm>
        <a:off x="50" y="963393"/>
        <a:ext cx="4858847" cy="3162240"/>
      </dsp:txXfrm>
    </dsp:sp>
    <dsp:sp modelId="{BFC21C74-17DB-4DEE-A2FF-E7F93C58EDEE}">
      <dsp:nvSpPr>
        <dsp:cNvPr id="0" name=""/>
        <dsp:cNvSpPr/>
      </dsp:nvSpPr>
      <dsp:spPr>
        <a:xfrm>
          <a:off x="5539136" y="272193"/>
          <a:ext cx="4858847"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Data Governance</a:t>
          </a:r>
        </a:p>
      </dsp:txBody>
      <dsp:txXfrm>
        <a:off x="5539136" y="272193"/>
        <a:ext cx="4858847" cy="691200"/>
      </dsp:txXfrm>
    </dsp:sp>
    <dsp:sp modelId="{C00B58D4-BA0D-4C72-9E8E-A18BDDE448D9}">
      <dsp:nvSpPr>
        <dsp:cNvPr id="0" name=""/>
        <dsp:cNvSpPr/>
      </dsp:nvSpPr>
      <dsp:spPr>
        <a:xfrm>
          <a:off x="5539136" y="963393"/>
          <a:ext cx="4858847" cy="3162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Candara" panose="020E0502030303020204" pitchFamily="34" charset="0"/>
            </a:rPr>
            <a:t>Formalized system for how people make decisions about acquisition, production, storage, distribution, and analysis of data</a:t>
          </a:r>
        </a:p>
        <a:p>
          <a:pPr marL="228600" lvl="1" indent="-228600" algn="l" defTabSz="1066800">
            <a:lnSpc>
              <a:spcPct val="90000"/>
            </a:lnSpc>
            <a:spcBef>
              <a:spcPct val="0"/>
            </a:spcBef>
            <a:spcAft>
              <a:spcPct val="15000"/>
            </a:spcAft>
            <a:buChar char="•"/>
          </a:pPr>
          <a:r>
            <a:rPr lang="en-US" sz="2400" kern="1200" dirty="0">
              <a:latin typeface="Candara" panose="020E0502030303020204" pitchFamily="34" charset="0"/>
            </a:rPr>
            <a:t>Example:</a:t>
          </a:r>
        </a:p>
        <a:p>
          <a:pPr marL="457200" lvl="2" indent="-228600" algn="l" defTabSz="1066800">
            <a:lnSpc>
              <a:spcPct val="90000"/>
            </a:lnSpc>
            <a:spcBef>
              <a:spcPct val="0"/>
            </a:spcBef>
            <a:spcAft>
              <a:spcPct val="15000"/>
            </a:spcAft>
            <a:buChar char="•"/>
          </a:pPr>
          <a:r>
            <a:rPr lang="en-US" sz="2400" kern="1200" dirty="0">
              <a:latin typeface="Candara" panose="020E0502030303020204" pitchFamily="34" charset="0"/>
            </a:rPr>
            <a:t>Group decides on a definition for home address and agrees on a common source field</a:t>
          </a:r>
        </a:p>
      </dsp:txBody>
      <dsp:txXfrm>
        <a:off x="5539136" y="963393"/>
        <a:ext cx="4858847" cy="316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106A3-7E7D-4C8E-8B9A-2937F2D3CE81}">
      <dsp:nvSpPr>
        <dsp:cNvPr id="0" name=""/>
        <dsp:cNvSpPr/>
      </dsp:nvSpPr>
      <dsp:spPr>
        <a:xfrm>
          <a:off x="3640" y="290517"/>
          <a:ext cx="3549811" cy="1017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Reporting &amp; Compliance</a:t>
          </a:r>
        </a:p>
      </dsp:txBody>
      <dsp:txXfrm>
        <a:off x="3640" y="290517"/>
        <a:ext cx="3549811" cy="1017299"/>
      </dsp:txXfrm>
    </dsp:sp>
    <dsp:sp modelId="{F0075EF5-E6C0-46E2-A603-D1407E6F014F}">
      <dsp:nvSpPr>
        <dsp:cNvPr id="0" name=""/>
        <dsp:cNvSpPr/>
      </dsp:nvSpPr>
      <dsp:spPr>
        <a:xfrm>
          <a:off x="3640" y="1307816"/>
          <a:ext cx="3549811" cy="338844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Internal Reporting</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Privacy Regulations</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Industry-specific Regulations</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ESG Reporting</a:t>
          </a:r>
        </a:p>
      </dsp:txBody>
      <dsp:txXfrm>
        <a:off x="3640" y="1307816"/>
        <a:ext cx="3549811" cy="3388445"/>
      </dsp:txXfrm>
    </dsp:sp>
    <dsp:sp modelId="{FDF7DD12-6BD6-4ECA-ACA2-B60B70401C99}">
      <dsp:nvSpPr>
        <dsp:cNvPr id="0" name=""/>
        <dsp:cNvSpPr/>
      </dsp:nvSpPr>
      <dsp:spPr>
        <a:xfrm>
          <a:off x="4050425" y="290517"/>
          <a:ext cx="3549811" cy="1017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Analytics &amp; Insights</a:t>
          </a:r>
        </a:p>
      </dsp:txBody>
      <dsp:txXfrm>
        <a:off x="4050425" y="290517"/>
        <a:ext cx="3549811" cy="1017299"/>
      </dsp:txXfrm>
    </dsp:sp>
    <dsp:sp modelId="{7DB079C1-AC98-4206-981D-6F27E4FAC0DE}">
      <dsp:nvSpPr>
        <dsp:cNvPr id="0" name=""/>
        <dsp:cNvSpPr/>
      </dsp:nvSpPr>
      <dsp:spPr>
        <a:xfrm>
          <a:off x="4050425" y="1307816"/>
          <a:ext cx="3549811" cy="338844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360 view of the Customer</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AI\ML</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IOT</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Global Visibility</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Real Time Analytics </a:t>
          </a:r>
        </a:p>
      </dsp:txBody>
      <dsp:txXfrm>
        <a:off x="4050425" y="1307816"/>
        <a:ext cx="3549811" cy="3388445"/>
      </dsp:txXfrm>
    </dsp:sp>
    <dsp:sp modelId="{2D0A7D16-5A4B-4A1C-99EC-4A9924C6403B}">
      <dsp:nvSpPr>
        <dsp:cNvPr id="0" name=""/>
        <dsp:cNvSpPr/>
      </dsp:nvSpPr>
      <dsp:spPr>
        <a:xfrm>
          <a:off x="8097210" y="290517"/>
          <a:ext cx="3549811" cy="1017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Operational Excellence</a:t>
          </a:r>
        </a:p>
      </dsp:txBody>
      <dsp:txXfrm>
        <a:off x="8097210" y="290517"/>
        <a:ext cx="3549811" cy="1017299"/>
      </dsp:txXfrm>
    </dsp:sp>
    <dsp:sp modelId="{175E63D5-C424-4DC9-93E5-81B7CEEA20A2}">
      <dsp:nvSpPr>
        <dsp:cNvPr id="0" name=""/>
        <dsp:cNvSpPr/>
      </dsp:nvSpPr>
      <dsp:spPr>
        <a:xfrm>
          <a:off x="8097210" y="1307816"/>
          <a:ext cx="3549811" cy="338844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Enhance Customer Satisfaction</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Reduce Operating Costs</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Strategic Sourcing</a:t>
          </a:r>
        </a:p>
        <a:p>
          <a:pPr marL="285750" lvl="1" indent="-285750" algn="l" defTabSz="1244600">
            <a:lnSpc>
              <a:spcPct val="90000"/>
            </a:lnSpc>
            <a:spcBef>
              <a:spcPct val="0"/>
            </a:spcBef>
            <a:spcAft>
              <a:spcPct val="15000"/>
            </a:spcAft>
            <a:buChar char="•"/>
          </a:pPr>
          <a:r>
            <a:rPr lang="en-US" sz="2800" kern="1200" dirty="0">
              <a:latin typeface="Candara" panose="020E0502030303020204" pitchFamily="34" charset="0"/>
            </a:rPr>
            <a:t>System Consolidation</a:t>
          </a:r>
        </a:p>
      </dsp:txBody>
      <dsp:txXfrm>
        <a:off x="8097210" y="1307816"/>
        <a:ext cx="3549811" cy="33884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a:t>
            </a:r>
            <a:r>
              <a:rPr lang="en-GB" baseline="0" dirty="0"/>
              <a:t> Silos / Stovepipes with Departments / </a:t>
            </a:r>
            <a:r>
              <a:rPr lang="en-GB" dirty="0"/>
              <a:t>Applications</a:t>
            </a:r>
          </a:p>
        </p:txBody>
      </p:sp>
      <p:sp>
        <p:nvSpPr>
          <p:cNvPr id="4" name="Slide Number Placeholder 3"/>
          <p:cNvSpPr>
            <a:spLocks noGrp="1"/>
          </p:cNvSpPr>
          <p:nvPr>
            <p:ph type="sldNum" sz="quarter" idx="10"/>
          </p:nvPr>
        </p:nvSpPr>
        <p:spPr/>
        <p:txBody>
          <a:bodyPr/>
          <a:lstStyle/>
          <a:p>
            <a:fld id="{70E2E94D-EE4B-475D-865E-B21D1EABDFBA}" type="slidenum">
              <a:rPr lang="en-GB" smtClean="0"/>
              <a:t>6</a:t>
            </a:fld>
            <a:endParaRPr lang="en-GB" dirty="0"/>
          </a:p>
        </p:txBody>
      </p:sp>
    </p:spTree>
    <p:extLst>
      <p:ext uri="{BB962C8B-B14F-4D97-AF65-F5344CB8AC3E}">
        <p14:creationId xmlns:p14="http://schemas.microsoft.com/office/powerpoint/2010/main" val="92822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a:t>
            </a:r>
            <a:r>
              <a:rPr lang="en-GB" baseline="0" dirty="0"/>
              <a:t> you heard the term ‘Data Centricity?  This is what it means in practice! </a:t>
            </a:r>
          </a:p>
        </p:txBody>
      </p:sp>
      <p:sp>
        <p:nvSpPr>
          <p:cNvPr id="4" name="Slide Number Placeholder 3"/>
          <p:cNvSpPr>
            <a:spLocks noGrp="1"/>
          </p:cNvSpPr>
          <p:nvPr>
            <p:ph type="sldNum" sz="quarter" idx="10"/>
          </p:nvPr>
        </p:nvSpPr>
        <p:spPr/>
        <p:txBody>
          <a:bodyPr/>
          <a:lstStyle/>
          <a:p>
            <a:fld id="{70E2E94D-EE4B-475D-865E-B21D1EABDFBA}" type="slidenum">
              <a:rPr lang="en-GB" smtClean="0"/>
              <a:t>7</a:t>
            </a:fld>
            <a:endParaRPr lang="en-GB" dirty="0"/>
          </a:p>
        </p:txBody>
      </p:sp>
    </p:spTree>
    <p:extLst>
      <p:ext uri="{BB962C8B-B14F-4D97-AF65-F5344CB8AC3E}">
        <p14:creationId xmlns:p14="http://schemas.microsoft.com/office/powerpoint/2010/main" val="1062135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y is Data Governance important for business? - BlueSoft">
            <a:extLst>
              <a:ext uri="{FF2B5EF4-FFF2-40B4-BE49-F238E27FC236}">
                <a16:creationId xmlns:a16="http://schemas.microsoft.com/office/drawing/2014/main" id="{4B111F11-0794-41C0-EFBD-56CD40DB046C}"/>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65468" y="391021"/>
            <a:ext cx="2600325" cy="14626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3/24/2024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3/24/2024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3/24/2024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IS465: Data Management and Governance</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FC95-B891-66F3-5386-29E02CCFEEFF}"/>
              </a:ext>
            </a:extLst>
          </p:cNvPr>
          <p:cNvSpPr>
            <a:spLocks noGrp="1"/>
          </p:cNvSpPr>
          <p:nvPr>
            <p:ph type="title"/>
          </p:nvPr>
        </p:nvSpPr>
        <p:spPr/>
        <p:txBody>
          <a:bodyPr>
            <a:normAutofit/>
          </a:bodyPr>
          <a:lstStyle/>
          <a:p>
            <a:r>
              <a:rPr lang="en-US" dirty="0"/>
              <a:t>6 crucial data lifecycle stages</a:t>
            </a:r>
          </a:p>
        </p:txBody>
      </p:sp>
      <p:sp>
        <p:nvSpPr>
          <p:cNvPr id="3" name="Content Placeholder 2">
            <a:extLst>
              <a:ext uri="{FF2B5EF4-FFF2-40B4-BE49-F238E27FC236}">
                <a16:creationId xmlns:a16="http://schemas.microsoft.com/office/drawing/2014/main" id="{310FBB7C-478A-C150-8223-4865B5D4F3BC}"/>
              </a:ext>
            </a:extLst>
          </p:cNvPr>
          <p:cNvSpPr>
            <a:spLocks noGrp="1"/>
          </p:cNvSpPr>
          <p:nvPr>
            <p:ph idx="1"/>
          </p:nvPr>
        </p:nvSpPr>
        <p:spPr/>
        <p:txBody>
          <a:bodyPr>
            <a:normAutofit/>
          </a:bodyPr>
          <a:lstStyle/>
          <a:p>
            <a:r>
              <a:rPr lang="en-US" dirty="0"/>
              <a:t>Though the stages in a data lifecycle can vary from one business to another, we outline six key phases you should see across the board.</a:t>
            </a:r>
          </a:p>
          <a:p>
            <a:pPr marL="914400" lvl="1" indent="-457200">
              <a:buFont typeface="+mj-lt"/>
              <a:buAutoNum type="arabicPeriod"/>
            </a:pPr>
            <a:r>
              <a:rPr lang="en-US" dirty="0"/>
              <a:t>Collection</a:t>
            </a:r>
          </a:p>
          <a:p>
            <a:pPr marL="914400" lvl="1" indent="-457200">
              <a:buFont typeface="+mj-lt"/>
              <a:buAutoNum type="arabicPeriod"/>
            </a:pPr>
            <a:r>
              <a:rPr lang="en-US" dirty="0"/>
              <a:t>Storage</a:t>
            </a:r>
          </a:p>
          <a:p>
            <a:pPr marL="914400" lvl="1" indent="-457200">
              <a:buFont typeface="+mj-lt"/>
              <a:buAutoNum type="arabicPeriod"/>
            </a:pPr>
            <a:r>
              <a:rPr lang="en-US" dirty="0"/>
              <a:t>Processing</a:t>
            </a:r>
          </a:p>
          <a:p>
            <a:pPr marL="914400" lvl="1" indent="-457200">
              <a:buFont typeface="+mj-lt"/>
              <a:buAutoNum type="arabicPeriod"/>
            </a:pPr>
            <a:r>
              <a:rPr lang="en-US" dirty="0"/>
              <a:t>Analysis</a:t>
            </a:r>
          </a:p>
          <a:p>
            <a:pPr marL="914400" lvl="1" indent="-457200">
              <a:buFont typeface="+mj-lt"/>
              <a:buAutoNum type="arabicPeriod"/>
            </a:pPr>
            <a:r>
              <a:rPr lang="en-US" dirty="0"/>
              <a:t>Deployment</a:t>
            </a:r>
          </a:p>
          <a:p>
            <a:pPr marL="914400" lvl="1" indent="-457200">
              <a:buFont typeface="+mj-lt"/>
              <a:buAutoNum type="arabicPeriod"/>
            </a:pPr>
            <a:r>
              <a:rPr lang="en-US" dirty="0"/>
              <a:t>Archiving</a:t>
            </a:r>
          </a:p>
        </p:txBody>
      </p:sp>
      <p:sp>
        <p:nvSpPr>
          <p:cNvPr id="4" name="Slide Number Placeholder 3">
            <a:extLst>
              <a:ext uri="{FF2B5EF4-FFF2-40B4-BE49-F238E27FC236}">
                <a16:creationId xmlns:a16="http://schemas.microsoft.com/office/drawing/2014/main" id="{440FBEEE-AA84-99DE-04EB-5FB7D693F8EE}"/>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75211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C88C-5219-FB1A-EBD9-4FD48074B9BA}"/>
              </a:ext>
            </a:extLst>
          </p:cNvPr>
          <p:cNvSpPr>
            <a:spLocks noGrp="1"/>
          </p:cNvSpPr>
          <p:nvPr>
            <p:ph type="title"/>
          </p:nvPr>
        </p:nvSpPr>
        <p:spPr/>
        <p:txBody>
          <a:bodyPr/>
          <a:lstStyle/>
          <a:p>
            <a:r>
              <a:rPr lang="en-US" dirty="0"/>
              <a:t>Definition and Importance</a:t>
            </a:r>
          </a:p>
        </p:txBody>
      </p:sp>
      <p:sp>
        <p:nvSpPr>
          <p:cNvPr id="3" name="Content Placeholder 2">
            <a:extLst>
              <a:ext uri="{FF2B5EF4-FFF2-40B4-BE49-F238E27FC236}">
                <a16:creationId xmlns:a16="http://schemas.microsoft.com/office/drawing/2014/main" id="{BF2C2F52-03EA-9DE3-39E8-C9519416EE9D}"/>
              </a:ext>
            </a:extLst>
          </p:cNvPr>
          <p:cNvSpPr>
            <a:spLocks noGrp="1"/>
          </p:cNvSpPr>
          <p:nvPr>
            <p:ph idx="1"/>
          </p:nvPr>
        </p:nvSpPr>
        <p:spPr/>
        <p:txBody>
          <a:bodyPr/>
          <a:lstStyle/>
          <a:p>
            <a:r>
              <a:rPr lang="en-US" dirty="0"/>
              <a:t>Data Management</a:t>
            </a:r>
          </a:p>
          <a:p>
            <a:pPr lvl="1"/>
            <a:r>
              <a:rPr lang="en-US" dirty="0"/>
              <a:t>The process of collecting, storing, organizing, and retrieving data.</a:t>
            </a:r>
          </a:p>
          <a:p>
            <a:r>
              <a:rPr lang="en-US" dirty="0"/>
              <a:t>Data Governance</a:t>
            </a:r>
          </a:p>
          <a:p>
            <a:pPr lvl="1"/>
            <a:r>
              <a:rPr lang="en-US" dirty="0"/>
              <a:t>The overall management of the availability, usability, integrity, and security of an organization's data.</a:t>
            </a:r>
          </a:p>
          <a:p>
            <a:r>
              <a:rPr lang="en-US" dirty="0"/>
              <a:t>Importance:</a:t>
            </a:r>
          </a:p>
          <a:p>
            <a:pPr lvl="1"/>
            <a:r>
              <a:rPr lang="en-US" dirty="0"/>
              <a:t>Data is a critical asset for organizations.</a:t>
            </a:r>
          </a:p>
          <a:p>
            <a:pPr lvl="1"/>
            <a:r>
              <a:rPr lang="en-US" dirty="0"/>
              <a:t>Data-driven decision-making is increasingly important.</a:t>
            </a:r>
          </a:p>
          <a:p>
            <a:pPr lvl="1"/>
            <a:r>
              <a:rPr lang="en-US" dirty="0"/>
              <a:t>Data privacy and security are critical concerns.</a:t>
            </a:r>
          </a:p>
          <a:p>
            <a:pPr lvl="1"/>
            <a:r>
              <a:rPr lang="en-US" dirty="0"/>
              <a:t>Data governance ensures data is accurate, complete, and accessible.</a:t>
            </a:r>
          </a:p>
        </p:txBody>
      </p:sp>
      <p:sp>
        <p:nvSpPr>
          <p:cNvPr id="4" name="Slide Number Placeholder 3">
            <a:extLst>
              <a:ext uri="{FF2B5EF4-FFF2-40B4-BE49-F238E27FC236}">
                <a16:creationId xmlns:a16="http://schemas.microsoft.com/office/drawing/2014/main" id="{F7B382BD-CF9B-D357-1DF3-86F64F79ED34}"/>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87842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0D865-FAC6-417A-BE49-FD879E34E759}"/>
              </a:ext>
            </a:extLst>
          </p:cNvPr>
          <p:cNvSpPr>
            <a:spLocks noGrp="1"/>
          </p:cNvSpPr>
          <p:nvPr>
            <p:ph idx="1"/>
          </p:nvPr>
        </p:nvSpPr>
        <p:spPr/>
        <p:txBody>
          <a:bodyPr/>
          <a:lstStyle/>
          <a:p>
            <a:r>
              <a:rPr lang="en-US" dirty="0"/>
              <a:t>The process of planning, organizing, and controlling the creation, storage, retrieval, sharing, and usage of data within an organization. </a:t>
            </a:r>
          </a:p>
          <a:p>
            <a:r>
              <a:rPr lang="en-US" dirty="0"/>
              <a:t>It encompasses the development and implementation of policies, procedures, and systems to manage the flow of data across various business processes, ensuring that data is accurate, complete, and accessible to authorized personnel.</a:t>
            </a:r>
          </a:p>
        </p:txBody>
      </p:sp>
      <p:sp>
        <p:nvSpPr>
          <p:cNvPr id="7" name="Rectangle: Rounded Corners 6">
            <a:extLst>
              <a:ext uri="{FF2B5EF4-FFF2-40B4-BE49-F238E27FC236}">
                <a16:creationId xmlns:a16="http://schemas.microsoft.com/office/drawing/2014/main" id="{829DA953-1EA2-4762-8DB4-22EA9C261204}"/>
              </a:ext>
            </a:extLst>
          </p:cNvPr>
          <p:cNvSpPr/>
          <p:nvPr/>
        </p:nvSpPr>
        <p:spPr>
          <a:xfrm>
            <a:off x="3447288" y="4608576"/>
            <a:ext cx="7947416" cy="106226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ndara" panose="020E0502030303020204" pitchFamily="34" charset="0"/>
              </a:rPr>
              <a:t> The development, execution, and supervision of plans, policies, programs, and practices that deliver, control, protect, and enhance the value of data and information assets throughout their lifecycles.</a:t>
            </a:r>
          </a:p>
        </p:txBody>
      </p:sp>
      <p:sp>
        <p:nvSpPr>
          <p:cNvPr id="2" name="Title 1">
            <a:extLst>
              <a:ext uri="{FF2B5EF4-FFF2-40B4-BE49-F238E27FC236}">
                <a16:creationId xmlns:a16="http://schemas.microsoft.com/office/drawing/2014/main" id="{51C463F0-3D2F-4200-AD8A-4C6647F6C851}"/>
              </a:ext>
            </a:extLst>
          </p:cNvPr>
          <p:cNvSpPr>
            <a:spLocks noGrp="1"/>
          </p:cNvSpPr>
          <p:nvPr>
            <p:ph type="title"/>
          </p:nvPr>
        </p:nvSpPr>
        <p:spPr/>
        <p:txBody>
          <a:bodyPr/>
          <a:lstStyle/>
          <a:p>
            <a:r>
              <a:rPr lang="en-US" dirty="0"/>
              <a:t>Data Management</a:t>
            </a:r>
          </a:p>
        </p:txBody>
      </p:sp>
      <p:sp>
        <p:nvSpPr>
          <p:cNvPr id="4" name="Slide Number Placeholder 3">
            <a:extLst>
              <a:ext uri="{FF2B5EF4-FFF2-40B4-BE49-F238E27FC236}">
                <a16:creationId xmlns:a16="http://schemas.microsoft.com/office/drawing/2014/main" id="{3699CAB7-8600-4D0A-B94A-EAF932327F56}"/>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
        <p:nvSpPr>
          <p:cNvPr id="6" name="Rectangle: Rounded Corners 5">
            <a:extLst>
              <a:ext uri="{FF2B5EF4-FFF2-40B4-BE49-F238E27FC236}">
                <a16:creationId xmlns:a16="http://schemas.microsoft.com/office/drawing/2014/main" id="{5332756A-8765-40AA-8F8C-AEED5080AA58}"/>
              </a:ext>
            </a:extLst>
          </p:cNvPr>
          <p:cNvSpPr/>
          <p:nvPr/>
        </p:nvSpPr>
        <p:spPr>
          <a:xfrm>
            <a:off x="941832" y="4498848"/>
            <a:ext cx="2587752" cy="1323439"/>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ndara" panose="020E0502030303020204" pitchFamily="34" charset="0"/>
              </a:rPr>
              <a:t>Data Management</a:t>
            </a:r>
            <a:endParaRPr lang="en-US" sz="2000" dirty="0"/>
          </a:p>
        </p:txBody>
      </p:sp>
    </p:spTree>
    <p:extLst>
      <p:ext uri="{BB962C8B-B14F-4D97-AF65-F5344CB8AC3E}">
        <p14:creationId xmlns:p14="http://schemas.microsoft.com/office/powerpoint/2010/main" val="298975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5-second elevator definition</a:t>
            </a:r>
          </a:p>
        </p:txBody>
      </p:sp>
      <p:sp>
        <p:nvSpPr>
          <p:cNvPr id="3" name="Content Placeholder 2">
            <a:extLst>
              <a:ext uri="{FF2B5EF4-FFF2-40B4-BE49-F238E27FC236}">
                <a16:creationId xmlns:a16="http://schemas.microsoft.com/office/drawing/2014/main" id="{93AFE06A-E34B-ADC6-E779-3131F0C34EEA}"/>
              </a:ext>
            </a:extLst>
          </p:cNvPr>
          <p:cNvSpPr>
            <a:spLocks noGrp="1"/>
          </p:cNvSpPr>
          <p:nvPr>
            <p:ph idx="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227549237"/>
              </p:ext>
            </p:extLst>
          </p:nvPr>
        </p:nvGraphicFramePr>
        <p:xfrm>
          <a:off x="785568" y="1452139"/>
          <a:ext cx="10903669" cy="4700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88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Master data management is often confused with data governance</a:t>
            </a:r>
          </a:p>
        </p:txBody>
      </p:sp>
      <p:sp>
        <p:nvSpPr>
          <p:cNvPr id="3" name="Content Placeholder 2">
            <a:extLst>
              <a:ext uri="{FF2B5EF4-FFF2-40B4-BE49-F238E27FC236}">
                <a16:creationId xmlns:a16="http://schemas.microsoft.com/office/drawing/2014/main" id="{B5767E68-C456-3BE4-B793-98B352477149}"/>
              </a:ext>
            </a:extLst>
          </p:cNvPr>
          <p:cNvSpPr>
            <a:spLocks noGrp="1"/>
          </p:cNvSpPr>
          <p:nvPr>
            <p:ph idx="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3586219447"/>
              </p:ext>
            </p:extLst>
          </p:nvPr>
        </p:nvGraphicFramePr>
        <p:xfrm>
          <a:off x="923108" y="1558835"/>
          <a:ext cx="10398035" cy="439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499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characteristics of DG definitions</a:t>
            </a:r>
          </a:p>
        </p:txBody>
      </p:sp>
      <p:sp>
        <p:nvSpPr>
          <p:cNvPr id="3" name="Content Placeholder 2">
            <a:extLst>
              <a:ext uri="{FF2B5EF4-FFF2-40B4-BE49-F238E27FC236}">
                <a16:creationId xmlns:a16="http://schemas.microsoft.com/office/drawing/2014/main" id="{C2C46DB2-D5B6-D4FA-DDD4-9D33093C025F}"/>
              </a:ext>
            </a:extLst>
          </p:cNvPr>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49341697"/>
              </p:ext>
            </p:extLst>
          </p:nvPr>
        </p:nvGraphicFramePr>
        <p:xfrm>
          <a:off x="347525" y="1403988"/>
          <a:ext cx="11650768" cy="4770120"/>
        </p:xfrm>
        <a:graphic>
          <a:graphicData uri="http://schemas.openxmlformats.org/drawingml/2006/table">
            <a:tbl>
              <a:tblPr firstRow="1" bandRow="1">
                <a:tableStyleId>{7E9639D4-E3E2-4D34-9284-5A2195B3D0D7}</a:tableStyleId>
              </a:tblPr>
              <a:tblGrid>
                <a:gridCol w="5825384">
                  <a:extLst>
                    <a:ext uri="{9D8B030D-6E8A-4147-A177-3AD203B41FA5}">
                      <a16:colId xmlns:a16="http://schemas.microsoft.com/office/drawing/2014/main" val="3003765526"/>
                    </a:ext>
                  </a:extLst>
                </a:gridCol>
                <a:gridCol w="5825384">
                  <a:extLst>
                    <a:ext uri="{9D8B030D-6E8A-4147-A177-3AD203B41FA5}">
                      <a16:colId xmlns:a16="http://schemas.microsoft.com/office/drawing/2014/main" val="3525637409"/>
                    </a:ext>
                  </a:extLst>
                </a:gridCol>
              </a:tblGrid>
              <a:tr h="5283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latin typeface="Candara" panose="020E0502030303020204" pitchFamily="34" charset="0"/>
                          <a:cs typeface="Arial" panose="020B0604020202020204" pitchFamily="34" charset="0"/>
                        </a:rPr>
                        <a:t>Data governance IS</a:t>
                      </a:r>
                    </a:p>
                  </a:txBody>
                  <a:tcPr marL="121920" marR="121920" marT="60960" marB="60960">
                    <a:lnR w="12700" cap="flat" cmpd="sng" algn="ctr">
                      <a:solidFill>
                        <a:schemeClr val="tx1"/>
                      </a:solidFill>
                      <a:prstDash val="solid"/>
                      <a:round/>
                      <a:headEnd type="none" w="med" len="med"/>
                      <a:tailEnd type="none" w="med" len="med"/>
                    </a:lnR>
                    <a:solidFill>
                      <a:schemeClr val="accent6">
                        <a:lumMod val="50000"/>
                      </a:schemeClr>
                    </a:solidFill>
                  </a:tcPr>
                </a:tc>
                <a:tc>
                  <a:txBody>
                    <a:bodyPr/>
                    <a:lstStyle/>
                    <a:p>
                      <a:r>
                        <a:rPr lang="en-US" sz="2700" dirty="0">
                          <a:latin typeface="Candara" panose="020E0502030303020204" pitchFamily="34" charset="0"/>
                          <a:cs typeface="Arial" panose="020B0604020202020204" pitchFamily="34" charset="0"/>
                        </a:rPr>
                        <a:t>Data Governance IS NOT</a:t>
                      </a:r>
                    </a:p>
                  </a:txBody>
                  <a:tcPr marL="121920" marR="121920" marT="60960" marB="60960">
                    <a:lnL w="12700" cap="flat" cmpd="sng" algn="ctr">
                      <a:solidFill>
                        <a:schemeClr val="tx1"/>
                      </a:solidFill>
                      <a:prstDash val="solid"/>
                      <a:round/>
                      <a:headEnd type="none" w="med" len="med"/>
                      <a:tailEnd type="none" w="med" len="med"/>
                    </a:lnL>
                    <a:solidFill>
                      <a:srgbClr val="D52027"/>
                    </a:solidFill>
                  </a:tcPr>
                </a:tc>
                <a:extLst>
                  <a:ext uri="{0D108BD9-81ED-4DB2-BD59-A6C34878D82A}">
                    <a16:rowId xmlns:a16="http://schemas.microsoft.com/office/drawing/2014/main" val="891931203"/>
                  </a:ext>
                </a:extLst>
              </a:tr>
              <a:tr h="4185920">
                <a:tc>
                  <a:txBody>
                    <a:bodyPr/>
                    <a:lstStyle/>
                    <a:p>
                      <a:pPr marL="285750" indent="-285750">
                        <a:buFont typeface="Arial" panose="020B0604020202020204" pitchFamily="34" charset="0"/>
                        <a:buChar char="•"/>
                      </a:pPr>
                      <a:r>
                        <a:rPr lang="en-US" sz="2700" dirty="0">
                          <a:latin typeface="Candara" panose="020E0502030303020204" pitchFamily="34" charset="0"/>
                          <a:cs typeface="Arial" panose="020B0604020202020204" pitchFamily="34" charset="0"/>
                        </a:rPr>
                        <a:t>More about people and behavior than data</a:t>
                      </a:r>
                      <a:br>
                        <a:rPr lang="en-US" sz="2700" dirty="0">
                          <a:latin typeface="Candara" panose="020E0502030303020204" pitchFamily="34" charset="0"/>
                          <a:cs typeface="Arial" panose="020B0604020202020204" pitchFamily="34" charset="0"/>
                        </a:rPr>
                      </a:br>
                      <a:endParaRPr lang="en-US" sz="2700" dirty="0">
                        <a:latin typeface="Candara" panose="020E0502030303020204" pitchFamily="34" charset="0"/>
                        <a:cs typeface="Arial" panose="020B0604020202020204" pitchFamily="34" charset="0"/>
                      </a:endParaRPr>
                    </a:p>
                    <a:p>
                      <a:pPr marL="285750" indent="-285750">
                        <a:buFont typeface="Arial" panose="020B0604020202020204" pitchFamily="34" charset="0"/>
                        <a:buChar char="•"/>
                      </a:pPr>
                      <a:r>
                        <a:rPr lang="en-US" sz="2700" dirty="0">
                          <a:latin typeface="Candara" panose="020E0502030303020204" pitchFamily="34" charset="0"/>
                          <a:cs typeface="Arial" panose="020B0604020202020204" pitchFamily="34" charset="0"/>
                        </a:rPr>
                        <a:t>A</a:t>
                      </a:r>
                      <a:r>
                        <a:rPr lang="en-US" sz="2700" baseline="0" dirty="0">
                          <a:latin typeface="Candara" panose="020E0502030303020204" pitchFamily="34" charset="0"/>
                          <a:cs typeface="Arial" panose="020B0604020202020204" pitchFamily="34" charset="0"/>
                        </a:rPr>
                        <a:t> system that r</a:t>
                      </a:r>
                      <a:r>
                        <a:rPr lang="en-US" sz="2700" dirty="0">
                          <a:latin typeface="Candara" panose="020E0502030303020204" pitchFamily="34" charset="0"/>
                          <a:cs typeface="Arial" panose="020B0604020202020204" pitchFamily="34" charset="0"/>
                        </a:rPr>
                        <a:t>equires and promotes shared agreement</a:t>
                      </a:r>
                      <a:br>
                        <a:rPr lang="en-US" sz="2700" dirty="0">
                          <a:latin typeface="Candara" panose="020E0502030303020204" pitchFamily="34" charset="0"/>
                          <a:cs typeface="Arial" panose="020B0604020202020204" pitchFamily="34" charset="0"/>
                        </a:rPr>
                      </a:br>
                      <a:endParaRPr lang="en-US" sz="2700" dirty="0">
                        <a:latin typeface="Candara" panose="020E0502030303020204" pitchFamily="34" charset="0"/>
                        <a:cs typeface="Arial" panose="020B0604020202020204" pitchFamily="34" charset="0"/>
                      </a:endParaRPr>
                    </a:p>
                    <a:p>
                      <a:pPr marL="285750" indent="-285750">
                        <a:buFont typeface="Arial" panose="020B0604020202020204" pitchFamily="34" charset="0"/>
                        <a:buChar char="•"/>
                      </a:pPr>
                      <a:r>
                        <a:rPr lang="en-US" sz="2700" dirty="0">
                          <a:latin typeface="Candara" panose="020E0502030303020204" pitchFamily="34" charset="0"/>
                          <a:cs typeface="Arial" panose="020B0604020202020204" pitchFamily="34" charset="0"/>
                        </a:rPr>
                        <a:t>Formal (i.e. written down)</a:t>
                      </a:r>
                    </a:p>
                    <a:p>
                      <a:pPr marL="285750" indent="-285750">
                        <a:buFont typeface="Arial" panose="020B0604020202020204" pitchFamily="34" charset="0"/>
                        <a:buChar char="•"/>
                      </a:pPr>
                      <a:endParaRPr lang="en-US" sz="2700" dirty="0">
                        <a:latin typeface="Candara" panose="020E0502030303020204" pitchFamily="34" charset="0"/>
                        <a:cs typeface="Arial" panose="020B0604020202020204" pitchFamily="34" charset="0"/>
                      </a:endParaRPr>
                    </a:p>
                    <a:p>
                      <a:pPr marL="285750" indent="-285750">
                        <a:buFont typeface="Arial" panose="020B0604020202020204" pitchFamily="34" charset="0"/>
                        <a:buChar char="•"/>
                      </a:pPr>
                      <a:r>
                        <a:rPr lang="en-US" sz="2700" dirty="0">
                          <a:latin typeface="Candara" panose="020E0502030303020204" pitchFamily="34" charset="0"/>
                          <a:cs typeface="Arial" panose="020B0604020202020204" pitchFamily="34" charset="0"/>
                        </a:rPr>
                        <a:t>Adds value by supporting</a:t>
                      </a:r>
                      <a:r>
                        <a:rPr lang="en-US" sz="2700" baseline="0" dirty="0">
                          <a:latin typeface="Candara" panose="020E0502030303020204" pitchFamily="34" charset="0"/>
                          <a:cs typeface="Arial" panose="020B0604020202020204" pitchFamily="34" charset="0"/>
                        </a:rPr>
                        <a:t> institutional mission/goals</a:t>
                      </a:r>
                      <a:endParaRPr lang="en-US" sz="2700" dirty="0">
                        <a:latin typeface="Candara" panose="020E0502030303020204" pitchFamily="34" charset="0"/>
                        <a:cs typeface="Arial" panose="020B0604020202020204" pitchFamily="34" charset="0"/>
                      </a:endParaRPr>
                    </a:p>
                  </a:txBody>
                  <a:tcPr marL="121920" marR="121920" marT="60960" marB="60960">
                    <a:lnR w="12700" cap="flat" cmpd="sng" algn="ctr">
                      <a:solidFill>
                        <a:schemeClr val="tx1"/>
                      </a:solidFill>
                      <a:prstDash val="solid"/>
                      <a:round/>
                      <a:headEnd type="none" w="med" len="med"/>
                      <a:tailEnd type="none" w="med" len="med"/>
                    </a:lnR>
                  </a:tcPr>
                </a:tc>
                <a:tc>
                  <a:txBody>
                    <a:bodyPr/>
                    <a:lstStyle/>
                    <a:p>
                      <a:pPr marL="342900" indent="-342900">
                        <a:buFont typeface="Arial" panose="020B0604020202020204" pitchFamily="34" charset="0"/>
                        <a:buChar char="•"/>
                      </a:pPr>
                      <a:r>
                        <a:rPr lang="en-US" sz="2700" dirty="0">
                          <a:latin typeface="Candara" panose="020E0502030303020204" pitchFamily="34" charset="0"/>
                          <a:cs typeface="Arial" panose="020B0604020202020204" pitchFamily="34" charset="0"/>
                        </a:rPr>
                        <a:t>IT’s responsibility</a:t>
                      </a:r>
                      <a:br>
                        <a:rPr lang="en-US" sz="2700" dirty="0">
                          <a:latin typeface="Candara" panose="020E0502030303020204" pitchFamily="34" charset="0"/>
                          <a:cs typeface="Arial" panose="020B0604020202020204" pitchFamily="34" charset="0"/>
                        </a:rPr>
                      </a:br>
                      <a:endParaRPr lang="en-US" sz="2700" dirty="0">
                        <a:latin typeface="Candara" panose="020E0502030303020204" pitchFamily="34" charset="0"/>
                        <a:cs typeface="Arial" panose="020B0604020202020204" pitchFamily="34" charset="0"/>
                      </a:endParaRPr>
                    </a:p>
                    <a:p>
                      <a:pPr marL="342900" indent="-342900">
                        <a:buFont typeface="Arial" panose="020B0604020202020204" pitchFamily="34" charset="0"/>
                        <a:buChar char="•"/>
                      </a:pPr>
                      <a:r>
                        <a:rPr lang="en-US" sz="2700" dirty="0">
                          <a:latin typeface="Candara" panose="020E0502030303020204" pitchFamily="34" charset="0"/>
                          <a:cs typeface="Arial" panose="020B0604020202020204" pitchFamily="34" charset="0"/>
                        </a:rPr>
                        <a:t>Solved</a:t>
                      </a:r>
                      <a:r>
                        <a:rPr lang="en-US" sz="2700" baseline="0" dirty="0">
                          <a:latin typeface="Candara" panose="020E0502030303020204" pitchFamily="34" charset="0"/>
                          <a:cs typeface="Arial" panose="020B0604020202020204" pitchFamily="34" charset="0"/>
                        </a:rPr>
                        <a:t> by technology</a:t>
                      </a:r>
                      <a:br>
                        <a:rPr lang="en-US" sz="2700" baseline="0" dirty="0">
                          <a:latin typeface="Candara" panose="020E0502030303020204" pitchFamily="34" charset="0"/>
                          <a:cs typeface="Arial" panose="020B0604020202020204" pitchFamily="34" charset="0"/>
                        </a:rPr>
                      </a:br>
                      <a:endParaRPr lang="en-US" sz="2700" baseline="0" dirty="0">
                        <a:latin typeface="Candara" panose="020E0502030303020204" pitchFamily="34" charset="0"/>
                        <a:cs typeface="Arial" panose="020B0604020202020204" pitchFamily="34" charset="0"/>
                      </a:endParaRPr>
                    </a:p>
                    <a:p>
                      <a:pPr marL="342900" indent="-342900">
                        <a:buFont typeface="Arial" panose="020B0604020202020204" pitchFamily="34" charset="0"/>
                        <a:buChar char="•"/>
                      </a:pPr>
                      <a:r>
                        <a:rPr lang="en-US" sz="2700" baseline="0" dirty="0">
                          <a:latin typeface="Candara" panose="020E0502030303020204" pitchFamily="34" charset="0"/>
                          <a:cs typeface="Arial" panose="020B0604020202020204" pitchFamily="34" charset="0"/>
                        </a:rPr>
                        <a:t>Equally applied across all data assets</a:t>
                      </a:r>
                      <a:endParaRPr lang="en-US" sz="2700" dirty="0">
                        <a:latin typeface="Candara" panose="020E0502030303020204" pitchFamily="34" charset="0"/>
                        <a:cs typeface="Arial" panose="020B0604020202020204" pitchFamily="34" charset="0"/>
                      </a:endParaRPr>
                    </a:p>
                  </a:txBody>
                  <a:tcPr marL="121920" marR="121920" marT="60960" marB="6096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89196821"/>
                  </a:ext>
                </a:extLst>
              </a:tr>
            </a:tbl>
          </a:graphicData>
        </a:graphic>
      </p:graphicFrame>
    </p:spTree>
    <p:extLst>
      <p:ext uri="{BB962C8B-B14F-4D97-AF65-F5344CB8AC3E}">
        <p14:creationId xmlns:p14="http://schemas.microsoft.com/office/powerpoint/2010/main" val="390230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6068-0427-9DDE-6991-A13678A33AA6}"/>
              </a:ext>
            </a:extLst>
          </p:cNvPr>
          <p:cNvSpPr>
            <a:spLocks noGrp="1"/>
          </p:cNvSpPr>
          <p:nvPr>
            <p:ph type="title"/>
          </p:nvPr>
        </p:nvSpPr>
        <p:spPr/>
        <p:txBody>
          <a:bodyPr/>
          <a:lstStyle/>
          <a:p>
            <a:r>
              <a:rPr lang="en-US" dirty="0"/>
              <a:t>Data Management vs. Data Governance</a:t>
            </a:r>
          </a:p>
        </p:txBody>
      </p:sp>
      <p:sp>
        <p:nvSpPr>
          <p:cNvPr id="3" name="Content Placeholder 2">
            <a:extLst>
              <a:ext uri="{FF2B5EF4-FFF2-40B4-BE49-F238E27FC236}">
                <a16:creationId xmlns:a16="http://schemas.microsoft.com/office/drawing/2014/main" id="{A9018E69-AA21-D480-4C6B-44A08441C5B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559E5EB-FB80-62EE-7BFF-A3B947C5B56D}"/>
              </a:ext>
            </a:extLst>
          </p:cNvPr>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3074" name="Picture 2" descr="Data Management vs. Data Governance: What is the Difference ...">
            <a:extLst>
              <a:ext uri="{FF2B5EF4-FFF2-40B4-BE49-F238E27FC236}">
                <a16:creationId xmlns:a16="http://schemas.microsoft.com/office/drawing/2014/main" id="{58E0AE7C-95C6-DFD8-542D-513959908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48"/>
          <a:stretch/>
        </p:blipFill>
        <p:spPr bwMode="auto">
          <a:xfrm>
            <a:off x="1654011" y="1335233"/>
            <a:ext cx="8489230" cy="50297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B51CFF1-602F-1B74-871A-57166E7FB7C7}"/>
              </a:ext>
            </a:extLst>
          </p:cNvPr>
          <p:cNvSpPr/>
          <p:nvPr/>
        </p:nvSpPr>
        <p:spPr>
          <a:xfrm>
            <a:off x="8144759" y="6152971"/>
            <a:ext cx="1998482" cy="2836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00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B94D-1AE0-0A1C-8ABD-AA6FE529657B}"/>
              </a:ext>
            </a:extLst>
          </p:cNvPr>
          <p:cNvSpPr>
            <a:spLocks noGrp="1"/>
          </p:cNvSpPr>
          <p:nvPr>
            <p:ph type="title"/>
          </p:nvPr>
        </p:nvSpPr>
        <p:spPr/>
        <p:txBody>
          <a:bodyPr>
            <a:normAutofit fontScale="90000"/>
          </a:bodyPr>
          <a:lstStyle/>
          <a:p>
            <a:r>
              <a:rPr lang="en-US" dirty="0"/>
              <a:t>Data governance vs. data management: The difference</a:t>
            </a:r>
          </a:p>
        </p:txBody>
      </p:sp>
      <p:graphicFrame>
        <p:nvGraphicFramePr>
          <p:cNvPr id="5" name="Content Placeholder 4">
            <a:extLst>
              <a:ext uri="{FF2B5EF4-FFF2-40B4-BE49-F238E27FC236}">
                <a16:creationId xmlns:a16="http://schemas.microsoft.com/office/drawing/2014/main" id="{2552ABA7-85B0-17AC-EE11-ECB820ED74D0}"/>
              </a:ext>
            </a:extLst>
          </p:cNvPr>
          <p:cNvGraphicFramePr>
            <a:graphicFrameLocks noGrp="1"/>
          </p:cNvGraphicFramePr>
          <p:nvPr>
            <p:ph idx="1"/>
            <p:extLst>
              <p:ext uri="{D42A27DB-BD31-4B8C-83A1-F6EECF244321}">
                <p14:modId xmlns:p14="http://schemas.microsoft.com/office/powerpoint/2010/main" val="420656093"/>
              </p:ext>
            </p:extLst>
          </p:nvPr>
        </p:nvGraphicFramePr>
        <p:xfrm>
          <a:off x="414779" y="1406525"/>
          <a:ext cx="11583512" cy="4746625"/>
        </p:xfrm>
        <a:graphic>
          <a:graphicData uri="http://schemas.openxmlformats.org/drawingml/2006/table">
            <a:tbl>
              <a:tblPr>
                <a:tableStyleId>{BC89EF96-8CEA-46FF-86C4-4CE0E7609802}</a:tableStyleId>
              </a:tblPr>
              <a:tblGrid>
                <a:gridCol w="5791756">
                  <a:extLst>
                    <a:ext uri="{9D8B030D-6E8A-4147-A177-3AD203B41FA5}">
                      <a16:colId xmlns:a16="http://schemas.microsoft.com/office/drawing/2014/main" val="1858725425"/>
                    </a:ext>
                  </a:extLst>
                </a:gridCol>
                <a:gridCol w="5791756">
                  <a:extLst>
                    <a:ext uri="{9D8B030D-6E8A-4147-A177-3AD203B41FA5}">
                      <a16:colId xmlns:a16="http://schemas.microsoft.com/office/drawing/2014/main" val="207568084"/>
                    </a:ext>
                  </a:extLst>
                </a:gridCol>
              </a:tblGrid>
              <a:tr h="351602">
                <a:tc>
                  <a:txBody>
                    <a:bodyPr/>
                    <a:lstStyle/>
                    <a:p>
                      <a:pPr algn="ctr" fontAlgn="ctr" latinLnBrk="0"/>
                      <a:r>
                        <a:rPr lang="en-US" sz="1700" b="1" dirty="0">
                          <a:effectLst/>
                        </a:rPr>
                        <a:t>Data Governance</a:t>
                      </a:r>
                      <a:endParaRPr lang="en-US" sz="1700" b="1" dirty="0">
                        <a:effectLst/>
                        <a:latin typeface="Candara" panose="020E0502030303020204" pitchFamily="34" charset="0"/>
                      </a:endParaRPr>
                    </a:p>
                  </a:txBody>
                  <a:tcPr marL="87900" marR="87900" marT="43950" marB="43950" anchor="ctr"/>
                </a:tc>
                <a:tc>
                  <a:txBody>
                    <a:bodyPr/>
                    <a:lstStyle/>
                    <a:p>
                      <a:pPr algn="ctr" fontAlgn="ctr" latinLnBrk="0"/>
                      <a:r>
                        <a:rPr lang="en-US" sz="1700" b="1" dirty="0">
                          <a:effectLst/>
                        </a:rPr>
                        <a:t>Data Management</a:t>
                      </a:r>
                      <a:endParaRPr lang="en-US" sz="1700" b="1" dirty="0">
                        <a:effectLst/>
                        <a:latin typeface="Candara" panose="020E0502030303020204" pitchFamily="34" charset="0"/>
                      </a:endParaRPr>
                    </a:p>
                  </a:txBody>
                  <a:tcPr marL="87900" marR="87900" marT="43950" marB="43950" anchor="ctr"/>
                </a:tc>
                <a:extLst>
                  <a:ext uri="{0D108BD9-81ED-4DB2-BD59-A6C34878D82A}">
                    <a16:rowId xmlns:a16="http://schemas.microsoft.com/office/drawing/2014/main" val="2245761084"/>
                  </a:ext>
                </a:extLst>
              </a:tr>
              <a:tr h="879005">
                <a:tc>
                  <a:txBody>
                    <a:bodyPr/>
                    <a:lstStyle/>
                    <a:p>
                      <a:pPr algn="l" fontAlgn="ctr" latinLnBrk="0"/>
                      <a:r>
                        <a:rPr lang="en-US" sz="1700">
                          <a:effectLst/>
                        </a:rPr>
                        <a:t>This involves policies, regulations, and procedures to manage data quality.</a:t>
                      </a:r>
                      <a:endParaRPr lang="en-US" sz="1700">
                        <a:effectLst/>
                        <a:latin typeface="Candara" panose="020E0502030303020204" pitchFamily="34" charset="0"/>
                      </a:endParaRPr>
                    </a:p>
                  </a:txBody>
                  <a:tcPr marL="87900" marR="87900" marT="43950" marB="43950" anchor="ctr"/>
                </a:tc>
                <a:tc>
                  <a:txBody>
                    <a:bodyPr/>
                    <a:lstStyle/>
                    <a:p>
                      <a:pPr algn="l" fontAlgn="ctr" latinLnBrk="0"/>
                      <a:r>
                        <a:rPr lang="en-US" sz="1700">
                          <a:effectLst/>
                        </a:rPr>
                        <a:t>This refers to how the data is managed.</a:t>
                      </a:r>
                      <a:endParaRPr lang="en-US" sz="1700">
                        <a:effectLst/>
                        <a:latin typeface="Candara" panose="020E0502030303020204" pitchFamily="34" charset="0"/>
                      </a:endParaRPr>
                    </a:p>
                  </a:txBody>
                  <a:tcPr marL="87900" marR="87900" marT="43950" marB="43950" anchor="ctr"/>
                </a:tc>
                <a:extLst>
                  <a:ext uri="{0D108BD9-81ED-4DB2-BD59-A6C34878D82A}">
                    <a16:rowId xmlns:a16="http://schemas.microsoft.com/office/drawing/2014/main" val="2918336873"/>
                  </a:ext>
                </a:extLst>
              </a:tr>
              <a:tr h="1406407">
                <a:tc>
                  <a:txBody>
                    <a:bodyPr/>
                    <a:lstStyle/>
                    <a:p>
                      <a:pPr algn="l" fontAlgn="ctr" latinLnBrk="0"/>
                      <a:r>
                        <a:rPr lang="en-US" sz="1700">
                          <a:effectLst/>
                        </a:rPr>
                        <a:t>Refers to the application of knowledge, the development of procedures, and the formulation of theories.</a:t>
                      </a:r>
                      <a:endParaRPr lang="en-US" sz="1700">
                        <a:effectLst/>
                        <a:latin typeface="Candara" panose="020E0502030303020204" pitchFamily="34" charset="0"/>
                      </a:endParaRPr>
                    </a:p>
                  </a:txBody>
                  <a:tcPr marL="87900" marR="87900" marT="43950" marB="43950" anchor="ctr"/>
                </a:tc>
                <a:tc>
                  <a:txBody>
                    <a:bodyPr/>
                    <a:lstStyle/>
                    <a:p>
                      <a:pPr algn="l" fontAlgn="ctr" latinLnBrk="0"/>
                      <a:r>
                        <a:rPr lang="en-US" sz="1700">
                          <a:effectLst/>
                        </a:rPr>
                        <a:t>Refers to the collection, organization, protection, processing, sorting, and preservation of data.</a:t>
                      </a:r>
                      <a:endParaRPr lang="en-US" sz="1700">
                        <a:effectLst/>
                        <a:latin typeface="Candara" panose="020E0502030303020204" pitchFamily="34" charset="0"/>
                      </a:endParaRPr>
                    </a:p>
                  </a:txBody>
                  <a:tcPr marL="87900" marR="87900" marT="43950" marB="43950" anchor="ctr"/>
                </a:tc>
                <a:extLst>
                  <a:ext uri="{0D108BD9-81ED-4DB2-BD59-A6C34878D82A}">
                    <a16:rowId xmlns:a16="http://schemas.microsoft.com/office/drawing/2014/main" val="1265936721"/>
                  </a:ext>
                </a:extLst>
              </a:tr>
              <a:tr h="879005">
                <a:tc>
                  <a:txBody>
                    <a:bodyPr/>
                    <a:lstStyle/>
                    <a:p>
                      <a:pPr algn="l" fontAlgn="ctr" latinLnBrk="0"/>
                      <a:r>
                        <a:rPr lang="en-US" sz="1700">
                          <a:effectLst/>
                        </a:rPr>
                        <a:t>It aims to ensure the accuracy and integrity of stored data.</a:t>
                      </a:r>
                      <a:endParaRPr lang="en-US" sz="1700">
                        <a:effectLst/>
                        <a:latin typeface="Candara" panose="020E0502030303020204" pitchFamily="34" charset="0"/>
                      </a:endParaRPr>
                    </a:p>
                  </a:txBody>
                  <a:tcPr marL="87900" marR="87900" marT="43950" marB="43950" anchor="ctr"/>
                </a:tc>
                <a:tc>
                  <a:txBody>
                    <a:bodyPr/>
                    <a:lstStyle/>
                    <a:p>
                      <a:pPr algn="l" fontAlgn="ctr" latinLnBrk="0"/>
                      <a:r>
                        <a:rPr lang="en-US" sz="1700">
                          <a:effectLst/>
                        </a:rPr>
                        <a:t>It aims to improve the overall quality and monetary value.</a:t>
                      </a:r>
                      <a:endParaRPr lang="en-US" sz="1700">
                        <a:effectLst/>
                        <a:latin typeface="Candara" panose="020E0502030303020204" pitchFamily="34" charset="0"/>
                      </a:endParaRPr>
                    </a:p>
                  </a:txBody>
                  <a:tcPr marL="87900" marR="87900" marT="43950" marB="43950" anchor="ctr"/>
                </a:tc>
                <a:extLst>
                  <a:ext uri="{0D108BD9-81ED-4DB2-BD59-A6C34878D82A}">
                    <a16:rowId xmlns:a16="http://schemas.microsoft.com/office/drawing/2014/main" val="2117710725"/>
                  </a:ext>
                </a:extLst>
              </a:tr>
              <a:tr h="615303">
                <a:tc>
                  <a:txBody>
                    <a:bodyPr/>
                    <a:lstStyle/>
                    <a:p>
                      <a:pPr algn="l" fontAlgn="ctr" latinLnBrk="0"/>
                      <a:r>
                        <a:rPr lang="en-US" sz="1700">
                          <a:effectLst/>
                        </a:rPr>
                        <a:t>It’s a data strategy for obtaining high-quality data.</a:t>
                      </a:r>
                      <a:endParaRPr lang="en-US" sz="1700">
                        <a:effectLst/>
                        <a:latin typeface="Candara" panose="020E0502030303020204" pitchFamily="34" charset="0"/>
                      </a:endParaRPr>
                    </a:p>
                  </a:txBody>
                  <a:tcPr marL="87900" marR="87900" marT="43950" marB="43950" anchor="ctr"/>
                </a:tc>
                <a:tc>
                  <a:txBody>
                    <a:bodyPr/>
                    <a:lstStyle/>
                    <a:p>
                      <a:pPr algn="l" fontAlgn="ctr" latinLnBrk="0"/>
                      <a:r>
                        <a:rPr lang="en-US" sz="1700">
                          <a:effectLst/>
                        </a:rPr>
                        <a:t>It’s a method for organizing facts in a logical way.</a:t>
                      </a:r>
                      <a:endParaRPr lang="en-US" sz="1700">
                        <a:effectLst/>
                        <a:latin typeface="Candara" panose="020E0502030303020204" pitchFamily="34" charset="0"/>
                      </a:endParaRPr>
                    </a:p>
                  </a:txBody>
                  <a:tcPr marL="87900" marR="87900" marT="43950" marB="43950" anchor="ctr"/>
                </a:tc>
                <a:extLst>
                  <a:ext uri="{0D108BD9-81ED-4DB2-BD59-A6C34878D82A}">
                    <a16:rowId xmlns:a16="http://schemas.microsoft.com/office/drawing/2014/main" val="1710633208"/>
                  </a:ext>
                </a:extLst>
              </a:tr>
              <a:tr h="615303">
                <a:tc>
                  <a:txBody>
                    <a:bodyPr/>
                    <a:lstStyle/>
                    <a:p>
                      <a:pPr algn="l" fontAlgn="ctr" latinLnBrk="0"/>
                      <a:r>
                        <a:rPr lang="en-US" sz="1700">
                          <a:effectLst/>
                        </a:rPr>
                        <a:t>Philosophical and business-focused.</a:t>
                      </a:r>
                      <a:endParaRPr lang="en-US" sz="1700">
                        <a:effectLst/>
                        <a:latin typeface="Candara" panose="020E0502030303020204" pitchFamily="34" charset="0"/>
                      </a:endParaRPr>
                    </a:p>
                  </a:txBody>
                  <a:tcPr marL="87900" marR="87900" marT="43950" marB="43950" anchor="ctr"/>
                </a:tc>
                <a:tc>
                  <a:txBody>
                    <a:bodyPr/>
                    <a:lstStyle/>
                    <a:p>
                      <a:pPr algn="l" fontAlgn="ctr" latinLnBrk="0"/>
                      <a:r>
                        <a:rPr lang="en-US" sz="1700" dirty="0">
                          <a:effectLst/>
                        </a:rPr>
                        <a:t>Logistical and tech-focused.</a:t>
                      </a:r>
                      <a:endParaRPr lang="en-US" sz="1700" dirty="0">
                        <a:effectLst/>
                        <a:latin typeface="Candara" panose="020E0502030303020204" pitchFamily="34" charset="0"/>
                      </a:endParaRPr>
                    </a:p>
                  </a:txBody>
                  <a:tcPr marL="87900" marR="87900" marT="43950" marB="43950" anchor="ctr"/>
                </a:tc>
                <a:extLst>
                  <a:ext uri="{0D108BD9-81ED-4DB2-BD59-A6C34878D82A}">
                    <a16:rowId xmlns:a16="http://schemas.microsoft.com/office/drawing/2014/main" val="4243699543"/>
                  </a:ext>
                </a:extLst>
              </a:tr>
            </a:tbl>
          </a:graphicData>
        </a:graphic>
      </p:graphicFrame>
      <p:sp>
        <p:nvSpPr>
          <p:cNvPr id="4" name="Slide Number Placeholder 3">
            <a:extLst>
              <a:ext uri="{FF2B5EF4-FFF2-40B4-BE49-F238E27FC236}">
                <a16:creationId xmlns:a16="http://schemas.microsoft.com/office/drawing/2014/main" id="{508DB532-4724-3BC0-4EBD-11816A371D9D}"/>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32702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EB71-8284-64C6-545A-8ABD01040028}"/>
              </a:ext>
            </a:extLst>
          </p:cNvPr>
          <p:cNvSpPr>
            <a:spLocks noGrp="1"/>
          </p:cNvSpPr>
          <p:nvPr>
            <p:ph type="title"/>
          </p:nvPr>
        </p:nvSpPr>
        <p:spPr/>
        <p:txBody>
          <a:bodyPr/>
          <a:lstStyle/>
          <a:p>
            <a:r>
              <a:rPr lang="en-US" dirty="0"/>
              <a:t>The Point of DG</a:t>
            </a:r>
          </a:p>
        </p:txBody>
      </p:sp>
      <p:graphicFrame>
        <p:nvGraphicFramePr>
          <p:cNvPr id="5" name="Content Placeholder 4">
            <a:extLst>
              <a:ext uri="{FF2B5EF4-FFF2-40B4-BE49-F238E27FC236}">
                <a16:creationId xmlns:a16="http://schemas.microsoft.com/office/drawing/2014/main" id="{8B333D73-8DC2-430B-13AE-93B43FCAD005}"/>
              </a:ext>
            </a:extLst>
          </p:cNvPr>
          <p:cNvGraphicFramePr>
            <a:graphicFrameLocks noGrp="1"/>
          </p:cNvGraphicFramePr>
          <p:nvPr>
            <p:ph idx="1"/>
            <p:extLst>
              <p:ext uri="{D42A27DB-BD31-4B8C-83A1-F6EECF244321}">
                <p14:modId xmlns:p14="http://schemas.microsoft.com/office/powerpoint/2010/main" val="496394574"/>
              </p:ext>
            </p:extLst>
          </p:nvPr>
        </p:nvGraphicFramePr>
        <p:xfrm>
          <a:off x="347663" y="1338606"/>
          <a:ext cx="11650662" cy="4986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8F3BA90-28A9-01EC-1496-2AD541E7B02E}"/>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23135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29A36F-32F4-11DC-1835-3DBE5DD60246}"/>
              </a:ext>
            </a:extLst>
          </p:cNvPr>
          <p:cNvSpPr>
            <a:spLocks noGrp="1"/>
          </p:cNvSpPr>
          <p:nvPr>
            <p:ph type="title"/>
          </p:nvPr>
        </p:nvSpPr>
        <p:spPr/>
        <p:txBody>
          <a:bodyPr/>
          <a:lstStyle/>
          <a:p>
            <a:r>
              <a:rPr lang="en-US" dirty="0"/>
              <a:t>Data governance Frameworks and Models</a:t>
            </a:r>
          </a:p>
        </p:txBody>
      </p:sp>
      <p:sp>
        <p:nvSpPr>
          <p:cNvPr id="6" name="Text Placeholder 5">
            <a:extLst>
              <a:ext uri="{FF2B5EF4-FFF2-40B4-BE49-F238E27FC236}">
                <a16:creationId xmlns:a16="http://schemas.microsoft.com/office/drawing/2014/main" id="{B573964F-508A-A5D7-7935-AE4452C376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CFD6622-9412-0B39-6320-4DFDE75D2C75}"/>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86779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C88C-5219-FB1A-EBD9-4FD48074B9B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2C2F52-03EA-9DE3-39E8-C9519416EE9D}"/>
              </a:ext>
            </a:extLst>
          </p:cNvPr>
          <p:cNvSpPr>
            <a:spLocks noGrp="1"/>
          </p:cNvSpPr>
          <p:nvPr>
            <p:ph idx="1"/>
          </p:nvPr>
        </p:nvSpPr>
        <p:spPr/>
        <p:txBody>
          <a:bodyPr/>
          <a:lstStyle/>
          <a:p>
            <a:r>
              <a:rPr lang="en-US" dirty="0"/>
              <a:t>Data Management and Governance: An Overview</a:t>
            </a:r>
          </a:p>
          <a:p>
            <a:r>
              <a:rPr lang="en-US" dirty="0"/>
              <a:t>Brief overview of data governance frameworks and models</a:t>
            </a:r>
          </a:p>
          <a:p>
            <a:r>
              <a:rPr lang="en-US" dirty="0"/>
              <a:t>Data Strategy</a:t>
            </a:r>
          </a:p>
          <a:p>
            <a:r>
              <a:rPr lang="en-US" dirty="0"/>
              <a:t>Dama's Data Governance Wheel</a:t>
            </a:r>
          </a:p>
        </p:txBody>
      </p:sp>
      <p:sp>
        <p:nvSpPr>
          <p:cNvPr id="4" name="Slide Number Placeholder 3">
            <a:extLst>
              <a:ext uri="{FF2B5EF4-FFF2-40B4-BE49-F238E27FC236}">
                <a16:creationId xmlns:a16="http://schemas.microsoft.com/office/drawing/2014/main" id="{F7B382BD-CF9B-D357-1DF3-86F64F79ED34}"/>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94529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2BA8-D8B1-4E90-AB8D-367F1D13E249}"/>
              </a:ext>
            </a:extLst>
          </p:cNvPr>
          <p:cNvSpPr>
            <a:spLocks noGrp="1"/>
          </p:cNvSpPr>
          <p:nvPr>
            <p:ph type="title"/>
          </p:nvPr>
        </p:nvSpPr>
        <p:spPr/>
        <p:txBody>
          <a:bodyPr/>
          <a:lstStyle/>
          <a:p>
            <a:r>
              <a:rPr lang="en-US" dirty="0"/>
              <a:t>An Overview</a:t>
            </a:r>
          </a:p>
        </p:txBody>
      </p:sp>
      <p:sp>
        <p:nvSpPr>
          <p:cNvPr id="3" name="Content Placeholder 2">
            <a:extLst>
              <a:ext uri="{FF2B5EF4-FFF2-40B4-BE49-F238E27FC236}">
                <a16:creationId xmlns:a16="http://schemas.microsoft.com/office/drawing/2014/main" id="{C84661A2-19CC-EFCF-ABEE-AFFFE93CFF05}"/>
              </a:ext>
            </a:extLst>
          </p:cNvPr>
          <p:cNvSpPr>
            <a:spLocks noGrp="1"/>
          </p:cNvSpPr>
          <p:nvPr>
            <p:ph idx="1"/>
          </p:nvPr>
        </p:nvSpPr>
        <p:spPr/>
        <p:txBody>
          <a:bodyPr/>
          <a:lstStyle/>
          <a:p>
            <a:r>
              <a:rPr lang="en-US" dirty="0"/>
              <a:t>Data governance frameworks provide a structured approach to data governance.</a:t>
            </a:r>
          </a:p>
          <a:p>
            <a:r>
              <a:rPr lang="en-US" dirty="0"/>
              <a:t>Data governance models provide a set of guidelines and best practices for data governance.</a:t>
            </a:r>
          </a:p>
        </p:txBody>
      </p:sp>
      <p:sp>
        <p:nvSpPr>
          <p:cNvPr id="4" name="Slide Number Placeholder 3">
            <a:extLst>
              <a:ext uri="{FF2B5EF4-FFF2-40B4-BE49-F238E27FC236}">
                <a16:creationId xmlns:a16="http://schemas.microsoft.com/office/drawing/2014/main" id="{8AF488C1-F696-0146-F78E-7A752D7D5700}"/>
              </a:ext>
            </a:extLst>
          </p:cNvPr>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4098" name="Picture 2" descr="What's in a Data Governance Framework? – Liliendahl on Data Quality">
            <a:extLst>
              <a:ext uri="{FF2B5EF4-FFF2-40B4-BE49-F238E27FC236}">
                <a16:creationId xmlns:a16="http://schemas.microsoft.com/office/drawing/2014/main" id="{396891B3-D293-729B-0003-69938F935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145" y="2815614"/>
            <a:ext cx="5995545" cy="350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59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0379-6CC7-CBC7-FB70-A38F905EBEF7}"/>
              </a:ext>
            </a:extLst>
          </p:cNvPr>
          <p:cNvSpPr>
            <a:spLocks noGrp="1"/>
          </p:cNvSpPr>
          <p:nvPr>
            <p:ph type="title"/>
          </p:nvPr>
        </p:nvSpPr>
        <p:spPr/>
        <p:txBody>
          <a:bodyPr/>
          <a:lstStyle/>
          <a:p>
            <a:r>
              <a:rPr lang="en-US" dirty="0"/>
              <a:t>Data Governance Frameworks</a:t>
            </a:r>
          </a:p>
        </p:txBody>
      </p:sp>
      <p:sp>
        <p:nvSpPr>
          <p:cNvPr id="3" name="Content Placeholder 2">
            <a:extLst>
              <a:ext uri="{FF2B5EF4-FFF2-40B4-BE49-F238E27FC236}">
                <a16:creationId xmlns:a16="http://schemas.microsoft.com/office/drawing/2014/main" id="{16C58978-B5E1-9048-BE94-8E77C7BBAFA7}"/>
              </a:ext>
            </a:extLst>
          </p:cNvPr>
          <p:cNvSpPr>
            <a:spLocks noGrp="1"/>
          </p:cNvSpPr>
          <p:nvPr>
            <p:ph idx="1"/>
          </p:nvPr>
        </p:nvSpPr>
        <p:spPr/>
        <p:txBody>
          <a:bodyPr>
            <a:normAutofit/>
          </a:bodyPr>
          <a:lstStyle/>
          <a:p>
            <a:r>
              <a:rPr lang="en-US" dirty="0"/>
              <a:t>A framework provides a structured approach to data governance.</a:t>
            </a:r>
          </a:p>
          <a:p>
            <a:r>
              <a:rPr lang="en-US" dirty="0"/>
              <a:t>Examples:</a:t>
            </a:r>
          </a:p>
          <a:p>
            <a:pPr lvl="1"/>
            <a:r>
              <a:rPr lang="en-US" dirty="0"/>
              <a:t>COBIT (Control Objectives for Information and Related Technology)</a:t>
            </a:r>
          </a:p>
          <a:p>
            <a:pPr lvl="1"/>
            <a:r>
              <a:rPr lang="en-US" dirty="0"/>
              <a:t>ITIL (Information Technology Infrastructure Library)</a:t>
            </a:r>
          </a:p>
          <a:p>
            <a:pPr lvl="1"/>
            <a:r>
              <a:rPr lang="en-US" dirty="0"/>
              <a:t>CMMI (Capability Maturity Model Integration)</a:t>
            </a:r>
          </a:p>
          <a:p>
            <a:pPr lvl="1"/>
            <a:r>
              <a:rPr lang="en-US" dirty="0"/>
              <a:t>ISO/IEC 27001 (International Organization for Standardization/International Electrotechnical Commission 27001)</a:t>
            </a:r>
          </a:p>
        </p:txBody>
      </p:sp>
      <p:sp>
        <p:nvSpPr>
          <p:cNvPr id="4" name="Slide Number Placeholder 3">
            <a:extLst>
              <a:ext uri="{FF2B5EF4-FFF2-40B4-BE49-F238E27FC236}">
                <a16:creationId xmlns:a16="http://schemas.microsoft.com/office/drawing/2014/main" id="{D4E530C3-AF07-CCAC-0146-16F94A43134F}"/>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4053883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38B4-55C7-49C0-4F5D-490815A4DD43}"/>
              </a:ext>
            </a:extLst>
          </p:cNvPr>
          <p:cNvSpPr>
            <a:spLocks noGrp="1"/>
          </p:cNvSpPr>
          <p:nvPr>
            <p:ph type="title"/>
          </p:nvPr>
        </p:nvSpPr>
        <p:spPr/>
        <p:txBody>
          <a:bodyPr/>
          <a:lstStyle/>
          <a:p>
            <a:r>
              <a:rPr lang="en-US" dirty="0"/>
              <a:t>COBIT</a:t>
            </a:r>
          </a:p>
        </p:txBody>
      </p:sp>
      <p:sp>
        <p:nvSpPr>
          <p:cNvPr id="3" name="Content Placeholder 2">
            <a:extLst>
              <a:ext uri="{FF2B5EF4-FFF2-40B4-BE49-F238E27FC236}">
                <a16:creationId xmlns:a16="http://schemas.microsoft.com/office/drawing/2014/main" id="{3FD4956C-D162-54C9-9CC9-9DC6983C0747}"/>
              </a:ext>
            </a:extLst>
          </p:cNvPr>
          <p:cNvSpPr>
            <a:spLocks noGrp="1"/>
          </p:cNvSpPr>
          <p:nvPr>
            <p:ph idx="1"/>
          </p:nvPr>
        </p:nvSpPr>
        <p:spPr/>
        <p:txBody>
          <a:bodyPr/>
          <a:lstStyle/>
          <a:p>
            <a:r>
              <a:rPr lang="en-US" dirty="0"/>
              <a:t>COBIT is a framework for data governance and management.</a:t>
            </a:r>
          </a:p>
          <a:p>
            <a:r>
              <a:rPr lang="en-US" dirty="0"/>
              <a:t>It provides a set of best practices and guidelines for data management and governance.</a:t>
            </a:r>
          </a:p>
          <a:p>
            <a:r>
              <a:rPr lang="en-US" dirty="0"/>
              <a:t>COBIT is widely used and recognized globally.</a:t>
            </a:r>
          </a:p>
        </p:txBody>
      </p:sp>
      <p:sp>
        <p:nvSpPr>
          <p:cNvPr id="4" name="Slide Number Placeholder 3">
            <a:extLst>
              <a:ext uri="{FF2B5EF4-FFF2-40B4-BE49-F238E27FC236}">
                <a16:creationId xmlns:a16="http://schemas.microsoft.com/office/drawing/2014/main" id="{2CCF75E9-6D44-2E35-3C57-76E6BFA8A9CB}"/>
              </a:ext>
            </a:extLst>
          </p:cNvPr>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5122" name="Picture 2" descr="COBIT 5 For Information Security – ITSM Docs - ITSM Documents &amp; Templates">
            <a:extLst>
              <a:ext uri="{FF2B5EF4-FFF2-40B4-BE49-F238E27FC236}">
                <a16:creationId xmlns:a16="http://schemas.microsoft.com/office/drawing/2014/main" id="{9CBA430C-ABDE-E753-2BF6-855C7F0E2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055" y="3275976"/>
            <a:ext cx="57150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80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C57F-41CF-434B-ED81-DA48A2B03F04}"/>
              </a:ext>
            </a:extLst>
          </p:cNvPr>
          <p:cNvSpPr>
            <a:spLocks noGrp="1"/>
          </p:cNvSpPr>
          <p:nvPr>
            <p:ph type="title"/>
          </p:nvPr>
        </p:nvSpPr>
        <p:spPr/>
        <p:txBody>
          <a:bodyPr>
            <a:normAutofit/>
          </a:bodyPr>
          <a:lstStyle/>
          <a:p>
            <a:r>
              <a:rPr lang="en-US" dirty="0"/>
              <a:t>ITIL</a:t>
            </a:r>
          </a:p>
        </p:txBody>
      </p:sp>
      <p:sp>
        <p:nvSpPr>
          <p:cNvPr id="3" name="Content Placeholder 2">
            <a:extLst>
              <a:ext uri="{FF2B5EF4-FFF2-40B4-BE49-F238E27FC236}">
                <a16:creationId xmlns:a16="http://schemas.microsoft.com/office/drawing/2014/main" id="{7218A7BF-822F-BF47-828C-965526B328FA}"/>
              </a:ext>
            </a:extLst>
          </p:cNvPr>
          <p:cNvSpPr>
            <a:spLocks noGrp="1"/>
          </p:cNvSpPr>
          <p:nvPr>
            <p:ph idx="1"/>
          </p:nvPr>
        </p:nvSpPr>
        <p:spPr/>
        <p:txBody>
          <a:bodyPr/>
          <a:lstStyle/>
          <a:p>
            <a:r>
              <a:rPr lang="en-US" dirty="0"/>
              <a:t>ITIL is a framework for IT service management.</a:t>
            </a:r>
          </a:p>
          <a:p>
            <a:r>
              <a:rPr lang="en-US" dirty="0"/>
              <a:t>It provides a set of best practices and guidelines for IT service management.</a:t>
            </a:r>
          </a:p>
          <a:p>
            <a:r>
              <a:rPr lang="en-US" dirty="0"/>
              <a:t>ITIL includes data governance as a critical aspect of IT service management.</a:t>
            </a:r>
          </a:p>
        </p:txBody>
      </p:sp>
      <p:sp>
        <p:nvSpPr>
          <p:cNvPr id="4" name="Slide Number Placeholder 3">
            <a:extLst>
              <a:ext uri="{FF2B5EF4-FFF2-40B4-BE49-F238E27FC236}">
                <a16:creationId xmlns:a16="http://schemas.microsoft.com/office/drawing/2014/main" id="{82F0F787-C36C-AA45-2367-88B21771E1ED}"/>
              </a:ext>
            </a:extLst>
          </p:cNvPr>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7170" name="Picture 2" descr="Introduction to ITIL V3 | ITIL definition | ServiceTonic">
            <a:extLst>
              <a:ext uri="{FF2B5EF4-FFF2-40B4-BE49-F238E27FC236}">
                <a16:creationId xmlns:a16="http://schemas.microsoft.com/office/drawing/2014/main" id="{81780262-98EC-525B-29AE-7360BA2920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266" y="3370097"/>
            <a:ext cx="3110488" cy="312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73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9C3C-E816-BF78-334E-D93858986B24}"/>
              </a:ext>
            </a:extLst>
          </p:cNvPr>
          <p:cNvSpPr>
            <a:spLocks noGrp="1"/>
          </p:cNvSpPr>
          <p:nvPr>
            <p:ph type="title"/>
          </p:nvPr>
        </p:nvSpPr>
        <p:spPr/>
        <p:txBody>
          <a:bodyPr/>
          <a:lstStyle/>
          <a:p>
            <a:r>
              <a:rPr lang="en-US" dirty="0"/>
              <a:t>CMMI</a:t>
            </a:r>
          </a:p>
        </p:txBody>
      </p:sp>
      <p:sp>
        <p:nvSpPr>
          <p:cNvPr id="3" name="Content Placeholder 2">
            <a:extLst>
              <a:ext uri="{FF2B5EF4-FFF2-40B4-BE49-F238E27FC236}">
                <a16:creationId xmlns:a16="http://schemas.microsoft.com/office/drawing/2014/main" id="{58B024B6-75DB-0ED7-7AB2-E04F38EB4AF9}"/>
              </a:ext>
            </a:extLst>
          </p:cNvPr>
          <p:cNvSpPr>
            <a:spLocks noGrp="1"/>
          </p:cNvSpPr>
          <p:nvPr>
            <p:ph idx="1"/>
          </p:nvPr>
        </p:nvSpPr>
        <p:spPr/>
        <p:txBody>
          <a:bodyPr/>
          <a:lstStyle/>
          <a:p>
            <a:r>
              <a:rPr lang="en-US" dirty="0"/>
              <a:t>CMMI is a framework for process improvement.</a:t>
            </a:r>
          </a:p>
          <a:p>
            <a:r>
              <a:rPr lang="en-US" dirty="0"/>
              <a:t>It provides a set of best practices and guidelines for process improvement.</a:t>
            </a:r>
          </a:p>
          <a:p>
            <a:r>
              <a:rPr lang="en-US" dirty="0"/>
              <a:t>CMMI includes data governance as a critical aspect of process improvement.</a:t>
            </a:r>
          </a:p>
        </p:txBody>
      </p:sp>
      <p:sp>
        <p:nvSpPr>
          <p:cNvPr id="4" name="Slide Number Placeholder 3">
            <a:extLst>
              <a:ext uri="{FF2B5EF4-FFF2-40B4-BE49-F238E27FC236}">
                <a16:creationId xmlns:a16="http://schemas.microsoft.com/office/drawing/2014/main" id="{9CA52DA0-E926-8935-E510-51C242FC7898}"/>
              </a:ext>
            </a:extLst>
          </p:cNvPr>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8194" name="Picture 2" descr="CMMI Institute - CMMI">
            <a:extLst>
              <a:ext uri="{FF2B5EF4-FFF2-40B4-BE49-F238E27FC236}">
                <a16:creationId xmlns:a16="http://schemas.microsoft.com/office/drawing/2014/main" id="{D5EC4A43-9ECD-D901-D716-43540574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552" y="34290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88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AD46-3ADC-8AC0-2FF6-33E8C3C6B87C}"/>
              </a:ext>
            </a:extLst>
          </p:cNvPr>
          <p:cNvSpPr>
            <a:spLocks noGrp="1"/>
          </p:cNvSpPr>
          <p:nvPr>
            <p:ph type="title"/>
          </p:nvPr>
        </p:nvSpPr>
        <p:spPr/>
        <p:txBody>
          <a:bodyPr/>
          <a:lstStyle/>
          <a:p>
            <a:r>
              <a:rPr lang="en-US" dirty="0"/>
              <a:t>ISO/IEC 27001</a:t>
            </a:r>
          </a:p>
        </p:txBody>
      </p:sp>
      <p:sp>
        <p:nvSpPr>
          <p:cNvPr id="3" name="Content Placeholder 2">
            <a:extLst>
              <a:ext uri="{FF2B5EF4-FFF2-40B4-BE49-F238E27FC236}">
                <a16:creationId xmlns:a16="http://schemas.microsoft.com/office/drawing/2014/main" id="{E63E0E33-4479-8680-8ED7-48E3727FCADE}"/>
              </a:ext>
            </a:extLst>
          </p:cNvPr>
          <p:cNvSpPr>
            <a:spLocks noGrp="1"/>
          </p:cNvSpPr>
          <p:nvPr>
            <p:ph idx="1"/>
          </p:nvPr>
        </p:nvSpPr>
        <p:spPr/>
        <p:txBody>
          <a:bodyPr/>
          <a:lstStyle/>
          <a:p>
            <a:r>
              <a:rPr lang="en-US" dirty="0"/>
              <a:t>ISO/IEC 27001 is a standard for information security management.</a:t>
            </a:r>
          </a:p>
          <a:p>
            <a:r>
              <a:rPr lang="en-US" dirty="0"/>
              <a:t>It provides a set of best practices and guidelines for information security management.</a:t>
            </a:r>
          </a:p>
          <a:p>
            <a:r>
              <a:rPr lang="en-US" dirty="0"/>
              <a:t>ISO/IEC 27001 includes data governance as a critical aspect of information security management.</a:t>
            </a:r>
          </a:p>
        </p:txBody>
      </p:sp>
      <p:sp>
        <p:nvSpPr>
          <p:cNvPr id="4" name="Slide Number Placeholder 3">
            <a:extLst>
              <a:ext uri="{FF2B5EF4-FFF2-40B4-BE49-F238E27FC236}">
                <a16:creationId xmlns:a16="http://schemas.microsoft.com/office/drawing/2014/main" id="{9869BF0B-D598-B98C-CE64-C419A70212D9}"/>
              </a:ext>
            </a:extLst>
          </p:cNvPr>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9218" name="Picture 2" descr="What is ISO/IEC 27001 Standard | Security Certification for Information  Management Systems | Imperva">
            <a:extLst>
              <a:ext uri="{FF2B5EF4-FFF2-40B4-BE49-F238E27FC236}">
                <a16:creationId xmlns:a16="http://schemas.microsoft.com/office/drawing/2014/main" id="{9AA7A18B-2EEF-2EFC-A7A7-26D67CE11A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61" t="6414" r="7961" b="6982"/>
          <a:stretch/>
        </p:blipFill>
        <p:spPr bwMode="auto">
          <a:xfrm>
            <a:off x="5986021" y="3363176"/>
            <a:ext cx="4901938" cy="3129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55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BABD-CAA3-57DB-E614-2672AC215883}"/>
              </a:ext>
            </a:extLst>
          </p:cNvPr>
          <p:cNvSpPr>
            <a:spLocks noGrp="1"/>
          </p:cNvSpPr>
          <p:nvPr>
            <p:ph type="title"/>
          </p:nvPr>
        </p:nvSpPr>
        <p:spPr/>
        <p:txBody>
          <a:bodyPr/>
          <a:lstStyle/>
          <a:p>
            <a:r>
              <a:rPr lang="en-US" dirty="0"/>
              <a:t>Data Governance Models</a:t>
            </a:r>
          </a:p>
        </p:txBody>
      </p:sp>
      <p:sp>
        <p:nvSpPr>
          <p:cNvPr id="3" name="Content Placeholder 2">
            <a:extLst>
              <a:ext uri="{FF2B5EF4-FFF2-40B4-BE49-F238E27FC236}">
                <a16:creationId xmlns:a16="http://schemas.microsoft.com/office/drawing/2014/main" id="{B9D4C0FE-97DD-2109-CA54-E83324B54BFE}"/>
              </a:ext>
            </a:extLst>
          </p:cNvPr>
          <p:cNvSpPr>
            <a:spLocks noGrp="1"/>
          </p:cNvSpPr>
          <p:nvPr>
            <p:ph idx="1"/>
          </p:nvPr>
        </p:nvSpPr>
        <p:spPr/>
        <p:txBody>
          <a:bodyPr/>
          <a:lstStyle/>
          <a:p>
            <a:r>
              <a:rPr lang="en-US" dirty="0"/>
              <a:t>A model provides a set of guidelines and best practices for data governance.</a:t>
            </a:r>
          </a:p>
          <a:p>
            <a:r>
              <a:rPr lang="en-US" dirty="0"/>
              <a:t>Examples:</a:t>
            </a:r>
          </a:p>
          <a:p>
            <a:pPr lvl="1"/>
            <a:r>
              <a:rPr lang="en-US" dirty="0"/>
              <a:t>RACI (Responsibility Assignment Matrix)</a:t>
            </a:r>
          </a:p>
          <a:p>
            <a:pPr lvl="1"/>
            <a:r>
              <a:rPr lang="en-US" dirty="0"/>
              <a:t>DACI (Data Governance Model)</a:t>
            </a:r>
          </a:p>
          <a:p>
            <a:pPr lvl="1"/>
            <a:r>
              <a:rPr lang="en-US" dirty="0"/>
              <a:t>CIDM (Data Management Maturity Model)</a:t>
            </a:r>
          </a:p>
        </p:txBody>
      </p:sp>
      <p:sp>
        <p:nvSpPr>
          <p:cNvPr id="4" name="Slide Number Placeholder 3">
            <a:extLst>
              <a:ext uri="{FF2B5EF4-FFF2-40B4-BE49-F238E27FC236}">
                <a16:creationId xmlns:a16="http://schemas.microsoft.com/office/drawing/2014/main" id="{22E6BDAE-ABC9-4F34-1067-EE62C377ECC6}"/>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10699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8C0A-55F7-2559-2045-1A000927509E}"/>
              </a:ext>
            </a:extLst>
          </p:cNvPr>
          <p:cNvSpPr>
            <a:spLocks noGrp="1"/>
          </p:cNvSpPr>
          <p:nvPr>
            <p:ph type="title"/>
          </p:nvPr>
        </p:nvSpPr>
        <p:spPr/>
        <p:txBody>
          <a:bodyPr/>
          <a:lstStyle/>
          <a:p>
            <a:r>
              <a:rPr lang="en-US" dirty="0"/>
              <a:t>RACI (Responsibility Assignment Matrix)</a:t>
            </a:r>
          </a:p>
        </p:txBody>
      </p:sp>
      <p:sp>
        <p:nvSpPr>
          <p:cNvPr id="3" name="Content Placeholder 2">
            <a:extLst>
              <a:ext uri="{FF2B5EF4-FFF2-40B4-BE49-F238E27FC236}">
                <a16:creationId xmlns:a16="http://schemas.microsoft.com/office/drawing/2014/main" id="{17458229-29DB-7C3B-7F92-40F876CA7806}"/>
              </a:ext>
            </a:extLst>
          </p:cNvPr>
          <p:cNvSpPr>
            <a:spLocks noGrp="1"/>
          </p:cNvSpPr>
          <p:nvPr>
            <p:ph idx="1"/>
          </p:nvPr>
        </p:nvSpPr>
        <p:spPr/>
        <p:txBody>
          <a:bodyPr/>
          <a:lstStyle/>
          <a:p>
            <a:r>
              <a:rPr lang="en-US" dirty="0"/>
              <a:t>A Tool for Data Governance</a:t>
            </a:r>
          </a:p>
          <a:p>
            <a:r>
              <a:rPr lang="en-US" dirty="0"/>
              <a:t>RACI is a tool used in data governance to assign responsibilities and clarify roles.</a:t>
            </a:r>
          </a:p>
          <a:p>
            <a:r>
              <a:rPr lang="en-US" dirty="0"/>
              <a:t>It helps to ensure that data is accurately, completely, and consistently managed.</a:t>
            </a:r>
          </a:p>
        </p:txBody>
      </p:sp>
      <p:sp>
        <p:nvSpPr>
          <p:cNvPr id="4" name="Slide Number Placeholder 3">
            <a:extLst>
              <a:ext uri="{FF2B5EF4-FFF2-40B4-BE49-F238E27FC236}">
                <a16:creationId xmlns:a16="http://schemas.microsoft.com/office/drawing/2014/main" id="{62482AD5-9DE4-0F11-5914-04D12CA72ED5}"/>
              </a:ext>
            </a:extLst>
          </p:cNvPr>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10242" name="Picture 2" descr="Applying the Responsibility Assignment Matrix (RAM) in the Agile Scrum  context">
            <a:extLst>
              <a:ext uri="{FF2B5EF4-FFF2-40B4-BE49-F238E27FC236}">
                <a16:creationId xmlns:a16="http://schemas.microsoft.com/office/drawing/2014/main" id="{D97FBFBC-6EF3-60E0-669F-6B4CC2B551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84" t="32681" r="9862" b="17338"/>
          <a:stretch/>
        </p:blipFill>
        <p:spPr bwMode="auto">
          <a:xfrm>
            <a:off x="4402318" y="3388253"/>
            <a:ext cx="6872140" cy="296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518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04F2-5D09-158D-3DC3-5C05E31A9A2A}"/>
              </a:ext>
            </a:extLst>
          </p:cNvPr>
          <p:cNvSpPr>
            <a:spLocks noGrp="1"/>
          </p:cNvSpPr>
          <p:nvPr>
            <p:ph type="title"/>
          </p:nvPr>
        </p:nvSpPr>
        <p:spPr/>
        <p:txBody>
          <a:bodyPr/>
          <a:lstStyle/>
          <a:p>
            <a:r>
              <a:rPr lang="en-US" dirty="0"/>
              <a:t>How RACI Works</a:t>
            </a:r>
          </a:p>
        </p:txBody>
      </p:sp>
      <p:sp>
        <p:nvSpPr>
          <p:cNvPr id="3" name="Content Placeholder 2">
            <a:extLst>
              <a:ext uri="{FF2B5EF4-FFF2-40B4-BE49-F238E27FC236}">
                <a16:creationId xmlns:a16="http://schemas.microsoft.com/office/drawing/2014/main" id="{668B3619-744C-D020-77D6-FE0DE5D84655}"/>
              </a:ext>
            </a:extLst>
          </p:cNvPr>
          <p:cNvSpPr>
            <a:spLocks noGrp="1"/>
          </p:cNvSpPr>
          <p:nvPr>
            <p:ph idx="1"/>
          </p:nvPr>
        </p:nvSpPr>
        <p:spPr/>
        <p:txBody>
          <a:bodyPr>
            <a:normAutofit/>
          </a:bodyPr>
          <a:lstStyle/>
          <a:p>
            <a:r>
              <a:rPr lang="en-US" dirty="0"/>
              <a:t>RACI is a matrix that lists all the roles and responsibilities for data management.</a:t>
            </a:r>
          </a:p>
          <a:p>
            <a:r>
              <a:rPr lang="en-US" dirty="0"/>
              <a:t>Each role is assigned a level of responsibility (R, A, C, or I) for each data element.</a:t>
            </a:r>
          </a:p>
          <a:p>
            <a:r>
              <a:rPr lang="en-US" dirty="0"/>
              <a:t>R stands for Responsible, A stands for Accountable, C stands for Consulted, and I stands for Informed.</a:t>
            </a:r>
          </a:p>
          <a:p>
            <a:r>
              <a:rPr lang="en-US" dirty="0"/>
              <a:t>The matrix helps to ensure that there is no confusion about who is responsible for what.</a:t>
            </a:r>
          </a:p>
        </p:txBody>
      </p:sp>
      <p:sp>
        <p:nvSpPr>
          <p:cNvPr id="4" name="Slide Number Placeholder 3">
            <a:extLst>
              <a:ext uri="{FF2B5EF4-FFF2-40B4-BE49-F238E27FC236}">
                <a16:creationId xmlns:a16="http://schemas.microsoft.com/office/drawing/2014/main" id="{A4F4C696-0F0D-AA18-A515-21E4CDE8FA05}"/>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922131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011A-A345-3BE6-4C23-7EC41D4FDA50}"/>
              </a:ext>
            </a:extLst>
          </p:cNvPr>
          <p:cNvSpPr>
            <a:spLocks noGrp="1"/>
          </p:cNvSpPr>
          <p:nvPr>
            <p:ph type="title"/>
          </p:nvPr>
        </p:nvSpPr>
        <p:spPr/>
        <p:txBody>
          <a:bodyPr/>
          <a:lstStyle/>
          <a:p>
            <a:r>
              <a:rPr lang="en-US" dirty="0"/>
              <a:t>Benefits of RACI</a:t>
            </a:r>
          </a:p>
        </p:txBody>
      </p:sp>
      <p:sp>
        <p:nvSpPr>
          <p:cNvPr id="3" name="Content Placeholder 2">
            <a:extLst>
              <a:ext uri="{FF2B5EF4-FFF2-40B4-BE49-F238E27FC236}">
                <a16:creationId xmlns:a16="http://schemas.microsoft.com/office/drawing/2014/main" id="{C139E4C7-1342-E648-597C-366EACB82AC1}"/>
              </a:ext>
            </a:extLst>
          </p:cNvPr>
          <p:cNvSpPr>
            <a:spLocks noGrp="1"/>
          </p:cNvSpPr>
          <p:nvPr>
            <p:ph idx="1"/>
          </p:nvPr>
        </p:nvSpPr>
        <p:spPr/>
        <p:txBody>
          <a:bodyPr/>
          <a:lstStyle/>
          <a:p>
            <a:r>
              <a:rPr lang="en-US" dirty="0"/>
              <a:t>RACI helps to clarify roles and responsibilities for data management.</a:t>
            </a:r>
          </a:p>
          <a:p>
            <a:r>
              <a:rPr lang="en-US" dirty="0"/>
              <a:t>It ensures that data is accurately, completely, and consistently managed.</a:t>
            </a:r>
          </a:p>
          <a:p>
            <a:r>
              <a:rPr lang="en-US" dirty="0"/>
              <a:t>RACI promotes collaboration and communication among data stakeholders.</a:t>
            </a:r>
          </a:p>
          <a:p>
            <a:r>
              <a:rPr lang="en-US" dirty="0"/>
              <a:t>It helps to identify and address data governance gaps.</a:t>
            </a:r>
          </a:p>
          <a:p>
            <a:r>
              <a:rPr lang="en-US" dirty="0"/>
              <a:t>RACI is a simple and effective tool for data governance.</a:t>
            </a:r>
          </a:p>
        </p:txBody>
      </p:sp>
      <p:sp>
        <p:nvSpPr>
          <p:cNvPr id="4" name="Slide Number Placeholder 3">
            <a:extLst>
              <a:ext uri="{FF2B5EF4-FFF2-40B4-BE49-F238E27FC236}">
                <a16:creationId xmlns:a16="http://schemas.microsoft.com/office/drawing/2014/main" id="{2690DE92-585E-2CB7-9390-7B72C9972C70}"/>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52272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A249D-CC91-C9E2-B898-538AD4DC89A9}"/>
              </a:ext>
            </a:extLst>
          </p:cNvPr>
          <p:cNvSpPr>
            <a:spLocks noGrp="1"/>
          </p:cNvSpPr>
          <p:nvPr>
            <p:ph type="title"/>
          </p:nvPr>
        </p:nvSpPr>
        <p:spPr/>
        <p:txBody>
          <a:bodyPr/>
          <a:lstStyle/>
          <a:p>
            <a:r>
              <a:rPr lang="en-US" dirty="0"/>
              <a:t>Data Management and Governance: An Overview</a:t>
            </a:r>
          </a:p>
        </p:txBody>
      </p:sp>
      <p:sp>
        <p:nvSpPr>
          <p:cNvPr id="6" name="Text Placeholder 5">
            <a:extLst>
              <a:ext uri="{FF2B5EF4-FFF2-40B4-BE49-F238E27FC236}">
                <a16:creationId xmlns:a16="http://schemas.microsoft.com/office/drawing/2014/main" id="{4CBA0FA8-29D7-33A6-975C-E2A3C5CEE0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A3D644-68D1-CFB9-D8EA-BE320FC11FED}"/>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3261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F261-07A1-E2D0-6D88-3A283966F375}"/>
              </a:ext>
            </a:extLst>
          </p:cNvPr>
          <p:cNvSpPr>
            <a:spLocks noGrp="1"/>
          </p:cNvSpPr>
          <p:nvPr>
            <p:ph type="title"/>
          </p:nvPr>
        </p:nvSpPr>
        <p:spPr/>
        <p:txBody>
          <a:bodyPr/>
          <a:lstStyle/>
          <a:p>
            <a:r>
              <a:rPr lang="en-US" dirty="0"/>
              <a:t>DACI (Data Governance Model)</a:t>
            </a:r>
          </a:p>
        </p:txBody>
      </p:sp>
      <p:sp>
        <p:nvSpPr>
          <p:cNvPr id="3" name="Content Placeholder 2">
            <a:extLst>
              <a:ext uri="{FF2B5EF4-FFF2-40B4-BE49-F238E27FC236}">
                <a16:creationId xmlns:a16="http://schemas.microsoft.com/office/drawing/2014/main" id="{A4325D28-A76E-E7CB-5507-222B1B02130A}"/>
              </a:ext>
            </a:extLst>
          </p:cNvPr>
          <p:cNvSpPr>
            <a:spLocks noGrp="1"/>
          </p:cNvSpPr>
          <p:nvPr>
            <p:ph idx="1"/>
          </p:nvPr>
        </p:nvSpPr>
        <p:spPr/>
        <p:txBody>
          <a:bodyPr/>
          <a:lstStyle/>
          <a:p>
            <a:r>
              <a:rPr lang="en-US" dirty="0"/>
              <a:t>DACI is a data governance model that provides a structured approach to data management.</a:t>
            </a:r>
          </a:p>
          <a:p>
            <a:r>
              <a:rPr lang="en-US" dirty="0"/>
              <a:t>It helps organizations ensure that data is accurate, complete, and accessible.</a:t>
            </a:r>
          </a:p>
        </p:txBody>
      </p:sp>
      <p:sp>
        <p:nvSpPr>
          <p:cNvPr id="4" name="Slide Number Placeholder 3">
            <a:extLst>
              <a:ext uri="{FF2B5EF4-FFF2-40B4-BE49-F238E27FC236}">
                <a16:creationId xmlns:a16="http://schemas.microsoft.com/office/drawing/2014/main" id="{C6B57ACF-5917-5D65-F9E3-C6254090E220}"/>
              </a:ext>
            </a:extLst>
          </p:cNvPr>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11266" name="Picture 2">
            <a:extLst>
              <a:ext uri="{FF2B5EF4-FFF2-40B4-BE49-F238E27FC236}">
                <a16:creationId xmlns:a16="http://schemas.microsoft.com/office/drawing/2014/main" id="{10282EF5-3F3D-6840-F607-D86F41D83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98" b="55602"/>
          <a:stretch/>
        </p:blipFill>
        <p:spPr bwMode="auto">
          <a:xfrm>
            <a:off x="3296613" y="3101417"/>
            <a:ext cx="8180387" cy="2818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5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A2B-D094-77B1-731D-54A8C3B6376E}"/>
              </a:ext>
            </a:extLst>
          </p:cNvPr>
          <p:cNvSpPr>
            <a:spLocks noGrp="1"/>
          </p:cNvSpPr>
          <p:nvPr>
            <p:ph type="title"/>
          </p:nvPr>
        </p:nvSpPr>
        <p:spPr/>
        <p:txBody>
          <a:bodyPr/>
          <a:lstStyle/>
          <a:p>
            <a:r>
              <a:rPr lang="en-US" dirty="0"/>
              <a:t>Key Components of DACI</a:t>
            </a:r>
          </a:p>
        </p:txBody>
      </p:sp>
      <p:sp>
        <p:nvSpPr>
          <p:cNvPr id="3" name="Content Placeholder 2">
            <a:extLst>
              <a:ext uri="{FF2B5EF4-FFF2-40B4-BE49-F238E27FC236}">
                <a16:creationId xmlns:a16="http://schemas.microsoft.com/office/drawing/2014/main" id="{9233A265-8BC0-9423-4093-3A2BA2F9FA7C}"/>
              </a:ext>
            </a:extLst>
          </p:cNvPr>
          <p:cNvSpPr>
            <a:spLocks noGrp="1"/>
          </p:cNvSpPr>
          <p:nvPr>
            <p:ph idx="1"/>
          </p:nvPr>
        </p:nvSpPr>
        <p:spPr/>
        <p:txBody>
          <a:bodyPr>
            <a:normAutofit/>
          </a:bodyPr>
          <a:lstStyle/>
          <a:p>
            <a:r>
              <a:rPr lang="en-US" dirty="0"/>
              <a:t>Data Governance Body: A group of stakeholders responsible for overseeing data governance.</a:t>
            </a:r>
          </a:p>
          <a:p>
            <a:r>
              <a:rPr lang="en-US" dirty="0"/>
              <a:t>Data Governance Officer: A person responsible for implementing and maintaining data governance policies.</a:t>
            </a:r>
          </a:p>
          <a:p>
            <a:r>
              <a:rPr lang="en-US" dirty="0"/>
              <a:t>Data Stewards: People responsible for managing data on a day-to-day basis.</a:t>
            </a:r>
          </a:p>
          <a:p>
            <a:r>
              <a:rPr lang="en-US" dirty="0"/>
              <a:t>Data Users: People who use data to perform their job functions.</a:t>
            </a:r>
          </a:p>
          <a:p>
            <a:r>
              <a:rPr lang="en-US" dirty="0"/>
              <a:t>Data Governance Policies: Documents that outline the rules and procedures for data management.</a:t>
            </a:r>
          </a:p>
        </p:txBody>
      </p:sp>
      <p:sp>
        <p:nvSpPr>
          <p:cNvPr id="4" name="Slide Number Placeholder 3">
            <a:extLst>
              <a:ext uri="{FF2B5EF4-FFF2-40B4-BE49-F238E27FC236}">
                <a16:creationId xmlns:a16="http://schemas.microsoft.com/office/drawing/2014/main" id="{CEFBF4E5-C1DD-59EF-FA8B-293E94EC6822}"/>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320129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7477-7422-469E-3B70-87A1770A26EA}"/>
              </a:ext>
            </a:extLst>
          </p:cNvPr>
          <p:cNvSpPr>
            <a:spLocks noGrp="1"/>
          </p:cNvSpPr>
          <p:nvPr>
            <p:ph type="title"/>
          </p:nvPr>
        </p:nvSpPr>
        <p:spPr/>
        <p:txBody>
          <a:bodyPr/>
          <a:lstStyle/>
          <a:p>
            <a:r>
              <a:rPr lang="en-US" dirty="0"/>
              <a:t>Benefits of DACI</a:t>
            </a:r>
          </a:p>
        </p:txBody>
      </p:sp>
      <p:sp>
        <p:nvSpPr>
          <p:cNvPr id="3" name="Content Placeholder 2">
            <a:extLst>
              <a:ext uri="{FF2B5EF4-FFF2-40B4-BE49-F238E27FC236}">
                <a16:creationId xmlns:a16="http://schemas.microsoft.com/office/drawing/2014/main" id="{05D11BE6-79D5-71A6-683A-337072B7184B}"/>
              </a:ext>
            </a:extLst>
          </p:cNvPr>
          <p:cNvSpPr>
            <a:spLocks noGrp="1"/>
          </p:cNvSpPr>
          <p:nvPr>
            <p:ph idx="1"/>
          </p:nvPr>
        </p:nvSpPr>
        <p:spPr/>
        <p:txBody>
          <a:bodyPr>
            <a:normAutofit/>
          </a:bodyPr>
          <a:lstStyle/>
          <a:p>
            <a:r>
              <a:rPr lang="en-US" dirty="0"/>
              <a:t>DACI helps organizations ensure that data is accurate, complete, and accessible.</a:t>
            </a:r>
          </a:p>
          <a:p>
            <a:r>
              <a:rPr lang="en-US" dirty="0"/>
              <a:t>It provides a clear framework for data governance roles and responsibilities.</a:t>
            </a:r>
          </a:p>
          <a:p>
            <a:r>
              <a:rPr lang="en-US" dirty="0"/>
              <a:t>DACI promotes collaboration and communication among data stakeholders.</a:t>
            </a:r>
          </a:p>
          <a:p>
            <a:r>
              <a:rPr lang="en-US" dirty="0"/>
              <a:t>It helps to identify and address data governance gaps.</a:t>
            </a:r>
          </a:p>
          <a:p>
            <a:r>
              <a:rPr lang="en-US" dirty="0"/>
              <a:t>DACI is a flexible and adaptable model that can be customized to fit the needs of any organization.</a:t>
            </a:r>
          </a:p>
        </p:txBody>
      </p:sp>
      <p:sp>
        <p:nvSpPr>
          <p:cNvPr id="4" name="Slide Number Placeholder 3">
            <a:extLst>
              <a:ext uri="{FF2B5EF4-FFF2-40B4-BE49-F238E27FC236}">
                <a16:creationId xmlns:a16="http://schemas.microsoft.com/office/drawing/2014/main" id="{58C84351-A459-F385-7B0A-921EBE038D7E}"/>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74985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68E4-E3E1-BCA7-9B23-2134D6DDA37B}"/>
              </a:ext>
            </a:extLst>
          </p:cNvPr>
          <p:cNvSpPr>
            <a:spLocks noGrp="1"/>
          </p:cNvSpPr>
          <p:nvPr>
            <p:ph type="title"/>
          </p:nvPr>
        </p:nvSpPr>
        <p:spPr/>
        <p:txBody>
          <a:bodyPr/>
          <a:lstStyle/>
          <a:p>
            <a:r>
              <a:rPr lang="en-US" dirty="0"/>
              <a:t>Data Management Maturity Model</a:t>
            </a:r>
          </a:p>
        </p:txBody>
      </p:sp>
      <p:sp>
        <p:nvSpPr>
          <p:cNvPr id="3" name="Content Placeholder 2">
            <a:extLst>
              <a:ext uri="{FF2B5EF4-FFF2-40B4-BE49-F238E27FC236}">
                <a16:creationId xmlns:a16="http://schemas.microsoft.com/office/drawing/2014/main" id="{A0F3D156-71A8-39AC-69E6-596370F4148E}"/>
              </a:ext>
            </a:extLst>
          </p:cNvPr>
          <p:cNvSpPr>
            <a:spLocks noGrp="1"/>
          </p:cNvSpPr>
          <p:nvPr>
            <p:ph idx="1"/>
          </p:nvPr>
        </p:nvSpPr>
        <p:spPr/>
        <p:txBody>
          <a:bodyPr/>
          <a:lstStyle/>
          <a:p>
            <a:r>
              <a:rPr lang="en-US" dirty="0"/>
              <a:t>A Framework for Assessing Data Management Maturity</a:t>
            </a:r>
          </a:p>
          <a:p>
            <a:r>
              <a:rPr lang="en-US" dirty="0"/>
              <a:t>A maturity model that assesses an organization's data management capabilities.</a:t>
            </a:r>
          </a:p>
          <a:p>
            <a:r>
              <a:rPr lang="en-US" dirty="0"/>
              <a:t>It helps organizations identify areas for improvement and optimize their data management practices.</a:t>
            </a:r>
          </a:p>
        </p:txBody>
      </p:sp>
      <p:sp>
        <p:nvSpPr>
          <p:cNvPr id="4" name="Slide Number Placeholder 3">
            <a:extLst>
              <a:ext uri="{FF2B5EF4-FFF2-40B4-BE49-F238E27FC236}">
                <a16:creationId xmlns:a16="http://schemas.microsoft.com/office/drawing/2014/main" id="{338E2420-CD58-6785-AEA2-4FBA66D93A55}"/>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802853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40BD-B376-9E1F-C00C-C10FC3950A1E}"/>
              </a:ext>
            </a:extLst>
          </p:cNvPr>
          <p:cNvSpPr>
            <a:spLocks noGrp="1"/>
          </p:cNvSpPr>
          <p:nvPr>
            <p:ph type="title"/>
          </p:nvPr>
        </p:nvSpPr>
        <p:spPr/>
        <p:txBody>
          <a:bodyPr/>
          <a:lstStyle/>
          <a:p>
            <a:r>
              <a:rPr lang="en-US" dirty="0"/>
              <a:t>Five Levels of Data Management Maturity</a:t>
            </a:r>
          </a:p>
        </p:txBody>
      </p:sp>
      <p:sp>
        <p:nvSpPr>
          <p:cNvPr id="3" name="Content Placeholder 2">
            <a:extLst>
              <a:ext uri="{FF2B5EF4-FFF2-40B4-BE49-F238E27FC236}">
                <a16:creationId xmlns:a16="http://schemas.microsoft.com/office/drawing/2014/main" id="{629DACA5-744E-96D5-F918-8B30EA7BF9C3}"/>
              </a:ext>
            </a:extLst>
          </p:cNvPr>
          <p:cNvSpPr>
            <a:spLocks noGrp="1"/>
          </p:cNvSpPr>
          <p:nvPr>
            <p:ph idx="1"/>
          </p:nvPr>
        </p:nvSpPr>
        <p:spPr/>
        <p:txBody>
          <a:bodyPr>
            <a:normAutofit/>
          </a:bodyPr>
          <a:lstStyle/>
          <a:p>
            <a:r>
              <a:rPr lang="en-US" dirty="0"/>
              <a:t>Level 1: Initial (Ad Hoc)</a:t>
            </a:r>
          </a:p>
          <a:p>
            <a:r>
              <a:rPr lang="en-US" dirty="0"/>
              <a:t>Level 2: Basic (Standardized)</a:t>
            </a:r>
          </a:p>
          <a:p>
            <a:r>
              <a:rPr lang="en-US" dirty="0"/>
              <a:t>Level 3: Intermediate (Structured)</a:t>
            </a:r>
          </a:p>
          <a:p>
            <a:r>
              <a:rPr lang="en-US" dirty="0"/>
              <a:t>Level 4: Advanced (Integrated)</a:t>
            </a:r>
          </a:p>
          <a:p>
            <a:r>
              <a:rPr lang="en-US" dirty="0"/>
              <a:t>Level 5: Optimized (Enterprise-Wide)</a:t>
            </a:r>
          </a:p>
          <a:p>
            <a:r>
              <a:rPr lang="en-US" dirty="0"/>
              <a:t>Description:</a:t>
            </a:r>
          </a:p>
          <a:p>
            <a:pPr lvl="1"/>
            <a:r>
              <a:rPr lang="en-US" dirty="0"/>
              <a:t>Each level represents a higher level of maturity and capability in data management.</a:t>
            </a:r>
          </a:p>
          <a:p>
            <a:pPr lvl="1"/>
            <a:r>
              <a:rPr lang="en-US" dirty="0"/>
              <a:t>Organizations can assess their current level of maturity and identify areas for improvement.</a:t>
            </a:r>
          </a:p>
        </p:txBody>
      </p:sp>
      <p:sp>
        <p:nvSpPr>
          <p:cNvPr id="4" name="Slide Number Placeholder 3">
            <a:extLst>
              <a:ext uri="{FF2B5EF4-FFF2-40B4-BE49-F238E27FC236}">
                <a16:creationId xmlns:a16="http://schemas.microsoft.com/office/drawing/2014/main" id="{0D8978B4-E9A0-5B5D-6604-BDF029FD66D2}"/>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19635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7332-253F-3D51-7FF1-E253A167FBD3}"/>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074523C0-6A6F-C5D2-5209-4EFDB79417E9}"/>
              </a:ext>
            </a:extLst>
          </p:cNvPr>
          <p:cNvSpPr>
            <a:spLocks noGrp="1"/>
          </p:cNvSpPr>
          <p:nvPr>
            <p:ph idx="1"/>
          </p:nvPr>
        </p:nvSpPr>
        <p:spPr/>
        <p:txBody>
          <a:bodyPr>
            <a:normAutofit/>
          </a:bodyPr>
          <a:lstStyle/>
          <a:p>
            <a:r>
              <a:rPr lang="en-US" dirty="0"/>
              <a:t>Improving Data Management Maturity</a:t>
            </a:r>
          </a:p>
          <a:p>
            <a:r>
              <a:rPr lang="en-US" dirty="0"/>
              <a:t>Improved data quality and accuracy</a:t>
            </a:r>
          </a:p>
          <a:p>
            <a:r>
              <a:rPr lang="en-US" dirty="0"/>
              <a:t>Enhanced data security and compliance</a:t>
            </a:r>
          </a:p>
          <a:p>
            <a:r>
              <a:rPr lang="en-US" dirty="0"/>
              <a:t>Increased efficiency and productivity</a:t>
            </a:r>
          </a:p>
          <a:p>
            <a:r>
              <a:rPr lang="en-US" dirty="0"/>
              <a:t>Better decision-making through data-driven insights</a:t>
            </a:r>
          </a:p>
          <a:p>
            <a:r>
              <a:rPr lang="en-US" dirty="0"/>
              <a:t>Competitive advantage through data-driven innovation</a:t>
            </a:r>
          </a:p>
          <a:p>
            <a:r>
              <a:rPr lang="en-US" dirty="0"/>
              <a:t>Description:</a:t>
            </a:r>
          </a:p>
          <a:p>
            <a:pPr lvl="1"/>
            <a:r>
              <a:rPr lang="en-US" dirty="0"/>
              <a:t>Helps organizations optimize their data management practices, leading to various benefits.</a:t>
            </a:r>
          </a:p>
        </p:txBody>
      </p:sp>
      <p:sp>
        <p:nvSpPr>
          <p:cNvPr id="4" name="Slide Number Placeholder 3">
            <a:extLst>
              <a:ext uri="{FF2B5EF4-FFF2-40B4-BE49-F238E27FC236}">
                <a16:creationId xmlns:a16="http://schemas.microsoft.com/office/drawing/2014/main" id="{6BA80EB5-B5F8-0093-43C9-7F433D8A2FCC}"/>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254948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13A58E-BC28-CCF9-821A-F581669980DA}"/>
              </a:ext>
            </a:extLst>
          </p:cNvPr>
          <p:cNvSpPr>
            <a:spLocks noGrp="1"/>
          </p:cNvSpPr>
          <p:nvPr>
            <p:ph type="title"/>
          </p:nvPr>
        </p:nvSpPr>
        <p:spPr/>
        <p:txBody>
          <a:bodyPr/>
          <a:lstStyle/>
          <a:p>
            <a:r>
              <a:rPr lang="en-US" dirty="0"/>
              <a:t>Data Strategy</a:t>
            </a:r>
          </a:p>
        </p:txBody>
      </p:sp>
      <p:sp>
        <p:nvSpPr>
          <p:cNvPr id="6" name="Text Placeholder 5">
            <a:extLst>
              <a:ext uri="{FF2B5EF4-FFF2-40B4-BE49-F238E27FC236}">
                <a16:creationId xmlns:a16="http://schemas.microsoft.com/office/drawing/2014/main" id="{CA36B727-E201-C49E-6EBD-E654B9A8D4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3844B8-2069-ACBA-9004-36FDB3053F90}"/>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932562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97B7C-6EE6-E416-D671-34D36C8DEF4A}"/>
              </a:ext>
            </a:extLst>
          </p:cNvPr>
          <p:cNvSpPr>
            <a:spLocks noGrp="1"/>
          </p:cNvSpPr>
          <p:nvPr>
            <p:ph type="title"/>
          </p:nvPr>
        </p:nvSpPr>
        <p:spPr/>
        <p:txBody>
          <a:bodyPr/>
          <a:lstStyle/>
          <a:p>
            <a:r>
              <a:rPr lang="en-US" dirty="0"/>
              <a:t>Data Strategy: Why It Matters</a:t>
            </a:r>
          </a:p>
        </p:txBody>
      </p:sp>
      <p:sp>
        <p:nvSpPr>
          <p:cNvPr id="6" name="Content Placeholder 5">
            <a:extLst>
              <a:ext uri="{FF2B5EF4-FFF2-40B4-BE49-F238E27FC236}">
                <a16:creationId xmlns:a16="http://schemas.microsoft.com/office/drawing/2014/main" id="{65CBB460-FFF4-8944-05A2-D342FF403A86}"/>
              </a:ext>
            </a:extLst>
          </p:cNvPr>
          <p:cNvSpPr>
            <a:spLocks noGrp="1"/>
          </p:cNvSpPr>
          <p:nvPr>
            <p:ph idx="1"/>
          </p:nvPr>
        </p:nvSpPr>
        <p:spPr/>
        <p:txBody>
          <a:bodyPr/>
          <a:lstStyle/>
          <a:p>
            <a:r>
              <a:rPr lang="en-US" dirty="0"/>
              <a:t>A data strategy is a comprehensive plan that outlines how an organization will collect, store, manage, and use data to achieve its business objectives. </a:t>
            </a:r>
          </a:p>
          <a:p>
            <a:r>
              <a:rPr lang="en-US" dirty="0"/>
              <a:t>It encompasses the entire data lifecycle, from data creation and collection to data storage and analysis, and provides a roadmap for how data will be used to support business decision-making and drive business success.</a:t>
            </a:r>
          </a:p>
        </p:txBody>
      </p:sp>
      <p:sp>
        <p:nvSpPr>
          <p:cNvPr id="4" name="Slide Number Placeholder 3">
            <a:extLst>
              <a:ext uri="{FF2B5EF4-FFF2-40B4-BE49-F238E27FC236}">
                <a16:creationId xmlns:a16="http://schemas.microsoft.com/office/drawing/2014/main" id="{B737F580-3218-95FA-EEB9-B42889379AF6}"/>
              </a:ext>
            </a:extLst>
          </p:cNvPr>
          <p:cNvSpPr>
            <a:spLocks noGrp="1"/>
          </p:cNvSpPr>
          <p:nvPr>
            <p:ph type="sldNum" sz="quarter" idx="12"/>
          </p:nvPr>
        </p:nvSpPr>
        <p:spPr/>
        <p:txBody>
          <a:bodyPr/>
          <a:lstStyle/>
          <a:p>
            <a:fld id="{B8DACC02-A2BD-4578-8E03-6D891060A695}" type="slidenum">
              <a:rPr lang="en-US" smtClean="0"/>
              <a:t>37</a:t>
            </a:fld>
            <a:endParaRPr lang="en-US"/>
          </a:p>
        </p:txBody>
      </p:sp>
      <p:pic>
        <p:nvPicPr>
          <p:cNvPr id="18434" name="Picture 2" descr="Data Strategy to Build a Data Platform">
            <a:extLst>
              <a:ext uri="{FF2B5EF4-FFF2-40B4-BE49-F238E27FC236}">
                <a16:creationId xmlns:a16="http://schemas.microsoft.com/office/drawing/2014/main" id="{A478512E-8678-995F-4EF0-C018B6DF6D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39" t="10280" r="5051"/>
          <a:stretch/>
        </p:blipFill>
        <p:spPr bwMode="auto">
          <a:xfrm>
            <a:off x="5915928" y="3563331"/>
            <a:ext cx="5253912" cy="292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904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3BCE-5E6A-648C-9653-29D2256BBEE4}"/>
              </a:ext>
            </a:extLst>
          </p:cNvPr>
          <p:cNvSpPr>
            <a:spLocks noGrp="1"/>
          </p:cNvSpPr>
          <p:nvPr>
            <p:ph type="title"/>
          </p:nvPr>
        </p:nvSpPr>
        <p:spPr/>
        <p:txBody>
          <a:bodyPr/>
          <a:lstStyle/>
          <a:p>
            <a:r>
              <a:rPr lang="en-US" dirty="0"/>
              <a:t>Data Strategy</a:t>
            </a:r>
          </a:p>
        </p:txBody>
      </p:sp>
      <p:sp>
        <p:nvSpPr>
          <p:cNvPr id="3" name="Content Placeholder 2">
            <a:extLst>
              <a:ext uri="{FF2B5EF4-FFF2-40B4-BE49-F238E27FC236}">
                <a16:creationId xmlns:a16="http://schemas.microsoft.com/office/drawing/2014/main" id="{A4DCB7AD-F99F-024F-27E0-D0DCAC9A4571}"/>
              </a:ext>
            </a:extLst>
          </p:cNvPr>
          <p:cNvSpPr>
            <a:spLocks noGrp="1"/>
          </p:cNvSpPr>
          <p:nvPr>
            <p:ph idx="1"/>
          </p:nvPr>
        </p:nvSpPr>
        <p:spPr/>
        <p:txBody>
          <a:bodyPr>
            <a:normAutofit/>
          </a:bodyPr>
          <a:lstStyle/>
          <a:p>
            <a:r>
              <a:rPr lang="en-US" dirty="0"/>
              <a:t>A well-defined data strategy should consider the following key elements:</a:t>
            </a:r>
          </a:p>
          <a:p>
            <a:pPr lvl="1"/>
            <a:r>
              <a:rPr lang="en-US" dirty="0"/>
              <a:t>Data Governance</a:t>
            </a:r>
          </a:p>
          <a:p>
            <a:pPr lvl="1"/>
            <a:r>
              <a:rPr lang="en-US" dirty="0"/>
              <a:t>Data Architecture</a:t>
            </a:r>
          </a:p>
          <a:p>
            <a:pPr lvl="1"/>
            <a:r>
              <a:rPr lang="en-US" dirty="0"/>
              <a:t>Data Management</a:t>
            </a:r>
          </a:p>
          <a:p>
            <a:pPr lvl="1"/>
            <a:r>
              <a:rPr lang="en-US" dirty="0"/>
              <a:t>Data Analysis and Reporting</a:t>
            </a:r>
          </a:p>
          <a:p>
            <a:pPr lvl="1"/>
            <a:r>
              <a:rPr lang="en-US" dirty="0"/>
              <a:t>Data Integration and Interoperability</a:t>
            </a:r>
          </a:p>
          <a:p>
            <a:pPr lvl="1"/>
            <a:r>
              <a:rPr lang="en-US" dirty="0"/>
              <a:t>Data Security and Privacy</a:t>
            </a:r>
          </a:p>
          <a:p>
            <a:pPr lvl="1"/>
            <a:r>
              <a:rPr lang="en-US" dirty="0"/>
              <a:t>Data Lifecycle Management</a:t>
            </a:r>
          </a:p>
          <a:p>
            <a:pPr lvl="1"/>
            <a:r>
              <a:rPr lang="en-US" dirty="0"/>
              <a:t>Data Quality and Metrics</a:t>
            </a:r>
          </a:p>
          <a:p>
            <a:pPr lvl="1"/>
            <a:r>
              <a:rPr lang="en-US" dirty="0"/>
              <a:t>Data-Driven Culture</a:t>
            </a:r>
          </a:p>
          <a:p>
            <a:pPr lvl="1"/>
            <a:r>
              <a:rPr lang="en-US" dirty="0"/>
              <a:t>Continuous Improvement</a:t>
            </a:r>
          </a:p>
        </p:txBody>
      </p:sp>
      <p:sp>
        <p:nvSpPr>
          <p:cNvPr id="4" name="Slide Number Placeholder 3">
            <a:extLst>
              <a:ext uri="{FF2B5EF4-FFF2-40B4-BE49-F238E27FC236}">
                <a16:creationId xmlns:a16="http://schemas.microsoft.com/office/drawing/2014/main" id="{781894AB-9450-6C5A-731C-F5BD88D4A63C}"/>
              </a:ext>
            </a:extLst>
          </p:cNvPr>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557279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CD84-166F-65F7-A6F4-09E48A2BCFD6}"/>
              </a:ext>
            </a:extLst>
          </p:cNvPr>
          <p:cNvSpPr>
            <a:spLocks noGrp="1"/>
          </p:cNvSpPr>
          <p:nvPr>
            <p:ph type="title"/>
          </p:nvPr>
        </p:nvSpPr>
        <p:spPr/>
        <p:txBody>
          <a:bodyPr/>
          <a:lstStyle/>
          <a:p>
            <a:r>
              <a:rPr lang="en-US" dirty="0"/>
              <a:t>Managing the Deluge of Data</a:t>
            </a:r>
          </a:p>
        </p:txBody>
      </p:sp>
      <p:sp>
        <p:nvSpPr>
          <p:cNvPr id="3" name="Content Placeholder 2">
            <a:extLst>
              <a:ext uri="{FF2B5EF4-FFF2-40B4-BE49-F238E27FC236}">
                <a16:creationId xmlns:a16="http://schemas.microsoft.com/office/drawing/2014/main" id="{A887FEC7-E5AB-F515-4D7B-AB220EE12613}"/>
              </a:ext>
            </a:extLst>
          </p:cNvPr>
          <p:cNvSpPr>
            <a:spLocks noGrp="1"/>
          </p:cNvSpPr>
          <p:nvPr>
            <p:ph idx="1"/>
          </p:nvPr>
        </p:nvSpPr>
        <p:spPr/>
        <p:txBody>
          <a:bodyPr/>
          <a:lstStyle/>
          <a:p>
            <a:r>
              <a:rPr lang="en-US" dirty="0"/>
              <a:t>The rapid growth of data in recent years</a:t>
            </a:r>
          </a:p>
          <a:p>
            <a:r>
              <a:rPr lang="en-US" dirty="0"/>
              <a:t>The challenges and opportunities presented by this growth</a:t>
            </a:r>
          </a:p>
          <a:p>
            <a:r>
              <a:rPr lang="en-US" dirty="0"/>
              <a:t>The need for a strategy to manage and make sense of the data</a:t>
            </a:r>
          </a:p>
        </p:txBody>
      </p:sp>
      <p:sp>
        <p:nvSpPr>
          <p:cNvPr id="4" name="Slide Number Placeholder 3">
            <a:extLst>
              <a:ext uri="{FF2B5EF4-FFF2-40B4-BE49-F238E27FC236}">
                <a16:creationId xmlns:a16="http://schemas.microsoft.com/office/drawing/2014/main" id="{18C09EFB-FDBA-2A9F-CF67-42C5915751C6}"/>
              </a:ext>
            </a:extLst>
          </p:cNvPr>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19458" name="Picture 2" descr="How Will Businesses Manage Data Deluge in 2021?">
            <a:extLst>
              <a:ext uri="{FF2B5EF4-FFF2-40B4-BE49-F238E27FC236}">
                <a16:creationId xmlns:a16="http://schemas.microsoft.com/office/drawing/2014/main" id="{AC775BE5-F10A-DA23-3DD8-A0E01D20C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632" y="3212541"/>
            <a:ext cx="5582240" cy="314001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1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77F520-5F43-5CB3-23FF-139C7297B7F8}"/>
              </a:ext>
            </a:extLst>
          </p:cNvPr>
          <p:cNvSpPr>
            <a:spLocks noGrp="1"/>
          </p:cNvSpPr>
          <p:nvPr>
            <p:ph type="title"/>
          </p:nvPr>
        </p:nvSpPr>
        <p:spPr/>
        <p:txBody>
          <a:bodyPr/>
          <a:lstStyle/>
          <a:p>
            <a:r>
              <a:rPr lang="en-US" dirty="0"/>
              <a:t>Why Data Matters!</a:t>
            </a:r>
          </a:p>
        </p:txBody>
      </p:sp>
      <p:sp>
        <p:nvSpPr>
          <p:cNvPr id="6" name="Content Placeholder 5">
            <a:extLst>
              <a:ext uri="{FF2B5EF4-FFF2-40B4-BE49-F238E27FC236}">
                <a16:creationId xmlns:a16="http://schemas.microsoft.com/office/drawing/2014/main" id="{7698E534-4A3C-E2D6-54DD-EBE6E5242616}"/>
              </a:ext>
            </a:extLst>
          </p:cNvPr>
          <p:cNvSpPr>
            <a:spLocks noGrp="1"/>
          </p:cNvSpPr>
          <p:nvPr>
            <p:ph idx="1"/>
          </p:nvPr>
        </p:nvSpPr>
        <p:spPr/>
        <p:txBody>
          <a:bodyPr/>
          <a:lstStyle/>
          <a:p>
            <a:pPr>
              <a:lnSpc>
                <a:spcPct val="150000"/>
              </a:lnSpc>
            </a:pPr>
            <a:r>
              <a:rPr lang="en-US" dirty="0"/>
              <a:t>FACT - Data is the most valuable asset in an organization after its people </a:t>
            </a:r>
          </a:p>
          <a:p>
            <a:pPr>
              <a:lnSpc>
                <a:spcPct val="150000"/>
              </a:lnSpc>
            </a:pPr>
            <a:r>
              <a:rPr lang="en-US" dirty="0"/>
              <a:t>FACT - Data is critical to the running of  business functions and processes</a:t>
            </a:r>
          </a:p>
          <a:p>
            <a:pPr>
              <a:lnSpc>
                <a:spcPct val="150000"/>
              </a:lnSpc>
            </a:pPr>
            <a:r>
              <a:rPr lang="en-US" dirty="0"/>
              <a:t>FACT- Without constant vigilance and effort to maintain order data entropy or anarchy reins!</a:t>
            </a:r>
          </a:p>
        </p:txBody>
      </p:sp>
      <p:sp>
        <p:nvSpPr>
          <p:cNvPr id="4" name="Slide Number Placeholder 3">
            <a:extLst>
              <a:ext uri="{FF2B5EF4-FFF2-40B4-BE49-F238E27FC236}">
                <a16:creationId xmlns:a16="http://schemas.microsoft.com/office/drawing/2014/main" id="{E42667E5-39EC-0184-C8EB-7013C1FFCE99}"/>
              </a:ext>
            </a:extLst>
          </p:cNvPr>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978600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5D4B-E139-50E9-C47D-A299C1609CE5}"/>
              </a:ext>
            </a:extLst>
          </p:cNvPr>
          <p:cNvSpPr>
            <a:spLocks noGrp="1"/>
          </p:cNvSpPr>
          <p:nvPr>
            <p:ph type="title"/>
          </p:nvPr>
        </p:nvSpPr>
        <p:spPr/>
        <p:txBody>
          <a:bodyPr/>
          <a:lstStyle/>
          <a:p>
            <a:r>
              <a:rPr lang="en-US" dirty="0"/>
              <a:t>Benefits of a Well-Defined Data Strategy</a:t>
            </a:r>
          </a:p>
        </p:txBody>
      </p:sp>
      <p:sp>
        <p:nvSpPr>
          <p:cNvPr id="3" name="Content Placeholder 2">
            <a:extLst>
              <a:ext uri="{FF2B5EF4-FFF2-40B4-BE49-F238E27FC236}">
                <a16:creationId xmlns:a16="http://schemas.microsoft.com/office/drawing/2014/main" id="{21FB177C-B47E-443F-656E-AAB7F531360F}"/>
              </a:ext>
            </a:extLst>
          </p:cNvPr>
          <p:cNvSpPr>
            <a:spLocks noGrp="1"/>
          </p:cNvSpPr>
          <p:nvPr>
            <p:ph idx="1"/>
          </p:nvPr>
        </p:nvSpPr>
        <p:spPr/>
        <p:txBody>
          <a:bodyPr/>
          <a:lstStyle/>
          <a:p>
            <a:r>
              <a:rPr lang="en-US" dirty="0"/>
              <a:t>Improved data quality and integrity</a:t>
            </a:r>
          </a:p>
          <a:p>
            <a:r>
              <a:rPr lang="en-US" dirty="0"/>
              <a:t>Enhanced decision-making capabilities</a:t>
            </a:r>
          </a:p>
          <a:p>
            <a:r>
              <a:rPr lang="en-US" dirty="0"/>
              <a:t>Increased efficiency and productivity</a:t>
            </a:r>
          </a:p>
          <a:p>
            <a:r>
              <a:rPr lang="en-US" dirty="0"/>
              <a:t>Better customer insights and engagement</a:t>
            </a:r>
          </a:p>
          <a:p>
            <a:r>
              <a:rPr lang="en-US" dirty="0"/>
              <a:t>Competitive advantage and innovation</a:t>
            </a:r>
          </a:p>
        </p:txBody>
      </p:sp>
      <p:sp>
        <p:nvSpPr>
          <p:cNvPr id="4" name="Slide Number Placeholder 3">
            <a:extLst>
              <a:ext uri="{FF2B5EF4-FFF2-40B4-BE49-F238E27FC236}">
                <a16:creationId xmlns:a16="http://schemas.microsoft.com/office/drawing/2014/main" id="{F3815610-FFC2-7445-D894-49A5C596F80C}"/>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15543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B833-8499-6125-C5BA-66EFF3F34AAC}"/>
              </a:ext>
            </a:extLst>
          </p:cNvPr>
          <p:cNvSpPr>
            <a:spLocks noGrp="1"/>
          </p:cNvSpPr>
          <p:nvPr>
            <p:ph type="title"/>
          </p:nvPr>
        </p:nvSpPr>
        <p:spPr/>
        <p:txBody>
          <a:bodyPr>
            <a:normAutofit fontScale="90000"/>
          </a:bodyPr>
          <a:lstStyle/>
          <a:p>
            <a:r>
              <a:rPr lang="en-US" dirty="0"/>
              <a:t>Data-Driven Decision Making: The Key to Success</a:t>
            </a:r>
          </a:p>
        </p:txBody>
      </p:sp>
      <p:sp>
        <p:nvSpPr>
          <p:cNvPr id="3" name="Content Placeholder 2">
            <a:extLst>
              <a:ext uri="{FF2B5EF4-FFF2-40B4-BE49-F238E27FC236}">
                <a16:creationId xmlns:a16="http://schemas.microsoft.com/office/drawing/2014/main" id="{C1A8A9EB-AE25-71A5-3AC9-F09582F994E6}"/>
              </a:ext>
            </a:extLst>
          </p:cNvPr>
          <p:cNvSpPr>
            <a:spLocks noGrp="1"/>
          </p:cNvSpPr>
          <p:nvPr>
            <p:ph idx="1"/>
          </p:nvPr>
        </p:nvSpPr>
        <p:spPr/>
        <p:txBody>
          <a:bodyPr/>
          <a:lstStyle/>
          <a:p>
            <a:r>
              <a:rPr lang="en-US" dirty="0"/>
              <a:t>The importance of data-driven decision making</a:t>
            </a:r>
          </a:p>
          <a:p>
            <a:r>
              <a:rPr lang="en-US" dirty="0"/>
              <a:t>Examples of successful data-driven decision making in business</a:t>
            </a:r>
          </a:p>
          <a:p>
            <a:r>
              <a:rPr lang="en-US" dirty="0"/>
              <a:t>The benefits of using data to inform decision-making</a:t>
            </a:r>
          </a:p>
        </p:txBody>
      </p:sp>
      <p:sp>
        <p:nvSpPr>
          <p:cNvPr id="4" name="Slide Number Placeholder 3">
            <a:extLst>
              <a:ext uri="{FF2B5EF4-FFF2-40B4-BE49-F238E27FC236}">
                <a16:creationId xmlns:a16="http://schemas.microsoft.com/office/drawing/2014/main" id="{9E3D92ED-DF55-4AE9-FFAA-0E7A8EC5FD52}"/>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613847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D61F-7EA0-EB6E-48FF-ECB2062A8302}"/>
              </a:ext>
            </a:extLst>
          </p:cNvPr>
          <p:cNvSpPr>
            <a:spLocks noGrp="1"/>
          </p:cNvSpPr>
          <p:nvPr>
            <p:ph type="title"/>
          </p:nvPr>
        </p:nvSpPr>
        <p:spPr/>
        <p:txBody>
          <a:bodyPr>
            <a:normAutofit fontScale="90000"/>
          </a:bodyPr>
          <a:lstStyle/>
          <a:p>
            <a:r>
              <a:rPr lang="en-US" dirty="0"/>
              <a:t>Data Quality: The Pursuit of Accuracy and Completeness</a:t>
            </a:r>
          </a:p>
        </p:txBody>
      </p:sp>
      <p:sp>
        <p:nvSpPr>
          <p:cNvPr id="3" name="Content Placeholder 2">
            <a:extLst>
              <a:ext uri="{FF2B5EF4-FFF2-40B4-BE49-F238E27FC236}">
                <a16:creationId xmlns:a16="http://schemas.microsoft.com/office/drawing/2014/main" id="{5EC8AA48-3726-F4A2-84E7-EAE6B19E8E65}"/>
              </a:ext>
            </a:extLst>
          </p:cNvPr>
          <p:cNvSpPr>
            <a:spLocks noGrp="1"/>
          </p:cNvSpPr>
          <p:nvPr>
            <p:ph idx="1"/>
          </p:nvPr>
        </p:nvSpPr>
        <p:spPr/>
        <p:txBody>
          <a:bodyPr/>
          <a:lstStyle/>
          <a:p>
            <a:r>
              <a:rPr lang="en-US" dirty="0"/>
              <a:t>The importance of data quality</a:t>
            </a:r>
          </a:p>
          <a:p>
            <a:r>
              <a:rPr lang="en-US" dirty="0"/>
              <a:t>Data quality dimensions</a:t>
            </a:r>
          </a:p>
          <a:p>
            <a:r>
              <a:rPr lang="en-US" dirty="0"/>
              <a:t>Data validation and cleansing</a:t>
            </a:r>
          </a:p>
          <a:p>
            <a:r>
              <a:rPr lang="en-US" dirty="0"/>
              <a:t>Data quality metrics and monitoring</a:t>
            </a:r>
          </a:p>
        </p:txBody>
      </p:sp>
      <p:sp>
        <p:nvSpPr>
          <p:cNvPr id="4" name="Slide Number Placeholder 3">
            <a:extLst>
              <a:ext uri="{FF2B5EF4-FFF2-40B4-BE49-F238E27FC236}">
                <a16:creationId xmlns:a16="http://schemas.microsoft.com/office/drawing/2014/main" id="{3112AC1F-85B2-623A-9255-4746ACDF3868}"/>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532341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13A58E-BC28-CCF9-821A-F581669980DA}"/>
              </a:ext>
            </a:extLst>
          </p:cNvPr>
          <p:cNvSpPr>
            <a:spLocks noGrp="1"/>
          </p:cNvSpPr>
          <p:nvPr>
            <p:ph type="title"/>
          </p:nvPr>
        </p:nvSpPr>
        <p:spPr/>
        <p:txBody>
          <a:bodyPr/>
          <a:lstStyle/>
          <a:p>
            <a:r>
              <a:rPr lang="en-US" dirty="0"/>
              <a:t>Dama's Data Governance Wheel</a:t>
            </a:r>
          </a:p>
        </p:txBody>
      </p:sp>
      <p:sp>
        <p:nvSpPr>
          <p:cNvPr id="6" name="Text Placeholder 5">
            <a:extLst>
              <a:ext uri="{FF2B5EF4-FFF2-40B4-BE49-F238E27FC236}">
                <a16:creationId xmlns:a16="http://schemas.microsoft.com/office/drawing/2014/main" id="{CA36B727-E201-C49E-6EBD-E654B9A8D4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3844B8-2069-ACBA-9004-36FDB3053F90}"/>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540816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CD9D95-9F39-81FF-270A-B6ECD2313414}"/>
              </a:ext>
            </a:extLst>
          </p:cNvPr>
          <p:cNvSpPr>
            <a:spLocks noGrp="1"/>
          </p:cNvSpPr>
          <p:nvPr>
            <p:ph type="sldNum" sz="quarter" idx="12"/>
          </p:nvPr>
        </p:nvSpPr>
        <p:spPr/>
        <p:txBody>
          <a:bodyPr/>
          <a:lstStyle/>
          <a:p>
            <a:fld id="{B8DACC02-A2BD-4578-8E03-6D891060A695}" type="slidenum">
              <a:rPr lang="en-US" smtClean="0"/>
              <a:t>44</a:t>
            </a:fld>
            <a:endParaRPr lang="en-US"/>
          </a:p>
        </p:txBody>
      </p:sp>
      <p:pic>
        <p:nvPicPr>
          <p:cNvPr id="15362" name="Picture 2">
            <a:extLst>
              <a:ext uri="{FF2B5EF4-FFF2-40B4-BE49-F238E27FC236}">
                <a16:creationId xmlns:a16="http://schemas.microsoft.com/office/drawing/2014/main" id="{7BE6ACB2-4F7B-2E19-6135-FE38267C9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188" y="0"/>
            <a:ext cx="665162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3E4AF9E-2C74-2B04-9B5E-C77EAE9DFA1B}"/>
              </a:ext>
            </a:extLst>
          </p:cNvPr>
          <p:cNvSpPr/>
          <p:nvPr/>
        </p:nvSpPr>
        <p:spPr>
          <a:xfrm>
            <a:off x="7890235" y="6356350"/>
            <a:ext cx="1385740"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139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11F2-0D55-7F85-1AE4-68559469D074}"/>
              </a:ext>
            </a:extLst>
          </p:cNvPr>
          <p:cNvSpPr>
            <a:spLocks noGrp="1"/>
          </p:cNvSpPr>
          <p:nvPr>
            <p:ph type="title"/>
          </p:nvPr>
        </p:nvSpPr>
        <p:spPr/>
        <p:txBody>
          <a:bodyPr/>
          <a:lstStyle/>
          <a:p>
            <a:r>
              <a:rPr lang="en-US" dirty="0"/>
              <a:t>DAMA</a:t>
            </a:r>
          </a:p>
        </p:txBody>
      </p:sp>
      <p:sp>
        <p:nvSpPr>
          <p:cNvPr id="3" name="Content Placeholder 2">
            <a:extLst>
              <a:ext uri="{FF2B5EF4-FFF2-40B4-BE49-F238E27FC236}">
                <a16:creationId xmlns:a16="http://schemas.microsoft.com/office/drawing/2014/main" id="{72A8ED23-23CE-47EA-CAE0-DD8C900D1B51}"/>
              </a:ext>
            </a:extLst>
          </p:cNvPr>
          <p:cNvSpPr>
            <a:spLocks noGrp="1"/>
          </p:cNvSpPr>
          <p:nvPr>
            <p:ph idx="1"/>
          </p:nvPr>
        </p:nvSpPr>
        <p:spPr/>
        <p:txBody>
          <a:bodyPr/>
          <a:lstStyle/>
          <a:p>
            <a:r>
              <a:rPr lang="en-US" dirty="0"/>
              <a:t>The Data Management Association (DAMA) </a:t>
            </a:r>
          </a:p>
          <a:p>
            <a:r>
              <a:rPr lang="en-US" dirty="0"/>
              <a:t>DAMA International publishes the Data Management Body of Knowledge (</a:t>
            </a:r>
            <a:r>
              <a:rPr lang="en-US" dirty="0" err="1"/>
              <a:t>DMBoK</a:t>
            </a:r>
            <a:r>
              <a:rPr lang="en-US" dirty="0"/>
              <a:t> ®). </a:t>
            </a:r>
          </a:p>
          <a:p>
            <a:r>
              <a:rPr lang="en-US" dirty="0"/>
              <a:t>The latest version is V2.</a:t>
            </a:r>
          </a:p>
          <a:p>
            <a:r>
              <a:rPr lang="en-US" dirty="0"/>
              <a:t>They offer certification:</a:t>
            </a:r>
          </a:p>
          <a:p>
            <a:pPr lvl="1"/>
            <a:r>
              <a:rPr lang="en-US" dirty="0"/>
              <a:t>CDMP® Certification (Certified Data Management Professional®)!</a:t>
            </a:r>
          </a:p>
        </p:txBody>
      </p:sp>
      <p:sp>
        <p:nvSpPr>
          <p:cNvPr id="4" name="Slide Number Placeholder 3">
            <a:extLst>
              <a:ext uri="{FF2B5EF4-FFF2-40B4-BE49-F238E27FC236}">
                <a16:creationId xmlns:a16="http://schemas.microsoft.com/office/drawing/2014/main" id="{3E8A8EE9-1E79-AD34-6171-D4EAE1C51950}"/>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160818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11F2-0D55-7F85-1AE4-68559469D074}"/>
              </a:ext>
            </a:extLst>
          </p:cNvPr>
          <p:cNvSpPr>
            <a:spLocks noGrp="1"/>
          </p:cNvSpPr>
          <p:nvPr>
            <p:ph type="title"/>
          </p:nvPr>
        </p:nvSpPr>
        <p:spPr/>
        <p:txBody>
          <a:bodyPr/>
          <a:lstStyle/>
          <a:p>
            <a:r>
              <a:rPr lang="en-US" dirty="0"/>
              <a:t>A Framework for Effective Data Governance</a:t>
            </a:r>
          </a:p>
        </p:txBody>
      </p:sp>
      <p:sp>
        <p:nvSpPr>
          <p:cNvPr id="3" name="Content Placeholder 2">
            <a:extLst>
              <a:ext uri="{FF2B5EF4-FFF2-40B4-BE49-F238E27FC236}">
                <a16:creationId xmlns:a16="http://schemas.microsoft.com/office/drawing/2014/main" id="{72A8ED23-23CE-47EA-CAE0-DD8C900D1B51}"/>
              </a:ext>
            </a:extLst>
          </p:cNvPr>
          <p:cNvSpPr>
            <a:spLocks noGrp="1"/>
          </p:cNvSpPr>
          <p:nvPr>
            <p:ph idx="1"/>
          </p:nvPr>
        </p:nvSpPr>
        <p:spPr>
          <a:xfrm>
            <a:off x="347526" y="1406880"/>
            <a:ext cx="11511393" cy="4746091"/>
          </a:xfrm>
        </p:spPr>
        <p:txBody>
          <a:bodyPr/>
          <a:lstStyle/>
          <a:p>
            <a:r>
              <a:rPr lang="en-US" dirty="0"/>
              <a:t>Provides a structured approach to data management</a:t>
            </a:r>
          </a:p>
          <a:p>
            <a:r>
              <a:rPr lang="en-US" dirty="0"/>
              <a:t>Covers the entire data lifecycle</a:t>
            </a:r>
          </a:p>
          <a:p>
            <a:r>
              <a:rPr lang="en-US" dirty="0"/>
              <a:t>Offers a common language and framework for data management professionals</a:t>
            </a:r>
          </a:p>
        </p:txBody>
      </p:sp>
      <p:sp>
        <p:nvSpPr>
          <p:cNvPr id="4" name="Slide Number Placeholder 3">
            <a:extLst>
              <a:ext uri="{FF2B5EF4-FFF2-40B4-BE49-F238E27FC236}">
                <a16:creationId xmlns:a16="http://schemas.microsoft.com/office/drawing/2014/main" id="{3E8A8EE9-1E79-AD34-6171-D4EAE1C51950}"/>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
        <p:nvSpPr>
          <p:cNvPr id="5" name="Rectangle 4">
            <a:extLst>
              <a:ext uri="{FF2B5EF4-FFF2-40B4-BE49-F238E27FC236}">
                <a16:creationId xmlns:a16="http://schemas.microsoft.com/office/drawing/2014/main" id="{8FD42515-77C3-F9E5-E96D-789C177A2A46}"/>
              </a:ext>
            </a:extLst>
          </p:cNvPr>
          <p:cNvSpPr/>
          <p:nvPr/>
        </p:nvSpPr>
        <p:spPr>
          <a:xfrm>
            <a:off x="8634559" y="5559998"/>
            <a:ext cx="3073531"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134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11F2-0D55-7F85-1AE4-68559469D074}"/>
              </a:ext>
            </a:extLst>
          </p:cNvPr>
          <p:cNvSpPr>
            <a:spLocks noGrp="1"/>
          </p:cNvSpPr>
          <p:nvPr>
            <p:ph type="title"/>
          </p:nvPr>
        </p:nvSpPr>
        <p:spPr/>
        <p:txBody>
          <a:bodyPr/>
          <a:lstStyle/>
          <a:p>
            <a:r>
              <a:rPr lang="en-US" dirty="0"/>
              <a:t>A Framework for Effective Data Governance</a:t>
            </a:r>
          </a:p>
        </p:txBody>
      </p:sp>
      <p:sp>
        <p:nvSpPr>
          <p:cNvPr id="3" name="Content Placeholder 2">
            <a:extLst>
              <a:ext uri="{FF2B5EF4-FFF2-40B4-BE49-F238E27FC236}">
                <a16:creationId xmlns:a16="http://schemas.microsoft.com/office/drawing/2014/main" id="{72A8ED23-23CE-47EA-CAE0-DD8C900D1B51}"/>
              </a:ext>
            </a:extLst>
          </p:cNvPr>
          <p:cNvSpPr>
            <a:spLocks noGrp="1"/>
          </p:cNvSpPr>
          <p:nvPr>
            <p:ph idx="1"/>
          </p:nvPr>
        </p:nvSpPr>
        <p:spPr>
          <a:xfrm>
            <a:off x="347526" y="1406880"/>
            <a:ext cx="11511393" cy="4746091"/>
          </a:xfrm>
        </p:spPr>
        <p:txBody>
          <a:bodyPr/>
          <a:lstStyle/>
          <a:p>
            <a:r>
              <a:rPr lang="en-US" dirty="0"/>
              <a:t>Dama's Data Governance Wheel is a framework for effective data governance.</a:t>
            </a:r>
          </a:p>
          <a:p>
            <a:r>
              <a:rPr lang="en-US" dirty="0"/>
              <a:t>It provides a structured approach to data governance, with 8 key components.</a:t>
            </a:r>
          </a:p>
          <a:p>
            <a:r>
              <a:rPr lang="en-US" dirty="0"/>
              <a:t>The wheel is divided into 8 segments, each representing a different aspect of data governance.</a:t>
            </a:r>
          </a:p>
        </p:txBody>
      </p:sp>
      <p:sp>
        <p:nvSpPr>
          <p:cNvPr id="4" name="Slide Number Placeholder 3">
            <a:extLst>
              <a:ext uri="{FF2B5EF4-FFF2-40B4-BE49-F238E27FC236}">
                <a16:creationId xmlns:a16="http://schemas.microsoft.com/office/drawing/2014/main" id="{3E8A8EE9-1E79-AD34-6171-D4EAE1C51950}"/>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
        <p:nvSpPr>
          <p:cNvPr id="5" name="Rectangle 4">
            <a:extLst>
              <a:ext uri="{FF2B5EF4-FFF2-40B4-BE49-F238E27FC236}">
                <a16:creationId xmlns:a16="http://schemas.microsoft.com/office/drawing/2014/main" id="{8FD42515-77C3-F9E5-E96D-789C177A2A46}"/>
              </a:ext>
            </a:extLst>
          </p:cNvPr>
          <p:cNvSpPr/>
          <p:nvPr/>
        </p:nvSpPr>
        <p:spPr>
          <a:xfrm>
            <a:off x="8634559" y="5559998"/>
            <a:ext cx="3073531"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205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31F9-5283-7D9D-5AE4-13F35D282320}"/>
              </a:ext>
            </a:extLst>
          </p:cNvPr>
          <p:cNvSpPr>
            <a:spLocks noGrp="1"/>
          </p:cNvSpPr>
          <p:nvPr>
            <p:ph type="title"/>
          </p:nvPr>
        </p:nvSpPr>
        <p:spPr/>
        <p:txBody>
          <a:bodyPr/>
          <a:lstStyle/>
          <a:p>
            <a:r>
              <a:rPr lang="en-US" dirty="0"/>
              <a:t>8 Components of DG</a:t>
            </a:r>
          </a:p>
        </p:txBody>
      </p:sp>
      <p:sp>
        <p:nvSpPr>
          <p:cNvPr id="3" name="Content Placeholder 2">
            <a:extLst>
              <a:ext uri="{FF2B5EF4-FFF2-40B4-BE49-F238E27FC236}">
                <a16:creationId xmlns:a16="http://schemas.microsoft.com/office/drawing/2014/main" id="{6E4D90A3-E750-C14D-A7B1-6830882FAB22}"/>
              </a:ext>
            </a:extLst>
          </p:cNvPr>
          <p:cNvSpPr>
            <a:spLocks noGrp="1"/>
          </p:cNvSpPr>
          <p:nvPr>
            <p:ph idx="1"/>
          </p:nvPr>
        </p:nvSpPr>
        <p:spPr/>
        <p:txBody>
          <a:bodyPr/>
          <a:lstStyle/>
          <a:p>
            <a:r>
              <a:rPr lang="en-US" dirty="0"/>
              <a:t>Policy</a:t>
            </a:r>
          </a:p>
          <a:p>
            <a:r>
              <a:rPr lang="en-US" dirty="0"/>
              <a:t>Stewardship and Ownership</a:t>
            </a:r>
          </a:p>
          <a:p>
            <a:r>
              <a:rPr lang="en-US" dirty="0"/>
              <a:t>Culture Change</a:t>
            </a:r>
          </a:p>
          <a:p>
            <a:r>
              <a:rPr lang="en-US" dirty="0"/>
              <a:t>Strategy</a:t>
            </a:r>
          </a:p>
          <a:p>
            <a:r>
              <a:rPr lang="en-US" dirty="0"/>
              <a:t>Principles and Ethics</a:t>
            </a:r>
          </a:p>
          <a:p>
            <a:r>
              <a:rPr lang="en-US" dirty="0"/>
              <a:t>Data Valuation</a:t>
            </a:r>
          </a:p>
          <a:p>
            <a:r>
              <a:rPr lang="en-US" dirty="0"/>
              <a:t>Data Maturity Assessment</a:t>
            </a:r>
          </a:p>
          <a:p>
            <a:r>
              <a:rPr lang="en-US" dirty="0"/>
              <a:t>Data Classifications</a:t>
            </a:r>
          </a:p>
          <a:p>
            <a:endParaRPr lang="en-US" dirty="0"/>
          </a:p>
        </p:txBody>
      </p:sp>
      <p:sp>
        <p:nvSpPr>
          <p:cNvPr id="4" name="Slide Number Placeholder 3">
            <a:extLst>
              <a:ext uri="{FF2B5EF4-FFF2-40B4-BE49-F238E27FC236}">
                <a16:creationId xmlns:a16="http://schemas.microsoft.com/office/drawing/2014/main" id="{36902739-A82C-A9FF-CA60-BE2C8C8AB554}"/>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592378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1066-D5F9-66D0-1602-164E3FD470AA}"/>
              </a:ext>
            </a:extLst>
          </p:cNvPr>
          <p:cNvSpPr>
            <a:spLocks noGrp="1"/>
          </p:cNvSpPr>
          <p:nvPr>
            <p:ph type="title"/>
          </p:nvPr>
        </p:nvSpPr>
        <p:spPr/>
        <p:txBody>
          <a:bodyPr/>
          <a:lstStyle/>
          <a:p>
            <a:r>
              <a:rPr lang="en-US" dirty="0"/>
              <a:t>Lifecycle Management</a:t>
            </a:r>
          </a:p>
        </p:txBody>
      </p:sp>
      <p:sp>
        <p:nvSpPr>
          <p:cNvPr id="3" name="Content Placeholder 2">
            <a:extLst>
              <a:ext uri="{FF2B5EF4-FFF2-40B4-BE49-F238E27FC236}">
                <a16:creationId xmlns:a16="http://schemas.microsoft.com/office/drawing/2014/main" id="{7AB93851-1F91-92C7-4B49-56588AD58819}"/>
              </a:ext>
            </a:extLst>
          </p:cNvPr>
          <p:cNvSpPr>
            <a:spLocks noGrp="1"/>
          </p:cNvSpPr>
          <p:nvPr>
            <p:ph idx="1"/>
          </p:nvPr>
        </p:nvSpPr>
        <p:spPr/>
        <p:txBody>
          <a:bodyPr numCol="2">
            <a:normAutofit/>
          </a:bodyPr>
          <a:lstStyle/>
          <a:p>
            <a:r>
              <a:rPr lang="en-US" dirty="0"/>
              <a:t>Plan &amp; Design </a:t>
            </a:r>
          </a:p>
          <a:p>
            <a:pPr lvl="1"/>
            <a:r>
              <a:rPr lang="en-US" dirty="0"/>
              <a:t>Architecture</a:t>
            </a:r>
          </a:p>
          <a:p>
            <a:pPr lvl="1"/>
            <a:r>
              <a:rPr lang="en-US" dirty="0"/>
              <a:t>Modeling</a:t>
            </a:r>
          </a:p>
          <a:p>
            <a:pPr lvl="1"/>
            <a:r>
              <a:rPr lang="en-US" dirty="0"/>
              <a:t>Design</a:t>
            </a:r>
          </a:p>
          <a:p>
            <a:r>
              <a:rPr lang="en-US" dirty="0"/>
              <a:t>Enable &amp; Maintain</a:t>
            </a:r>
          </a:p>
          <a:p>
            <a:pPr lvl="1"/>
            <a:r>
              <a:rPr lang="en-US" dirty="0"/>
              <a:t>Big Data Storage</a:t>
            </a:r>
          </a:p>
          <a:p>
            <a:pPr lvl="1"/>
            <a:r>
              <a:rPr lang="en-US" dirty="0"/>
              <a:t>Data Warehousing</a:t>
            </a:r>
          </a:p>
          <a:p>
            <a:pPr lvl="1"/>
            <a:r>
              <a:rPr lang="en-US" dirty="0"/>
              <a:t>Master Data Management</a:t>
            </a:r>
          </a:p>
          <a:p>
            <a:pPr lvl="1"/>
            <a:r>
              <a:rPr lang="en-US" dirty="0"/>
              <a:t>Data Storage and Operations</a:t>
            </a:r>
          </a:p>
          <a:p>
            <a:pPr lvl="1"/>
            <a:r>
              <a:rPr lang="en-US" dirty="0"/>
              <a:t>Reference Data Management</a:t>
            </a:r>
          </a:p>
          <a:p>
            <a:pPr lvl="1"/>
            <a:r>
              <a:rPr lang="en-US" dirty="0"/>
              <a:t>Data Integration and Interoperability</a:t>
            </a:r>
          </a:p>
          <a:p>
            <a:r>
              <a:rPr lang="en-US" dirty="0"/>
              <a:t>Use &amp; Enhance</a:t>
            </a:r>
          </a:p>
          <a:p>
            <a:pPr lvl="1"/>
            <a:r>
              <a:rPr lang="en-US" dirty="0"/>
              <a:t>Data Science</a:t>
            </a:r>
          </a:p>
          <a:p>
            <a:pPr lvl="1"/>
            <a:r>
              <a:rPr lang="en-US" dirty="0"/>
              <a:t>Data Visualization</a:t>
            </a:r>
          </a:p>
          <a:p>
            <a:pPr lvl="1"/>
            <a:r>
              <a:rPr lang="en-US" dirty="0"/>
              <a:t>Data Monetization</a:t>
            </a:r>
          </a:p>
          <a:p>
            <a:pPr lvl="1"/>
            <a:r>
              <a:rPr lang="en-US" dirty="0"/>
              <a:t>Predictive Analytics</a:t>
            </a:r>
          </a:p>
          <a:p>
            <a:pPr lvl="1"/>
            <a:r>
              <a:rPr lang="en-US" dirty="0"/>
              <a:t>Master Data Usage</a:t>
            </a:r>
          </a:p>
          <a:p>
            <a:pPr lvl="1"/>
            <a:r>
              <a:rPr lang="en-US" dirty="0"/>
              <a:t>Business Intelligence</a:t>
            </a:r>
          </a:p>
          <a:p>
            <a:pPr lvl="1"/>
            <a:r>
              <a:rPr lang="en-US" dirty="0"/>
              <a:t>Document and Content Management</a:t>
            </a:r>
          </a:p>
          <a:p>
            <a:endParaRPr lang="en-US" dirty="0"/>
          </a:p>
        </p:txBody>
      </p:sp>
      <p:sp>
        <p:nvSpPr>
          <p:cNvPr id="4" name="Slide Number Placeholder 3">
            <a:extLst>
              <a:ext uri="{FF2B5EF4-FFF2-40B4-BE49-F238E27FC236}">
                <a16:creationId xmlns:a16="http://schemas.microsoft.com/office/drawing/2014/main" id="{693617DA-02EF-AB69-4971-B3FF67A728D4}"/>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40238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77F520-5F43-5CB3-23FF-139C7297B7F8}"/>
              </a:ext>
            </a:extLst>
          </p:cNvPr>
          <p:cNvSpPr>
            <a:spLocks noGrp="1"/>
          </p:cNvSpPr>
          <p:nvPr>
            <p:ph type="title"/>
          </p:nvPr>
        </p:nvSpPr>
        <p:spPr/>
        <p:txBody>
          <a:bodyPr/>
          <a:lstStyle/>
          <a:p>
            <a:r>
              <a:rPr lang="en-US" dirty="0"/>
              <a:t>Data as an Asset</a:t>
            </a:r>
          </a:p>
        </p:txBody>
      </p:sp>
      <p:sp>
        <p:nvSpPr>
          <p:cNvPr id="6" name="Content Placeholder 5">
            <a:extLst>
              <a:ext uri="{FF2B5EF4-FFF2-40B4-BE49-F238E27FC236}">
                <a16:creationId xmlns:a16="http://schemas.microsoft.com/office/drawing/2014/main" id="{7698E534-4A3C-E2D6-54DD-EBE6E5242616}"/>
              </a:ext>
            </a:extLst>
          </p:cNvPr>
          <p:cNvSpPr>
            <a:spLocks noGrp="1"/>
          </p:cNvSpPr>
          <p:nvPr>
            <p:ph idx="1"/>
          </p:nvPr>
        </p:nvSpPr>
        <p:spPr/>
        <p:txBody>
          <a:bodyPr>
            <a:normAutofit fontScale="92500" lnSpcReduction="20000"/>
          </a:bodyPr>
          <a:lstStyle/>
          <a:p>
            <a:pPr>
              <a:lnSpc>
                <a:spcPct val="150000"/>
              </a:lnSpc>
            </a:pPr>
            <a:r>
              <a:rPr lang="en-US" dirty="0"/>
              <a:t>The global big data analytics market is valued at $307.52 billion. </a:t>
            </a:r>
          </a:p>
          <a:p>
            <a:pPr>
              <a:lnSpc>
                <a:spcPct val="150000"/>
              </a:lnSpc>
            </a:pPr>
            <a:r>
              <a:rPr lang="en-US" dirty="0"/>
              <a:t>Projections suggest that this market will reach $745.15 billion by 2030, with a compound annual growth rate (CAGR) of 13.5%.</a:t>
            </a:r>
          </a:p>
          <a:p>
            <a:pPr>
              <a:lnSpc>
                <a:spcPct val="150000"/>
              </a:lnSpc>
            </a:pPr>
            <a:r>
              <a:rPr lang="en-US" dirty="0"/>
              <a:t>In 2023, 91.9% of organizations achieved measurable value from data and analytics investments. </a:t>
            </a:r>
          </a:p>
          <a:p>
            <a:pPr>
              <a:lnSpc>
                <a:spcPct val="150000"/>
              </a:lnSpc>
            </a:pPr>
            <a:r>
              <a:rPr lang="en-US" dirty="0"/>
              <a:t>Three in five organizations are using data analytics to drive business innovation. </a:t>
            </a:r>
          </a:p>
          <a:p>
            <a:pPr>
              <a:lnSpc>
                <a:spcPct val="150000"/>
              </a:lnSpc>
            </a:pPr>
            <a:r>
              <a:rPr lang="en-US" dirty="0"/>
              <a:t>Data leaders are planning to increase their budgets, with 56% of them planning to do so.</a:t>
            </a:r>
          </a:p>
        </p:txBody>
      </p:sp>
      <p:sp>
        <p:nvSpPr>
          <p:cNvPr id="4" name="Slide Number Placeholder 3">
            <a:extLst>
              <a:ext uri="{FF2B5EF4-FFF2-40B4-BE49-F238E27FC236}">
                <a16:creationId xmlns:a16="http://schemas.microsoft.com/office/drawing/2014/main" id="{E42667E5-39EC-0184-C8EB-7013C1FFCE99}"/>
              </a:ext>
            </a:extLst>
          </p:cNvPr>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3975352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29A7-A7B0-2664-E282-9ACE79F9A976}"/>
              </a:ext>
            </a:extLst>
          </p:cNvPr>
          <p:cNvSpPr>
            <a:spLocks noGrp="1"/>
          </p:cNvSpPr>
          <p:nvPr>
            <p:ph type="title"/>
          </p:nvPr>
        </p:nvSpPr>
        <p:spPr/>
        <p:txBody>
          <a:bodyPr/>
          <a:lstStyle/>
          <a:p>
            <a:r>
              <a:rPr lang="en-US" dirty="0"/>
              <a:t>Foundational Activities</a:t>
            </a:r>
          </a:p>
        </p:txBody>
      </p:sp>
      <p:sp>
        <p:nvSpPr>
          <p:cNvPr id="3" name="Content Placeholder 2">
            <a:extLst>
              <a:ext uri="{FF2B5EF4-FFF2-40B4-BE49-F238E27FC236}">
                <a16:creationId xmlns:a16="http://schemas.microsoft.com/office/drawing/2014/main" id="{AF3EB9B1-6C5C-62D1-7141-6D4E331054BE}"/>
              </a:ext>
            </a:extLst>
          </p:cNvPr>
          <p:cNvSpPr>
            <a:spLocks noGrp="1"/>
          </p:cNvSpPr>
          <p:nvPr>
            <p:ph idx="1"/>
          </p:nvPr>
        </p:nvSpPr>
        <p:spPr/>
        <p:txBody>
          <a:bodyPr/>
          <a:lstStyle/>
          <a:p>
            <a:r>
              <a:rPr lang="en-US" dirty="0"/>
              <a:t>Data Protection: Privacy, Security, Risk Management</a:t>
            </a:r>
          </a:p>
          <a:p>
            <a:r>
              <a:rPr lang="en-US" dirty="0"/>
              <a:t>Metadata Management</a:t>
            </a:r>
          </a:p>
          <a:p>
            <a:r>
              <a:rPr lang="en-US" dirty="0"/>
              <a:t>Data Quality Management</a:t>
            </a:r>
          </a:p>
          <a:p>
            <a:endParaRPr lang="en-US" dirty="0"/>
          </a:p>
        </p:txBody>
      </p:sp>
      <p:sp>
        <p:nvSpPr>
          <p:cNvPr id="4" name="Slide Number Placeholder 3">
            <a:extLst>
              <a:ext uri="{FF2B5EF4-FFF2-40B4-BE49-F238E27FC236}">
                <a16:creationId xmlns:a16="http://schemas.microsoft.com/office/drawing/2014/main" id="{B76BF7E4-D12F-C430-EFD4-A2D77DC55F02}"/>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262084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CD9D95-9F39-81FF-270A-B6ECD2313414}"/>
              </a:ext>
            </a:extLst>
          </p:cNvPr>
          <p:cNvSpPr>
            <a:spLocks noGrp="1"/>
          </p:cNvSpPr>
          <p:nvPr>
            <p:ph type="sldNum" sz="quarter" idx="12"/>
          </p:nvPr>
        </p:nvSpPr>
        <p:spPr/>
        <p:txBody>
          <a:bodyPr/>
          <a:lstStyle/>
          <a:p>
            <a:fld id="{B8DACC02-A2BD-4578-8E03-6D891060A695}" type="slidenum">
              <a:rPr lang="en-US" smtClean="0"/>
              <a:t>51</a:t>
            </a:fld>
            <a:endParaRPr lang="en-US"/>
          </a:p>
        </p:txBody>
      </p:sp>
      <p:pic>
        <p:nvPicPr>
          <p:cNvPr id="15362" name="Picture 2">
            <a:extLst>
              <a:ext uri="{FF2B5EF4-FFF2-40B4-BE49-F238E27FC236}">
                <a16:creationId xmlns:a16="http://schemas.microsoft.com/office/drawing/2014/main" id="{7BE6ACB2-4F7B-2E19-6135-FE38267C9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188" y="0"/>
            <a:ext cx="665162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3E4AF9E-2C74-2B04-9B5E-C77EAE9DFA1B}"/>
              </a:ext>
            </a:extLst>
          </p:cNvPr>
          <p:cNvSpPr/>
          <p:nvPr/>
        </p:nvSpPr>
        <p:spPr>
          <a:xfrm>
            <a:off x="7890235" y="6356350"/>
            <a:ext cx="1385740"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50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The Data Silo Problem</a:t>
            </a:r>
          </a:p>
        </p:txBody>
      </p:sp>
      <p:sp>
        <p:nvSpPr>
          <p:cNvPr id="3" name="Content Placeholder 2">
            <a:extLst>
              <a:ext uri="{FF2B5EF4-FFF2-40B4-BE49-F238E27FC236}">
                <a16:creationId xmlns:a16="http://schemas.microsoft.com/office/drawing/2014/main" id="{9F97707E-8495-1338-C734-EF21B02E5ECE}"/>
              </a:ext>
            </a:extLst>
          </p:cNvPr>
          <p:cNvSpPr>
            <a:spLocks noGrp="1"/>
          </p:cNvSpPr>
          <p:nvPr>
            <p:ph idx="1"/>
          </p:nvPr>
        </p:nvSpPr>
        <p:spPr/>
        <p:txBody>
          <a:bodyPr/>
          <a:lstStyle/>
          <a:p>
            <a:endParaRPr lang="en-US"/>
          </a:p>
        </p:txBody>
      </p:sp>
      <p:grpSp>
        <p:nvGrpSpPr>
          <p:cNvPr id="13" name="Group 12"/>
          <p:cNvGrpSpPr/>
          <p:nvPr/>
        </p:nvGrpSpPr>
        <p:grpSpPr>
          <a:xfrm>
            <a:off x="3143673" y="1772816"/>
            <a:ext cx="6110129" cy="4032448"/>
            <a:chOff x="1619672" y="1772816"/>
            <a:chExt cx="6110129" cy="4032448"/>
          </a:xfrm>
        </p:grpSpPr>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9672" y="1772816"/>
              <a:ext cx="1573625" cy="4032448"/>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31840" y="1772816"/>
              <a:ext cx="1573625" cy="4032448"/>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44008" y="1772816"/>
              <a:ext cx="1573625" cy="4032448"/>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56176" y="1772816"/>
              <a:ext cx="1573625" cy="4032448"/>
            </a:xfrm>
            <a:prstGeom prst="rect">
              <a:avLst/>
            </a:prstGeom>
          </p:spPr>
        </p:pic>
        <p:sp>
          <p:nvSpPr>
            <p:cNvPr id="8" name="TextBox 7"/>
            <p:cNvSpPr txBox="1"/>
            <p:nvPr/>
          </p:nvSpPr>
          <p:spPr>
            <a:xfrm>
              <a:off x="1907703" y="3404998"/>
              <a:ext cx="906017" cy="461665"/>
            </a:xfrm>
            <a:prstGeom prst="rect">
              <a:avLst/>
            </a:prstGeom>
            <a:noFill/>
          </p:spPr>
          <p:txBody>
            <a:bodyPr wrap="none" rtlCol="0">
              <a:spAutoFit/>
            </a:bodyPr>
            <a:lstStyle/>
            <a:p>
              <a:r>
                <a:rPr lang="en-GB" sz="2400" b="1" dirty="0">
                  <a:solidFill>
                    <a:srgbClr val="FFFF00"/>
                  </a:solidFill>
                </a:rPr>
                <a:t>Sales </a:t>
              </a:r>
            </a:p>
          </p:txBody>
        </p:sp>
        <p:sp>
          <p:nvSpPr>
            <p:cNvPr id="9" name="TextBox 8"/>
            <p:cNvSpPr txBox="1"/>
            <p:nvPr/>
          </p:nvSpPr>
          <p:spPr>
            <a:xfrm>
              <a:off x="3059831" y="3741035"/>
              <a:ext cx="1763624" cy="584775"/>
            </a:xfrm>
            <a:prstGeom prst="rect">
              <a:avLst/>
            </a:prstGeom>
            <a:noFill/>
          </p:spPr>
          <p:txBody>
            <a:bodyPr wrap="none" rtlCol="0">
              <a:spAutoFit/>
            </a:bodyPr>
            <a:lstStyle/>
            <a:p>
              <a:r>
                <a:rPr lang="en-GB" sz="2400" b="1" dirty="0">
                  <a:solidFill>
                    <a:srgbClr val="FFFF00"/>
                  </a:solidFill>
                </a:rPr>
                <a:t>Operations </a:t>
              </a:r>
              <a:r>
                <a:rPr lang="en-GB" sz="3200" b="1" dirty="0">
                  <a:solidFill>
                    <a:srgbClr val="FFFF00"/>
                  </a:solidFill>
                </a:rPr>
                <a:t> </a:t>
              </a:r>
            </a:p>
          </p:txBody>
        </p:sp>
        <p:sp>
          <p:nvSpPr>
            <p:cNvPr id="10" name="TextBox 9"/>
            <p:cNvSpPr txBox="1"/>
            <p:nvPr/>
          </p:nvSpPr>
          <p:spPr>
            <a:xfrm>
              <a:off x="4716015" y="3404998"/>
              <a:ext cx="1368773" cy="461665"/>
            </a:xfrm>
            <a:prstGeom prst="rect">
              <a:avLst/>
            </a:prstGeom>
            <a:noFill/>
          </p:spPr>
          <p:txBody>
            <a:bodyPr wrap="none" rtlCol="0">
              <a:spAutoFit/>
            </a:bodyPr>
            <a:lstStyle/>
            <a:p>
              <a:r>
                <a:rPr lang="en-GB" sz="2400" b="1" dirty="0">
                  <a:solidFill>
                    <a:srgbClr val="FFFF00"/>
                  </a:solidFill>
                </a:rPr>
                <a:t>Despatch</a:t>
              </a:r>
            </a:p>
          </p:txBody>
        </p:sp>
        <p:sp>
          <p:nvSpPr>
            <p:cNvPr id="11" name="TextBox 10"/>
            <p:cNvSpPr txBox="1"/>
            <p:nvPr/>
          </p:nvSpPr>
          <p:spPr>
            <a:xfrm>
              <a:off x="6300191" y="3837046"/>
              <a:ext cx="1236236" cy="461665"/>
            </a:xfrm>
            <a:prstGeom prst="rect">
              <a:avLst/>
            </a:prstGeom>
            <a:noFill/>
          </p:spPr>
          <p:txBody>
            <a:bodyPr wrap="none" rtlCol="0">
              <a:spAutoFit/>
            </a:bodyPr>
            <a:lstStyle/>
            <a:p>
              <a:r>
                <a:rPr lang="en-GB" sz="2400" b="1" dirty="0">
                  <a:solidFill>
                    <a:srgbClr val="FFFF00"/>
                  </a:solidFill>
                </a:rPr>
                <a:t>Finance </a:t>
              </a:r>
            </a:p>
          </p:txBody>
        </p:sp>
      </p:grpSp>
    </p:spTree>
    <p:extLst>
      <p:ext uri="{BB962C8B-B14F-4D97-AF65-F5344CB8AC3E}">
        <p14:creationId xmlns:p14="http://schemas.microsoft.com/office/powerpoint/2010/main" val="20205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143673" y="1772816"/>
            <a:ext cx="6110129" cy="4032448"/>
            <a:chOff x="1619672" y="1772816"/>
            <a:chExt cx="6110129" cy="4032448"/>
          </a:xfrm>
        </p:grpSpPr>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9672" y="1772816"/>
              <a:ext cx="1573625" cy="4032448"/>
            </a:xfrm>
            <a:prstGeom prst="rect">
              <a:avLst/>
            </a:prstGeom>
          </p:spPr>
        </p:pic>
        <p:pic>
          <p:nvPicPr>
            <p:cNvPr id="21" name="Picture 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31840" y="1772816"/>
              <a:ext cx="1573625" cy="4032448"/>
            </a:xfrm>
            <a:prstGeom prst="rect">
              <a:avLst/>
            </a:prstGeom>
          </p:spPr>
        </p:pic>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44008" y="1772816"/>
              <a:ext cx="1573625" cy="4032448"/>
            </a:xfrm>
            <a:prstGeom prst="rect">
              <a:avLst/>
            </a:prstGeom>
          </p:spPr>
        </p:pic>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56176" y="1772816"/>
              <a:ext cx="1573625" cy="4032448"/>
            </a:xfrm>
            <a:prstGeom prst="rect">
              <a:avLst/>
            </a:prstGeom>
          </p:spPr>
        </p:pic>
        <p:sp>
          <p:nvSpPr>
            <p:cNvPr id="24" name="TextBox 23"/>
            <p:cNvSpPr txBox="1"/>
            <p:nvPr/>
          </p:nvSpPr>
          <p:spPr>
            <a:xfrm>
              <a:off x="1907703" y="3404998"/>
              <a:ext cx="906017" cy="461665"/>
            </a:xfrm>
            <a:prstGeom prst="rect">
              <a:avLst/>
            </a:prstGeom>
            <a:noFill/>
          </p:spPr>
          <p:txBody>
            <a:bodyPr wrap="none" rtlCol="0">
              <a:spAutoFit/>
            </a:bodyPr>
            <a:lstStyle/>
            <a:p>
              <a:r>
                <a:rPr lang="en-GB" sz="2400" b="1" dirty="0">
                  <a:solidFill>
                    <a:srgbClr val="FFFF00"/>
                  </a:solidFill>
                </a:rPr>
                <a:t>Sales </a:t>
              </a:r>
            </a:p>
          </p:txBody>
        </p:sp>
        <p:sp>
          <p:nvSpPr>
            <p:cNvPr id="25" name="TextBox 24"/>
            <p:cNvSpPr txBox="1"/>
            <p:nvPr/>
          </p:nvSpPr>
          <p:spPr>
            <a:xfrm>
              <a:off x="3059831" y="3741035"/>
              <a:ext cx="1763624" cy="584775"/>
            </a:xfrm>
            <a:prstGeom prst="rect">
              <a:avLst/>
            </a:prstGeom>
            <a:noFill/>
          </p:spPr>
          <p:txBody>
            <a:bodyPr wrap="none" rtlCol="0">
              <a:spAutoFit/>
            </a:bodyPr>
            <a:lstStyle/>
            <a:p>
              <a:r>
                <a:rPr lang="en-GB" sz="2400" b="1" dirty="0">
                  <a:solidFill>
                    <a:srgbClr val="FFFF00"/>
                  </a:solidFill>
                </a:rPr>
                <a:t>Operations </a:t>
              </a:r>
              <a:r>
                <a:rPr lang="en-GB" sz="3200" b="1" dirty="0">
                  <a:solidFill>
                    <a:srgbClr val="FFFF00"/>
                  </a:solidFill>
                </a:rPr>
                <a:t> </a:t>
              </a:r>
            </a:p>
          </p:txBody>
        </p:sp>
        <p:sp>
          <p:nvSpPr>
            <p:cNvPr id="26" name="TextBox 25"/>
            <p:cNvSpPr txBox="1"/>
            <p:nvPr/>
          </p:nvSpPr>
          <p:spPr>
            <a:xfrm>
              <a:off x="4716015" y="3404998"/>
              <a:ext cx="1368773" cy="461665"/>
            </a:xfrm>
            <a:prstGeom prst="rect">
              <a:avLst/>
            </a:prstGeom>
            <a:noFill/>
          </p:spPr>
          <p:txBody>
            <a:bodyPr wrap="none" rtlCol="0">
              <a:spAutoFit/>
            </a:bodyPr>
            <a:lstStyle/>
            <a:p>
              <a:r>
                <a:rPr lang="en-GB" sz="2400" b="1" dirty="0">
                  <a:solidFill>
                    <a:srgbClr val="FFFF00"/>
                  </a:solidFill>
                </a:rPr>
                <a:t>Despatch</a:t>
              </a:r>
            </a:p>
          </p:txBody>
        </p:sp>
        <p:sp>
          <p:nvSpPr>
            <p:cNvPr id="27" name="TextBox 26"/>
            <p:cNvSpPr txBox="1"/>
            <p:nvPr/>
          </p:nvSpPr>
          <p:spPr>
            <a:xfrm>
              <a:off x="6300191" y="3837046"/>
              <a:ext cx="1236236" cy="461665"/>
            </a:xfrm>
            <a:prstGeom prst="rect">
              <a:avLst/>
            </a:prstGeom>
            <a:noFill/>
          </p:spPr>
          <p:txBody>
            <a:bodyPr wrap="none" rtlCol="0">
              <a:spAutoFit/>
            </a:bodyPr>
            <a:lstStyle/>
            <a:p>
              <a:r>
                <a:rPr lang="en-GB" sz="2400" b="1" dirty="0">
                  <a:solidFill>
                    <a:srgbClr val="FFFF00"/>
                  </a:solidFill>
                </a:rPr>
                <a:t>Finance </a:t>
              </a:r>
            </a:p>
          </p:txBody>
        </p:sp>
      </p:grpSp>
      <p:sp>
        <p:nvSpPr>
          <p:cNvPr id="2" name="Title 1"/>
          <p:cNvSpPr>
            <a:spLocks noGrp="1"/>
          </p:cNvSpPr>
          <p:nvPr>
            <p:ph type="title"/>
          </p:nvPr>
        </p:nvSpPr>
        <p:spPr/>
        <p:txBody>
          <a:bodyPr>
            <a:noAutofit/>
          </a:bodyPr>
          <a:lstStyle/>
          <a:p>
            <a:r>
              <a:rPr lang="en-GB" sz="4000" dirty="0"/>
              <a:t>The Data ‘Centric’ Solution </a:t>
            </a:r>
          </a:p>
        </p:txBody>
      </p:sp>
      <p:sp>
        <p:nvSpPr>
          <p:cNvPr id="3" name="Content Placeholder 2">
            <a:extLst>
              <a:ext uri="{FF2B5EF4-FFF2-40B4-BE49-F238E27FC236}">
                <a16:creationId xmlns:a16="http://schemas.microsoft.com/office/drawing/2014/main" id="{674E8F0E-737B-5268-F75C-F051270C05DD}"/>
              </a:ext>
            </a:extLst>
          </p:cNvPr>
          <p:cNvSpPr>
            <a:spLocks noGrp="1"/>
          </p:cNvSpPr>
          <p:nvPr>
            <p:ph idx="1"/>
          </p:nvPr>
        </p:nvSpPr>
        <p:spPr/>
        <p:txBody>
          <a:bodyPr/>
          <a:lstStyle/>
          <a:p>
            <a:endParaRPr lang="en-US"/>
          </a:p>
        </p:txBody>
      </p:sp>
      <p:sp>
        <p:nvSpPr>
          <p:cNvPr id="12" name="Right Arrow 11"/>
          <p:cNvSpPr/>
          <p:nvPr/>
        </p:nvSpPr>
        <p:spPr>
          <a:xfrm>
            <a:off x="2495600" y="1988841"/>
            <a:ext cx="7416824" cy="768085"/>
          </a:xfrm>
          <a:prstGeom prst="rightArrow">
            <a:avLst/>
          </a:prstGeom>
          <a:solidFill>
            <a:srgbClr val="00B0F0"/>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a:lstStyle/>
          <a:p>
            <a:pPr algn="ctr"/>
            <a:r>
              <a:rPr lang="en-GB" sz="1600" b="1" dirty="0">
                <a:solidFill>
                  <a:srgbClr val="002060"/>
                </a:solidFill>
              </a:rPr>
              <a:t>CUSTOMER DATA </a:t>
            </a:r>
          </a:p>
        </p:txBody>
      </p:sp>
      <p:sp>
        <p:nvSpPr>
          <p:cNvPr id="17" name="Right Arrow 16"/>
          <p:cNvSpPr/>
          <p:nvPr/>
        </p:nvSpPr>
        <p:spPr>
          <a:xfrm>
            <a:off x="2495600" y="2948948"/>
            <a:ext cx="7416824" cy="768085"/>
          </a:xfrm>
          <a:prstGeom prst="rightArrow">
            <a:avLst/>
          </a:prstGeom>
          <a:solidFill>
            <a:srgbClr val="00B0F0"/>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a:lstStyle/>
          <a:p>
            <a:pPr algn="ctr"/>
            <a:r>
              <a:rPr lang="en-GB" sz="1600" b="1" dirty="0">
                <a:solidFill>
                  <a:srgbClr val="002060"/>
                </a:solidFill>
              </a:rPr>
              <a:t>PRODUCT DATA </a:t>
            </a:r>
          </a:p>
        </p:txBody>
      </p:sp>
      <p:sp>
        <p:nvSpPr>
          <p:cNvPr id="18" name="Right Arrow 17"/>
          <p:cNvSpPr/>
          <p:nvPr/>
        </p:nvSpPr>
        <p:spPr>
          <a:xfrm>
            <a:off x="2495600" y="3813044"/>
            <a:ext cx="7416824" cy="768085"/>
          </a:xfrm>
          <a:prstGeom prst="rightArrow">
            <a:avLst/>
          </a:prstGeom>
          <a:solidFill>
            <a:srgbClr val="00B0F0"/>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a:lstStyle/>
          <a:p>
            <a:pPr algn="ctr"/>
            <a:r>
              <a:rPr lang="en-GB" sz="1600" b="1" dirty="0">
                <a:solidFill>
                  <a:srgbClr val="002060"/>
                </a:solidFill>
              </a:rPr>
              <a:t>FINANCE DATA </a:t>
            </a:r>
          </a:p>
        </p:txBody>
      </p:sp>
      <p:sp>
        <p:nvSpPr>
          <p:cNvPr id="19" name="Right Arrow 18"/>
          <p:cNvSpPr/>
          <p:nvPr/>
        </p:nvSpPr>
        <p:spPr>
          <a:xfrm>
            <a:off x="2495600" y="4869161"/>
            <a:ext cx="7416824" cy="768085"/>
          </a:xfrm>
          <a:prstGeom prst="rightArrow">
            <a:avLst/>
          </a:prstGeom>
          <a:solidFill>
            <a:srgbClr val="00B0F0"/>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a:lstStyle/>
          <a:p>
            <a:pPr algn="ctr"/>
            <a:r>
              <a:rPr lang="en-GB" sz="1600" b="1" dirty="0">
                <a:solidFill>
                  <a:srgbClr val="002060"/>
                </a:solidFill>
              </a:rPr>
              <a:t>EMPLOYEE DATA </a:t>
            </a:r>
          </a:p>
        </p:txBody>
      </p:sp>
    </p:spTree>
    <p:extLst>
      <p:ext uri="{BB962C8B-B14F-4D97-AF65-F5344CB8AC3E}">
        <p14:creationId xmlns:p14="http://schemas.microsoft.com/office/powerpoint/2010/main" val="30787225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F279-B0B6-D3F5-5B23-204629FAC4E9}"/>
              </a:ext>
            </a:extLst>
          </p:cNvPr>
          <p:cNvSpPr>
            <a:spLocks noGrp="1"/>
          </p:cNvSpPr>
          <p:nvPr>
            <p:ph type="title"/>
          </p:nvPr>
        </p:nvSpPr>
        <p:spPr/>
        <p:txBody>
          <a:bodyPr/>
          <a:lstStyle/>
          <a:p>
            <a:r>
              <a:rPr lang="en-US" dirty="0"/>
              <a:t>Data lifecycles</a:t>
            </a:r>
          </a:p>
        </p:txBody>
      </p:sp>
      <p:sp>
        <p:nvSpPr>
          <p:cNvPr id="3" name="Content Placeholder 2">
            <a:extLst>
              <a:ext uri="{FF2B5EF4-FFF2-40B4-BE49-F238E27FC236}">
                <a16:creationId xmlns:a16="http://schemas.microsoft.com/office/drawing/2014/main" id="{18B98643-1A2D-07B0-FED1-EFB9B606B5EF}"/>
              </a:ext>
            </a:extLst>
          </p:cNvPr>
          <p:cNvSpPr>
            <a:spLocks noGrp="1"/>
          </p:cNvSpPr>
          <p:nvPr>
            <p:ph idx="1"/>
          </p:nvPr>
        </p:nvSpPr>
        <p:spPr>
          <a:xfrm>
            <a:off x="347527" y="1406880"/>
            <a:ext cx="7090222" cy="4746091"/>
          </a:xfrm>
        </p:spPr>
        <p:txBody>
          <a:bodyPr/>
          <a:lstStyle/>
          <a:p>
            <a:r>
              <a:rPr lang="en-US" dirty="0"/>
              <a:t>A data lifecycle refers to the different stages a unit of data undergoes, from initial collection to when it’s no longer considered useful and deleted. </a:t>
            </a:r>
          </a:p>
          <a:p>
            <a:r>
              <a:rPr lang="en-US" dirty="0"/>
              <a:t>It’s a continuous, policy-based process where each phase informs the next. </a:t>
            </a:r>
          </a:p>
          <a:p>
            <a:r>
              <a:rPr lang="en-US" dirty="0"/>
              <a:t>The different stages of the data lifecycle can vary depending on the organization</a:t>
            </a:r>
          </a:p>
        </p:txBody>
      </p:sp>
      <p:sp>
        <p:nvSpPr>
          <p:cNvPr id="4" name="Slide Number Placeholder 3">
            <a:extLst>
              <a:ext uri="{FF2B5EF4-FFF2-40B4-BE49-F238E27FC236}">
                <a16:creationId xmlns:a16="http://schemas.microsoft.com/office/drawing/2014/main" id="{8B3CA841-DF6B-0240-C695-B095C77E5A75}"/>
              </a:ext>
            </a:extLst>
          </p:cNvPr>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13314" name="Picture 2" descr="data-lifecycles">
            <a:extLst>
              <a:ext uri="{FF2B5EF4-FFF2-40B4-BE49-F238E27FC236}">
                <a16:creationId xmlns:a16="http://schemas.microsoft.com/office/drawing/2014/main" id="{2668E1DC-4F10-0F10-DEFA-36FF8EA981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99" t="5086" r="9260" b="3230"/>
          <a:stretch/>
        </p:blipFill>
        <p:spPr bwMode="auto">
          <a:xfrm>
            <a:off x="7337041" y="1406879"/>
            <a:ext cx="4746093" cy="474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7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46D0-6C85-E615-1827-15901139717B}"/>
              </a:ext>
            </a:extLst>
          </p:cNvPr>
          <p:cNvSpPr>
            <a:spLocks noGrp="1"/>
          </p:cNvSpPr>
          <p:nvPr>
            <p:ph type="title"/>
          </p:nvPr>
        </p:nvSpPr>
        <p:spPr/>
        <p:txBody>
          <a:bodyPr/>
          <a:lstStyle/>
          <a:p>
            <a:r>
              <a:rPr lang="en-US" dirty="0"/>
              <a:t>What is data lifecycle management?</a:t>
            </a:r>
          </a:p>
        </p:txBody>
      </p:sp>
      <p:sp>
        <p:nvSpPr>
          <p:cNvPr id="3" name="Content Placeholder 2">
            <a:extLst>
              <a:ext uri="{FF2B5EF4-FFF2-40B4-BE49-F238E27FC236}">
                <a16:creationId xmlns:a16="http://schemas.microsoft.com/office/drawing/2014/main" id="{000569C7-6231-FD67-FDBE-B99B7D05C1CF}"/>
              </a:ext>
            </a:extLst>
          </p:cNvPr>
          <p:cNvSpPr>
            <a:spLocks noGrp="1"/>
          </p:cNvSpPr>
          <p:nvPr>
            <p:ph idx="1"/>
          </p:nvPr>
        </p:nvSpPr>
        <p:spPr/>
        <p:txBody>
          <a:bodyPr/>
          <a:lstStyle/>
          <a:p>
            <a:r>
              <a:rPr lang="en-US" dirty="0"/>
              <a:t>Data lifecycle management (DLM) refers to the policies, tools, and internal training that helps dictate the data lifecycle. </a:t>
            </a:r>
          </a:p>
          <a:p>
            <a:r>
              <a:rPr lang="en-US" dirty="0"/>
              <a:t>It’s essentially the framework for managing how data is collected, cleaned, stored, used, and eventually deleted. </a:t>
            </a:r>
          </a:p>
        </p:txBody>
      </p:sp>
      <p:sp>
        <p:nvSpPr>
          <p:cNvPr id="4" name="Slide Number Placeholder 3">
            <a:extLst>
              <a:ext uri="{FF2B5EF4-FFF2-40B4-BE49-F238E27FC236}">
                <a16:creationId xmlns:a16="http://schemas.microsoft.com/office/drawing/2014/main" id="{9F2DD24B-9CC8-522F-FA95-2E6AFAAE6881}"/>
              </a:ext>
            </a:extLst>
          </p:cNvPr>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14338" name="Picture 2" descr="What is Data Lifecycle Management (DLM)?">
            <a:extLst>
              <a:ext uri="{FF2B5EF4-FFF2-40B4-BE49-F238E27FC236}">
                <a16:creationId xmlns:a16="http://schemas.microsoft.com/office/drawing/2014/main" id="{6123EB5F-0862-3E65-E632-DC7E7CB2F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857" y="3193183"/>
            <a:ext cx="302895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29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TotalTime>
  <Words>2150</Words>
  <Application>Microsoft Office PowerPoint</Application>
  <PresentationFormat>Widescreen</PresentationFormat>
  <Paragraphs>334</Paragraphs>
  <Slides>51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Candara</vt:lpstr>
      <vt:lpstr>Office Theme</vt:lpstr>
      <vt:lpstr>Introduction</vt:lpstr>
      <vt:lpstr>Outline</vt:lpstr>
      <vt:lpstr>Data Management and Governance: An Overview</vt:lpstr>
      <vt:lpstr>Why Data Matters!</vt:lpstr>
      <vt:lpstr>Data as an Asset</vt:lpstr>
      <vt:lpstr>The Data Silo Problem</vt:lpstr>
      <vt:lpstr>The Data ‘Centric’ Solution </vt:lpstr>
      <vt:lpstr>Data lifecycles</vt:lpstr>
      <vt:lpstr>What is data lifecycle management?</vt:lpstr>
      <vt:lpstr>6 crucial data lifecycle stages</vt:lpstr>
      <vt:lpstr>Definition and Importance</vt:lpstr>
      <vt:lpstr>Data Management</vt:lpstr>
      <vt:lpstr>The 5-second elevator definition</vt:lpstr>
      <vt:lpstr>Master data management is often confused with data governance</vt:lpstr>
      <vt:lpstr>Important characteristics of DG definitions</vt:lpstr>
      <vt:lpstr>Data Management vs. Data Governance</vt:lpstr>
      <vt:lpstr>Data governance vs. data management: The difference</vt:lpstr>
      <vt:lpstr>The Point of DG</vt:lpstr>
      <vt:lpstr>Data governance Frameworks and Models</vt:lpstr>
      <vt:lpstr>An Overview</vt:lpstr>
      <vt:lpstr>Data Governance Frameworks</vt:lpstr>
      <vt:lpstr>COBIT</vt:lpstr>
      <vt:lpstr>ITIL</vt:lpstr>
      <vt:lpstr>CMMI</vt:lpstr>
      <vt:lpstr>ISO/IEC 27001</vt:lpstr>
      <vt:lpstr>Data Governance Models</vt:lpstr>
      <vt:lpstr>RACI (Responsibility Assignment Matrix)</vt:lpstr>
      <vt:lpstr>How RACI Works</vt:lpstr>
      <vt:lpstr>Benefits of RACI</vt:lpstr>
      <vt:lpstr>DACI (Data Governance Model)</vt:lpstr>
      <vt:lpstr>Key Components of DACI</vt:lpstr>
      <vt:lpstr>Benefits of DACI</vt:lpstr>
      <vt:lpstr>Data Management Maturity Model</vt:lpstr>
      <vt:lpstr>Five Levels of Data Management Maturity</vt:lpstr>
      <vt:lpstr>Benefits</vt:lpstr>
      <vt:lpstr>Data Strategy</vt:lpstr>
      <vt:lpstr>Data Strategy: Why It Matters</vt:lpstr>
      <vt:lpstr>Data Strategy</vt:lpstr>
      <vt:lpstr>Managing the Deluge of Data</vt:lpstr>
      <vt:lpstr>Benefits of a Well-Defined Data Strategy</vt:lpstr>
      <vt:lpstr>Data-Driven Decision Making: The Key to Success</vt:lpstr>
      <vt:lpstr>Data Quality: The Pursuit of Accuracy and Completeness</vt:lpstr>
      <vt:lpstr>Dama's Data Governance Wheel</vt:lpstr>
      <vt:lpstr>PowerPoint Presentation</vt:lpstr>
      <vt:lpstr>DAMA</vt:lpstr>
      <vt:lpstr>A Framework for Effective Data Governance</vt:lpstr>
      <vt:lpstr>A Framework for Effective Data Governance</vt:lpstr>
      <vt:lpstr>8 Components of DG</vt:lpstr>
      <vt:lpstr>Lifecycle Management</vt:lpstr>
      <vt:lpstr>Foundational Activities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195</cp:revision>
  <cp:lastPrinted>2021-10-18T07:27:50Z</cp:lastPrinted>
  <dcterms:created xsi:type="dcterms:W3CDTF">2021-10-12T10:09:12Z</dcterms:created>
  <dcterms:modified xsi:type="dcterms:W3CDTF">2024-03-24T07:09:20Z</dcterms:modified>
</cp:coreProperties>
</file>