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256" r:id="rId2"/>
    <p:sldId id="743" r:id="rId3"/>
    <p:sldId id="750" r:id="rId4"/>
    <p:sldId id="751" r:id="rId5"/>
    <p:sldId id="745" r:id="rId6"/>
    <p:sldId id="753" r:id="rId7"/>
    <p:sldId id="749" r:id="rId8"/>
    <p:sldId id="754" r:id="rId9"/>
    <p:sldId id="755" r:id="rId10"/>
    <p:sldId id="756" r:id="rId11"/>
    <p:sldId id="757" r:id="rId12"/>
    <p:sldId id="758" r:id="rId13"/>
    <p:sldId id="768" r:id="rId14"/>
    <p:sldId id="769" r:id="rId15"/>
    <p:sldId id="760" r:id="rId16"/>
    <p:sldId id="761" r:id="rId17"/>
    <p:sldId id="762" r:id="rId18"/>
    <p:sldId id="763" r:id="rId19"/>
    <p:sldId id="764" r:id="rId20"/>
    <p:sldId id="765" r:id="rId21"/>
    <p:sldId id="766" r:id="rId22"/>
    <p:sldId id="759" r:id="rId23"/>
    <p:sldId id="752" r:id="rId24"/>
    <p:sldId id="779" r:id="rId25"/>
    <p:sldId id="770" r:id="rId26"/>
    <p:sldId id="771" r:id="rId27"/>
    <p:sldId id="772" r:id="rId28"/>
    <p:sldId id="773" r:id="rId29"/>
    <p:sldId id="774" r:id="rId30"/>
    <p:sldId id="775" r:id="rId31"/>
    <p:sldId id="776" r:id="rId32"/>
    <p:sldId id="777" r:id="rId33"/>
    <p:sldId id="778" r:id="rId34"/>
    <p:sldId id="781" r:id="rId35"/>
    <p:sldId id="780" r:id="rId36"/>
    <p:sldId id="782" r:id="rId37"/>
    <p:sldId id="783" r:id="rId38"/>
    <p:sldId id="784" r:id="rId39"/>
    <p:sldId id="785" r:id="rId40"/>
    <p:sldId id="786" r:id="rId41"/>
    <p:sldId id="787" r:id="rId42"/>
    <p:sldId id="788" r:id="rId43"/>
    <p:sldId id="789" r:id="rId44"/>
    <p:sldId id="790" r:id="rId45"/>
    <p:sldId id="791" r:id="rId46"/>
    <p:sldId id="792" r:id="rId47"/>
    <p:sldId id="793" r:id="rId48"/>
    <p:sldId id="794" r:id="rId49"/>
    <p:sldId id="795" r:id="rId50"/>
    <p:sldId id="796" r:id="rId51"/>
    <p:sldId id="797" r:id="rId52"/>
    <p:sldId id="798" r:id="rId53"/>
    <p:sldId id="799" r:id="rId54"/>
    <p:sldId id="800" r:id="rId55"/>
    <p:sldId id="801" r:id="rId56"/>
    <p:sldId id="802" r:id="rId57"/>
    <p:sldId id="803" r:id="rId58"/>
    <p:sldId id="804" r:id="rId59"/>
    <p:sldId id="805" r:id="rId60"/>
    <p:sldId id="806" r:id="rId61"/>
    <p:sldId id="807" r:id="rId62"/>
    <p:sldId id="808" r:id="rId63"/>
    <p:sldId id="809" r:id="rId64"/>
    <p:sldId id="810" r:id="rId65"/>
    <p:sldId id="811" r:id="rId66"/>
    <p:sldId id="812" r:id="rId67"/>
    <p:sldId id="813" r:id="rId68"/>
    <p:sldId id="814" r:id="rId69"/>
    <p:sldId id="815" r:id="rId70"/>
    <p:sldId id="816" r:id="rId71"/>
    <p:sldId id="817" r:id="rId72"/>
    <p:sldId id="818" r:id="rId73"/>
    <p:sldId id="819" r:id="rId74"/>
    <p:sldId id="820" r:id="rId75"/>
    <p:sldId id="821" r:id="rId76"/>
    <p:sldId id="822" r:id="rId77"/>
    <p:sldId id="823" r:id="rId78"/>
    <p:sldId id="824" r:id="rId79"/>
    <p:sldId id="825" r:id="rId80"/>
    <p:sldId id="826" r:id="rId81"/>
    <p:sldId id="827" r:id="rId82"/>
    <p:sldId id="828" r:id="rId83"/>
    <p:sldId id="829" r:id="rId84"/>
    <p:sldId id="830" r:id="rId85"/>
    <p:sldId id="831" r:id="rId86"/>
    <p:sldId id="832" r:id="rId87"/>
    <p:sldId id="833" r:id="rId88"/>
    <p:sldId id="834" r:id="rId89"/>
    <p:sldId id="835" r:id="rId90"/>
    <p:sldId id="836"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15E0"/>
    <a:srgbClr val="00B2E2"/>
    <a:srgbClr val="C0C0C0"/>
    <a:srgbClr val="8498BD"/>
    <a:srgbClr val="C2C2C2"/>
    <a:srgbClr val="514870"/>
    <a:srgbClr val="FFFFFF"/>
    <a:srgbClr val="FFFDFF"/>
    <a:srgbClr val="D2D0D2"/>
    <a:srgbClr val="D5D3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884" autoAdjust="0"/>
  </p:normalViewPr>
  <p:slideViewPr>
    <p:cSldViewPr snapToGrid="0">
      <p:cViewPr varScale="1">
        <p:scale>
          <a:sx n="105" d="100"/>
          <a:sy n="105" d="100"/>
        </p:scale>
        <p:origin x="69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3/25/2024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213E56-3C1A-435A-851B-5B1F221C2038}" type="datetime1">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Why is Data Governance important for business? - BlueSoft">
            <a:extLst>
              <a:ext uri="{FF2B5EF4-FFF2-40B4-BE49-F238E27FC236}">
                <a16:creationId xmlns:a16="http://schemas.microsoft.com/office/drawing/2014/main" id="{4B111F11-0794-41C0-EFBD-56CD40DB046C}"/>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465468" y="391021"/>
            <a:ext cx="2600325" cy="146268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96837-4851-4AA6-8AED-554226C981D1}" type="datetime1">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D32E1-BB70-4827-BA33-FF5AFC435BE9}" type="datetime1">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40B9EAF6-54F2-4DF5-9C6B-3F6F95B86356}" type="datetime1">
              <a:rPr lang="en-US" smtClean="0"/>
              <a:t>3/25/2024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D3D64A56-6FF4-479A-8655-719A18A98C4B}" type="datetime1">
              <a:rPr lang="en-US" smtClean="0"/>
              <a:t>3/25/2024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solidFill>
            <a:srgbClr val="00B2E2"/>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1044-FC46-4CBC-9061-59528F4899F3}" type="datetime1">
              <a:rPr lang="en-US" smtClean="0"/>
              <a:t>3/25/2024</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bg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66A08C-77F3-471E-A5C4-1D2068144BAC}" type="datetime1">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A7AD1-16F4-44C3-AE32-24C59A599E9D}" type="datetime1">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83DB4F-4316-4DF5-A229-BC1D787C82A0}" type="datetime1">
              <a:rPr lang="en-US" smtClean="0"/>
              <a:t>3/25/2024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6064B7-7A9F-432D-B7B9-6824267AA574}" type="datetime1">
              <a:rPr lang="en-US" smtClean="0"/>
              <a:t>3/25/2024</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solidFill>
            <a:srgbClr val="00B2E2"/>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3/25/2024</a:t>
            </a:fld>
            <a:endParaRPr lang="en-US"/>
          </a:p>
        </p:txBody>
      </p:sp>
      <p:sp>
        <p:nvSpPr>
          <p:cNvPr id="9" name="Chevron 8"/>
          <p:cNvSpPr/>
          <p:nvPr userDrawn="1"/>
        </p:nvSpPr>
        <p:spPr>
          <a:xfrm>
            <a:off x="244267" y="6520960"/>
            <a:ext cx="11232732" cy="282011"/>
          </a:xfrm>
          <a:prstGeom prst="chevr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bg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C93A2-B712-486A-8AB5-D41B95D547BE}" type="datetime1">
              <a:rPr lang="en-US" smtClean="0"/>
              <a:t>3/25/2024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2F318-F19F-4608-B7EF-F7FB8A482213}" type="datetime1">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CEF8C-69D6-4C3E-B892-F682F307A7B6}" type="datetime1">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7C73-4A31-4C17-AFB7-7B8470027787}" type="datetime1">
              <a:rPr lang="en-US" smtClean="0"/>
              <a:t>3/25/2024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Data Governance Roles and Responsibilities</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IS465: Data Management and Governance</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395FA-11B9-4596-90AE-3C398602ADF9}"/>
              </a:ext>
            </a:extLst>
          </p:cNvPr>
          <p:cNvSpPr>
            <a:spLocks noGrp="1"/>
          </p:cNvSpPr>
          <p:nvPr>
            <p:ph type="title"/>
          </p:nvPr>
        </p:nvSpPr>
        <p:spPr/>
        <p:txBody>
          <a:bodyPr/>
          <a:lstStyle/>
          <a:p>
            <a:r>
              <a:rPr lang="en-US" dirty="0"/>
              <a:t>Key Components of Data Governance</a:t>
            </a:r>
          </a:p>
        </p:txBody>
      </p:sp>
      <p:sp>
        <p:nvSpPr>
          <p:cNvPr id="3" name="Content Placeholder 2">
            <a:extLst>
              <a:ext uri="{FF2B5EF4-FFF2-40B4-BE49-F238E27FC236}">
                <a16:creationId xmlns:a16="http://schemas.microsoft.com/office/drawing/2014/main" id="{283A9194-28CA-47EE-BC8D-9AEBF4AB4117}"/>
              </a:ext>
            </a:extLst>
          </p:cNvPr>
          <p:cNvSpPr>
            <a:spLocks noGrp="1"/>
          </p:cNvSpPr>
          <p:nvPr>
            <p:ph idx="1"/>
          </p:nvPr>
        </p:nvSpPr>
        <p:spPr/>
        <p:txBody>
          <a:bodyPr>
            <a:normAutofit/>
          </a:bodyPr>
          <a:lstStyle/>
          <a:p>
            <a:r>
              <a:rPr lang="en-US" dirty="0"/>
              <a:t>Data standards</a:t>
            </a:r>
          </a:p>
          <a:p>
            <a:pPr lvl="1"/>
            <a:r>
              <a:rPr lang="en-US" dirty="0"/>
              <a:t>Standardized formats and definitions for data elements and attributes.</a:t>
            </a:r>
          </a:p>
          <a:p>
            <a:r>
              <a:rPr lang="en-US" dirty="0"/>
              <a:t>Data catalogs</a:t>
            </a:r>
          </a:p>
          <a:p>
            <a:pPr lvl="1"/>
            <a:r>
              <a:rPr lang="en-US" dirty="0"/>
              <a:t>Centralized inventories of data assets and their metadata.</a:t>
            </a:r>
          </a:p>
          <a:p>
            <a:r>
              <a:rPr lang="en-US" dirty="0"/>
              <a:t>Data quality tools</a:t>
            </a:r>
          </a:p>
          <a:p>
            <a:pPr lvl="1"/>
            <a:r>
              <a:rPr lang="en-US" dirty="0"/>
              <a:t>Software tools used to monitor and improve data quality.</a:t>
            </a:r>
          </a:p>
          <a:p>
            <a:endParaRPr lang="en-US" dirty="0"/>
          </a:p>
          <a:p>
            <a:endParaRPr lang="en-US" dirty="0"/>
          </a:p>
        </p:txBody>
      </p:sp>
      <p:sp>
        <p:nvSpPr>
          <p:cNvPr id="4" name="Slide Number Placeholder 3">
            <a:extLst>
              <a:ext uri="{FF2B5EF4-FFF2-40B4-BE49-F238E27FC236}">
                <a16:creationId xmlns:a16="http://schemas.microsoft.com/office/drawing/2014/main" id="{D9BE3A09-3E0A-44AC-B399-27888EA41080}"/>
              </a:ext>
            </a:extLst>
          </p:cNvPr>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2372514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4714A-6DFF-49FB-93D7-659834B30EFE}"/>
              </a:ext>
            </a:extLst>
          </p:cNvPr>
          <p:cNvSpPr>
            <a:spLocks noGrp="1"/>
          </p:cNvSpPr>
          <p:nvPr>
            <p:ph type="title"/>
          </p:nvPr>
        </p:nvSpPr>
        <p:spPr/>
        <p:txBody>
          <a:bodyPr/>
          <a:lstStyle/>
          <a:p>
            <a:r>
              <a:rPr lang="en-US" dirty="0"/>
              <a:t>Benefits of Data Governance</a:t>
            </a:r>
          </a:p>
        </p:txBody>
      </p:sp>
      <p:sp>
        <p:nvSpPr>
          <p:cNvPr id="4" name="Slide Number Placeholder 3">
            <a:extLst>
              <a:ext uri="{FF2B5EF4-FFF2-40B4-BE49-F238E27FC236}">
                <a16:creationId xmlns:a16="http://schemas.microsoft.com/office/drawing/2014/main" id="{ADE3A158-EB34-4C9F-81D0-30FA50842CD4}"/>
              </a:ext>
            </a:extLst>
          </p:cNvPr>
          <p:cNvSpPr>
            <a:spLocks noGrp="1"/>
          </p:cNvSpPr>
          <p:nvPr>
            <p:ph type="sldNum" sz="quarter" idx="12"/>
          </p:nvPr>
        </p:nvSpPr>
        <p:spPr/>
        <p:txBody>
          <a:bodyPr/>
          <a:lstStyle/>
          <a:p>
            <a:fld id="{B8DACC02-A2BD-4578-8E03-6D891060A695}" type="slidenum">
              <a:rPr lang="en-US" smtClean="0"/>
              <a:pPr/>
              <a:t>11</a:t>
            </a:fld>
            <a:endParaRPr lang="en-US" dirty="0"/>
          </a:p>
        </p:txBody>
      </p:sp>
      <p:pic>
        <p:nvPicPr>
          <p:cNvPr id="3074" name="Picture 2" descr="Understanding Data Governance: Key Insights">
            <a:extLst>
              <a:ext uri="{FF2B5EF4-FFF2-40B4-BE49-F238E27FC236}">
                <a16:creationId xmlns:a16="http://schemas.microsoft.com/office/drawing/2014/main" id="{A82AF1C0-8D8B-4F88-A644-3667F736D1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25" t="20516" r="2200" b="6532"/>
          <a:stretch/>
        </p:blipFill>
        <p:spPr bwMode="auto">
          <a:xfrm>
            <a:off x="316789" y="1348555"/>
            <a:ext cx="11420856" cy="5003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429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D300D-8772-4709-A960-6FF6FD071E5F}"/>
              </a:ext>
            </a:extLst>
          </p:cNvPr>
          <p:cNvSpPr>
            <a:spLocks noGrp="1"/>
          </p:cNvSpPr>
          <p:nvPr>
            <p:ph type="title"/>
          </p:nvPr>
        </p:nvSpPr>
        <p:spPr/>
        <p:txBody>
          <a:bodyPr/>
          <a:lstStyle/>
          <a:p>
            <a:r>
              <a:rPr lang="en-US" dirty="0"/>
              <a:t>Data Governance Roles</a:t>
            </a:r>
          </a:p>
        </p:txBody>
      </p:sp>
      <p:sp>
        <p:nvSpPr>
          <p:cNvPr id="3" name="Content Placeholder 2">
            <a:extLst>
              <a:ext uri="{FF2B5EF4-FFF2-40B4-BE49-F238E27FC236}">
                <a16:creationId xmlns:a16="http://schemas.microsoft.com/office/drawing/2014/main" id="{A052850B-2BF8-4113-BC56-D4FBAF822234}"/>
              </a:ext>
            </a:extLst>
          </p:cNvPr>
          <p:cNvSpPr>
            <a:spLocks noGrp="1"/>
          </p:cNvSpPr>
          <p:nvPr>
            <p:ph idx="1"/>
          </p:nvPr>
        </p:nvSpPr>
        <p:spPr/>
        <p:txBody>
          <a:bodyPr/>
          <a:lstStyle/>
          <a:p>
            <a:r>
              <a:rPr lang="en-US" dirty="0"/>
              <a:t>Data governance roles are the different positions and responsibilities within an organization that are responsible for managing data.</a:t>
            </a:r>
          </a:p>
          <a:p>
            <a:r>
              <a:rPr lang="en-US" dirty="0"/>
              <a:t>These roles are critical for ensuring data quality, security, and compliance.</a:t>
            </a:r>
          </a:p>
          <a:p>
            <a:endParaRPr lang="en-US" dirty="0"/>
          </a:p>
        </p:txBody>
      </p:sp>
      <p:sp>
        <p:nvSpPr>
          <p:cNvPr id="4" name="Slide Number Placeholder 3">
            <a:extLst>
              <a:ext uri="{FF2B5EF4-FFF2-40B4-BE49-F238E27FC236}">
                <a16:creationId xmlns:a16="http://schemas.microsoft.com/office/drawing/2014/main" id="{D9DD7A62-52A6-497A-B277-3EB471E4F639}"/>
              </a:ext>
            </a:extLst>
          </p:cNvPr>
          <p:cNvSpPr>
            <a:spLocks noGrp="1"/>
          </p:cNvSpPr>
          <p:nvPr>
            <p:ph type="sldNum" sz="quarter" idx="12"/>
          </p:nvPr>
        </p:nvSpPr>
        <p:spPr/>
        <p:txBody>
          <a:bodyPr/>
          <a:lstStyle/>
          <a:p>
            <a:fld id="{B8DACC02-A2BD-4578-8E03-6D891060A695}" type="slidenum">
              <a:rPr lang="en-US" smtClean="0"/>
              <a:pPr/>
              <a:t>12</a:t>
            </a:fld>
            <a:endParaRPr lang="en-US" dirty="0"/>
          </a:p>
        </p:txBody>
      </p:sp>
      <p:pic>
        <p:nvPicPr>
          <p:cNvPr id="4098" name="Picture 2" descr="Data Governance: Roles and Responsibilities | flevy.com/blog">
            <a:extLst>
              <a:ext uri="{FF2B5EF4-FFF2-40B4-BE49-F238E27FC236}">
                <a16:creationId xmlns:a16="http://schemas.microsoft.com/office/drawing/2014/main" id="{D65D1C1D-AB41-40B3-8889-FD850C900B9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13" t="28133" r="2063" b="8666"/>
          <a:stretch/>
        </p:blipFill>
        <p:spPr bwMode="auto">
          <a:xfrm>
            <a:off x="980091" y="2811112"/>
            <a:ext cx="9690957" cy="3578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216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D3D34-15E9-4AB5-A5F0-FBB4D2C9D848}"/>
              </a:ext>
            </a:extLst>
          </p:cNvPr>
          <p:cNvSpPr>
            <a:spLocks noGrp="1"/>
          </p:cNvSpPr>
          <p:nvPr>
            <p:ph type="title"/>
          </p:nvPr>
        </p:nvSpPr>
        <p:spPr/>
        <p:txBody>
          <a:bodyPr/>
          <a:lstStyle/>
          <a:p>
            <a:r>
              <a:rPr lang="en-US" dirty="0"/>
              <a:t>Stakeholder Levels</a:t>
            </a:r>
          </a:p>
        </p:txBody>
      </p:sp>
      <p:pic>
        <p:nvPicPr>
          <p:cNvPr id="6" name="Content Placeholder 5">
            <a:extLst>
              <a:ext uri="{FF2B5EF4-FFF2-40B4-BE49-F238E27FC236}">
                <a16:creationId xmlns:a16="http://schemas.microsoft.com/office/drawing/2014/main" id="{B41CD0C4-6B55-4B6F-8707-105497EE86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663" y="1712907"/>
            <a:ext cx="11650662" cy="4133861"/>
          </a:xfrm>
        </p:spPr>
      </p:pic>
      <p:sp>
        <p:nvSpPr>
          <p:cNvPr id="4" name="Slide Number Placeholder 3">
            <a:extLst>
              <a:ext uri="{FF2B5EF4-FFF2-40B4-BE49-F238E27FC236}">
                <a16:creationId xmlns:a16="http://schemas.microsoft.com/office/drawing/2014/main" id="{C0DB636F-39C4-4433-B647-6F7661C588A4}"/>
              </a:ext>
            </a:extLst>
          </p:cNvPr>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2423359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216F0-C7C3-4E2A-903F-5E9E391A63CB}"/>
              </a:ext>
            </a:extLst>
          </p:cNvPr>
          <p:cNvSpPr>
            <a:spLocks noGrp="1"/>
          </p:cNvSpPr>
          <p:nvPr>
            <p:ph type="title"/>
          </p:nvPr>
        </p:nvSpPr>
        <p:spPr/>
        <p:txBody>
          <a:bodyPr/>
          <a:lstStyle/>
          <a:p>
            <a:r>
              <a:rPr lang="en-US" dirty="0"/>
              <a:t>Establish Roles and Responsibilities</a:t>
            </a:r>
          </a:p>
        </p:txBody>
      </p:sp>
      <p:pic>
        <p:nvPicPr>
          <p:cNvPr id="6" name="Content Placeholder 5">
            <a:extLst>
              <a:ext uri="{FF2B5EF4-FFF2-40B4-BE49-F238E27FC236}">
                <a16:creationId xmlns:a16="http://schemas.microsoft.com/office/drawing/2014/main" id="{ED4E2F0B-ED55-42E5-A5A1-0D86B356F60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832206" y="1287653"/>
            <a:ext cx="5900313" cy="5220395"/>
          </a:xfrm>
        </p:spPr>
      </p:pic>
      <p:sp>
        <p:nvSpPr>
          <p:cNvPr id="4" name="Slide Number Placeholder 3">
            <a:extLst>
              <a:ext uri="{FF2B5EF4-FFF2-40B4-BE49-F238E27FC236}">
                <a16:creationId xmlns:a16="http://schemas.microsoft.com/office/drawing/2014/main" id="{9DB05531-4BEC-4E7D-A633-77636A642817}"/>
              </a:ext>
            </a:extLst>
          </p:cNvPr>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3936608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D300D-8772-4709-A960-6FF6FD071E5F}"/>
              </a:ext>
            </a:extLst>
          </p:cNvPr>
          <p:cNvSpPr>
            <a:spLocks noGrp="1"/>
          </p:cNvSpPr>
          <p:nvPr>
            <p:ph type="title"/>
          </p:nvPr>
        </p:nvSpPr>
        <p:spPr/>
        <p:txBody>
          <a:bodyPr/>
          <a:lstStyle/>
          <a:p>
            <a:r>
              <a:rPr lang="en-US" dirty="0"/>
              <a:t>Data Governance Roles and Responsibilities</a:t>
            </a:r>
          </a:p>
        </p:txBody>
      </p:sp>
      <p:sp>
        <p:nvSpPr>
          <p:cNvPr id="3" name="Content Placeholder 2">
            <a:extLst>
              <a:ext uri="{FF2B5EF4-FFF2-40B4-BE49-F238E27FC236}">
                <a16:creationId xmlns:a16="http://schemas.microsoft.com/office/drawing/2014/main" id="{A052850B-2BF8-4113-BC56-D4FBAF822234}"/>
              </a:ext>
            </a:extLst>
          </p:cNvPr>
          <p:cNvSpPr>
            <a:spLocks noGrp="1"/>
          </p:cNvSpPr>
          <p:nvPr>
            <p:ph idx="1"/>
          </p:nvPr>
        </p:nvSpPr>
        <p:spPr/>
        <p:txBody>
          <a:bodyPr>
            <a:normAutofit/>
          </a:bodyPr>
          <a:lstStyle/>
          <a:p>
            <a:pPr>
              <a:lnSpc>
                <a:spcPct val="100000"/>
              </a:lnSpc>
            </a:pPr>
            <a:r>
              <a:rPr lang="en-US" dirty="0"/>
              <a:t>Data governance roles and responsibilities are the specific positions and tasks within an organization that are responsible for managing data.</a:t>
            </a:r>
          </a:p>
          <a:p>
            <a:pPr lvl="1">
              <a:lnSpc>
                <a:spcPct val="150000"/>
              </a:lnSpc>
            </a:pPr>
            <a:r>
              <a:rPr lang="en-US" dirty="0"/>
              <a:t>Data Governance Team</a:t>
            </a:r>
          </a:p>
          <a:p>
            <a:pPr lvl="1">
              <a:lnSpc>
                <a:spcPct val="150000"/>
              </a:lnSpc>
            </a:pPr>
            <a:r>
              <a:rPr lang="en-US" dirty="0"/>
              <a:t>Data Steward</a:t>
            </a:r>
          </a:p>
          <a:p>
            <a:pPr lvl="1">
              <a:lnSpc>
                <a:spcPct val="150000"/>
              </a:lnSpc>
            </a:pPr>
            <a:r>
              <a:rPr lang="en-US" dirty="0"/>
              <a:t>Data Custodian</a:t>
            </a:r>
          </a:p>
          <a:p>
            <a:pPr lvl="1">
              <a:lnSpc>
                <a:spcPct val="150000"/>
              </a:lnSpc>
            </a:pPr>
            <a:r>
              <a:rPr lang="en-US" dirty="0"/>
              <a:t>Data Analyst</a:t>
            </a:r>
          </a:p>
          <a:p>
            <a:pPr lvl="1">
              <a:lnSpc>
                <a:spcPct val="150000"/>
              </a:lnSpc>
            </a:pPr>
            <a:r>
              <a:rPr lang="en-US" dirty="0"/>
              <a:t>Data Quality Analyst</a:t>
            </a:r>
          </a:p>
          <a:p>
            <a:pPr lvl="1">
              <a:lnSpc>
                <a:spcPct val="150000"/>
              </a:lnSpc>
            </a:pPr>
            <a:r>
              <a:rPr lang="en-US" dirty="0"/>
              <a:t>Data Security Officer</a:t>
            </a:r>
          </a:p>
        </p:txBody>
      </p:sp>
      <p:sp>
        <p:nvSpPr>
          <p:cNvPr id="4" name="Slide Number Placeholder 3">
            <a:extLst>
              <a:ext uri="{FF2B5EF4-FFF2-40B4-BE49-F238E27FC236}">
                <a16:creationId xmlns:a16="http://schemas.microsoft.com/office/drawing/2014/main" id="{D9DD7A62-52A6-497A-B277-3EB471E4F639}"/>
              </a:ext>
            </a:extLst>
          </p:cNvPr>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3124060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E6C2F-3D84-4660-8B10-A2F3456E6F73}"/>
              </a:ext>
            </a:extLst>
          </p:cNvPr>
          <p:cNvSpPr>
            <a:spLocks noGrp="1"/>
          </p:cNvSpPr>
          <p:nvPr>
            <p:ph type="title"/>
          </p:nvPr>
        </p:nvSpPr>
        <p:spPr/>
        <p:txBody>
          <a:bodyPr/>
          <a:lstStyle/>
          <a:p>
            <a:r>
              <a:rPr lang="en-US" dirty="0"/>
              <a:t>Data Governance Team</a:t>
            </a:r>
          </a:p>
        </p:txBody>
      </p:sp>
      <p:sp>
        <p:nvSpPr>
          <p:cNvPr id="3" name="Content Placeholder 2">
            <a:extLst>
              <a:ext uri="{FF2B5EF4-FFF2-40B4-BE49-F238E27FC236}">
                <a16:creationId xmlns:a16="http://schemas.microsoft.com/office/drawing/2014/main" id="{862A5904-76F4-4362-90B1-19C53C6FE634}"/>
              </a:ext>
            </a:extLst>
          </p:cNvPr>
          <p:cNvSpPr>
            <a:spLocks noGrp="1"/>
          </p:cNvSpPr>
          <p:nvPr>
            <p:ph idx="1"/>
          </p:nvPr>
        </p:nvSpPr>
        <p:spPr/>
        <p:txBody>
          <a:bodyPr>
            <a:normAutofit/>
          </a:bodyPr>
          <a:lstStyle/>
          <a:p>
            <a:r>
              <a:rPr lang="en-US" dirty="0"/>
              <a:t>The Data Governance Team is responsible for overseeing data governance across the organization.</a:t>
            </a:r>
          </a:p>
          <a:p>
            <a:r>
              <a:rPr lang="en-US" dirty="0"/>
              <a:t>The Data Governance Team is a cross-functional team that includes representatives from different departments and business units.</a:t>
            </a:r>
          </a:p>
          <a:p>
            <a:pPr lvl="1"/>
            <a:r>
              <a:rPr lang="en-US" dirty="0"/>
              <a:t>Responsible for developing and implementing data governance policies and procedures.</a:t>
            </a:r>
          </a:p>
          <a:p>
            <a:pPr lvl="1"/>
            <a:r>
              <a:rPr lang="en-US" dirty="0"/>
              <a:t>Ensures that data governance policies and procedures are communicated and enforced across the organization.</a:t>
            </a:r>
          </a:p>
          <a:p>
            <a:pPr lvl="1"/>
            <a:r>
              <a:rPr lang="en-US" dirty="0"/>
              <a:t>Monitors and reports on data governance compliance and makes recommendations for improvements.</a:t>
            </a:r>
          </a:p>
          <a:p>
            <a:endParaRPr lang="en-US" dirty="0"/>
          </a:p>
          <a:p>
            <a:endParaRPr lang="en-US" dirty="0"/>
          </a:p>
        </p:txBody>
      </p:sp>
      <p:sp>
        <p:nvSpPr>
          <p:cNvPr id="4" name="Slide Number Placeholder 3">
            <a:extLst>
              <a:ext uri="{FF2B5EF4-FFF2-40B4-BE49-F238E27FC236}">
                <a16:creationId xmlns:a16="http://schemas.microsoft.com/office/drawing/2014/main" id="{93638297-277B-4EFB-8574-3C59BC90471F}"/>
              </a:ext>
            </a:extLst>
          </p:cNvPr>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2765834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15144-9039-4838-A272-8EC6A2897405}"/>
              </a:ext>
            </a:extLst>
          </p:cNvPr>
          <p:cNvSpPr>
            <a:spLocks noGrp="1"/>
          </p:cNvSpPr>
          <p:nvPr>
            <p:ph type="title"/>
          </p:nvPr>
        </p:nvSpPr>
        <p:spPr/>
        <p:txBody>
          <a:bodyPr/>
          <a:lstStyle/>
          <a:p>
            <a:r>
              <a:rPr lang="en-US" dirty="0"/>
              <a:t>Data Steward</a:t>
            </a:r>
          </a:p>
        </p:txBody>
      </p:sp>
      <p:sp>
        <p:nvSpPr>
          <p:cNvPr id="3" name="Content Placeholder 2">
            <a:extLst>
              <a:ext uri="{FF2B5EF4-FFF2-40B4-BE49-F238E27FC236}">
                <a16:creationId xmlns:a16="http://schemas.microsoft.com/office/drawing/2014/main" id="{F93788A8-E37C-4ABE-9718-A5AA21992487}"/>
              </a:ext>
            </a:extLst>
          </p:cNvPr>
          <p:cNvSpPr>
            <a:spLocks noGrp="1"/>
          </p:cNvSpPr>
          <p:nvPr>
            <p:ph idx="1"/>
          </p:nvPr>
        </p:nvSpPr>
        <p:spPr/>
        <p:txBody>
          <a:bodyPr>
            <a:normAutofit/>
          </a:bodyPr>
          <a:lstStyle/>
          <a:p>
            <a:r>
              <a:rPr lang="en-US" dirty="0"/>
              <a:t>Data Stewards are responsible for managing data within their department or business unit.</a:t>
            </a:r>
          </a:p>
          <a:p>
            <a:r>
              <a:rPr lang="en-US" dirty="0"/>
              <a:t>Data Stewards are individuals responsible for managing data within their department or business unit.</a:t>
            </a:r>
          </a:p>
          <a:p>
            <a:pPr lvl="1"/>
            <a:r>
              <a:rPr lang="en-US" dirty="0"/>
              <a:t>Responsible for ensuring that data is accurate, complete, and consistent.</a:t>
            </a:r>
          </a:p>
          <a:p>
            <a:pPr lvl="1"/>
            <a:r>
              <a:rPr lang="en-US" dirty="0"/>
              <a:t>Ensure that data is accessible to authorized personnel and that data security and privacy are maintained.</a:t>
            </a:r>
          </a:p>
          <a:p>
            <a:pPr lvl="1"/>
            <a:r>
              <a:rPr lang="en-US" dirty="0"/>
              <a:t>Work closely with the Data Governance Team to ensure that data governance policies and procedures are followed.</a:t>
            </a:r>
          </a:p>
          <a:p>
            <a:endParaRPr lang="en-US" dirty="0"/>
          </a:p>
          <a:p>
            <a:endParaRPr lang="en-US" dirty="0"/>
          </a:p>
        </p:txBody>
      </p:sp>
      <p:sp>
        <p:nvSpPr>
          <p:cNvPr id="4" name="Slide Number Placeholder 3">
            <a:extLst>
              <a:ext uri="{FF2B5EF4-FFF2-40B4-BE49-F238E27FC236}">
                <a16:creationId xmlns:a16="http://schemas.microsoft.com/office/drawing/2014/main" id="{45D9B580-55FE-47CB-889B-581D6E46E166}"/>
              </a:ext>
            </a:extLst>
          </p:cNvPr>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2001412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4E121-7FB0-4F38-8E63-92ED4E4AB3C8}"/>
              </a:ext>
            </a:extLst>
          </p:cNvPr>
          <p:cNvSpPr>
            <a:spLocks noGrp="1"/>
          </p:cNvSpPr>
          <p:nvPr>
            <p:ph type="title"/>
          </p:nvPr>
        </p:nvSpPr>
        <p:spPr/>
        <p:txBody>
          <a:bodyPr/>
          <a:lstStyle/>
          <a:p>
            <a:r>
              <a:rPr lang="en-US" dirty="0"/>
              <a:t>Data Custodian</a:t>
            </a:r>
          </a:p>
        </p:txBody>
      </p:sp>
      <p:sp>
        <p:nvSpPr>
          <p:cNvPr id="3" name="Content Placeholder 2">
            <a:extLst>
              <a:ext uri="{FF2B5EF4-FFF2-40B4-BE49-F238E27FC236}">
                <a16:creationId xmlns:a16="http://schemas.microsoft.com/office/drawing/2014/main" id="{EC135F5A-EBEC-42B1-A086-7C896DA20136}"/>
              </a:ext>
            </a:extLst>
          </p:cNvPr>
          <p:cNvSpPr>
            <a:spLocks noGrp="1"/>
          </p:cNvSpPr>
          <p:nvPr>
            <p:ph idx="1"/>
          </p:nvPr>
        </p:nvSpPr>
        <p:spPr/>
        <p:txBody>
          <a:bodyPr>
            <a:normAutofit fontScale="92500" lnSpcReduction="10000"/>
          </a:bodyPr>
          <a:lstStyle/>
          <a:p>
            <a:r>
              <a:rPr lang="en-US" dirty="0"/>
              <a:t>IT staff responsible for storing, securing, and maintaining data systems.</a:t>
            </a:r>
          </a:p>
          <a:p>
            <a:r>
              <a:rPr lang="en-US" dirty="0"/>
              <a:t>Responsible for the technical management of data systems, including data storage, security, and maintenance.</a:t>
            </a:r>
          </a:p>
          <a:p>
            <a:r>
              <a:rPr lang="en-US" dirty="0"/>
              <a:t>Their role includes ensuring data systems are running smoothly, efficiently, and securely, and that data is properly backed up and recovered in case of system failures or other disruptions.</a:t>
            </a:r>
          </a:p>
          <a:p>
            <a:r>
              <a:rPr lang="en-US" dirty="0"/>
              <a:t>Work closely with the Data Governance Team to ensure that data systems are aligned with organizational data governance policies and procedures.</a:t>
            </a:r>
          </a:p>
          <a:p>
            <a:r>
              <a:rPr lang="en-US" dirty="0"/>
              <a:t>Ensures that data access controls are in place and that data is properly secured against unauthorized access or breaches.</a:t>
            </a:r>
          </a:p>
          <a:p>
            <a:r>
              <a:rPr lang="en-US" dirty="0"/>
              <a:t>Monitor data systems for potential security risks and work with the Data Security Officer to address any security concerns.</a:t>
            </a:r>
          </a:p>
          <a:p>
            <a:endParaRPr lang="en-US" dirty="0"/>
          </a:p>
        </p:txBody>
      </p:sp>
      <p:sp>
        <p:nvSpPr>
          <p:cNvPr id="4" name="Slide Number Placeholder 3">
            <a:extLst>
              <a:ext uri="{FF2B5EF4-FFF2-40B4-BE49-F238E27FC236}">
                <a16:creationId xmlns:a16="http://schemas.microsoft.com/office/drawing/2014/main" id="{102A6A3B-2550-4375-B39F-48E3D3680934}"/>
              </a:ext>
            </a:extLst>
          </p:cNvPr>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1140279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67F42-2192-4424-A5A0-E872EADCC005}"/>
              </a:ext>
            </a:extLst>
          </p:cNvPr>
          <p:cNvSpPr>
            <a:spLocks noGrp="1"/>
          </p:cNvSpPr>
          <p:nvPr>
            <p:ph type="title"/>
          </p:nvPr>
        </p:nvSpPr>
        <p:spPr/>
        <p:txBody>
          <a:bodyPr/>
          <a:lstStyle/>
          <a:p>
            <a:r>
              <a:rPr lang="en-US" dirty="0"/>
              <a:t>Data Analyst</a:t>
            </a:r>
          </a:p>
        </p:txBody>
      </p:sp>
      <p:sp>
        <p:nvSpPr>
          <p:cNvPr id="3" name="Content Placeholder 2">
            <a:extLst>
              <a:ext uri="{FF2B5EF4-FFF2-40B4-BE49-F238E27FC236}">
                <a16:creationId xmlns:a16="http://schemas.microsoft.com/office/drawing/2014/main" id="{BFA34540-6257-4C05-97DD-84DCABE41A13}"/>
              </a:ext>
            </a:extLst>
          </p:cNvPr>
          <p:cNvSpPr>
            <a:spLocks noGrp="1"/>
          </p:cNvSpPr>
          <p:nvPr>
            <p:ph idx="1"/>
          </p:nvPr>
        </p:nvSpPr>
        <p:spPr/>
        <p:txBody>
          <a:bodyPr>
            <a:normAutofit/>
          </a:bodyPr>
          <a:lstStyle/>
          <a:p>
            <a:r>
              <a:rPr lang="en-US" dirty="0"/>
              <a:t>An individual responsible for analyzing data and creating reports.</a:t>
            </a:r>
          </a:p>
          <a:p>
            <a:r>
              <a:rPr lang="en-US" dirty="0"/>
              <a:t>Responsible for analyzing data to support business decision-making, strategic planning, and operational optimization.</a:t>
            </a:r>
          </a:p>
          <a:p>
            <a:r>
              <a:rPr lang="en-US" dirty="0"/>
              <a:t>Their role includes creating reports, dashboards, and other visualizations to help stakeholders understand data trends and patterns.</a:t>
            </a:r>
          </a:p>
          <a:p>
            <a:r>
              <a:rPr lang="en-US" dirty="0"/>
              <a:t>Work closely with the Data Governance Team to ensure that data is accurate, complete, and consistent, and that data analysis is conducted in accordance with organizational data governance policies and procedures.</a:t>
            </a:r>
          </a:p>
          <a:p>
            <a:r>
              <a:rPr lang="en-US" dirty="0"/>
              <a:t>Works with data stewards to ensure that data is properly cataloged and inventoried, and that data quality is monitored and improved.</a:t>
            </a:r>
          </a:p>
          <a:p>
            <a:endParaRPr lang="en-US" dirty="0"/>
          </a:p>
        </p:txBody>
      </p:sp>
      <p:sp>
        <p:nvSpPr>
          <p:cNvPr id="4" name="Slide Number Placeholder 3">
            <a:extLst>
              <a:ext uri="{FF2B5EF4-FFF2-40B4-BE49-F238E27FC236}">
                <a16:creationId xmlns:a16="http://schemas.microsoft.com/office/drawing/2014/main" id="{33C598D7-F13C-4F93-AD76-534D43755D00}"/>
              </a:ext>
            </a:extLst>
          </p:cNvPr>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2457933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0C88C-5219-FB1A-EBD9-4FD48074B9BA}"/>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BF2C2F52-03EA-9DE3-39E8-C9519416EE9D}"/>
              </a:ext>
            </a:extLst>
          </p:cNvPr>
          <p:cNvSpPr>
            <a:spLocks noGrp="1"/>
          </p:cNvSpPr>
          <p:nvPr>
            <p:ph idx="1"/>
          </p:nvPr>
        </p:nvSpPr>
        <p:spPr/>
        <p:txBody>
          <a:bodyPr/>
          <a:lstStyle/>
          <a:p>
            <a:r>
              <a:rPr lang="en-US" dirty="0"/>
              <a:t>Data governance roles in an organization</a:t>
            </a:r>
          </a:p>
          <a:p>
            <a:r>
              <a:rPr lang="en-US" dirty="0"/>
              <a:t>Data management roles and responsibilities</a:t>
            </a:r>
          </a:p>
          <a:p>
            <a:r>
              <a:rPr lang="en-US" dirty="0"/>
              <a:t>Data stewardship and data ownership</a:t>
            </a:r>
          </a:p>
        </p:txBody>
      </p:sp>
      <p:sp>
        <p:nvSpPr>
          <p:cNvPr id="4" name="Slide Number Placeholder 3">
            <a:extLst>
              <a:ext uri="{FF2B5EF4-FFF2-40B4-BE49-F238E27FC236}">
                <a16:creationId xmlns:a16="http://schemas.microsoft.com/office/drawing/2014/main" id="{F7B382BD-CF9B-D357-1DF3-86F64F79ED34}"/>
              </a:ext>
            </a:extLst>
          </p:cNvPr>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945294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EB99-B1F5-4EDD-A5BD-D4CD4CB3284E}"/>
              </a:ext>
            </a:extLst>
          </p:cNvPr>
          <p:cNvSpPr>
            <a:spLocks noGrp="1"/>
          </p:cNvSpPr>
          <p:nvPr>
            <p:ph type="title"/>
          </p:nvPr>
        </p:nvSpPr>
        <p:spPr/>
        <p:txBody>
          <a:bodyPr/>
          <a:lstStyle/>
          <a:p>
            <a:r>
              <a:rPr lang="en-US" dirty="0"/>
              <a:t>Data Quality Analyst</a:t>
            </a:r>
          </a:p>
        </p:txBody>
      </p:sp>
      <p:sp>
        <p:nvSpPr>
          <p:cNvPr id="3" name="Content Placeholder 2">
            <a:extLst>
              <a:ext uri="{FF2B5EF4-FFF2-40B4-BE49-F238E27FC236}">
                <a16:creationId xmlns:a16="http://schemas.microsoft.com/office/drawing/2014/main" id="{A033E262-9480-4BA2-BDEB-8F175312BD82}"/>
              </a:ext>
            </a:extLst>
          </p:cNvPr>
          <p:cNvSpPr>
            <a:spLocks noGrp="1"/>
          </p:cNvSpPr>
          <p:nvPr>
            <p:ph idx="1"/>
          </p:nvPr>
        </p:nvSpPr>
        <p:spPr/>
        <p:txBody>
          <a:bodyPr>
            <a:normAutofit/>
          </a:bodyPr>
          <a:lstStyle/>
          <a:p>
            <a:r>
              <a:rPr lang="en-US" dirty="0"/>
              <a:t>An individual responsible for monitoring and improving data quality.</a:t>
            </a:r>
          </a:p>
          <a:p>
            <a:r>
              <a:rPr lang="en-US" dirty="0"/>
              <a:t>Responsible for monitoring and improving data quality across the organization.</a:t>
            </a:r>
          </a:p>
          <a:p>
            <a:r>
              <a:rPr lang="en-US" dirty="0"/>
              <a:t>Their role includes identifying data quality issues, developing data quality metrics, and implementing data quality improvement plans.</a:t>
            </a:r>
          </a:p>
          <a:p>
            <a:r>
              <a:rPr lang="en-US" dirty="0"/>
              <a:t>Work closely with data stewards and data analysts to ensure that data is accurate, complete, and consistent, and that data quality issues are identified and addressed.</a:t>
            </a:r>
          </a:p>
          <a:p>
            <a:r>
              <a:rPr lang="en-US" dirty="0"/>
              <a:t>Works with the Data Governance Team to ensure that data quality policies and procedures are in place and followed across the organization.</a:t>
            </a:r>
          </a:p>
          <a:p>
            <a:endParaRPr lang="en-US" dirty="0"/>
          </a:p>
        </p:txBody>
      </p:sp>
      <p:sp>
        <p:nvSpPr>
          <p:cNvPr id="4" name="Slide Number Placeholder 3">
            <a:extLst>
              <a:ext uri="{FF2B5EF4-FFF2-40B4-BE49-F238E27FC236}">
                <a16:creationId xmlns:a16="http://schemas.microsoft.com/office/drawing/2014/main" id="{73140ADC-3606-42BF-9088-09EA0CD49B0F}"/>
              </a:ext>
            </a:extLst>
          </p:cNvPr>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1262575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F54B2-FF52-4269-9F0B-337F07CCB145}"/>
              </a:ext>
            </a:extLst>
          </p:cNvPr>
          <p:cNvSpPr>
            <a:spLocks noGrp="1"/>
          </p:cNvSpPr>
          <p:nvPr>
            <p:ph type="title"/>
          </p:nvPr>
        </p:nvSpPr>
        <p:spPr/>
        <p:txBody>
          <a:bodyPr/>
          <a:lstStyle/>
          <a:p>
            <a:r>
              <a:rPr lang="en-US" dirty="0"/>
              <a:t>Data Security Officer</a:t>
            </a:r>
          </a:p>
        </p:txBody>
      </p:sp>
      <p:sp>
        <p:nvSpPr>
          <p:cNvPr id="3" name="Content Placeholder 2">
            <a:extLst>
              <a:ext uri="{FF2B5EF4-FFF2-40B4-BE49-F238E27FC236}">
                <a16:creationId xmlns:a16="http://schemas.microsoft.com/office/drawing/2014/main" id="{2C4C7CBE-4DA8-486C-B7F9-743E4E635FFD}"/>
              </a:ext>
            </a:extLst>
          </p:cNvPr>
          <p:cNvSpPr>
            <a:spLocks noGrp="1"/>
          </p:cNvSpPr>
          <p:nvPr>
            <p:ph idx="1"/>
          </p:nvPr>
        </p:nvSpPr>
        <p:spPr/>
        <p:txBody>
          <a:bodyPr>
            <a:normAutofit fontScale="92500" lnSpcReduction="10000"/>
          </a:bodyPr>
          <a:lstStyle/>
          <a:p>
            <a:r>
              <a:rPr lang="en-US" dirty="0"/>
              <a:t>An individual responsible for ensuring data security and compliance.</a:t>
            </a:r>
          </a:p>
          <a:p>
            <a:r>
              <a:rPr lang="en-US" dirty="0"/>
              <a:t>The Data Security Officer is responsible for ensuring that organizational data is properly secured and protected against unauthorized access, breaches, or other security threats.</a:t>
            </a:r>
          </a:p>
          <a:p>
            <a:r>
              <a:rPr lang="en-US" dirty="0"/>
              <a:t>Their role includes developing and implementing data security policies and procedures, conducting security audits and risk assessments, and ensuring compliance with relevant data security regulations and standards.</a:t>
            </a:r>
          </a:p>
          <a:p>
            <a:r>
              <a:rPr lang="en-US" dirty="0"/>
              <a:t>Work closely with the Data Governance Team to ensure that data security policies and procedures are aligned with organizational data governance policies and procedures.</a:t>
            </a:r>
          </a:p>
          <a:p>
            <a:r>
              <a:rPr lang="en-US" dirty="0"/>
              <a:t>Works with data custodians and data analysts to ensure that data systems are properly secured and that data access controls are in place.</a:t>
            </a:r>
          </a:p>
          <a:p>
            <a:endParaRPr lang="en-US" dirty="0"/>
          </a:p>
        </p:txBody>
      </p:sp>
      <p:sp>
        <p:nvSpPr>
          <p:cNvPr id="4" name="Slide Number Placeholder 3">
            <a:extLst>
              <a:ext uri="{FF2B5EF4-FFF2-40B4-BE49-F238E27FC236}">
                <a16:creationId xmlns:a16="http://schemas.microsoft.com/office/drawing/2014/main" id="{A5A49875-4683-4EB1-A674-A9B48256F81D}"/>
              </a:ext>
            </a:extLst>
          </p:cNvPr>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3426324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7E73540-F765-493C-BC67-1C52FAE7778C}"/>
              </a:ext>
            </a:extLst>
          </p:cNvPr>
          <p:cNvSpPr>
            <a:spLocks noGrp="1"/>
          </p:cNvSpPr>
          <p:nvPr>
            <p:ph type="title"/>
          </p:nvPr>
        </p:nvSpPr>
        <p:spPr/>
        <p:txBody>
          <a:bodyPr/>
          <a:lstStyle/>
          <a:p>
            <a:r>
              <a:rPr lang="en-US" dirty="0"/>
              <a:t>Data management roles and responsibilities</a:t>
            </a:r>
          </a:p>
        </p:txBody>
      </p:sp>
      <p:sp>
        <p:nvSpPr>
          <p:cNvPr id="6" name="Text Placeholder 5">
            <a:extLst>
              <a:ext uri="{FF2B5EF4-FFF2-40B4-BE49-F238E27FC236}">
                <a16:creationId xmlns:a16="http://schemas.microsoft.com/office/drawing/2014/main" id="{7AFF8889-1541-4F6B-B706-33DE1404069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805A0AB-EA69-4A13-9A71-83919CB4B313}"/>
              </a:ext>
            </a:extLst>
          </p:cNvPr>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2407278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B5C38-7BAF-4A84-A521-BE2C8EBD261E}"/>
              </a:ext>
            </a:extLst>
          </p:cNvPr>
          <p:cNvSpPr>
            <a:spLocks noGrp="1"/>
          </p:cNvSpPr>
          <p:nvPr>
            <p:ph type="title"/>
          </p:nvPr>
        </p:nvSpPr>
        <p:spPr/>
        <p:txBody>
          <a:bodyPr>
            <a:normAutofit/>
          </a:bodyPr>
          <a:lstStyle/>
          <a:p>
            <a:r>
              <a:rPr lang="en-US" dirty="0"/>
              <a:t>An Overview</a:t>
            </a:r>
          </a:p>
        </p:txBody>
      </p:sp>
      <p:sp>
        <p:nvSpPr>
          <p:cNvPr id="3" name="Content Placeholder 2">
            <a:extLst>
              <a:ext uri="{FF2B5EF4-FFF2-40B4-BE49-F238E27FC236}">
                <a16:creationId xmlns:a16="http://schemas.microsoft.com/office/drawing/2014/main" id="{7A8D7163-870F-4AA7-AD22-1919D9E64EAB}"/>
              </a:ext>
            </a:extLst>
          </p:cNvPr>
          <p:cNvSpPr>
            <a:spLocks noGrp="1"/>
          </p:cNvSpPr>
          <p:nvPr>
            <p:ph idx="1"/>
          </p:nvPr>
        </p:nvSpPr>
        <p:spPr/>
        <p:txBody>
          <a:bodyPr/>
          <a:lstStyle/>
          <a:p>
            <a:r>
              <a:rPr lang="en-US" dirty="0"/>
              <a:t>Data management roles and responsibilities are critical for ensuring data quality, security, and compliance.</a:t>
            </a:r>
          </a:p>
          <a:p>
            <a:r>
              <a:rPr lang="en-US" dirty="0"/>
              <a:t>Clearly defined roles and responsibilities help to avoid confusion and ensure that tasks are completed efficiently.</a:t>
            </a:r>
          </a:p>
        </p:txBody>
      </p:sp>
      <p:sp>
        <p:nvSpPr>
          <p:cNvPr id="4" name="Slide Number Placeholder 3">
            <a:extLst>
              <a:ext uri="{FF2B5EF4-FFF2-40B4-BE49-F238E27FC236}">
                <a16:creationId xmlns:a16="http://schemas.microsoft.com/office/drawing/2014/main" id="{C66306E9-C206-4B7F-A488-7A724E1E6316}"/>
              </a:ext>
            </a:extLst>
          </p:cNvPr>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2007789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EE795-1F6C-44AC-BEBD-9F94073A826C}"/>
              </a:ext>
            </a:extLst>
          </p:cNvPr>
          <p:cNvSpPr>
            <a:spLocks noGrp="1"/>
          </p:cNvSpPr>
          <p:nvPr>
            <p:ph type="title"/>
          </p:nvPr>
        </p:nvSpPr>
        <p:spPr/>
        <p:txBody>
          <a:bodyPr/>
          <a:lstStyle/>
          <a:p>
            <a:r>
              <a:rPr lang="en-US" dirty="0"/>
              <a:t>Data Management Roles</a:t>
            </a:r>
          </a:p>
        </p:txBody>
      </p:sp>
      <p:sp>
        <p:nvSpPr>
          <p:cNvPr id="3" name="Content Placeholder 2">
            <a:extLst>
              <a:ext uri="{FF2B5EF4-FFF2-40B4-BE49-F238E27FC236}">
                <a16:creationId xmlns:a16="http://schemas.microsoft.com/office/drawing/2014/main" id="{D8B59371-F20B-4C27-A44E-70EED9E03233}"/>
              </a:ext>
            </a:extLst>
          </p:cNvPr>
          <p:cNvSpPr>
            <a:spLocks noGrp="1"/>
          </p:cNvSpPr>
          <p:nvPr>
            <p:ph idx="1"/>
          </p:nvPr>
        </p:nvSpPr>
        <p:spPr/>
        <p:txBody>
          <a:bodyPr numCol="2">
            <a:normAutofit fontScale="55000" lnSpcReduction="20000"/>
          </a:bodyPr>
          <a:lstStyle/>
          <a:p>
            <a:r>
              <a:rPr lang="en-US" dirty="0"/>
              <a:t>Enterprise Architect</a:t>
            </a:r>
          </a:p>
          <a:p>
            <a:r>
              <a:rPr lang="en-US" dirty="0"/>
              <a:t>Data Architect</a:t>
            </a:r>
          </a:p>
          <a:p>
            <a:r>
              <a:rPr lang="en-US" dirty="0"/>
              <a:t>Data Modelers</a:t>
            </a:r>
          </a:p>
          <a:p>
            <a:r>
              <a:rPr lang="en-US" dirty="0"/>
              <a:t>IT Managers</a:t>
            </a:r>
          </a:p>
          <a:p>
            <a:r>
              <a:rPr lang="en-US" dirty="0"/>
              <a:t>Data Engineers</a:t>
            </a:r>
          </a:p>
          <a:p>
            <a:r>
              <a:rPr lang="en-US" dirty="0"/>
              <a:t>Data Storage Managers</a:t>
            </a:r>
          </a:p>
          <a:p>
            <a:r>
              <a:rPr lang="en-US" dirty="0"/>
              <a:t>Big Data Analysts</a:t>
            </a:r>
          </a:p>
          <a:p>
            <a:r>
              <a:rPr lang="en-US" dirty="0"/>
              <a:t>Data Warehouse Architects</a:t>
            </a:r>
          </a:p>
          <a:p>
            <a:r>
              <a:rPr lang="en-US" dirty="0"/>
              <a:t>Data Warehouse Engineers</a:t>
            </a:r>
          </a:p>
          <a:p>
            <a:r>
              <a:rPr lang="en-US" dirty="0"/>
              <a:t>Data Warehouse Analysts</a:t>
            </a:r>
          </a:p>
          <a:p>
            <a:r>
              <a:rPr lang="en-US" dirty="0"/>
              <a:t>Business Intelligence Analysts</a:t>
            </a:r>
          </a:p>
          <a:p>
            <a:r>
              <a:rPr lang="en-US" dirty="0"/>
              <a:t>Master Data Managers</a:t>
            </a:r>
          </a:p>
          <a:p>
            <a:r>
              <a:rPr lang="en-US" dirty="0"/>
              <a:t>Data Governance Managers</a:t>
            </a:r>
          </a:p>
          <a:p>
            <a:r>
              <a:rPr lang="en-US" dirty="0"/>
              <a:t>Data Stewardship Managers</a:t>
            </a:r>
          </a:p>
          <a:p>
            <a:r>
              <a:rPr lang="en-US" dirty="0"/>
              <a:t>Data Quality Analysts</a:t>
            </a:r>
          </a:p>
          <a:p>
            <a:r>
              <a:rPr lang="en-US" dirty="0"/>
              <a:t>Data Operations Managers</a:t>
            </a:r>
          </a:p>
          <a:p>
            <a:r>
              <a:rPr lang="en-US" dirty="0"/>
              <a:t>Reference Data Managers</a:t>
            </a:r>
          </a:p>
          <a:p>
            <a:r>
              <a:rPr lang="en-US" dirty="0"/>
              <a:t>Data Integration Specialists</a:t>
            </a:r>
          </a:p>
          <a:p>
            <a:r>
              <a:rPr lang="en-US" dirty="0"/>
              <a:t>Data Interoperability Specialists</a:t>
            </a:r>
          </a:p>
          <a:p>
            <a:r>
              <a:rPr lang="en-US" dirty="0"/>
              <a:t>Enterprise Integration Architects</a:t>
            </a:r>
          </a:p>
          <a:p>
            <a:r>
              <a:rPr lang="en-US" dirty="0"/>
              <a:t>Data Scientists</a:t>
            </a:r>
          </a:p>
          <a:p>
            <a:r>
              <a:rPr lang="en-US" dirty="0"/>
              <a:t>Data Analysts</a:t>
            </a:r>
          </a:p>
          <a:p>
            <a:r>
              <a:rPr lang="en-US" dirty="0"/>
              <a:t>Business Analysts</a:t>
            </a:r>
          </a:p>
          <a:p>
            <a:r>
              <a:rPr lang="en-US" dirty="0"/>
              <a:t>Machine Learning Engineers</a:t>
            </a:r>
          </a:p>
          <a:p>
            <a:r>
              <a:rPr lang="en-US" dirty="0"/>
              <a:t>Predictive Modeling Analysts</a:t>
            </a:r>
          </a:p>
          <a:p>
            <a:r>
              <a:rPr lang="en-US" dirty="0"/>
              <a:t>Data Visualization Specialists</a:t>
            </a:r>
          </a:p>
          <a:p>
            <a:r>
              <a:rPr lang="en-US" dirty="0"/>
              <a:t>Data Monetization Strategists</a:t>
            </a:r>
          </a:p>
          <a:p>
            <a:r>
              <a:rPr lang="en-US" dirty="0"/>
              <a:t>Document Management Specialists</a:t>
            </a:r>
          </a:p>
          <a:p>
            <a:r>
              <a:rPr lang="en-US" dirty="0"/>
              <a:t>Content Management Specialists</a:t>
            </a:r>
          </a:p>
          <a:p>
            <a:r>
              <a:rPr lang="en-US" dirty="0"/>
              <a:t>Enterprise Content Management Architects</a:t>
            </a:r>
          </a:p>
          <a:p>
            <a:r>
              <a:rPr lang="en-US" dirty="0"/>
              <a:t>Information Architects</a:t>
            </a:r>
          </a:p>
        </p:txBody>
      </p:sp>
      <p:sp>
        <p:nvSpPr>
          <p:cNvPr id="4" name="Slide Number Placeholder 3">
            <a:extLst>
              <a:ext uri="{FF2B5EF4-FFF2-40B4-BE49-F238E27FC236}">
                <a16:creationId xmlns:a16="http://schemas.microsoft.com/office/drawing/2014/main" id="{CF087E2F-AD67-4A64-911F-5939EF9EE5E7}"/>
              </a:ext>
            </a:extLst>
          </p:cNvPr>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791138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D833F-69D7-43BC-AA1E-EE04B4AED2AB}"/>
              </a:ext>
            </a:extLst>
          </p:cNvPr>
          <p:cNvSpPr>
            <a:spLocks noGrp="1"/>
          </p:cNvSpPr>
          <p:nvPr>
            <p:ph type="title"/>
          </p:nvPr>
        </p:nvSpPr>
        <p:spPr/>
        <p:txBody>
          <a:bodyPr/>
          <a:lstStyle/>
          <a:p>
            <a:r>
              <a:rPr lang="en-US" dirty="0"/>
              <a:t>Different Data Management Roles  </a:t>
            </a:r>
          </a:p>
        </p:txBody>
      </p:sp>
      <p:sp>
        <p:nvSpPr>
          <p:cNvPr id="3" name="Content Placeholder 2">
            <a:extLst>
              <a:ext uri="{FF2B5EF4-FFF2-40B4-BE49-F238E27FC236}">
                <a16:creationId xmlns:a16="http://schemas.microsoft.com/office/drawing/2014/main" id="{41C848D5-B049-4520-BCB9-E41A9DD809D8}"/>
              </a:ext>
            </a:extLst>
          </p:cNvPr>
          <p:cNvSpPr>
            <a:spLocks noGrp="1"/>
          </p:cNvSpPr>
          <p:nvPr>
            <p:ph idx="1"/>
          </p:nvPr>
        </p:nvSpPr>
        <p:spPr/>
        <p:txBody>
          <a:bodyPr/>
          <a:lstStyle/>
          <a:p>
            <a:r>
              <a:rPr lang="it-IT" dirty="0"/>
              <a:t>Data Architect</a:t>
            </a:r>
          </a:p>
          <a:p>
            <a:r>
              <a:rPr lang="it-IT" dirty="0"/>
              <a:t>Database Administrator (DBA)</a:t>
            </a:r>
          </a:p>
          <a:p>
            <a:r>
              <a:rPr lang="it-IT" dirty="0"/>
              <a:t>Data Analyst</a:t>
            </a:r>
          </a:p>
          <a:p>
            <a:r>
              <a:rPr lang="it-IT" dirty="0"/>
              <a:t>Data Scientist</a:t>
            </a:r>
          </a:p>
          <a:p>
            <a:r>
              <a:rPr lang="it-IT" dirty="0"/>
              <a:t>Data Manager</a:t>
            </a:r>
          </a:p>
          <a:p>
            <a:r>
              <a:rPr lang="it-IT" dirty="0"/>
              <a:t>Data Modeler</a:t>
            </a:r>
          </a:p>
          <a:p>
            <a:r>
              <a:rPr lang="it-IT" dirty="0"/>
              <a:t>Data Quality</a:t>
            </a:r>
          </a:p>
          <a:p>
            <a:r>
              <a:rPr lang="it-IT" dirty="0"/>
              <a:t>Data Engineer</a:t>
            </a:r>
            <a:endParaRPr lang="en-US" dirty="0"/>
          </a:p>
        </p:txBody>
      </p:sp>
      <p:sp>
        <p:nvSpPr>
          <p:cNvPr id="4" name="Slide Number Placeholder 3">
            <a:extLst>
              <a:ext uri="{FF2B5EF4-FFF2-40B4-BE49-F238E27FC236}">
                <a16:creationId xmlns:a16="http://schemas.microsoft.com/office/drawing/2014/main" id="{1802F2C2-2A72-4911-9E12-C097E141C822}"/>
              </a:ext>
            </a:extLst>
          </p:cNvPr>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17655231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0414E-8F97-4DC8-9C6D-36130D5F7DC3}"/>
              </a:ext>
            </a:extLst>
          </p:cNvPr>
          <p:cNvSpPr>
            <a:spLocks noGrp="1"/>
          </p:cNvSpPr>
          <p:nvPr>
            <p:ph type="title"/>
          </p:nvPr>
        </p:nvSpPr>
        <p:spPr/>
        <p:txBody>
          <a:bodyPr/>
          <a:lstStyle/>
          <a:p>
            <a:r>
              <a:rPr lang="en-US" dirty="0"/>
              <a:t>Data Architect</a:t>
            </a:r>
          </a:p>
        </p:txBody>
      </p:sp>
      <p:sp>
        <p:nvSpPr>
          <p:cNvPr id="3" name="Content Placeholder 2">
            <a:extLst>
              <a:ext uri="{FF2B5EF4-FFF2-40B4-BE49-F238E27FC236}">
                <a16:creationId xmlns:a16="http://schemas.microsoft.com/office/drawing/2014/main" id="{6EEDCAAC-B1F9-47D7-A2C2-2DACCBF7862A}"/>
              </a:ext>
            </a:extLst>
          </p:cNvPr>
          <p:cNvSpPr>
            <a:spLocks noGrp="1"/>
          </p:cNvSpPr>
          <p:nvPr>
            <p:ph idx="1"/>
          </p:nvPr>
        </p:nvSpPr>
        <p:spPr/>
        <p:txBody>
          <a:bodyPr>
            <a:normAutofit/>
          </a:bodyPr>
          <a:lstStyle/>
          <a:p>
            <a:r>
              <a:rPr lang="en-US" dirty="0"/>
              <a:t>Responsible for designing and maintaining the overall data architecture of an organization, including data storage, processing, and retrieval systems.</a:t>
            </a:r>
          </a:p>
          <a:p>
            <a:r>
              <a:rPr lang="en-US" dirty="0"/>
              <a:t>Develops and implements data management strategies, policies, and standards to ensure data quality, security, and compliance with regulations.</a:t>
            </a:r>
          </a:p>
          <a:p>
            <a:r>
              <a:rPr lang="en-US" dirty="0"/>
              <a:t>Collaborates with data scientists, data analysts, and other stakeholders to ensure that data architecture meets business needs and supports data-driven decision-making.</a:t>
            </a:r>
          </a:p>
          <a:p>
            <a:r>
              <a:rPr lang="en-US" dirty="0"/>
              <a:t>Identifies and evaluates new technologies and techniques for data management and makes recommendations for their adoption.</a:t>
            </a:r>
          </a:p>
          <a:p>
            <a:endParaRPr lang="en-US" dirty="0"/>
          </a:p>
        </p:txBody>
      </p:sp>
      <p:sp>
        <p:nvSpPr>
          <p:cNvPr id="4" name="Slide Number Placeholder 3">
            <a:extLst>
              <a:ext uri="{FF2B5EF4-FFF2-40B4-BE49-F238E27FC236}">
                <a16:creationId xmlns:a16="http://schemas.microsoft.com/office/drawing/2014/main" id="{7633E853-4504-423A-B2B0-FDB827C52678}"/>
              </a:ext>
            </a:extLst>
          </p:cNvPr>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2001809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123F7-C515-486B-9D00-A142815FF2F4}"/>
              </a:ext>
            </a:extLst>
          </p:cNvPr>
          <p:cNvSpPr>
            <a:spLocks noGrp="1"/>
          </p:cNvSpPr>
          <p:nvPr>
            <p:ph type="title"/>
          </p:nvPr>
        </p:nvSpPr>
        <p:spPr/>
        <p:txBody>
          <a:bodyPr/>
          <a:lstStyle/>
          <a:p>
            <a:r>
              <a:rPr lang="en-US" dirty="0"/>
              <a:t>Data Manager</a:t>
            </a:r>
          </a:p>
        </p:txBody>
      </p:sp>
      <p:sp>
        <p:nvSpPr>
          <p:cNvPr id="3" name="Content Placeholder 2">
            <a:extLst>
              <a:ext uri="{FF2B5EF4-FFF2-40B4-BE49-F238E27FC236}">
                <a16:creationId xmlns:a16="http://schemas.microsoft.com/office/drawing/2014/main" id="{A44825A8-8E3D-4857-9618-57700C4672A6}"/>
              </a:ext>
            </a:extLst>
          </p:cNvPr>
          <p:cNvSpPr>
            <a:spLocks noGrp="1"/>
          </p:cNvSpPr>
          <p:nvPr>
            <p:ph idx="1"/>
          </p:nvPr>
        </p:nvSpPr>
        <p:spPr/>
        <p:txBody>
          <a:bodyPr>
            <a:normAutofit/>
          </a:bodyPr>
          <a:lstStyle/>
          <a:p>
            <a:r>
              <a:rPr lang="en-US" dirty="0"/>
              <a:t>Responsible for managing the day-to-day operations of an organization's data management function, including data management staff, budgets, and resources.</a:t>
            </a:r>
          </a:p>
          <a:p>
            <a:r>
              <a:rPr lang="en-US" dirty="0"/>
              <a:t>Collaborates with data architects to develop and implement data management strategies, policies, and standards.</a:t>
            </a:r>
          </a:p>
          <a:p>
            <a:r>
              <a:rPr lang="en-US" dirty="0"/>
              <a:t>Ensures that data management systems and processes are compliant with regulations and meet business needs.</a:t>
            </a:r>
          </a:p>
          <a:p>
            <a:r>
              <a:rPr lang="en-US" dirty="0"/>
              <a:t>Develops and implements data governance and quality control processes to ensure the accuracy, completeness, and consistency of data.</a:t>
            </a:r>
          </a:p>
          <a:p>
            <a:endParaRPr lang="en-US" dirty="0"/>
          </a:p>
        </p:txBody>
      </p:sp>
      <p:sp>
        <p:nvSpPr>
          <p:cNvPr id="4" name="Slide Number Placeholder 3">
            <a:extLst>
              <a:ext uri="{FF2B5EF4-FFF2-40B4-BE49-F238E27FC236}">
                <a16:creationId xmlns:a16="http://schemas.microsoft.com/office/drawing/2014/main" id="{2085AB24-9D7A-45DE-9C20-7DA24923203F}"/>
              </a:ext>
            </a:extLst>
          </p:cNvPr>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21000921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9912C-8544-45AE-9D8A-5E6CD7B28472}"/>
              </a:ext>
            </a:extLst>
          </p:cNvPr>
          <p:cNvSpPr>
            <a:spLocks noGrp="1"/>
          </p:cNvSpPr>
          <p:nvPr>
            <p:ph type="title"/>
          </p:nvPr>
        </p:nvSpPr>
        <p:spPr/>
        <p:txBody>
          <a:bodyPr/>
          <a:lstStyle/>
          <a:p>
            <a:r>
              <a:rPr lang="en-US" dirty="0"/>
              <a:t>Database Administrator (DBA)</a:t>
            </a:r>
          </a:p>
        </p:txBody>
      </p:sp>
      <p:sp>
        <p:nvSpPr>
          <p:cNvPr id="3" name="Content Placeholder 2">
            <a:extLst>
              <a:ext uri="{FF2B5EF4-FFF2-40B4-BE49-F238E27FC236}">
                <a16:creationId xmlns:a16="http://schemas.microsoft.com/office/drawing/2014/main" id="{ACD642A3-D7D2-4620-A890-F8D664B31D90}"/>
              </a:ext>
            </a:extLst>
          </p:cNvPr>
          <p:cNvSpPr>
            <a:spLocks noGrp="1"/>
          </p:cNvSpPr>
          <p:nvPr>
            <p:ph idx="1"/>
          </p:nvPr>
        </p:nvSpPr>
        <p:spPr/>
        <p:txBody>
          <a:bodyPr>
            <a:normAutofit/>
          </a:bodyPr>
          <a:lstStyle/>
          <a:p>
            <a:r>
              <a:rPr lang="en-US" dirty="0"/>
              <a:t>Responsible for the management, maintenance, and performance of an organization's databases, including database design, development, and optimization.</a:t>
            </a:r>
          </a:p>
          <a:p>
            <a:r>
              <a:rPr lang="en-US" dirty="0"/>
              <a:t>Ensures data security, privacy, and compliance with regulations, and troubleshoots database issues and errors.</a:t>
            </a:r>
          </a:p>
          <a:p>
            <a:r>
              <a:rPr lang="en-US" dirty="0"/>
              <a:t>Collaborates with data analysts and data scientists to ensure that database structures and configurations meet business needs.</a:t>
            </a:r>
          </a:p>
          <a:p>
            <a:r>
              <a:rPr lang="en-US" dirty="0"/>
              <a:t>Develops and implements database documentation, standards, and best practices.</a:t>
            </a:r>
          </a:p>
          <a:p>
            <a:endParaRPr lang="en-US" dirty="0"/>
          </a:p>
        </p:txBody>
      </p:sp>
      <p:sp>
        <p:nvSpPr>
          <p:cNvPr id="4" name="Slide Number Placeholder 3">
            <a:extLst>
              <a:ext uri="{FF2B5EF4-FFF2-40B4-BE49-F238E27FC236}">
                <a16:creationId xmlns:a16="http://schemas.microsoft.com/office/drawing/2014/main" id="{65BE26CA-AD91-4775-932E-3E25C85A0C12}"/>
              </a:ext>
            </a:extLst>
          </p:cNvPr>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1568520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A74D0-61A5-49A0-B285-74B59F85A652}"/>
              </a:ext>
            </a:extLst>
          </p:cNvPr>
          <p:cNvSpPr>
            <a:spLocks noGrp="1"/>
          </p:cNvSpPr>
          <p:nvPr>
            <p:ph type="title"/>
          </p:nvPr>
        </p:nvSpPr>
        <p:spPr/>
        <p:txBody>
          <a:bodyPr/>
          <a:lstStyle/>
          <a:p>
            <a:r>
              <a:rPr lang="en-US" dirty="0"/>
              <a:t>Data Analyst</a:t>
            </a:r>
          </a:p>
        </p:txBody>
      </p:sp>
      <p:sp>
        <p:nvSpPr>
          <p:cNvPr id="3" name="Content Placeholder 2">
            <a:extLst>
              <a:ext uri="{FF2B5EF4-FFF2-40B4-BE49-F238E27FC236}">
                <a16:creationId xmlns:a16="http://schemas.microsoft.com/office/drawing/2014/main" id="{6819EE94-5B62-44E0-A289-C43C490D0A68}"/>
              </a:ext>
            </a:extLst>
          </p:cNvPr>
          <p:cNvSpPr>
            <a:spLocks noGrp="1"/>
          </p:cNvSpPr>
          <p:nvPr>
            <p:ph idx="1"/>
          </p:nvPr>
        </p:nvSpPr>
        <p:spPr/>
        <p:txBody>
          <a:bodyPr>
            <a:normAutofit/>
          </a:bodyPr>
          <a:lstStyle/>
          <a:p>
            <a:r>
              <a:rPr lang="en-US" dirty="0"/>
              <a:t>Responsible for collecting, organizing, and analyzing data to support business decision-making and strategy.</a:t>
            </a:r>
          </a:p>
          <a:p>
            <a:r>
              <a:rPr lang="en-US" dirty="0"/>
              <a:t>Develops and maintains databases, data warehouses, and other data storage systems to support data analysis and reporting.</a:t>
            </a:r>
          </a:p>
          <a:p>
            <a:r>
              <a:rPr lang="en-US" dirty="0"/>
              <a:t>Creates reports, visualizations, and dashboards to communicate data insights to stakeholders.</a:t>
            </a:r>
          </a:p>
          <a:p>
            <a:r>
              <a:rPr lang="en-US" dirty="0"/>
              <a:t>Collaborates with data scientists to develop predictive models and machine learning algorithms to solve business problems.</a:t>
            </a:r>
          </a:p>
          <a:p>
            <a:endParaRPr lang="en-US" dirty="0"/>
          </a:p>
        </p:txBody>
      </p:sp>
      <p:sp>
        <p:nvSpPr>
          <p:cNvPr id="4" name="Slide Number Placeholder 3">
            <a:extLst>
              <a:ext uri="{FF2B5EF4-FFF2-40B4-BE49-F238E27FC236}">
                <a16:creationId xmlns:a16="http://schemas.microsoft.com/office/drawing/2014/main" id="{80B59A60-B5EE-4C6A-BB1D-07BA86438B48}"/>
              </a:ext>
            </a:extLst>
          </p:cNvPr>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351711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1E705-8DB9-4B55-A0FC-F9E4EDAF8500}"/>
              </a:ext>
            </a:extLst>
          </p:cNvPr>
          <p:cNvSpPr>
            <a:spLocks noGrp="1"/>
          </p:cNvSpPr>
          <p:nvPr>
            <p:ph type="title"/>
          </p:nvPr>
        </p:nvSpPr>
        <p:spPr/>
        <p:txBody>
          <a:bodyPr/>
          <a:lstStyle/>
          <a:p>
            <a:r>
              <a:rPr lang="en-US" dirty="0"/>
              <a:t>Business First Approach</a:t>
            </a:r>
          </a:p>
        </p:txBody>
      </p:sp>
      <p:sp>
        <p:nvSpPr>
          <p:cNvPr id="3" name="Content Placeholder 2">
            <a:extLst>
              <a:ext uri="{FF2B5EF4-FFF2-40B4-BE49-F238E27FC236}">
                <a16:creationId xmlns:a16="http://schemas.microsoft.com/office/drawing/2014/main" id="{01724E88-C2CE-4FE0-B94A-9A88B6427ABB}"/>
              </a:ext>
            </a:extLst>
          </p:cNvPr>
          <p:cNvSpPr>
            <a:spLocks noGrp="1"/>
          </p:cNvSpPr>
          <p:nvPr>
            <p:ph idx="1"/>
          </p:nvPr>
        </p:nvSpPr>
        <p:spPr>
          <a:xfrm>
            <a:off x="347526" y="1307592"/>
            <a:ext cx="6967674" cy="5065776"/>
          </a:xfrm>
        </p:spPr>
        <p:txBody>
          <a:bodyPr>
            <a:normAutofit/>
          </a:bodyPr>
          <a:lstStyle/>
          <a:p>
            <a:pPr>
              <a:lnSpc>
                <a:spcPct val="150000"/>
              </a:lnSpc>
            </a:pPr>
            <a:r>
              <a:rPr lang="en-US" dirty="0"/>
              <a:t>Prioritize the data that matters</a:t>
            </a:r>
          </a:p>
          <a:p>
            <a:pPr>
              <a:lnSpc>
                <a:spcPct val="150000"/>
              </a:lnSpc>
            </a:pPr>
            <a:r>
              <a:rPr lang="en-US" dirty="0"/>
              <a:t>Link Data Governance Efforts to business goals</a:t>
            </a:r>
          </a:p>
          <a:p>
            <a:pPr>
              <a:lnSpc>
                <a:spcPct val="150000"/>
              </a:lnSpc>
            </a:pPr>
            <a:r>
              <a:rPr lang="en-US" dirty="0"/>
              <a:t>Iteratively pressure test model against valued added Use Cases</a:t>
            </a:r>
          </a:p>
          <a:p>
            <a:pPr>
              <a:lnSpc>
                <a:spcPct val="150000"/>
              </a:lnSpc>
            </a:pPr>
            <a:r>
              <a:rPr lang="en-US" dirty="0"/>
              <a:t>Build and sustain stakeholder engagement across all levels</a:t>
            </a:r>
          </a:p>
        </p:txBody>
      </p:sp>
      <p:sp>
        <p:nvSpPr>
          <p:cNvPr id="4" name="Slide Number Placeholder 3">
            <a:extLst>
              <a:ext uri="{FF2B5EF4-FFF2-40B4-BE49-F238E27FC236}">
                <a16:creationId xmlns:a16="http://schemas.microsoft.com/office/drawing/2014/main" id="{BC733EEB-5E7E-47B9-B2F1-3576B20C4F97}"/>
              </a:ext>
            </a:extLst>
          </p:cNvPr>
          <p:cNvSpPr>
            <a:spLocks noGrp="1"/>
          </p:cNvSpPr>
          <p:nvPr>
            <p:ph type="sldNum" sz="quarter" idx="12"/>
          </p:nvPr>
        </p:nvSpPr>
        <p:spPr/>
        <p:txBody>
          <a:bodyPr/>
          <a:lstStyle/>
          <a:p>
            <a:fld id="{B8DACC02-A2BD-4578-8E03-6D891060A695}" type="slidenum">
              <a:rPr lang="en-US" smtClean="0"/>
              <a:pPr/>
              <a:t>3</a:t>
            </a:fld>
            <a:endParaRPr lang="en-US" dirty="0"/>
          </a:p>
        </p:txBody>
      </p:sp>
      <p:pic>
        <p:nvPicPr>
          <p:cNvPr id="5" name="Picture 4">
            <a:extLst>
              <a:ext uri="{FF2B5EF4-FFF2-40B4-BE49-F238E27FC236}">
                <a16:creationId xmlns:a16="http://schemas.microsoft.com/office/drawing/2014/main" id="{97C30E71-6181-4C59-B01E-129338C20811}"/>
              </a:ext>
            </a:extLst>
          </p:cNvPr>
          <p:cNvPicPr>
            <a:picLocks noChangeAspect="1"/>
          </p:cNvPicPr>
          <p:nvPr/>
        </p:nvPicPr>
        <p:blipFill>
          <a:blip r:embed="rId2"/>
          <a:stretch>
            <a:fillRect/>
          </a:stretch>
        </p:blipFill>
        <p:spPr>
          <a:xfrm>
            <a:off x="7135275" y="1693949"/>
            <a:ext cx="4972744" cy="2391109"/>
          </a:xfrm>
          <a:prstGeom prst="rect">
            <a:avLst/>
          </a:prstGeom>
        </p:spPr>
      </p:pic>
      <p:sp>
        <p:nvSpPr>
          <p:cNvPr id="6" name="Rectangle 5">
            <a:extLst>
              <a:ext uri="{FF2B5EF4-FFF2-40B4-BE49-F238E27FC236}">
                <a16:creationId xmlns:a16="http://schemas.microsoft.com/office/drawing/2014/main" id="{F4C4D68B-0FC7-49DC-853C-F815C2FF166A}"/>
              </a:ext>
            </a:extLst>
          </p:cNvPr>
          <p:cNvSpPr/>
          <p:nvPr/>
        </p:nvSpPr>
        <p:spPr>
          <a:xfrm>
            <a:off x="7234381" y="4102612"/>
            <a:ext cx="4774531" cy="1237262"/>
          </a:xfrm>
          <a:prstGeom prst="rect">
            <a:avLst/>
          </a:prstGeom>
        </p:spPr>
        <p:txBody>
          <a:bodyPr wrap="square">
            <a:spAutoFit/>
          </a:bodyPr>
          <a:lstStyle/>
          <a:p>
            <a:pPr algn="ctr">
              <a:lnSpc>
                <a:spcPct val="200000"/>
              </a:lnSpc>
            </a:pPr>
            <a:r>
              <a:rPr lang="en-US" sz="2000" dirty="0">
                <a:solidFill>
                  <a:srgbClr val="8115E0"/>
                </a:solidFill>
                <a:latin typeface="Candara" panose="020E0502030303020204" pitchFamily="34" charset="0"/>
              </a:rPr>
              <a:t>Data Governance programs that prioritize critical data have </a:t>
            </a:r>
            <a:r>
              <a:rPr lang="en-US" sz="2000" b="1" dirty="0">
                <a:solidFill>
                  <a:srgbClr val="8115E0"/>
                </a:solidFill>
                <a:latin typeface="Candara" panose="020E0502030303020204" pitchFamily="34" charset="0"/>
              </a:rPr>
              <a:t>5x faster </a:t>
            </a:r>
            <a:r>
              <a:rPr lang="en-US" sz="2000" dirty="0">
                <a:solidFill>
                  <a:srgbClr val="8115E0"/>
                </a:solidFill>
                <a:latin typeface="Candara" panose="020E0502030303020204" pitchFamily="34" charset="0"/>
              </a:rPr>
              <a:t>time-to-value</a:t>
            </a:r>
          </a:p>
        </p:txBody>
      </p:sp>
    </p:spTree>
    <p:extLst>
      <p:ext uri="{BB962C8B-B14F-4D97-AF65-F5344CB8AC3E}">
        <p14:creationId xmlns:p14="http://schemas.microsoft.com/office/powerpoint/2010/main" val="30167661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191F7-5B05-4404-8372-BA77F172CC3B}"/>
              </a:ext>
            </a:extLst>
          </p:cNvPr>
          <p:cNvSpPr>
            <a:spLocks noGrp="1"/>
          </p:cNvSpPr>
          <p:nvPr>
            <p:ph type="title"/>
          </p:nvPr>
        </p:nvSpPr>
        <p:spPr/>
        <p:txBody>
          <a:bodyPr/>
          <a:lstStyle/>
          <a:p>
            <a:r>
              <a:rPr lang="en-US" dirty="0"/>
              <a:t>Data Scientist</a:t>
            </a:r>
          </a:p>
        </p:txBody>
      </p:sp>
      <p:sp>
        <p:nvSpPr>
          <p:cNvPr id="3" name="Content Placeholder 2">
            <a:extLst>
              <a:ext uri="{FF2B5EF4-FFF2-40B4-BE49-F238E27FC236}">
                <a16:creationId xmlns:a16="http://schemas.microsoft.com/office/drawing/2014/main" id="{B4D98E29-31CD-447E-AF0B-A3F2B6E6C3DC}"/>
              </a:ext>
            </a:extLst>
          </p:cNvPr>
          <p:cNvSpPr>
            <a:spLocks noGrp="1"/>
          </p:cNvSpPr>
          <p:nvPr>
            <p:ph idx="1"/>
          </p:nvPr>
        </p:nvSpPr>
        <p:spPr/>
        <p:txBody>
          <a:bodyPr>
            <a:normAutofit/>
          </a:bodyPr>
          <a:lstStyle/>
          <a:p>
            <a:r>
              <a:rPr lang="en-US" dirty="0"/>
              <a:t>Responsible for developing and applying machine learning models, statistical models, and other advanced analytics techniques to solve complex business problems.</a:t>
            </a:r>
          </a:p>
          <a:p>
            <a:r>
              <a:rPr lang="en-US" dirty="0"/>
              <a:t>Collaborates with data analysts and data engineers to design and implement data pipelines and ensure data quality.</a:t>
            </a:r>
          </a:p>
          <a:p>
            <a:r>
              <a:rPr lang="en-US" dirty="0"/>
              <a:t>Develops and maintains data visualizations and other tools to communicate insights and results to stakeholders.</a:t>
            </a:r>
          </a:p>
          <a:p>
            <a:r>
              <a:rPr lang="en-US" dirty="0"/>
              <a:t>Collaborates with data architects and data managers to ensure that data management strategies and systems support the needs of data science.</a:t>
            </a:r>
          </a:p>
          <a:p>
            <a:endParaRPr lang="en-US" dirty="0"/>
          </a:p>
        </p:txBody>
      </p:sp>
      <p:sp>
        <p:nvSpPr>
          <p:cNvPr id="4" name="Slide Number Placeholder 3">
            <a:extLst>
              <a:ext uri="{FF2B5EF4-FFF2-40B4-BE49-F238E27FC236}">
                <a16:creationId xmlns:a16="http://schemas.microsoft.com/office/drawing/2014/main" id="{3FBFD96D-FB79-4053-AC0D-C60D5F6D7296}"/>
              </a:ext>
            </a:extLst>
          </p:cNvPr>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5473443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140E7-4CF6-496B-ABB6-552AE1A882D9}"/>
              </a:ext>
            </a:extLst>
          </p:cNvPr>
          <p:cNvSpPr>
            <a:spLocks noGrp="1"/>
          </p:cNvSpPr>
          <p:nvPr>
            <p:ph type="title"/>
          </p:nvPr>
        </p:nvSpPr>
        <p:spPr/>
        <p:txBody>
          <a:bodyPr/>
          <a:lstStyle/>
          <a:p>
            <a:r>
              <a:rPr lang="en-US" dirty="0"/>
              <a:t>Data Modeler</a:t>
            </a:r>
          </a:p>
        </p:txBody>
      </p:sp>
      <p:sp>
        <p:nvSpPr>
          <p:cNvPr id="3" name="Content Placeholder 2">
            <a:extLst>
              <a:ext uri="{FF2B5EF4-FFF2-40B4-BE49-F238E27FC236}">
                <a16:creationId xmlns:a16="http://schemas.microsoft.com/office/drawing/2014/main" id="{3F1E5CC2-52E2-405B-AD06-5EA7E1988E91}"/>
              </a:ext>
            </a:extLst>
          </p:cNvPr>
          <p:cNvSpPr>
            <a:spLocks noGrp="1"/>
          </p:cNvSpPr>
          <p:nvPr>
            <p:ph idx="1"/>
          </p:nvPr>
        </p:nvSpPr>
        <p:spPr/>
        <p:txBody>
          <a:bodyPr>
            <a:normAutofit/>
          </a:bodyPr>
          <a:lstStyle/>
          <a:p>
            <a:r>
              <a:rPr lang="en-US" dirty="0"/>
              <a:t>Responsible for designing and maintaining data models to support data management and analysis.</a:t>
            </a:r>
          </a:p>
          <a:p>
            <a:r>
              <a:rPr lang="en-US" dirty="0"/>
              <a:t>Collaborates with data architects and data scientists to develop and implement data models that meet business needs and support data-driven decision-making.</a:t>
            </a:r>
          </a:p>
          <a:p>
            <a:r>
              <a:rPr lang="en-US" dirty="0"/>
              <a:t>Develops and maintains data dictionaries and other metadata to document and communicate data models and data relationships.</a:t>
            </a:r>
          </a:p>
          <a:p>
            <a:r>
              <a:rPr lang="en-US" dirty="0"/>
              <a:t>Ensures that data models are compliant with data management standards and best practices.</a:t>
            </a:r>
          </a:p>
          <a:p>
            <a:endParaRPr lang="en-US" dirty="0"/>
          </a:p>
        </p:txBody>
      </p:sp>
      <p:sp>
        <p:nvSpPr>
          <p:cNvPr id="4" name="Slide Number Placeholder 3">
            <a:extLst>
              <a:ext uri="{FF2B5EF4-FFF2-40B4-BE49-F238E27FC236}">
                <a16:creationId xmlns:a16="http://schemas.microsoft.com/office/drawing/2014/main" id="{5624C452-91D0-4081-BBAD-379FF8F8EFB6}"/>
              </a:ext>
            </a:extLst>
          </p:cNvPr>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3629032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0E7C2-87FA-4714-9605-38857C015211}"/>
              </a:ext>
            </a:extLst>
          </p:cNvPr>
          <p:cNvSpPr>
            <a:spLocks noGrp="1"/>
          </p:cNvSpPr>
          <p:nvPr>
            <p:ph type="title"/>
          </p:nvPr>
        </p:nvSpPr>
        <p:spPr/>
        <p:txBody>
          <a:bodyPr/>
          <a:lstStyle/>
          <a:p>
            <a:r>
              <a:rPr lang="en-US" dirty="0"/>
              <a:t>Data Quality</a:t>
            </a:r>
          </a:p>
        </p:txBody>
      </p:sp>
      <p:sp>
        <p:nvSpPr>
          <p:cNvPr id="3" name="Content Placeholder 2">
            <a:extLst>
              <a:ext uri="{FF2B5EF4-FFF2-40B4-BE49-F238E27FC236}">
                <a16:creationId xmlns:a16="http://schemas.microsoft.com/office/drawing/2014/main" id="{C7135CB2-2C98-43E8-957A-E2C1925F4742}"/>
              </a:ext>
            </a:extLst>
          </p:cNvPr>
          <p:cNvSpPr>
            <a:spLocks noGrp="1"/>
          </p:cNvSpPr>
          <p:nvPr>
            <p:ph idx="1"/>
          </p:nvPr>
        </p:nvSpPr>
        <p:spPr/>
        <p:txBody>
          <a:bodyPr>
            <a:normAutofit/>
          </a:bodyPr>
          <a:lstStyle/>
          <a:p>
            <a:r>
              <a:rPr lang="en-US" dirty="0"/>
              <a:t>Responsible for ensuring the accuracy, completeness, and consistency of an organization's data.</a:t>
            </a:r>
          </a:p>
          <a:p>
            <a:r>
              <a:rPr lang="en-US" dirty="0"/>
              <a:t>Collaborates with data managers and data analysts to develop and implement data quality control processes and procedures.</a:t>
            </a:r>
          </a:p>
          <a:p>
            <a:r>
              <a:rPr lang="en-US" dirty="0"/>
              <a:t>Identifies and resolves data quality issues and defects, and develops and implements data quality metrics and reporting.</a:t>
            </a:r>
          </a:p>
          <a:p>
            <a:r>
              <a:rPr lang="en-US" dirty="0"/>
              <a:t>Ensures that data quality processes and procedures are compliant with regulations and meet business needs.</a:t>
            </a:r>
          </a:p>
          <a:p>
            <a:endParaRPr lang="en-US" dirty="0"/>
          </a:p>
        </p:txBody>
      </p:sp>
      <p:sp>
        <p:nvSpPr>
          <p:cNvPr id="4" name="Slide Number Placeholder 3">
            <a:extLst>
              <a:ext uri="{FF2B5EF4-FFF2-40B4-BE49-F238E27FC236}">
                <a16:creationId xmlns:a16="http://schemas.microsoft.com/office/drawing/2014/main" id="{65D8F8C4-F9D0-44F6-8275-C35D05EF68FF}"/>
              </a:ext>
            </a:extLst>
          </p:cNvPr>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7655782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D447B-4D02-4BCE-BB0E-D073FB1FE5AA}"/>
              </a:ext>
            </a:extLst>
          </p:cNvPr>
          <p:cNvSpPr>
            <a:spLocks noGrp="1"/>
          </p:cNvSpPr>
          <p:nvPr>
            <p:ph type="title"/>
          </p:nvPr>
        </p:nvSpPr>
        <p:spPr/>
        <p:txBody>
          <a:bodyPr/>
          <a:lstStyle/>
          <a:p>
            <a:r>
              <a:rPr lang="en-US" dirty="0"/>
              <a:t>Data Engineer</a:t>
            </a:r>
          </a:p>
        </p:txBody>
      </p:sp>
      <p:sp>
        <p:nvSpPr>
          <p:cNvPr id="3" name="Content Placeholder 2">
            <a:extLst>
              <a:ext uri="{FF2B5EF4-FFF2-40B4-BE49-F238E27FC236}">
                <a16:creationId xmlns:a16="http://schemas.microsoft.com/office/drawing/2014/main" id="{4E7B2E1D-3EE2-4166-A489-EA0768029CA7}"/>
              </a:ext>
            </a:extLst>
          </p:cNvPr>
          <p:cNvSpPr>
            <a:spLocks noGrp="1"/>
          </p:cNvSpPr>
          <p:nvPr>
            <p:ph idx="1"/>
          </p:nvPr>
        </p:nvSpPr>
        <p:spPr/>
        <p:txBody>
          <a:bodyPr>
            <a:normAutofit/>
          </a:bodyPr>
          <a:lstStyle/>
          <a:p>
            <a:r>
              <a:rPr lang="en-US" dirty="0"/>
              <a:t>Responsible for designing, building, and maintaining the infrastructure and tools needed to support data management and analysis.</a:t>
            </a:r>
          </a:p>
          <a:p>
            <a:r>
              <a:rPr lang="en-US" dirty="0"/>
              <a:t>Collaborates with data architects and data scientists to develop and implement data pipelines and ensure data quality.</a:t>
            </a:r>
          </a:p>
          <a:p>
            <a:r>
              <a:rPr lang="en-US" dirty="0"/>
              <a:t>Develops and maintains data processing and storage systems, including data warehouses, data lakes, and other data storage solutions.</a:t>
            </a:r>
          </a:p>
          <a:p>
            <a:r>
              <a:rPr lang="en-US" dirty="0"/>
              <a:t>Ensures that data engineering systems and processes are compliant with regulations and meet business needs.</a:t>
            </a:r>
          </a:p>
          <a:p>
            <a:endParaRPr lang="en-US" dirty="0"/>
          </a:p>
        </p:txBody>
      </p:sp>
      <p:sp>
        <p:nvSpPr>
          <p:cNvPr id="4" name="Slide Number Placeholder 3">
            <a:extLst>
              <a:ext uri="{FF2B5EF4-FFF2-40B4-BE49-F238E27FC236}">
                <a16:creationId xmlns:a16="http://schemas.microsoft.com/office/drawing/2014/main" id="{755AAB6F-F677-4FC7-9D29-B473AC617773}"/>
              </a:ext>
            </a:extLst>
          </p:cNvPr>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14518344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D44DD35-03A3-44E0-9362-FD2832135141}"/>
              </a:ext>
            </a:extLst>
          </p:cNvPr>
          <p:cNvSpPr>
            <a:spLocks noGrp="1"/>
          </p:cNvSpPr>
          <p:nvPr>
            <p:ph type="title"/>
          </p:nvPr>
        </p:nvSpPr>
        <p:spPr/>
        <p:txBody>
          <a:bodyPr/>
          <a:lstStyle/>
          <a:p>
            <a:r>
              <a:rPr lang="en-US" dirty="0"/>
              <a:t>Data stewardship and data ownership</a:t>
            </a:r>
          </a:p>
        </p:txBody>
      </p:sp>
      <p:sp>
        <p:nvSpPr>
          <p:cNvPr id="6" name="Text Placeholder 5">
            <a:extLst>
              <a:ext uri="{FF2B5EF4-FFF2-40B4-BE49-F238E27FC236}">
                <a16:creationId xmlns:a16="http://schemas.microsoft.com/office/drawing/2014/main" id="{93ADC1DA-2934-4F3F-B8F1-57800513FE8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8D0A640-4D93-4A48-A838-042136D95A6E}"/>
              </a:ext>
            </a:extLst>
          </p:cNvPr>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25199700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79609-EC57-4CAB-9300-4607ABD95161}"/>
              </a:ext>
            </a:extLst>
          </p:cNvPr>
          <p:cNvSpPr>
            <a:spLocks noGrp="1"/>
          </p:cNvSpPr>
          <p:nvPr>
            <p:ph type="title"/>
          </p:nvPr>
        </p:nvSpPr>
        <p:spPr/>
        <p:txBody>
          <a:bodyPr>
            <a:normAutofit/>
          </a:bodyPr>
          <a:lstStyle/>
          <a:p>
            <a:r>
              <a:rPr lang="en-US" dirty="0"/>
              <a:t>Data Stewardship</a:t>
            </a:r>
          </a:p>
        </p:txBody>
      </p:sp>
      <p:sp>
        <p:nvSpPr>
          <p:cNvPr id="3" name="Content Placeholder 2">
            <a:extLst>
              <a:ext uri="{FF2B5EF4-FFF2-40B4-BE49-F238E27FC236}">
                <a16:creationId xmlns:a16="http://schemas.microsoft.com/office/drawing/2014/main" id="{671BECA8-6360-4557-B1E1-AF6A87C263F0}"/>
              </a:ext>
            </a:extLst>
          </p:cNvPr>
          <p:cNvSpPr>
            <a:spLocks noGrp="1"/>
          </p:cNvSpPr>
          <p:nvPr>
            <p:ph idx="1"/>
          </p:nvPr>
        </p:nvSpPr>
        <p:spPr/>
        <p:txBody>
          <a:bodyPr>
            <a:normAutofit/>
          </a:bodyPr>
          <a:lstStyle/>
          <a:p>
            <a:r>
              <a:rPr lang="en-US" dirty="0"/>
              <a:t>A Key Component of Data Governance</a:t>
            </a:r>
          </a:p>
          <a:p>
            <a:r>
              <a:rPr lang="en-US" dirty="0"/>
              <a:t>Data stewardship refers to the management and oversight of an organization's data assets to ensure their quality, security, and accessibility.</a:t>
            </a:r>
          </a:p>
          <a:p>
            <a:r>
              <a:rPr lang="en-US" dirty="0"/>
              <a:t>Importance of data stewardship in data governance:</a:t>
            </a:r>
          </a:p>
          <a:p>
            <a:pPr lvl="1"/>
            <a:r>
              <a:rPr lang="en-US" dirty="0"/>
              <a:t>Data stewardship is a critical component of data governance, as it ensures that data is properly managed and utilized across an organization.</a:t>
            </a:r>
          </a:p>
          <a:p>
            <a:endParaRPr lang="en-US" dirty="0"/>
          </a:p>
          <a:p>
            <a:endParaRPr lang="en-US" dirty="0"/>
          </a:p>
        </p:txBody>
      </p:sp>
      <p:sp>
        <p:nvSpPr>
          <p:cNvPr id="4" name="Slide Number Placeholder 3">
            <a:extLst>
              <a:ext uri="{FF2B5EF4-FFF2-40B4-BE49-F238E27FC236}">
                <a16:creationId xmlns:a16="http://schemas.microsoft.com/office/drawing/2014/main" id="{B94F25F9-0C25-4985-833F-55AC7614C0E1}"/>
              </a:ext>
            </a:extLst>
          </p:cNvPr>
          <p:cNvSpPr>
            <a:spLocks noGrp="1"/>
          </p:cNvSpPr>
          <p:nvPr>
            <p:ph type="sldNum" sz="quarter" idx="12"/>
          </p:nvPr>
        </p:nvSpPr>
        <p:spPr/>
        <p:txBody>
          <a:bodyPr/>
          <a:lstStyle/>
          <a:p>
            <a:fld id="{B8DACC02-A2BD-4578-8E03-6D891060A695}" type="slidenum">
              <a:rPr lang="en-US" smtClean="0"/>
              <a:pPr/>
              <a:t>35</a:t>
            </a:fld>
            <a:endParaRPr lang="en-US" dirty="0"/>
          </a:p>
        </p:txBody>
      </p:sp>
      <p:pic>
        <p:nvPicPr>
          <p:cNvPr id="6146" name="Picture 2" descr="Defining Data Stewardship – Open Data Watch">
            <a:extLst>
              <a:ext uri="{FF2B5EF4-FFF2-40B4-BE49-F238E27FC236}">
                <a16:creationId xmlns:a16="http://schemas.microsoft.com/office/drawing/2014/main" id="{A41339BC-B2A4-4EAC-9925-4BB1FD9879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46" t="18548" r="5973" b="21556"/>
          <a:stretch/>
        </p:blipFill>
        <p:spPr bwMode="auto">
          <a:xfrm>
            <a:off x="5623560" y="4419933"/>
            <a:ext cx="5440680" cy="2062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92616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5137-4F31-4ACC-912A-89AD50BA5AFA}"/>
              </a:ext>
            </a:extLst>
          </p:cNvPr>
          <p:cNvSpPr>
            <a:spLocks noGrp="1"/>
          </p:cNvSpPr>
          <p:nvPr>
            <p:ph type="title"/>
          </p:nvPr>
        </p:nvSpPr>
        <p:spPr/>
        <p:txBody>
          <a:bodyPr>
            <a:normAutofit/>
          </a:bodyPr>
          <a:lstStyle/>
          <a:p>
            <a:r>
              <a:rPr lang="en-US" dirty="0"/>
              <a:t>Data Stewardship Roles and Responsibilities</a:t>
            </a:r>
          </a:p>
        </p:txBody>
      </p:sp>
      <p:sp>
        <p:nvSpPr>
          <p:cNvPr id="3" name="Content Placeholder 2">
            <a:extLst>
              <a:ext uri="{FF2B5EF4-FFF2-40B4-BE49-F238E27FC236}">
                <a16:creationId xmlns:a16="http://schemas.microsoft.com/office/drawing/2014/main" id="{F04104B7-B2E5-4FD1-941B-7E58833F1201}"/>
              </a:ext>
            </a:extLst>
          </p:cNvPr>
          <p:cNvSpPr>
            <a:spLocks noGrp="1"/>
          </p:cNvSpPr>
          <p:nvPr>
            <p:ph idx="1"/>
          </p:nvPr>
        </p:nvSpPr>
        <p:spPr/>
        <p:txBody>
          <a:bodyPr>
            <a:normAutofit/>
          </a:bodyPr>
          <a:lstStyle/>
          <a:p>
            <a:r>
              <a:rPr lang="en-US" dirty="0"/>
              <a:t>Data stewardship roles:</a:t>
            </a:r>
          </a:p>
          <a:p>
            <a:pPr lvl="1"/>
            <a:r>
              <a:rPr lang="en-US" dirty="0"/>
              <a:t>Data owner: The person or group responsible for the accuracy, completeness, and integrity of the data.</a:t>
            </a:r>
          </a:p>
          <a:p>
            <a:pPr lvl="1"/>
            <a:r>
              <a:rPr lang="en-US" dirty="0"/>
              <a:t>Data custodian: The person or group responsible for the security, storage, and retrieval of the data.</a:t>
            </a:r>
          </a:p>
          <a:p>
            <a:pPr lvl="1"/>
            <a:r>
              <a:rPr lang="en-US" dirty="0"/>
              <a:t>Data user: The person or group that uses the data to perform their job functions.</a:t>
            </a:r>
          </a:p>
          <a:p>
            <a:r>
              <a:rPr lang="en-US" dirty="0"/>
              <a:t>Responsibilities:</a:t>
            </a:r>
          </a:p>
          <a:p>
            <a:pPr lvl="1"/>
            <a:r>
              <a:rPr lang="en-US" dirty="0"/>
              <a:t>Data quality: Ensuring the accuracy, completeness, and integrity of the data.</a:t>
            </a:r>
          </a:p>
          <a:p>
            <a:pPr lvl="1"/>
            <a:r>
              <a:rPr lang="en-US" dirty="0"/>
              <a:t>Data security: Protecting the data from unauthorized access, corruption, or loss.</a:t>
            </a:r>
          </a:p>
          <a:p>
            <a:pPr lvl="1"/>
            <a:r>
              <a:rPr lang="en-US" dirty="0"/>
              <a:t>Data accessibility: Ensuring that data is accessible to authorized users.</a:t>
            </a:r>
          </a:p>
          <a:p>
            <a:pPr lvl="1"/>
            <a:r>
              <a:rPr lang="en-US" dirty="0"/>
              <a:t>Data retention: Ensuring that data is properly stored and retained according to organizational policies and legal requirements.</a:t>
            </a:r>
          </a:p>
          <a:p>
            <a:endParaRPr lang="en-US" dirty="0"/>
          </a:p>
          <a:p>
            <a:endParaRPr lang="en-US" dirty="0"/>
          </a:p>
        </p:txBody>
      </p:sp>
      <p:sp>
        <p:nvSpPr>
          <p:cNvPr id="4" name="Slide Number Placeholder 3">
            <a:extLst>
              <a:ext uri="{FF2B5EF4-FFF2-40B4-BE49-F238E27FC236}">
                <a16:creationId xmlns:a16="http://schemas.microsoft.com/office/drawing/2014/main" id="{7696F888-A3A2-4687-A1C2-792FD42E9557}"/>
              </a:ext>
            </a:extLst>
          </p:cNvPr>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10126268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B1DCA-7747-41F8-A4EF-45BDDDE1659B}"/>
              </a:ext>
            </a:extLst>
          </p:cNvPr>
          <p:cNvSpPr>
            <a:spLocks noGrp="1"/>
          </p:cNvSpPr>
          <p:nvPr>
            <p:ph type="title"/>
          </p:nvPr>
        </p:nvSpPr>
        <p:spPr/>
        <p:txBody>
          <a:bodyPr>
            <a:normAutofit/>
          </a:bodyPr>
          <a:lstStyle/>
          <a:p>
            <a:r>
              <a:rPr lang="en-US" dirty="0"/>
              <a:t>Data Stewardship Best Practices</a:t>
            </a:r>
          </a:p>
        </p:txBody>
      </p:sp>
      <p:sp>
        <p:nvSpPr>
          <p:cNvPr id="3" name="Content Placeholder 2">
            <a:extLst>
              <a:ext uri="{FF2B5EF4-FFF2-40B4-BE49-F238E27FC236}">
                <a16:creationId xmlns:a16="http://schemas.microsoft.com/office/drawing/2014/main" id="{79A4AF03-7C66-4F4A-8940-4A54776822B1}"/>
              </a:ext>
            </a:extLst>
          </p:cNvPr>
          <p:cNvSpPr>
            <a:spLocks noGrp="1"/>
          </p:cNvSpPr>
          <p:nvPr>
            <p:ph idx="1"/>
          </p:nvPr>
        </p:nvSpPr>
        <p:spPr/>
        <p:txBody>
          <a:bodyPr numCol="2">
            <a:normAutofit/>
          </a:bodyPr>
          <a:lstStyle/>
          <a:p>
            <a:r>
              <a:rPr lang="en-US" dirty="0"/>
              <a:t>Data quality:</a:t>
            </a:r>
          </a:p>
          <a:p>
            <a:pPr lvl="1"/>
            <a:r>
              <a:rPr lang="en-US" dirty="0"/>
              <a:t>Validate data inputs</a:t>
            </a:r>
          </a:p>
          <a:p>
            <a:pPr lvl="1"/>
            <a:r>
              <a:rPr lang="en-US" dirty="0"/>
              <a:t>Use data validation rules</a:t>
            </a:r>
          </a:p>
          <a:p>
            <a:pPr lvl="1"/>
            <a:r>
              <a:rPr lang="en-US" dirty="0"/>
              <a:t>Perform data quality checks</a:t>
            </a:r>
          </a:p>
          <a:p>
            <a:r>
              <a:rPr lang="en-US" dirty="0"/>
              <a:t>Data security:</a:t>
            </a:r>
          </a:p>
          <a:p>
            <a:pPr lvl="1"/>
            <a:r>
              <a:rPr lang="en-US" dirty="0"/>
              <a:t>Implement access controls</a:t>
            </a:r>
          </a:p>
          <a:p>
            <a:pPr lvl="1"/>
            <a:r>
              <a:rPr lang="en-US" dirty="0"/>
              <a:t>Use encryption</a:t>
            </a:r>
          </a:p>
          <a:p>
            <a:pPr lvl="1"/>
            <a:r>
              <a:rPr lang="en-US" dirty="0"/>
              <a:t>Monitor data access and usage</a:t>
            </a:r>
          </a:p>
          <a:p>
            <a:pPr lvl="1"/>
            <a:endParaRPr lang="en-US" dirty="0"/>
          </a:p>
          <a:p>
            <a:pPr lvl="1"/>
            <a:endParaRPr lang="en-US" dirty="0"/>
          </a:p>
          <a:p>
            <a:pPr lvl="1"/>
            <a:endParaRPr lang="en-US" dirty="0"/>
          </a:p>
          <a:p>
            <a:r>
              <a:rPr lang="en-US" dirty="0"/>
              <a:t>Data accessibility:</a:t>
            </a:r>
          </a:p>
          <a:p>
            <a:pPr lvl="1"/>
            <a:r>
              <a:rPr lang="en-US" dirty="0"/>
              <a:t>Use data catalogs and inventories</a:t>
            </a:r>
          </a:p>
          <a:p>
            <a:pPr lvl="1"/>
            <a:r>
              <a:rPr lang="en-US" dirty="0"/>
              <a:t>Provide data access training</a:t>
            </a:r>
          </a:p>
          <a:p>
            <a:pPr lvl="1"/>
            <a:r>
              <a:rPr lang="en-US" dirty="0"/>
              <a:t>Implement data search and retrieval tools</a:t>
            </a:r>
          </a:p>
          <a:p>
            <a:r>
              <a:rPr lang="en-US" dirty="0"/>
              <a:t>Data retention:</a:t>
            </a:r>
          </a:p>
          <a:p>
            <a:pPr lvl="1"/>
            <a:r>
              <a:rPr lang="en-US" dirty="0"/>
              <a:t>Implement data retention policies</a:t>
            </a:r>
          </a:p>
          <a:p>
            <a:pPr lvl="1"/>
            <a:r>
              <a:rPr lang="en-US" dirty="0"/>
              <a:t>Use data archiving and backups</a:t>
            </a:r>
          </a:p>
          <a:p>
            <a:pPr lvl="1"/>
            <a:r>
              <a:rPr lang="en-US" dirty="0"/>
              <a:t> Monitor data storage and retrieval</a:t>
            </a:r>
          </a:p>
          <a:p>
            <a:endParaRPr lang="en-US" dirty="0"/>
          </a:p>
          <a:p>
            <a:endParaRPr lang="en-US" dirty="0"/>
          </a:p>
        </p:txBody>
      </p:sp>
      <p:sp>
        <p:nvSpPr>
          <p:cNvPr id="4" name="Slide Number Placeholder 3">
            <a:extLst>
              <a:ext uri="{FF2B5EF4-FFF2-40B4-BE49-F238E27FC236}">
                <a16:creationId xmlns:a16="http://schemas.microsoft.com/office/drawing/2014/main" id="{28361BCC-7527-4CDE-93C8-CFCC644FC828}"/>
              </a:ext>
            </a:extLst>
          </p:cNvPr>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23043051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4246D-8E12-461E-A7B5-6C40E6715E72}"/>
              </a:ext>
            </a:extLst>
          </p:cNvPr>
          <p:cNvSpPr>
            <a:spLocks noGrp="1"/>
          </p:cNvSpPr>
          <p:nvPr>
            <p:ph type="title"/>
          </p:nvPr>
        </p:nvSpPr>
        <p:spPr/>
        <p:txBody>
          <a:bodyPr>
            <a:normAutofit/>
          </a:bodyPr>
          <a:lstStyle/>
          <a:p>
            <a:r>
              <a:rPr lang="en-US" dirty="0"/>
              <a:t>Data Stewardship in the Digital Age</a:t>
            </a:r>
          </a:p>
        </p:txBody>
      </p:sp>
      <p:sp>
        <p:nvSpPr>
          <p:cNvPr id="3" name="Content Placeholder 2">
            <a:extLst>
              <a:ext uri="{FF2B5EF4-FFF2-40B4-BE49-F238E27FC236}">
                <a16:creationId xmlns:a16="http://schemas.microsoft.com/office/drawing/2014/main" id="{A092FB3D-D7F0-42B6-A615-022EAFF15C8F}"/>
              </a:ext>
            </a:extLst>
          </p:cNvPr>
          <p:cNvSpPr>
            <a:spLocks noGrp="1"/>
          </p:cNvSpPr>
          <p:nvPr>
            <p:ph idx="1"/>
          </p:nvPr>
        </p:nvSpPr>
        <p:spPr/>
        <p:txBody>
          <a:bodyPr/>
          <a:lstStyle/>
          <a:p>
            <a:r>
              <a:rPr lang="en-US" dirty="0"/>
              <a:t>The digital age has brought about an explosion of data, making data stewardship more critical than ever.</a:t>
            </a:r>
          </a:p>
          <a:p>
            <a:r>
              <a:rPr lang="en-US" dirty="0"/>
              <a:t>Emerging technologies such as AI, machine learning, and the cloud have created new challenges and opportunities for data stewardship.</a:t>
            </a:r>
          </a:p>
          <a:p>
            <a:r>
              <a:rPr lang="en-US" dirty="0"/>
              <a:t>Data stewardship must evolve to keep pace with the changing technology landscape.</a:t>
            </a:r>
          </a:p>
          <a:p>
            <a:endParaRPr lang="en-US" dirty="0"/>
          </a:p>
          <a:p>
            <a:endParaRPr lang="en-US" dirty="0"/>
          </a:p>
        </p:txBody>
      </p:sp>
      <p:sp>
        <p:nvSpPr>
          <p:cNvPr id="4" name="Slide Number Placeholder 3">
            <a:extLst>
              <a:ext uri="{FF2B5EF4-FFF2-40B4-BE49-F238E27FC236}">
                <a16:creationId xmlns:a16="http://schemas.microsoft.com/office/drawing/2014/main" id="{4A4F2739-6BD4-4800-BE01-26D011509385}"/>
              </a:ext>
            </a:extLst>
          </p:cNvPr>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33240092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1972A-1126-4554-AF82-BE85075D3657}"/>
              </a:ext>
            </a:extLst>
          </p:cNvPr>
          <p:cNvSpPr>
            <a:spLocks noGrp="1"/>
          </p:cNvSpPr>
          <p:nvPr>
            <p:ph type="title"/>
          </p:nvPr>
        </p:nvSpPr>
        <p:spPr/>
        <p:txBody>
          <a:bodyPr/>
          <a:lstStyle/>
          <a:p>
            <a:r>
              <a:rPr lang="en-US" dirty="0"/>
              <a:t>Data Stewardship Challenges</a:t>
            </a:r>
          </a:p>
        </p:txBody>
      </p:sp>
      <p:sp>
        <p:nvSpPr>
          <p:cNvPr id="3" name="Content Placeholder 2">
            <a:extLst>
              <a:ext uri="{FF2B5EF4-FFF2-40B4-BE49-F238E27FC236}">
                <a16:creationId xmlns:a16="http://schemas.microsoft.com/office/drawing/2014/main" id="{6DFF1F20-E3D8-4C84-AF5D-A47687E635A9}"/>
              </a:ext>
            </a:extLst>
          </p:cNvPr>
          <p:cNvSpPr>
            <a:spLocks noGrp="1"/>
          </p:cNvSpPr>
          <p:nvPr>
            <p:ph idx="1"/>
          </p:nvPr>
        </p:nvSpPr>
        <p:spPr/>
        <p:txBody>
          <a:bodyPr>
            <a:normAutofit/>
          </a:bodyPr>
          <a:lstStyle/>
          <a:p>
            <a:r>
              <a:rPr lang="en-US" dirty="0"/>
              <a:t>Data volume and complexity</a:t>
            </a:r>
          </a:p>
          <a:p>
            <a:pPr lvl="1"/>
            <a:r>
              <a:rPr lang="en-US" dirty="0"/>
              <a:t>The sheer volume and complexity of data can make it difficult to manage and govern.</a:t>
            </a:r>
          </a:p>
          <a:p>
            <a:r>
              <a:rPr lang="en-US" dirty="0"/>
              <a:t>Data silos</a:t>
            </a:r>
          </a:p>
          <a:p>
            <a:pPr lvl="1"/>
            <a:r>
              <a:rPr lang="en-US" dirty="0"/>
              <a:t>Data silos can lead to data duplication, inconsistencies, and security risks.</a:t>
            </a:r>
          </a:p>
          <a:p>
            <a:r>
              <a:rPr lang="en-US" dirty="0"/>
              <a:t>Data privacy and regulations</a:t>
            </a:r>
          </a:p>
          <a:p>
            <a:pPr lvl="1"/>
            <a:r>
              <a:rPr lang="en-US" dirty="0"/>
              <a:t>Ensuring compliance with data privacy regulations such as GDPR and CCPA can be a challenge.</a:t>
            </a:r>
          </a:p>
          <a:p>
            <a:r>
              <a:rPr lang="en-US" dirty="0"/>
              <a:t>Data security threats</a:t>
            </a:r>
          </a:p>
          <a:p>
            <a:pPr lvl="1"/>
            <a:r>
              <a:rPr lang="en-US" dirty="0"/>
              <a:t>Cyber attacks and data breaches pose a significant threat to data security.</a:t>
            </a:r>
          </a:p>
          <a:p>
            <a:endParaRPr lang="en-US" dirty="0"/>
          </a:p>
          <a:p>
            <a:endParaRPr lang="en-US" dirty="0"/>
          </a:p>
        </p:txBody>
      </p:sp>
      <p:sp>
        <p:nvSpPr>
          <p:cNvPr id="4" name="Slide Number Placeholder 3">
            <a:extLst>
              <a:ext uri="{FF2B5EF4-FFF2-40B4-BE49-F238E27FC236}">
                <a16:creationId xmlns:a16="http://schemas.microsoft.com/office/drawing/2014/main" id="{22E2645B-5E6F-4B54-A0BA-7E44059018E7}"/>
              </a:ext>
            </a:extLst>
          </p:cNvPr>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1176187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3A5DC-DACB-4804-A391-F97CABC60441}"/>
              </a:ext>
            </a:extLst>
          </p:cNvPr>
          <p:cNvSpPr>
            <a:spLocks noGrp="1"/>
          </p:cNvSpPr>
          <p:nvPr>
            <p:ph type="title"/>
          </p:nvPr>
        </p:nvSpPr>
        <p:spPr/>
        <p:txBody>
          <a:bodyPr>
            <a:normAutofit fontScale="90000"/>
          </a:bodyPr>
          <a:lstStyle/>
          <a:p>
            <a:r>
              <a:rPr lang="en-US" dirty="0"/>
              <a:t>Linkage to Strategy Makes Governance Relevant</a:t>
            </a:r>
          </a:p>
        </p:txBody>
      </p:sp>
      <p:sp>
        <p:nvSpPr>
          <p:cNvPr id="3" name="Content Placeholder 2">
            <a:extLst>
              <a:ext uri="{FF2B5EF4-FFF2-40B4-BE49-F238E27FC236}">
                <a16:creationId xmlns:a16="http://schemas.microsoft.com/office/drawing/2014/main" id="{C94CC6B3-5024-45E9-AABB-48CF4DDB8F5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6E67D5D-7C38-4B63-A20D-A280AA2A9A46}"/>
              </a:ext>
            </a:extLst>
          </p:cNvPr>
          <p:cNvSpPr>
            <a:spLocks noGrp="1"/>
          </p:cNvSpPr>
          <p:nvPr>
            <p:ph type="sldNum" sz="quarter" idx="12"/>
          </p:nvPr>
        </p:nvSpPr>
        <p:spPr/>
        <p:txBody>
          <a:bodyPr/>
          <a:lstStyle/>
          <a:p>
            <a:fld id="{B8DACC02-A2BD-4578-8E03-6D891060A695}" type="slidenum">
              <a:rPr lang="en-US" smtClean="0"/>
              <a:pPr/>
              <a:t>4</a:t>
            </a:fld>
            <a:endParaRPr lang="en-US" dirty="0"/>
          </a:p>
        </p:txBody>
      </p:sp>
      <p:pic>
        <p:nvPicPr>
          <p:cNvPr id="5" name="Picture 4">
            <a:extLst>
              <a:ext uri="{FF2B5EF4-FFF2-40B4-BE49-F238E27FC236}">
                <a16:creationId xmlns:a16="http://schemas.microsoft.com/office/drawing/2014/main" id="{548676EC-BBF1-40A5-AA24-02532F4E091F}"/>
              </a:ext>
            </a:extLst>
          </p:cNvPr>
          <p:cNvPicPr>
            <a:picLocks noChangeAspect="1"/>
          </p:cNvPicPr>
          <p:nvPr/>
        </p:nvPicPr>
        <p:blipFill>
          <a:blip r:embed="rId2"/>
          <a:stretch>
            <a:fillRect/>
          </a:stretch>
        </p:blipFill>
        <p:spPr>
          <a:xfrm>
            <a:off x="1632118" y="1570807"/>
            <a:ext cx="9421540" cy="4582164"/>
          </a:xfrm>
          <a:prstGeom prst="rect">
            <a:avLst/>
          </a:prstGeom>
        </p:spPr>
      </p:pic>
      <p:sp>
        <p:nvSpPr>
          <p:cNvPr id="6" name="Rectangle 5">
            <a:extLst>
              <a:ext uri="{FF2B5EF4-FFF2-40B4-BE49-F238E27FC236}">
                <a16:creationId xmlns:a16="http://schemas.microsoft.com/office/drawing/2014/main" id="{9DE80E65-2EE3-4235-B2AD-066AECCB92F9}"/>
              </a:ext>
            </a:extLst>
          </p:cNvPr>
          <p:cNvSpPr/>
          <p:nvPr/>
        </p:nvSpPr>
        <p:spPr>
          <a:xfrm>
            <a:off x="10744200" y="5788152"/>
            <a:ext cx="732800" cy="3648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06665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FEA33-72C1-4191-9F42-3DD7BA62EF6C}"/>
              </a:ext>
            </a:extLst>
          </p:cNvPr>
          <p:cNvSpPr>
            <a:spLocks noGrp="1"/>
          </p:cNvSpPr>
          <p:nvPr>
            <p:ph type="title"/>
          </p:nvPr>
        </p:nvSpPr>
        <p:spPr/>
        <p:txBody>
          <a:bodyPr/>
          <a:lstStyle/>
          <a:p>
            <a:r>
              <a:rPr lang="en-US" dirty="0"/>
              <a:t>Data Stewardship Benefits</a:t>
            </a:r>
          </a:p>
        </p:txBody>
      </p:sp>
      <p:sp>
        <p:nvSpPr>
          <p:cNvPr id="3" name="Content Placeholder 2">
            <a:extLst>
              <a:ext uri="{FF2B5EF4-FFF2-40B4-BE49-F238E27FC236}">
                <a16:creationId xmlns:a16="http://schemas.microsoft.com/office/drawing/2014/main" id="{274244A7-4AAC-427E-998C-DF507EE8D0EF}"/>
              </a:ext>
            </a:extLst>
          </p:cNvPr>
          <p:cNvSpPr>
            <a:spLocks noGrp="1"/>
          </p:cNvSpPr>
          <p:nvPr>
            <p:ph idx="1"/>
          </p:nvPr>
        </p:nvSpPr>
        <p:spPr/>
        <p:txBody>
          <a:bodyPr>
            <a:normAutofit/>
          </a:bodyPr>
          <a:lstStyle/>
          <a:p>
            <a:r>
              <a:rPr lang="en-US" dirty="0"/>
              <a:t>Improved data quality</a:t>
            </a:r>
          </a:p>
          <a:p>
            <a:pPr lvl="1"/>
            <a:r>
              <a:rPr lang="en-US" dirty="0"/>
              <a:t>Data stewardship helps ensure that data is accurate, complete, and consistent.</a:t>
            </a:r>
          </a:p>
          <a:p>
            <a:r>
              <a:rPr lang="en-US" dirty="0"/>
              <a:t>Increased data trust</a:t>
            </a:r>
          </a:p>
          <a:p>
            <a:pPr lvl="1"/>
            <a:r>
              <a:rPr lang="en-US" dirty="0"/>
              <a:t>Data stewardship builds trust in the data, enabling better decision-making and improved business outcomes.</a:t>
            </a:r>
          </a:p>
          <a:p>
            <a:r>
              <a:rPr lang="en-US" dirty="0"/>
              <a:t>Compliance with regulations</a:t>
            </a:r>
          </a:p>
          <a:p>
            <a:pPr lvl="1"/>
            <a:r>
              <a:rPr lang="en-US" dirty="0"/>
              <a:t>Data stewardship helps ensure compliance with data privacy regulations and reduces the risk of data breaches.</a:t>
            </a:r>
          </a:p>
          <a:p>
            <a:r>
              <a:rPr lang="en-US" dirty="0"/>
              <a:t>Better data management</a:t>
            </a:r>
          </a:p>
          <a:p>
            <a:pPr lvl="1"/>
            <a:r>
              <a:rPr lang="en-US" dirty="0"/>
              <a:t>Data stewardship enables better management of data assets, improving data accessibility and reducing data duplication.</a:t>
            </a:r>
          </a:p>
          <a:p>
            <a:endParaRPr lang="en-US" dirty="0"/>
          </a:p>
        </p:txBody>
      </p:sp>
      <p:sp>
        <p:nvSpPr>
          <p:cNvPr id="4" name="Slide Number Placeholder 3">
            <a:extLst>
              <a:ext uri="{FF2B5EF4-FFF2-40B4-BE49-F238E27FC236}">
                <a16:creationId xmlns:a16="http://schemas.microsoft.com/office/drawing/2014/main" id="{A3EB5CFE-E62B-4549-B466-532493A94615}"/>
              </a:ext>
            </a:extLst>
          </p:cNvPr>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31231819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0D1FE-06CB-4461-A78A-68CCB43ADA3E}"/>
              </a:ext>
            </a:extLst>
          </p:cNvPr>
          <p:cNvSpPr>
            <a:spLocks noGrp="1"/>
          </p:cNvSpPr>
          <p:nvPr>
            <p:ph type="title"/>
          </p:nvPr>
        </p:nvSpPr>
        <p:spPr/>
        <p:txBody>
          <a:bodyPr>
            <a:normAutofit/>
          </a:bodyPr>
          <a:lstStyle/>
          <a:p>
            <a:r>
              <a:rPr lang="en-US" dirty="0"/>
              <a:t>Data Ownership</a:t>
            </a:r>
          </a:p>
        </p:txBody>
      </p:sp>
      <p:sp>
        <p:nvSpPr>
          <p:cNvPr id="3" name="Content Placeholder 2">
            <a:extLst>
              <a:ext uri="{FF2B5EF4-FFF2-40B4-BE49-F238E27FC236}">
                <a16:creationId xmlns:a16="http://schemas.microsoft.com/office/drawing/2014/main" id="{7E4B5B80-2599-4DE6-A8C7-64C5DC7D9C6C}"/>
              </a:ext>
            </a:extLst>
          </p:cNvPr>
          <p:cNvSpPr>
            <a:spLocks noGrp="1"/>
          </p:cNvSpPr>
          <p:nvPr>
            <p:ph idx="1"/>
          </p:nvPr>
        </p:nvSpPr>
        <p:spPr/>
        <p:txBody>
          <a:bodyPr>
            <a:normAutofit/>
          </a:bodyPr>
          <a:lstStyle/>
          <a:p>
            <a:r>
              <a:rPr lang="en-US" dirty="0"/>
              <a:t>A Key Component of Data Governance</a:t>
            </a:r>
          </a:p>
          <a:p>
            <a:r>
              <a:rPr lang="en-US" dirty="0"/>
              <a:t>Definition of data ownership:</a:t>
            </a:r>
          </a:p>
          <a:p>
            <a:pPr lvl="1"/>
            <a:r>
              <a:rPr lang="en-US" dirty="0"/>
              <a:t>Data ownership refers to the individual or group responsible for the accuracy, completeness, and integrity of a specific dataset.</a:t>
            </a:r>
          </a:p>
          <a:p>
            <a:r>
              <a:rPr lang="en-US" dirty="0"/>
              <a:t>Importance of data ownership in data governance:</a:t>
            </a:r>
          </a:p>
          <a:p>
            <a:pPr lvl="1"/>
            <a:r>
              <a:rPr lang="en-US" dirty="0"/>
              <a:t>Data ownership is a critical component of data governance, as it ensures that data is properly managed and utilized across an organization.</a:t>
            </a:r>
          </a:p>
          <a:p>
            <a:endParaRPr lang="en-US" dirty="0"/>
          </a:p>
          <a:p>
            <a:endParaRPr lang="en-US" dirty="0"/>
          </a:p>
        </p:txBody>
      </p:sp>
      <p:sp>
        <p:nvSpPr>
          <p:cNvPr id="4" name="Slide Number Placeholder 3">
            <a:extLst>
              <a:ext uri="{FF2B5EF4-FFF2-40B4-BE49-F238E27FC236}">
                <a16:creationId xmlns:a16="http://schemas.microsoft.com/office/drawing/2014/main" id="{C5779A77-CD2E-4837-9B4F-299BC138069D}"/>
              </a:ext>
            </a:extLst>
          </p:cNvPr>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5484250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98186-CA43-4491-8868-DC262DAB0E2C}"/>
              </a:ext>
            </a:extLst>
          </p:cNvPr>
          <p:cNvSpPr>
            <a:spLocks noGrp="1"/>
          </p:cNvSpPr>
          <p:nvPr>
            <p:ph type="title"/>
          </p:nvPr>
        </p:nvSpPr>
        <p:spPr/>
        <p:txBody>
          <a:bodyPr>
            <a:normAutofit/>
          </a:bodyPr>
          <a:lstStyle/>
          <a:p>
            <a:r>
              <a:rPr lang="en-US" dirty="0"/>
              <a:t>Data Ownership Roles and Responsibilities</a:t>
            </a:r>
          </a:p>
        </p:txBody>
      </p:sp>
      <p:sp>
        <p:nvSpPr>
          <p:cNvPr id="3" name="Content Placeholder 2">
            <a:extLst>
              <a:ext uri="{FF2B5EF4-FFF2-40B4-BE49-F238E27FC236}">
                <a16:creationId xmlns:a16="http://schemas.microsoft.com/office/drawing/2014/main" id="{1391271C-D4C3-4654-BF5C-AE60E85B4C1C}"/>
              </a:ext>
            </a:extLst>
          </p:cNvPr>
          <p:cNvSpPr>
            <a:spLocks noGrp="1"/>
          </p:cNvSpPr>
          <p:nvPr>
            <p:ph idx="1"/>
          </p:nvPr>
        </p:nvSpPr>
        <p:spPr/>
        <p:txBody>
          <a:bodyPr>
            <a:normAutofit/>
          </a:bodyPr>
          <a:lstStyle/>
          <a:p>
            <a:r>
              <a:rPr lang="en-US" dirty="0"/>
              <a:t>Data owner</a:t>
            </a:r>
          </a:p>
          <a:p>
            <a:pPr lvl="1"/>
            <a:r>
              <a:rPr lang="en-US" dirty="0"/>
              <a:t>The person or group responsible for the accuracy, completeness, and integrity of the data.</a:t>
            </a:r>
          </a:p>
          <a:p>
            <a:r>
              <a:rPr lang="en-US" dirty="0"/>
              <a:t>Data custodian</a:t>
            </a:r>
          </a:p>
          <a:p>
            <a:pPr lvl="1"/>
            <a:r>
              <a:rPr lang="en-US" dirty="0"/>
              <a:t>The person or group responsible for the security, storage, and retrieval of the data.</a:t>
            </a:r>
          </a:p>
          <a:p>
            <a:r>
              <a:rPr lang="en-US" dirty="0"/>
              <a:t>Data user</a:t>
            </a:r>
          </a:p>
          <a:p>
            <a:pPr lvl="1"/>
            <a:r>
              <a:rPr lang="en-US" dirty="0"/>
              <a:t>The person or group that uses the data to perform their job functions.</a:t>
            </a:r>
          </a:p>
        </p:txBody>
      </p:sp>
      <p:sp>
        <p:nvSpPr>
          <p:cNvPr id="4" name="Slide Number Placeholder 3">
            <a:extLst>
              <a:ext uri="{FF2B5EF4-FFF2-40B4-BE49-F238E27FC236}">
                <a16:creationId xmlns:a16="http://schemas.microsoft.com/office/drawing/2014/main" id="{852289E8-A869-41A2-B505-62B4FF1A7902}"/>
              </a:ext>
            </a:extLst>
          </p:cNvPr>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38937456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98186-CA43-4491-8868-DC262DAB0E2C}"/>
              </a:ext>
            </a:extLst>
          </p:cNvPr>
          <p:cNvSpPr>
            <a:spLocks noGrp="1"/>
          </p:cNvSpPr>
          <p:nvPr>
            <p:ph type="title"/>
          </p:nvPr>
        </p:nvSpPr>
        <p:spPr/>
        <p:txBody>
          <a:bodyPr>
            <a:normAutofit/>
          </a:bodyPr>
          <a:lstStyle/>
          <a:p>
            <a:r>
              <a:rPr lang="en-US" dirty="0"/>
              <a:t>Data Ownership Roles and Responsibilities</a:t>
            </a:r>
          </a:p>
        </p:txBody>
      </p:sp>
      <p:sp>
        <p:nvSpPr>
          <p:cNvPr id="3" name="Content Placeholder 2">
            <a:extLst>
              <a:ext uri="{FF2B5EF4-FFF2-40B4-BE49-F238E27FC236}">
                <a16:creationId xmlns:a16="http://schemas.microsoft.com/office/drawing/2014/main" id="{1391271C-D4C3-4654-BF5C-AE60E85B4C1C}"/>
              </a:ext>
            </a:extLst>
          </p:cNvPr>
          <p:cNvSpPr>
            <a:spLocks noGrp="1"/>
          </p:cNvSpPr>
          <p:nvPr>
            <p:ph idx="1"/>
          </p:nvPr>
        </p:nvSpPr>
        <p:spPr/>
        <p:txBody>
          <a:bodyPr>
            <a:normAutofit/>
          </a:bodyPr>
          <a:lstStyle/>
          <a:p>
            <a:r>
              <a:rPr lang="en-US" dirty="0"/>
              <a:t>Responsibilities:</a:t>
            </a:r>
          </a:p>
          <a:p>
            <a:pPr lvl="1"/>
            <a:r>
              <a:rPr lang="en-US" dirty="0"/>
              <a:t>Data quality</a:t>
            </a:r>
          </a:p>
          <a:p>
            <a:pPr lvl="2"/>
            <a:r>
              <a:rPr lang="en-US" dirty="0"/>
              <a:t>Ensuring the accuracy, completeness, and integrity of the data.</a:t>
            </a:r>
          </a:p>
          <a:p>
            <a:pPr lvl="1"/>
            <a:r>
              <a:rPr lang="en-US" dirty="0"/>
              <a:t>Data security</a:t>
            </a:r>
          </a:p>
          <a:p>
            <a:pPr lvl="2"/>
            <a:r>
              <a:rPr lang="en-US" dirty="0"/>
              <a:t>Protecting the data from unauthorized access, corruption, or loss.</a:t>
            </a:r>
          </a:p>
          <a:p>
            <a:pPr lvl="1"/>
            <a:r>
              <a:rPr lang="en-US" dirty="0"/>
              <a:t>Data accessibility</a:t>
            </a:r>
          </a:p>
          <a:p>
            <a:pPr lvl="2"/>
            <a:r>
              <a:rPr lang="en-US" dirty="0"/>
              <a:t>Ensuring that data is accessible to authorized users.</a:t>
            </a:r>
          </a:p>
          <a:p>
            <a:pPr lvl="1"/>
            <a:r>
              <a:rPr lang="en-US" dirty="0"/>
              <a:t>Data retention</a:t>
            </a:r>
          </a:p>
          <a:p>
            <a:pPr lvl="2"/>
            <a:r>
              <a:rPr lang="en-US" dirty="0"/>
              <a:t>Ensuring that data is properly stored and retained according to organizational policies and legal requirements.</a:t>
            </a:r>
          </a:p>
          <a:p>
            <a:endParaRPr lang="en-US" dirty="0"/>
          </a:p>
        </p:txBody>
      </p:sp>
      <p:sp>
        <p:nvSpPr>
          <p:cNvPr id="4" name="Slide Number Placeholder 3">
            <a:extLst>
              <a:ext uri="{FF2B5EF4-FFF2-40B4-BE49-F238E27FC236}">
                <a16:creationId xmlns:a16="http://schemas.microsoft.com/office/drawing/2014/main" id="{852289E8-A869-41A2-B505-62B4FF1A7902}"/>
              </a:ext>
            </a:extLst>
          </p:cNvPr>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19307745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39D74-BC39-4841-83AE-66E7264C18C5}"/>
              </a:ext>
            </a:extLst>
          </p:cNvPr>
          <p:cNvSpPr>
            <a:spLocks noGrp="1"/>
          </p:cNvSpPr>
          <p:nvPr>
            <p:ph type="title"/>
          </p:nvPr>
        </p:nvSpPr>
        <p:spPr/>
        <p:txBody>
          <a:bodyPr>
            <a:normAutofit/>
          </a:bodyPr>
          <a:lstStyle/>
          <a:p>
            <a:r>
              <a:rPr lang="en-US" dirty="0"/>
              <a:t>Data Governance Policies</a:t>
            </a:r>
          </a:p>
        </p:txBody>
      </p:sp>
      <p:sp>
        <p:nvSpPr>
          <p:cNvPr id="3" name="Content Placeholder 2">
            <a:extLst>
              <a:ext uri="{FF2B5EF4-FFF2-40B4-BE49-F238E27FC236}">
                <a16:creationId xmlns:a16="http://schemas.microsoft.com/office/drawing/2014/main" id="{B19B9499-3BE9-4F29-BEC3-8A136D4B7B75}"/>
              </a:ext>
            </a:extLst>
          </p:cNvPr>
          <p:cNvSpPr>
            <a:spLocks noGrp="1"/>
          </p:cNvSpPr>
          <p:nvPr>
            <p:ph idx="1"/>
          </p:nvPr>
        </p:nvSpPr>
        <p:spPr/>
        <p:txBody>
          <a:bodyPr/>
          <a:lstStyle/>
          <a:p>
            <a:r>
              <a:rPr lang="en-US" dirty="0"/>
              <a:t>Data governance policies are the rules, procedures, and guidelines that organizations follow to ensure the effective management of their data assets.</a:t>
            </a:r>
          </a:p>
          <a:p>
            <a:r>
              <a:rPr lang="en-US" dirty="0"/>
              <a:t>The purpose of data governance policies is to ensure data quality, security, accessibility, and retention.</a:t>
            </a:r>
          </a:p>
          <a:p>
            <a:endParaRPr lang="en-US" dirty="0"/>
          </a:p>
          <a:p>
            <a:endParaRPr lang="en-US" dirty="0"/>
          </a:p>
        </p:txBody>
      </p:sp>
      <p:sp>
        <p:nvSpPr>
          <p:cNvPr id="4" name="Slide Number Placeholder 3">
            <a:extLst>
              <a:ext uri="{FF2B5EF4-FFF2-40B4-BE49-F238E27FC236}">
                <a16:creationId xmlns:a16="http://schemas.microsoft.com/office/drawing/2014/main" id="{30567E24-F399-487B-9ED1-3DA6646D64CD}"/>
              </a:ext>
            </a:extLst>
          </p:cNvPr>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34040576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F1C7A82-12AD-41CB-8340-687064F710E7}"/>
              </a:ext>
            </a:extLst>
          </p:cNvPr>
          <p:cNvSpPr>
            <a:spLocks noGrp="1"/>
          </p:cNvSpPr>
          <p:nvPr>
            <p:ph type="sldNum" sz="quarter" idx="12"/>
          </p:nvPr>
        </p:nvSpPr>
        <p:spPr/>
        <p:txBody>
          <a:bodyPr/>
          <a:lstStyle/>
          <a:p>
            <a:fld id="{B8DACC02-A2BD-4578-8E03-6D891060A695}" type="slidenum">
              <a:rPr lang="en-US" smtClean="0"/>
              <a:pPr/>
              <a:t>45</a:t>
            </a:fld>
            <a:endParaRPr lang="en-US" dirty="0"/>
          </a:p>
        </p:txBody>
      </p:sp>
      <p:pic>
        <p:nvPicPr>
          <p:cNvPr id="7170" name="Picture 2" descr="What is a Data Governance Policy? Examples + Templates | Twilio Segment">
            <a:extLst>
              <a:ext uri="{FF2B5EF4-FFF2-40B4-BE49-F238E27FC236}">
                <a16:creationId xmlns:a16="http://schemas.microsoft.com/office/drawing/2014/main" id="{955C5D42-C0C1-4387-8243-152AB469BE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571500"/>
            <a:ext cx="76200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87131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97B0F-8C22-43D8-B00E-A465FD23CC56}"/>
              </a:ext>
            </a:extLst>
          </p:cNvPr>
          <p:cNvSpPr>
            <a:spLocks noGrp="1"/>
          </p:cNvSpPr>
          <p:nvPr>
            <p:ph type="title"/>
          </p:nvPr>
        </p:nvSpPr>
        <p:spPr/>
        <p:txBody>
          <a:bodyPr>
            <a:normAutofit/>
          </a:bodyPr>
          <a:lstStyle/>
          <a:p>
            <a:r>
              <a:rPr lang="en-US" dirty="0"/>
              <a:t>Importance of Data Governance Policies</a:t>
            </a:r>
          </a:p>
        </p:txBody>
      </p:sp>
      <p:sp>
        <p:nvSpPr>
          <p:cNvPr id="3" name="Content Placeholder 2">
            <a:extLst>
              <a:ext uri="{FF2B5EF4-FFF2-40B4-BE49-F238E27FC236}">
                <a16:creationId xmlns:a16="http://schemas.microsoft.com/office/drawing/2014/main" id="{011126B6-9A0F-4569-A233-D45A6DD2928C}"/>
              </a:ext>
            </a:extLst>
          </p:cNvPr>
          <p:cNvSpPr>
            <a:spLocks noGrp="1"/>
          </p:cNvSpPr>
          <p:nvPr>
            <p:ph idx="1"/>
          </p:nvPr>
        </p:nvSpPr>
        <p:spPr/>
        <p:txBody>
          <a:bodyPr>
            <a:normAutofit/>
          </a:bodyPr>
          <a:lstStyle/>
          <a:p>
            <a:r>
              <a:rPr lang="en-US" dirty="0"/>
              <a:t>Data governance policies are essential for ensuring data quality, security, accessibility, and retention.</a:t>
            </a:r>
          </a:p>
          <a:p>
            <a:r>
              <a:rPr lang="en-US" dirty="0"/>
              <a:t>They help organizations comply with legal and regulatory requirements related to data management.</a:t>
            </a:r>
          </a:p>
          <a:p>
            <a:r>
              <a:rPr lang="en-US" dirty="0"/>
              <a:t>They promote data sharing and collaboration across different departments and teams.</a:t>
            </a:r>
          </a:p>
          <a:p>
            <a:r>
              <a:rPr lang="en-US" dirty="0"/>
              <a:t>They help organizations make informed decisions based on accurate and reliable data.</a:t>
            </a:r>
          </a:p>
          <a:p>
            <a:endParaRPr lang="en-US" dirty="0"/>
          </a:p>
          <a:p>
            <a:endParaRPr lang="en-US" dirty="0"/>
          </a:p>
        </p:txBody>
      </p:sp>
      <p:sp>
        <p:nvSpPr>
          <p:cNvPr id="4" name="Slide Number Placeholder 3">
            <a:extLst>
              <a:ext uri="{FF2B5EF4-FFF2-40B4-BE49-F238E27FC236}">
                <a16:creationId xmlns:a16="http://schemas.microsoft.com/office/drawing/2014/main" id="{15D32E9F-5DCA-4CF1-A21C-019381E4C1BF}"/>
              </a:ext>
            </a:extLst>
          </p:cNvPr>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20342991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290BE-4FE1-4CB9-A013-2CB8C2BFFAE7}"/>
              </a:ext>
            </a:extLst>
          </p:cNvPr>
          <p:cNvSpPr>
            <a:spLocks noGrp="1"/>
          </p:cNvSpPr>
          <p:nvPr>
            <p:ph type="title"/>
          </p:nvPr>
        </p:nvSpPr>
        <p:spPr/>
        <p:txBody>
          <a:bodyPr>
            <a:normAutofit/>
          </a:bodyPr>
          <a:lstStyle/>
          <a:p>
            <a:r>
              <a:rPr lang="en-US" dirty="0"/>
              <a:t>Types of Data Governance Policies</a:t>
            </a:r>
          </a:p>
        </p:txBody>
      </p:sp>
      <p:sp>
        <p:nvSpPr>
          <p:cNvPr id="3" name="Content Placeholder 2">
            <a:extLst>
              <a:ext uri="{FF2B5EF4-FFF2-40B4-BE49-F238E27FC236}">
                <a16:creationId xmlns:a16="http://schemas.microsoft.com/office/drawing/2014/main" id="{34264047-7BF3-41B0-BC6C-875E066D793F}"/>
              </a:ext>
            </a:extLst>
          </p:cNvPr>
          <p:cNvSpPr>
            <a:spLocks noGrp="1"/>
          </p:cNvSpPr>
          <p:nvPr>
            <p:ph idx="1"/>
          </p:nvPr>
        </p:nvSpPr>
        <p:spPr/>
        <p:txBody>
          <a:bodyPr>
            <a:normAutofit/>
          </a:bodyPr>
          <a:lstStyle/>
          <a:p>
            <a:r>
              <a:rPr lang="en-US" dirty="0"/>
              <a:t>Data quality policies</a:t>
            </a:r>
          </a:p>
          <a:p>
            <a:r>
              <a:rPr lang="en-US" dirty="0"/>
              <a:t>Data security policies</a:t>
            </a:r>
          </a:p>
          <a:p>
            <a:r>
              <a:rPr lang="en-US" dirty="0"/>
              <a:t>Data access policies</a:t>
            </a:r>
          </a:p>
          <a:p>
            <a:r>
              <a:rPr lang="en-US" dirty="0"/>
              <a:t>Data retention policies</a:t>
            </a:r>
          </a:p>
          <a:p>
            <a:r>
              <a:rPr lang="en-US" dirty="0"/>
              <a:t>Data classification policies</a:t>
            </a:r>
          </a:p>
          <a:p>
            <a:endParaRPr lang="en-US" dirty="0"/>
          </a:p>
          <a:p>
            <a:endParaRPr lang="en-US" dirty="0"/>
          </a:p>
        </p:txBody>
      </p:sp>
      <p:sp>
        <p:nvSpPr>
          <p:cNvPr id="4" name="Slide Number Placeholder 3">
            <a:extLst>
              <a:ext uri="{FF2B5EF4-FFF2-40B4-BE49-F238E27FC236}">
                <a16:creationId xmlns:a16="http://schemas.microsoft.com/office/drawing/2014/main" id="{4E4B4AA3-2C1A-4515-88C9-B2A24104EB22}"/>
              </a:ext>
            </a:extLst>
          </p:cNvPr>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40400420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16C12-A12D-4FAE-BC94-E823A2F08B0D}"/>
              </a:ext>
            </a:extLst>
          </p:cNvPr>
          <p:cNvSpPr>
            <a:spLocks noGrp="1"/>
          </p:cNvSpPr>
          <p:nvPr>
            <p:ph type="title"/>
          </p:nvPr>
        </p:nvSpPr>
        <p:spPr/>
        <p:txBody>
          <a:bodyPr>
            <a:normAutofit/>
          </a:bodyPr>
          <a:lstStyle/>
          <a:p>
            <a:r>
              <a:rPr lang="en-US" dirty="0"/>
              <a:t>Data Quality Policies</a:t>
            </a:r>
          </a:p>
        </p:txBody>
      </p:sp>
      <p:sp>
        <p:nvSpPr>
          <p:cNvPr id="3" name="Content Placeholder 2">
            <a:extLst>
              <a:ext uri="{FF2B5EF4-FFF2-40B4-BE49-F238E27FC236}">
                <a16:creationId xmlns:a16="http://schemas.microsoft.com/office/drawing/2014/main" id="{A59A74DA-189F-43B8-B133-B904A5B46F1E}"/>
              </a:ext>
            </a:extLst>
          </p:cNvPr>
          <p:cNvSpPr>
            <a:spLocks noGrp="1"/>
          </p:cNvSpPr>
          <p:nvPr>
            <p:ph idx="1"/>
          </p:nvPr>
        </p:nvSpPr>
        <p:spPr/>
        <p:txBody>
          <a:bodyPr/>
          <a:lstStyle/>
          <a:p>
            <a:r>
              <a:rPr lang="en-US" dirty="0"/>
              <a:t>Data quality policies aim to ensure that data is accurate, complete, and consistent.</a:t>
            </a:r>
          </a:p>
          <a:p>
            <a:r>
              <a:rPr lang="en-US" dirty="0"/>
              <a:t>Examples of data quality policies include:</a:t>
            </a:r>
          </a:p>
          <a:p>
            <a:pPr lvl="1"/>
            <a:r>
              <a:rPr lang="en-US" dirty="0"/>
              <a:t>Data validation rules</a:t>
            </a:r>
          </a:p>
          <a:p>
            <a:pPr lvl="1"/>
            <a:r>
              <a:rPr lang="en-US" dirty="0"/>
              <a:t>Data cleansing procedures</a:t>
            </a:r>
          </a:p>
          <a:p>
            <a:pPr lvl="1"/>
            <a:r>
              <a:rPr lang="en-US" dirty="0"/>
              <a:t>Data normalization standards</a:t>
            </a:r>
          </a:p>
          <a:p>
            <a:endParaRPr lang="en-US" dirty="0"/>
          </a:p>
          <a:p>
            <a:endParaRPr lang="en-US" dirty="0"/>
          </a:p>
        </p:txBody>
      </p:sp>
      <p:sp>
        <p:nvSpPr>
          <p:cNvPr id="4" name="Slide Number Placeholder 3">
            <a:extLst>
              <a:ext uri="{FF2B5EF4-FFF2-40B4-BE49-F238E27FC236}">
                <a16:creationId xmlns:a16="http://schemas.microsoft.com/office/drawing/2014/main" id="{3298FD1C-75A9-4763-9817-B443D461247C}"/>
              </a:ext>
            </a:extLst>
          </p:cNvPr>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32283417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014A7-819E-480F-AE81-7455CBDDE9B5}"/>
              </a:ext>
            </a:extLst>
          </p:cNvPr>
          <p:cNvSpPr>
            <a:spLocks noGrp="1"/>
          </p:cNvSpPr>
          <p:nvPr>
            <p:ph type="title"/>
          </p:nvPr>
        </p:nvSpPr>
        <p:spPr/>
        <p:txBody>
          <a:bodyPr/>
          <a:lstStyle/>
          <a:p>
            <a:r>
              <a:rPr lang="en-US" dirty="0"/>
              <a:t>Data Security Policies</a:t>
            </a:r>
          </a:p>
        </p:txBody>
      </p:sp>
      <p:sp>
        <p:nvSpPr>
          <p:cNvPr id="3" name="Content Placeholder 2">
            <a:extLst>
              <a:ext uri="{FF2B5EF4-FFF2-40B4-BE49-F238E27FC236}">
                <a16:creationId xmlns:a16="http://schemas.microsoft.com/office/drawing/2014/main" id="{F19C93E2-D45C-4B5A-8104-939250A001BC}"/>
              </a:ext>
            </a:extLst>
          </p:cNvPr>
          <p:cNvSpPr>
            <a:spLocks noGrp="1"/>
          </p:cNvSpPr>
          <p:nvPr>
            <p:ph idx="1"/>
          </p:nvPr>
        </p:nvSpPr>
        <p:spPr/>
        <p:txBody>
          <a:bodyPr/>
          <a:lstStyle/>
          <a:p>
            <a:r>
              <a:rPr lang="en-US" dirty="0"/>
              <a:t>Data security policies aim to protect data from unauthorized access, corruption, or loss.</a:t>
            </a:r>
          </a:p>
          <a:p>
            <a:r>
              <a:rPr lang="en-US" dirty="0"/>
              <a:t>Examples of data security policies include:</a:t>
            </a:r>
          </a:p>
          <a:p>
            <a:pPr lvl="1"/>
            <a:r>
              <a:rPr lang="en-US" dirty="0"/>
              <a:t>Access controls</a:t>
            </a:r>
          </a:p>
          <a:p>
            <a:pPr lvl="1"/>
            <a:r>
              <a:rPr lang="en-US" dirty="0"/>
              <a:t>Encryption protocols</a:t>
            </a:r>
          </a:p>
          <a:p>
            <a:pPr lvl="1"/>
            <a:r>
              <a:rPr lang="en-US" dirty="0"/>
              <a:t>Authentication procedures</a:t>
            </a:r>
          </a:p>
          <a:p>
            <a:endParaRPr lang="en-US" dirty="0"/>
          </a:p>
          <a:p>
            <a:endParaRPr lang="en-US" dirty="0"/>
          </a:p>
        </p:txBody>
      </p:sp>
      <p:sp>
        <p:nvSpPr>
          <p:cNvPr id="4" name="Slide Number Placeholder 3">
            <a:extLst>
              <a:ext uri="{FF2B5EF4-FFF2-40B4-BE49-F238E27FC236}">
                <a16:creationId xmlns:a16="http://schemas.microsoft.com/office/drawing/2014/main" id="{0123194C-441A-4F61-AA84-F179AED06511}"/>
              </a:ext>
            </a:extLst>
          </p:cNvPr>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2721443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FA249D-CC91-C9E2-B898-538AD4DC89A9}"/>
              </a:ext>
            </a:extLst>
          </p:cNvPr>
          <p:cNvSpPr>
            <a:spLocks noGrp="1"/>
          </p:cNvSpPr>
          <p:nvPr>
            <p:ph type="title"/>
          </p:nvPr>
        </p:nvSpPr>
        <p:spPr/>
        <p:txBody>
          <a:bodyPr/>
          <a:lstStyle/>
          <a:p>
            <a:r>
              <a:rPr lang="en-US" dirty="0"/>
              <a:t>Data governance roles in an organization</a:t>
            </a:r>
          </a:p>
        </p:txBody>
      </p:sp>
      <p:sp>
        <p:nvSpPr>
          <p:cNvPr id="6" name="Text Placeholder 5">
            <a:extLst>
              <a:ext uri="{FF2B5EF4-FFF2-40B4-BE49-F238E27FC236}">
                <a16:creationId xmlns:a16="http://schemas.microsoft.com/office/drawing/2014/main" id="{4CBA0FA8-29D7-33A6-975C-E2A3C5CEE04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3A3D644-68D1-CFB9-D8EA-BE320FC11FED}"/>
              </a:ext>
            </a:extLst>
          </p:cNvPr>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21032619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7EF14-B0AB-43A8-ADC8-DB04A0765C0B}"/>
              </a:ext>
            </a:extLst>
          </p:cNvPr>
          <p:cNvSpPr>
            <a:spLocks noGrp="1"/>
          </p:cNvSpPr>
          <p:nvPr>
            <p:ph type="title"/>
          </p:nvPr>
        </p:nvSpPr>
        <p:spPr/>
        <p:txBody>
          <a:bodyPr>
            <a:normAutofit/>
          </a:bodyPr>
          <a:lstStyle/>
          <a:p>
            <a:r>
              <a:rPr lang="en-US" dirty="0"/>
              <a:t>Data Access Policies</a:t>
            </a:r>
          </a:p>
        </p:txBody>
      </p:sp>
      <p:sp>
        <p:nvSpPr>
          <p:cNvPr id="3" name="Content Placeholder 2">
            <a:extLst>
              <a:ext uri="{FF2B5EF4-FFF2-40B4-BE49-F238E27FC236}">
                <a16:creationId xmlns:a16="http://schemas.microsoft.com/office/drawing/2014/main" id="{DF51511F-D070-4419-9456-73C185AF650B}"/>
              </a:ext>
            </a:extLst>
          </p:cNvPr>
          <p:cNvSpPr>
            <a:spLocks noGrp="1"/>
          </p:cNvSpPr>
          <p:nvPr>
            <p:ph idx="1"/>
          </p:nvPr>
        </p:nvSpPr>
        <p:spPr/>
        <p:txBody>
          <a:bodyPr/>
          <a:lstStyle/>
          <a:p>
            <a:r>
              <a:rPr lang="en-US" dirty="0"/>
              <a:t>Data access policies aim to ensure that data is accessible to authorized users and groups.</a:t>
            </a:r>
          </a:p>
          <a:p>
            <a:r>
              <a:rPr lang="en-US" dirty="0"/>
              <a:t>Examples of data access policies include:</a:t>
            </a:r>
          </a:p>
          <a:p>
            <a:pPr lvl="1"/>
            <a:r>
              <a:rPr lang="en-US" dirty="0"/>
              <a:t>User authentication procedures</a:t>
            </a:r>
          </a:p>
          <a:p>
            <a:pPr lvl="1"/>
            <a:r>
              <a:rPr lang="en-US" dirty="0"/>
              <a:t>Authorization protocols</a:t>
            </a:r>
          </a:p>
          <a:p>
            <a:pPr lvl="1"/>
            <a:r>
              <a:rPr lang="en-US" dirty="0"/>
              <a:t>Role-based access controls</a:t>
            </a:r>
          </a:p>
          <a:p>
            <a:endParaRPr lang="en-US" dirty="0"/>
          </a:p>
          <a:p>
            <a:endParaRPr lang="en-US" dirty="0"/>
          </a:p>
        </p:txBody>
      </p:sp>
      <p:sp>
        <p:nvSpPr>
          <p:cNvPr id="4" name="Slide Number Placeholder 3">
            <a:extLst>
              <a:ext uri="{FF2B5EF4-FFF2-40B4-BE49-F238E27FC236}">
                <a16:creationId xmlns:a16="http://schemas.microsoft.com/office/drawing/2014/main" id="{4595991A-28A2-421A-AAFE-997DA52A4DAD}"/>
              </a:ext>
            </a:extLst>
          </p:cNvPr>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11353500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DBC9-C64F-46C4-BFE0-84933C3F4905}"/>
              </a:ext>
            </a:extLst>
          </p:cNvPr>
          <p:cNvSpPr>
            <a:spLocks noGrp="1"/>
          </p:cNvSpPr>
          <p:nvPr>
            <p:ph type="title"/>
          </p:nvPr>
        </p:nvSpPr>
        <p:spPr/>
        <p:txBody>
          <a:bodyPr/>
          <a:lstStyle/>
          <a:p>
            <a:r>
              <a:rPr lang="en-US" dirty="0"/>
              <a:t>Data Retention Policies</a:t>
            </a:r>
          </a:p>
        </p:txBody>
      </p:sp>
      <p:sp>
        <p:nvSpPr>
          <p:cNvPr id="3" name="Content Placeholder 2">
            <a:extLst>
              <a:ext uri="{FF2B5EF4-FFF2-40B4-BE49-F238E27FC236}">
                <a16:creationId xmlns:a16="http://schemas.microsoft.com/office/drawing/2014/main" id="{3B921D15-D4AC-4618-93C8-7CA7519AB345}"/>
              </a:ext>
            </a:extLst>
          </p:cNvPr>
          <p:cNvSpPr>
            <a:spLocks noGrp="1"/>
          </p:cNvSpPr>
          <p:nvPr>
            <p:ph idx="1"/>
          </p:nvPr>
        </p:nvSpPr>
        <p:spPr/>
        <p:txBody>
          <a:bodyPr/>
          <a:lstStyle/>
          <a:p>
            <a:r>
              <a:rPr lang="en-US" dirty="0"/>
              <a:t>Data retention policies aim to ensure that data is properly stored and retained according to organizational policies and legal requirements.</a:t>
            </a:r>
          </a:p>
          <a:p>
            <a:r>
              <a:rPr lang="en-US" dirty="0"/>
              <a:t>Examples of data retention policies include:</a:t>
            </a:r>
          </a:p>
          <a:p>
            <a:pPr lvl="1"/>
            <a:r>
              <a:rPr lang="en-US" dirty="0"/>
              <a:t>Data backup procedures</a:t>
            </a:r>
          </a:p>
          <a:p>
            <a:pPr lvl="1"/>
            <a:r>
              <a:rPr lang="en-US" dirty="0"/>
              <a:t>Data archiving protocols</a:t>
            </a:r>
          </a:p>
          <a:p>
            <a:pPr lvl="1"/>
            <a:r>
              <a:rPr lang="en-US" dirty="0"/>
              <a:t>Retention schedules</a:t>
            </a:r>
          </a:p>
          <a:p>
            <a:endParaRPr lang="en-US" dirty="0"/>
          </a:p>
          <a:p>
            <a:endParaRPr lang="en-US" dirty="0"/>
          </a:p>
        </p:txBody>
      </p:sp>
      <p:sp>
        <p:nvSpPr>
          <p:cNvPr id="4" name="Slide Number Placeholder 3">
            <a:extLst>
              <a:ext uri="{FF2B5EF4-FFF2-40B4-BE49-F238E27FC236}">
                <a16:creationId xmlns:a16="http://schemas.microsoft.com/office/drawing/2014/main" id="{9AB0FA5C-E17C-45B1-A121-2D0C5F03BAD8}"/>
              </a:ext>
            </a:extLst>
          </p:cNvPr>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38936451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0DE4E-2518-4EB9-91FE-46D6481B44B1}"/>
              </a:ext>
            </a:extLst>
          </p:cNvPr>
          <p:cNvSpPr>
            <a:spLocks noGrp="1"/>
          </p:cNvSpPr>
          <p:nvPr>
            <p:ph type="title"/>
          </p:nvPr>
        </p:nvSpPr>
        <p:spPr/>
        <p:txBody>
          <a:bodyPr>
            <a:normAutofit/>
          </a:bodyPr>
          <a:lstStyle/>
          <a:p>
            <a:r>
              <a:rPr lang="en-US" dirty="0"/>
              <a:t>Data Governance Standards</a:t>
            </a:r>
          </a:p>
        </p:txBody>
      </p:sp>
      <p:sp>
        <p:nvSpPr>
          <p:cNvPr id="3" name="Content Placeholder 2">
            <a:extLst>
              <a:ext uri="{FF2B5EF4-FFF2-40B4-BE49-F238E27FC236}">
                <a16:creationId xmlns:a16="http://schemas.microsoft.com/office/drawing/2014/main" id="{C38725D1-DA35-4C07-8745-CBBE33A154C4}"/>
              </a:ext>
            </a:extLst>
          </p:cNvPr>
          <p:cNvSpPr>
            <a:spLocks noGrp="1"/>
          </p:cNvSpPr>
          <p:nvPr>
            <p:ph idx="1"/>
          </p:nvPr>
        </p:nvSpPr>
        <p:spPr/>
        <p:txBody>
          <a:bodyPr/>
          <a:lstStyle/>
          <a:p>
            <a:r>
              <a:rPr lang="en-US" dirty="0"/>
              <a:t>Data governance standards are guidelines and frameworks that organizations follow to ensure the effective management of their data assets.</a:t>
            </a:r>
          </a:p>
          <a:p>
            <a:r>
              <a:rPr lang="en-US" dirty="0"/>
              <a:t>The purpose of data governance standards is to provide a consistent and repeatable approach to data management, ensuring data quality, security, accessibility, and retention.</a:t>
            </a:r>
          </a:p>
          <a:p>
            <a:endParaRPr lang="en-US" dirty="0"/>
          </a:p>
          <a:p>
            <a:endParaRPr lang="en-US" dirty="0"/>
          </a:p>
        </p:txBody>
      </p:sp>
      <p:sp>
        <p:nvSpPr>
          <p:cNvPr id="4" name="Slide Number Placeholder 3">
            <a:extLst>
              <a:ext uri="{FF2B5EF4-FFF2-40B4-BE49-F238E27FC236}">
                <a16:creationId xmlns:a16="http://schemas.microsoft.com/office/drawing/2014/main" id="{517BF795-5C72-4996-A9A8-00955559CA8C}"/>
              </a:ext>
            </a:extLst>
          </p:cNvPr>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22196423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5B53F-67B6-46E2-8934-AD8CC0BBFCC4}"/>
              </a:ext>
            </a:extLst>
          </p:cNvPr>
          <p:cNvSpPr>
            <a:spLocks noGrp="1"/>
          </p:cNvSpPr>
          <p:nvPr>
            <p:ph type="title"/>
          </p:nvPr>
        </p:nvSpPr>
        <p:spPr/>
        <p:txBody>
          <a:bodyPr>
            <a:normAutofit/>
          </a:bodyPr>
          <a:lstStyle/>
          <a:p>
            <a:r>
              <a:rPr lang="en-US" dirty="0"/>
              <a:t>Importance of Data Governance Standards</a:t>
            </a:r>
          </a:p>
        </p:txBody>
      </p:sp>
      <p:sp>
        <p:nvSpPr>
          <p:cNvPr id="3" name="Content Placeholder 2">
            <a:extLst>
              <a:ext uri="{FF2B5EF4-FFF2-40B4-BE49-F238E27FC236}">
                <a16:creationId xmlns:a16="http://schemas.microsoft.com/office/drawing/2014/main" id="{4C3E0B42-ADA8-40F4-82E5-1FF85B6A1355}"/>
              </a:ext>
            </a:extLst>
          </p:cNvPr>
          <p:cNvSpPr>
            <a:spLocks noGrp="1"/>
          </p:cNvSpPr>
          <p:nvPr>
            <p:ph idx="1"/>
          </p:nvPr>
        </p:nvSpPr>
        <p:spPr/>
        <p:txBody>
          <a:bodyPr>
            <a:normAutofit/>
          </a:bodyPr>
          <a:lstStyle/>
          <a:p>
            <a:r>
              <a:rPr lang="en-US" dirty="0"/>
              <a:t>Data governance standards are essential for ensuring data quality, security, accessibility, and retention.</a:t>
            </a:r>
          </a:p>
          <a:p>
            <a:r>
              <a:rPr lang="en-US" dirty="0"/>
              <a:t>They help organizations comply with legal and regulatory requirements related to data management.</a:t>
            </a:r>
          </a:p>
          <a:p>
            <a:r>
              <a:rPr lang="en-US" dirty="0"/>
              <a:t>They promote data sharing and collaboration across different departments and teams.</a:t>
            </a:r>
          </a:p>
          <a:p>
            <a:r>
              <a:rPr lang="en-US" dirty="0"/>
              <a:t>They help organizations make informed decisions based on accurate and reliable data.</a:t>
            </a:r>
          </a:p>
          <a:p>
            <a:endParaRPr lang="en-US" dirty="0"/>
          </a:p>
          <a:p>
            <a:endParaRPr lang="en-US" dirty="0"/>
          </a:p>
        </p:txBody>
      </p:sp>
      <p:sp>
        <p:nvSpPr>
          <p:cNvPr id="4" name="Slide Number Placeholder 3">
            <a:extLst>
              <a:ext uri="{FF2B5EF4-FFF2-40B4-BE49-F238E27FC236}">
                <a16:creationId xmlns:a16="http://schemas.microsoft.com/office/drawing/2014/main" id="{D5445A83-EF83-471F-AB3F-E04BF110EA4C}"/>
              </a:ext>
            </a:extLst>
          </p:cNvPr>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3778796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0A80D-FAE0-4C8B-855C-F4333C395A45}"/>
              </a:ext>
            </a:extLst>
          </p:cNvPr>
          <p:cNvSpPr>
            <a:spLocks noGrp="1"/>
          </p:cNvSpPr>
          <p:nvPr>
            <p:ph type="title"/>
          </p:nvPr>
        </p:nvSpPr>
        <p:spPr/>
        <p:txBody>
          <a:bodyPr>
            <a:normAutofit/>
          </a:bodyPr>
          <a:lstStyle/>
          <a:p>
            <a:r>
              <a:rPr lang="en-US" dirty="0"/>
              <a:t>Types of Data Governance Standards</a:t>
            </a:r>
          </a:p>
        </p:txBody>
      </p:sp>
      <p:sp>
        <p:nvSpPr>
          <p:cNvPr id="3" name="Content Placeholder 2">
            <a:extLst>
              <a:ext uri="{FF2B5EF4-FFF2-40B4-BE49-F238E27FC236}">
                <a16:creationId xmlns:a16="http://schemas.microsoft.com/office/drawing/2014/main" id="{AA8DBFA8-58D8-4FDD-AFE3-678A23DC99EF}"/>
              </a:ext>
            </a:extLst>
          </p:cNvPr>
          <p:cNvSpPr>
            <a:spLocks noGrp="1"/>
          </p:cNvSpPr>
          <p:nvPr>
            <p:ph idx="1"/>
          </p:nvPr>
        </p:nvSpPr>
        <p:spPr/>
        <p:txBody>
          <a:bodyPr/>
          <a:lstStyle/>
          <a:p>
            <a:r>
              <a:rPr lang="en-US" dirty="0"/>
              <a:t>Industry-specific standards</a:t>
            </a:r>
          </a:p>
          <a:p>
            <a:pPr lvl="1"/>
            <a:r>
              <a:rPr lang="en-US" dirty="0"/>
              <a:t>These standards are developed for specific industries, such as healthcare, finance, and retail.</a:t>
            </a:r>
          </a:p>
          <a:p>
            <a:r>
              <a:rPr lang="en-US" dirty="0"/>
              <a:t>Generic standards</a:t>
            </a:r>
          </a:p>
          <a:p>
            <a:pPr lvl="1"/>
            <a:r>
              <a:rPr lang="en-US" dirty="0"/>
              <a:t>These standards can be applied to any industry and are developed by organizations such as ISO and ITU.</a:t>
            </a:r>
          </a:p>
          <a:p>
            <a:r>
              <a:rPr lang="en-US" dirty="0"/>
              <a:t>Framework standards</a:t>
            </a:r>
          </a:p>
          <a:p>
            <a:pPr lvl="1"/>
            <a:r>
              <a:rPr lang="en-US" dirty="0"/>
              <a:t>These standards provide a structured approach to data governance, such as the Data Governance Body of Knowledge (DGBOK) and the Information Governance Initiative (IGI).</a:t>
            </a:r>
          </a:p>
          <a:p>
            <a:endParaRPr lang="en-US" dirty="0"/>
          </a:p>
          <a:p>
            <a:endParaRPr lang="en-US" dirty="0"/>
          </a:p>
        </p:txBody>
      </p:sp>
      <p:sp>
        <p:nvSpPr>
          <p:cNvPr id="4" name="Slide Number Placeholder 3">
            <a:extLst>
              <a:ext uri="{FF2B5EF4-FFF2-40B4-BE49-F238E27FC236}">
                <a16:creationId xmlns:a16="http://schemas.microsoft.com/office/drawing/2014/main" id="{B3E9D167-5548-4B54-89A9-CF718970EC95}"/>
              </a:ext>
            </a:extLst>
          </p:cNvPr>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15862093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EAE87-A62A-417F-BD2B-D234526B838B}"/>
              </a:ext>
            </a:extLst>
          </p:cNvPr>
          <p:cNvSpPr>
            <a:spLocks noGrp="1"/>
          </p:cNvSpPr>
          <p:nvPr>
            <p:ph type="title"/>
          </p:nvPr>
        </p:nvSpPr>
        <p:spPr/>
        <p:txBody>
          <a:bodyPr>
            <a:normAutofit/>
          </a:bodyPr>
          <a:lstStyle/>
          <a:p>
            <a:r>
              <a:rPr lang="en-US" dirty="0"/>
              <a:t>Industry-Specific Data Governance Standards</a:t>
            </a:r>
          </a:p>
        </p:txBody>
      </p:sp>
      <p:sp>
        <p:nvSpPr>
          <p:cNvPr id="3" name="Content Placeholder 2">
            <a:extLst>
              <a:ext uri="{FF2B5EF4-FFF2-40B4-BE49-F238E27FC236}">
                <a16:creationId xmlns:a16="http://schemas.microsoft.com/office/drawing/2014/main" id="{62DC628B-E35E-44F4-B3D1-5BFC3EB92527}"/>
              </a:ext>
            </a:extLst>
          </p:cNvPr>
          <p:cNvSpPr>
            <a:spLocks noGrp="1"/>
          </p:cNvSpPr>
          <p:nvPr>
            <p:ph idx="1"/>
          </p:nvPr>
        </p:nvSpPr>
        <p:spPr/>
        <p:txBody>
          <a:bodyPr>
            <a:normAutofit/>
          </a:bodyPr>
          <a:lstStyle/>
          <a:p>
            <a:r>
              <a:rPr lang="en-US" dirty="0"/>
              <a:t>Examples of industry-specific data governance standards include:</a:t>
            </a:r>
          </a:p>
          <a:p>
            <a:pPr lvl="1"/>
            <a:r>
              <a:rPr lang="en-US" dirty="0"/>
              <a:t>HIPAA (Health Insurance Portability and Accountability Act) for healthcare</a:t>
            </a:r>
          </a:p>
          <a:p>
            <a:pPr lvl="1"/>
            <a:r>
              <a:rPr lang="en-US" dirty="0"/>
              <a:t>GDPR (General Data Protection Regulation) for EU data protection</a:t>
            </a:r>
          </a:p>
          <a:p>
            <a:pPr lvl="1"/>
            <a:r>
              <a:rPr lang="en-US" dirty="0"/>
              <a:t>PCI-DSS (Payment Card Industry Data Security Standard) for payment card data</a:t>
            </a:r>
          </a:p>
          <a:p>
            <a:pPr lvl="1"/>
            <a:r>
              <a:rPr lang="en-US" dirty="0"/>
              <a:t>FISMA (Federal Information Security Management Act) for US federal government data</a:t>
            </a:r>
          </a:p>
          <a:p>
            <a:endParaRPr lang="en-US" dirty="0"/>
          </a:p>
          <a:p>
            <a:endParaRPr lang="en-US" dirty="0"/>
          </a:p>
        </p:txBody>
      </p:sp>
      <p:sp>
        <p:nvSpPr>
          <p:cNvPr id="4" name="Slide Number Placeholder 3">
            <a:extLst>
              <a:ext uri="{FF2B5EF4-FFF2-40B4-BE49-F238E27FC236}">
                <a16:creationId xmlns:a16="http://schemas.microsoft.com/office/drawing/2014/main" id="{B6625E0B-7944-42FE-88EC-B7579EE4BA01}"/>
              </a:ext>
            </a:extLst>
          </p:cNvPr>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11174113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75929-5D6E-4384-BF86-F5F317298AEA}"/>
              </a:ext>
            </a:extLst>
          </p:cNvPr>
          <p:cNvSpPr>
            <a:spLocks noGrp="1"/>
          </p:cNvSpPr>
          <p:nvPr>
            <p:ph type="title"/>
          </p:nvPr>
        </p:nvSpPr>
        <p:spPr/>
        <p:txBody>
          <a:bodyPr>
            <a:normAutofit/>
          </a:bodyPr>
          <a:lstStyle/>
          <a:p>
            <a:r>
              <a:rPr lang="en-US" dirty="0"/>
              <a:t>Generic Data Governance Standards</a:t>
            </a:r>
          </a:p>
        </p:txBody>
      </p:sp>
      <p:sp>
        <p:nvSpPr>
          <p:cNvPr id="3" name="Content Placeholder 2">
            <a:extLst>
              <a:ext uri="{FF2B5EF4-FFF2-40B4-BE49-F238E27FC236}">
                <a16:creationId xmlns:a16="http://schemas.microsoft.com/office/drawing/2014/main" id="{C7F6FD1D-AE37-4A3E-964D-D7DCE59EF314}"/>
              </a:ext>
            </a:extLst>
          </p:cNvPr>
          <p:cNvSpPr>
            <a:spLocks noGrp="1"/>
          </p:cNvSpPr>
          <p:nvPr>
            <p:ph idx="1"/>
          </p:nvPr>
        </p:nvSpPr>
        <p:spPr/>
        <p:txBody>
          <a:bodyPr/>
          <a:lstStyle/>
          <a:p>
            <a:r>
              <a:rPr lang="en-US" dirty="0"/>
              <a:t>Examples of generic data governance standards include:</a:t>
            </a:r>
          </a:p>
          <a:p>
            <a:pPr lvl="1"/>
            <a:r>
              <a:rPr lang="en-US" dirty="0"/>
              <a:t>ISO/IEC 27001:2022</a:t>
            </a:r>
          </a:p>
          <a:p>
            <a:pPr lvl="2"/>
            <a:r>
              <a:rPr lang="en-US" dirty="0"/>
              <a:t>Information security, cybersecurity and privacy protection - Information security management systems</a:t>
            </a:r>
          </a:p>
          <a:p>
            <a:pPr lvl="1"/>
            <a:r>
              <a:rPr lang="en-US" dirty="0"/>
              <a:t>ITU-T </a:t>
            </a:r>
          </a:p>
          <a:p>
            <a:pPr lvl="2"/>
            <a:r>
              <a:rPr lang="en-US" dirty="0"/>
              <a:t>(International Telecommunication Union - Telecommunication standardization sector) recommendations</a:t>
            </a:r>
          </a:p>
          <a:p>
            <a:pPr lvl="1"/>
            <a:r>
              <a:rPr lang="en-US" dirty="0"/>
              <a:t>COBIT </a:t>
            </a:r>
          </a:p>
          <a:p>
            <a:pPr lvl="2"/>
            <a:r>
              <a:rPr lang="en-US" dirty="0"/>
              <a:t>(Control Objectives for Information and Related Technology) framework</a:t>
            </a:r>
          </a:p>
          <a:p>
            <a:endParaRPr lang="en-US" dirty="0"/>
          </a:p>
          <a:p>
            <a:endParaRPr lang="en-US" dirty="0"/>
          </a:p>
        </p:txBody>
      </p:sp>
      <p:sp>
        <p:nvSpPr>
          <p:cNvPr id="4" name="Slide Number Placeholder 3">
            <a:extLst>
              <a:ext uri="{FF2B5EF4-FFF2-40B4-BE49-F238E27FC236}">
                <a16:creationId xmlns:a16="http://schemas.microsoft.com/office/drawing/2014/main" id="{06A859D0-35B8-465A-B3D2-E1DFADCE1CAF}"/>
              </a:ext>
            </a:extLst>
          </p:cNvPr>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35115593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2B189-97C3-4947-923E-266BCEA0E75B}"/>
              </a:ext>
            </a:extLst>
          </p:cNvPr>
          <p:cNvSpPr>
            <a:spLocks noGrp="1"/>
          </p:cNvSpPr>
          <p:nvPr>
            <p:ph type="title"/>
          </p:nvPr>
        </p:nvSpPr>
        <p:spPr/>
        <p:txBody>
          <a:bodyPr>
            <a:normAutofit/>
          </a:bodyPr>
          <a:lstStyle/>
          <a:p>
            <a:r>
              <a:rPr lang="en-US" dirty="0"/>
              <a:t>Framework Data Governance Standards</a:t>
            </a:r>
          </a:p>
        </p:txBody>
      </p:sp>
      <p:sp>
        <p:nvSpPr>
          <p:cNvPr id="3" name="Content Placeholder 2">
            <a:extLst>
              <a:ext uri="{FF2B5EF4-FFF2-40B4-BE49-F238E27FC236}">
                <a16:creationId xmlns:a16="http://schemas.microsoft.com/office/drawing/2014/main" id="{02A72407-D721-442B-86D8-742F4B8E34B7}"/>
              </a:ext>
            </a:extLst>
          </p:cNvPr>
          <p:cNvSpPr>
            <a:spLocks noGrp="1"/>
          </p:cNvSpPr>
          <p:nvPr>
            <p:ph idx="1"/>
          </p:nvPr>
        </p:nvSpPr>
        <p:spPr/>
        <p:txBody>
          <a:bodyPr/>
          <a:lstStyle/>
          <a:p>
            <a:r>
              <a:rPr lang="en-US" dirty="0"/>
              <a:t>Examples of framework data governance standards include:</a:t>
            </a:r>
          </a:p>
          <a:p>
            <a:pPr lvl="1"/>
            <a:r>
              <a:rPr lang="en-US" dirty="0"/>
              <a:t>Data Governance Body of Knowledge (DGBOK)</a:t>
            </a:r>
          </a:p>
          <a:p>
            <a:pPr lvl="1"/>
            <a:r>
              <a:rPr lang="en-US" dirty="0"/>
              <a:t>Information Governance Initiative (IGI)</a:t>
            </a:r>
          </a:p>
          <a:p>
            <a:pPr lvl="1"/>
            <a:r>
              <a:rPr lang="en-US" dirty="0"/>
              <a:t>Data Governance Framework (DGF)</a:t>
            </a:r>
          </a:p>
          <a:p>
            <a:endParaRPr lang="en-US" dirty="0"/>
          </a:p>
          <a:p>
            <a:endParaRPr lang="en-US" dirty="0"/>
          </a:p>
        </p:txBody>
      </p:sp>
      <p:sp>
        <p:nvSpPr>
          <p:cNvPr id="4" name="Slide Number Placeholder 3">
            <a:extLst>
              <a:ext uri="{FF2B5EF4-FFF2-40B4-BE49-F238E27FC236}">
                <a16:creationId xmlns:a16="http://schemas.microsoft.com/office/drawing/2014/main" id="{1F6B256E-9DF4-4F8E-872B-519CEA507477}"/>
              </a:ext>
            </a:extLst>
          </p:cNvPr>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15477993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D22C3-2C48-480E-8A4E-2CF5C5D895D1}"/>
              </a:ext>
            </a:extLst>
          </p:cNvPr>
          <p:cNvSpPr>
            <a:spLocks noGrp="1"/>
          </p:cNvSpPr>
          <p:nvPr>
            <p:ph type="title"/>
          </p:nvPr>
        </p:nvSpPr>
        <p:spPr/>
        <p:txBody>
          <a:bodyPr>
            <a:normAutofit fontScale="90000"/>
          </a:bodyPr>
          <a:lstStyle/>
          <a:p>
            <a:r>
              <a:rPr lang="en-US" dirty="0"/>
              <a:t>Benefits of Implementing Data Governance Standards</a:t>
            </a:r>
          </a:p>
        </p:txBody>
      </p:sp>
      <p:sp>
        <p:nvSpPr>
          <p:cNvPr id="3" name="Content Placeholder 2">
            <a:extLst>
              <a:ext uri="{FF2B5EF4-FFF2-40B4-BE49-F238E27FC236}">
                <a16:creationId xmlns:a16="http://schemas.microsoft.com/office/drawing/2014/main" id="{55B39660-B63E-4BE7-8665-4D458FA91C51}"/>
              </a:ext>
            </a:extLst>
          </p:cNvPr>
          <p:cNvSpPr>
            <a:spLocks noGrp="1"/>
          </p:cNvSpPr>
          <p:nvPr>
            <p:ph idx="1"/>
          </p:nvPr>
        </p:nvSpPr>
        <p:spPr/>
        <p:txBody>
          <a:bodyPr/>
          <a:lstStyle/>
          <a:p>
            <a:r>
              <a:rPr lang="en-US" dirty="0"/>
              <a:t>Implementing data governance standards can help organizations:</a:t>
            </a:r>
          </a:p>
          <a:p>
            <a:pPr lvl="1"/>
            <a:r>
              <a:rPr lang="en-US" dirty="0"/>
              <a:t>Ensure data quality, security, accessibility, and retention</a:t>
            </a:r>
          </a:p>
          <a:p>
            <a:pPr lvl="1"/>
            <a:r>
              <a:rPr lang="en-US" dirty="0"/>
              <a:t>Comply with legal and regulatory requirements</a:t>
            </a:r>
          </a:p>
          <a:p>
            <a:pPr lvl="1"/>
            <a:r>
              <a:rPr lang="en-US" dirty="0"/>
              <a:t>Promote data sharing and collaboration</a:t>
            </a:r>
          </a:p>
          <a:p>
            <a:pPr lvl="1"/>
            <a:r>
              <a:rPr lang="en-US" dirty="0"/>
              <a:t>Make informed decisions based on accurate and reliable data</a:t>
            </a:r>
          </a:p>
          <a:p>
            <a:pPr lvl="1"/>
            <a:r>
              <a:rPr lang="en-US" dirty="0"/>
              <a:t>Reduce data-related risks and costs</a:t>
            </a:r>
          </a:p>
          <a:p>
            <a:endParaRPr lang="en-US" dirty="0"/>
          </a:p>
          <a:p>
            <a:endParaRPr lang="en-US" dirty="0"/>
          </a:p>
        </p:txBody>
      </p:sp>
      <p:sp>
        <p:nvSpPr>
          <p:cNvPr id="4" name="Slide Number Placeholder 3">
            <a:extLst>
              <a:ext uri="{FF2B5EF4-FFF2-40B4-BE49-F238E27FC236}">
                <a16:creationId xmlns:a16="http://schemas.microsoft.com/office/drawing/2014/main" id="{3B4AF9F7-B83D-477D-A04B-4BCAF87BF9DF}"/>
              </a:ext>
            </a:extLst>
          </p:cNvPr>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9142329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583CE-DAFB-4778-AC12-7E29D0BF2216}"/>
              </a:ext>
            </a:extLst>
          </p:cNvPr>
          <p:cNvSpPr>
            <a:spLocks noGrp="1"/>
          </p:cNvSpPr>
          <p:nvPr>
            <p:ph type="title"/>
          </p:nvPr>
        </p:nvSpPr>
        <p:spPr/>
        <p:txBody>
          <a:bodyPr>
            <a:normAutofit/>
          </a:bodyPr>
          <a:lstStyle/>
          <a:p>
            <a:r>
              <a:rPr lang="en-US" dirty="0"/>
              <a:t>Data Governance Procedures</a:t>
            </a:r>
          </a:p>
        </p:txBody>
      </p:sp>
      <p:sp>
        <p:nvSpPr>
          <p:cNvPr id="3" name="Content Placeholder 2">
            <a:extLst>
              <a:ext uri="{FF2B5EF4-FFF2-40B4-BE49-F238E27FC236}">
                <a16:creationId xmlns:a16="http://schemas.microsoft.com/office/drawing/2014/main" id="{314F3758-3B72-4723-93FE-CA427EA552D3}"/>
              </a:ext>
            </a:extLst>
          </p:cNvPr>
          <p:cNvSpPr>
            <a:spLocks noGrp="1"/>
          </p:cNvSpPr>
          <p:nvPr>
            <p:ph idx="1"/>
          </p:nvPr>
        </p:nvSpPr>
        <p:spPr/>
        <p:txBody>
          <a:bodyPr/>
          <a:lstStyle/>
          <a:p>
            <a:r>
              <a:rPr lang="en-US" dirty="0"/>
              <a:t>Data governance procedures are the specific steps and processes that organizations follow to ensure the effective management of their data assets.</a:t>
            </a:r>
          </a:p>
          <a:p>
            <a:r>
              <a:rPr lang="en-US" dirty="0"/>
              <a:t>The purpose of data governance procedures is to provide a structured approach to data management, ensuring data quality, security, accessibility, and retention.</a:t>
            </a:r>
          </a:p>
          <a:p>
            <a:endParaRPr lang="en-US" dirty="0"/>
          </a:p>
          <a:p>
            <a:endParaRPr lang="en-US" dirty="0"/>
          </a:p>
        </p:txBody>
      </p:sp>
      <p:sp>
        <p:nvSpPr>
          <p:cNvPr id="4" name="Slide Number Placeholder 3">
            <a:extLst>
              <a:ext uri="{FF2B5EF4-FFF2-40B4-BE49-F238E27FC236}">
                <a16:creationId xmlns:a16="http://schemas.microsoft.com/office/drawing/2014/main" id="{1CC43BEC-FE4D-452C-BBDF-C2C9C65CC502}"/>
              </a:ext>
            </a:extLst>
          </p:cNvPr>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2981598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255791A-FED4-4321-821B-659BC8A295C2}"/>
              </a:ext>
            </a:extLst>
          </p:cNvPr>
          <p:cNvSpPr>
            <a:spLocks noGrp="1"/>
          </p:cNvSpPr>
          <p:nvPr>
            <p:ph type="sldNum" sz="quarter" idx="12"/>
          </p:nvPr>
        </p:nvSpPr>
        <p:spPr/>
        <p:txBody>
          <a:bodyPr/>
          <a:lstStyle/>
          <a:p>
            <a:fld id="{B8DACC02-A2BD-4578-8E03-6D891060A695}" type="slidenum">
              <a:rPr lang="en-US" smtClean="0"/>
              <a:t>6</a:t>
            </a:fld>
            <a:endParaRPr lang="en-US"/>
          </a:p>
        </p:txBody>
      </p:sp>
      <p:pic>
        <p:nvPicPr>
          <p:cNvPr id="2050" name="Picture 2" descr="https://res.cloudinary.com/talend/image/upload/w_1060/q_auto/qlik/glossary/data-governance/seo-data-governance-framework_y0prmm.png">
            <a:extLst>
              <a:ext uri="{FF2B5EF4-FFF2-40B4-BE49-F238E27FC236}">
                <a16:creationId xmlns:a16="http://schemas.microsoft.com/office/drawing/2014/main" id="{6074709E-C741-4A4F-A7C8-B7B0CB22DA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107950"/>
            <a:ext cx="10096500" cy="62484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3F2B247-56AE-4089-A5FA-F326FA7DB07D}"/>
              </a:ext>
            </a:extLst>
          </p:cNvPr>
          <p:cNvSpPr/>
          <p:nvPr/>
        </p:nvSpPr>
        <p:spPr>
          <a:xfrm>
            <a:off x="4702546" y="6380718"/>
            <a:ext cx="3392275" cy="400110"/>
          </a:xfrm>
          <a:prstGeom prst="rect">
            <a:avLst/>
          </a:prstGeom>
        </p:spPr>
        <p:txBody>
          <a:bodyPr wrap="none">
            <a:spAutoFit/>
          </a:bodyPr>
          <a:lstStyle/>
          <a:p>
            <a:r>
              <a:rPr lang="en-US" sz="2000" b="1" dirty="0">
                <a:latin typeface="Candara" panose="020E0502030303020204" pitchFamily="34" charset="0"/>
              </a:rPr>
              <a:t>Data Governance Framework</a:t>
            </a:r>
            <a:endParaRPr lang="en-US" sz="2000" b="1" i="0" dirty="0">
              <a:effectLst/>
              <a:latin typeface="Candara" panose="020E0502030303020204" pitchFamily="34" charset="0"/>
            </a:endParaRPr>
          </a:p>
        </p:txBody>
      </p:sp>
    </p:spTree>
    <p:extLst>
      <p:ext uri="{BB962C8B-B14F-4D97-AF65-F5344CB8AC3E}">
        <p14:creationId xmlns:p14="http://schemas.microsoft.com/office/powerpoint/2010/main" val="36675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F7DB2-DE10-4E0D-B10F-C6D394808D4A}"/>
              </a:ext>
            </a:extLst>
          </p:cNvPr>
          <p:cNvSpPr>
            <a:spLocks noGrp="1"/>
          </p:cNvSpPr>
          <p:nvPr>
            <p:ph type="title"/>
          </p:nvPr>
        </p:nvSpPr>
        <p:spPr/>
        <p:txBody>
          <a:bodyPr/>
          <a:lstStyle/>
          <a:p>
            <a:r>
              <a:rPr lang="en-US" dirty="0"/>
              <a:t>Importance of Data Governance Procedures</a:t>
            </a:r>
          </a:p>
        </p:txBody>
      </p:sp>
      <p:sp>
        <p:nvSpPr>
          <p:cNvPr id="3" name="Content Placeholder 2">
            <a:extLst>
              <a:ext uri="{FF2B5EF4-FFF2-40B4-BE49-F238E27FC236}">
                <a16:creationId xmlns:a16="http://schemas.microsoft.com/office/drawing/2014/main" id="{51F09D85-AC17-4C34-91E4-7733CC07ACD3}"/>
              </a:ext>
            </a:extLst>
          </p:cNvPr>
          <p:cNvSpPr>
            <a:spLocks noGrp="1"/>
          </p:cNvSpPr>
          <p:nvPr>
            <p:ph idx="1"/>
          </p:nvPr>
        </p:nvSpPr>
        <p:spPr/>
        <p:txBody>
          <a:bodyPr>
            <a:normAutofit/>
          </a:bodyPr>
          <a:lstStyle/>
          <a:p>
            <a:r>
              <a:rPr lang="en-US" dirty="0"/>
              <a:t>Data governance procedures are essential for ensuring data quality, security, accessibility, and retention.</a:t>
            </a:r>
          </a:p>
          <a:p>
            <a:r>
              <a:rPr lang="en-US" dirty="0"/>
              <a:t>They help organizations comply with legal and regulatory requirements related to data management.</a:t>
            </a:r>
          </a:p>
          <a:p>
            <a:r>
              <a:rPr lang="en-US" dirty="0"/>
              <a:t>They promote data sharing and collaboration across different departments and teams.</a:t>
            </a:r>
          </a:p>
          <a:p>
            <a:r>
              <a:rPr lang="en-US" dirty="0"/>
              <a:t>They help organizations make informed decisions based on accurate and reliable data.</a:t>
            </a:r>
          </a:p>
          <a:p>
            <a:endParaRPr lang="en-US" dirty="0"/>
          </a:p>
          <a:p>
            <a:endParaRPr lang="en-US" dirty="0"/>
          </a:p>
        </p:txBody>
      </p:sp>
      <p:sp>
        <p:nvSpPr>
          <p:cNvPr id="4" name="Slide Number Placeholder 3">
            <a:extLst>
              <a:ext uri="{FF2B5EF4-FFF2-40B4-BE49-F238E27FC236}">
                <a16:creationId xmlns:a16="http://schemas.microsoft.com/office/drawing/2014/main" id="{63EFECF6-1215-4EFF-8B4D-C76FEFDFED7D}"/>
              </a:ext>
            </a:extLst>
          </p:cNvPr>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1042027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DE454-CA89-4D0E-876B-9E9DDB98462E}"/>
              </a:ext>
            </a:extLst>
          </p:cNvPr>
          <p:cNvSpPr>
            <a:spLocks noGrp="1"/>
          </p:cNvSpPr>
          <p:nvPr>
            <p:ph type="title"/>
          </p:nvPr>
        </p:nvSpPr>
        <p:spPr/>
        <p:txBody>
          <a:bodyPr>
            <a:normAutofit/>
          </a:bodyPr>
          <a:lstStyle/>
          <a:p>
            <a:r>
              <a:rPr lang="en-US" dirty="0"/>
              <a:t>Types of Data Governance Procedures</a:t>
            </a:r>
          </a:p>
        </p:txBody>
      </p:sp>
      <p:sp>
        <p:nvSpPr>
          <p:cNvPr id="3" name="Content Placeholder 2">
            <a:extLst>
              <a:ext uri="{FF2B5EF4-FFF2-40B4-BE49-F238E27FC236}">
                <a16:creationId xmlns:a16="http://schemas.microsoft.com/office/drawing/2014/main" id="{EA689B41-F04C-4152-85AF-8C60644D3887}"/>
              </a:ext>
            </a:extLst>
          </p:cNvPr>
          <p:cNvSpPr>
            <a:spLocks noGrp="1"/>
          </p:cNvSpPr>
          <p:nvPr>
            <p:ph idx="1"/>
          </p:nvPr>
        </p:nvSpPr>
        <p:spPr/>
        <p:txBody>
          <a:bodyPr>
            <a:normAutofit/>
          </a:bodyPr>
          <a:lstStyle/>
          <a:p>
            <a:r>
              <a:rPr lang="en-US" dirty="0"/>
              <a:t>Data management procedures</a:t>
            </a:r>
          </a:p>
          <a:p>
            <a:r>
              <a:rPr lang="en-US" dirty="0"/>
              <a:t>Data security procedures</a:t>
            </a:r>
          </a:p>
          <a:p>
            <a:r>
              <a:rPr lang="en-US" dirty="0"/>
              <a:t>Data quality procedures</a:t>
            </a:r>
          </a:p>
          <a:p>
            <a:r>
              <a:rPr lang="en-US" dirty="0"/>
              <a:t>Data retention procedures</a:t>
            </a:r>
          </a:p>
        </p:txBody>
      </p:sp>
      <p:sp>
        <p:nvSpPr>
          <p:cNvPr id="4" name="Slide Number Placeholder 3">
            <a:extLst>
              <a:ext uri="{FF2B5EF4-FFF2-40B4-BE49-F238E27FC236}">
                <a16:creationId xmlns:a16="http://schemas.microsoft.com/office/drawing/2014/main" id="{333AC756-0663-4270-AA37-3234B44F1036}"/>
              </a:ext>
            </a:extLst>
          </p:cNvPr>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34887663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1E841-AF48-475D-A9AB-01A9F457EEE0}"/>
              </a:ext>
            </a:extLst>
          </p:cNvPr>
          <p:cNvSpPr>
            <a:spLocks noGrp="1"/>
          </p:cNvSpPr>
          <p:nvPr>
            <p:ph type="title"/>
          </p:nvPr>
        </p:nvSpPr>
        <p:spPr/>
        <p:txBody>
          <a:bodyPr>
            <a:normAutofit/>
          </a:bodyPr>
          <a:lstStyle/>
          <a:p>
            <a:r>
              <a:rPr lang="en-US" dirty="0"/>
              <a:t>Data Management Procedures</a:t>
            </a:r>
          </a:p>
        </p:txBody>
      </p:sp>
      <p:sp>
        <p:nvSpPr>
          <p:cNvPr id="3" name="Content Placeholder 2">
            <a:extLst>
              <a:ext uri="{FF2B5EF4-FFF2-40B4-BE49-F238E27FC236}">
                <a16:creationId xmlns:a16="http://schemas.microsoft.com/office/drawing/2014/main" id="{92894072-5D97-42AD-8950-8C0F94F06DFA}"/>
              </a:ext>
            </a:extLst>
          </p:cNvPr>
          <p:cNvSpPr>
            <a:spLocks noGrp="1"/>
          </p:cNvSpPr>
          <p:nvPr>
            <p:ph idx="1"/>
          </p:nvPr>
        </p:nvSpPr>
        <p:spPr/>
        <p:txBody>
          <a:bodyPr>
            <a:normAutofit/>
          </a:bodyPr>
          <a:lstStyle/>
          <a:p>
            <a:r>
              <a:rPr lang="en-US" dirty="0"/>
              <a:t>Examples of data management procedures include:</a:t>
            </a:r>
          </a:p>
          <a:p>
            <a:pPr lvl="1"/>
            <a:r>
              <a:rPr lang="en-US" dirty="0"/>
              <a:t>Data creation: Ensuring that new data is created and captured accurately and completely.</a:t>
            </a:r>
          </a:p>
          <a:p>
            <a:pPr lvl="1"/>
            <a:r>
              <a:rPr lang="en-US" dirty="0"/>
              <a:t>Data modification: Ensuring that data is updated and modified accurately and completely.</a:t>
            </a:r>
          </a:p>
          <a:p>
            <a:pPr lvl="1"/>
            <a:r>
              <a:rPr lang="en-US" dirty="0"/>
              <a:t>Data deletion: Ensuring that data is deleted appropriately and securely.</a:t>
            </a:r>
          </a:p>
          <a:p>
            <a:pPr lvl="1"/>
            <a:r>
              <a:rPr lang="en-US" dirty="0"/>
              <a:t>Data archiving: Ensuring that data is transferred to long-term storage appropriately and securely.</a:t>
            </a:r>
          </a:p>
          <a:p>
            <a:endParaRPr lang="en-US" dirty="0"/>
          </a:p>
          <a:p>
            <a:endParaRPr lang="en-US" dirty="0"/>
          </a:p>
        </p:txBody>
      </p:sp>
      <p:sp>
        <p:nvSpPr>
          <p:cNvPr id="4" name="Slide Number Placeholder 3">
            <a:extLst>
              <a:ext uri="{FF2B5EF4-FFF2-40B4-BE49-F238E27FC236}">
                <a16:creationId xmlns:a16="http://schemas.microsoft.com/office/drawing/2014/main" id="{B7E5C7A5-87BA-463D-990F-2BCA2D3A7613}"/>
              </a:ext>
            </a:extLst>
          </p:cNvPr>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9011385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4DD35-CC86-4172-847C-64866AE123A2}"/>
              </a:ext>
            </a:extLst>
          </p:cNvPr>
          <p:cNvSpPr>
            <a:spLocks noGrp="1"/>
          </p:cNvSpPr>
          <p:nvPr>
            <p:ph type="title"/>
          </p:nvPr>
        </p:nvSpPr>
        <p:spPr/>
        <p:txBody>
          <a:bodyPr/>
          <a:lstStyle/>
          <a:p>
            <a:r>
              <a:rPr lang="en-US" dirty="0"/>
              <a:t>Data Security Procedures</a:t>
            </a:r>
          </a:p>
        </p:txBody>
      </p:sp>
      <p:sp>
        <p:nvSpPr>
          <p:cNvPr id="3" name="Content Placeholder 2">
            <a:extLst>
              <a:ext uri="{FF2B5EF4-FFF2-40B4-BE49-F238E27FC236}">
                <a16:creationId xmlns:a16="http://schemas.microsoft.com/office/drawing/2014/main" id="{D43D81CE-EB05-411E-B312-CF1B5C146CD5}"/>
              </a:ext>
            </a:extLst>
          </p:cNvPr>
          <p:cNvSpPr>
            <a:spLocks noGrp="1"/>
          </p:cNvSpPr>
          <p:nvPr>
            <p:ph idx="1"/>
          </p:nvPr>
        </p:nvSpPr>
        <p:spPr/>
        <p:txBody>
          <a:bodyPr>
            <a:normAutofit/>
          </a:bodyPr>
          <a:lstStyle/>
          <a:p>
            <a:r>
              <a:rPr lang="en-US" dirty="0"/>
              <a:t>Examples of data security procedures include:</a:t>
            </a:r>
          </a:p>
          <a:p>
            <a:pPr lvl="1"/>
            <a:r>
              <a:rPr lang="en-US" dirty="0"/>
              <a:t>Encryption: Protecting data from unauthorized access by using encryption techniques.</a:t>
            </a:r>
          </a:p>
          <a:p>
            <a:pPr lvl="1"/>
            <a:r>
              <a:rPr lang="en-US" dirty="0"/>
              <a:t>Access controls: Restricting access to data based on user roles and permissions.</a:t>
            </a:r>
          </a:p>
          <a:p>
            <a:pPr lvl="1"/>
            <a:r>
              <a:rPr lang="en-US" dirty="0"/>
              <a:t>Authentication: Verifying the identity of users before granting access to data.</a:t>
            </a:r>
          </a:p>
          <a:p>
            <a:pPr lvl="1"/>
            <a:r>
              <a:rPr lang="en-US" dirty="0"/>
              <a:t>Authorization: Granting access to data based on user roles and permissions.</a:t>
            </a:r>
          </a:p>
          <a:p>
            <a:endParaRPr lang="en-US" dirty="0"/>
          </a:p>
          <a:p>
            <a:endParaRPr lang="en-US" dirty="0"/>
          </a:p>
        </p:txBody>
      </p:sp>
      <p:sp>
        <p:nvSpPr>
          <p:cNvPr id="4" name="Slide Number Placeholder 3">
            <a:extLst>
              <a:ext uri="{FF2B5EF4-FFF2-40B4-BE49-F238E27FC236}">
                <a16:creationId xmlns:a16="http://schemas.microsoft.com/office/drawing/2014/main" id="{0EFB69FF-F946-4834-8316-C3B481997717}"/>
              </a:ext>
            </a:extLst>
          </p:cNvPr>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36557319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BD160-3B36-4683-BE1A-2A092E2CFC8A}"/>
              </a:ext>
            </a:extLst>
          </p:cNvPr>
          <p:cNvSpPr>
            <a:spLocks noGrp="1"/>
          </p:cNvSpPr>
          <p:nvPr>
            <p:ph type="title"/>
          </p:nvPr>
        </p:nvSpPr>
        <p:spPr/>
        <p:txBody>
          <a:bodyPr>
            <a:normAutofit/>
          </a:bodyPr>
          <a:lstStyle/>
          <a:p>
            <a:r>
              <a:rPr lang="en-US" dirty="0"/>
              <a:t>Data Quality Procedures</a:t>
            </a:r>
          </a:p>
        </p:txBody>
      </p:sp>
      <p:sp>
        <p:nvSpPr>
          <p:cNvPr id="3" name="Content Placeholder 2">
            <a:extLst>
              <a:ext uri="{FF2B5EF4-FFF2-40B4-BE49-F238E27FC236}">
                <a16:creationId xmlns:a16="http://schemas.microsoft.com/office/drawing/2014/main" id="{EBF16563-BBF0-4F33-8512-457B7BB3A85F}"/>
              </a:ext>
            </a:extLst>
          </p:cNvPr>
          <p:cNvSpPr>
            <a:spLocks noGrp="1"/>
          </p:cNvSpPr>
          <p:nvPr>
            <p:ph idx="1"/>
          </p:nvPr>
        </p:nvSpPr>
        <p:spPr/>
        <p:txBody>
          <a:bodyPr/>
          <a:lstStyle/>
          <a:p>
            <a:r>
              <a:rPr lang="en-US" dirty="0"/>
              <a:t>Examples of data quality procedures include:</a:t>
            </a:r>
          </a:p>
          <a:p>
            <a:pPr lvl="1"/>
            <a:r>
              <a:rPr lang="en-US" dirty="0"/>
              <a:t>Data validation: Checking data for accuracy and completeness.</a:t>
            </a:r>
          </a:p>
          <a:p>
            <a:pPr lvl="1"/>
            <a:r>
              <a:rPr lang="en-US" dirty="0"/>
              <a:t>Data cleansing: Identifying and correcting errors or inconsistencies in data.</a:t>
            </a:r>
          </a:p>
          <a:p>
            <a:pPr lvl="1"/>
            <a:r>
              <a:rPr lang="en-US" dirty="0"/>
              <a:t>Data normalization: Transforming data into a consistent format.</a:t>
            </a:r>
          </a:p>
          <a:p>
            <a:pPr lvl="1"/>
            <a:endParaRPr lang="en-US" dirty="0"/>
          </a:p>
          <a:p>
            <a:endParaRPr lang="en-US" dirty="0"/>
          </a:p>
        </p:txBody>
      </p:sp>
      <p:sp>
        <p:nvSpPr>
          <p:cNvPr id="4" name="Slide Number Placeholder 3">
            <a:extLst>
              <a:ext uri="{FF2B5EF4-FFF2-40B4-BE49-F238E27FC236}">
                <a16:creationId xmlns:a16="http://schemas.microsoft.com/office/drawing/2014/main" id="{39397F5D-2B14-4872-9CEC-173CE36F6F4B}"/>
              </a:ext>
            </a:extLst>
          </p:cNvPr>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21530869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E5CA-822D-4FC1-A03F-EFBB3BE00238}"/>
              </a:ext>
            </a:extLst>
          </p:cNvPr>
          <p:cNvSpPr>
            <a:spLocks noGrp="1"/>
          </p:cNvSpPr>
          <p:nvPr>
            <p:ph type="title"/>
          </p:nvPr>
        </p:nvSpPr>
        <p:spPr/>
        <p:txBody>
          <a:bodyPr>
            <a:normAutofit/>
          </a:bodyPr>
          <a:lstStyle/>
          <a:p>
            <a:r>
              <a:rPr lang="en-US" dirty="0"/>
              <a:t>Data Retention Procedures</a:t>
            </a:r>
          </a:p>
        </p:txBody>
      </p:sp>
      <p:sp>
        <p:nvSpPr>
          <p:cNvPr id="3" name="Content Placeholder 2">
            <a:extLst>
              <a:ext uri="{FF2B5EF4-FFF2-40B4-BE49-F238E27FC236}">
                <a16:creationId xmlns:a16="http://schemas.microsoft.com/office/drawing/2014/main" id="{18699119-4142-445D-BF49-F36B660EC6A6}"/>
              </a:ext>
            </a:extLst>
          </p:cNvPr>
          <p:cNvSpPr>
            <a:spLocks noGrp="1"/>
          </p:cNvSpPr>
          <p:nvPr>
            <p:ph idx="1"/>
          </p:nvPr>
        </p:nvSpPr>
        <p:spPr/>
        <p:txBody>
          <a:bodyPr/>
          <a:lstStyle/>
          <a:p>
            <a:r>
              <a:rPr lang="en-US" dirty="0"/>
              <a:t>Examples of data retention procedures include:</a:t>
            </a:r>
          </a:p>
          <a:p>
            <a:pPr lvl="1"/>
            <a:r>
              <a:rPr lang="en-US" dirty="0"/>
              <a:t>Data backups: Creating copies of data to protect against data loss.</a:t>
            </a:r>
          </a:p>
          <a:p>
            <a:pPr lvl="1"/>
            <a:r>
              <a:rPr lang="en-US" dirty="0"/>
              <a:t>Data archiving: Transferring data to long-term storage.</a:t>
            </a:r>
          </a:p>
          <a:p>
            <a:pPr lvl="1"/>
            <a:r>
              <a:rPr lang="en-US" dirty="0"/>
              <a:t>Data disposal: Disposing of data securely and appropriately.</a:t>
            </a:r>
          </a:p>
          <a:p>
            <a:pPr lvl="1"/>
            <a:endParaRPr lang="en-US" dirty="0"/>
          </a:p>
          <a:p>
            <a:endParaRPr lang="en-US" dirty="0"/>
          </a:p>
        </p:txBody>
      </p:sp>
      <p:sp>
        <p:nvSpPr>
          <p:cNvPr id="4" name="Slide Number Placeholder 3">
            <a:extLst>
              <a:ext uri="{FF2B5EF4-FFF2-40B4-BE49-F238E27FC236}">
                <a16:creationId xmlns:a16="http://schemas.microsoft.com/office/drawing/2014/main" id="{6AD7EEBE-00DD-4287-A118-6BFB3DEA4440}"/>
              </a:ext>
            </a:extLst>
          </p:cNvPr>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41711432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3BF0F-D5EB-4657-B8A6-4B241570EC6F}"/>
              </a:ext>
            </a:extLst>
          </p:cNvPr>
          <p:cNvSpPr>
            <a:spLocks noGrp="1"/>
          </p:cNvSpPr>
          <p:nvPr>
            <p:ph type="title"/>
          </p:nvPr>
        </p:nvSpPr>
        <p:spPr/>
        <p:txBody>
          <a:bodyPr>
            <a:normAutofit/>
          </a:bodyPr>
          <a:lstStyle/>
          <a:p>
            <a:r>
              <a:rPr lang="en-US" dirty="0"/>
              <a:t>Key Data Governance Best Practices</a:t>
            </a:r>
          </a:p>
        </p:txBody>
      </p:sp>
      <p:sp>
        <p:nvSpPr>
          <p:cNvPr id="3" name="Content Placeholder 2">
            <a:extLst>
              <a:ext uri="{FF2B5EF4-FFF2-40B4-BE49-F238E27FC236}">
                <a16:creationId xmlns:a16="http://schemas.microsoft.com/office/drawing/2014/main" id="{6C50D5B1-DCEB-433D-92F8-2549C8BD3EDE}"/>
              </a:ext>
            </a:extLst>
          </p:cNvPr>
          <p:cNvSpPr>
            <a:spLocks noGrp="1"/>
          </p:cNvSpPr>
          <p:nvPr>
            <p:ph idx="1"/>
          </p:nvPr>
        </p:nvSpPr>
        <p:spPr/>
        <p:txBody>
          <a:bodyPr/>
          <a:lstStyle/>
          <a:p>
            <a:r>
              <a:rPr lang="en-US" dirty="0"/>
              <a:t>Define data governance roles and responsibilities.</a:t>
            </a:r>
          </a:p>
          <a:p>
            <a:r>
              <a:rPr lang="en-US" dirty="0"/>
              <a:t>Establish data management policies and procedures.</a:t>
            </a:r>
          </a:p>
          <a:p>
            <a:r>
              <a:rPr lang="en-US" dirty="0"/>
              <a:t>Implement data security measures.</a:t>
            </a:r>
          </a:p>
          <a:p>
            <a:r>
              <a:rPr lang="en-US" dirty="0"/>
              <a:t>Monitor and audit data access and use.</a:t>
            </a:r>
          </a:p>
          <a:p>
            <a:r>
              <a:rPr lang="en-US" dirty="0"/>
              <a:t>Provide training and awareness programs.</a:t>
            </a:r>
          </a:p>
          <a:p>
            <a:r>
              <a:rPr lang="en-US" dirty="0"/>
              <a:t>Regularly review and update data governance policies and procedures.</a:t>
            </a:r>
          </a:p>
          <a:p>
            <a:endParaRPr lang="en-US" dirty="0"/>
          </a:p>
          <a:p>
            <a:endParaRPr lang="en-US" dirty="0"/>
          </a:p>
        </p:txBody>
      </p:sp>
      <p:sp>
        <p:nvSpPr>
          <p:cNvPr id="4" name="Slide Number Placeholder 3">
            <a:extLst>
              <a:ext uri="{FF2B5EF4-FFF2-40B4-BE49-F238E27FC236}">
                <a16:creationId xmlns:a16="http://schemas.microsoft.com/office/drawing/2014/main" id="{7B44EF92-C9F8-41A2-BB1B-DB41E6E0FC07}"/>
              </a:ext>
            </a:extLst>
          </p:cNvPr>
          <p:cNvSpPr>
            <a:spLocks noGrp="1"/>
          </p:cNvSpPr>
          <p:nvPr>
            <p:ph type="sldNum" sz="quarter" idx="12"/>
          </p:nvPr>
        </p:nvSpPr>
        <p:spPr/>
        <p:txBody>
          <a:bodyPr/>
          <a:lstStyle/>
          <a:p>
            <a:fld id="{B8DACC02-A2BD-4578-8E03-6D891060A695}" type="slidenum">
              <a:rPr lang="en-US" smtClean="0"/>
              <a:pPr/>
              <a:t>66</a:t>
            </a:fld>
            <a:endParaRPr lang="en-US" dirty="0"/>
          </a:p>
        </p:txBody>
      </p:sp>
    </p:spTree>
    <p:extLst>
      <p:ext uri="{BB962C8B-B14F-4D97-AF65-F5344CB8AC3E}">
        <p14:creationId xmlns:p14="http://schemas.microsoft.com/office/powerpoint/2010/main" val="33158773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C05BB-97A4-48A0-9F88-C4603252C0F4}"/>
              </a:ext>
            </a:extLst>
          </p:cNvPr>
          <p:cNvSpPr>
            <a:spLocks noGrp="1"/>
          </p:cNvSpPr>
          <p:nvPr>
            <p:ph type="title"/>
          </p:nvPr>
        </p:nvSpPr>
        <p:spPr/>
        <p:txBody>
          <a:bodyPr>
            <a:normAutofit fontScale="90000"/>
          </a:bodyPr>
          <a:lstStyle/>
          <a:p>
            <a:r>
              <a:rPr lang="en-US" dirty="0"/>
              <a:t>Importance of Data Governance Implementation</a:t>
            </a:r>
          </a:p>
        </p:txBody>
      </p:sp>
      <p:sp>
        <p:nvSpPr>
          <p:cNvPr id="3" name="Content Placeholder 2">
            <a:extLst>
              <a:ext uri="{FF2B5EF4-FFF2-40B4-BE49-F238E27FC236}">
                <a16:creationId xmlns:a16="http://schemas.microsoft.com/office/drawing/2014/main" id="{6487C3CD-C74D-424A-91CB-21CF7FFB06B1}"/>
              </a:ext>
            </a:extLst>
          </p:cNvPr>
          <p:cNvSpPr>
            <a:spLocks noGrp="1"/>
          </p:cNvSpPr>
          <p:nvPr>
            <p:ph idx="1"/>
          </p:nvPr>
        </p:nvSpPr>
        <p:spPr/>
        <p:txBody>
          <a:bodyPr>
            <a:normAutofit/>
          </a:bodyPr>
          <a:lstStyle/>
          <a:p>
            <a:r>
              <a:rPr lang="en-US" dirty="0"/>
              <a:t>Data governance implementation is essential for ensuring data quality, security, accessibility, and retention.</a:t>
            </a:r>
          </a:p>
          <a:p>
            <a:r>
              <a:rPr lang="en-US" dirty="0"/>
              <a:t>It helps organizations comply with legal and regulatory requirements related to data management.</a:t>
            </a:r>
          </a:p>
          <a:p>
            <a:r>
              <a:rPr lang="en-US" dirty="0"/>
              <a:t>It promotes data sharing and collaboration across different departments and teams.</a:t>
            </a:r>
          </a:p>
          <a:p>
            <a:r>
              <a:rPr lang="en-US" dirty="0"/>
              <a:t>It helps organizations make informed decisions based on accurate and reliable data.</a:t>
            </a:r>
          </a:p>
          <a:p>
            <a:endParaRPr lang="en-US" dirty="0"/>
          </a:p>
          <a:p>
            <a:endParaRPr lang="en-US" dirty="0"/>
          </a:p>
        </p:txBody>
      </p:sp>
      <p:sp>
        <p:nvSpPr>
          <p:cNvPr id="4" name="Slide Number Placeholder 3">
            <a:extLst>
              <a:ext uri="{FF2B5EF4-FFF2-40B4-BE49-F238E27FC236}">
                <a16:creationId xmlns:a16="http://schemas.microsoft.com/office/drawing/2014/main" id="{54FE2B41-635E-44D9-B562-11B22AE173BB}"/>
              </a:ext>
            </a:extLst>
          </p:cNvPr>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26900877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BAD49-F328-494F-883D-CEB83DD7A629}"/>
              </a:ext>
            </a:extLst>
          </p:cNvPr>
          <p:cNvSpPr>
            <a:spLocks noGrp="1"/>
          </p:cNvSpPr>
          <p:nvPr>
            <p:ph type="title"/>
          </p:nvPr>
        </p:nvSpPr>
        <p:spPr/>
        <p:txBody>
          <a:bodyPr/>
          <a:lstStyle/>
          <a:p>
            <a:r>
              <a:rPr lang="en-US" dirty="0"/>
              <a:t>Key Steps in Data Governance Implementation</a:t>
            </a:r>
          </a:p>
        </p:txBody>
      </p:sp>
      <p:sp>
        <p:nvSpPr>
          <p:cNvPr id="3" name="Content Placeholder 2">
            <a:extLst>
              <a:ext uri="{FF2B5EF4-FFF2-40B4-BE49-F238E27FC236}">
                <a16:creationId xmlns:a16="http://schemas.microsoft.com/office/drawing/2014/main" id="{956D3F05-36AF-4362-A078-FA5EB1105F16}"/>
              </a:ext>
            </a:extLst>
          </p:cNvPr>
          <p:cNvSpPr>
            <a:spLocks noGrp="1"/>
          </p:cNvSpPr>
          <p:nvPr>
            <p:ph idx="1"/>
          </p:nvPr>
        </p:nvSpPr>
        <p:spPr/>
        <p:txBody>
          <a:bodyPr>
            <a:normAutofit/>
          </a:bodyPr>
          <a:lstStyle/>
          <a:p>
            <a:r>
              <a:rPr lang="en-US" dirty="0"/>
              <a:t>Step 1: Define data governance roles and responsibilities.</a:t>
            </a:r>
          </a:p>
          <a:p>
            <a:r>
              <a:rPr lang="en-US" dirty="0"/>
              <a:t>Step 2: Establish data management policies and procedures.</a:t>
            </a:r>
          </a:p>
          <a:p>
            <a:r>
              <a:rPr lang="en-US" dirty="0"/>
              <a:t>Step 3: Implement data security measures.</a:t>
            </a:r>
          </a:p>
          <a:p>
            <a:r>
              <a:rPr lang="en-US" dirty="0"/>
              <a:t>Step 4: Monitor and audit data access and use.</a:t>
            </a:r>
          </a:p>
          <a:p>
            <a:r>
              <a:rPr lang="en-US" dirty="0"/>
              <a:t>Step 5: Provide training and awareness programs.</a:t>
            </a:r>
          </a:p>
          <a:p>
            <a:r>
              <a:rPr lang="en-US" dirty="0"/>
              <a:t>Step 6: Regularly review and update data governance policies and procedures.</a:t>
            </a:r>
          </a:p>
          <a:p>
            <a:endParaRPr lang="en-US" dirty="0"/>
          </a:p>
          <a:p>
            <a:endParaRPr lang="en-US" dirty="0"/>
          </a:p>
        </p:txBody>
      </p:sp>
      <p:sp>
        <p:nvSpPr>
          <p:cNvPr id="4" name="Slide Number Placeholder 3">
            <a:extLst>
              <a:ext uri="{FF2B5EF4-FFF2-40B4-BE49-F238E27FC236}">
                <a16:creationId xmlns:a16="http://schemas.microsoft.com/office/drawing/2014/main" id="{5791A1E3-C656-4EBF-BA65-22F421B16A6E}"/>
              </a:ext>
            </a:extLst>
          </p:cNvPr>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36014108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52D24-4C30-4217-88CD-687DB2661886}"/>
              </a:ext>
            </a:extLst>
          </p:cNvPr>
          <p:cNvSpPr>
            <a:spLocks noGrp="1"/>
          </p:cNvSpPr>
          <p:nvPr>
            <p:ph type="title"/>
          </p:nvPr>
        </p:nvSpPr>
        <p:spPr/>
        <p:txBody>
          <a:bodyPr>
            <a:normAutofit/>
          </a:bodyPr>
          <a:lstStyle/>
          <a:p>
            <a:r>
              <a:rPr lang="en-US" dirty="0"/>
              <a:t>Importance of Data Governance Metrics</a:t>
            </a:r>
          </a:p>
        </p:txBody>
      </p:sp>
      <p:sp>
        <p:nvSpPr>
          <p:cNvPr id="3" name="Content Placeholder 2">
            <a:extLst>
              <a:ext uri="{FF2B5EF4-FFF2-40B4-BE49-F238E27FC236}">
                <a16:creationId xmlns:a16="http://schemas.microsoft.com/office/drawing/2014/main" id="{6ED8877F-A646-4571-98AA-776984E935DF}"/>
              </a:ext>
            </a:extLst>
          </p:cNvPr>
          <p:cNvSpPr>
            <a:spLocks noGrp="1"/>
          </p:cNvSpPr>
          <p:nvPr>
            <p:ph idx="1"/>
          </p:nvPr>
        </p:nvSpPr>
        <p:spPr/>
        <p:txBody>
          <a:bodyPr/>
          <a:lstStyle/>
          <a:p>
            <a:r>
              <a:rPr lang="en-US" dirty="0"/>
              <a:t>Data governance metrics are essential for evaluating the effectiveness of data governance practices.</a:t>
            </a:r>
          </a:p>
          <a:p>
            <a:r>
              <a:rPr lang="en-US" dirty="0"/>
              <a:t>They help organizations identify areas for improvement and measure progress over time.</a:t>
            </a:r>
          </a:p>
          <a:p>
            <a:r>
              <a:rPr lang="en-US" dirty="0"/>
              <a:t>They provide a common language and framework for communication about data governance across different departments and teams.</a:t>
            </a:r>
          </a:p>
          <a:p>
            <a:endParaRPr lang="en-US" dirty="0"/>
          </a:p>
          <a:p>
            <a:endParaRPr lang="en-US" dirty="0"/>
          </a:p>
        </p:txBody>
      </p:sp>
      <p:sp>
        <p:nvSpPr>
          <p:cNvPr id="4" name="Slide Number Placeholder 3">
            <a:extLst>
              <a:ext uri="{FF2B5EF4-FFF2-40B4-BE49-F238E27FC236}">
                <a16:creationId xmlns:a16="http://schemas.microsoft.com/office/drawing/2014/main" id="{B3AD0F4B-8063-45DD-AB39-EAD61E6A29B7}"/>
              </a:ext>
            </a:extLst>
          </p:cNvPr>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664138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577F520-5F43-5CB3-23FF-139C7297B7F8}"/>
              </a:ext>
            </a:extLst>
          </p:cNvPr>
          <p:cNvSpPr>
            <a:spLocks noGrp="1"/>
          </p:cNvSpPr>
          <p:nvPr>
            <p:ph type="title"/>
          </p:nvPr>
        </p:nvSpPr>
        <p:spPr/>
        <p:txBody>
          <a:bodyPr/>
          <a:lstStyle/>
          <a:p>
            <a:r>
              <a:rPr lang="en-US" dirty="0"/>
              <a:t>Data Governance: Why It Matters</a:t>
            </a:r>
          </a:p>
        </p:txBody>
      </p:sp>
      <p:sp>
        <p:nvSpPr>
          <p:cNvPr id="6" name="Content Placeholder 5">
            <a:extLst>
              <a:ext uri="{FF2B5EF4-FFF2-40B4-BE49-F238E27FC236}">
                <a16:creationId xmlns:a16="http://schemas.microsoft.com/office/drawing/2014/main" id="{7698E534-4A3C-E2D6-54DD-EBE6E5242616}"/>
              </a:ext>
            </a:extLst>
          </p:cNvPr>
          <p:cNvSpPr>
            <a:spLocks noGrp="1"/>
          </p:cNvSpPr>
          <p:nvPr>
            <p:ph idx="1"/>
          </p:nvPr>
        </p:nvSpPr>
        <p:spPr/>
        <p:txBody>
          <a:bodyPr>
            <a:normAutofit/>
          </a:bodyPr>
          <a:lstStyle/>
          <a:p>
            <a:pPr>
              <a:lnSpc>
                <a:spcPct val="150000"/>
              </a:lnSpc>
            </a:pPr>
            <a:r>
              <a:rPr lang="en-US" dirty="0"/>
              <a:t>Data governance is the process of managing data quality, security, and access across an organization.</a:t>
            </a:r>
          </a:p>
          <a:p>
            <a:pPr>
              <a:lnSpc>
                <a:spcPct val="150000"/>
              </a:lnSpc>
            </a:pPr>
            <a:r>
              <a:rPr lang="en-US" dirty="0"/>
              <a:t>It ensures that data is accurate, complete, and accessible to the right people.</a:t>
            </a:r>
          </a:p>
          <a:p>
            <a:pPr>
              <a:lnSpc>
                <a:spcPct val="150000"/>
              </a:lnSpc>
            </a:pPr>
            <a:r>
              <a:rPr lang="en-US" dirty="0"/>
              <a:t>Data governance is critical for maintaining customer trust, regulatory compliance, and business success.</a:t>
            </a:r>
          </a:p>
          <a:p>
            <a:pPr>
              <a:lnSpc>
                <a:spcPct val="150000"/>
              </a:lnSpc>
            </a:pPr>
            <a:endParaRPr lang="en-US" dirty="0"/>
          </a:p>
        </p:txBody>
      </p:sp>
      <p:sp>
        <p:nvSpPr>
          <p:cNvPr id="4" name="Slide Number Placeholder 3">
            <a:extLst>
              <a:ext uri="{FF2B5EF4-FFF2-40B4-BE49-F238E27FC236}">
                <a16:creationId xmlns:a16="http://schemas.microsoft.com/office/drawing/2014/main" id="{E42667E5-39EC-0184-C8EB-7013C1FFCE99}"/>
              </a:ext>
            </a:extLst>
          </p:cNvPr>
          <p:cNvSpPr>
            <a:spLocks noGrp="1"/>
          </p:cNvSpPr>
          <p:nvPr>
            <p:ph type="sldNum" sz="quarter" idx="12"/>
          </p:nvPr>
        </p:nvSpPr>
        <p:spPr/>
        <p:txBody>
          <a:bodyPr/>
          <a:lstStyle/>
          <a:p>
            <a:fld id="{B8DACC02-A2BD-4578-8E03-6D891060A695}" type="slidenum">
              <a:rPr lang="en-US" smtClean="0"/>
              <a:t>7</a:t>
            </a:fld>
            <a:endParaRPr lang="en-US"/>
          </a:p>
        </p:txBody>
      </p:sp>
    </p:spTree>
    <p:extLst>
      <p:ext uri="{BB962C8B-B14F-4D97-AF65-F5344CB8AC3E}">
        <p14:creationId xmlns:p14="http://schemas.microsoft.com/office/powerpoint/2010/main" val="9786000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89E15-A16B-46B6-90BF-1957544A4F78}"/>
              </a:ext>
            </a:extLst>
          </p:cNvPr>
          <p:cNvSpPr>
            <a:spLocks noGrp="1"/>
          </p:cNvSpPr>
          <p:nvPr>
            <p:ph type="title"/>
          </p:nvPr>
        </p:nvSpPr>
        <p:spPr/>
        <p:txBody>
          <a:bodyPr>
            <a:normAutofit fontScale="90000"/>
          </a:bodyPr>
          <a:lstStyle/>
          <a:p>
            <a:r>
              <a:rPr lang="en-US" dirty="0"/>
              <a:t>Key Data Governance Metrics</a:t>
            </a:r>
            <a:br>
              <a:rPr lang="en-US" dirty="0"/>
            </a:br>
            <a:endParaRPr lang="en-US" dirty="0"/>
          </a:p>
        </p:txBody>
      </p:sp>
      <p:sp>
        <p:nvSpPr>
          <p:cNvPr id="3" name="Content Placeholder 2">
            <a:extLst>
              <a:ext uri="{FF2B5EF4-FFF2-40B4-BE49-F238E27FC236}">
                <a16:creationId xmlns:a16="http://schemas.microsoft.com/office/drawing/2014/main" id="{BAC52E14-85CE-496E-BE35-AD603F2B25CA}"/>
              </a:ext>
            </a:extLst>
          </p:cNvPr>
          <p:cNvSpPr>
            <a:spLocks noGrp="1"/>
          </p:cNvSpPr>
          <p:nvPr>
            <p:ph idx="1"/>
          </p:nvPr>
        </p:nvSpPr>
        <p:spPr/>
        <p:txBody>
          <a:bodyPr>
            <a:normAutofit/>
          </a:bodyPr>
          <a:lstStyle/>
          <a:p>
            <a:r>
              <a:rPr lang="en-US" dirty="0"/>
              <a:t>Metric 1: Data Quality Index (DQI) - measures the accuracy, completeness, and consistency of data.</a:t>
            </a:r>
          </a:p>
          <a:p>
            <a:r>
              <a:rPr lang="en-US" dirty="0"/>
              <a:t>Metric 2: Data Security Index (DSI) - measures the effectiveness of data security measures.</a:t>
            </a:r>
          </a:p>
          <a:p>
            <a:r>
              <a:rPr lang="en-US" dirty="0"/>
              <a:t>Metric 3: Data Accessibility Index (DAI) - measures the ease of access to data for authorized users.</a:t>
            </a:r>
          </a:p>
          <a:p>
            <a:r>
              <a:rPr lang="en-US" dirty="0"/>
              <a:t>Metric 4: Data Retention Index (DRI) - measures the effectiveness of data retention policies and procedures.</a:t>
            </a:r>
          </a:p>
          <a:p>
            <a:r>
              <a:rPr lang="en-US" dirty="0"/>
              <a:t>Metric 5: Data Governance Maturity Index (DGMI) - measures the overall maturity of data governance practices.</a:t>
            </a:r>
          </a:p>
          <a:p>
            <a:endParaRPr lang="en-US" dirty="0"/>
          </a:p>
          <a:p>
            <a:endParaRPr lang="en-US" dirty="0"/>
          </a:p>
        </p:txBody>
      </p:sp>
      <p:sp>
        <p:nvSpPr>
          <p:cNvPr id="4" name="Slide Number Placeholder 3">
            <a:extLst>
              <a:ext uri="{FF2B5EF4-FFF2-40B4-BE49-F238E27FC236}">
                <a16:creationId xmlns:a16="http://schemas.microsoft.com/office/drawing/2014/main" id="{14D18108-4D28-4489-8A15-5BD11FB887E4}"/>
              </a:ext>
            </a:extLst>
          </p:cNvPr>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34185960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78D94-9CC0-4AB4-9875-A8742994F6D8}"/>
              </a:ext>
            </a:extLst>
          </p:cNvPr>
          <p:cNvSpPr>
            <a:spLocks noGrp="1"/>
          </p:cNvSpPr>
          <p:nvPr>
            <p:ph type="title"/>
          </p:nvPr>
        </p:nvSpPr>
        <p:spPr/>
        <p:txBody>
          <a:bodyPr>
            <a:normAutofit/>
          </a:bodyPr>
          <a:lstStyle/>
          <a:p>
            <a:r>
              <a:rPr lang="en-US" dirty="0"/>
              <a:t>Data Quality Index (DQI)</a:t>
            </a:r>
          </a:p>
        </p:txBody>
      </p:sp>
      <p:sp>
        <p:nvSpPr>
          <p:cNvPr id="3" name="Content Placeholder 2">
            <a:extLst>
              <a:ext uri="{FF2B5EF4-FFF2-40B4-BE49-F238E27FC236}">
                <a16:creationId xmlns:a16="http://schemas.microsoft.com/office/drawing/2014/main" id="{40EE7CDA-2C73-4BE4-8CEF-A0A64873B7B7}"/>
              </a:ext>
            </a:extLst>
          </p:cNvPr>
          <p:cNvSpPr>
            <a:spLocks noGrp="1"/>
          </p:cNvSpPr>
          <p:nvPr>
            <p:ph idx="1"/>
          </p:nvPr>
        </p:nvSpPr>
        <p:spPr/>
        <p:txBody>
          <a:bodyPr/>
          <a:lstStyle/>
          <a:p>
            <a:r>
              <a:rPr lang="en-US" dirty="0"/>
              <a:t>The Data Quality Index (DQI) measures the accuracy, completeness, and consistency of data.</a:t>
            </a:r>
          </a:p>
          <a:p>
            <a:r>
              <a:rPr lang="en-US" dirty="0"/>
              <a:t>Calculation: DQI = (Accuracy + Completeness + Consistency) / 3</a:t>
            </a:r>
          </a:p>
          <a:p>
            <a:r>
              <a:rPr lang="en-US" dirty="0"/>
              <a:t>Example: A DQI score of 0.8 indicates that data is 80% accurate, complete, and consistent.</a:t>
            </a:r>
          </a:p>
          <a:p>
            <a:endParaRPr lang="en-US" dirty="0"/>
          </a:p>
          <a:p>
            <a:endParaRPr lang="en-US" dirty="0"/>
          </a:p>
        </p:txBody>
      </p:sp>
      <p:sp>
        <p:nvSpPr>
          <p:cNvPr id="4" name="Slide Number Placeholder 3">
            <a:extLst>
              <a:ext uri="{FF2B5EF4-FFF2-40B4-BE49-F238E27FC236}">
                <a16:creationId xmlns:a16="http://schemas.microsoft.com/office/drawing/2014/main" id="{02993F1A-C890-4622-9C9E-7ED90583F655}"/>
              </a:ext>
            </a:extLst>
          </p:cNvPr>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32438994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DF794-38B1-47DE-B275-4CA03FD7C679}"/>
              </a:ext>
            </a:extLst>
          </p:cNvPr>
          <p:cNvSpPr>
            <a:spLocks noGrp="1"/>
          </p:cNvSpPr>
          <p:nvPr>
            <p:ph type="title"/>
          </p:nvPr>
        </p:nvSpPr>
        <p:spPr/>
        <p:txBody>
          <a:bodyPr>
            <a:normAutofit/>
          </a:bodyPr>
          <a:lstStyle/>
          <a:p>
            <a:r>
              <a:rPr lang="en-US" dirty="0"/>
              <a:t>Data Security Index (DSI)</a:t>
            </a:r>
          </a:p>
        </p:txBody>
      </p:sp>
      <p:sp>
        <p:nvSpPr>
          <p:cNvPr id="3" name="Content Placeholder 2">
            <a:extLst>
              <a:ext uri="{FF2B5EF4-FFF2-40B4-BE49-F238E27FC236}">
                <a16:creationId xmlns:a16="http://schemas.microsoft.com/office/drawing/2014/main" id="{A47A762E-F59B-4A39-8BC0-33A3D7C8EE9A}"/>
              </a:ext>
            </a:extLst>
          </p:cNvPr>
          <p:cNvSpPr>
            <a:spLocks noGrp="1"/>
          </p:cNvSpPr>
          <p:nvPr>
            <p:ph idx="1"/>
          </p:nvPr>
        </p:nvSpPr>
        <p:spPr/>
        <p:txBody>
          <a:bodyPr/>
          <a:lstStyle/>
          <a:p>
            <a:r>
              <a:rPr lang="en-US" dirty="0"/>
              <a:t>The Data Security Index (DSI) measures the effectiveness of data security measures.</a:t>
            </a:r>
          </a:p>
          <a:p>
            <a:r>
              <a:rPr lang="en-US" dirty="0"/>
              <a:t>Calculation: DSI = (Data Encryption + Access Controls + Incident Response) / 3</a:t>
            </a:r>
          </a:p>
          <a:p>
            <a:r>
              <a:rPr lang="en-US" dirty="0"/>
              <a:t>Example: A DSI score of 0.9 indicates that data security measures are 90% effective.</a:t>
            </a:r>
          </a:p>
          <a:p>
            <a:endParaRPr lang="en-US" dirty="0"/>
          </a:p>
          <a:p>
            <a:endParaRPr lang="en-US" dirty="0"/>
          </a:p>
        </p:txBody>
      </p:sp>
      <p:sp>
        <p:nvSpPr>
          <p:cNvPr id="4" name="Slide Number Placeholder 3">
            <a:extLst>
              <a:ext uri="{FF2B5EF4-FFF2-40B4-BE49-F238E27FC236}">
                <a16:creationId xmlns:a16="http://schemas.microsoft.com/office/drawing/2014/main" id="{5687FF1A-CB70-4B45-B256-EC7CB8B095FF}"/>
              </a:ext>
            </a:extLst>
          </p:cNvPr>
          <p:cNvSpPr>
            <a:spLocks noGrp="1"/>
          </p:cNvSpPr>
          <p:nvPr>
            <p:ph type="sldNum" sz="quarter" idx="12"/>
          </p:nvPr>
        </p:nvSpPr>
        <p:spPr/>
        <p:txBody>
          <a:bodyPr/>
          <a:lstStyle/>
          <a:p>
            <a:fld id="{B8DACC02-A2BD-4578-8E03-6D891060A695}" type="slidenum">
              <a:rPr lang="en-US" smtClean="0"/>
              <a:pPr/>
              <a:t>72</a:t>
            </a:fld>
            <a:endParaRPr lang="en-US" dirty="0"/>
          </a:p>
        </p:txBody>
      </p:sp>
    </p:spTree>
    <p:extLst>
      <p:ext uri="{BB962C8B-B14F-4D97-AF65-F5344CB8AC3E}">
        <p14:creationId xmlns:p14="http://schemas.microsoft.com/office/powerpoint/2010/main" val="21932550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8F619-D0BF-4FC7-BD6D-B23F70640E4B}"/>
              </a:ext>
            </a:extLst>
          </p:cNvPr>
          <p:cNvSpPr>
            <a:spLocks noGrp="1"/>
          </p:cNvSpPr>
          <p:nvPr>
            <p:ph type="title"/>
          </p:nvPr>
        </p:nvSpPr>
        <p:spPr/>
        <p:txBody>
          <a:bodyPr>
            <a:normAutofit fontScale="90000"/>
          </a:bodyPr>
          <a:lstStyle/>
          <a:p>
            <a:r>
              <a:rPr lang="en-US" dirty="0"/>
              <a:t>Importance of Data Governance Monitoring and Reporting</a:t>
            </a:r>
          </a:p>
        </p:txBody>
      </p:sp>
      <p:sp>
        <p:nvSpPr>
          <p:cNvPr id="3" name="Content Placeholder 2">
            <a:extLst>
              <a:ext uri="{FF2B5EF4-FFF2-40B4-BE49-F238E27FC236}">
                <a16:creationId xmlns:a16="http://schemas.microsoft.com/office/drawing/2014/main" id="{56D8D4BD-D14F-4FBD-B8B5-B7D602820ECA}"/>
              </a:ext>
            </a:extLst>
          </p:cNvPr>
          <p:cNvSpPr>
            <a:spLocks noGrp="1"/>
          </p:cNvSpPr>
          <p:nvPr>
            <p:ph idx="1"/>
          </p:nvPr>
        </p:nvSpPr>
        <p:spPr/>
        <p:txBody>
          <a:bodyPr>
            <a:normAutofit/>
          </a:bodyPr>
          <a:lstStyle/>
          <a:p>
            <a:r>
              <a:rPr lang="en-US" dirty="0"/>
              <a:t>Data governance monitoring and reporting are essential for ensuring data quality, security, accessibility, and retention.</a:t>
            </a:r>
          </a:p>
          <a:p>
            <a:r>
              <a:rPr lang="en-US" dirty="0"/>
              <a:t>They help organizations comply with legal and regulatory requirements related to data management.</a:t>
            </a:r>
          </a:p>
          <a:p>
            <a:r>
              <a:rPr lang="en-US" dirty="0"/>
              <a:t>They promote data sharing and collaboration across different departments and teams.</a:t>
            </a:r>
          </a:p>
          <a:p>
            <a:r>
              <a:rPr lang="en-US" dirty="0"/>
              <a:t>They help organizations make informed decisions based on accurate and reliable data.</a:t>
            </a:r>
          </a:p>
          <a:p>
            <a:endParaRPr lang="en-US" dirty="0"/>
          </a:p>
          <a:p>
            <a:endParaRPr lang="en-US" dirty="0"/>
          </a:p>
        </p:txBody>
      </p:sp>
      <p:sp>
        <p:nvSpPr>
          <p:cNvPr id="4" name="Slide Number Placeholder 3">
            <a:extLst>
              <a:ext uri="{FF2B5EF4-FFF2-40B4-BE49-F238E27FC236}">
                <a16:creationId xmlns:a16="http://schemas.microsoft.com/office/drawing/2014/main" id="{064821B5-8A1E-4CE7-88FF-5EB39ED619C8}"/>
              </a:ext>
            </a:extLst>
          </p:cNvPr>
          <p:cNvSpPr>
            <a:spLocks noGrp="1"/>
          </p:cNvSpPr>
          <p:nvPr>
            <p:ph type="sldNum" sz="quarter" idx="12"/>
          </p:nvPr>
        </p:nvSpPr>
        <p:spPr/>
        <p:txBody>
          <a:bodyPr/>
          <a:lstStyle/>
          <a:p>
            <a:fld id="{B8DACC02-A2BD-4578-8E03-6D891060A695}" type="slidenum">
              <a:rPr lang="en-US" smtClean="0"/>
              <a:pPr/>
              <a:t>73</a:t>
            </a:fld>
            <a:endParaRPr lang="en-US" dirty="0"/>
          </a:p>
        </p:txBody>
      </p:sp>
    </p:spTree>
    <p:extLst>
      <p:ext uri="{BB962C8B-B14F-4D97-AF65-F5344CB8AC3E}">
        <p14:creationId xmlns:p14="http://schemas.microsoft.com/office/powerpoint/2010/main" val="318350966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9BB23-02EF-4E02-8A8E-91160DE5FC34}"/>
              </a:ext>
            </a:extLst>
          </p:cNvPr>
          <p:cNvSpPr>
            <a:spLocks noGrp="1"/>
          </p:cNvSpPr>
          <p:nvPr>
            <p:ph type="title"/>
          </p:nvPr>
        </p:nvSpPr>
        <p:spPr/>
        <p:txBody>
          <a:bodyPr>
            <a:normAutofit fontScale="90000"/>
          </a:bodyPr>
          <a:lstStyle/>
          <a:p>
            <a:r>
              <a:rPr lang="en-US" dirty="0"/>
              <a:t>Key Data Governance Monitoring and Reporting Tools</a:t>
            </a:r>
          </a:p>
        </p:txBody>
      </p:sp>
      <p:sp>
        <p:nvSpPr>
          <p:cNvPr id="3" name="Content Placeholder 2">
            <a:extLst>
              <a:ext uri="{FF2B5EF4-FFF2-40B4-BE49-F238E27FC236}">
                <a16:creationId xmlns:a16="http://schemas.microsoft.com/office/drawing/2014/main" id="{AE228319-1BF2-4DC7-AB77-C2160CF5014A}"/>
              </a:ext>
            </a:extLst>
          </p:cNvPr>
          <p:cNvSpPr>
            <a:spLocks noGrp="1"/>
          </p:cNvSpPr>
          <p:nvPr>
            <p:ph idx="1"/>
          </p:nvPr>
        </p:nvSpPr>
        <p:spPr/>
        <p:txBody>
          <a:bodyPr>
            <a:normAutofit/>
          </a:bodyPr>
          <a:lstStyle/>
          <a:p>
            <a:r>
              <a:rPr lang="en-US" dirty="0"/>
              <a:t>Tool 1: Data Governance Dashboards - provide real-time visibility into data quality, security, accessibility, and retention.</a:t>
            </a:r>
          </a:p>
          <a:p>
            <a:r>
              <a:rPr lang="en-US" dirty="0"/>
              <a:t>Tool 2: Data Quality Reports - measure data accuracy, completeness, and consistency.</a:t>
            </a:r>
          </a:p>
          <a:p>
            <a:r>
              <a:rPr lang="en-US" dirty="0"/>
              <a:t>Tool 3: Data Security Reports - measure data security controls and incident response.</a:t>
            </a:r>
          </a:p>
          <a:p>
            <a:r>
              <a:rPr lang="en-US" dirty="0"/>
              <a:t>Tool 4: Data Accessibility Reports - measure data availability and usability.</a:t>
            </a:r>
          </a:p>
          <a:p>
            <a:r>
              <a:rPr lang="en-US" dirty="0"/>
              <a:t>Tool 5: Data Retention Reports - measure data retention and disposal practices.</a:t>
            </a:r>
          </a:p>
          <a:p>
            <a:endParaRPr lang="en-US" dirty="0"/>
          </a:p>
          <a:p>
            <a:endParaRPr lang="en-US" dirty="0"/>
          </a:p>
        </p:txBody>
      </p:sp>
      <p:sp>
        <p:nvSpPr>
          <p:cNvPr id="4" name="Slide Number Placeholder 3">
            <a:extLst>
              <a:ext uri="{FF2B5EF4-FFF2-40B4-BE49-F238E27FC236}">
                <a16:creationId xmlns:a16="http://schemas.microsoft.com/office/drawing/2014/main" id="{03A04CE2-FF60-4164-8B0F-24EF6AEADDF3}"/>
              </a:ext>
            </a:extLst>
          </p:cNvPr>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41551854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56437-C8C4-4E51-A3BC-A6F5E48AA3A1}"/>
              </a:ext>
            </a:extLst>
          </p:cNvPr>
          <p:cNvSpPr>
            <a:spLocks noGrp="1"/>
          </p:cNvSpPr>
          <p:nvPr>
            <p:ph type="title"/>
          </p:nvPr>
        </p:nvSpPr>
        <p:spPr/>
        <p:txBody>
          <a:bodyPr/>
          <a:lstStyle/>
          <a:p>
            <a:r>
              <a:rPr lang="en-US" dirty="0"/>
              <a:t>Data Governance Dashboards</a:t>
            </a:r>
          </a:p>
        </p:txBody>
      </p:sp>
      <p:sp>
        <p:nvSpPr>
          <p:cNvPr id="3" name="Content Placeholder 2">
            <a:extLst>
              <a:ext uri="{FF2B5EF4-FFF2-40B4-BE49-F238E27FC236}">
                <a16:creationId xmlns:a16="http://schemas.microsoft.com/office/drawing/2014/main" id="{AA876259-C850-4B23-8159-87818F757E7A}"/>
              </a:ext>
            </a:extLst>
          </p:cNvPr>
          <p:cNvSpPr>
            <a:spLocks noGrp="1"/>
          </p:cNvSpPr>
          <p:nvPr>
            <p:ph idx="1"/>
          </p:nvPr>
        </p:nvSpPr>
        <p:spPr/>
        <p:txBody>
          <a:bodyPr>
            <a:normAutofit/>
          </a:bodyPr>
          <a:lstStyle/>
          <a:p>
            <a:r>
              <a:rPr lang="en-US" dirty="0"/>
              <a:t>Data governance dashboards are interactive tools that provide real-time visibility into data quality, security, accessibility, and retention.</a:t>
            </a:r>
          </a:p>
          <a:p>
            <a:r>
              <a:rPr lang="en-US" dirty="0"/>
              <a:t>Features:</a:t>
            </a:r>
          </a:p>
          <a:p>
            <a:pPr lvl="1"/>
            <a:r>
              <a:rPr lang="en-US" dirty="0"/>
              <a:t>Data quality metrics (e.g., accuracy, completeness, consistency)</a:t>
            </a:r>
          </a:p>
          <a:p>
            <a:pPr lvl="1"/>
            <a:r>
              <a:rPr lang="en-US" dirty="0"/>
              <a:t>Data security metrics (e.g., encryption, access controls, incident response)</a:t>
            </a:r>
          </a:p>
          <a:p>
            <a:pPr lvl="1"/>
            <a:r>
              <a:rPr lang="en-US" dirty="0"/>
              <a:t>Data accessibility metrics (e.g., data availability, usability)</a:t>
            </a:r>
          </a:p>
          <a:p>
            <a:pPr lvl="1"/>
            <a:r>
              <a:rPr lang="en-US" dirty="0"/>
              <a:t>Data retention metrics (e.g., data retention schedules, disposal practices)</a:t>
            </a:r>
          </a:p>
          <a:p>
            <a:r>
              <a:rPr lang="en-US" dirty="0"/>
              <a:t>Benefits:</a:t>
            </a:r>
          </a:p>
          <a:p>
            <a:pPr lvl="1"/>
            <a:r>
              <a:rPr lang="en-US" dirty="0"/>
              <a:t>Real-time visibility into data governance practices</a:t>
            </a:r>
          </a:p>
          <a:p>
            <a:pPr lvl="1"/>
            <a:r>
              <a:rPr lang="en-US" dirty="0"/>
              <a:t>Easy-to-understand metrics and reports</a:t>
            </a:r>
          </a:p>
          <a:p>
            <a:pPr lvl="1"/>
            <a:r>
              <a:rPr lang="en-US" dirty="0"/>
              <a:t>Identification of areas for improvement</a:t>
            </a:r>
          </a:p>
          <a:p>
            <a:endParaRPr lang="en-US" dirty="0"/>
          </a:p>
          <a:p>
            <a:endParaRPr lang="en-US" dirty="0"/>
          </a:p>
        </p:txBody>
      </p:sp>
      <p:sp>
        <p:nvSpPr>
          <p:cNvPr id="4" name="Slide Number Placeholder 3">
            <a:extLst>
              <a:ext uri="{FF2B5EF4-FFF2-40B4-BE49-F238E27FC236}">
                <a16:creationId xmlns:a16="http://schemas.microsoft.com/office/drawing/2014/main" id="{DDE925B7-B41C-4DAC-B485-E5DE0D7ECF89}"/>
              </a:ext>
            </a:extLst>
          </p:cNvPr>
          <p:cNvSpPr>
            <a:spLocks noGrp="1"/>
          </p:cNvSpPr>
          <p:nvPr>
            <p:ph type="sldNum" sz="quarter" idx="12"/>
          </p:nvPr>
        </p:nvSpPr>
        <p:spPr/>
        <p:txBody>
          <a:bodyPr/>
          <a:lstStyle/>
          <a:p>
            <a:fld id="{B8DACC02-A2BD-4578-8E03-6D891060A695}" type="slidenum">
              <a:rPr lang="en-US" smtClean="0"/>
              <a:pPr/>
              <a:t>75</a:t>
            </a:fld>
            <a:endParaRPr lang="en-US" dirty="0"/>
          </a:p>
        </p:txBody>
      </p:sp>
    </p:spTree>
    <p:extLst>
      <p:ext uri="{BB962C8B-B14F-4D97-AF65-F5344CB8AC3E}">
        <p14:creationId xmlns:p14="http://schemas.microsoft.com/office/powerpoint/2010/main" val="416419687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EF088-1F53-4975-A9FA-84DCCA884D53}"/>
              </a:ext>
            </a:extLst>
          </p:cNvPr>
          <p:cNvSpPr>
            <a:spLocks noGrp="1"/>
          </p:cNvSpPr>
          <p:nvPr>
            <p:ph type="title"/>
          </p:nvPr>
        </p:nvSpPr>
        <p:spPr/>
        <p:txBody>
          <a:bodyPr>
            <a:normAutofit/>
          </a:bodyPr>
          <a:lstStyle/>
          <a:p>
            <a:r>
              <a:rPr lang="en-US" dirty="0"/>
              <a:t>Data Quality Reports</a:t>
            </a:r>
          </a:p>
        </p:txBody>
      </p:sp>
      <p:sp>
        <p:nvSpPr>
          <p:cNvPr id="3" name="Content Placeholder 2">
            <a:extLst>
              <a:ext uri="{FF2B5EF4-FFF2-40B4-BE49-F238E27FC236}">
                <a16:creationId xmlns:a16="http://schemas.microsoft.com/office/drawing/2014/main" id="{96B6C5A0-92DB-4635-A59C-83DC0E22BAFD}"/>
              </a:ext>
            </a:extLst>
          </p:cNvPr>
          <p:cNvSpPr>
            <a:spLocks noGrp="1"/>
          </p:cNvSpPr>
          <p:nvPr>
            <p:ph idx="1"/>
          </p:nvPr>
        </p:nvSpPr>
        <p:spPr/>
        <p:txBody>
          <a:bodyPr>
            <a:normAutofit/>
          </a:bodyPr>
          <a:lstStyle/>
          <a:p>
            <a:r>
              <a:rPr lang="en-US" dirty="0"/>
              <a:t>Data quality reports measure data accuracy, completeness, and consistency.</a:t>
            </a:r>
          </a:p>
          <a:p>
            <a:r>
              <a:rPr lang="en-US" dirty="0"/>
              <a:t>Metrics:</a:t>
            </a:r>
          </a:p>
          <a:p>
            <a:pPr lvl="1"/>
            <a:r>
              <a:rPr lang="en-US" dirty="0"/>
              <a:t>Data accuracy (e.g., percentage of accurate data)</a:t>
            </a:r>
          </a:p>
          <a:p>
            <a:pPr lvl="1"/>
            <a:r>
              <a:rPr lang="en-US" dirty="0"/>
              <a:t>Data completeness (e.g., percentage of complete data)</a:t>
            </a:r>
          </a:p>
          <a:p>
            <a:pPr lvl="1"/>
            <a:r>
              <a:rPr lang="en-US" dirty="0"/>
              <a:t>Data consistency (e.g., percentage of consistent data)</a:t>
            </a:r>
          </a:p>
          <a:p>
            <a:r>
              <a:rPr lang="en-US" dirty="0"/>
              <a:t>Benefits:</a:t>
            </a:r>
          </a:p>
          <a:p>
            <a:pPr lvl="1"/>
            <a:r>
              <a:rPr lang="en-US" dirty="0"/>
              <a:t>Identification of data quality issues</a:t>
            </a:r>
          </a:p>
          <a:p>
            <a:pPr lvl="1"/>
            <a:r>
              <a:rPr lang="en-US" dirty="0"/>
              <a:t>Tracking of data quality over time</a:t>
            </a:r>
          </a:p>
          <a:p>
            <a:pPr lvl="1"/>
            <a:r>
              <a:rPr lang="en-US" dirty="0"/>
              <a:t>Improvement of data quality practices</a:t>
            </a:r>
          </a:p>
          <a:p>
            <a:endParaRPr lang="en-US" dirty="0"/>
          </a:p>
          <a:p>
            <a:endParaRPr lang="en-US" dirty="0"/>
          </a:p>
        </p:txBody>
      </p:sp>
      <p:sp>
        <p:nvSpPr>
          <p:cNvPr id="4" name="Slide Number Placeholder 3">
            <a:extLst>
              <a:ext uri="{FF2B5EF4-FFF2-40B4-BE49-F238E27FC236}">
                <a16:creationId xmlns:a16="http://schemas.microsoft.com/office/drawing/2014/main" id="{88D0682E-2D20-4E53-9888-D485E5B4230B}"/>
              </a:ext>
            </a:extLst>
          </p:cNvPr>
          <p:cNvSpPr>
            <a:spLocks noGrp="1"/>
          </p:cNvSpPr>
          <p:nvPr>
            <p:ph type="sldNum" sz="quarter" idx="12"/>
          </p:nvPr>
        </p:nvSpPr>
        <p:spPr/>
        <p:txBody>
          <a:bodyPr/>
          <a:lstStyle/>
          <a:p>
            <a:fld id="{B8DACC02-A2BD-4578-8E03-6D891060A695}" type="slidenum">
              <a:rPr lang="en-US" smtClean="0"/>
              <a:pPr/>
              <a:t>76</a:t>
            </a:fld>
            <a:endParaRPr lang="en-US" dirty="0"/>
          </a:p>
        </p:txBody>
      </p:sp>
    </p:spTree>
    <p:extLst>
      <p:ext uri="{BB962C8B-B14F-4D97-AF65-F5344CB8AC3E}">
        <p14:creationId xmlns:p14="http://schemas.microsoft.com/office/powerpoint/2010/main" val="41077831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7CBAE-95CC-4FC0-82CF-7DEBB9C7BC67}"/>
              </a:ext>
            </a:extLst>
          </p:cNvPr>
          <p:cNvSpPr>
            <a:spLocks noGrp="1"/>
          </p:cNvSpPr>
          <p:nvPr>
            <p:ph type="title"/>
          </p:nvPr>
        </p:nvSpPr>
        <p:spPr/>
        <p:txBody>
          <a:bodyPr>
            <a:normAutofit fontScale="90000"/>
          </a:bodyPr>
          <a:lstStyle/>
          <a:p>
            <a:r>
              <a:rPr lang="en-US" dirty="0"/>
              <a:t>Importance of Data Governance Training and Awareness</a:t>
            </a:r>
          </a:p>
        </p:txBody>
      </p:sp>
      <p:sp>
        <p:nvSpPr>
          <p:cNvPr id="3" name="Content Placeholder 2">
            <a:extLst>
              <a:ext uri="{FF2B5EF4-FFF2-40B4-BE49-F238E27FC236}">
                <a16:creationId xmlns:a16="http://schemas.microsoft.com/office/drawing/2014/main" id="{FC82AE67-D8CE-4633-987E-F38CCFD885A2}"/>
              </a:ext>
            </a:extLst>
          </p:cNvPr>
          <p:cNvSpPr>
            <a:spLocks noGrp="1"/>
          </p:cNvSpPr>
          <p:nvPr>
            <p:ph idx="1"/>
          </p:nvPr>
        </p:nvSpPr>
        <p:spPr/>
        <p:txBody>
          <a:bodyPr/>
          <a:lstStyle/>
          <a:p>
            <a:r>
              <a:rPr lang="en-US" dirty="0"/>
              <a:t>Data governance training and awareness are essential for ensuring effective data management practices.</a:t>
            </a:r>
          </a:p>
          <a:p>
            <a:r>
              <a:rPr lang="en-US" dirty="0"/>
              <a:t>They help employees understand data governance policies, procedures, and best practices.</a:t>
            </a:r>
          </a:p>
          <a:p>
            <a:r>
              <a:rPr lang="en-US" dirty="0"/>
              <a:t>They promote major data governance goals such as data quality, security, accessibility, and retention.</a:t>
            </a:r>
          </a:p>
          <a:p>
            <a:endParaRPr lang="en-US" dirty="0"/>
          </a:p>
          <a:p>
            <a:endParaRPr lang="en-US" dirty="0"/>
          </a:p>
        </p:txBody>
      </p:sp>
      <p:sp>
        <p:nvSpPr>
          <p:cNvPr id="4" name="Slide Number Placeholder 3">
            <a:extLst>
              <a:ext uri="{FF2B5EF4-FFF2-40B4-BE49-F238E27FC236}">
                <a16:creationId xmlns:a16="http://schemas.microsoft.com/office/drawing/2014/main" id="{71C17A90-AF02-4CC3-ADED-44DB7EA2A7D5}"/>
              </a:ext>
            </a:extLst>
          </p:cNvPr>
          <p:cNvSpPr>
            <a:spLocks noGrp="1"/>
          </p:cNvSpPr>
          <p:nvPr>
            <p:ph type="sldNum" sz="quarter" idx="12"/>
          </p:nvPr>
        </p:nvSpPr>
        <p:spPr/>
        <p:txBody>
          <a:bodyPr/>
          <a:lstStyle/>
          <a:p>
            <a:fld id="{B8DACC02-A2BD-4578-8E03-6D891060A695}" type="slidenum">
              <a:rPr lang="en-US" smtClean="0"/>
              <a:pPr/>
              <a:t>77</a:t>
            </a:fld>
            <a:endParaRPr lang="en-US" dirty="0"/>
          </a:p>
        </p:txBody>
      </p:sp>
      <p:pic>
        <p:nvPicPr>
          <p:cNvPr id="6" name="Picture 5">
            <a:extLst>
              <a:ext uri="{FF2B5EF4-FFF2-40B4-BE49-F238E27FC236}">
                <a16:creationId xmlns:a16="http://schemas.microsoft.com/office/drawing/2014/main" id="{A9B28BAC-53DB-4978-8707-D31966372EE0}"/>
              </a:ext>
            </a:extLst>
          </p:cNvPr>
          <p:cNvPicPr>
            <a:picLocks noChangeAspect="1"/>
          </p:cNvPicPr>
          <p:nvPr/>
        </p:nvPicPr>
        <p:blipFill>
          <a:blip r:embed="rId2"/>
          <a:stretch>
            <a:fillRect/>
          </a:stretch>
        </p:blipFill>
        <p:spPr>
          <a:xfrm>
            <a:off x="5074170" y="4029493"/>
            <a:ext cx="6354062" cy="2200582"/>
          </a:xfrm>
          <a:prstGeom prst="rect">
            <a:avLst/>
          </a:prstGeom>
        </p:spPr>
      </p:pic>
    </p:spTree>
    <p:extLst>
      <p:ext uri="{BB962C8B-B14F-4D97-AF65-F5344CB8AC3E}">
        <p14:creationId xmlns:p14="http://schemas.microsoft.com/office/powerpoint/2010/main" val="25899639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A74E2-0C8D-45FD-854F-48E44FDAB99D}"/>
              </a:ext>
            </a:extLst>
          </p:cNvPr>
          <p:cNvSpPr>
            <a:spLocks noGrp="1"/>
          </p:cNvSpPr>
          <p:nvPr>
            <p:ph type="title"/>
          </p:nvPr>
        </p:nvSpPr>
        <p:spPr/>
        <p:txBody>
          <a:bodyPr>
            <a:normAutofit fontScale="90000"/>
          </a:bodyPr>
          <a:lstStyle/>
          <a:p>
            <a:r>
              <a:rPr lang="en-US" dirty="0"/>
              <a:t>Data Governance Metrics and Performance Indicators</a:t>
            </a:r>
          </a:p>
        </p:txBody>
      </p:sp>
      <p:sp>
        <p:nvSpPr>
          <p:cNvPr id="3" name="Content Placeholder 2">
            <a:extLst>
              <a:ext uri="{FF2B5EF4-FFF2-40B4-BE49-F238E27FC236}">
                <a16:creationId xmlns:a16="http://schemas.microsoft.com/office/drawing/2014/main" id="{7CF23DD6-9C40-4EC7-8118-84EC238BEAC5}"/>
              </a:ext>
            </a:extLst>
          </p:cNvPr>
          <p:cNvSpPr>
            <a:spLocks noGrp="1"/>
          </p:cNvSpPr>
          <p:nvPr>
            <p:ph idx="1"/>
          </p:nvPr>
        </p:nvSpPr>
        <p:spPr/>
        <p:txBody>
          <a:bodyPr/>
          <a:lstStyle/>
          <a:p>
            <a:r>
              <a:rPr lang="en-US" dirty="0"/>
              <a:t>Metrics and performance indicators are used to measure the effectiveness of data governance practices.</a:t>
            </a:r>
          </a:p>
        </p:txBody>
      </p:sp>
      <p:sp>
        <p:nvSpPr>
          <p:cNvPr id="4" name="Slide Number Placeholder 3">
            <a:extLst>
              <a:ext uri="{FF2B5EF4-FFF2-40B4-BE49-F238E27FC236}">
                <a16:creationId xmlns:a16="http://schemas.microsoft.com/office/drawing/2014/main" id="{648F3CE4-0C8A-4292-9CC3-5E866E6D5C5E}"/>
              </a:ext>
            </a:extLst>
          </p:cNvPr>
          <p:cNvSpPr>
            <a:spLocks noGrp="1"/>
          </p:cNvSpPr>
          <p:nvPr>
            <p:ph type="sldNum" sz="quarter" idx="12"/>
          </p:nvPr>
        </p:nvSpPr>
        <p:spPr/>
        <p:txBody>
          <a:bodyPr/>
          <a:lstStyle/>
          <a:p>
            <a:fld id="{B8DACC02-A2BD-4578-8E03-6D891060A695}" type="slidenum">
              <a:rPr lang="en-US" smtClean="0"/>
              <a:pPr/>
              <a:t>78</a:t>
            </a:fld>
            <a:endParaRPr lang="en-US" dirty="0"/>
          </a:p>
        </p:txBody>
      </p:sp>
      <p:pic>
        <p:nvPicPr>
          <p:cNvPr id="2050" name="Picture 2" descr="Data Governance—Metrics | SpringerLink">
            <a:extLst>
              <a:ext uri="{FF2B5EF4-FFF2-40B4-BE49-F238E27FC236}">
                <a16:creationId xmlns:a16="http://schemas.microsoft.com/office/drawing/2014/main" id="{4B0C506E-ABD8-4348-8DF7-72195DEAA6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3331" y="2203537"/>
            <a:ext cx="6524625" cy="31527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ata Governance—Metrics | SpringerLink">
            <a:extLst>
              <a:ext uri="{FF2B5EF4-FFF2-40B4-BE49-F238E27FC236}">
                <a16:creationId xmlns:a16="http://schemas.microsoft.com/office/drawing/2014/main" id="{93080338-304F-41C0-997F-2B2D2A9300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707" y="2787707"/>
            <a:ext cx="5045805" cy="3705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19983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EC0B5-A052-4064-8B67-A25A6BB12028}"/>
              </a:ext>
            </a:extLst>
          </p:cNvPr>
          <p:cNvSpPr>
            <a:spLocks noGrp="1"/>
          </p:cNvSpPr>
          <p:nvPr>
            <p:ph type="title"/>
          </p:nvPr>
        </p:nvSpPr>
        <p:spPr/>
        <p:txBody>
          <a:bodyPr>
            <a:normAutofit/>
          </a:bodyPr>
          <a:lstStyle/>
          <a:p>
            <a:r>
              <a:rPr lang="en-US" dirty="0"/>
              <a:t>Data Governance Risk Management</a:t>
            </a:r>
          </a:p>
        </p:txBody>
      </p:sp>
      <p:sp>
        <p:nvSpPr>
          <p:cNvPr id="3" name="Content Placeholder 2">
            <a:extLst>
              <a:ext uri="{FF2B5EF4-FFF2-40B4-BE49-F238E27FC236}">
                <a16:creationId xmlns:a16="http://schemas.microsoft.com/office/drawing/2014/main" id="{BD9DA6C2-6D21-4579-B807-DB2B2B4A063F}"/>
              </a:ext>
            </a:extLst>
          </p:cNvPr>
          <p:cNvSpPr>
            <a:spLocks noGrp="1"/>
          </p:cNvSpPr>
          <p:nvPr>
            <p:ph idx="1"/>
          </p:nvPr>
        </p:nvSpPr>
        <p:spPr/>
        <p:txBody>
          <a:bodyPr/>
          <a:lstStyle/>
          <a:p>
            <a:r>
              <a:rPr lang="en-US" dirty="0"/>
              <a:t>Data governance risk management involves identifying, assessing, and mitigating risks associated with data management.</a:t>
            </a:r>
          </a:p>
          <a:p>
            <a:r>
              <a:rPr lang="en-US" dirty="0"/>
              <a:t>The purpose of data governance risk management is to ensure that data is accurate, complete, and protected from unauthorized access or misuse.</a:t>
            </a:r>
          </a:p>
          <a:p>
            <a:endParaRPr lang="en-US" dirty="0"/>
          </a:p>
          <a:p>
            <a:endParaRPr lang="en-US" dirty="0"/>
          </a:p>
        </p:txBody>
      </p:sp>
      <p:sp>
        <p:nvSpPr>
          <p:cNvPr id="4" name="Slide Number Placeholder 3">
            <a:extLst>
              <a:ext uri="{FF2B5EF4-FFF2-40B4-BE49-F238E27FC236}">
                <a16:creationId xmlns:a16="http://schemas.microsoft.com/office/drawing/2014/main" id="{5E29B1FD-54D4-40D5-BB9C-2FCA1AF3F451}"/>
              </a:ext>
            </a:extLst>
          </p:cNvPr>
          <p:cNvSpPr>
            <a:spLocks noGrp="1"/>
          </p:cNvSpPr>
          <p:nvPr>
            <p:ph type="sldNum" sz="quarter" idx="12"/>
          </p:nvPr>
        </p:nvSpPr>
        <p:spPr/>
        <p:txBody>
          <a:bodyPr/>
          <a:lstStyle/>
          <a:p>
            <a:fld id="{B8DACC02-A2BD-4578-8E03-6D891060A695}" type="slidenum">
              <a:rPr lang="en-US" smtClean="0"/>
              <a:pPr/>
              <a:t>79</a:t>
            </a:fld>
            <a:endParaRPr lang="en-US" dirty="0"/>
          </a:p>
        </p:txBody>
      </p:sp>
    </p:spTree>
    <p:extLst>
      <p:ext uri="{BB962C8B-B14F-4D97-AF65-F5344CB8AC3E}">
        <p14:creationId xmlns:p14="http://schemas.microsoft.com/office/powerpoint/2010/main" val="2787462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E8E07-CD1B-49FF-BC05-5D645A92D645}"/>
              </a:ext>
            </a:extLst>
          </p:cNvPr>
          <p:cNvSpPr>
            <a:spLocks noGrp="1"/>
          </p:cNvSpPr>
          <p:nvPr>
            <p:ph type="title"/>
          </p:nvPr>
        </p:nvSpPr>
        <p:spPr/>
        <p:txBody>
          <a:bodyPr>
            <a:normAutofit/>
          </a:bodyPr>
          <a:lstStyle/>
          <a:p>
            <a:r>
              <a:rPr lang="en-US" dirty="0"/>
              <a:t>Why is it Important?</a:t>
            </a:r>
          </a:p>
        </p:txBody>
      </p:sp>
      <p:sp>
        <p:nvSpPr>
          <p:cNvPr id="3" name="Content Placeholder 2">
            <a:extLst>
              <a:ext uri="{FF2B5EF4-FFF2-40B4-BE49-F238E27FC236}">
                <a16:creationId xmlns:a16="http://schemas.microsoft.com/office/drawing/2014/main" id="{B891DC67-86CD-4A20-B6AC-E03DDF4F4DA4}"/>
              </a:ext>
            </a:extLst>
          </p:cNvPr>
          <p:cNvSpPr>
            <a:spLocks noGrp="1"/>
          </p:cNvSpPr>
          <p:nvPr>
            <p:ph idx="1"/>
          </p:nvPr>
        </p:nvSpPr>
        <p:spPr/>
        <p:txBody>
          <a:bodyPr>
            <a:normAutofit lnSpcReduction="10000"/>
          </a:bodyPr>
          <a:lstStyle/>
          <a:p>
            <a:r>
              <a:rPr lang="en-US" dirty="0"/>
              <a:t>The primary benefit of data governance is providing the high-quality data necessary for data analytics and BI tools. </a:t>
            </a:r>
          </a:p>
          <a:p>
            <a:r>
              <a:rPr lang="en-US" dirty="0"/>
              <a:t>The insights gained from these tools result in better business decisions and improved performance. </a:t>
            </a:r>
          </a:p>
          <a:p>
            <a:r>
              <a:rPr lang="en-US" dirty="0"/>
              <a:t>Additional benefits include:</a:t>
            </a:r>
          </a:p>
          <a:p>
            <a:pPr lvl="1"/>
            <a:r>
              <a:rPr lang="en-US" dirty="0"/>
              <a:t>Improved data accuracy, completeness, and consistency</a:t>
            </a:r>
          </a:p>
          <a:p>
            <a:pPr lvl="1"/>
            <a:r>
              <a:rPr lang="en-US" dirty="0"/>
              <a:t>Prevention of data misuse</a:t>
            </a:r>
          </a:p>
          <a:p>
            <a:pPr lvl="1"/>
            <a:r>
              <a:rPr lang="en-US" dirty="0"/>
              <a:t>Agreement on common data definitions</a:t>
            </a:r>
          </a:p>
          <a:p>
            <a:pPr lvl="1"/>
            <a:r>
              <a:rPr lang="en-US" dirty="0"/>
              <a:t>Removal of data silos between departments and systems</a:t>
            </a:r>
          </a:p>
          <a:p>
            <a:pPr lvl="1"/>
            <a:r>
              <a:rPr lang="en-US" dirty="0"/>
              <a:t>Increased trust in data for analytics and decision making</a:t>
            </a:r>
          </a:p>
          <a:p>
            <a:pPr lvl="1"/>
            <a:r>
              <a:rPr lang="en-US" dirty="0"/>
              <a:t>Easier to locate data making all data more available </a:t>
            </a:r>
          </a:p>
          <a:p>
            <a:pPr lvl="1"/>
            <a:r>
              <a:rPr lang="en-US" dirty="0"/>
              <a:t>Better compliance with data privacy laws and other government regulations</a:t>
            </a:r>
          </a:p>
        </p:txBody>
      </p:sp>
      <p:sp>
        <p:nvSpPr>
          <p:cNvPr id="4" name="Slide Number Placeholder 3">
            <a:extLst>
              <a:ext uri="{FF2B5EF4-FFF2-40B4-BE49-F238E27FC236}">
                <a16:creationId xmlns:a16="http://schemas.microsoft.com/office/drawing/2014/main" id="{EB57DC02-A2EA-4459-B620-30AD475A701D}"/>
              </a:ext>
            </a:extLst>
          </p:cNvPr>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117132282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9A449-F823-452F-A4F2-C9ED4A92B7AB}"/>
              </a:ext>
            </a:extLst>
          </p:cNvPr>
          <p:cNvSpPr>
            <a:spLocks noGrp="1"/>
          </p:cNvSpPr>
          <p:nvPr>
            <p:ph type="title"/>
          </p:nvPr>
        </p:nvSpPr>
        <p:spPr/>
        <p:txBody>
          <a:bodyPr>
            <a:normAutofit fontScale="90000"/>
          </a:bodyPr>
          <a:lstStyle/>
          <a:p>
            <a:r>
              <a:rPr lang="en-US" dirty="0"/>
              <a:t>Importance of Data Governance Risk Management</a:t>
            </a:r>
          </a:p>
        </p:txBody>
      </p:sp>
      <p:sp>
        <p:nvSpPr>
          <p:cNvPr id="3" name="Content Placeholder 2">
            <a:extLst>
              <a:ext uri="{FF2B5EF4-FFF2-40B4-BE49-F238E27FC236}">
                <a16:creationId xmlns:a16="http://schemas.microsoft.com/office/drawing/2014/main" id="{5918AF67-DD3E-4685-992B-8C3DF59162FE}"/>
              </a:ext>
            </a:extLst>
          </p:cNvPr>
          <p:cNvSpPr>
            <a:spLocks noGrp="1"/>
          </p:cNvSpPr>
          <p:nvPr>
            <p:ph idx="1"/>
          </p:nvPr>
        </p:nvSpPr>
        <p:spPr/>
        <p:txBody>
          <a:bodyPr>
            <a:normAutofit/>
          </a:bodyPr>
          <a:lstStyle/>
          <a:p>
            <a:r>
              <a:rPr lang="en-US" dirty="0"/>
              <a:t>Data governance risk management is essential for ensuring the integrity and security of data.</a:t>
            </a:r>
          </a:p>
          <a:p>
            <a:r>
              <a:rPr lang="en-US" dirty="0"/>
              <a:t>It helps organizations comply with legal and regulatory requirements related to data management.</a:t>
            </a:r>
          </a:p>
          <a:p>
            <a:r>
              <a:rPr lang="en-US" dirty="0"/>
              <a:t>It promotes data sharing and collaboration across different departments and teams.</a:t>
            </a:r>
          </a:p>
          <a:p>
            <a:r>
              <a:rPr lang="en-US" dirty="0"/>
              <a:t>It helps organizations make informed decisions based on accurate and reliable data.</a:t>
            </a:r>
          </a:p>
          <a:p>
            <a:endParaRPr lang="en-US" dirty="0"/>
          </a:p>
          <a:p>
            <a:endParaRPr lang="en-US" dirty="0"/>
          </a:p>
        </p:txBody>
      </p:sp>
      <p:sp>
        <p:nvSpPr>
          <p:cNvPr id="4" name="Slide Number Placeholder 3">
            <a:extLst>
              <a:ext uri="{FF2B5EF4-FFF2-40B4-BE49-F238E27FC236}">
                <a16:creationId xmlns:a16="http://schemas.microsoft.com/office/drawing/2014/main" id="{CDC6B8D1-B4B7-4E6B-9D90-7AD86E29CF19}"/>
              </a:ext>
            </a:extLst>
          </p:cNvPr>
          <p:cNvSpPr>
            <a:spLocks noGrp="1"/>
          </p:cNvSpPr>
          <p:nvPr>
            <p:ph type="sldNum" sz="quarter" idx="12"/>
          </p:nvPr>
        </p:nvSpPr>
        <p:spPr/>
        <p:txBody>
          <a:bodyPr/>
          <a:lstStyle/>
          <a:p>
            <a:fld id="{B8DACC02-A2BD-4578-8E03-6D891060A695}" type="slidenum">
              <a:rPr lang="en-US" smtClean="0"/>
              <a:pPr/>
              <a:t>80</a:t>
            </a:fld>
            <a:endParaRPr lang="en-US" dirty="0"/>
          </a:p>
        </p:txBody>
      </p:sp>
    </p:spTree>
    <p:extLst>
      <p:ext uri="{BB962C8B-B14F-4D97-AF65-F5344CB8AC3E}">
        <p14:creationId xmlns:p14="http://schemas.microsoft.com/office/powerpoint/2010/main" val="296023855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69B96-3680-4409-B1FF-9DAF9AC09748}"/>
              </a:ext>
            </a:extLst>
          </p:cNvPr>
          <p:cNvSpPr>
            <a:spLocks noGrp="1"/>
          </p:cNvSpPr>
          <p:nvPr>
            <p:ph type="title"/>
          </p:nvPr>
        </p:nvSpPr>
        <p:spPr/>
        <p:txBody>
          <a:bodyPr>
            <a:normAutofit fontScale="90000"/>
          </a:bodyPr>
          <a:lstStyle/>
          <a:p>
            <a:r>
              <a:rPr lang="en-US" dirty="0"/>
              <a:t>Key Data Governance Risk Management Strategies</a:t>
            </a:r>
          </a:p>
        </p:txBody>
      </p:sp>
      <p:sp>
        <p:nvSpPr>
          <p:cNvPr id="3" name="Content Placeholder 2">
            <a:extLst>
              <a:ext uri="{FF2B5EF4-FFF2-40B4-BE49-F238E27FC236}">
                <a16:creationId xmlns:a16="http://schemas.microsoft.com/office/drawing/2014/main" id="{C85580BC-BF4A-41F2-BA78-E64CC2E54A56}"/>
              </a:ext>
            </a:extLst>
          </p:cNvPr>
          <p:cNvSpPr>
            <a:spLocks noGrp="1"/>
          </p:cNvSpPr>
          <p:nvPr>
            <p:ph idx="1"/>
          </p:nvPr>
        </p:nvSpPr>
        <p:spPr/>
        <p:txBody>
          <a:bodyPr>
            <a:normAutofit/>
          </a:bodyPr>
          <a:lstStyle/>
          <a:p>
            <a:pPr>
              <a:lnSpc>
                <a:spcPct val="150000"/>
              </a:lnSpc>
            </a:pPr>
            <a:r>
              <a:rPr lang="en-US" dirty="0"/>
              <a:t>Strategy 1: Data Classification</a:t>
            </a:r>
          </a:p>
          <a:p>
            <a:pPr>
              <a:lnSpc>
                <a:spcPct val="150000"/>
              </a:lnSpc>
            </a:pPr>
            <a:r>
              <a:rPr lang="en-US" dirty="0"/>
              <a:t>Strategy 2: Access Control</a:t>
            </a:r>
          </a:p>
          <a:p>
            <a:pPr>
              <a:lnSpc>
                <a:spcPct val="150000"/>
              </a:lnSpc>
            </a:pPr>
            <a:r>
              <a:rPr lang="en-US" dirty="0"/>
              <a:t>Strategy 3: Data Encryption</a:t>
            </a:r>
          </a:p>
          <a:p>
            <a:pPr>
              <a:lnSpc>
                <a:spcPct val="150000"/>
              </a:lnSpc>
            </a:pPr>
            <a:r>
              <a:rPr lang="en-US" dirty="0"/>
              <a:t>Strategy 4: Data Backup and Recovery</a:t>
            </a:r>
          </a:p>
          <a:p>
            <a:pPr>
              <a:lnSpc>
                <a:spcPct val="150000"/>
              </a:lnSpc>
            </a:pPr>
            <a:r>
              <a:rPr lang="en-US" dirty="0"/>
              <a:t>Strategy 5: Data Quality Control</a:t>
            </a:r>
          </a:p>
          <a:p>
            <a:pPr>
              <a:lnSpc>
                <a:spcPct val="150000"/>
              </a:lnSpc>
            </a:pPr>
            <a:endParaRPr lang="en-US" dirty="0"/>
          </a:p>
          <a:p>
            <a:pPr>
              <a:lnSpc>
                <a:spcPct val="150000"/>
              </a:lnSpc>
            </a:pPr>
            <a:endParaRPr lang="en-US" dirty="0"/>
          </a:p>
        </p:txBody>
      </p:sp>
      <p:sp>
        <p:nvSpPr>
          <p:cNvPr id="4" name="Slide Number Placeholder 3">
            <a:extLst>
              <a:ext uri="{FF2B5EF4-FFF2-40B4-BE49-F238E27FC236}">
                <a16:creationId xmlns:a16="http://schemas.microsoft.com/office/drawing/2014/main" id="{EC376501-7611-4EDF-8C38-8A6307767CAF}"/>
              </a:ext>
            </a:extLst>
          </p:cNvPr>
          <p:cNvSpPr>
            <a:spLocks noGrp="1"/>
          </p:cNvSpPr>
          <p:nvPr>
            <p:ph type="sldNum" sz="quarter" idx="12"/>
          </p:nvPr>
        </p:nvSpPr>
        <p:spPr/>
        <p:txBody>
          <a:bodyPr/>
          <a:lstStyle/>
          <a:p>
            <a:fld id="{B8DACC02-A2BD-4578-8E03-6D891060A695}" type="slidenum">
              <a:rPr lang="en-US" smtClean="0"/>
              <a:pPr/>
              <a:t>81</a:t>
            </a:fld>
            <a:endParaRPr lang="en-US" dirty="0"/>
          </a:p>
        </p:txBody>
      </p:sp>
    </p:spTree>
    <p:extLst>
      <p:ext uri="{BB962C8B-B14F-4D97-AF65-F5344CB8AC3E}">
        <p14:creationId xmlns:p14="http://schemas.microsoft.com/office/powerpoint/2010/main" val="39651702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E7062-CFFF-42CE-AC83-8099C99311A1}"/>
              </a:ext>
            </a:extLst>
          </p:cNvPr>
          <p:cNvSpPr>
            <a:spLocks noGrp="1"/>
          </p:cNvSpPr>
          <p:nvPr>
            <p:ph type="title"/>
          </p:nvPr>
        </p:nvSpPr>
        <p:spPr/>
        <p:txBody>
          <a:bodyPr>
            <a:normAutofit/>
          </a:bodyPr>
          <a:lstStyle/>
          <a:p>
            <a:r>
              <a:rPr lang="en-US" dirty="0"/>
              <a:t>Data Governance Risk Management Framework</a:t>
            </a:r>
          </a:p>
        </p:txBody>
      </p:sp>
      <p:sp>
        <p:nvSpPr>
          <p:cNvPr id="3" name="Content Placeholder 2">
            <a:extLst>
              <a:ext uri="{FF2B5EF4-FFF2-40B4-BE49-F238E27FC236}">
                <a16:creationId xmlns:a16="http://schemas.microsoft.com/office/drawing/2014/main" id="{20913388-043E-44EC-8880-6A55E0F4BBD5}"/>
              </a:ext>
            </a:extLst>
          </p:cNvPr>
          <p:cNvSpPr>
            <a:spLocks noGrp="1"/>
          </p:cNvSpPr>
          <p:nvPr>
            <p:ph idx="1"/>
          </p:nvPr>
        </p:nvSpPr>
        <p:spPr/>
        <p:txBody>
          <a:bodyPr>
            <a:normAutofit/>
          </a:bodyPr>
          <a:lstStyle/>
          <a:p>
            <a:r>
              <a:rPr lang="en-US" dirty="0"/>
              <a:t>Framework:</a:t>
            </a:r>
          </a:p>
          <a:p>
            <a:pPr lvl="1"/>
            <a:r>
              <a:rPr lang="en-US" dirty="0"/>
              <a:t>Identify risks</a:t>
            </a:r>
          </a:p>
          <a:p>
            <a:pPr lvl="1"/>
            <a:r>
              <a:rPr lang="en-US" dirty="0"/>
              <a:t>Assess risks</a:t>
            </a:r>
          </a:p>
          <a:p>
            <a:pPr lvl="1"/>
            <a:r>
              <a:rPr lang="en-US" dirty="0"/>
              <a:t>Mitigate risks</a:t>
            </a:r>
          </a:p>
          <a:p>
            <a:pPr lvl="1"/>
            <a:r>
              <a:rPr lang="en-US" dirty="0"/>
              <a:t>Monitor risks</a:t>
            </a:r>
          </a:p>
          <a:p>
            <a:r>
              <a:rPr lang="en-US" dirty="0"/>
              <a:t>Risk management process:</a:t>
            </a:r>
          </a:p>
          <a:p>
            <a:pPr lvl="1"/>
            <a:r>
              <a:rPr lang="en-US" dirty="0"/>
              <a:t>Risk identification</a:t>
            </a:r>
          </a:p>
          <a:p>
            <a:pPr lvl="1"/>
            <a:r>
              <a:rPr lang="en-US" dirty="0"/>
              <a:t>Risk assessment</a:t>
            </a:r>
          </a:p>
          <a:p>
            <a:pPr lvl="1"/>
            <a:r>
              <a:rPr lang="en-US" dirty="0"/>
              <a:t>Risk mitigation</a:t>
            </a:r>
          </a:p>
          <a:p>
            <a:pPr lvl="1"/>
            <a:r>
              <a:rPr lang="en-US" dirty="0"/>
              <a:t>Risk monitoring</a:t>
            </a:r>
          </a:p>
          <a:p>
            <a:endParaRPr lang="en-US" dirty="0"/>
          </a:p>
          <a:p>
            <a:endParaRPr lang="en-US" dirty="0"/>
          </a:p>
        </p:txBody>
      </p:sp>
      <p:sp>
        <p:nvSpPr>
          <p:cNvPr id="4" name="Slide Number Placeholder 3">
            <a:extLst>
              <a:ext uri="{FF2B5EF4-FFF2-40B4-BE49-F238E27FC236}">
                <a16:creationId xmlns:a16="http://schemas.microsoft.com/office/drawing/2014/main" id="{91A6D62F-845A-4801-9F4C-2B101989FAC9}"/>
              </a:ext>
            </a:extLst>
          </p:cNvPr>
          <p:cNvSpPr>
            <a:spLocks noGrp="1"/>
          </p:cNvSpPr>
          <p:nvPr>
            <p:ph type="sldNum" sz="quarter" idx="12"/>
          </p:nvPr>
        </p:nvSpPr>
        <p:spPr/>
        <p:txBody>
          <a:bodyPr/>
          <a:lstStyle/>
          <a:p>
            <a:fld id="{B8DACC02-A2BD-4578-8E03-6D891060A695}" type="slidenum">
              <a:rPr lang="en-US" smtClean="0"/>
              <a:pPr/>
              <a:t>82</a:t>
            </a:fld>
            <a:endParaRPr lang="en-US" dirty="0"/>
          </a:p>
        </p:txBody>
      </p:sp>
      <p:pic>
        <p:nvPicPr>
          <p:cNvPr id="3074" name="Picture 2" descr="The Risk Management Process: 4 Essential Steps — MIGSO-PCUBED">
            <a:extLst>
              <a:ext uri="{FF2B5EF4-FFF2-40B4-BE49-F238E27FC236}">
                <a16:creationId xmlns:a16="http://schemas.microsoft.com/office/drawing/2014/main" id="{6F4A2210-C643-4258-9B10-7B2343D160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9974" y="2229422"/>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15836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56D4A-2688-4DE3-898C-B9C50FD26A4E}"/>
              </a:ext>
            </a:extLst>
          </p:cNvPr>
          <p:cNvSpPr>
            <a:spLocks noGrp="1"/>
          </p:cNvSpPr>
          <p:nvPr>
            <p:ph type="title"/>
          </p:nvPr>
        </p:nvSpPr>
        <p:spPr/>
        <p:txBody>
          <a:bodyPr/>
          <a:lstStyle/>
          <a:p>
            <a:r>
              <a:rPr lang="en-US" dirty="0"/>
              <a:t>Data Governance Risk Identification</a:t>
            </a:r>
          </a:p>
        </p:txBody>
      </p:sp>
      <p:sp>
        <p:nvSpPr>
          <p:cNvPr id="3" name="Content Placeholder 2">
            <a:extLst>
              <a:ext uri="{FF2B5EF4-FFF2-40B4-BE49-F238E27FC236}">
                <a16:creationId xmlns:a16="http://schemas.microsoft.com/office/drawing/2014/main" id="{3BD4519A-4E1B-44A1-BEEA-E2F545494EEA}"/>
              </a:ext>
            </a:extLst>
          </p:cNvPr>
          <p:cNvSpPr>
            <a:spLocks noGrp="1"/>
          </p:cNvSpPr>
          <p:nvPr>
            <p:ph idx="1"/>
          </p:nvPr>
        </p:nvSpPr>
        <p:spPr/>
        <p:txBody>
          <a:bodyPr/>
          <a:lstStyle/>
          <a:p>
            <a:r>
              <a:rPr lang="en-US" dirty="0"/>
              <a:t>Identifying risks involves analyzing data management practices and identifying potential risks.</a:t>
            </a:r>
          </a:p>
          <a:p>
            <a:r>
              <a:rPr lang="en-US" dirty="0"/>
              <a:t>Risks can include data breaches, data corruption, data loss, and non-compliance with regulations.</a:t>
            </a:r>
          </a:p>
          <a:p>
            <a:r>
              <a:rPr lang="en-US" dirty="0"/>
              <a:t>Techniques for identifying risks include risk assessments, security audits, and compliance audits.</a:t>
            </a:r>
          </a:p>
          <a:p>
            <a:endParaRPr lang="en-US" dirty="0"/>
          </a:p>
          <a:p>
            <a:endParaRPr lang="en-US" dirty="0"/>
          </a:p>
        </p:txBody>
      </p:sp>
      <p:sp>
        <p:nvSpPr>
          <p:cNvPr id="4" name="Slide Number Placeholder 3">
            <a:extLst>
              <a:ext uri="{FF2B5EF4-FFF2-40B4-BE49-F238E27FC236}">
                <a16:creationId xmlns:a16="http://schemas.microsoft.com/office/drawing/2014/main" id="{F5580AB4-8A5D-4CFC-99C7-0CB976632D77}"/>
              </a:ext>
            </a:extLst>
          </p:cNvPr>
          <p:cNvSpPr>
            <a:spLocks noGrp="1"/>
          </p:cNvSpPr>
          <p:nvPr>
            <p:ph type="sldNum" sz="quarter" idx="12"/>
          </p:nvPr>
        </p:nvSpPr>
        <p:spPr/>
        <p:txBody>
          <a:bodyPr/>
          <a:lstStyle/>
          <a:p>
            <a:fld id="{B8DACC02-A2BD-4578-8E03-6D891060A695}" type="slidenum">
              <a:rPr lang="en-US" smtClean="0"/>
              <a:pPr/>
              <a:t>83</a:t>
            </a:fld>
            <a:endParaRPr lang="en-US" dirty="0"/>
          </a:p>
        </p:txBody>
      </p:sp>
    </p:spTree>
    <p:extLst>
      <p:ext uri="{BB962C8B-B14F-4D97-AF65-F5344CB8AC3E}">
        <p14:creationId xmlns:p14="http://schemas.microsoft.com/office/powerpoint/2010/main" val="412928727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ACC8F-B360-4083-9193-51396E9291EC}"/>
              </a:ext>
            </a:extLst>
          </p:cNvPr>
          <p:cNvSpPr>
            <a:spLocks noGrp="1"/>
          </p:cNvSpPr>
          <p:nvPr>
            <p:ph type="title"/>
          </p:nvPr>
        </p:nvSpPr>
        <p:spPr/>
        <p:txBody>
          <a:bodyPr>
            <a:normAutofit/>
          </a:bodyPr>
          <a:lstStyle/>
          <a:p>
            <a:r>
              <a:rPr lang="en-US" dirty="0"/>
              <a:t>Data Governance Risk Assessment</a:t>
            </a:r>
          </a:p>
        </p:txBody>
      </p:sp>
      <p:sp>
        <p:nvSpPr>
          <p:cNvPr id="3" name="Content Placeholder 2">
            <a:extLst>
              <a:ext uri="{FF2B5EF4-FFF2-40B4-BE49-F238E27FC236}">
                <a16:creationId xmlns:a16="http://schemas.microsoft.com/office/drawing/2014/main" id="{E9C13D1E-918F-40AA-88B4-A71C20E1A059}"/>
              </a:ext>
            </a:extLst>
          </p:cNvPr>
          <p:cNvSpPr>
            <a:spLocks noGrp="1"/>
          </p:cNvSpPr>
          <p:nvPr>
            <p:ph idx="1"/>
          </p:nvPr>
        </p:nvSpPr>
        <p:spPr/>
        <p:txBody>
          <a:bodyPr/>
          <a:lstStyle/>
          <a:p>
            <a:r>
              <a:rPr lang="en-US" dirty="0"/>
              <a:t>Risk assessment involves evaluating the likelihood and impact of identified risks.</a:t>
            </a:r>
          </a:p>
          <a:p>
            <a:r>
              <a:rPr lang="en-US" dirty="0"/>
              <a:t>The likelihood of a risk occurring is determined by analyzing factors such as the probability of a security breach or data corruption.</a:t>
            </a:r>
          </a:p>
          <a:p>
            <a:r>
              <a:rPr lang="en-US" dirty="0"/>
              <a:t>The impact of a risk occurring is determined by analyzing factors such as the potential financial loss or reputational damage.</a:t>
            </a:r>
          </a:p>
          <a:p>
            <a:r>
              <a:rPr lang="en-US" dirty="0"/>
              <a:t>Risk assessment tools include risk matrices and risk heat maps.</a:t>
            </a:r>
          </a:p>
          <a:p>
            <a:endParaRPr lang="en-US" dirty="0"/>
          </a:p>
          <a:p>
            <a:endParaRPr lang="en-US" dirty="0"/>
          </a:p>
        </p:txBody>
      </p:sp>
      <p:sp>
        <p:nvSpPr>
          <p:cNvPr id="4" name="Slide Number Placeholder 3">
            <a:extLst>
              <a:ext uri="{FF2B5EF4-FFF2-40B4-BE49-F238E27FC236}">
                <a16:creationId xmlns:a16="http://schemas.microsoft.com/office/drawing/2014/main" id="{BE82484F-0C46-4F83-8D86-A5722664DE9E}"/>
              </a:ext>
            </a:extLst>
          </p:cNvPr>
          <p:cNvSpPr>
            <a:spLocks noGrp="1"/>
          </p:cNvSpPr>
          <p:nvPr>
            <p:ph type="sldNum" sz="quarter" idx="12"/>
          </p:nvPr>
        </p:nvSpPr>
        <p:spPr/>
        <p:txBody>
          <a:bodyPr/>
          <a:lstStyle/>
          <a:p>
            <a:fld id="{B8DACC02-A2BD-4578-8E03-6D891060A695}" type="slidenum">
              <a:rPr lang="en-US" smtClean="0"/>
              <a:pPr/>
              <a:t>84</a:t>
            </a:fld>
            <a:endParaRPr lang="en-US" dirty="0"/>
          </a:p>
        </p:txBody>
      </p:sp>
    </p:spTree>
    <p:extLst>
      <p:ext uri="{BB962C8B-B14F-4D97-AF65-F5344CB8AC3E}">
        <p14:creationId xmlns:p14="http://schemas.microsoft.com/office/powerpoint/2010/main" val="10656017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741A8-4B75-4897-9C6F-E787529C3F5A}"/>
              </a:ext>
            </a:extLst>
          </p:cNvPr>
          <p:cNvSpPr>
            <a:spLocks noGrp="1"/>
          </p:cNvSpPr>
          <p:nvPr>
            <p:ph type="title"/>
          </p:nvPr>
        </p:nvSpPr>
        <p:spPr/>
        <p:txBody>
          <a:bodyPr>
            <a:normAutofit/>
          </a:bodyPr>
          <a:lstStyle/>
          <a:p>
            <a:r>
              <a:rPr lang="en-US" dirty="0"/>
              <a:t>Data Governance Risk Mitigation</a:t>
            </a:r>
          </a:p>
        </p:txBody>
      </p:sp>
      <p:sp>
        <p:nvSpPr>
          <p:cNvPr id="3" name="Content Placeholder 2">
            <a:extLst>
              <a:ext uri="{FF2B5EF4-FFF2-40B4-BE49-F238E27FC236}">
                <a16:creationId xmlns:a16="http://schemas.microsoft.com/office/drawing/2014/main" id="{6C6E87DC-E282-4634-8A61-6D5BC36565BE}"/>
              </a:ext>
            </a:extLst>
          </p:cNvPr>
          <p:cNvSpPr>
            <a:spLocks noGrp="1"/>
          </p:cNvSpPr>
          <p:nvPr>
            <p:ph idx="1"/>
          </p:nvPr>
        </p:nvSpPr>
        <p:spPr/>
        <p:txBody>
          <a:bodyPr/>
          <a:lstStyle/>
          <a:p>
            <a:r>
              <a:rPr lang="en-US" dirty="0"/>
              <a:t>Risk mitigation involves implementing measures to reduce the likelihood or impact of identified risks.</a:t>
            </a:r>
          </a:p>
          <a:p>
            <a:r>
              <a:rPr lang="en-US" dirty="0"/>
              <a:t>Measures can include implementing security controls, enforcing data access controls, and creating data backup and recovery plans.</a:t>
            </a:r>
          </a:p>
          <a:p>
            <a:r>
              <a:rPr lang="en-US" dirty="0"/>
              <a:t>Risk mitigation strategies should be tailored to the specific risk and the organization's needs.</a:t>
            </a:r>
          </a:p>
          <a:p>
            <a:endParaRPr lang="en-US" dirty="0"/>
          </a:p>
          <a:p>
            <a:endParaRPr lang="en-US" dirty="0"/>
          </a:p>
        </p:txBody>
      </p:sp>
      <p:sp>
        <p:nvSpPr>
          <p:cNvPr id="4" name="Slide Number Placeholder 3">
            <a:extLst>
              <a:ext uri="{FF2B5EF4-FFF2-40B4-BE49-F238E27FC236}">
                <a16:creationId xmlns:a16="http://schemas.microsoft.com/office/drawing/2014/main" id="{257CB265-6146-408C-89E9-DC138A95B800}"/>
              </a:ext>
            </a:extLst>
          </p:cNvPr>
          <p:cNvSpPr>
            <a:spLocks noGrp="1"/>
          </p:cNvSpPr>
          <p:nvPr>
            <p:ph type="sldNum" sz="quarter" idx="12"/>
          </p:nvPr>
        </p:nvSpPr>
        <p:spPr/>
        <p:txBody>
          <a:bodyPr/>
          <a:lstStyle/>
          <a:p>
            <a:fld id="{B8DACC02-A2BD-4578-8E03-6D891060A695}" type="slidenum">
              <a:rPr lang="en-US" smtClean="0"/>
              <a:pPr/>
              <a:t>85</a:t>
            </a:fld>
            <a:endParaRPr lang="en-US" dirty="0"/>
          </a:p>
        </p:txBody>
      </p:sp>
    </p:spTree>
    <p:extLst>
      <p:ext uri="{BB962C8B-B14F-4D97-AF65-F5344CB8AC3E}">
        <p14:creationId xmlns:p14="http://schemas.microsoft.com/office/powerpoint/2010/main" val="30809700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CF896-41A2-4DB4-B390-A1A4246DFE22}"/>
              </a:ext>
            </a:extLst>
          </p:cNvPr>
          <p:cNvSpPr>
            <a:spLocks noGrp="1"/>
          </p:cNvSpPr>
          <p:nvPr>
            <p:ph type="title"/>
          </p:nvPr>
        </p:nvSpPr>
        <p:spPr/>
        <p:txBody>
          <a:bodyPr>
            <a:normAutofit/>
          </a:bodyPr>
          <a:lstStyle/>
          <a:p>
            <a:r>
              <a:rPr lang="en-US" dirty="0"/>
              <a:t>Data Governance Risk Monitoring</a:t>
            </a:r>
          </a:p>
        </p:txBody>
      </p:sp>
      <p:sp>
        <p:nvSpPr>
          <p:cNvPr id="3" name="Content Placeholder 2">
            <a:extLst>
              <a:ext uri="{FF2B5EF4-FFF2-40B4-BE49-F238E27FC236}">
                <a16:creationId xmlns:a16="http://schemas.microsoft.com/office/drawing/2014/main" id="{73D8AD11-4248-4E9F-95D8-59944F2DA1C0}"/>
              </a:ext>
            </a:extLst>
          </p:cNvPr>
          <p:cNvSpPr>
            <a:spLocks noGrp="1"/>
          </p:cNvSpPr>
          <p:nvPr>
            <p:ph idx="1"/>
          </p:nvPr>
        </p:nvSpPr>
        <p:spPr/>
        <p:txBody>
          <a:bodyPr/>
          <a:lstStyle/>
          <a:p>
            <a:r>
              <a:rPr lang="en-US" dirty="0"/>
              <a:t>Risk monitoring involves regularly reviewing and updating risk assessments and risk mitigation measures.</a:t>
            </a:r>
          </a:p>
          <a:p>
            <a:r>
              <a:rPr lang="en-US" dirty="0"/>
              <a:t>Monitoring helps ensure that risk mitigation measures are effective and that new risks are identified and addressed.</a:t>
            </a:r>
          </a:p>
          <a:p>
            <a:r>
              <a:rPr lang="en-US" dirty="0"/>
              <a:t>Risk monitoring tools include risk management software and dashboards.</a:t>
            </a:r>
          </a:p>
          <a:p>
            <a:endParaRPr lang="en-US" dirty="0"/>
          </a:p>
          <a:p>
            <a:endParaRPr lang="en-US" dirty="0"/>
          </a:p>
        </p:txBody>
      </p:sp>
      <p:sp>
        <p:nvSpPr>
          <p:cNvPr id="4" name="Slide Number Placeholder 3">
            <a:extLst>
              <a:ext uri="{FF2B5EF4-FFF2-40B4-BE49-F238E27FC236}">
                <a16:creationId xmlns:a16="http://schemas.microsoft.com/office/drawing/2014/main" id="{E03D9EE2-B4A8-4F57-B133-C5F89325D358}"/>
              </a:ext>
            </a:extLst>
          </p:cNvPr>
          <p:cNvSpPr>
            <a:spLocks noGrp="1"/>
          </p:cNvSpPr>
          <p:nvPr>
            <p:ph type="sldNum" sz="quarter" idx="12"/>
          </p:nvPr>
        </p:nvSpPr>
        <p:spPr/>
        <p:txBody>
          <a:bodyPr/>
          <a:lstStyle/>
          <a:p>
            <a:fld id="{B8DACC02-A2BD-4578-8E03-6D891060A695}" type="slidenum">
              <a:rPr lang="en-US" smtClean="0"/>
              <a:pPr/>
              <a:t>86</a:t>
            </a:fld>
            <a:endParaRPr lang="en-US" dirty="0"/>
          </a:p>
        </p:txBody>
      </p:sp>
    </p:spTree>
    <p:extLst>
      <p:ext uri="{BB962C8B-B14F-4D97-AF65-F5344CB8AC3E}">
        <p14:creationId xmlns:p14="http://schemas.microsoft.com/office/powerpoint/2010/main" val="71658584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4C610-8BF3-4BD6-A8A6-E67229EDE5CC}"/>
              </a:ext>
            </a:extLst>
          </p:cNvPr>
          <p:cNvSpPr>
            <a:spLocks noGrp="1"/>
          </p:cNvSpPr>
          <p:nvPr>
            <p:ph type="title"/>
          </p:nvPr>
        </p:nvSpPr>
        <p:spPr/>
        <p:txBody>
          <a:bodyPr>
            <a:normAutofit/>
          </a:bodyPr>
          <a:lstStyle/>
          <a:p>
            <a:r>
              <a:rPr lang="en-US" dirty="0"/>
              <a:t>Key Data Governance Future Trends</a:t>
            </a:r>
          </a:p>
        </p:txBody>
      </p:sp>
      <p:sp>
        <p:nvSpPr>
          <p:cNvPr id="3" name="Content Placeholder 2">
            <a:extLst>
              <a:ext uri="{FF2B5EF4-FFF2-40B4-BE49-F238E27FC236}">
                <a16:creationId xmlns:a16="http://schemas.microsoft.com/office/drawing/2014/main" id="{96E07811-B878-4E72-A65A-4E594F748B93}"/>
              </a:ext>
            </a:extLst>
          </p:cNvPr>
          <p:cNvSpPr>
            <a:spLocks noGrp="1"/>
          </p:cNvSpPr>
          <p:nvPr>
            <p:ph idx="1"/>
          </p:nvPr>
        </p:nvSpPr>
        <p:spPr/>
        <p:txBody>
          <a:bodyPr>
            <a:normAutofit/>
          </a:bodyPr>
          <a:lstStyle/>
          <a:p>
            <a:pPr>
              <a:lnSpc>
                <a:spcPct val="150000"/>
              </a:lnSpc>
            </a:pPr>
            <a:r>
              <a:rPr lang="en-US" dirty="0"/>
              <a:t>Trend 1: Artificial Intelligence and Machine Learning</a:t>
            </a:r>
          </a:p>
          <a:p>
            <a:pPr>
              <a:lnSpc>
                <a:spcPct val="150000"/>
              </a:lnSpc>
            </a:pPr>
            <a:r>
              <a:rPr lang="en-US" dirty="0"/>
              <a:t>Trend 2: Cloud Computing</a:t>
            </a:r>
          </a:p>
          <a:p>
            <a:pPr>
              <a:lnSpc>
                <a:spcPct val="150000"/>
              </a:lnSpc>
            </a:pPr>
            <a:r>
              <a:rPr lang="en-US" dirty="0"/>
              <a:t>Trend 3: Blockchain</a:t>
            </a:r>
          </a:p>
          <a:p>
            <a:pPr>
              <a:lnSpc>
                <a:spcPct val="150000"/>
              </a:lnSpc>
            </a:pPr>
            <a:r>
              <a:rPr lang="en-US" dirty="0"/>
              <a:t>Trend 4: Internet of Things (IoT)</a:t>
            </a:r>
          </a:p>
          <a:p>
            <a:pPr>
              <a:lnSpc>
                <a:spcPct val="150000"/>
              </a:lnSpc>
            </a:pPr>
            <a:r>
              <a:rPr lang="en-US" dirty="0"/>
              <a:t>Trend 5: Data Privacy and Ethics</a:t>
            </a:r>
          </a:p>
        </p:txBody>
      </p:sp>
      <p:sp>
        <p:nvSpPr>
          <p:cNvPr id="4" name="Slide Number Placeholder 3">
            <a:extLst>
              <a:ext uri="{FF2B5EF4-FFF2-40B4-BE49-F238E27FC236}">
                <a16:creationId xmlns:a16="http://schemas.microsoft.com/office/drawing/2014/main" id="{39235CEF-7065-40A7-AF7F-1976FD90F06F}"/>
              </a:ext>
            </a:extLst>
          </p:cNvPr>
          <p:cNvSpPr>
            <a:spLocks noGrp="1"/>
          </p:cNvSpPr>
          <p:nvPr>
            <p:ph type="sldNum" sz="quarter" idx="12"/>
          </p:nvPr>
        </p:nvSpPr>
        <p:spPr/>
        <p:txBody>
          <a:bodyPr/>
          <a:lstStyle/>
          <a:p>
            <a:fld id="{B8DACC02-A2BD-4578-8E03-6D891060A695}" type="slidenum">
              <a:rPr lang="en-US" smtClean="0"/>
              <a:pPr/>
              <a:t>87</a:t>
            </a:fld>
            <a:endParaRPr lang="en-US" dirty="0"/>
          </a:p>
        </p:txBody>
      </p:sp>
    </p:spTree>
    <p:extLst>
      <p:ext uri="{BB962C8B-B14F-4D97-AF65-F5344CB8AC3E}">
        <p14:creationId xmlns:p14="http://schemas.microsoft.com/office/powerpoint/2010/main" val="2324243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97455-2621-49FE-AEB2-BE647A50011D}"/>
              </a:ext>
            </a:extLst>
          </p:cNvPr>
          <p:cNvSpPr>
            <a:spLocks noGrp="1"/>
          </p:cNvSpPr>
          <p:nvPr>
            <p:ph type="title"/>
          </p:nvPr>
        </p:nvSpPr>
        <p:spPr/>
        <p:txBody>
          <a:bodyPr>
            <a:normAutofit/>
          </a:bodyPr>
          <a:lstStyle/>
          <a:p>
            <a:r>
              <a:rPr lang="en-US" dirty="0"/>
              <a:t>Preparing for Data Governance Future Trends</a:t>
            </a:r>
          </a:p>
        </p:txBody>
      </p:sp>
      <p:sp>
        <p:nvSpPr>
          <p:cNvPr id="3" name="Content Placeholder 2">
            <a:extLst>
              <a:ext uri="{FF2B5EF4-FFF2-40B4-BE49-F238E27FC236}">
                <a16:creationId xmlns:a16="http://schemas.microsoft.com/office/drawing/2014/main" id="{DA3920FB-1BB9-454E-8020-FFF9CB06E198}"/>
              </a:ext>
            </a:extLst>
          </p:cNvPr>
          <p:cNvSpPr>
            <a:spLocks noGrp="1"/>
          </p:cNvSpPr>
          <p:nvPr>
            <p:ph idx="1"/>
          </p:nvPr>
        </p:nvSpPr>
        <p:spPr/>
        <p:txBody>
          <a:bodyPr>
            <a:normAutofit/>
          </a:bodyPr>
          <a:lstStyle/>
          <a:p>
            <a:r>
              <a:rPr lang="en-US" dirty="0"/>
              <a:t>Organizations should stay informed and proactive in adopting new technologies and practices.</a:t>
            </a:r>
          </a:p>
          <a:p>
            <a:r>
              <a:rPr lang="en-US" dirty="0"/>
              <a:t>Develop a data governance strategy that accommodates emerging trends.</a:t>
            </a:r>
          </a:p>
          <a:p>
            <a:r>
              <a:rPr lang="en-US" dirty="0"/>
              <a:t>Invest in employee training and upskilling to address future data management challenges.</a:t>
            </a:r>
          </a:p>
          <a:p>
            <a:r>
              <a:rPr lang="en-US" dirty="0"/>
              <a:t>Foster a culture of data-driven decision-making and ethical data management.</a:t>
            </a:r>
          </a:p>
          <a:p>
            <a:endParaRPr lang="en-US" dirty="0"/>
          </a:p>
          <a:p>
            <a:endParaRPr lang="en-US" dirty="0"/>
          </a:p>
        </p:txBody>
      </p:sp>
      <p:sp>
        <p:nvSpPr>
          <p:cNvPr id="4" name="Slide Number Placeholder 3">
            <a:extLst>
              <a:ext uri="{FF2B5EF4-FFF2-40B4-BE49-F238E27FC236}">
                <a16:creationId xmlns:a16="http://schemas.microsoft.com/office/drawing/2014/main" id="{34EE1286-C7D5-4890-98FB-7C79715263FB}"/>
              </a:ext>
            </a:extLst>
          </p:cNvPr>
          <p:cNvSpPr>
            <a:spLocks noGrp="1"/>
          </p:cNvSpPr>
          <p:nvPr>
            <p:ph type="sldNum" sz="quarter" idx="12"/>
          </p:nvPr>
        </p:nvSpPr>
        <p:spPr/>
        <p:txBody>
          <a:bodyPr/>
          <a:lstStyle/>
          <a:p>
            <a:fld id="{B8DACC02-A2BD-4578-8E03-6D891060A695}" type="slidenum">
              <a:rPr lang="en-US" smtClean="0"/>
              <a:pPr/>
              <a:t>88</a:t>
            </a:fld>
            <a:endParaRPr lang="en-US" dirty="0"/>
          </a:p>
        </p:txBody>
      </p:sp>
    </p:spTree>
    <p:extLst>
      <p:ext uri="{BB962C8B-B14F-4D97-AF65-F5344CB8AC3E}">
        <p14:creationId xmlns:p14="http://schemas.microsoft.com/office/powerpoint/2010/main" val="189650510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39FAE-596E-4B63-A5C0-69F25034009E}"/>
              </a:ext>
            </a:extLst>
          </p:cNvPr>
          <p:cNvSpPr>
            <a:spLocks noGrp="1"/>
          </p:cNvSpPr>
          <p:nvPr>
            <p:ph type="title"/>
          </p:nvPr>
        </p:nvSpPr>
        <p:spPr/>
        <p:txBody>
          <a:bodyPr/>
          <a:lstStyle/>
          <a:p>
            <a:r>
              <a:rPr lang="en-US" dirty="0"/>
              <a:t>Summary of Key Takeaways</a:t>
            </a:r>
          </a:p>
        </p:txBody>
      </p:sp>
      <p:sp>
        <p:nvSpPr>
          <p:cNvPr id="3" name="Content Placeholder 2">
            <a:extLst>
              <a:ext uri="{FF2B5EF4-FFF2-40B4-BE49-F238E27FC236}">
                <a16:creationId xmlns:a16="http://schemas.microsoft.com/office/drawing/2014/main" id="{F41B4A6B-0105-49B4-93B6-5492CBDC2AF0}"/>
              </a:ext>
            </a:extLst>
          </p:cNvPr>
          <p:cNvSpPr>
            <a:spLocks noGrp="1"/>
          </p:cNvSpPr>
          <p:nvPr>
            <p:ph idx="1"/>
          </p:nvPr>
        </p:nvSpPr>
        <p:spPr/>
        <p:txBody>
          <a:bodyPr>
            <a:normAutofit/>
          </a:bodyPr>
          <a:lstStyle/>
          <a:p>
            <a:r>
              <a:rPr lang="en-US" dirty="0"/>
              <a:t>Data governance is a critical aspect of data management.</a:t>
            </a:r>
          </a:p>
          <a:p>
            <a:r>
              <a:rPr lang="en-US" dirty="0"/>
              <a:t>Data governance roles and responsibilities are essential for ensuring data quality, security, accessibility, and retention.</a:t>
            </a:r>
          </a:p>
          <a:p>
            <a:r>
              <a:rPr lang="en-US" dirty="0"/>
              <a:t>Data governance roles include data owners, data custodians, data users, and data stewards.</a:t>
            </a:r>
          </a:p>
          <a:p>
            <a:r>
              <a:rPr lang="en-US" dirty="0"/>
              <a:t>Data governance responsibilities include data management, data security, data quality, data accessibility, and data retention.</a:t>
            </a:r>
          </a:p>
          <a:p>
            <a:r>
              <a:rPr lang="en-US" dirty="0"/>
              <a:t>Effective data governance requires clear roles and responsibilities, data governance policies and procedures, and regular monitoring and reporting.</a:t>
            </a:r>
          </a:p>
          <a:p>
            <a:endParaRPr lang="en-US" dirty="0"/>
          </a:p>
        </p:txBody>
      </p:sp>
      <p:sp>
        <p:nvSpPr>
          <p:cNvPr id="4" name="Slide Number Placeholder 3">
            <a:extLst>
              <a:ext uri="{FF2B5EF4-FFF2-40B4-BE49-F238E27FC236}">
                <a16:creationId xmlns:a16="http://schemas.microsoft.com/office/drawing/2014/main" id="{34C1B26C-BEE9-448E-AE38-F6CBA7701E56}"/>
              </a:ext>
            </a:extLst>
          </p:cNvPr>
          <p:cNvSpPr>
            <a:spLocks noGrp="1"/>
          </p:cNvSpPr>
          <p:nvPr>
            <p:ph type="sldNum" sz="quarter" idx="12"/>
          </p:nvPr>
        </p:nvSpPr>
        <p:spPr/>
        <p:txBody>
          <a:bodyPr/>
          <a:lstStyle/>
          <a:p>
            <a:fld id="{B8DACC02-A2BD-4578-8E03-6D891060A695}" type="slidenum">
              <a:rPr lang="en-US" smtClean="0"/>
              <a:pPr/>
              <a:t>89</a:t>
            </a:fld>
            <a:endParaRPr lang="en-US" dirty="0"/>
          </a:p>
        </p:txBody>
      </p:sp>
    </p:spTree>
    <p:extLst>
      <p:ext uri="{BB962C8B-B14F-4D97-AF65-F5344CB8AC3E}">
        <p14:creationId xmlns:p14="http://schemas.microsoft.com/office/powerpoint/2010/main" val="690672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395FA-11B9-4596-90AE-3C398602ADF9}"/>
              </a:ext>
            </a:extLst>
          </p:cNvPr>
          <p:cNvSpPr>
            <a:spLocks noGrp="1"/>
          </p:cNvSpPr>
          <p:nvPr>
            <p:ph type="title"/>
          </p:nvPr>
        </p:nvSpPr>
        <p:spPr/>
        <p:txBody>
          <a:bodyPr/>
          <a:lstStyle/>
          <a:p>
            <a:r>
              <a:rPr lang="en-US" dirty="0"/>
              <a:t>Key Components of Data Governance</a:t>
            </a:r>
          </a:p>
        </p:txBody>
      </p:sp>
      <p:sp>
        <p:nvSpPr>
          <p:cNvPr id="3" name="Content Placeholder 2">
            <a:extLst>
              <a:ext uri="{FF2B5EF4-FFF2-40B4-BE49-F238E27FC236}">
                <a16:creationId xmlns:a16="http://schemas.microsoft.com/office/drawing/2014/main" id="{283A9194-28CA-47EE-BC8D-9AEBF4AB4117}"/>
              </a:ext>
            </a:extLst>
          </p:cNvPr>
          <p:cNvSpPr>
            <a:spLocks noGrp="1"/>
          </p:cNvSpPr>
          <p:nvPr>
            <p:ph idx="1"/>
          </p:nvPr>
        </p:nvSpPr>
        <p:spPr/>
        <p:txBody>
          <a:bodyPr>
            <a:normAutofit/>
          </a:bodyPr>
          <a:lstStyle/>
          <a:p>
            <a:r>
              <a:rPr lang="en-US" dirty="0"/>
              <a:t>Data governance team</a:t>
            </a:r>
          </a:p>
          <a:p>
            <a:pPr lvl="1"/>
            <a:r>
              <a:rPr lang="en-US" dirty="0"/>
              <a:t>A cross-functional team responsible for overseeing data governance across the organization.</a:t>
            </a:r>
          </a:p>
          <a:p>
            <a:r>
              <a:rPr lang="en-US" dirty="0"/>
              <a:t>Data stewards</a:t>
            </a:r>
          </a:p>
          <a:p>
            <a:pPr lvl="1"/>
            <a:r>
              <a:rPr lang="en-US" dirty="0"/>
              <a:t>Individuals responsible for managing data within their departments or business units.</a:t>
            </a:r>
          </a:p>
          <a:p>
            <a:r>
              <a:rPr lang="en-US" dirty="0"/>
              <a:t>Data custodians</a:t>
            </a:r>
          </a:p>
          <a:p>
            <a:pPr lvl="1"/>
            <a:r>
              <a:rPr lang="en-US" dirty="0"/>
              <a:t>IT staff responsible for storing, securing, and maintaining data systems.</a:t>
            </a:r>
          </a:p>
          <a:p>
            <a:r>
              <a:rPr lang="en-US" dirty="0"/>
              <a:t>Data policies</a:t>
            </a:r>
          </a:p>
          <a:p>
            <a:pPr lvl="1"/>
            <a:r>
              <a:rPr lang="en-US" dirty="0"/>
              <a:t>Formal policies and procedures that govern data management and use.</a:t>
            </a:r>
          </a:p>
          <a:p>
            <a:endParaRPr lang="en-US" dirty="0"/>
          </a:p>
        </p:txBody>
      </p:sp>
      <p:sp>
        <p:nvSpPr>
          <p:cNvPr id="4" name="Slide Number Placeholder 3">
            <a:extLst>
              <a:ext uri="{FF2B5EF4-FFF2-40B4-BE49-F238E27FC236}">
                <a16:creationId xmlns:a16="http://schemas.microsoft.com/office/drawing/2014/main" id="{D9BE3A09-3E0A-44AC-B399-27888EA41080}"/>
              </a:ext>
            </a:extLst>
          </p:cNvPr>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418460986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C919C-6447-42A4-97B3-50221CCEE6E5}"/>
              </a:ext>
            </a:extLst>
          </p:cNvPr>
          <p:cNvSpPr>
            <a:spLocks noGrp="1"/>
          </p:cNvSpPr>
          <p:nvPr>
            <p:ph type="title"/>
          </p:nvPr>
        </p:nvSpPr>
        <p:spPr/>
        <p:txBody>
          <a:bodyPr/>
          <a:lstStyle/>
          <a:p>
            <a:r>
              <a:rPr lang="en-US" dirty="0"/>
              <a:t>Final Thoughts and Call to Action</a:t>
            </a:r>
          </a:p>
        </p:txBody>
      </p:sp>
      <p:sp>
        <p:nvSpPr>
          <p:cNvPr id="3" name="Content Placeholder 2">
            <a:extLst>
              <a:ext uri="{FF2B5EF4-FFF2-40B4-BE49-F238E27FC236}">
                <a16:creationId xmlns:a16="http://schemas.microsoft.com/office/drawing/2014/main" id="{32665341-0A49-44CC-9E8C-6F55C40E97E7}"/>
              </a:ext>
            </a:extLst>
          </p:cNvPr>
          <p:cNvSpPr>
            <a:spLocks noGrp="1"/>
          </p:cNvSpPr>
          <p:nvPr>
            <p:ph idx="1"/>
          </p:nvPr>
        </p:nvSpPr>
        <p:spPr/>
        <p:txBody>
          <a:bodyPr>
            <a:normAutofit/>
          </a:bodyPr>
          <a:lstStyle/>
          <a:p>
            <a:r>
              <a:rPr lang="en-US" dirty="0"/>
              <a:t>Data governance is a continuous process that requires ongoing efforts and commitment.</a:t>
            </a:r>
          </a:p>
          <a:p>
            <a:r>
              <a:rPr lang="en-US" dirty="0"/>
              <a:t>Implementing data governance can seem daunting, but it's essential for ensuring data integrity, security, and compliance.</a:t>
            </a:r>
          </a:p>
          <a:p>
            <a:r>
              <a:rPr lang="en-US" dirty="0"/>
              <a:t>Start by identifying your organization's data governance needs and developing a data governance strategy.</a:t>
            </a:r>
          </a:p>
          <a:p>
            <a:r>
              <a:rPr lang="en-US" dirty="0"/>
              <a:t>Assign clear roles and responsibilities, develop policies and procedures, and establish regular monitoring and reporting processes.</a:t>
            </a:r>
          </a:p>
          <a:p>
            <a:r>
              <a:rPr lang="en-US" dirty="0"/>
              <a:t>Don't wait – start implementing data governance today to ensure your organization's data is accurate, secure, and compliant.</a:t>
            </a:r>
          </a:p>
          <a:p>
            <a:endParaRPr lang="en-US" dirty="0"/>
          </a:p>
          <a:p>
            <a:endParaRPr lang="en-US" dirty="0"/>
          </a:p>
        </p:txBody>
      </p:sp>
      <p:sp>
        <p:nvSpPr>
          <p:cNvPr id="4" name="Slide Number Placeholder 3">
            <a:extLst>
              <a:ext uri="{FF2B5EF4-FFF2-40B4-BE49-F238E27FC236}">
                <a16:creationId xmlns:a16="http://schemas.microsoft.com/office/drawing/2014/main" id="{8FA61E83-911D-450E-ABAC-8806E3A5BC68}"/>
              </a:ext>
            </a:extLst>
          </p:cNvPr>
          <p:cNvSpPr>
            <a:spLocks noGrp="1"/>
          </p:cNvSpPr>
          <p:nvPr>
            <p:ph type="sldNum" sz="quarter" idx="12"/>
          </p:nvPr>
        </p:nvSpPr>
        <p:spPr/>
        <p:txBody>
          <a:bodyPr/>
          <a:lstStyle/>
          <a:p>
            <a:fld id="{B8DACC02-A2BD-4578-8E03-6D891060A695}" type="slidenum">
              <a:rPr lang="en-US" smtClean="0"/>
              <a:pPr/>
              <a:t>90</a:t>
            </a:fld>
            <a:endParaRPr lang="en-US" dirty="0"/>
          </a:p>
        </p:txBody>
      </p:sp>
    </p:spTree>
    <p:extLst>
      <p:ext uri="{BB962C8B-B14F-4D97-AF65-F5344CB8AC3E}">
        <p14:creationId xmlns:p14="http://schemas.microsoft.com/office/powerpoint/2010/main" val="29624260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4417</TotalTime>
  <Words>5043</Words>
  <Application>Microsoft Office PowerPoint</Application>
  <PresentationFormat>Widescreen</PresentationFormat>
  <Paragraphs>607</Paragraphs>
  <Slides>90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90</vt:i4>
      </vt:variant>
    </vt:vector>
  </HeadingPairs>
  <TitlesOfParts>
    <vt:vector size="95" baseType="lpstr">
      <vt:lpstr>Arial</vt:lpstr>
      <vt:lpstr>Calibri</vt:lpstr>
      <vt:lpstr>Calibri Light</vt:lpstr>
      <vt:lpstr>Candara</vt:lpstr>
      <vt:lpstr>Office Theme</vt:lpstr>
      <vt:lpstr>Data Governance Roles and Responsibilities</vt:lpstr>
      <vt:lpstr>Outline</vt:lpstr>
      <vt:lpstr>Business First Approach</vt:lpstr>
      <vt:lpstr>Linkage to Strategy Makes Governance Relevant</vt:lpstr>
      <vt:lpstr>Data governance roles in an organization</vt:lpstr>
      <vt:lpstr>PowerPoint Presentation</vt:lpstr>
      <vt:lpstr>Data Governance: Why It Matters</vt:lpstr>
      <vt:lpstr>Why is it Important?</vt:lpstr>
      <vt:lpstr>Key Components of Data Governance</vt:lpstr>
      <vt:lpstr>Key Components of Data Governance</vt:lpstr>
      <vt:lpstr>Benefits of Data Governance</vt:lpstr>
      <vt:lpstr>Data Governance Roles</vt:lpstr>
      <vt:lpstr>Stakeholder Levels</vt:lpstr>
      <vt:lpstr>Establish Roles and Responsibilities</vt:lpstr>
      <vt:lpstr>Data Governance Roles and Responsibilities</vt:lpstr>
      <vt:lpstr>Data Governance Team</vt:lpstr>
      <vt:lpstr>Data Steward</vt:lpstr>
      <vt:lpstr>Data Custodian</vt:lpstr>
      <vt:lpstr>Data Analyst</vt:lpstr>
      <vt:lpstr>Data Quality Analyst</vt:lpstr>
      <vt:lpstr>Data Security Officer</vt:lpstr>
      <vt:lpstr>Data management roles and responsibilities</vt:lpstr>
      <vt:lpstr>An Overview</vt:lpstr>
      <vt:lpstr>Data Management Roles</vt:lpstr>
      <vt:lpstr>Different Data Management Roles  </vt:lpstr>
      <vt:lpstr>Data Architect</vt:lpstr>
      <vt:lpstr>Data Manager</vt:lpstr>
      <vt:lpstr>Database Administrator (DBA)</vt:lpstr>
      <vt:lpstr>Data Analyst</vt:lpstr>
      <vt:lpstr>Data Scientist</vt:lpstr>
      <vt:lpstr>Data Modeler</vt:lpstr>
      <vt:lpstr>Data Quality</vt:lpstr>
      <vt:lpstr>Data Engineer</vt:lpstr>
      <vt:lpstr>Data stewardship and data ownership</vt:lpstr>
      <vt:lpstr>Data Stewardship</vt:lpstr>
      <vt:lpstr>Data Stewardship Roles and Responsibilities</vt:lpstr>
      <vt:lpstr>Data Stewardship Best Practices</vt:lpstr>
      <vt:lpstr>Data Stewardship in the Digital Age</vt:lpstr>
      <vt:lpstr>Data Stewardship Challenges</vt:lpstr>
      <vt:lpstr>Data Stewardship Benefits</vt:lpstr>
      <vt:lpstr>Data Ownership</vt:lpstr>
      <vt:lpstr>Data Ownership Roles and Responsibilities</vt:lpstr>
      <vt:lpstr>Data Ownership Roles and Responsibilities</vt:lpstr>
      <vt:lpstr>Data Governance Policies</vt:lpstr>
      <vt:lpstr>PowerPoint Presentation</vt:lpstr>
      <vt:lpstr>Importance of Data Governance Policies</vt:lpstr>
      <vt:lpstr>Types of Data Governance Policies</vt:lpstr>
      <vt:lpstr>Data Quality Policies</vt:lpstr>
      <vt:lpstr>Data Security Policies</vt:lpstr>
      <vt:lpstr>Data Access Policies</vt:lpstr>
      <vt:lpstr>Data Retention Policies</vt:lpstr>
      <vt:lpstr>Data Governance Standards</vt:lpstr>
      <vt:lpstr>Importance of Data Governance Standards</vt:lpstr>
      <vt:lpstr>Types of Data Governance Standards</vt:lpstr>
      <vt:lpstr>Industry-Specific Data Governance Standards</vt:lpstr>
      <vt:lpstr>Generic Data Governance Standards</vt:lpstr>
      <vt:lpstr>Framework Data Governance Standards</vt:lpstr>
      <vt:lpstr>Benefits of Implementing Data Governance Standards</vt:lpstr>
      <vt:lpstr>Data Governance Procedures</vt:lpstr>
      <vt:lpstr>Importance of Data Governance Procedures</vt:lpstr>
      <vt:lpstr>Types of Data Governance Procedures</vt:lpstr>
      <vt:lpstr>Data Management Procedures</vt:lpstr>
      <vt:lpstr>Data Security Procedures</vt:lpstr>
      <vt:lpstr>Data Quality Procedures</vt:lpstr>
      <vt:lpstr>Data Retention Procedures</vt:lpstr>
      <vt:lpstr>Key Data Governance Best Practices</vt:lpstr>
      <vt:lpstr>Importance of Data Governance Implementation</vt:lpstr>
      <vt:lpstr>Key Steps in Data Governance Implementation</vt:lpstr>
      <vt:lpstr>Importance of Data Governance Metrics</vt:lpstr>
      <vt:lpstr>Key Data Governance Metrics </vt:lpstr>
      <vt:lpstr>Data Quality Index (DQI)</vt:lpstr>
      <vt:lpstr>Data Security Index (DSI)</vt:lpstr>
      <vt:lpstr>Importance of Data Governance Monitoring and Reporting</vt:lpstr>
      <vt:lpstr>Key Data Governance Monitoring and Reporting Tools</vt:lpstr>
      <vt:lpstr>Data Governance Dashboards</vt:lpstr>
      <vt:lpstr>Data Quality Reports</vt:lpstr>
      <vt:lpstr>Importance of Data Governance Training and Awareness</vt:lpstr>
      <vt:lpstr>Data Governance Metrics and Performance Indicators</vt:lpstr>
      <vt:lpstr>Data Governance Risk Management</vt:lpstr>
      <vt:lpstr>Importance of Data Governance Risk Management</vt:lpstr>
      <vt:lpstr>Key Data Governance Risk Management Strategies</vt:lpstr>
      <vt:lpstr>Data Governance Risk Management Framework</vt:lpstr>
      <vt:lpstr>Data Governance Risk Identification</vt:lpstr>
      <vt:lpstr>Data Governance Risk Assessment</vt:lpstr>
      <vt:lpstr>Data Governance Risk Mitigation</vt:lpstr>
      <vt:lpstr>Data Governance Risk Monitoring</vt:lpstr>
      <vt:lpstr>Key Data Governance Future Trends</vt:lpstr>
      <vt:lpstr>Preparing for Data Governance Future Trends</vt:lpstr>
      <vt:lpstr>Summary of Key Takeaways</vt:lpstr>
      <vt:lpstr>Final Thoughts and Call to 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Prof. Mamdouh Alenezi</cp:lastModifiedBy>
  <cp:revision>221</cp:revision>
  <cp:lastPrinted>2021-10-18T07:27:50Z</cp:lastPrinted>
  <dcterms:created xsi:type="dcterms:W3CDTF">2021-10-12T10:09:12Z</dcterms:created>
  <dcterms:modified xsi:type="dcterms:W3CDTF">2024-03-26T06:38:40Z</dcterms:modified>
</cp:coreProperties>
</file>