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53" r:id="rId3"/>
    <p:sldId id="523" r:id="rId4"/>
    <p:sldId id="543" r:id="rId5"/>
    <p:sldId id="533" r:id="rId6"/>
    <p:sldId id="532" r:id="rId7"/>
    <p:sldId id="556" r:id="rId8"/>
    <p:sldId id="545" r:id="rId9"/>
    <p:sldId id="550" r:id="rId10"/>
    <p:sldId id="546" r:id="rId11"/>
    <p:sldId id="534" r:id="rId12"/>
    <p:sldId id="551" r:id="rId13"/>
    <p:sldId id="535" r:id="rId14"/>
    <p:sldId id="536" r:id="rId15"/>
    <p:sldId id="548" r:id="rId16"/>
    <p:sldId id="547" r:id="rId17"/>
    <p:sldId id="537" r:id="rId18"/>
    <p:sldId id="552" r:id="rId19"/>
    <p:sldId id="553" r:id="rId20"/>
    <p:sldId id="538" r:id="rId21"/>
    <p:sldId id="539" r:id="rId22"/>
    <p:sldId id="540" r:id="rId23"/>
    <p:sldId id="541" r:id="rId24"/>
    <p:sldId id="542" r:id="rId25"/>
    <p:sldId id="544" r:id="rId26"/>
    <p:sldId id="554" r:id="rId27"/>
    <p:sldId id="557" r:id="rId28"/>
    <p:sldId id="559" r:id="rId29"/>
    <p:sldId id="560" r:id="rId30"/>
    <p:sldId id="5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FF"/>
    <a:srgbClr val="F3F2F3"/>
    <a:srgbClr val="2E6CA4"/>
    <a:srgbClr val="FFFFFF"/>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10/2/2022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10/2/2022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10/2/2022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a:t>DevSecOps</a:t>
            </a:r>
            <a:endParaRPr lang="en-US" dirty="0"/>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D47D-E275-A56A-A3BE-95569849D9D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3" name="Content Placeholder 2">
            <a:extLst>
              <a:ext uri="{FF2B5EF4-FFF2-40B4-BE49-F238E27FC236}">
                <a16:creationId xmlns:a16="http://schemas.microsoft.com/office/drawing/2014/main" id="{D846D696-352F-787F-0B39-A77131098D68}"/>
              </a:ext>
            </a:extLst>
          </p:cNvPr>
          <p:cNvSpPr>
            <a:spLocks noGrp="1"/>
          </p:cNvSpPr>
          <p:nvPr>
            <p:ph idx="1"/>
          </p:nvPr>
        </p:nvSpPr>
        <p:spPr/>
        <p:txBody>
          <a:bodyPr>
            <a:normAutofit fontScale="70000" lnSpcReduction="20000"/>
          </a:bodyPr>
          <a:lstStyle/>
          <a:p>
            <a:r>
              <a:rPr lang="en-US" dirty="0"/>
              <a:t>Catch software vulnerabilities early </a:t>
            </a:r>
          </a:p>
          <a:p>
            <a:pPr lvl="1"/>
            <a:r>
              <a:rPr lang="en-US" dirty="0" smtClean="0"/>
              <a:t>Focus </a:t>
            </a:r>
            <a:r>
              <a:rPr lang="en-US" dirty="0"/>
              <a:t>on security controls through the entire development process. </a:t>
            </a:r>
            <a:endParaRPr lang="en-US" dirty="0" smtClean="0"/>
          </a:p>
          <a:p>
            <a:pPr lvl="1"/>
            <a:r>
              <a:rPr lang="en-US" dirty="0" smtClean="0"/>
              <a:t>Conduct </a:t>
            </a:r>
            <a:r>
              <a:rPr lang="en-US" dirty="0"/>
              <a:t>checks at each stage. </a:t>
            </a:r>
            <a:endParaRPr lang="en-US" dirty="0" smtClean="0"/>
          </a:p>
          <a:p>
            <a:pPr lvl="1"/>
            <a:r>
              <a:rPr lang="en-US" dirty="0" smtClean="0"/>
              <a:t>Software </a:t>
            </a:r>
            <a:r>
              <a:rPr lang="en-US" dirty="0"/>
              <a:t>teams can detect security issues at earlier stages and reduce the cost and time of fixing vulnerabilities</a:t>
            </a:r>
            <a:r>
              <a:rPr lang="en-US" dirty="0" smtClean="0"/>
              <a:t>.</a:t>
            </a:r>
            <a:endParaRPr lang="en-US" dirty="0"/>
          </a:p>
          <a:p>
            <a:r>
              <a:rPr lang="en-US" dirty="0"/>
              <a:t>Reduce time to market</a:t>
            </a:r>
          </a:p>
          <a:p>
            <a:pPr lvl="1"/>
            <a:r>
              <a:rPr lang="en-US" dirty="0" smtClean="0"/>
              <a:t>Automate </a:t>
            </a:r>
            <a:r>
              <a:rPr lang="en-US" dirty="0"/>
              <a:t>security tests and reduce human errors. </a:t>
            </a:r>
            <a:endParaRPr lang="en-US" dirty="0" smtClean="0"/>
          </a:p>
          <a:p>
            <a:pPr lvl="1"/>
            <a:r>
              <a:rPr lang="en-US" dirty="0" smtClean="0"/>
              <a:t>Prevents </a:t>
            </a:r>
            <a:r>
              <a:rPr lang="en-US" dirty="0"/>
              <a:t>the security assessment from being a bottleneck in the development process. </a:t>
            </a:r>
          </a:p>
          <a:p>
            <a:r>
              <a:rPr lang="en-US" dirty="0"/>
              <a:t>Ensure regulatory compliance</a:t>
            </a:r>
          </a:p>
          <a:p>
            <a:pPr lvl="1"/>
            <a:r>
              <a:rPr lang="en-US" dirty="0" smtClean="0"/>
              <a:t>Comply </a:t>
            </a:r>
            <a:r>
              <a:rPr lang="en-US" dirty="0"/>
              <a:t>with regulatory requirements by adopting professional security practices and technologies. </a:t>
            </a:r>
            <a:endParaRPr lang="en-US" dirty="0" smtClean="0"/>
          </a:p>
          <a:p>
            <a:pPr lvl="1"/>
            <a:r>
              <a:rPr lang="en-US" dirty="0" smtClean="0"/>
              <a:t>Identify </a:t>
            </a:r>
            <a:r>
              <a:rPr lang="en-US" dirty="0"/>
              <a:t>data protection and security requirements in the system</a:t>
            </a:r>
            <a:r>
              <a:rPr lang="en-US" dirty="0" smtClean="0"/>
              <a:t>.</a:t>
            </a:r>
            <a:endParaRPr lang="en-US" dirty="0"/>
          </a:p>
          <a:p>
            <a:r>
              <a:rPr lang="en-US" dirty="0"/>
              <a:t>Build a security-aware culture</a:t>
            </a:r>
          </a:p>
          <a:p>
            <a:pPr lvl="1"/>
            <a:r>
              <a:rPr lang="en-US" dirty="0" smtClean="0"/>
              <a:t>Awareness </a:t>
            </a:r>
            <a:r>
              <a:rPr lang="en-US" dirty="0"/>
              <a:t>of security best practices when developing an application. </a:t>
            </a:r>
            <a:endParaRPr lang="en-US" dirty="0" smtClean="0"/>
          </a:p>
          <a:p>
            <a:pPr lvl="1"/>
            <a:r>
              <a:rPr lang="en-US" dirty="0" smtClean="0"/>
              <a:t>Being </a:t>
            </a:r>
            <a:r>
              <a:rPr lang="en-US" dirty="0" smtClean="0"/>
              <a:t>proactive </a:t>
            </a:r>
            <a:r>
              <a:rPr lang="en-US" dirty="0"/>
              <a:t>in spotting potential security issues in the code, modules, or other </a:t>
            </a:r>
            <a:r>
              <a:rPr lang="en-US" dirty="0" smtClean="0"/>
              <a:t>technologies. </a:t>
            </a:r>
            <a:endParaRPr lang="en-US" dirty="0"/>
          </a:p>
          <a:p>
            <a:r>
              <a:rPr lang="en-US" dirty="0"/>
              <a:t>Develop new features securely</a:t>
            </a:r>
          </a:p>
          <a:p>
            <a:pPr lvl="1"/>
            <a:r>
              <a:rPr lang="en-US" dirty="0" smtClean="0"/>
              <a:t>Encourages </a:t>
            </a:r>
            <a:r>
              <a:rPr lang="en-US" dirty="0"/>
              <a:t>flexible collaboration between the development, operation, and security teams. </a:t>
            </a:r>
            <a:endParaRPr lang="en-US" dirty="0" smtClean="0"/>
          </a:p>
          <a:p>
            <a:pPr lvl="1"/>
            <a:r>
              <a:rPr lang="en-US" dirty="0" smtClean="0"/>
              <a:t>Share </a:t>
            </a:r>
            <a:r>
              <a:rPr lang="en-US" dirty="0"/>
              <a:t>the same understanding of software security and use common tools to automate assessment and reporting</a:t>
            </a:r>
            <a:r>
              <a:rPr lang="en-US" dirty="0" smtClean="0"/>
              <a:t>.</a:t>
            </a:r>
            <a:endParaRPr lang="en-US" dirty="0"/>
          </a:p>
        </p:txBody>
      </p:sp>
      <p:sp>
        <p:nvSpPr>
          <p:cNvPr id="4" name="Slide Number Placeholder 3">
            <a:extLst>
              <a:ext uri="{FF2B5EF4-FFF2-40B4-BE49-F238E27FC236}">
                <a16:creationId xmlns:a16="http://schemas.microsoft.com/office/drawing/2014/main" id="{671826A5-41F7-2A1B-7388-40448094C8A8}"/>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589177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BFC0-1368-C0EE-BF0E-519B134C754A}"/>
              </a:ext>
            </a:extLst>
          </p:cNvPr>
          <p:cNvSpPr>
            <a:spLocks noGrp="1"/>
          </p:cNvSpPr>
          <p:nvPr>
            <p:ph type="title"/>
          </p:nvPr>
        </p:nvSpPr>
        <p:spPr/>
        <p:txBody>
          <a:bodyPr/>
          <a:lstStyle/>
          <a:p>
            <a:r>
              <a:rPr lang="en-US" dirty="0" err="1"/>
              <a:t>DevSecOps</a:t>
            </a:r>
            <a:r>
              <a:rPr lang="en-US" dirty="0"/>
              <a:t> Advantages</a:t>
            </a:r>
          </a:p>
        </p:txBody>
      </p:sp>
      <p:sp>
        <p:nvSpPr>
          <p:cNvPr id="3" name="Content Placeholder 2">
            <a:extLst>
              <a:ext uri="{FF2B5EF4-FFF2-40B4-BE49-F238E27FC236}">
                <a16:creationId xmlns:a16="http://schemas.microsoft.com/office/drawing/2014/main" id="{C559E993-DD54-96FD-DEE7-A8E877345D17}"/>
              </a:ext>
            </a:extLst>
          </p:cNvPr>
          <p:cNvSpPr>
            <a:spLocks noGrp="1"/>
          </p:cNvSpPr>
          <p:nvPr>
            <p:ph idx="1"/>
          </p:nvPr>
        </p:nvSpPr>
        <p:spPr/>
        <p:txBody>
          <a:bodyPr>
            <a:normAutofit fontScale="92500" lnSpcReduction="10000"/>
          </a:bodyPr>
          <a:lstStyle/>
          <a:p>
            <a:r>
              <a:rPr lang="en-US" dirty="0"/>
              <a:t>Reduced risk of data breaches</a:t>
            </a:r>
          </a:p>
          <a:p>
            <a:pPr lvl="1"/>
            <a:r>
              <a:rPr lang="en-US" dirty="0" smtClean="0"/>
              <a:t>Make </a:t>
            </a:r>
            <a:r>
              <a:rPr lang="en-US" dirty="0"/>
              <a:t>code secure by design. </a:t>
            </a:r>
            <a:endParaRPr lang="en-US" dirty="0" smtClean="0"/>
          </a:p>
          <a:p>
            <a:pPr lvl="1"/>
            <a:r>
              <a:rPr lang="en-US" dirty="0" smtClean="0"/>
              <a:t>A </a:t>
            </a:r>
            <a:r>
              <a:rPr lang="en-US" dirty="0"/>
              <a:t>combination of secure coding cultural practices, secure developer environments, and automated security tests throughout the SDLC help reduce </a:t>
            </a:r>
            <a:r>
              <a:rPr lang="en-US" dirty="0" smtClean="0"/>
              <a:t>security vulnerabilities.</a:t>
            </a:r>
            <a:endParaRPr lang="en-US" dirty="0"/>
          </a:p>
          <a:p>
            <a:r>
              <a:rPr lang="en-US" dirty="0"/>
              <a:t>Improved compliance</a:t>
            </a:r>
          </a:p>
          <a:p>
            <a:pPr lvl="1"/>
            <a:r>
              <a:rPr lang="en-US" dirty="0" smtClean="0"/>
              <a:t>Use </a:t>
            </a:r>
            <a:r>
              <a:rPr lang="en-US" dirty="0"/>
              <a:t>automation to enforce code compliance and integrate policy </a:t>
            </a:r>
            <a:r>
              <a:rPr lang="en-US" dirty="0" smtClean="0"/>
              <a:t>enforcement.</a:t>
            </a:r>
            <a:endParaRPr lang="en-US" dirty="0"/>
          </a:p>
          <a:p>
            <a:r>
              <a:rPr lang="en-US" dirty="0"/>
              <a:t>Greater confidence in dependencies</a:t>
            </a:r>
          </a:p>
          <a:p>
            <a:pPr lvl="1"/>
            <a:r>
              <a:rPr lang="en-US" dirty="0"/>
              <a:t>The modern technology stack depends heavily on third-party code, often from public package repositories. </a:t>
            </a:r>
            <a:r>
              <a:rPr lang="en-US" dirty="0" err="1"/>
              <a:t>DevSecOps</a:t>
            </a:r>
            <a:r>
              <a:rPr lang="en-US" dirty="0"/>
              <a:t> practitioners frequently leverage tooling and automated tests to identify potential issues before a software release.</a:t>
            </a:r>
          </a:p>
          <a:p>
            <a:r>
              <a:rPr lang="en-US" dirty="0"/>
              <a:t>Value gets to end users faster</a:t>
            </a:r>
          </a:p>
          <a:p>
            <a:pPr lvl="1"/>
            <a:r>
              <a:rPr lang="en-US" dirty="0"/>
              <a:t>By creating a security-first culture and applying automated checks, </a:t>
            </a:r>
            <a:r>
              <a:rPr lang="en-US" dirty="0" err="1"/>
              <a:t>DevSecOps</a:t>
            </a:r>
            <a:r>
              <a:rPr lang="en-US" dirty="0"/>
              <a:t> reduces the need for distinct security reviews that slow down code deployments.</a:t>
            </a:r>
          </a:p>
        </p:txBody>
      </p:sp>
      <p:sp>
        <p:nvSpPr>
          <p:cNvPr id="4" name="Slide Number Placeholder 3">
            <a:extLst>
              <a:ext uri="{FF2B5EF4-FFF2-40B4-BE49-F238E27FC236}">
                <a16:creationId xmlns:a16="http://schemas.microsoft.com/office/drawing/2014/main" id="{F7187825-226E-BFB3-BDDB-39C62C26AA93}"/>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68714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1D5B86-0D18-F454-978D-7D037B7664DF}"/>
              </a:ext>
            </a:extLst>
          </p:cNvPr>
          <p:cNvSpPr>
            <a:spLocks noGrp="1"/>
          </p:cNvSpPr>
          <p:nvPr>
            <p:ph type="title"/>
          </p:nvPr>
        </p:nvSpPr>
        <p:spPr/>
        <p:txBody>
          <a:bodyPr/>
          <a:lstStyle/>
          <a:p>
            <a:r>
              <a:rPr lang="en-US" dirty="0" err="1"/>
              <a:t>DevSecOps</a:t>
            </a:r>
            <a:r>
              <a:rPr lang="en-US" dirty="0"/>
              <a:t> Best Practices</a:t>
            </a:r>
          </a:p>
        </p:txBody>
      </p:sp>
      <p:sp>
        <p:nvSpPr>
          <p:cNvPr id="6" name="Text Placeholder 5">
            <a:extLst>
              <a:ext uri="{FF2B5EF4-FFF2-40B4-BE49-F238E27FC236}">
                <a16:creationId xmlns:a16="http://schemas.microsoft.com/office/drawing/2014/main" id="{7955542C-FAF3-560F-91DE-A5285AA400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1AC19D-F0D1-F3DF-34E5-95A0093A142A}"/>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32606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B26-1C6A-A4D2-0FB5-CD8D1244BB29}"/>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D064E10A-11A6-1DB9-15F9-7A260E08702C}"/>
              </a:ext>
            </a:extLst>
          </p:cNvPr>
          <p:cNvSpPr>
            <a:spLocks noGrp="1"/>
          </p:cNvSpPr>
          <p:nvPr>
            <p:ph idx="1"/>
          </p:nvPr>
        </p:nvSpPr>
        <p:spPr>
          <a:xfrm>
            <a:off x="347526" y="1344168"/>
            <a:ext cx="11650767" cy="4992624"/>
          </a:xfrm>
        </p:spPr>
        <p:txBody>
          <a:bodyPr>
            <a:normAutofit fontScale="85000" lnSpcReduction="20000"/>
          </a:bodyPr>
          <a:lstStyle/>
          <a:p>
            <a:r>
              <a:rPr lang="en-US" dirty="0"/>
              <a:t>Create a </a:t>
            </a:r>
            <a:r>
              <a:rPr lang="en-US" dirty="0" err="1"/>
              <a:t>DevSecOps</a:t>
            </a:r>
            <a:r>
              <a:rPr lang="en-US" dirty="0"/>
              <a:t> culture</a:t>
            </a:r>
          </a:p>
          <a:p>
            <a:pPr lvl="1"/>
            <a:r>
              <a:rPr lang="en-US" dirty="0" smtClean="0"/>
              <a:t>Everyone is responsible for </a:t>
            </a:r>
            <a:r>
              <a:rPr lang="en-US" dirty="0"/>
              <a:t>security. </a:t>
            </a:r>
            <a:endParaRPr lang="en-US" dirty="0" smtClean="0"/>
          </a:p>
          <a:p>
            <a:pPr lvl="1"/>
            <a:r>
              <a:rPr lang="en-US" dirty="0" smtClean="0"/>
              <a:t>Open </a:t>
            </a:r>
            <a:r>
              <a:rPr lang="en-US" dirty="0"/>
              <a:t>culture where each individual works together to build the best and most secure product possible.</a:t>
            </a:r>
          </a:p>
          <a:p>
            <a:r>
              <a:rPr lang="en-US" dirty="0"/>
              <a:t>Design security into the product</a:t>
            </a:r>
          </a:p>
          <a:p>
            <a:pPr lvl="1"/>
            <a:r>
              <a:rPr lang="en-US" dirty="0" smtClean="0"/>
              <a:t>Design </a:t>
            </a:r>
            <a:r>
              <a:rPr lang="en-US" dirty="0"/>
              <a:t>security into products from the initial planning stages to deployed production-level code. </a:t>
            </a:r>
            <a:endParaRPr lang="en-US" dirty="0" smtClean="0"/>
          </a:p>
          <a:p>
            <a:pPr lvl="1"/>
            <a:r>
              <a:rPr lang="en-US" dirty="0" smtClean="0"/>
              <a:t>Security </a:t>
            </a:r>
            <a:r>
              <a:rPr lang="en-US" dirty="0"/>
              <a:t>work is planned alongside feature work, and practitioners are provided security knowledge and testing throughout each stage of their development work. </a:t>
            </a:r>
          </a:p>
          <a:p>
            <a:r>
              <a:rPr lang="en-US" dirty="0"/>
              <a:t>Build a threat modeling practice</a:t>
            </a:r>
          </a:p>
          <a:p>
            <a:pPr lvl="1"/>
            <a:r>
              <a:rPr lang="en-US" dirty="0" smtClean="0"/>
              <a:t>Model </a:t>
            </a:r>
            <a:r>
              <a:rPr lang="en-US" dirty="0"/>
              <a:t>potential threats during the planning phase and design your infrastructure and the application’s architecture to mitigate those issues. </a:t>
            </a:r>
            <a:endParaRPr lang="en-US" dirty="0" smtClean="0"/>
          </a:p>
          <a:p>
            <a:pPr lvl="1"/>
            <a:r>
              <a:rPr lang="en-US" dirty="0" smtClean="0"/>
              <a:t>Periodic </a:t>
            </a:r>
            <a:r>
              <a:rPr lang="en-US" dirty="0"/>
              <a:t>penetration testing, where a trusted person attempts to break into your system, can help unveil weaknesses you may miss in your threat models.</a:t>
            </a:r>
          </a:p>
          <a:p>
            <a:r>
              <a:rPr lang="en-US" dirty="0"/>
              <a:t>Automate for speed and security</a:t>
            </a:r>
          </a:p>
          <a:p>
            <a:pPr lvl="1"/>
            <a:r>
              <a:rPr lang="en-US" dirty="0"/>
              <a:t>Automated testing is used throughout the SDLC to ensure the right security checks happen at the right time. </a:t>
            </a:r>
            <a:endParaRPr lang="en-US" dirty="0" smtClean="0"/>
          </a:p>
          <a:p>
            <a:pPr lvl="1"/>
            <a:r>
              <a:rPr lang="en-US" dirty="0" smtClean="0"/>
              <a:t>More </a:t>
            </a:r>
            <a:r>
              <a:rPr lang="en-US" dirty="0"/>
              <a:t>time to focus on building the core product while ensuring security requirements are met.</a:t>
            </a:r>
          </a:p>
        </p:txBody>
      </p:sp>
      <p:sp>
        <p:nvSpPr>
          <p:cNvPr id="4" name="Slide Number Placeholder 3">
            <a:extLst>
              <a:ext uri="{FF2B5EF4-FFF2-40B4-BE49-F238E27FC236}">
                <a16:creationId xmlns:a16="http://schemas.microsoft.com/office/drawing/2014/main" id="{6863CA1B-77A5-4216-ECBD-F2EA4C86AC80}"/>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65691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20000"/>
          </a:bodyPr>
          <a:lstStyle/>
          <a:p>
            <a:r>
              <a:rPr lang="en-US" dirty="0"/>
              <a:t>Plan security checkpoints in your product development</a:t>
            </a:r>
          </a:p>
          <a:p>
            <a:pPr lvl="1"/>
            <a:r>
              <a:rPr lang="en-US" dirty="0"/>
              <a:t>Identify transition points in your SDLC where the risk profile changes. </a:t>
            </a:r>
          </a:p>
          <a:p>
            <a:r>
              <a:rPr lang="en-US" dirty="0"/>
              <a:t>Approach security failures as learning opportunities</a:t>
            </a:r>
          </a:p>
          <a:p>
            <a:pPr lvl="1"/>
            <a:r>
              <a:rPr lang="en-US" dirty="0" smtClean="0"/>
              <a:t>Turn </a:t>
            </a:r>
            <a:r>
              <a:rPr lang="en-US" dirty="0"/>
              <a:t>security incidents into learning opportunities. </a:t>
            </a:r>
            <a:endParaRPr lang="en-US" dirty="0" smtClean="0"/>
          </a:p>
          <a:p>
            <a:pPr lvl="1"/>
            <a:r>
              <a:rPr lang="en-US" dirty="0" smtClean="0"/>
              <a:t>Leverage </a:t>
            </a:r>
            <a:r>
              <a:rPr lang="en-US" dirty="0"/>
              <a:t>audit logs, </a:t>
            </a:r>
            <a:r>
              <a:rPr lang="en-US" dirty="0" smtClean="0"/>
              <a:t>build </a:t>
            </a:r>
            <a:r>
              <a:rPr lang="en-US" dirty="0"/>
              <a:t>incident reports, and </a:t>
            </a:r>
            <a:r>
              <a:rPr lang="en-US" dirty="0" smtClean="0"/>
              <a:t>model </a:t>
            </a:r>
            <a:r>
              <a:rPr lang="en-US" dirty="0"/>
              <a:t>malicious behavior to improve tooling, testing, and processes to further secure your applications and systems.</a:t>
            </a:r>
          </a:p>
          <a:p>
            <a:r>
              <a:rPr lang="en-US" dirty="0"/>
              <a:t>Stay on top of dependencies</a:t>
            </a:r>
          </a:p>
          <a:p>
            <a:pPr lvl="1"/>
            <a:r>
              <a:rPr lang="en-US" dirty="0"/>
              <a:t>Understanding and mitigating the potential threats from dependencies is critical to your product’s security. </a:t>
            </a:r>
            <a:endParaRPr lang="en-US" dirty="0" smtClean="0"/>
          </a:p>
          <a:p>
            <a:pPr lvl="1"/>
            <a:r>
              <a:rPr lang="en-US" dirty="0" smtClean="0"/>
              <a:t>Apply threat </a:t>
            </a:r>
            <a:r>
              <a:rPr lang="en-US" dirty="0"/>
              <a:t>modeling and automated testing to your dependencies </a:t>
            </a:r>
            <a:r>
              <a:rPr lang="en-US" dirty="0" smtClean="0"/>
              <a:t>and </a:t>
            </a:r>
            <a:r>
              <a:rPr lang="en-US" dirty="0"/>
              <a:t>to your in-house code</a:t>
            </a:r>
            <a:r>
              <a:rPr lang="en-US" dirty="0" smtClean="0"/>
              <a:t>.</a:t>
            </a:r>
            <a:endParaRPr lang="en-US" dirty="0"/>
          </a:p>
          <a:p>
            <a:r>
              <a:rPr lang="en-US" dirty="0"/>
              <a:t>Build your analytics and reporting capabilities</a:t>
            </a:r>
          </a:p>
          <a:p>
            <a:pPr lvl="1"/>
            <a:r>
              <a:rPr lang="en-US" dirty="0" smtClean="0"/>
              <a:t>Real-time </a:t>
            </a:r>
            <a:r>
              <a:rPr lang="en-US" dirty="0"/>
              <a:t>alerts, system analytics, and proactive threat monitoring. </a:t>
            </a:r>
            <a:endParaRPr lang="en-US" dirty="0" smtClean="0"/>
          </a:p>
          <a:p>
            <a:pPr lvl="1"/>
            <a:r>
              <a:rPr lang="en-US" dirty="0" smtClean="0"/>
              <a:t>Reporting </a:t>
            </a:r>
            <a:r>
              <a:rPr lang="en-US" dirty="0"/>
              <a:t>dashboards and alerts highlight problems early.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97578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10000"/>
          </a:bodyPr>
          <a:lstStyle/>
          <a:p>
            <a:r>
              <a:rPr lang="en-US" dirty="0"/>
              <a:t>Companies use the following approaches to support digital transformation with </a:t>
            </a:r>
            <a:r>
              <a:rPr lang="en-US" dirty="0" err="1"/>
              <a:t>DevSecOps</a:t>
            </a:r>
            <a:r>
              <a:rPr lang="en-US" dirty="0"/>
              <a:t>.</a:t>
            </a:r>
          </a:p>
          <a:p>
            <a:pPr lvl="1"/>
            <a:r>
              <a:rPr lang="en-US" dirty="0"/>
              <a:t>Shift left</a:t>
            </a:r>
          </a:p>
          <a:p>
            <a:pPr lvl="2"/>
            <a:r>
              <a:rPr lang="en-US" dirty="0" smtClean="0"/>
              <a:t>Checking </a:t>
            </a:r>
            <a:r>
              <a:rPr lang="en-US" dirty="0"/>
              <a:t>for vulnerabilities in the earlier stages of software development. </a:t>
            </a:r>
            <a:endParaRPr lang="en-US" dirty="0" smtClean="0"/>
          </a:p>
          <a:p>
            <a:pPr lvl="2"/>
            <a:r>
              <a:rPr lang="en-US" dirty="0" smtClean="0"/>
              <a:t>Prevent </a:t>
            </a:r>
            <a:r>
              <a:rPr lang="en-US" dirty="0"/>
              <a:t>undetected security issues when they build the application</a:t>
            </a:r>
            <a:r>
              <a:rPr lang="en-US" dirty="0" smtClean="0"/>
              <a:t>.</a:t>
            </a:r>
            <a:endParaRPr lang="en-US" dirty="0"/>
          </a:p>
          <a:p>
            <a:pPr lvl="1"/>
            <a:r>
              <a:rPr lang="en-US" dirty="0"/>
              <a:t>Shift right</a:t>
            </a:r>
          </a:p>
          <a:p>
            <a:pPr lvl="2"/>
            <a:r>
              <a:rPr lang="en-US" dirty="0" smtClean="0"/>
              <a:t>The </a:t>
            </a:r>
            <a:r>
              <a:rPr lang="en-US" dirty="0"/>
              <a:t>importance of focusing on security after the application is deployed. </a:t>
            </a:r>
            <a:endParaRPr lang="en-US" dirty="0" smtClean="0"/>
          </a:p>
          <a:p>
            <a:pPr lvl="2"/>
            <a:r>
              <a:rPr lang="en-US" dirty="0" smtClean="0"/>
              <a:t>Some </a:t>
            </a:r>
            <a:r>
              <a:rPr lang="en-US" dirty="0"/>
              <a:t>vulnerabilities might escape earlier security checks and become apparent only when customers use the software. </a:t>
            </a:r>
          </a:p>
          <a:p>
            <a:pPr lvl="1"/>
            <a:r>
              <a:rPr lang="en-US" dirty="0"/>
              <a:t>Use automated security tools</a:t>
            </a:r>
          </a:p>
          <a:p>
            <a:pPr lvl="2"/>
            <a:r>
              <a:rPr lang="en-US" dirty="0" smtClean="0"/>
              <a:t>Integrate </a:t>
            </a:r>
            <a:r>
              <a:rPr lang="en-US" dirty="0"/>
              <a:t>security scanning tools into the CI/CD process. </a:t>
            </a:r>
            <a:endParaRPr lang="en-US" dirty="0" smtClean="0"/>
          </a:p>
          <a:p>
            <a:pPr lvl="2"/>
            <a:r>
              <a:rPr lang="en-US" dirty="0" smtClean="0"/>
              <a:t>Prevent </a:t>
            </a:r>
            <a:r>
              <a:rPr lang="en-US" dirty="0"/>
              <a:t>security evaluations from slowing down development. </a:t>
            </a:r>
          </a:p>
          <a:p>
            <a:pPr lvl="1"/>
            <a:r>
              <a:rPr lang="en-US" dirty="0"/>
              <a:t>Promote security awareness</a:t>
            </a:r>
          </a:p>
          <a:p>
            <a:pPr lvl="2"/>
            <a:r>
              <a:rPr lang="en-US" dirty="0" smtClean="0"/>
              <a:t>Security awareness is essential in building secure software. </a:t>
            </a:r>
          </a:p>
          <a:p>
            <a:pPr lvl="2"/>
            <a:r>
              <a:rPr lang="en-US" dirty="0" smtClean="0"/>
              <a:t>Every </a:t>
            </a:r>
            <a:r>
              <a:rPr lang="en-US" dirty="0"/>
              <a:t>team member </a:t>
            </a:r>
            <a:r>
              <a:rPr lang="en-US" dirty="0" smtClean="0"/>
              <a:t>must </a:t>
            </a:r>
            <a:r>
              <a:rPr lang="en-US" dirty="0"/>
              <a:t>share the responsibility of protecting software users from security threats.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49890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425-0D3B-EBCD-940F-B168D6733B77}"/>
              </a:ext>
            </a:extLst>
          </p:cNvPr>
          <p:cNvSpPr>
            <a:spLocks noGrp="1"/>
          </p:cNvSpPr>
          <p:nvPr>
            <p:ph type="title"/>
          </p:nvPr>
        </p:nvSpPr>
        <p:spPr/>
        <p:txBody>
          <a:bodyPr/>
          <a:lstStyle/>
          <a:p>
            <a:r>
              <a:rPr lang="en-US" dirty="0"/>
              <a:t>How does </a:t>
            </a:r>
            <a:r>
              <a:rPr lang="en-US" dirty="0" err="1"/>
              <a:t>DevSecOps</a:t>
            </a:r>
            <a:r>
              <a:rPr lang="en-US" dirty="0"/>
              <a:t> work? </a:t>
            </a:r>
          </a:p>
        </p:txBody>
      </p:sp>
      <p:sp>
        <p:nvSpPr>
          <p:cNvPr id="3" name="Content Placeholder 2">
            <a:extLst>
              <a:ext uri="{FF2B5EF4-FFF2-40B4-BE49-F238E27FC236}">
                <a16:creationId xmlns:a16="http://schemas.microsoft.com/office/drawing/2014/main" id="{A7AE27A0-A27E-268C-19FC-D14CFD0E790A}"/>
              </a:ext>
            </a:extLst>
          </p:cNvPr>
          <p:cNvSpPr>
            <a:spLocks noGrp="1"/>
          </p:cNvSpPr>
          <p:nvPr>
            <p:ph idx="1"/>
          </p:nvPr>
        </p:nvSpPr>
        <p:spPr/>
        <p:txBody>
          <a:bodyPr>
            <a:normAutofit fontScale="77500" lnSpcReduction="20000"/>
          </a:bodyPr>
          <a:lstStyle/>
          <a:p>
            <a:r>
              <a:rPr lang="en-US" dirty="0"/>
              <a:t>Successful implementation of the </a:t>
            </a:r>
            <a:r>
              <a:rPr lang="en-US" dirty="0" err="1"/>
              <a:t>DevSecOps</a:t>
            </a:r>
            <a:r>
              <a:rPr lang="en-US" dirty="0"/>
              <a:t> practice consists of the following components. </a:t>
            </a:r>
          </a:p>
          <a:p>
            <a:r>
              <a:rPr lang="en-US" dirty="0"/>
              <a:t>Code analysis</a:t>
            </a:r>
          </a:p>
          <a:p>
            <a:pPr lvl="1"/>
            <a:r>
              <a:rPr lang="en-US" dirty="0" smtClean="0"/>
              <a:t>Investigating </a:t>
            </a:r>
            <a:r>
              <a:rPr lang="en-US" dirty="0"/>
              <a:t>the source code of an application for vulnerabilities and ensuring that it follows security best practices.</a:t>
            </a:r>
          </a:p>
          <a:p>
            <a:r>
              <a:rPr lang="en-US" dirty="0"/>
              <a:t>Change management</a:t>
            </a:r>
          </a:p>
          <a:p>
            <a:pPr lvl="1"/>
            <a:r>
              <a:rPr lang="en-US" dirty="0" smtClean="0"/>
              <a:t>Track</a:t>
            </a:r>
            <a:r>
              <a:rPr lang="en-US" dirty="0"/>
              <a:t>, manage, and report on changes related to the software or requirements. This prevents inadvertent security vulnerabilities due to a software change. </a:t>
            </a:r>
          </a:p>
          <a:p>
            <a:r>
              <a:rPr lang="en-US" dirty="0"/>
              <a:t>Compliance management</a:t>
            </a:r>
          </a:p>
          <a:p>
            <a:pPr lvl="1"/>
            <a:r>
              <a:rPr lang="en-US" dirty="0" smtClean="0"/>
              <a:t>Complying with </a:t>
            </a:r>
            <a:r>
              <a:rPr lang="en-US" dirty="0"/>
              <a:t>regulatory </a:t>
            </a:r>
            <a:r>
              <a:rPr lang="en-US" dirty="0" smtClean="0"/>
              <a:t>requirements</a:t>
            </a:r>
            <a:r>
              <a:rPr lang="en-US" dirty="0"/>
              <a:t> </a:t>
            </a:r>
            <a:r>
              <a:rPr lang="en-US" dirty="0" smtClean="0"/>
              <a:t>(HIPAA</a:t>
            </a:r>
            <a:r>
              <a:rPr lang="en-US" dirty="0"/>
              <a:t>, FedRAMP, and </a:t>
            </a:r>
            <a:r>
              <a:rPr lang="en-US" dirty="0" smtClean="0"/>
              <a:t>PCI).</a:t>
            </a:r>
            <a:endParaRPr lang="en-US" dirty="0"/>
          </a:p>
          <a:p>
            <a:r>
              <a:rPr lang="en-US" dirty="0"/>
              <a:t>Threat modeling</a:t>
            </a:r>
          </a:p>
          <a:p>
            <a:pPr lvl="1"/>
            <a:r>
              <a:rPr lang="en-US" dirty="0" smtClean="0"/>
              <a:t>Investigate </a:t>
            </a:r>
            <a:r>
              <a:rPr lang="en-US" dirty="0"/>
              <a:t>security issues that might arise before and after deploying the application. They fix any known issues and release an updated version of the application. </a:t>
            </a:r>
          </a:p>
          <a:p>
            <a:r>
              <a:rPr lang="en-US" dirty="0"/>
              <a:t>Security training</a:t>
            </a:r>
          </a:p>
          <a:p>
            <a:pPr lvl="1"/>
            <a:r>
              <a:rPr lang="en-US" dirty="0"/>
              <a:t>Security training involves training software developers and operations teams with the latest security guidelines. </a:t>
            </a:r>
          </a:p>
        </p:txBody>
      </p:sp>
      <p:sp>
        <p:nvSpPr>
          <p:cNvPr id="4" name="Slide Number Placeholder 3">
            <a:extLst>
              <a:ext uri="{FF2B5EF4-FFF2-40B4-BE49-F238E27FC236}">
                <a16:creationId xmlns:a16="http://schemas.microsoft.com/office/drawing/2014/main" id="{97526F32-C22B-1450-E312-CD7A41984AFE}"/>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58432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C427-FAE4-446F-2E52-C392AE7D8FF3}"/>
              </a:ext>
            </a:extLst>
          </p:cNvPr>
          <p:cNvSpPr>
            <a:spLocks noGrp="1"/>
          </p:cNvSpPr>
          <p:nvPr>
            <p:ph type="title"/>
          </p:nvPr>
        </p:nvSpPr>
        <p:spPr/>
        <p:txBody>
          <a:bodyPr/>
          <a:lstStyle/>
          <a:p>
            <a:r>
              <a:rPr lang="en-US" dirty="0" err="1"/>
              <a:t>DevSecOps</a:t>
            </a:r>
            <a:r>
              <a:rPr lang="en-US" dirty="0"/>
              <a:t> culture</a:t>
            </a:r>
          </a:p>
        </p:txBody>
      </p:sp>
      <p:sp>
        <p:nvSpPr>
          <p:cNvPr id="3" name="Content Placeholder 2">
            <a:extLst>
              <a:ext uri="{FF2B5EF4-FFF2-40B4-BE49-F238E27FC236}">
                <a16:creationId xmlns:a16="http://schemas.microsoft.com/office/drawing/2014/main" id="{5B06BB6B-99C1-8F6A-F4DC-3BC4F9278512}"/>
              </a:ext>
            </a:extLst>
          </p:cNvPr>
          <p:cNvSpPr>
            <a:spLocks noGrp="1"/>
          </p:cNvSpPr>
          <p:nvPr>
            <p:ph idx="1"/>
          </p:nvPr>
        </p:nvSpPr>
        <p:spPr/>
        <p:txBody>
          <a:bodyPr>
            <a:normAutofit fontScale="85000" lnSpcReduction="10000"/>
          </a:bodyPr>
          <a:lstStyle/>
          <a:p>
            <a:r>
              <a:rPr lang="en-US" dirty="0"/>
              <a:t>People</a:t>
            </a:r>
          </a:p>
          <a:p>
            <a:pPr lvl="1"/>
            <a:r>
              <a:rPr lang="en-US" dirty="0" smtClean="0"/>
              <a:t>Remove </a:t>
            </a:r>
            <a:r>
              <a:rPr lang="en-US" dirty="0"/>
              <a:t>the barriers between different disciplines and build a naturally collaborative environment where each person shares responsibility for a product’s security and quality.</a:t>
            </a:r>
          </a:p>
          <a:p>
            <a:r>
              <a:rPr lang="en-US" dirty="0"/>
              <a:t>Process</a:t>
            </a:r>
          </a:p>
          <a:p>
            <a:pPr lvl="1"/>
            <a:r>
              <a:rPr lang="en-US" dirty="0" smtClean="0"/>
              <a:t>Security should be an </a:t>
            </a:r>
            <a:r>
              <a:rPr lang="en-US" dirty="0"/>
              <a:t>integral part of each person’s work. </a:t>
            </a:r>
            <a:endParaRPr lang="en-US" dirty="0" smtClean="0"/>
          </a:p>
          <a:p>
            <a:pPr lvl="1"/>
            <a:r>
              <a:rPr lang="en-US" dirty="0" smtClean="0"/>
              <a:t>Automated </a:t>
            </a:r>
            <a:r>
              <a:rPr lang="en-US" dirty="0"/>
              <a:t>security evaluations, security-focused unit testing, widespread monitoring, and defensive coding create rapid feedback loops where vulnerabilities are surfaced earlier in the product life cycle and can be fixed faster.</a:t>
            </a:r>
          </a:p>
          <a:p>
            <a:r>
              <a:rPr lang="en-US" dirty="0"/>
              <a:t>Products</a:t>
            </a:r>
          </a:p>
          <a:p>
            <a:pPr lvl="1"/>
            <a:r>
              <a:rPr lang="en-US" dirty="0" smtClean="0"/>
              <a:t>Building the right </a:t>
            </a:r>
            <a:r>
              <a:rPr lang="en-US" dirty="0"/>
              <a:t>toolchain </a:t>
            </a:r>
            <a:r>
              <a:rPr lang="en-US" dirty="0" smtClean="0"/>
              <a:t>in CI/CD </a:t>
            </a:r>
            <a:r>
              <a:rPr lang="en-US" dirty="0"/>
              <a:t>to automate the identification of security issues. </a:t>
            </a:r>
            <a:endParaRPr lang="en-US" dirty="0" smtClean="0"/>
          </a:p>
          <a:p>
            <a:pPr lvl="1"/>
            <a:r>
              <a:rPr lang="en-US" dirty="0" smtClean="0"/>
              <a:t>Dependency </a:t>
            </a:r>
            <a:r>
              <a:rPr lang="en-US" dirty="0"/>
              <a:t>scanning, static and dynamic application security testing, and automated policy enforcement tools are often used to help build security into every stage of the SDLC</a:t>
            </a:r>
            <a:r>
              <a:rPr lang="en-US" dirty="0" smtClean="0"/>
              <a:t>.</a:t>
            </a:r>
          </a:p>
          <a:p>
            <a:r>
              <a:rPr lang="en-US" dirty="0" smtClean="0"/>
              <a:t>Governance</a:t>
            </a:r>
          </a:p>
          <a:p>
            <a:pPr lvl="1"/>
            <a:r>
              <a:rPr lang="en-US" dirty="0" smtClean="0"/>
              <a:t>Continuous </a:t>
            </a:r>
            <a:r>
              <a:rPr lang="en-US" dirty="0"/>
              <a:t>improvement is central to </a:t>
            </a:r>
            <a:r>
              <a:rPr lang="en-US" dirty="0" err="1"/>
              <a:t>DevSecOps</a:t>
            </a:r>
            <a:r>
              <a:rPr lang="en-US" dirty="0"/>
              <a:t> and it requires creating a culture of measurement that enables practitioners to identify opportunities to refine processes and tooling.</a:t>
            </a:r>
          </a:p>
        </p:txBody>
      </p:sp>
      <p:sp>
        <p:nvSpPr>
          <p:cNvPr id="4" name="Slide Number Placeholder 3">
            <a:extLst>
              <a:ext uri="{FF2B5EF4-FFF2-40B4-BE49-F238E27FC236}">
                <a16:creationId xmlns:a16="http://schemas.microsoft.com/office/drawing/2014/main" id="{F6A51594-7A4C-5466-4ED0-909F68A78854}"/>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096334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2429E7-40CC-D2C0-9344-76BD75E5C978}"/>
              </a:ext>
            </a:extLst>
          </p:cNvPr>
          <p:cNvSpPr>
            <a:spLocks noGrp="1"/>
          </p:cNvSpPr>
          <p:nvPr>
            <p:ph type="title"/>
          </p:nvPr>
        </p:nvSpPr>
        <p:spPr/>
        <p:txBody>
          <a:bodyPr/>
          <a:lstStyle/>
          <a:p>
            <a:r>
              <a:rPr lang="en-US" dirty="0" err="1"/>
              <a:t>DevSecOps</a:t>
            </a:r>
            <a:r>
              <a:rPr lang="en-US" dirty="0"/>
              <a:t> Toolchain</a:t>
            </a:r>
          </a:p>
        </p:txBody>
      </p:sp>
      <p:sp>
        <p:nvSpPr>
          <p:cNvPr id="6" name="Text Placeholder 5">
            <a:extLst>
              <a:ext uri="{FF2B5EF4-FFF2-40B4-BE49-F238E27FC236}">
                <a16:creationId xmlns:a16="http://schemas.microsoft.com/office/drawing/2014/main" id="{2147A065-5D84-280D-E62E-3E43E895EF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B08F79-C823-7242-391B-31D170D2DBAC}"/>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88673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1FAEF-8E73-26B7-A417-E435E2935120}"/>
              </a:ext>
            </a:extLst>
          </p:cNvPr>
          <p:cNvSpPr>
            <a:spLocks noGrp="1"/>
          </p:cNvSpPr>
          <p:nvPr>
            <p:ph type="title"/>
          </p:nvPr>
        </p:nvSpPr>
        <p:spPr/>
        <p:txBody>
          <a:bodyPr/>
          <a:lstStyle/>
          <a:p>
            <a:r>
              <a:rPr lang="en-US" dirty="0" err="1"/>
              <a:t>DevSecOps</a:t>
            </a:r>
            <a:r>
              <a:rPr lang="en-US" dirty="0"/>
              <a:t> Toolchain</a:t>
            </a:r>
          </a:p>
        </p:txBody>
      </p:sp>
      <p:sp>
        <p:nvSpPr>
          <p:cNvPr id="6" name="Content Placeholder 5">
            <a:extLst>
              <a:ext uri="{FF2B5EF4-FFF2-40B4-BE49-F238E27FC236}">
                <a16:creationId xmlns:a16="http://schemas.microsoft.com/office/drawing/2014/main" id="{31867BFC-A02C-CD1B-41E0-0940B17A45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5891F4C-D012-8D2D-715E-F66B6B25DAC2}"/>
              </a:ext>
            </a:extLst>
          </p:cNvPr>
          <p:cNvSpPr>
            <a:spLocks noGrp="1"/>
          </p:cNvSpPr>
          <p:nvPr>
            <p:ph type="sldNum" sz="quarter" idx="12"/>
          </p:nvPr>
        </p:nvSpPr>
        <p:spPr/>
        <p:txBody>
          <a:bodyPr/>
          <a:lstStyle/>
          <a:p>
            <a:fld id="{B8DACC02-A2BD-4578-8E03-6D891060A695}" type="slidenum">
              <a:rPr lang="en-US" smtClean="0"/>
              <a:t>19</a:t>
            </a:fld>
            <a:endParaRPr lang="en-US"/>
          </a:p>
        </p:txBody>
      </p:sp>
      <p:pic>
        <p:nvPicPr>
          <p:cNvPr id="2050" name="Picture 2" descr="DevSecOps controls">
            <a:extLst>
              <a:ext uri="{FF2B5EF4-FFF2-40B4-BE49-F238E27FC236}">
                <a16:creationId xmlns:a16="http://schemas.microsoft.com/office/drawing/2014/main" id="{1C1CBA44-76F1-3474-6ED9-1CEF2428668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5853" y="1456229"/>
            <a:ext cx="11494112" cy="478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9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a:t>What is </a:t>
            </a:r>
            <a:r>
              <a:rPr lang="en-US" dirty="0" err="1"/>
              <a:t>DevSecOps</a:t>
            </a:r>
            <a:r>
              <a:rPr lang="en-US" dirty="0"/>
              <a:t>?</a:t>
            </a:r>
          </a:p>
          <a:p>
            <a:pPr>
              <a:lnSpc>
                <a:spcPct val="150000"/>
              </a:lnSpc>
            </a:pPr>
            <a:r>
              <a:rPr lang="en-US" dirty="0"/>
              <a:t>What are the benefits of </a:t>
            </a:r>
            <a:r>
              <a:rPr lang="en-US" dirty="0" err="1"/>
              <a:t>DevSecOps</a:t>
            </a:r>
            <a:r>
              <a:rPr lang="en-US" dirty="0"/>
              <a:t>?</a:t>
            </a:r>
          </a:p>
          <a:p>
            <a:pPr>
              <a:lnSpc>
                <a:spcPct val="150000"/>
              </a:lnSpc>
            </a:pPr>
            <a:r>
              <a:rPr lang="en-US" dirty="0" err="1"/>
              <a:t>DevSecOps</a:t>
            </a:r>
            <a:r>
              <a:rPr lang="en-US" dirty="0"/>
              <a:t> Best Practices</a:t>
            </a:r>
          </a:p>
          <a:p>
            <a:pPr>
              <a:lnSpc>
                <a:spcPct val="150000"/>
              </a:lnSpc>
            </a:pPr>
            <a:r>
              <a:rPr lang="en-US" dirty="0" err="1"/>
              <a:t>DevSecOps</a:t>
            </a:r>
            <a:r>
              <a:rPr lang="en-US" dirty="0"/>
              <a:t> Toolchain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D849-3C14-2BFA-4084-F6CC283EE04C}"/>
              </a:ext>
            </a:extLst>
          </p:cNvPr>
          <p:cNvSpPr>
            <a:spLocks noGrp="1"/>
          </p:cNvSpPr>
          <p:nvPr>
            <p:ph type="title"/>
          </p:nvPr>
        </p:nvSpPr>
        <p:spPr/>
        <p:txBody>
          <a:bodyPr/>
          <a:lstStyle/>
          <a:p>
            <a:r>
              <a:rPr lang="en-US" dirty="0" err="1"/>
              <a:t>DevSecOps</a:t>
            </a:r>
            <a:r>
              <a:rPr lang="en-US" dirty="0"/>
              <a:t> automation principles</a:t>
            </a:r>
          </a:p>
        </p:txBody>
      </p:sp>
      <p:sp>
        <p:nvSpPr>
          <p:cNvPr id="3" name="Content Placeholder 2">
            <a:extLst>
              <a:ext uri="{FF2B5EF4-FFF2-40B4-BE49-F238E27FC236}">
                <a16:creationId xmlns:a16="http://schemas.microsoft.com/office/drawing/2014/main" id="{666D4C92-8814-3195-2A46-EECEE7C1F391}"/>
              </a:ext>
            </a:extLst>
          </p:cNvPr>
          <p:cNvSpPr>
            <a:spLocks noGrp="1"/>
          </p:cNvSpPr>
          <p:nvPr>
            <p:ph idx="1"/>
          </p:nvPr>
        </p:nvSpPr>
        <p:spPr/>
        <p:txBody>
          <a:bodyPr>
            <a:normAutofit fontScale="92500" lnSpcReduction="20000"/>
          </a:bodyPr>
          <a:lstStyle/>
          <a:p>
            <a:r>
              <a:rPr lang="en-US" dirty="0"/>
              <a:t>Automation should be strategic</a:t>
            </a:r>
          </a:p>
          <a:p>
            <a:pPr lvl="1"/>
            <a:r>
              <a:rPr lang="en-US" dirty="0" smtClean="0"/>
              <a:t>Use </a:t>
            </a:r>
            <a:r>
              <a:rPr lang="en-US" dirty="0"/>
              <a:t>automation to facilitate speed and quality across the SDLC. But just as being strategic is important in a DevOps practice, it’s equally—if not more—important to be strategic about how and when automation is applied in a </a:t>
            </a:r>
            <a:r>
              <a:rPr lang="en-US" dirty="0" err="1"/>
              <a:t>DevSecOps</a:t>
            </a:r>
            <a:r>
              <a:rPr lang="en-US" dirty="0"/>
              <a:t> environment.</a:t>
            </a:r>
          </a:p>
          <a:p>
            <a:r>
              <a:rPr lang="en-US" dirty="0"/>
              <a:t>Let people focus on being creative</a:t>
            </a:r>
          </a:p>
          <a:p>
            <a:pPr lvl="1"/>
            <a:r>
              <a:rPr lang="en-US" dirty="0"/>
              <a:t>Automate repetitive tasks wherever possible. That way, people can save their time and mental energy for more involved work while checks are applied more consistently and at scale.</a:t>
            </a:r>
          </a:p>
          <a:p>
            <a:r>
              <a:rPr lang="en-US" dirty="0"/>
              <a:t>Systematize code review</a:t>
            </a:r>
          </a:p>
          <a:p>
            <a:pPr lvl="1"/>
            <a:r>
              <a:rPr lang="en-US" dirty="0"/>
              <a:t>Use tools such as static application security testing to automate elements of your code review. </a:t>
            </a:r>
            <a:endParaRPr lang="en-US" dirty="0" smtClean="0"/>
          </a:p>
          <a:p>
            <a:pPr lvl="1"/>
            <a:r>
              <a:rPr lang="en-US" dirty="0" smtClean="0"/>
              <a:t>Human-led </a:t>
            </a:r>
            <a:r>
              <a:rPr lang="en-US" dirty="0"/>
              <a:t>code review is still important though and it’s critical to ensure your code review checklist covers security issues specific to your technology stack. </a:t>
            </a:r>
            <a:endParaRPr lang="en-US" dirty="0" smtClean="0"/>
          </a:p>
          <a:p>
            <a:pPr lvl="1"/>
            <a:r>
              <a:rPr lang="en-US" dirty="0" smtClean="0"/>
              <a:t>Create </a:t>
            </a:r>
            <a:r>
              <a:rPr lang="en-US" dirty="0"/>
              <a:t>a feedback cycle so each time a new information becomes available you build it into the checklist</a:t>
            </a:r>
            <a:r>
              <a:rPr lang="en-US" dirty="0" smtClean="0"/>
              <a:t>.</a:t>
            </a:r>
            <a:endParaRPr lang="en-US" dirty="0"/>
          </a:p>
        </p:txBody>
      </p:sp>
      <p:sp>
        <p:nvSpPr>
          <p:cNvPr id="4" name="Slide Number Placeholder 3">
            <a:extLst>
              <a:ext uri="{FF2B5EF4-FFF2-40B4-BE49-F238E27FC236}">
                <a16:creationId xmlns:a16="http://schemas.microsoft.com/office/drawing/2014/main" id="{4919B421-A280-8482-4668-CF2F426D2AF0}"/>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26102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9AA7-CFD1-3B78-5610-50FB8C076024}"/>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4A83CF99-3DB3-A06C-FB12-48EF1CD65A50}"/>
              </a:ext>
            </a:extLst>
          </p:cNvPr>
          <p:cNvSpPr>
            <a:spLocks noGrp="1"/>
          </p:cNvSpPr>
          <p:nvPr>
            <p:ph idx="1"/>
          </p:nvPr>
        </p:nvSpPr>
        <p:spPr/>
        <p:txBody>
          <a:bodyPr>
            <a:normAutofit/>
          </a:bodyPr>
          <a:lstStyle/>
          <a:p>
            <a:r>
              <a:rPr lang="en-US" dirty="0"/>
              <a:t>Automated security tests on commits and merges</a:t>
            </a:r>
          </a:p>
          <a:p>
            <a:pPr lvl="1"/>
            <a:r>
              <a:rPr lang="en-US" dirty="0"/>
              <a:t>A basic goal of any </a:t>
            </a:r>
            <a:r>
              <a:rPr lang="en-US" dirty="0" err="1"/>
              <a:t>DevSecOps</a:t>
            </a:r>
            <a:r>
              <a:rPr lang="en-US" dirty="0"/>
              <a:t> practice is to catch issues in code before they can do harm by triggering automatic scans using pre-commit and merge triggers. Some of the scans organizations might implement include:</a:t>
            </a:r>
          </a:p>
          <a:p>
            <a:pPr lvl="2"/>
            <a:r>
              <a:rPr lang="en-US" dirty="0"/>
              <a:t>Code scanning: Often called static application security testing, this evaluates code at rest—in other words, without having to run it—to discover code that could lead to a vulnerability.</a:t>
            </a:r>
          </a:p>
          <a:p>
            <a:pPr lvl="2"/>
            <a:r>
              <a:rPr lang="en-US" dirty="0"/>
              <a:t>Vulnerability scanning: Dynamic application scanning tools build and deploy the application to a sandboxed environment and then observe how it responds to known security threats.</a:t>
            </a:r>
          </a:p>
          <a:p>
            <a:pPr lvl="2"/>
            <a:r>
              <a:rPr lang="en-US" dirty="0"/>
              <a:t>Secret scanning: Even with the most stringent policies, secrets occasionally make it into a commit. Secret scanning tools are used to catch them before the commit is made. These also pair with SCA tools, which are used to detect any vulnerabilities in open source dependencies within a given codebase.</a:t>
            </a:r>
          </a:p>
        </p:txBody>
      </p:sp>
      <p:sp>
        <p:nvSpPr>
          <p:cNvPr id="4" name="Slide Number Placeholder 3">
            <a:extLst>
              <a:ext uri="{FF2B5EF4-FFF2-40B4-BE49-F238E27FC236}">
                <a16:creationId xmlns:a16="http://schemas.microsoft.com/office/drawing/2014/main" id="{EF08696A-BB53-A7CE-D27A-4E0CEAA96C51}"/>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4002207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D59F-291B-6F77-821D-AC164C33468E}"/>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116C6722-5ABB-F204-984F-CB72F8E5A836}"/>
              </a:ext>
            </a:extLst>
          </p:cNvPr>
          <p:cNvSpPr>
            <a:spLocks noGrp="1"/>
          </p:cNvSpPr>
          <p:nvPr>
            <p:ph idx="1"/>
          </p:nvPr>
        </p:nvSpPr>
        <p:spPr/>
        <p:txBody>
          <a:bodyPr/>
          <a:lstStyle/>
          <a:p>
            <a:r>
              <a:rPr lang="en-US" dirty="0"/>
              <a:t>Configuration management</a:t>
            </a:r>
          </a:p>
          <a:p>
            <a:pPr lvl="1"/>
            <a:r>
              <a:rPr lang="en-US" dirty="0"/>
              <a:t>In </a:t>
            </a:r>
            <a:r>
              <a:rPr lang="en-US" dirty="0" err="1"/>
              <a:t>DevSecOps</a:t>
            </a:r>
            <a:r>
              <a:rPr lang="en-US" dirty="0"/>
              <a:t>, a general rule is it’s best to remove the uncertainty from systems configuration—and this is often accomplished by adopting infrastructure as code. Tools such as Docker, Terraform, and Ansible use YAML and similar configuration files that can be automatically scanned for issues, committed to version control, and rolled out automatically to multiple instances of a service.</a:t>
            </a:r>
          </a:p>
        </p:txBody>
      </p:sp>
      <p:sp>
        <p:nvSpPr>
          <p:cNvPr id="4" name="Slide Number Placeholder 3">
            <a:extLst>
              <a:ext uri="{FF2B5EF4-FFF2-40B4-BE49-F238E27FC236}">
                <a16:creationId xmlns:a16="http://schemas.microsoft.com/office/drawing/2014/main" id="{24A60889-5F42-3017-1CF2-57AC68A2CAFD}"/>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95568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AC2-6279-03DE-AFF5-3F58A105F80C}"/>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060CAA69-48D2-F063-A803-E1ED9E293EE3}"/>
              </a:ext>
            </a:extLst>
          </p:cNvPr>
          <p:cNvSpPr>
            <a:spLocks noGrp="1"/>
          </p:cNvSpPr>
          <p:nvPr>
            <p:ph idx="1"/>
          </p:nvPr>
        </p:nvSpPr>
        <p:spPr/>
        <p:txBody>
          <a:bodyPr/>
          <a:lstStyle/>
          <a:p>
            <a:r>
              <a:rPr lang="en-US" dirty="0"/>
              <a:t>Container orchestration</a:t>
            </a:r>
          </a:p>
          <a:p>
            <a:pPr lvl="1"/>
            <a:r>
              <a:rPr lang="en-US" dirty="0"/>
              <a:t>In some environments, organizations may adopt a microservices architecture to better support complex, cloud-native applications. This requires maintaining multiple containers and scaling them as needed and securely—and that involves container orchestration tools. Just like configuration management tools, container orchestration tooling will often use YAML configuration files to dictate interactions between containers.</a:t>
            </a:r>
          </a:p>
        </p:txBody>
      </p:sp>
      <p:sp>
        <p:nvSpPr>
          <p:cNvPr id="4" name="Slide Number Placeholder 3">
            <a:extLst>
              <a:ext uri="{FF2B5EF4-FFF2-40B4-BE49-F238E27FC236}">
                <a16:creationId xmlns:a16="http://schemas.microsoft.com/office/drawing/2014/main" id="{A390ABE8-92DB-51E5-030A-85EBE3BEF070}"/>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3356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normAutofit/>
          </a:bodyPr>
          <a:lstStyle/>
          <a:p>
            <a:r>
              <a:rPr lang="en-US" dirty="0"/>
              <a:t>Runtime verification</a:t>
            </a:r>
          </a:p>
          <a:p>
            <a:pPr lvl="1"/>
            <a:r>
              <a:rPr lang="en-US" dirty="0"/>
              <a:t>Also known as runtime application self-protection tools, these tools will actively monitor and/or direct threats towards your application as it runs with reports highlighting any vulnerabilities.</a:t>
            </a:r>
          </a:p>
          <a:p>
            <a:r>
              <a:rPr lang="en-US" dirty="0"/>
              <a:t>Continuous monitoring and reporting</a:t>
            </a:r>
          </a:p>
          <a:p>
            <a:pPr lvl="1"/>
            <a:r>
              <a:rPr lang="en-US" dirty="0"/>
              <a:t>One of the simplest yet highly effective aspects of </a:t>
            </a:r>
            <a:r>
              <a:rPr lang="en-US" dirty="0" err="1"/>
              <a:t>DevSecOps</a:t>
            </a:r>
            <a:r>
              <a:rPr lang="en-US" dirty="0"/>
              <a:t> tooling is measurement—and that involves logging everything at the application and infrastructure level. The best tools will provide real-time intelligence when something goes wrong and include a reporting system so you can catch issues early. Outbound data from an unexpected port, for example, could indicate a compromise but without monitoring and reporting it might go undetected.</a:t>
            </a:r>
          </a:p>
          <a:p>
            <a:pPr marL="0" indent="0">
              <a:buNone/>
            </a:pPr>
            <a:endParaRPr lang="en-US" dirty="0"/>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98545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3909-E8F5-6BA3-FDED-4C5928E673B6}"/>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27BF8794-5F4C-79A4-FADA-2286DEB50C05}"/>
              </a:ext>
            </a:extLst>
          </p:cNvPr>
          <p:cNvSpPr>
            <a:spLocks noGrp="1"/>
          </p:cNvSpPr>
          <p:nvPr>
            <p:ph idx="1"/>
          </p:nvPr>
        </p:nvSpPr>
        <p:spPr/>
        <p:txBody>
          <a:bodyPr>
            <a:normAutofit fontScale="92500" lnSpcReduction="10000"/>
          </a:bodyPr>
          <a:lstStyle/>
          <a:p>
            <a:r>
              <a:rPr lang="en-US" dirty="0"/>
              <a:t>Static application security testing</a:t>
            </a:r>
          </a:p>
          <a:p>
            <a:pPr lvl="1"/>
            <a:r>
              <a:rPr lang="en-US" dirty="0"/>
              <a:t>Static application security testing (SAST) tools analyze and find vulnerabilities in proprietary source code. </a:t>
            </a:r>
          </a:p>
          <a:p>
            <a:r>
              <a:rPr lang="en-US" dirty="0"/>
              <a:t>Software composition analysis </a:t>
            </a:r>
          </a:p>
          <a:p>
            <a:pPr lvl="1"/>
            <a:r>
              <a:rPr lang="en-US" dirty="0"/>
              <a:t>Software composition analysis (SCA) is the process of automating visibility into open-source software (OSS) use for the purpose of risk management, security, and license compliance. </a:t>
            </a:r>
          </a:p>
          <a:p>
            <a:r>
              <a:rPr lang="en-US" dirty="0"/>
              <a:t>Interactive application security testing</a:t>
            </a:r>
          </a:p>
          <a:p>
            <a:pPr lvl="1"/>
            <a:r>
              <a:rPr lang="en-US" dirty="0" err="1"/>
              <a:t>DevSecOps</a:t>
            </a:r>
            <a:r>
              <a:rPr lang="en-US" dirty="0"/>
              <a:t> teams use interactive application security testing (IAST) tools to evaluate an application’s potential vulnerabilities in the production environment. IAST consists of special security monitors that run from within the application. </a:t>
            </a:r>
          </a:p>
          <a:p>
            <a:r>
              <a:rPr lang="en-US" dirty="0"/>
              <a:t>Dynamic application security testing</a:t>
            </a:r>
          </a:p>
          <a:p>
            <a:pPr lvl="1"/>
            <a:r>
              <a:rPr lang="en-US" dirty="0"/>
              <a:t>Dynamic application security testing (DAST) tools mimic hackers by testing the application's security from outside the network.</a:t>
            </a:r>
          </a:p>
        </p:txBody>
      </p:sp>
      <p:sp>
        <p:nvSpPr>
          <p:cNvPr id="4" name="Slide Number Placeholder 3">
            <a:extLst>
              <a:ext uri="{FF2B5EF4-FFF2-40B4-BE49-F238E27FC236}">
                <a16:creationId xmlns:a16="http://schemas.microsoft.com/office/drawing/2014/main" id="{8A589C86-D1AC-9414-9335-2D9BE92D8B39}"/>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707227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CCAE-3676-6DD8-9287-4C90BFD7C7CE}"/>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04BC66E5-C627-A2C6-636D-89D776F02C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0BD08F4-FD7B-7EB0-EDD8-1370757DE9FB}"/>
              </a:ext>
            </a:extLst>
          </p:cNvPr>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3074" name="Picture 2">
            <a:extLst>
              <a:ext uri="{FF2B5EF4-FFF2-40B4-BE49-F238E27FC236}">
                <a16:creationId xmlns:a16="http://schemas.microsoft.com/office/drawing/2014/main" id="{0CACFE58-29C2-DE83-C6BE-B5BC515BB7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90"/>
          <a:stretch/>
        </p:blipFill>
        <p:spPr bwMode="auto">
          <a:xfrm>
            <a:off x="949428" y="1284881"/>
            <a:ext cx="10153668" cy="513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2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SAST</a:t>
            </a:r>
            <a:endParaRPr lang="en-US" dirty="0"/>
          </a:p>
        </p:txBody>
      </p:sp>
      <p:sp>
        <p:nvSpPr>
          <p:cNvPr id="3" name="Content Placeholder 2"/>
          <p:cNvSpPr>
            <a:spLocks noGrp="1"/>
          </p:cNvSpPr>
          <p:nvPr>
            <p:ph idx="1"/>
          </p:nvPr>
        </p:nvSpPr>
        <p:spPr/>
        <p:txBody>
          <a:bodyPr/>
          <a:lstStyle/>
          <a:p>
            <a:r>
              <a:rPr lang="en-US" dirty="0"/>
              <a:t>Static application security testing, also known as white-box testing, is a method, or tool, by which you can test code without running it. </a:t>
            </a:r>
            <a:endParaRPr lang="en-US" dirty="0" smtClean="0"/>
          </a:p>
          <a:p>
            <a:r>
              <a:rPr lang="en-US" dirty="0" smtClean="0"/>
              <a:t>Examples:</a:t>
            </a:r>
            <a:endParaRPr lang="en-US" dirty="0"/>
          </a:p>
          <a:p>
            <a:pPr lvl="1"/>
            <a:r>
              <a:rPr lang="en-US" dirty="0" smtClean="0"/>
              <a:t>GitHub </a:t>
            </a:r>
            <a:r>
              <a:rPr lang="en-US" dirty="0"/>
              <a:t>code </a:t>
            </a:r>
            <a:r>
              <a:rPr lang="en-US" dirty="0" smtClean="0"/>
              <a:t>scanning</a:t>
            </a:r>
          </a:p>
          <a:p>
            <a:pPr lvl="1"/>
            <a:r>
              <a:rPr lang="en-US" dirty="0"/>
              <a:t>Contrast </a:t>
            </a:r>
            <a:r>
              <a:rPr lang="en-US" dirty="0" err="1" smtClean="0"/>
              <a:t>CodeSec</a:t>
            </a:r>
            <a:endParaRPr lang="en-US" dirty="0" smtClean="0"/>
          </a:p>
          <a:p>
            <a:pPr lvl="1"/>
            <a:r>
              <a:rPr lang="en-US" dirty="0" err="1" smtClean="0"/>
              <a:t>Klocwork</a:t>
            </a:r>
            <a:endParaRPr lang="en-US" dirty="0" smtClean="0"/>
          </a:p>
          <a:p>
            <a:pPr lvl="1"/>
            <a:r>
              <a:rPr lang="en-US" dirty="0" err="1" smtClean="0"/>
              <a:t>SpectralOps</a:t>
            </a:r>
            <a:endParaRPr lang="en-US" dirty="0" smtClean="0"/>
          </a:p>
          <a:p>
            <a:pPr lvl="1"/>
            <a:r>
              <a:rPr lang="en-US" dirty="0" err="1" smtClean="0"/>
              <a:t>CodeSweep</a:t>
            </a:r>
            <a:endParaRPr lang="en-US" dirty="0" smtClean="0"/>
          </a:p>
          <a:p>
            <a:pPr lvl="1"/>
            <a:r>
              <a:rPr lang="en-US" dirty="0"/>
              <a:t>Bandit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996501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a:t>
            </a:r>
          </a:p>
        </p:txBody>
      </p:sp>
      <p:sp>
        <p:nvSpPr>
          <p:cNvPr id="3" name="Content Placeholder 2"/>
          <p:cNvSpPr>
            <a:spLocks noGrp="1"/>
          </p:cNvSpPr>
          <p:nvPr>
            <p:ph idx="1"/>
          </p:nvPr>
        </p:nvSpPr>
        <p:spPr/>
        <p:txBody>
          <a:bodyPr/>
          <a:lstStyle/>
          <a:p>
            <a:r>
              <a:rPr lang="en-US" dirty="0"/>
              <a:t>Software composition analysis (SCA) is an automated process that identifies the open source software in a codebase. </a:t>
            </a:r>
            <a:endParaRPr lang="en-US" dirty="0" smtClean="0"/>
          </a:p>
          <a:p>
            <a:r>
              <a:rPr lang="en-US" dirty="0" smtClean="0"/>
              <a:t>This </a:t>
            </a:r>
            <a:r>
              <a:rPr lang="en-US" dirty="0"/>
              <a:t>analysis is performed to evaluate security, license compliance, and code quality</a:t>
            </a:r>
            <a:r>
              <a:rPr lang="en-US" dirty="0" smtClean="0"/>
              <a:t>.</a:t>
            </a:r>
          </a:p>
          <a:p>
            <a:r>
              <a:rPr lang="en-US" dirty="0" smtClean="0"/>
              <a:t>Examples:</a:t>
            </a:r>
          </a:p>
          <a:p>
            <a:pPr lvl="1"/>
            <a:r>
              <a:rPr lang="en-US" dirty="0" err="1" smtClean="0"/>
              <a:t>WhiteSource</a:t>
            </a:r>
            <a:endParaRPr lang="en-US" dirty="0" smtClean="0"/>
          </a:p>
          <a:p>
            <a:pPr lvl="1"/>
            <a:r>
              <a:rPr lang="en-US" dirty="0"/>
              <a:t>Black </a:t>
            </a:r>
            <a:r>
              <a:rPr lang="en-US" dirty="0" smtClean="0"/>
              <a:t>Duck</a:t>
            </a:r>
          </a:p>
          <a:p>
            <a:pPr lvl="1"/>
            <a:r>
              <a:rPr lang="en-US" dirty="0"/>
              <a:t>GitHub </a:t>
            </a:r>
            <a:r>
              <a:rPr lang="en-US" dirty="0" smtClean="0"/>
              <a:t>Security</a:t>
            </a:r>
          </a:p>
          <a:p>
            <a:pPr lvl="1"/>
            <a:r>
              <a:rPr lang="en-US" dirty="0" err="1"/>
              <a:t>Snyk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900706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IAST</a:t>
            </a:r>
          </a:p>
        </p:txBody>
      </p:sp>
      <p:sp>
        <p:nvSpPr>
          <p:cNvPr id="3" name="Content Placeholder 2"/>
          <p:cNvSpPr>
            <a:spLocks noGrp="1"/>
          </p:cNvSpPr>
          <p:nvPr>
            <p:ph idx="1"/>
          </p:nvPr>
        </p:nvSpPr>
        <p:spPr/>
        <p:txBody>
          <a:bodyPr/>
          <a:lstStyle/>
          <a:p>
            <a:r>
              <a:rPr lang="en-US" dirty="0"/>
              <a:t>Interactive application security testing (IAST) is an application security testing method that tests your application for vulnerabilities in execution, while the app is actually being used (either by a real user or an automated test runner</a:t>
            </a:r>
            <a:r>
              <a:rPr lang="en-US" dirty="0" smtClean="0"/>
              <a:t>).</a:t>
            </a:r>
          </a:p>
          <a:p>
            <a:r>
              <a:rPr lang="en-US" dirty="0" smtClean="0"/>
              <a:t>Examples:</a:t>
            </a:r>
          </a:p>
          <a:p>
            <a:pPr lvl="1"/>
            <a:r>
              <a:rPr lang="en-US" dirty="0"/>
              <a:t>Contrast Community Edition (CE) </a:t>
            </a:r>
          </a:p>
          <a:p>
            <a:pPr lvl="1"/>
            <a:r>
              <a:rPr lang="en-US" dirty="0" err="1" smtClean="0"/>
              <a:t>Invicti</a:t>
            </a:r>
            <a:endParaRPr lang="en-US" dirty="0" smtClean="0"/>
          </a:p>
          <a:p>
            <a:pPr lvl="1"/>
            <a:r>
              <a:rPr lang="en-US" dirty="0" err="1" smtClean="0"/>
              <a:t>Acunetix</a:t>
            </a:r>
            <a:endParaRPr lang="en-US" dirty="0" smtClean="0"/>
          </a:p>
          <a:p>
            <a:pPr lvl="1"/>
            <a:r>
              <a:rPr lang="en-US" dirty="0" err="1"/>
              <a:t>Hdiv</a:t>
            </a:r>
            <a:r>
              <a:rPr lang="en-US" dirty="0"/>
              <a:t> Detection (IAST</a:t>
            </a:r>
            <a:r>
              <a:rPr lang="en-US" dirty="0" smtClean="0"/>
              <a:t>)</a:t>
            </a:r>
          </a:p>
          <a:p>
            <a:pPr lvl="1"/>
            <a:r>
              <a:rPr lang="en-US" dirty="0"/>
              <a:t>Seeker IAST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15123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t>
            </a:r>
            <a:r>
              <a:rPr lang="en-US" dirty="0" err="1"/>
              <a:t>DevSecOps</a:t>
            </a:r>
            <a:r>
              <a:rPr lang="en-US" dirty="0"/>
              <a: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DAST (Dynamic Application Security Testing) is a type of testing that looks for security vulnerabilities by safely exploiting a running application from the outside. </a:t>
            </a:r>
            <a:endParaRPr lang="en-US" dirty="0" smtClean="0"/>
          </a:p>
          <a:p>
            <a:r>
              <a:rPr lang="en-US" dirty="0" smtClean="0"/>
              <a:t>This </a:t>
            </a:r>
            <a:r>
              <a:rPr lang="en-US" dirty="0"/>
              <a:t>type of testing is not dependent on the framework or programming language used</a:t>
            </a:r>
            <a:r>
              <a:rPr lang="en-US" dirty="0" smtClean="0"/>
              <a:t>.</a:t>
            </a:r>
          </a:p>
          <a:p>
            <a:r>
              <a:rPr lang="en-US" dirty="0" smtClean="0"/>
              <a:t>Examples:</a:t>
            </a:r>
          </a:p>
          <a:p>
            <a:pPr lvl="1"/>
            <a:r>
              <a:rPr lang="en-US" dirty="0" err="1"/>
              <a:t>Indusface</a:t>
            </a:r>
            <a:r>
              <a:rPr lang="en-US" dirty="0"/>
              <a:t> WAS</a:t>
            </a:r>
          </a:p>
          <a:p>
            <a:pPr lvl="1"/>
            <a:r>
              <a:rPr lang="en-US" dirty="0"/>
              <a:t>Astra Pentest</a:t>
            </a:r>
          </a:p>
          <a:p>
            <a:pPr lvl="1"/>
            <a:r>
              <a:rPr lang="en-US" dirty="0" err="1"/>
              <a:t>PortSwigger</a:t>
            </a:r>
            <a:endParaRPr lang="en-US" dirty="0"/>
          </a:p>
          <a:p>
            <a:pPr lvl="1"/>
            <a:r>
              <a:rPr lang="en-US" dirty="0" err="1"/>
              <a:t>Detectify</a:t>
            </a:r>
            <a:endParaRPr lang="en-US" dirty="0"/>
          </a:p>
          <a:p>
            <a:pPr lvl="1"/>
            <a:r>
              <a:rPr lang="en-US" dirty="0" err="1"/>
              <a:t>AppCheck</a:t>
            </a:r>
            <a:r>
              <a:rPr lang="en-US" dirty="0"/>
              <a:t> Ltd</a:t>
            </a:r>
          </a:p>
          <a:p>
            <a:pPr lvl="1"/>
            <a:r>
              <a:rPr lang="en-US" dirty="0" err="1"/>
              <a:t>AppScan</a:t>
            </a:r>
            <a:endParaRPr lang="en-US" dirty="0"/>
          </a:p>
          <a:p>
            <a:pPr lvl="1"/>
            <a:r>
              <a:rPr lang="en-US" dirty="0" err="1"/>
              <a:t>MisterScanner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19269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normAutofit/>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lstStyle/>
          <a:p>
            <a:r>
              <a:rPr lang="en-US" dirty="0" err="1"/>
              <a:t>DevSecOps</a:t>
            </a:r>
            <a:r>
              <a:rPr lang="en-US" dirty="0"/>
              <a:t> is the practice of integrating security testing at every stage of the software development process. </a:t>
            </a:r>
          </a:p>
          <a:p>
            <a:r>
              <a:rPr lang="en-US" dirty="0"/>
              <a:t>It includes tools and processes that encourage collaboration between developers, security specialists, and operation teams to build software that is both efficient and secure. </a:t>
            </a:r>
          </a:p>
          <a:p>
            <a:r>
              <a:rPr lang="en-US" dirty="0" err="1"/>
              <a:t>DevSecOps</a:t>
            </a:r>
            <a:r>
              <a:rPr lang="en-US" dirty="0"/>
              <a:t> brings cultural transformation that makes security a shared responsibility for everyone who is building the software.</a:t>
            </a:r>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1026" name="Picture 2" descr="DevSecOps venn diagram">
            <a:extLst>
              <a:ext uri="{FF2B5EF4-FFF2-40B4-BE49-F238E27FC236}">
                <a16:creationId xmlns:a16="http://schemas.microsoft.com/office/drawing/2014/main" id="{6E27C8C6-2A61-617D-79C5-6DA3ED54C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422" y="4488227"/>
            <a:ext cx="2737819" cy="186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7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75DA-D207-F868-FC23-F2E1C5975FF3}"/>
              </a:ext>
            </a:extLst>
          </p:cNvPr>
          <p:cNvSpPr>
            <a:spLocks noGrp="1"/>
          </p:cNvSpPr>
          <p:nvPr>
            <p:ph type="title"/>
          </p:nvPr>
        </p:nvSpPr>
        <p:spPr/>
        <p:txBody>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FE1478E7-BF44-E15E-5254-6623E7A49F24}"/>
              </a:ext>
            </a:extLst>
          </p:cNvPr>
          <p:cNvSpPr>
            <a:spLocks noGrp="1"/>
          </p:cNvSpPr>
          <p:nvPr>
            <p:ph idx="1"/>
          </p:nvPr>
        </p:nvSpPr>
        <p:spPr/>
        <p:txBody>
          <a:bodyPr/>
          <a:lstStyle/>
          <a:p>
            <a:r>
              <a:rPr lang="en-US" dirty="0" err="1"/>
              <a:t>DevSecOps</a:t>
            </a:r>
            <a:r>
              <a:rPr lang="en-US" dirty="0"/>
              <a:t> builds on the ideas of DevOps by applying security practices throughout the software development lifecycle to ship more secure code faster.</a:t>
            </a:r>
          </a:p>
          <a:p>
            <a:r>
              <a:rPr lang="en-US" dirty="0"/>
              <a:t>Through collaboration, automation, and continuous improvement, </a:t>
            </a:r>
            <a:r>
              <a:rPr lang="en-US" dirty="0" err="1"/>
              <a:t>DevSecOps</a:t>
            </a:r>
            <a:r>
              <a:rPr lang="en-US" dirty="0"/>
              <a:t> offers a set of practices that help companies embed security into their work to build more secure, high-quality software at scale.</a:t>
            </a:r>
          </a:p>
        </p:txBody>
      </p:sp>
      <p:sp>
        <p:nvSpPr>
          <p:cNvPr id="4" name="Slide Number Placeholder 3">
            <a:extLst>
              <a:ext uri="{FF2B5EF4-FFF2-40B4-BE49-F238E27FC236}">
                <a16:creationId xmlns:a16="http://schemas.microsoft.com/office/drawing/2014/main" id="{70FEE240-3D48-2D32-8063-362250ABCE48}"/>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624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08BB-44B4-2A2F-CBBF-C2DCA76DD440}"/>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5E9DCF3C-9B78-0DCC-5DF5-07FA86C12A32}"/>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70" name="Picture 69">
            <a:extLst>
              <a:ext uri="{FF2B5EF4-FFF2-40B4-BE49-F238E27FC236}">
                <a16:creationId xmlns:a16="http://schemas.microsoft.com/office/drawing/2014/main" id="{F464AE03-DA54-BB39-F160-A4D05F621D2C}"/>
              </a:ext>
            </a:extLst>
          </p:cNvPr>
          <p:cNvPicPr>
            <a:picLocks noChangeAspect="1"/>
          </p:cNvPicPr>
          <p:nvPr/>
        </p:nvPicPr>
        <p:blipFill>
          <a:blip r:embed="rId2"/>
          <a:stretch>
            <a:fillRect/>
          </a:stretch>
        </p:blipFill>
        <p:spPr>
          <a:xfrm>
            <a:off x="1096846" y="1502871"/>
            <a:ext cx="9998307" cy="4554107"/>
          </a:xfrm>
          <a:prstGeom prst="rect">
            <a:avLst/>
          </a:prstGeom>
        </p:spPr>
      </p:pic>
    </p:spTree>
    <p:extLst>
      <p:ext uri="{BB962C8B-B14F-4D97-AF65-F5344CB8AC3E}">
        <p14:creationId xmlns:p14="http://schemas.microsoft.com/office/powerpoint/2010/main" val="344187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BE5F-09D4-61FD-6DAB-3613BF44C598}"/>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FC94155F-CC66-AC76-B185-9BDD9B27E803}"/>
              </a:ext>
            </a:extLst>
          </p:cNvPr>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122" name="Picture 2" descr="CI/CD Vulnerability Scanning - How to begin your DevSecOps journey">
            <a:extLst>
              <a:ext uri="{FF2B5EF4-FFF2-40B4-BE49-F238E27FC236}">
                <a16:creationId xmlns:a16="http://schemas.microsoft.com/office/drawing/2014/main" id="{83EF2183-5089-A5C7-2DCE-86D004F18EC0}"/>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333500" y="120730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5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A0BA-F184-6CE2-662E-CD792CDB491B}"/>
              </a:ext>
            </a:extLst>
          </p:cNvPr>
          <p:cNvSpPr>
            <a:spLocks noGrp="1"/>
          </p:cNvSpPr>
          <p:nvPr>
            <p:ph type="title"/>
          </p:nvPr>
        </p:nvSpPr>
        <p:spPr/>
        <p:txBody>
          <a:bodyPr/>
          <a:lstStyle/>
          <a:p>
            <a:r>
              <a:rPr lang="en-US" dirty="0"/>
              <a:t>What does </a:t>
            </a:r>
            <a:r>
              <a:rPr lang="en-US" dirty="0" err="1"/>
              <a:t>DevSecOps</a:t>
            </a:r>
            <a:r>
              <a:rPr lang="en-US" dirty="0"/>
              <a:t> stand for?</a:t>
            </a:r>
          </a:p>
        </p:txBody>
      </p:sp>
      <p:sp>
        <p:nvSpPr>
          <p:cNvPr id="3" name="Content Placeholder 2">
            <a:extLst>
              <a:ext uri="{FF2B5EF4-FFF2-40B4-BE49-F238E27FC236}">
                <a16:creationId xmlns:a16="http://schemas.microsoft.com/office/drawing/2014/main" id="{82A4F13E-F014-D7C2-C4E1-365A65B998DB}"/>
              </a:ext>
            </a:extLst>
          </p:cNvPr>
          <p:cNvSpPr>
            <a:spLocks noGrp="1"/>
          </p:cNvSpPr>
          <p:nvPr>
            <p:ph idx="1"/>
          </p:nvPr>
        </p:nvSpPr>
        <p:spPr/>
        <p:txBody>
          <a:bodyPr>
            <a:normAutofit fontScale="92500"/>
          </a:bodyPr>
          <a:lstStyle/>
          <a:p>
            <a:r>
              <a:rPr lang="en-US" dirty="0" err="1"/>
              <a:t>DevSecOps</a:t>
            </a:r>
            <a:r>
              <a:rPr lang="en-US" dirty="0"/>
              <a:t> stands for development, security, and operations. It is an extension of the DevOps practice. Each term defines different roles and responsibilities of software teams when they are building software applications.</a:t>
            </a:r>
          </a:p>
          <a:p>
            <a:r>
              <a:rPr lang="en-US" dirty="0"/>
              <a:t>Development </a:t>
            </a:r>
          </a:p>
          <a:p>
            <a:pPr lvl="1"/>
            <a:r>
              <a:rPr lang="en-US" dirty="0"/>
              <a:t>Development is the process of planning, coding, building, and testing the application.</a:t>
            </a:r>
          </a:p>
          <a:p>
            <a:r>
              <a:rPr lang="en-US" dirty="0"/>
              <a:t>Security</a:t>
            </a:r>
          </a:p>
          <a:p>
            <a:pPr lvl="1"/>
            <a:r>
              <a:rPr lang="en-US" dirty="0"/>
              <a:t>Security means introducing security earlier in the software development cycle. </a:t>
            </a:r>
            <a:endParaRPr lang="en-US" dirty="0" smtClean="0"/>
          </a:p>
          <a:p>
            <a:pPr lvl="1"/>
            <a:r>
              <a:rPr lang="en-US" dirty="0" smtClean="0"/>
              <a:t>For </a:t>
            </a:r>
            <a:r>
              <a:rPr lang="en-US" dirty="0"/>
              <a:t>example, programmers ensure that the code is free of security vulnerabilities, and security practitioners test the software further before the company releases it. </a:t>
            </a:r>
          </a:p>
          <a:p>
            <a:r>
              <a:rPr lang="en-US" dirty="0"/>
              <a:t>Operations</a:t>
            </a:r>
          </a:p>
          <a:p>
            <a:pPr lvl="1"/>
            <a:r>
              <a:rPr lang="en-US" dirty="0"/>
              <a:t>The operations team releases, monitors, and fixes any issues that arise from the software. </a:t>
            </a:r>
          </a:p>
        </p:txBody>
      </p:sp>
      <p:sp>
        <p:nvSpPr>
          <p:cNvPr id="4" name="Slide Number Placeholder 3">
            <a:extLst>
              <a:ext uri="{FF2B5EF4-FFF2-40B4-BE49-F238E27FC236}">
                <a16:creationId xmlns:a16="http://schemas.microsoft.com/office/drawing/2014/main" id="{A2A01E9B-74C3-95B5-E6EF-AF3FB99F5863}"/>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41961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0636CB-BDF4-1776-57DB-03686F93515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6" name="Text Placeholder 5">
            <a:extLst>
              <a:ext uri="{FF2B5EF4-FFF2-40B4-BE49-F238E27FC236}">
                <a16:creationId xmlns:a16="http://schemas.microsoft.com/office/drawing/2014/main" id="{7EF49948-61FB-57DA-067F-1170CDC078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E8A66-4E50-1AA2-7207-ECD04278DEA0}"/>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7102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2695</TotalTime>
  <Words>2141</Words>
  <Application>Microsoft Office PowerPoint</Application>
  <PresentationFormat>Widescreen</PresentationFormat>
  <Paragraphs>221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Candara</vt:lpstr>
      <vt:lpstr>Office Theme</vt:lpstr>
      <vt:lpstr>DevSecOps</vt:lpstr>
      <vt:lpstr>Outline</vt:lpstr>
      <vt:lpstr>What is DevSecOps?</vt:lpstr>
      <vt:lpstr>What is DevSecOps?</vt:lpstr>
      <vt:lpstr>What is DevSecOps?</vt:lpstr>
      <vt:lpstr>DevSecOps</vt:lpstr>
      <vt:lpstr>DevSecOps</vt:lpstr>
      <vt:lpstr>What does DevSecOps stand for?</vt:lpstr>
      <vt:lpstr>What are the benefits of DevSecOps?</vt:lpstr>
      <vt:lpstr>What are the benefits of DevSecOps?</vt:lpstr>
      <vt:lpstr>DevSecOps Advantages</vt:lpstr>
      <vt:lpstr>DevSecOps Best Practices</vt:lpstr>
      <vt:lpstr>DevSecOps best practices</vt:lpstr>
      <vt:lpstr>DevSecOps best practices</vt:lpstr>
      <vt:lpstr>DevSecOps best practices</vt:lpstr>
      <vt:lpstr>How does DevSecOps work? </vt:lpstr>
      <vt:lpstr>DevSecOps culture</vt:lpstr>
      <vt:lpstr>DevSecOps Toolchain</vt:lpstr>
      <vt:lpstr>DevSecOps Toolchain</vt:lpstr>
      <vt:lpstr>DevSecOps automation principles</vt:lpstr>
      <vt:lpstr>DevSecOps toolchain</vt:lpstr>
      <vt:lpstr>DevSecOps toolchain</vt:lpstr>
      <vt:lpstr>DevSecOps toolchain</vt:lpstr>
      <vt:lpstr>DevSecOps toolchain</vt:lpstr>
      <vt:lpstr>What are common DevSecOps tools?</vt:lpstr>
      <vt:lpstr>What are common DevSecOps tools?</vt:lpstr>
      <vt:lpstr>SAST</vt:lpstr>
      <vt:lpstr>SCA</vt:lpstr>
      <vt:lpstr>IAST</vt:lpstr>
      <vt:lpstr>DAST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246</cp:revision>
  <cp:lastPrinted>2021-10-18T07:27:50Z</cp:lastPrinted>
  <dcterms:created xsi:type="dcterms:W3CDTF">2021-10-12T10:09:12Z</dcterms:created>
  <dcterms:modified xsi:type="dcterms:W3CDTF">2022-10-02T04:19:27Z</dcterms:modified>
</cp:coreProperties>
</file>