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744" r:id="rId3"/>
    <p:sldId id="749" r:id="rId4"/>
    <p:sldId id="748" r:id="rId5"/>
    <p:sldId id="750" r:id="rId6"/>
    <p:sldId id="751" r:id="rId7"/>
    <p:sldId id="752" r:id="rId8"/>
    <p:sldId id="753" r:id="rId9"/>
    <p:sldId id="754" r:id="rId10"/>
    <p:sldId id="755" r:id="rId11"/>
    <p:sldId id="756" r:id="rId12"/>
    <p:sldId id="757" r:id="rId13"/>
    <p:sldId id="759" r:id="rId14"/>
    <p:sldId id="758" r:id="rId15"/>
    <p:sldId id="760" r:id="rId16"/>
    <p:sldId id="761" r:id="rId17"/>
    <p:sldId id="762" r:id="rId18"/>
    <p:sldId id="763" r:id="rId19"/>
    <p:sldId id="764" r:id="rId20"/>
    <p:sldId id="766" r:id="rId21"/>
    <p:sldId id="765" r:id="rId22"/>
    <p:sldId id="767" r:id="rId23"/>
    <p:sldId id="768" r:id="rId24"/>
    <p:sldId id="769" r:id="rId25"/>
    <p:sldId id="770" r:id="rId26"/>
    <p:sldId id="771" r:id="rId27"/>
    <p:sldId id="772" r:id="rId28"/>
    <p:sldId id="773" r:id="rId29"/>
    <p:sldId id="775" r:id="rId30"/>
    <p:sldId id="789" r:id="rId31"/>
    <p:sldId id="790" r:id="rId32"/>
    <p:sldId id="798" r:id="rId33"/>
    <p:sldId id="791" r:id="rId34"/>
    <p:sldId id="792" r:id="rId35"/>
    <p:sldId id="793" r:id="rId36"/>
    <p:sldId id="794" r:id="rId37"/>
    <p:sldId id="795" r:id="rId38"/>
    <p:sldId id="796" r:id="rId39"/>
    <p:sldId id="797" r:id="rId40"/>
    <p:sldId id="799" r:id="rId41"/>
    <p:sldId id="800" r:id="rId42"/>
    <p:sldId id="802" r:id="rId43"/>
    <p:sldId id="804" r:id="rId44"/>
    <p:sldId id="801" r:id="rId45"/>
    <p:sldId id="803" r:id="rId46"/>
    <p:sldId id="805" r:id="rId47"/>
    <p:sldId id="806" r:id="rId48"/>
    <p:sldId id="774" r:id="rId49"/>
    <p:sldId id="807" r:id="rId50"/>
    <p:sldId id="808" r:id="rId51"/>
    <p:sldId id="809" r:id="rId52"/>
    <p:sldId id="810" r:id="rId53"/>
    <p:sldId id="811" r:id="rId54"/>
    <p:sldId id="779" r:id="rId55"/>
    <p:sldId id="780" r:id="rId56"/>
    <p:sldId id="777" r:id="rId57"/>
    <p:sldId id="781" r:id="rId58"/>
    <p:sldId id="782" r:id="rId59"/>
    <p:sldId id="783" r:id="rId60"/>
    <p:sldId id="784" r:id="rId61"/>
    <p:sldId id="785" r:id="rId62"/>
    <p:sldId id="786" r:id="rId63"/>
    <p:sldId id="787" r:id="rId64"/>
    <p:sldId id="788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E2"/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884" autoAdjust="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B70C77-AFB3-4ECA-8EBB-063C4B18BADE}" type="doc">
      <dgm:prSet loTypeId="urn:microsoft.com/office/officeart/2005/8/layout/vList5" loCatId="list" qsTypeId="urn:microsoft.com/office/officeart/2005/8/quickstyle/3d2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AEA6409-ADA9-4247-9245-B517EC31D22A}">
      <dgm:prSet phldrT="[Text]"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Soft launch</a:t>
          </a:r>
        </a:p>
      </dgm:t>
    </dgm:pt>
    <dgm:pt modelId="{8696FDEA-5E99-464D-97A4-AB5A50EA42C8}" type="parTrans" cxnId="{913568A5-16B0-47E6-B6D3-EFE3D45F294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CB7FA1F9-4E4D-4B07-B88D-1CFB547D4217}" type="sibTrans" cxnId="{913568A5-16B0-47E6-B6D3-EFE3D45F294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EB99F25-FBBA-4362-8298-2284754D2F4F}">
      <dgm:prSet phldrT="[Text]"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Launching a product or service to a limited audience in order to get feedback and make improvements before launching to the general public.</a:t>
          </a:r>
        </a:p>
      </dgm:t>
    </dgm:pt>
    <dgm:pt modelId="{0A7F1E29-D037-40BF-8BA5-6BCF82B54727}" type="parTrans" cxnId="{4AC0E5F1-C978-479F-AF75-68D223ADE51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FE4A113-F5BE-402F-B721-CC978549FAD0}" type="sibTrans" cxnId="{4AC0E5F1-C978-479F-AF75-68D223ADE51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41424A0-9DC4-4A88-BBAA-26A712CF0934}">
      <dgm:prSet phldrT="[Text]"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Hard launch</a:t>
          </a:r>
        </a:p>
      </dgm:t>
    </dgm:pt>
    <dgm:pt modelId="{E3D67A63-E99B-4CFB-8C95-F51A4F094CF4}" type="parTrans" cxnId="{77829D5B-21AF-4F16-88BE-0FCD943BCA9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36B245E-E9D4-4E21-9B74-7F49861DE90A}" type="sibTrans" cxnId="{77829D5B-21AF-4F16-88BE-0FCD943BCA9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791DE02-33AF-4373-9EE5-8551292988C7}">
      <dgm:prSet phldrT="[Text]"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Launching a product or service to the general public all at once.</a:t>
          </a:r>
        </a:p>
      </dgm:t>
    </dgm:pt>
    <dgm:pt modelId="{7DB64F2E-176C-4263-8C08-BEE513653055}" type="parTrans" cxnId="{C64653D0-BD3B-4B75-8BEB-7178257A483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4AFA84F-EC13-4E87-BCE7-F64FA23A03F1}" type="sibTrans" cxnId="{C64653D0-BD3B-4B75-8BEB-7178257A483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9FB6F29-3345-4669-97FB-268752D0DF14}">
      <dgm:prSet phldrT="[Text]"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Phased launch</a:t>
          </a:r>
        </a:p>
      </dgm:t>
    </dgm:pt>
    <dgm:pt modelId="{41BDDE0C-277B-4726-BB4B-41ACABD19009}" type="parTrans" cxnId="{147BFE4F-9FDD-4398-9E37-1942E5FC533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6F083B3-B776-40CB-8F32-234B58412C19}" type="sibTrans" cxnId="{147BFE4F-9FDD-4398-9E37-1942E5FC533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6ED9058-C441-4C0D-8DCD-74F067E4FF2B}">
      <dgm:prSet phldrT="[Text]"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Launching a product or service to different market segments or geographic regions over time.</a:t>
          </a:r>
        </a:p>
      </dgm:t>
    </dgm:pt>
    <dgm:pt modelId="{FC1711AF-A172-4815-B6CC-2EE7C2576039}" type="parTrans" cxnId="{0A94BA9D-5E4D-4618-B52B-FAC45AD2C29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D00372C-0A2C-4672-95DD-921A8A32335F}" type="sibTrans" cxnId="{0A94BA9D-5E4D-4618-B52B-FAC45AD2C29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C5B82B0-7EE0-49CC-A4B0-BF0BB22DBABB}" type="pres">
      <dgm:prSet presAssocID="{12B70C77-AFB3-4ECA-8EBB-063C4B18BADE}" presName="Name0" presStyleCnt="0">
        <dgm:presLayoutVars>
          <dgm:dir/>
          <dgm:animLvl val="lvl"/>
          <dgm:resizeHandles val="exact"/>
        </dgm:presLayoutVars>
      </dgm:prSet>
      <dgm:spPr/>
    </dgm:pt>
    <dgm:pt modelId="{5B63A959-4BDC-41A7-BBB9-374DAFA1E4BF}" type="pres">
      <dgm:prSet presAssocID="{6AEA6409-ADA9-4247-9245-B517EC31D22A}" presName="linNode" presStyleCnt="0"/>
      <dgm:spPr/>
    </dgm:pt>
    <dgm:pt modelId="{F817C4AC-D362-4474-8F6D-4B7D41E0A0A7}" type="pres">
      <dgm:prSet presAssocID="{6AEA6409-ADA9-4247-9245-B517EC31D22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5038D2E-9FBD-4632-B985-BA0540964C69}" type="pres">
      <dgm:prSet presAssocID="{6AEA6409-ADA9-4247-9245-B517EC31D22A}" presName="descendantText" presStyleLbl="alignAccFollowNode1" presStyleIdx="0" presStyleCnt="3">
        <dgm:presLayoutVars>
          <dgm:bulletEnabled val="1"/>
        </dgm:presLayoutVars>
      </dgm:prSet>
      <dgm:spPr/>
    </dgm:pt>
    <dgm:pt modelId="{43594708-51BD-4451-9807-E9C4126CD555}" type="pres">
      <dgm:prSet presAssocID="{CB7FA1F9-4E4D-4B07-B88D-1CFB547D4217}" presName="sp" presStyleCnt="0"/>
      <dgm:spPr/>
    </dgm:pt>
    <dgm:pt modelId="{04E3E61B-AB98-49B5-9934-07227110E55E}" type="pres">
      <dgm:prSet presAssocID="{641424A0-9DC4-4A88-BBAA-26A712CF0934}" presName="linNode" presStyleCnt="0"/>
      <dgm:spPr/>
    </dgm:pt>
    <dgm:pt modelId="{BE49D0E7-413F-4240-806D-34283FF5EC67}" type="pres">
      <dgm:prSet presAssocID="{641424A0-9DC4-4A88-BBAA-26A712CF093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E65FB4D-CC8D-44D4-90EC-300D5105D2BD}" type="pres">
      <dgm:prSet presAssocID="{641424A0-9DC4-4A88-BBAA-26A712CF0934}" presName="descendantText" presStyleLbl="alignAccFollowNode1" presStyleIdx="1" presStyleCnt="3">
        <dgm:presLayoutVars>
          <dgm:bulletEnabled val="1"/>
        </dgm:presLayoutVars>
      </dgm:prSet>
      <dgm:spPr/>
    </dgm:pt>
    <dgm:pt modelId="{6D81E8E3-25BE-4FE7-87F2-FCCAC7B6E713}" type="pres">
      <dgm:prSet presAssocID="{736B245E-E9D4-4E21-9B74-7F49861DE90A}" presName="sp" presStyleCnt="0"/>
      <dgm:spPr/>
    </dgm:pt>
    <dgm:pt modelId="{ABAAEF3B-B19D-4244-8CFF-87BB72994ABA}" type="pres">
      <dgm:prSet presAssocID="{F9FB6F29-3345-4669-97FB-268752D0DF14}" presName="linNode" presStyleCnt="0"/>
      <dgm:spPr/>
    </dgm:pt>
    <dgm:pt modelId="{A0BD178B-A294-43E0-9BAF-37E2280C15BA}" type="pres">
      <dgm:prSet presAssocID="{F9FB6F29-3345-4669-97FB-268752D0DF1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68B52BB-D385-4FAF-8096-33D634D9E38A}" type="pres">
      <dgm:prSet presAssocID="{F9FB6F29-3345-4669-97FB-268752D0DF1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5739D07-46D5-49CE-B076-6F3711F2FCFE}" type="presOf" srcId="{12B70C77-AFB3-4ECA-8EBB-063C4B18BADE}" destId="{9C5B82B0-7EE0-49CC-A4B0-BF0BB22DBABB}" srcOrd="0" destOrd="0" presId="urn:microsoft.com/office/officeart/2005/8/layout/vList5"/>
    <dgm:cxn modelId="{4DD11428-020E-4607-9F8D-762E27D4DA74}" type="presOf" srcId="{06ED9058-C441-4C0D-8DCD-74F067E4FF2B}" destId="{668B52BB-D385-4FAF-8096-33D634D9E38A}" srcOrd="0" destOrd="0" presId="urn:microsoft.com/office/officeart/2005/8/layout/vList5"/>
    <dgm:cxn modelId="{77829D5B-21AF-4F16-88BE-0FCD943BCA9A}" srcId="{12B70C77-AFB3-4ECA-8EBB-063C4B18BADE}" destId="{641424A0-9DC4-4A88-BBAA-26A712CF0934}" srcOrd="1" destOrd="0" parTransId="{E3D67A63-E99B-4CFB-8C95-F51A4F094CF4}" sibTransId="{736B245E-E9D4-4E21-9B74-7F49861DE90A}"/>
    <dgm:cxn modelId="{70B04349-B1F8-4B89-8127-CA80FE3FFEFC}" type="presOf" srcId="{641424A0-9DC4-4A88-BBAA-26A712CF0934}" destId="{BE49D0E7-413F-4240-806D-34283FF5EC67}" srcOrd="0" destOrd="0" presId="urn:microsoft.com/office/officeart/2005/8/layout/vList5"/>
    <dgm:cxn modelId="{147BFE4F-9FDD-4398-9E37-1942E5FC5333}" srcId="{12B70C77-AFB3-4ECA-8EBB-063C4B18BADE}" destId="{F9FB6F29-3345-4669-97FB-268752D0DF14}" srcOrd="2" destOrd="0" parTransId="{41BDDE0C-277B-4726-BB4B-41ACABD19009}" sibTransId="{B6F083B3-B776-40CB-8F32-234B58412C19}"/>
    <dgm:cxn modelId="{A2A01876-D67A-4F90-9F00-F80B7F256C02}" type="presOf" srcId="{4EB99F25-FBBA-4362-8298-2284754D2F4F}" destId="{05038D2E-9FBD-4632-B985-BA0540964C69}" srcOrd="0" destOrd="0" presId="urn:microsoft.com/office/officeart/2005/8/layout/vList5"/>
    <dgm:cxn modelId="{0A94BA9D-5E4D-4618-B52B-FAC45AD2C297}" srcId="{F9FB6F29-3345-4669-97FB-268752D0DF14}" destId="{06ED9058-C441-4C0D-8DCD-74F067E4FF2B}" srcOrd="0" destOrd="0" parTransId="{FC1711AF-A172-4815-B6CC-2EE7C2576039}" sibTransId="{9D00372C-0A2C-4672-95DD-921A8A32335F}"/>
    <dgm:cxn modelId="{913568A5-16B0-47E6-B6D3-EFE3D45F2948}" srcId="{12B70C77-AFB3-4ECA-8EBB-063C4B18BADE}" destId="{6AEA6409-ADA9-4247-9245-B517EC31D22A}" srcOrd="0" destOrd="0" parTransId="{8696FDEA-5E99-464D-97A4-AB5A50EA42C8}" sibTransId="{CB7FA1F9-4E4D-4B07-B88D-1CFB547D4217}"/>
    <dgm:cxn modelId="{29DCF8C6-2F8C-4302-9F86-32235E6E441F}" type="presOf" srcId="{B791DE02-33AF-4373-9EE5-8551292988C7}" destId="{DE65FB4D-CC8D-44D4-90EC-300D5105D2BD}" srcOrd="0" destOrd="0" presId="urn:microsoft.com/office/officeart/2005/8/layout/vList5"/>
    <dgm:cxn modelId="{C64653D0-BD3B-4B75-8BEB-7178257A483D}" srcId="{641424A0-9DC4-4A88-BBAA-26A712CF0934}" destId="{B791DE02-33AF-4373-9EE5-8551292988C7}" srcOrd="0" destOrd="0" parTransId="{7DB64F2E-176C-4263-8C08-BEE513653055}" sibTransId="{B4AFA84F-EC13-4E87-BCE7-F64FA23A03F1}"/>
    <dgm:cxn modelId="{13809AD8-7041-4294-A42A-F9D787214015}" type="presOf" srcId="{6AEA6409-ADA9-4247-9245-B517EC31D22A}" destId="{F817C4AC-D362-4474-8F6D-4B7D41E0A0A7}" srcOrd="0" destOrd="0" presId="urn:microsoft.com/office/officeart/2005/8/layout/vList5"/>
    <dgm:cxn modelId="{68C13FD9-B26C-4B78-A02B-CF00D5E02DD7}" type="presOf" srcId="{F9FB6F29-3345-4669-97FB-268752D0DF14}" destId="{A0BD178B-A294-43E0-9BAF-37E2280C15BA}" srcOrd="0" destOrd="0" presId="urn:microsoft.com/office/officeart/2005/8/layout/vList5"/>
    <dgm:cxn modelId="{4AC0E5F1-C978-479F-AF75-68D223ADE512}" srcId="{6AEA6409-ADA9-4247-9245-B517EC31D22A}" destId="{4EB99F25-FBBA-4362-8298-2284754D2F4F}" srcOrd="0" destOrd="0" parTransId="{0A7F1E29-D037-40BF-8BA5-6BCF82B54727}" sibTransId="{BFE4A113-F5BE-402F-B721-CC978549FAD0}"/>
    <dgm:cxn modelId="{7180CBCC-515F-406B-8A8A-1BAD832B83E9}" type="presParOf" srcId="{9C5B82B0-7EE0-49CC-A4B0-BF0BB22DBABB}" destId="{5B63A959-4BDC-41A7-BBB9-374DAFA1E4BF}" srcOrd="0" destOrd="0" presId="urn:microsoft.com/office/officeart/2005/8/layout/vList5"/>
    <dgm:cxn modelId="{38091236-6B94-4B52-B68E-D7E5596C99E4}" type="presParOf" srcId="{5B63A959-4BDC-41A7-BBB9-374DAFA1E4BF}" destId="{F817C4AC-D362-4474-8F6D-4B7D41E0A0A7}" srcOrd="0" destOrd="0" presId="urn:microsoft.com/office/officeart/2005/8/layout/vList5"/>
    <dgm:cxn modelId="{E25975DC-F1EA-4241-BC23-6E9106C5D219}" type="presParOf" srcId="{5B63A959-4BDC-41A7-BBB9-374DAFA1E4BF}" destId="{05038D2E-9FBD-4632-B985-BA0540964C69}" srcOrd="1" destOrd="0" presId="urn:microsoft.com/office/officeart/2005/8/layout/vList5"/>
    <dgm:cxn modelId="{1468BD3A-7DC9-4D08-B255-DB992A1B4B41}" type="presParOf" srcId="{9C5B82B0-7EE0-49CC-A4B0-BF0BB22DBABB}" destId="{43594708-51BD-4451-9807-E9C4126CD555}" srcOrd="1" destOrd="0" presId="urn:microsoft.com/office/officeart/2005/8/layout/vList5"/>
    <dgm:cxn modelId="{83BDF53C-6D26-4666-96B8-07476ABEB83B}" type="presParOf" srcId="{9C5B82B0-7EE0-49CC-A4B0-BF0BB22DBABB}" destId="{04E3E61B-AB98-49B5-9934-07227110E55E}" srcOrd="2" destOrd="0" presId="urn:microsoft.com/office/officeart/2005/8/layout/vList5"/>
    <dgm:cxn modelId="{807DAA05-6747-49D7-82A1-617C7D2B38C8}" type="presParOf" srcId="{04E3E61B-AB98-49B5-9934-07227110E55E}" destId="{BE49D0E7-413F-4240-806D-34283FF5EC67}" srcOrd="0" destOrd="0" presId="urn:microsoft.com/office/officeart/2005/8/layout/vList5"/>
    <dgm:cxn modelId="{10609875-AF07-490E-A783-D83D4B7F3984}" type="presParOf" srcId="{04E3E61B-AB98-49B5-9934-07227110E55E}" destId="{DE65FB4D-CC8D-44D4-90EC-300D5105D2BD}" srcOrd="1" destOrd="0" presId="urn:microsoft.com/office/officeart/2005/8/layout/vList5"/>
    <dgm:cxn modelId="{DE9255D5-FCDD-4FD6-892E-80638D11F398}" type="presParOf" srcId="{9C5B82B0-7EE0-49CC-A4B0-BF0BB22DBABB}" destId="{6D81E8E3-25BE-4FE7-87F2-FCCAC7B6E713}" srcOrd="3" destOrd="0" presId="urn:microsoft.com/office/officeart/2005/8/layout/vList5"/>
    <dgm:cxn modelId="{9BF0C9D4-B3CC-4C7C-8958-38C17554C609}" type="presParOf" srcId="{9C5B82B0-7EE0-49CC-A4B0-BF0BB22DBABB}" destId="{ABAAEF3B-B19D-4244-8CFF-87BB72994ABA}" srcOrd="4" destOrd="0" presId="urn:microsoft.com/office/officeart/2005/8/layout/vList5"/>
    <dgm:cxn modelId="{0B659932-1EFF-40EB-9DDA-E412BB2D4548}" type="presParOf" srcId="{ABAAEF3B-B19D-4244-8CFF-87BB72994ABA}" destId="{A0BD178B-A294-43E0-9BAF-37E2280C15BA}" srcOrd="0" destOrd="0" presId="urn:microsoft.com/office/officeart/2005/8/layout/vList5"/>
    <dgm:cxn modelId="{1BA1E101-72D8-4B43-9C7F-F9239ABA075A}" type="presParOf" srcId="{ABAAEF3B-B19D-4244-8CFF-87BB72994ABA}" destId="{668B52BB-D385-4FAF-8096-33D634D9E38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38D2E-9FBD-4632-B985-BA0540964C69}">
      <dsp:nvSpPr>
        <dsp:cNvPr id="0" name=""/>
        <dsp:cNvSpPr/>
      </dsp:nvSpPr>
      <dsp:spPr>
        <a:xfrm rot="5400000">
          <a:off x="5863941" y="-2330656"/>
          <a:ext cx="1095111" cy="603435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ndara" panose="020E0502030303020204" pitchFamily="34" charset="0"/>
            </a:rPr>
            <a:t>Launching a product or service to a limited audience in order to get feedback and make improvements before launching to the general public.</a:t>
          </a:r>
        </a:p>
      </dsp:txBody>
      <dsp:txXfrm rot="-5400000">
        <a:off x="3394322" y="192422"/>
        <a:ext cx="5980891" cy="988193"/>
      </dsp:txXfrm>
    </dsp:sp>
    <dsp:sp modelId="{F817C4AC-D362-4474-8F6D-4B7D41E0A0A7}">
      <dsp:nvSpPr>
        <dsp:cNvPr id="0" name=""/>
        <dsp:cNvSpPr/>
      </dsp:nvSpPr>
      <dsp:spPr>
        <a:xfrm>
          <a:off x="0" y="2074"/>
          <a:ext cx="3394322" cy="136888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andara" panose="020E0502030303020204" pitchFamily="34" charset="0"/>
            </a:rPr>
            <a:t>Soft launch</a:t>
          </a:r>
        </a:p>
      </dsp:txBody>
      <dsp:txXfrm>
        <a:off x="66824" y="68898"/>
        <a:ext cx="3260674" cy="1235241"/>
      </dsp:txXfrm>
    </dsp:sp>
    <dsp:sp modelId="{DE65FB4D-CC8D-44D4-90EC-300D5105D2BD}">
      <dsp:nvSpPr>
        <dsp:cNvPr id="0" name=""/>
        <dsp:cNvSpPr/>
      </dsp:nvSpPr>
      <dsp:spPr>
        <a:xfrm rot="5400000">
          <a:off x="5863941" y="-893322"/>
          <a:ext cx="1095111" cy="603435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ndara" panose="020E0502030303020204" pitchFamily="34" charset="0"/>
            </a:rPr>
            <a:t>Launching a product or service to the general public all at once.</a:t>
          </a:r>
        </a:p>
      </dsp:txBody>
      <dsp:txXfrm rot="-5400000">
        <a:off x="3394322" y="1629756"/>
        <a:ext cx="5980891" cy="988193"/>
      </dsp:txXfrm>
    </dsp:sp>
    <dsp:sp modelId="{BE49D0E7-413F-4240-806D-34283FF5EC67}">
      <dsp:nvSpPr>
        <dsp:cNvPr id="0" name=""/>
        <dsp:cNvSpPr/>
      </dsp:nvSpPr>
      <dsp:spPr>
        <a:xfrm>
          <a:off x="0" y="1439408"/>
          <a:ext cx="3394322" cy="136888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andara" panose="020E0502030303020204" pitchFamily="34" charset="0"/>
            </a:rPr>
            <a:t>Hard launch</a:t>
          </a:r>
        </a:p>
      </dsp:txBody>
      <dsp:txXfrm>
        <a:off x="66824" y="1506232"/>
        <a:ext cx="3260674" cy="1235241"/>
      </dsp:txXfrm>
    </dsp:sp>
    <dsp:sp modelId="{668B52BB-D385-4FAF-8096-33D634D9E38A}">
      <dsp:nvSpPr>
        <dsp:cNvPr id="0" name=""/>
        <dsp:cNvSpPr/>
      </dsp:nvSpPr>
      <dsp:spPr>
        <a:xfrm rot="5400000">
          <a:off x="5863941" y="544011"/>
          <a:ext cx="1095111" cy="603435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Candara" panose="020E0502030303020204" pitchFamily="34" charset="0"/>
            </a:rPr>
            <a:t>Launching a product or service to different market segments or geographic regions over time.</a:t>
          </a:r>
        </a:p>
      </dsp:txBody>
      <dsp:txXfrm rot="-5400000">
        <a:off x="3394322" y="3067090"/>
        <a:ext cx="5980891" cy="988193"/>
      </dsp:txXfrm>
    </dsp:sp>
    <dsp:sp modelId="{A0BD178B-A294-43E0-9BAF-37E2280C15BA}">
      <dsp:nvSpPr>
        <dsp:cNvPr id="0" name=""/>
        <dsp:cNvSpPr/>
      </dsp:nvSpPr>
      <dsp:spPr>
        <a:xfrm>
          <a:off x="0" y="2876742"/>
          <a:ext cx="3394322" cy="136888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andara" panose="020E0502030303020204" pitchFamily="34" charset="0"/>
            </a:rPr>
            <a:t>Phased launch</a:t>
          </a:r>
        </a:p>
      </dsp:txBody>
      <dsp:txXfrm>
        <a:off x="66824" y="2943566"/>
        <a:ext cx="3260674" cy="1235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oftware Development and Entrepreneurship - Peace Child International">
            <a:extLst>
              <a:ext uri="{FF2B5EF4-FFF2-40B4-BE49-F238E27FC236}">
                <a16:creationId xmlns:a16="http://schemas.microsoft.com/office/drawing/2014/main" id="{FA7DDC31-EC59-FF3E-2147-68EA766C55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77" y="542338"/>
            <a:ext cx="2346614" cy="11600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Launching and Marketing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SE495: Software Entrepreneurship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Producing Promotional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promotional materials (e.g. videos, demos, tutorials)</a:t>
            </a:r>
          </a:p>
          <a:p>
            <a:r>
              <a:rPr lang="en-US" dirty="0"/>
              <a:t>Factors to consider when creating promotional materials (e.g. target audience, message, production quality)</a:t>
            </a:r>
          </a:p>
          <a:p>
            <a:r>
              <a:rPr lang="en-US" dirty="0"/>
              <a:t>Best practices for creating effective promotional materials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170" name="Picture 2" descr="Marketing Materials | Steps for Creating the best Materials for Marketing |  Marketing91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310" y="3779925"/>
            <a:ext cx="4337279" cy="243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933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Launch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success metrics for your launch</a:t>
            </a:r>
          </a:p>
          <a:p>
            <a:pPr lvl="1"/>
            <a:r>
              <a:rPr lang="en-US" dirty="0"/>
              <a:t>revenue, user acquisition, customer satisfaction</a:t>
            </a:r>
          </a:p>
          <a:p>
            <a:r>
              <a:rPr lang="en-US" dirty="0"/>
              <a:t>Analytics and tracking systems to measure success</a:t>
            </a:r>
          </a:p>
          <a:p>
            <a:r>
              <a:rPr lang="en-US" dirty="0"/>
              <a:t>Strategies for iterating and improving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194" name="Picture 2" descr="PPC Strategies for Launching a New Produc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" t="17715" r="4015" b="5200"/>
          <a:stretch/>
        </p:blipFill>
        <p:spPr bwMode="auto">
          <a:xfrm>
            <a:off x="7153409" y="2929926"/>
            <a:ext cx="4844882" cy="339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27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Post-Launch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onboarding</a:t>
            </a:r>
          </a:p>
          <a:p>
            <a:r>
              <a:rPr lang="en-US" dirty="0"/>
              <a:t>Feedback collection</a:t>
            </a:r>
          </a:p>
          <a:p>
            <a:r>
              <a:rPr lang="en-US" dirty="0"/>
              <a:t>Upselling/cross-selling</a:t>
            </a:r>
          </a:p>
          <a:p>
            <a:r>
              <a:rPr lang="en-US" dirty="0"/>
              <a:t>Strategies for maximizing customer lifetime value</a:t>
            </a:r>
          </a:p>
          <a:p>
            <a:r>
              <a:rPr lang="en-US" dirty="0"/>
              <a:t>Planning for future product development and enhancements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218" name="Picture 2" descr="Customer Onboarding Framework for B2B SaaS - CustomerSuccessBo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0" b="7731"/>
          <a:stretch/>
        </p:blipFill>
        <p:spPr bwMode="auto">
          <a:xfrm>
            <a:off x="5007608" y="4051600"/>
            <a:ext cx="6469392" cy="244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086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your first customer base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18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Marketing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42" name="Picture 2" descr="Website Marketing – The Complete Strategy Guide (Updated)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6" t="4958" r="3199" b="5655"/>
          <a:stretch/>
        </p:blipFill>
        <p:spPr bwMode="auto">
          <a:xfrm>
            <a:off x="2191109" y="1303334"/>
            <a:ext cx="6901132" cy="518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651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Marketing and Blogging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6017716" cy="4746091"/>
          </a:xfrm>
        </p:spPr>
        <p:txBody>
          <a:bodyPr/>
          <a:lstStyle/>
          <a:p>
            <a:r>
              <a:rPr lang="en-US" dirty="0"/>
              <a:t>Attracting and engaging potential customers</a:t>
            </a:r>
          </a:p>
          <a:p>
            <a:r>
              <a:rPr lang="en-US" dirty="0"/>
              <a:t>Create a content marketing strategy that aligns with your business goals</a:t>
            </a:r>
          </a:p>
          <a:p>
            <a:r>
              <a:rPr lang="en-US" dirty="0"/>
              <a:t>Tips for creating high-quality, engaging blog posts that resonate with your target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1266" name="Picture 2" descr="Blogging and Content Marketing: a Winning Combination! – Blog &amp; Resourc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3" t="6400" r="2283" b="4008"/>
          <a:stretch/>
        </p:blipFill>
        <p:spPr bwMode="auto">
          <a:xfrm>
            <a:off x="6365242" y="1406880"/>
            <a:ext cx="5633049" cy="398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585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Marketing Campaigns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an email list and how to do it effectively</a:t>
            </a:r>
          </a:p>
          <a:p>
            <a:r>
              <a:rPr lang="en-US" dirty="0"/>
              <a:t>Strategies for creating successful email marketing campaigns that drive conversions</a:t>
            </a:r>
          </a:p>
          <a:p>
            <a:r>
              <a:rPr lang="en-US" dirty="0"/>
              <a:t>Tips for personalizing and segmenting your email campaigns to improve engagement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2290" name="Picture 2" descr="How to Boost your Email Marketing Campaigns using Video Content -  IntelligentH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078" y="3364302"/>
            <a:ext cx="4634922" cy="312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991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and Influencer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relations (PR) and its role in growing your customer base</a:t>
            </a:r>
          </a:p>
          <a:p>
            <a:r>
              <a:rPr lang="en-US" dirty="0"/>
              <a:t>Strategies for identifying and leveraging influencers in your industry to reach new audiences</a:t>
            </a:r>
          </a:p>
          <a:p>
            <a:r>
              <a:rPr lang="en-US" dirty="0"/>
              <a:t>Tips for crafting effective press releases and pitches that get noticed by media outlets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3314" name="Picture 2" descr="Influencer Management Agency Sydney | by OZY Digital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174" y="3381555"/>
            <a:ext cx="3402306" cy="311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253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Paid Advertising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4338" name="Picture 2" descr="Paid Digital Advertising | Dot Marketing and Web Design | RC, 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042" y="987677"/>
            <a:ext cx="11942640" cy="572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230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Partnerships and Affiliate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7683666" cy="4746091"/>
          </a:xfrm>
        </p:spPr>
        <p:txBody>
          <a:bodyPr/>
          <a:lstStyle/>
          <a:p>
            <a:r>
              <a:rPr lang="en-US" dirty="0"/>
              <a:t>Partnerships and affiliate programs as a means of expanding your customer base</a:t>
            </a:r>
          </a:p>
          <a:p>
            <a:r>
              <a:rPr lang="en-US" dirty="0"/>
              <a:t>Strategies for identifying and leveraging potential partnerships and affiliate opportunities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5362" name="Picture 2" descr="Affiliate Marketing 101: What Is It and Why Use It? | Blo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830" y="1476289"/>
            <a:ext cx="4606455" cy="48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88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Launching your software product</a:t>
            </a:r>
          </a:p>
          <a:p>
            <a:r>
              <a:rPr lang="en-US" dirty="0"/>
              <a:t>Growing your first customer base</a:t>
            </a:r>
          </a:p>
          <a:p>
            <a:r>
              <a:rPr lang="en-US" dirty="0"/>
              <a:t>Onboarding and retaining customers</a:t>
            </a:r>
          </a:p>
          <a:p>
            <a:r>
              <a:rPr lang="en-US" dirty="0"/>
              <a:t>Scaling your business</a:t>
            </a:r>
          </a:p>
          <a:p>
            <a:r>
              <a:rPr lang="en-US" dirty="0"/>
              <a:t>Common challenges and lessons learned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91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Onboarding and retaining customers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05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Support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 support is crucial for retaining customers as it directly impacts their satisfaction and loyalty towards a company. </a:t>
            </a:r>
          </a:p>
          <a:p>
            <a:pPr lvl="1"/>
            <a:r>
              <a:rPr lang="en-US" dirty="0"/>
              <a:t>Email Support</a:t>
            </a:r>
          </a:p>
          <a:p>
            <a:pPr lvl="1"/>
            <a:r>
              <a:rPr lang="en-US" dirty="0"/>
              <a:t>Phone Support</a:t>
            </a:r>
          </a:p>
          <a:p>
            <a:pPr lvl="1"/>
            <a:r>
              <a:rPr lang="en-US" dirty="0"/>
              <a:t>Chat Support</a:t>
            </a:r>
          </a:p>
          <a:p>
            <a:pPr lvl="1"/>
            <a:r>
              <a:rPr lang="en-US" dirty="0"/>
              <a:t>FAQs and Knowledge 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6388" name="Picture 4" descr="Customer Service Best Practices: The Top 8 Strategi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1" t="2561" r="23601"/>
          <a:stretch/>
        </p:blipFill>
        <p:spPr bwMode="auto">
          <a:xfrm>
            <a:off x="8423031" y="2963007"/>
            <a:ext cx="3710354" cy="371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872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Support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Strategies for providing effective customer support:</a:t>
            </a:r>
          </a:p>
          <a:p>
            <a:pPr lvl="1"/>
            <a:r>
              <a:rPr lang="en-US" dirty="0"/>
              <a:t>Prompt Response Times</a:t>
            </a:r>
          </a:p>
          <a:p>
            <a:pPr lvl="1"/>
            <a:r>
              <a:rPr lang="en-US" dirty="0"/>
              <a:t>Personalized Support</a:t>
            </a:r>
          </a:p>
          <a:p>
            <a:pPr lvl="1"/>
            <a:r>
              <a:rPr lang="en-US" dirty="0"/>
              <a:t>Empowering Customers with Self-Service Tools</a:t>
            </a:r>
          </a:p>
          <a:p>
            <a:pPr lvl="1"/>
            <a:r>
              <a:rPr lang="en-US" dirty="0"/>
              <a:t>Continuous Training for Support Agents</a:t>
            </a:r>
          </a:p>
          <a:p>
            <a:pPr lvl="1"/>
            <a:r>
              <a:rPr lang="en-US" dirty="0"/>
              <a:t>Gathering and Utilizing Customer Feedback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6388" name="Picture 4" descr="Customer Service Best Practices: The Top 8 Strategi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1" t="2561" r="23601"/>
          <a:stretch/>
        </p:blipFill>
        <p:spPr bwMode="auto">
          <a:xfrm>
            <a:off x="8423031" y="2963007"/>
            <a:ext cx="3710354" cy="371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559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Post-Sales Onboarding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Importance of onboarding customers after purchase:</a:t>
            </a:r>
          </a:p>
          <a:p>
            <a:pPr lvl="1"/>
            <a:r>
              <a:rPr lang="en-US" dirty="0"/>
              <a:t>Maximizing Product/Service Value</a:t>
            </a:r>
          </a:p>
          <a:p>
            <a:pPr lvl="1"/>
            <a:r>
              <a:rPr lang="en-US" dirty="0"/>
              <a:t>Minimizing Churn</a:t>
            </a:r>
          </a:p>
          <a:p>
            <a:pPr lvl="1"/>
            <a:r>
              <a:rPr lang="en-US" dirty="0"/>
              <a:t>Building Customer Loyalty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7410" name="Picture 2" descr="The Five Stages of Customer Onboarding | Task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236" y="2670091"/>
            <a:ext cx="5977055" cy="375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547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Post-Sales Onboarding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Tips for ensuring customers are successfully </a:t>
            </a:r>
            <a:r>
              <a:rPr lang="en-US" dirty="0" err="1"/>
              <a:t>onboarded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Clear Communication</a:t>
            </a:r>
          </a:p>
          <a:p>
            <a:pPr lvl="1"/>
            <a:r>
              <a:rPr lang="en-US" dirty="0"/>
              <a:t>Timely Follow-ups</a:t>
            </a:r>
          </a:p>
          <a:p>
            <a:pPr lvl="1"/>
            <a:r>
              <a:rPr lang="en-US" dirty="0"/>
              <a:t>Personalized Assistance</a:t>
            </a:r>
          </a:p>
          <a:p>
            <a:pPr lvl="1"/>
            <a:r>
              <a:rPr lang="en-US" dirty="0"/>
              <a:t>Continuous Education</a:t>
            </a:r>
          </a:p>
          <a:p>
            <a:pPr lvl="1"/>
            <a:r>
              <a:rPr lang="en-US" dirty="0"/>
              <a:t>Monitor Customer Progress and Satisfaction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7410" name="Picture 2" descr="The Five Stages of Customer Onboarding | Task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236" y="2670091"/>
            <a:ext cx="5977055" cy="375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252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Upgrades/Updates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Importance of keeping your product up-to-date and relevant:</a:t>
            </a:r>
          </a:p>
          <a:p>
            <a:pPr lvl="1"/>
            <a:r>
              <a:rPr lang="en-US" dirty="0"/>
              <a:t>Competitive Advantage</a:t>
            </a:r>
          </a:p>
          <a:p>
            <a:pPr lvl="1"/>
            <a:r>
              <a:rPr lang="en-US" dirty="0"/>
              <a:t>Customer Satisfaction</a:t>
            </a:r>
          </a:p>
          <a:p>
            <a:pPr lvl="1"/>
            <a:r>
              <a:rPr lang="en-US" dirty="0"/>
              <a:t>Security and Stability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9458" name="Picture 2" descr="Upgrading the ServiceNow Instance – Blo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541" y="4397374"/>
            <a:ext cx="523875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809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Upgrades/Updates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Tips for communicating upgrades and updates to customers:</a:t>
            </a:r>
          </a:p>
          <a:p>
            <a:pPr lvl="1"/>
            <a:r>
              <a:rPr lang="en-US" dirty="0"/>
              <a:t>Clear Messaging</a:t>
            </a:r>
          </a:p>
          <a:p>
            <a:pPr lvl="1"/>
            <a:r>
              <a:rPr lang="en-US" dirty="0"/>
              <a:t>Advance Notice</a:t>
            </a:r>
          </a:p>
          <a:p>
            <a:pPr lvl="1"/>
            <a:r>
              <a:rPr lang="en-US" dirty="0"/>
              <a:t>Training Resources</a:t>
            </a:r>
          </a:p>
          <a:p>
            <a:pPr lvl="1"/>
            <a:r>
              <a:rPr lang="en-US" dirty="0"/>
              <a:t>Release Notes</a:t>
            </a:r>
          </a:p>
          <a:p>
            <a:pPr lvl="1"/>
            <a:r>
              <a:rPr lang="en-US" dirty="0"/>
              <a:t>Two-Way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21506" name="Picture 2" descr="Customer feedback loop - what it is and why it's important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009" y="3088056"/>
            <a:ext cx="6055444" cy="340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813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Loyalty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building customer loyalty</a:t>
            </a:r>
          </a:p>
          <a:p>
            <a:r>
              <a:rPr lang="en-US" dirty="0"/>
              <a:t>Strategies for creating effective loyalty programs (e.g. rewards, discounts, exclusive access)</a:t>
            </a:r>
          </a:p>
          <a:p>
            <a:r>
              <a:rPr lang="en-US" dirty="0"/>
              <a:t>Tips for making loyalty programs work for your business (e.g. personalized offers, tiered rewards, recognition of customer milestones)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46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Retention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8805101" cy="4746091"/>
          </a:xfrm>
        </p:spPr>
        <p:txBody>
          <a:bodyPr/>
          <a:lstStyle/>
          <a:p>
            <a:r>
              <a:rPr lang="en-US" dirty="0"/>
              <a:t>Importance of tracking customer retention metrics</a:t>
            </a:r>
          </a:p>
          <a:p>
            <a:pPr lvl="1"/>
            <a:r>
              <a:rPr lang="en-US" dirty="0"/>
              <a:t>Business Sustainability</a:t>
            </a:r>
          </a:p>
          <a:p>
            <a:pPr lvl="1"/>
            <a:r>
              <a:rPr lang="en-US" dirty="0"/>
              <a:t>Customer Satisfaction and Loyalty</a:t>
            </a:r>
          </a:p>
          <a:p>
            <a:pPr lvl="1"/>
            <a:r>
              <a:rPr lang="en-US" dirty="0"/>
              <a:t>Revenue Growth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2530" name="Picture 2" descr="6 Customer Retention Metrics for eCommerce Stores to Track - Return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48" t="10888" r="11508" b="10574"/>
          <a:stretch/>
        </p:blipFill>
        <p:spPr bwMode="auto">
          <a:xfrm>
            <a:off x="9152627" y="2182483"/>
            <a:ext cx="2449902" cy="287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231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your business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33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your software product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27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681AE1-0751-49D0-B583-5A50379F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and Scaling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EC18CD-6923-416B-8795-DAFE639FF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Growth refers to the increase in size, revenue, or market presence of a company over time.</a:t>
            </a:r>
          </a:p>
          <a:p>
            <a:r>
              <a:rPr lang="en-US" dirty="0"/>
              <a:t>Scaling refers to the ability of a company to handle increased workload, expand its operations, and maintain efficiency as it grows.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7B953-127D-4345-9E22-0759DCB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30</a:t>
            </a:fld>
            <a:endParaRPr lang="en-US"/>
          </a:p>
        </p:txBody>
      </p:sp>
      <p:pic>
        <p:nvPicPr>
          <p:cNvPr id="1030" name="Picture 6" descr="7 Thing You Need To Know To Scale Your Business — People First Content">
            <a:extLst>
              <a:ext uri="{FF2B5EF4-FFF2-40B4-BE49-F238E27FC236}">
                <a16:creationId xmlns:a16="http://schemas.microsoft.com/office/drawing/2014/main" id="{00FC0844-751B-4B4C-A5DD-7E63A8C16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" t="20515" r="3949" b="5324"/>
          <a:stretch/>
        </p:blipFill>
        <p:spPr bwMode="auto">
          <a:xfrm>
            <a:off x="6651452" y="3366314"/>
            <a:ext cx="4614647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290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66B3-313A-4FAC-8FC5-EC198A0C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Scaling for Software Startups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6A11F-3D70-4AB8-8310-08AC521AC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Meeting customer demand</a:t>
            </a:r>
          </a:p>
          <a:p>
            <a:pPr>
              <a:lnSpc>
                <a:spcPct val="150000"/>
              </a:lnSpc>
            </a:pPr>
            <a:r>
              <a:rPr lang="en-US" dirty="0"/>
              <a:t>Improving profitability</a:t>
            </a:r>
          </a:p>
          <a:p>
            <a:pPr>
              <a:lnSpc>
                <a:spcPct val="150000"/>
              </a:lnSpc>
            </a:pPr>
            <a:r>
              <a:rPr lang="en-US" dirty="0"/>
              <a:t>Competitive advantage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41F00-79CB-4754-97B3-24DF63DC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2050" name="Picture 2" descr="How to Scale a Startup: 7 Strategies to Scale Up">
            <a:extLst>
              <a:ext uri="{FF2B5EF4-FFF2-40B4-BE49-F238E27FC236}">
                <a16:creationId xmlns:a16="http://schemas.microsoft.com/office/drawing/2014/main" id="{E7E4FB99-864E-43A2-97D3-4353A5E068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t="3538" r="8555" b="4239"/>
          <a:stretch/>
        </p:blipFill>
        <p:spPr bwMode="auto">
          <a:xfrm>
            <a:off x="5806895" y="1604513"/>
            <a:ext cx="5645380" cy="384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247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B893-AE95-41A9-94BA-92E7546C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E824E-31E0-41C1-B318-C1B38F611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328468"/>
            <a:ext cx="11650767" cy="48245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Horizontal</a:t>
            </a:r>
          </a:p>
          <a:p>
            <a:pPr>
              <a:lnSpc>
                <a:spcPct val="150000"/>
              </a:lnSpc>
            </a:pPr>
            <a:r>
              <a:rPr lang="en-US" dirty="0"/>
              <a:t>Vertical</a:t>
            </a:r>
          </a:p>
          <a:p>
            <a:pPr>
              <a:lnSpc>
                <a:spcPct val="150000"/>
              </a:lnSpc>
            </a:pPr>
            <a:r>
              <a:rPr lang="en-US" dirty="0"/>
              <a:t>Hybrid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A04A8-92C9-48BE-8AFB-2D747F4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27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70ECB-A263-44B1-9920-A74BD6AC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CD4FC-DF49-4319-BBEB-C82415CC2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7" y="1406880"/>
            <a:ext cx="5748474" cy="4746091"/>
          </a:xfrm>
        </p:spPr>
        <p:txBody>
          <a:bodyPr>
            <a:normAutofit/>
          </a:bodyPr>
          <a:lstStyle/>
          <a:p>
            <a:r>
              <a:rPr lang="en-US" dirty="0"/>
              <a:t>Horizontal scaling, also known as scaling out</a:t>
            </a:r>
          </a:p>
          <a:p>
            <a:pPr lvl="1"/>
            <a:r>
              <a:rPr lang="en-US" dirty="0"/>
              <a:t>refers to the process of adding more resources (servers, machines, etc.) to a system in order to handle increased workload or traffic.</a:t>
            </a:r>
          </a:p>
          <a:p>
            <a:pPr lvl="1"/>
            <a:r>
              <a:rPr lang="en-US" dirty="0"/>
              <a:t>It involves distributing the workload across multiple machines, allowing for improved performance, increased capacity, and better fault tolerance.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758B7-4ED8-4FDF-97D1-FAF3257F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3074" name="Picture 2" descr="7 Things to Consider To Build Scalable Web Applications">
            <a:extLst>
              <a:ext uri="{FF2B5EF4-FFF2-40B4-BE49-F238E27FC236}">
                <a16:creationId xmlns:a16="http://schemas.microsoft.com/office/drawing/2014/main" id="{21C042DF-42FC-4133-AF83-A0262E6C0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0" t="20515" r="3273" b="9308"/>
          <a:stretch/>
        </p:blipFill>
        <p:spPr bwMode="auto">
          <a:xfrm>
            <a:off x="5937089" y="2191109"/>
            <a:ext cx="6254911" cy="371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545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1609-82CA-4A31-9F94-02276505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Horizontal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CC75D-7F27-4705-9D34-4DF25D68B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Adding more servers</a:t>
            </a:r>
          </a:p>
          <a:p>
            <a:pPr>
              <a:lnSpc>
                <a:spcPct val="150000"/>
              </a:lnSpc>
            </a:pPr>
            <a:r>
              <a:rPr lang="en-US" dirty="0"/>
              <a:t>Increasing bandwidth</a:t>
            </a:r>
          </a:p>
          <a:p>
            <a:pPr>
              <a:lnSpc>
                <a:spcPct val="150000"/>
              </a:lnSpc>
            </a:pPr>
            <a:r>
              <a:rPr lang="en-US" dirty="0"/>
              <a:t>Load balancing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A9730-A343-409E-94DA-BECE3632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4098" name="Picture 2" descr="Scalability in Cloud Computing: Horizontal vs. Vertical Scaling">
            <a:extLst>
              <a:ext uri="{FF2B5EF4-FFF2-40B4-BE49-F238E27FC236}">
                <a16:creationId xmlns:a16="http://schemas.microsoft.com/office/drawing/2014/main" id="{C2A4D38B-45F1-432E-8EA6-E58AAE34A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167" y="2001340"/>
            <a:ext cx="7643833" cy="355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3079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4875-E971-48F5-ADFA-E2876C243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Horizontal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0E363-4E5B-4FBB-8E79-288060476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 of Horizontal Scaling:</a:t>
            </a:r>
          </a:p>
          <a:p>
            <a:pPr lvl="1"/>
            <a:r>
              <a:rPr lang="en-US" dirty="0"/>
              <a:t>Improved performance and scalability</a:t>
            </a:r>
          </a:p>
          <a:p>
            <a:pPr lvl="1"/>
            <a:r>
              <a:rPr lang="en-US" dirty="0"/>
              <a:t>High availability and fault tolerance</a:t>
            </a:r>
          </a:p>
          <a:p>
            <a:r>
              <a:rPr lang="en-US" dirty="0"/>
              <a:t>Cons of Horizontal Scaling:</a:t>
            </a:r>
          </a:p>
          <a:p>
            <a:pPr lvl="1"/>
            <a:r>
              <a:rPr lang="en-US" dirty="0"/>
              <a:t>Increased complexity:</a:t>
            </a:r>
          </a:p>
          <a:p>
            <a:pPr lvl="1"/>
            <a:r>
              <a:rPr lang="en-US" dirty="0"/>
              <a:t>Cost implications: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53249-9893-457D-B058-CAD35A9A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1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ADF3-3514-48B8-AAB5-7BBBC318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3125-F59B-4117-A43B-036D31595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Vertical scaling, also known as scaling up</a:t>
            </a:r>
          </a:p>
          <a:p>
            <a:pPr lvl="1"/>
            <a:r>
              <a:rPr lang="en-US" dirty="0"/>
              <a:t>refers to the process of increasing the capacity or power of individual servers or machines in a system.</a:t>
            </a:r>
          </a:p>
          <a:p>
            <a:pPr lvl="1"/>
            <a:r>
              <a:rPr lang="en-US" dirty="0"/>
              <a:t>It involves upgrading the hardware components, such as CPU, RAM, or storage, to handle increased workload or resource requirements.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58157-06F9-4A38-98DC-3D33281F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146" name="Picture 2" descr="Scalability in Cloud Computing: Horizontal vs. Vertical Scaling">
            <a:extLst>
              <a:ext uri="{FF2B5EF4-FFF2-40B4-BE49-F238E27FC236}">
                <a16:creationId xmlns:a16="http://schemas.microsoft.com/office/drawing/2014/main" id="{A6994428-DADE-412D-9619-D3D4927CCF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4" t="2516" r="55038" b="2516"/>
          <a:stretch/>
        </p:blipFill>
        <p:spPr bwMode="auto">
          <a:xfrm>
            <a:off x="8586654" y="3068188"/>
            <a:ext cx="2653565" cy="342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481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4ABF-7C32-4070-A770-ABBEE800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Vertical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E7D3C-460C-4FB5-833D-0ACD10AA5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Increasing server resources</a:t>
            </a:r>
          </a:p>
          <a:p>
            <a:pPr>
              <a:lnSpc>
                <a:spcPct val="150000"/>
              </a:lnSpc>
            </a:pPr>
            <a:r>
              <a:rPr lang="en-US" dirty="0"/>
              <a:t>Upgrading hardware</a:t>
            </a:r>
          </a:p>
          <a:p>
            <a:pPr>
              <a:lnSpc>
                <a:spcPct val="150000"/>
              </a:lnSpc>
            </a:pPr>
            <a:r>
              <a:rPr lang="en-US" dirty="0"/>
              <a:t>Optimizing software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FB1DB-CC20-423F-A1EE-E5F452B6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7170" name="Picture 2" descr="Vertical vs. horizontal scaling: what's the difference and which is better?">
            <a:extLst>
              <a:ext uri="{FF2B5EF4-FFF2-40B4-BE49-F238E27FC236}">
                <a16:creationId xmlns:a16="http://schemas.microsoft.com/office/drawing/2014/main" id="{69C01FCF-982E-4164-A2B1-C908E20A9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4132022" y="4213470"/>
            <a:ext cx="7605623" cy="213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8352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07C8-0285-4AA5-8E5F-5113BAD28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Vertical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762DB-50F5-4CF2-8B8A-00A0DDC45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268084"/>
            <a:ext cx="11650767" cy="48848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Pros of Vertical Scaling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Simplicity and ease of implementation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Cost-effective for specific workloads</a:t>
            </a:r>
          </a:p>
          <a:p>
            <a:pPr>
              <a:lnSpc>
                <a:spcPct val="150000"/>
              </a:lnSpc>
            </a:pPr>
            <a:r>
              <a:rPr lang="en-US" dirty="0"/>
              <a:t>Cons of Vertical Scaling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Limited scalability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Single point of failure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59E5D-6580-4632-866E-B4A66DFD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56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EDAE-3673-4E0E-A3C2-E338F4D7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2F2D1-2442-4DDF-93DF-AAF3BF473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scaling refers to a combination of horizontal scaling and vertical scaling techniques to achieve optimal performance and scalability in a system.</a:t>
            </a:r>
          </a:p>
          <a:p>
            <a:r>
              <a:rPr lang="en-US" dirty="0"/>
              <a:t>It leverages the benefits of both approaches to address specific workload requirements and optimize resource utilization.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D4BBA-6E77-455D-A6CD-351B7DCB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7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Your Target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your ideal customer</a:t>
            </a:r>
          </a:p>
          <a:p>
            <a:r>
              <a:rPr lang="en-US" dirty="0"/>
              <a:t>Understanding their needs, pain points, and motivations</a:t>
            </a:r>
          </a:p>
          <a:p>
            <a:r>
              <a:rPr lang="en-US" dirty="0"/>
              <a:t>Validating your product-market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2" descr="Defining a target audience for your marketing campaig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372" y="2733164"/>
            <a:ext cx="3942273" cy="394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rget Market and Audiences – Foundations in Digital Market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693" y="3059083"/>
            <a:ext cx="5003021" cy="343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345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1C52-4877-4A6D-86D7-BE1672CF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Hybrid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F7DD5-192D-432E-8AE2-EBAC89451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293962"/>
            <a:ext cx="11650767" cy="48590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Horizontal scaling with vertical upgrades</a:t>
            </a:r>
          </a:p>
          <a:p>
            <a:pPr>
              <a:lnSpc>
                <a:spcPct val="150000"/>
              </a:lnSpc>
            </a:pPr>
            <a:r>
              <a:rPr lang="en-US" dirty="0"/>
              <a:t>Vertical scaling with horizontal redundancy</a:t>
            </a:r>
          </a:p>
          <a:p>
            <a:pPr>
              <a:lnSpc>
                <a:spcPct val="150000"/>
              </a:lnSpc>
            </a:pPr>
            <a:r>
              <a:rPr lang="en-US" dirty="0"/>
              <a:t>Dynamic scaling based on workload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69B8E-2C6B-443A-8852-94A80918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76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75A1-FE19-4423-A35C-3586A4ED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Hybrid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E0D5D-C520-4E30-A7F0-175E11668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293962"/>
            <a:ext cx="11650767" cy="48590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Pros of Hybrid Scaling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Optimal performance and scalability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Flexibility and cost-effectiveness</a:t>
            </a:r>
          </a:p>
          <a:p>
            <a:pPr>
              <a:lnSpc>
                <a:spcPct val="150000"/>
              </a:lnSpc>
            </a:pPr>
            <a:r>
              <a:rPr lang="en-US" dirty="0"/>
              <a:t>Cons of Hybrid Scaling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Increased complexity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Potential for misconfiguration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34D2C-FFFA-4AA7-AF0E-18B57A72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739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6EFD-FF7B-4DE6-9E4B-D7AA96E1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Rapid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73826-1A5F-49DE-A910-6A1A3EAF3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effectively scaling a company's operations, resources, and infrastructure to accommodate rapid increases in user adoption, customer demand, and revenue growth. </a:t>
            </a:r>
          </a:p>
          <a:p>
            <a:r>
              <a:rPr lang="en-US" dirty="0"/>
              <a:t>This involves a range of strategies, tactics, and best practices that help startup leaders navigate the challenges and opportunities associated with rapid growth, while ensuring the company's long-term success and sustainability.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4B2B9-E2CC-49C2-A406-563C4F5D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" name="Picture 2" descr="https://miro.medium.com/v2/resize:fit:700/1*Qc1P7jFjWwGlFIYIE3wNpg.jpeg">
            <a:extLst>
              <a:ext uri="{FF2B5EF4-FFF2-40B4-BE49-F238E27FC236}">
                <a16:creationId xmlns:a16="http://schemas.microsoft.com/office/drawing/2014/main" id="{C07579FD-3063-40DE-A3C4-722E1995B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" t="8209" r="6496" b="8163"/>
          <a:stretch/>
        </p:blipFill>
        <p:spPr bwMode="auto">
          <a:xfrm>
            <a:off x="7378054" y="4224128"/>
            <a:ext cx="4813946" cy="226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9974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6EFD-FF7B-4DE6-9E4B-D7AA96E1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Rapid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73826-1A5F-49DE-A910-6A1A3EAF3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Scaling Operations</a:t>
            </a:r>
          </a:p>
          <a:p>
            <a:pPr>
              <a:lnSpc>
                <a:spcPct val="150000"/>
              </a:lnSpc>
            </a:pPr>
            <a:r>
              <a:rPr lang="en-US" dirty="0"/>
              <a:t>Managing Finances</a:t>
            </a:r>
          </a:p>
          <a:p>
            <a:pPr>
              <a:lnSpc>
                <a:spcPct val="150000"/>
              </a:lnSpc>
            </a:pPr>
            <a:r>
              <a:rPr lang="en-US" dirty="0"/>
              <a:t>Maintaining Culture</a:t>
            </a:r>
          </a:p>
          <a:p>
            <a:pPr>
              <a:lnSpc>
                <a:spcPct val="150000"/>
              </a:lnSpc>
            </a:pPr>
            <a:r>
              <a:rPr lang="en-US" dirty="0"/>
              <a:t>Balancing Short-term and Long-term Goals</a:t>
            </a:r>
          </a:p>
          <a:p>
            <a:pPr>
              <a:lnSpc>
                <a:spcPct val="150000"/>
              </a:lnSpc>
            </a:pPr>
            <a:r>
              <a:rPr lang="en-US" dirty="0"/>
              <a:t>Managing Talent</a:t>
            </a:r>
          </a:p>
          <a:p>
            <a:pPr>
              <a:lnSpc>
                <a:spcPct val="150000"/>
              </a:lnSpc>
            </a:pPr>
            <a:r>
              <a:rPr lang="en-US" dirty="0"/>
              <a:t>Optimizing Product Development</a:t>
            </a:r>
          </a:p>
          <a:p>
            <a:pPr>
              <a:lnSpc>
                <a:spcPct val="150000"/>
              </a:lnSpc>
            </a:pPr>
            <a:r>
              <a:rPr lang="en-US" dirty="0"/>
              <a:t>Ensuring Customer Satisfaction</a:t>
            </a:r>
          </a:p>
          <a:p>
            <a:pPr>
              <a:lnSpc>
                <a:spcPct val="150000"/>
              </a:lnSpc>
            </a:pPr>
            <a:r>
              <a:rPr lang="en-US" dirty="0"/>
              <a:t>Managing Risk</a:t>
            </a:r>
          </a:p>
          <a:p>
            <a:pPr>
              <a:lnSpc>
                <a:spcPct val="150000"/>
              </a:lnSpc>
            </a:pPr>
            <a:r>
              <a:rPr lang="en-US" dirty="0"/>
              <a:t>Building Strategic Partnerships</a:t>
            </a:r>
          </a:p>
          <a:p>
            <a:pPr>
              <a:lnSpc>
                <a:spcPct val="150000"/>
              </a:lnSpc>
            </a:pPr>
            <a:r>
              <a:rPr lang="en-US" dirty="0"/>
              <a:t>Staying Agile and Adaptable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4B2B9-E2CC-49C2-A406-563C4F5D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537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2F48-0932-4DB4-8513-A299EFAB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Managing Rapid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02DF7-406F-4260-BB58-5EDDE2B22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347624"/>
            <a:ext cx="11650767" cy="48053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Hiring and Onboarding</a:t>
            </a:r>
          </a:p>
          <a:p>
            <a:pPr>
              <a:lnSpc>
                <a:spcPct val="150000"/>
              </a:lnSpc>
            </a:pPr>
            <a:r>
              <a:rPr lang="en-US" dirty="0"/>
              <a:t>Training and Mentoring:</a:t>
            </a:r>
          </a:p>
          <a:p>
            <a:pPr>
              <a:lnSpc>
                <a:spcPct val="150000"/>
              </a:lnSpc>
            </a:pPr>
            <a:r>
              <a:rPr lang="en-US" dirty="0"/>
              <a:t>Improving Processes and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F3E31-008B-449A-80B1-E7CAE42E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133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5573-1E84-477B-AAB5-C356F12D6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Adapting to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C4837-CD5C-4686-B2BB-22260E59D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311216"/>
            <a:ext cx="11650767" cy="48417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Embracing Agility</a:t>
            </a:r>
          </a:p>
          <a:p>
            <a:pPr>
              <a:lnSpc>
                <a:spcPct val="150000"/>
              </a:lnSpc>
            </a:pPr>
            <a:r>
              <a:rPr lang="en-US" dirty="0"/>
              <a:t>Flexibility and Innovation</a:t>
            </a:r>
          </a:p>
          <a:p>
            <a:pPr>
              <a:lnSpc>
                <a:spcPct val="150000"/>
              </a:lnSpc>
            </a:pPr>
            <a:r>
              <a:rPr lang="en-US" dirty="0"/>
              <a:t>Scalability and Sustainability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59103-16D2-4132-98EB-B870E657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298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81F9-ADEA-4896-94A2-EDE624C7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Importance of Maintaining Quality and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9874-0F84-4CD3-9CE5-4606C55FC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 Satisfaction</a:t>
            </a:r>
          </a:p>
          <a:p>
            <a:r>
              <a:rPr lang="en-US" dirty="0"/>
              <a:t>Reputation and Brand Image</a:t>
            </a:r>
          </a:p>
          <a:p>
            <a:r>
              <a:rPr lang="en-US" dirty="0"/>
              <a:t>Long-Term Success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31577-1EDD-4930-9C50-0C561609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176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4A45-0247-4D53-81E0-3EB9C527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Ensuring Quality and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D9652-6B48-4107-88FA-5E4BBE208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Quality Assurance Processes</a:t>
            </a:r>
          </a:p>
          <a:p>
            <a:pPr>
              <a:lnSpc>
                <a:spcPct val="150000"/>
              </a:lnSpc>
            </a:pPr>
            <a:r>
              <a:rPr lang="en-US" dirty="0"/>
              <a:t>Performance Metrics and Monitoring</a:t>
            </a:r>
          </a:p>
          <a:p>
            <a:pPr>
              <a:lnSpc>
                <a:spcPct val="150000"/>
              </a:lnSpc>
            </a:pPr>
            <a:r>
              <a:rPr lang="en-US" dirty="0"/>
              <a:t>Standardization and Documentation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77E0B-3C3F-4E8B-BB2B-612228C9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064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Metrics and Key Performance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Importance of tracking and analyzing metrics for business growth:</a:t>
            </a:r>
          </a:p>
          <a:p>
            <a:pPr lvl="1"/>
            <a:r>
              <a:rPr lang="en-US" dirty="0"/>
              <a:t>Data-Driven Decision Making</a:t>
            </a:r>
          </a:p>
          <a:p>
            <a:pPr lvl="1"/>
            <a:r>
              <a:rPr lang="en-US" dirty="0"/>
              <a:t>Performance Evaluation</a:t>
            </a:r>
          </a:p>
          <a:p>
            <a:pPr lvl="1"/>
            <a:r>
              <a:rPr lang="en-US" dirty="0"/>
              <a:t>Optimization Opportunities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23554" name="Picture 2" descr="HOW TO DEVELOP KPIS / PERFORMANCE MEASURES - KPI.or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338" y="3133544"/>
            <a:ext cx="7302662" cy="346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5335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1591-5D9D-4AFF-A8A2-22C88FDD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Strategic Partnerships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D1DF9-51C6-4687-A4AB-FBD3ACC6C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access to new markets, customers, and resources</a:t>
            </a:r>
          </a:p>
          <a:p>
            <a:r>
              <a:rPr lang="en-US" dirty="0"/>
              <a:t>Enhances credibility and reputation</a:t>
            </a:r>
          </a:p>
          <a:p>
            <a:r>
              <a:rPr lang="en-US" dirty="0"/>
              <a:t>Accelerates growth and scalability</a:t>
            </a:r>
          </a:p>
          <a:p>
            <a:r>
              <a:rPr lang="en-US" dirty="0"/>
              <a:t>Increases competitiveness and market share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754DB-4CA4-4284-A4C2-784C6EC2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Launch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launch strategies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06434416"/>
              </p:ext>
            </p:extLst>
          </p:nvPr>
        </p:nvGraphicFramePr>
        <p:xfrm>
          <a:off x="1381663" y="2104845"/>
          <a:ext cx="9428673" cy="4247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62470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BE4A4-5781-4127-B88E-31C7AB3A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Strategic Partnerships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8359-A95B-4896-A766-079CE74B7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Collaborations with complementary companies</a:t>
            </a:r>
          </a:p>
          <a:p>
            <a:r>
              <a:rPr lang="en-US" dirty="0"/>
              <a:t>Integrations with popular products or services</a:t>
            </a:r>
          </a:p>
          <a:p>
            <a:r>
              <a:rPr lang="en-US" dirty="0"/>
              <a:t>Joint marketing and sales initiatives</a:t>
            </a:r>
          </a:p>
          <a:p>
            <a:r>
              <a:rPr lang="en-US" dirty="0"/>
              <a:t>Co-creation of new products or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BC21E-E2E5-49C3-8E41-20F50E46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845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52B8-C087-44CD-9D78-4228711B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Nurturing Strategic Partnerships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7440F-87E7-497D-88D3-56535B0C5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potential partners and evaluate their fit</a:t>
            </a:r>
          </a:p>
          <a:p>
            <a:r>
              <a:rPr lang="en-US" dirty="0"/>
              <a:t>Develop a clear partnership strategy and plan</a:t>
            </a:r>
          </a:p>
          <a:p>
            <a:r>
              <a:rPr lang="en-US" dirty="0"/>
              <a:t>Build relationships with key decision-makers</a:t>
            </a:r>
          </a:p>
          <a:p>
            <a:r>
              <a:rPr lang="en-US" dirty="0"/>
              <a:t>Communicate regularly and transparently</a:t>
            </a:r>
          </a:p>
          <a:p>
            <a:r>
              <a:rPr lang="en-US" dirty="0"/>
              <a:t>Foster a culture of collaboration and trust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A7743-EC4D-474B-83FA-A540C2FC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883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299C-9518-414F-8D52-E194E90A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Finances for Software Startups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7CF6-6E74-4F67-8FB5-B4AFEB9B9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Budgeting and forecasting</a:t>
            </a:r>
          </a:p>
          <a:p>
            <a:r>
              <a:rPr lang="en-US" dirty="0"/>
              <a:t>Fundraising and investment</a:t>
            </a:r>
          </a:p>
          <a:p>
            <a:r>
              <a:rPr lang="en-US" dirty="0"/>
              <a:t>Cash flow management</a:t>
            </a:r>
          </a:p>
          <a:p>
            <a:r>
              <a:rPr lang="en-US" dirty="0"/>
              <a:t>Financial planning and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2132A-805F-4C6B-AEFA-36B7CB08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866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091FB-2D10-4BFA-8B7F-EC6E54B3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Financial Sustainability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2376E-FC23-489C-B963-F128220ED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Diversifying revenue streams</a:t>
            </a:r>
          </a:p>
          <a:p>
            <a:r>
              <a:rPr lang="en-US" dirty="0"/>
              <a:t>Building a strong financial foundation</a:t>
            </a:r>
          </a:p>
          <a:p>
            <a:r>
              <a:rPr lang="en-US" dirty="0"/>
              <a:t>Continuously monitoring and adjusting financial strategies</a:t>
            </a:r>
          </a:p>
          <a:p>
            <a:r>
              <a:rPr lang="en-US" dirty="0"/>
              <a:t>Seeking professional advice and guidance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462F4-FB02-4D6C-A04B-21717F27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072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Product Offerings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Strategies for identifying new product opportunities:</a:t>
            </a:r>
          </a:p>
          <a:p>
            <a:pPr lvl="1"/>
            <a:r>
              <a:rPr lang="en-US" dirty="0"/>
              <a:t>Customer Feedback</a:t>
            </a:r>
          </a:p>
          <a:p>
            <a:pPr lvl="1"/>
            <a:r>
              <a:rPr lang="en-US" dirty="0"/>
              <a:t>Market Research</a:t>
            </a:r>
          </a:p>
          <a:p>
            <a:pPr lvl="1"/>
            <a:r>
              <a:rPr lang="en-US" dirty="0"/>
              <a:t>Industry Experts and Partnerships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24578" name="Picture 2" descr="Advantages of Expanding Your Product Range | Pimber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864" y="4787610"/>
            <a:ext cx="5968427" cy="170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5681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Hacking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Growth hacking is particularly important in software entrepreneurship due to the digital nature of the business and the need for rapid user adoption. </a:t>
            </a:r>
          </a:p>
          <a:p>
            <a:r>
              <a:rPr lang="en-US" dirty="0"/>
              <a:t>Startups can leverage growth hacking techniques to gain initial traction, build a user base, and achieve exponential growth, even with limited resources.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25604" name="Picture 4" descr="Growth Hacking: What is it and how you can do i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7" t="9669" r="6820" b="9406"/>
          <a:stretch/>
        </p:blipFill>
        <p:spPr bwMode="auto">
          <a:xfrm>
            <a:off x="5564037" y="3278697"/>
            <a:ext cx="5753819" cy="332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5619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challenges and lessons learned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274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Failures and Pivoting When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Importance of embracing failure as a learning opportunity:</a:t>
            </a:r>
          </a:p>
          <a:p>
            <a:pPr lvl="1"/>
            <a:r>
              <a:rPr lang="en-US" dirty="0"/>
              <a:t>Growth and Innovation</a:t>
            </a:r>
          </a:p>
          <a:p>
            <a:pPr lvl="1"/>
            <a:r>
              <a:rPr lang="en-US" dirty="0"/>
              <a:t>Resilience and Adaptability</a:t>
            </a:r>
          </a:p>
          <a:p>
            <a:pPr lvl="1"/>
            <a:r>
              <a:rPr lang="en-US" dirty="0"/>
              <a:t>Continuous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27650" name="Picture 2" descr="How to manage failure in times of uncertaint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4" t="10427" r="20865" b="3201"/>
          <a:stretch/>
        </p:blipFill>
        <p:spPr bwMode="auto">
          <a:xfrm>
            <a:off x="7240723" y="2665561"/>
            <a:ext cx="4151167" cy="339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6865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Failures and Pivoting When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Strategies for handling failures and learning from them:</a:t>
            </a:r>
          </a:p>
          <a:p>
            <a:pPr lvl="1"/>
            <a:r>
              <a:rPr lang="en-US" dirty="0"/>
              <a:t>Post-Mortem Analysis</a:t>
            </a:r>
          </a:p>
          <a:p>
            <a:pPr lvl="1"/>
            <a:r>
              <a:rPr lang="en-US" dirty="0"/>
              <a:t>Iterative Design</a:t>
            </a:r>
          </a:p>
          <a:p>
            <a:pPr lvl="1"/>
            <a:r>
              <a:rPr lang="en-US" dirty="0"/>
              <a:t>Feedback and Reflection</a:t>
            </a:r>
          </a:p>
          <a:p>
            <a:pPr lvl="1"/>
            <a:r>
              <a:rPr lang="en-US" dirty="0"/>
              <a:t>Growth Mindset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28676" name="Picture 4" descr="Lessons Learned in Project Management - Ongoing Process Improvement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493" y="4097636"/>
            <a:ext cx="6949507" cy="184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2655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pivots in software entrepreneurship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Twitter</a:t>
            </a:r>
          </a:p>
          <a:p>
            <a:pPr lvl="1"/>
            <a:r>
              <a:rPr lang="en-US" dirty="0"/>
              <a:t>Twitter initially started as a podcast platform called </a:t>
            </a:r>
            <a:r>
              <a:rPr lang="en-US" dirty="0" err="1"/>
              <a:t>Odeo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However, when Apple announced iTunes, which dominated the podcasting market, </a:t>
            </a:r>
            <a:r>
              <a:rPr lang="en-US" dirty="0" err="1"/>
              <a:t>Odeo</a:t>
            </a:r>
            <a:r>
              <a:rPr lang="en-US" dirty="0"/>
              <a:t> faced a significant challenge. </a:t>
            </a:r>
          </a:p>
          <a:p>
            <a:pPr lvl="1"/>
            <a:r>
              <a:rPr lang="en-US" dirty="0"/>
              <a:t>The team decided to pivot and focus on a new idea within the company, which eventually became Twitter. </a:t>
            </a:r>
          </a:p>
          <a:p>
            <a:pPr lvl="1"/>
            <a:r>
              <a:rPr lang="en-US" dirty="0"/>
              <a:t>This pivot led to tremendous success, transforming Twitter into one of the most popular social media platforms.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3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Launch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to consider when choosing a launch strategy</a:t>
            </a:r>
          </a:p>
          <a:p>
            <a:pPr lvl="1"/>
            <a:r>
              <a:rPr lang="en-US" dirty="0"/>
              <a:t>Market conditions</a:t>
            </a:r>
          </a:p>
          <a:p>
            <a:pPr lvl="1"/>
            <a:r>
              <a:rPr lang="en-US" dirty="0"/>
              <a:t>Product complexity and maturity</a:t>
            </a:r>
          </a:p>
          <a:p>
            <a:pPr lvl="1"/>
            <a:r>
              <a:rPr lang="en-US" dirty="0"/>
              <a:t>Competition</a:t>
            </a:r>
          </a:p>
          <a:p>
            <a:pPr lvl="1"/>
            <a:r>
              <a:rPr lang="en-US" dirty="0"/>
              <a:t>Budget and risk</a:t>
            </a:r>
          </a:p>
          <a:p>
            <a:r>
              <a:rPr lang="en-US" dirty="0"/>
              <a:t>Aligning your launch strategy with your business goals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074" name="Picture 2" descr="Aligning Marketing Strategies with Business Goals - Riley &amp; You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5" b="15550"/>
          <a:stretch/>
        </p:blipFill>
        <p:spPr bwMode="auto">
          <a:xfrm>
            <a:off x="5205896" y="4220654"/>
            <a:ext cx="6271104" cy="193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2548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pivots in software entrepreneurship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Instagram</a:t>
            </a:r>
          </a:p>
          <a:p>
            <a:pPr lvl="1"/>
            <a:r>
              <a:rPr lang="en-US" dirty="0"/>
              <a:t>Instagram began as a location-based social network called </a:t>
            </a:r>
            <a:r>
              <a:rPr lang="en-US" dirty="0" err="1"/>
              <a:t>Burbn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However, the founders noticed that the photo-sharing feature of </a:t>
            </a:r>
            <a:r>
              <a:rPr lang="en-US" dirty="0" err="1"/>
              <a:t>Burbn</a:t>
            </a:r>
            <a:r>
              <a:rPr lang="en-US" dirty="0"/>
              <a:t> was gaining more traction and engagement from users. </a:t>
            </a:r>
          </a:p>
          <a:p>
            <a:pPr lvl="1"/>
            <a:r>
              <a:rPr lang="en-US" dirty="0"/>
              <a:t>They decided to pivot and focus solely on photo-sharing, rebranding the platform as Instagram. </a:t>
            </a:r>
          </a:p>
          <a:p>
            <a:pPr lvl="1"/>
            <a:r>
              <a:rPr lang="en-US" dirty="0"/>
              <a:t>This pivot proved to be a game-changer, and Instagram became a leading photo and video-sharing app.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649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pivots in software entrepreneurship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Slack</a:t>
            </a:r>
          </a:p>
          <a:p>
            <a:pPr lvl="1"/>
            <a:r>
              <a:rPr lang="en-US" dirty="0"/>
              <a:t>Slack initially started as a gaming company called Tiny Speck. </a:t>
            </a:r>
          </a:p>
          <a:p>
            <a:pPr lvl="1"/>
            <a:r>
              <a:rPr lang="en-US" dirty="0"/>
              <a:t>However, the company's game did not perform as expected. </a:t>
            </a:r>
          </a:p>
          <a:p>
            <a:pPr lvl="1"/>
            <a:r>
              <a:rPr lang="en-US" dirty="0"/>
              <a:t>The team shifted their focus and built a communication tool for internal use. </a:t>
            </a:r>
          </a:p>
          <a:p>
            <a:pPr lvl="1"/>
            <a:r>
              <a:rPr lang="en-US" dirty="0"/>
              <a:t>Recognizing its potential, they pivoted and rebranded as Slack, which eventually became a widely adopted team collaboration platform.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131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and Compliance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understanding legal and compliance requirements for software startups</a:t>
            </a:r>
          </a:p>
          <a:p>
            <a:r>
              <a:rPr lang="en-US" dirty="0"/>
              <a:t>Common legal and compliance challenges faced by software entrepreneurs (e.g. intellectual property protection, data privacy)</a:t>
            </a:r>
          </a:p>
          <a:p>
            <a:r>
              <a:rPr lang="en-US" dirty="0"/>
              <a:t>Strategies for addressing these challenges (e.g. seeking legal advice, implementing compliance measures)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878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Analysis and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conducting competitive analysis in software entrepreneurship</a:t>
            </a:r>
          </a:p>
          <a:p>
            <a:r>
              <a:rPr lang="en-US" dirty="0"/>
              <a:t>Strategies for identifying and analyzing competitors (e.g. market research, customer feedback)</a:t>
            </a:r>
          </a:p>
          <a:p>
            <a:r>
              <a:rPr lang="en-US" dirty="0"/>
              <a:t>How to respond to competitive threats (e.g. differentiating your product, improving customer service)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311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Growth Barriers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growth barriers faced by software startups (e.g. scalability, funding, talent acquisition)</a:t>
            </a:r>
          </a:p>
          <a:p>
            <a:r>
              <a:rPr lang="en-US" dirty="0"/>
              <a:t>Strategies for overcoming these barriers (e.g. leveraging cloud computing, seeking funding from venture capitalists, building a strong team culture)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45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Your Launch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timeline for your launch plan</a:t>
            </a:r>
          </a:p>
          <a:p>
            <a:r>
              <a:rPr lang="en-US" dirty="0"/>
              <a:t>Milestones to include in your timeline (e.g. product development, marketing campaigns, launch date)</a:t>
            </a:r>
          </a:p>
          <a:p>
            <a:r>
              <a:rPr lang="en-US" dirty="0"/>
              <a:t>Allocating resources and assigning responsibilities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098" name="Picture 2" descr="How to Create a Product Launch Plan Roadmap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22233" r="2006" b="13729"/>
          <a:stretch/>
        </p:blipFill>
        <p:spPr bwMode="auto">
          <a:xfrm>
            <a:off x="4695297" y="3899140"/>
            <a:ext cx="7217782" cy="251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87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Your Product/Service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your pricing options (e.g. freemium, subscription, perpetual license)</a:t>
            </a:r>
          </a:p>
          <a:p>
            <a:r>
              <a:rPr lang="en-US" dirty="0"/>
              <a:t>Factors to consider when setting your price (e.g. costs, competition, customer perceived value)</a:t>
            </a:r>
          </a:p>
          <a:p>
            <a:r>
              <a:rPr lang="en-US" dirty="0"/>
              <a:t>Strategies for optimizing your pricing</a:t>
            </a:r>
          </a:p>
          <a:p>
            <a:pPr lvl="1"/>
            <a:r>
              <a:rPr lang="en-US" dirty="0"/>
              <a:t>Price anchoring</a:t>
            </a:r>
          </a:p>
          <a:p>
            <a:pPr lvl="1"/>
            <a:r>
              <a:rPr lang="en-US" dirty="0"/>
              <a:t>Tiered pricing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122" name="Picture 2" descr="Market Based Pricing - Definition, Importance &amp; Example | Marketing  Overview | MBA Sk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745" y="2917764"/>
            <a:ext cx="41529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850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Billing/Payment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billing and payment systems (e.g. Stripe, PayPal, invoicing)</a:t>
            </a:r>
          </a:p>
          <a:p>
            <a:r>
              <a:rPr lang="en-US" dirty="0"/>
              <a:t>Factors to consider when choosing a billing/payment system (e.g. security, ease of use, integrations)</a:t>
            </a:r>
          </a:p>
          <a:p>
            <a:r>
              <a:rPr lang="en-US" dirty="0"/>
              <a:t>Setting up and testing your billing/payment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146" name="Picture 2" descr="How to Get Started With Subscription Billing Software - Chargeb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430" y="4292157"/>
            <a:ext cx="6482691" cy="207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25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1920</TotalTime>
  <Words>1950</Words>
  <Application>Microsoft Office PowerPoint</Application>
  <PresentationFormat>Widescreen</PresentationFormat>
  <Paragraphs>352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Candara</vt:lpstr>
      <vt:lpstr>Office Theme</vt:lpstr>
      <vt:lpstr>Launching and Marketing</vt:lpstr>
      <vt:lpstr>Outline</vt:lpstr>
      <vt:lpstr>Launching your software product</vt:lpstr>
      <vt:lpstr>Understanding Your Target Market</vt:lpstr>
      <vt:lpstr>Defining Your Launch Strategy</vt:lpstr>
      <vt:lpstr>Defining Your Launch Strategy</vt:lpstr>
      <vt:lpstr>Planning Your Launch Timeline</vt:lpstr>
      <vt:lpstr>Pricing Your Product/Service</vt:lpstr>
      <vt:lpstr>Setting Up Billing/Payment Systems</vt:lpstr>
      <vt:lpstr>Producing Promotional Materials</vt:lpstr>
      <vt:lpstr>Measuring Launch Success</vt:lpstr>
      <vt:lpstr>Post-Launch Activities</vt:lpstr>
      <vt:lpstr>Growing your first customer base</vt:lpstr>
      <vt:lpstr>Digital Marketing Tactics</vt:lpstr>
      <vt:lpstr>Content Marketing and Blogging</vt:lpstr>
      <vt:lpstr>Email Marketing Campaigns</vt:lpstr>
      <vt:lpstr>PR and Influencer Outreach</vt:lpstr>
      <vt:lpstr>Paid Advertising</vt:lpstr>
      <vt:lpstr>Partnerships and Affiliate Programs</vt:lpstr>
      <vt:lpstr>Onboarding and retaining customers</vt:lpstr>
      <vt:lpstr>Customer Support Strategies</vt:lpstr>
      <vt:lpstr>Customer Support Strategies</vt:lpstr>
      <vt:lpstr>Post-Sales Onboarding Flow</vt:lpstr>
      <vt:lpstr>Post-Sales Onboarding Flow</vt:lpstr>
      <vt:lpstr>Implementing Upgrades/Updates</vt:lpstr>
      <vt:lpstr>Implementing Upgrades/Updates</vt:lpstr>
      <vt:lpstr>Building Loyalty Programs</vt:lpstr>
      <vt:lpstr>Customer Retention Metrics</vt:lpstr>
      <vt:lpstr>Scaling your business</vt:lpstr>
      <vt:lpstr>Growth and Scaling</vt:lpstr>
      <vt:lpstr>Importance of Scaling for Software Startups</vt:lpstr>
      <vt:lpstr>Scaling</vt:lpstr>
      <vt:lpstr>Horizontal Scaling</vt:lpstr>
      <vt:lpstr>Examples of Horizontal Scaling</vt:lpstr>
      <vt:lpstr>Pros and Cons of Horizontal Scaling</vt:lpstr>
      <vt:lpstr>Vertical Scaling</vt:lpstr>
      <vt:lpstr>Examples of Vertical Scaling</vt:lpstr>
      <vt:lpstr>Pros and Cons of Vertical Scaling</vt:lpstr>
      <vt:lpstr>Hybrid Scaling</vt:lpstr>
      <vt:lpstr>Examples of Hybrid Scaling</vt:lpstr>
      <vt:lpstr>Pros and Cons of Hybrid Scaling</vt:lpstr>
      <vt:lpstr>Managing Rapid Growth</vt:lpstr>
      <vt:lpstr>Managing Rapid Growth</vt:lpstr>
      <vt:lpstr>Strategies for Managing Rapid Growth</vt:lpstr>
      <vt:lpstr>Importance of Adapting to Change</vt:lpstr>
      <vt:lpstr>Importance of Maintaining Quality and Consistency</vt:lpstr>
      <vt:lpstr>Strategies for Ensuring Quality and Consistency</vt:lpstr>
      <vt:lpstr>Analyzing Metrics and Key Performance Indicators</vt:lpstr>
      <vt:lpstr>Developing Strategic Partnerships</vt:lpstr>
      <vt:lpstr>Examples of Strategic Partnerships</vt:lpstr>
      <vt:lpstr>Building and Nurturing Strategic Partnerships</vt:lpstr>
      <vt:lpstr>Managing Finances for Software Startups</vt:lpstr>
      <vt:lpstr>Ensuring Financial Sustainability</vt:lpstr>
      <vt:lpstr>Expanding Product Offerings</vt:lpstr>
      <vt:lpstr>Growth Hacking Techniques</vt:lpstr>
      <vt:lpstr>Common challenges and lessons learned</vt:lpstr>
      <vt:lpstr>Handling Failures and Pivoting When Needed</vt:lpstr>
      <vt:lpstr>Handling Failures and Pivoting When Needed</vt:lpstr>
      <vt:lpstr>Successful pivots in software entrepreneurship</vt:lpstr>
      <vt:lpstr>Successful pivots in software entrepreneurship</vt:lpstr>
      <vt:lpstr>Successful pivots in software entrepreneurship</vt:lpstr>
      <vt:lpstr>Legal and Compliance Considerations</vt:lpstr>
      <vt:lpstr>Competitive Analysis and Threats</vt:lpstr>
      <vt:lpstr>Potential Growth Barriers and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Prof. Mamdouh Alenezi</cp:lastModifiedBy>
  <cp:revision>248</cp:revision>
  <cp:lastPrinted>2021-10-18T07:27:50Z</cp:lastPrinted>
  <dcterms:created xsi:type="dcterms:W3CDTF">2021-10-12T10:09:12Z</dcterms:created>
  <dcterms:modified xsi:type="dcterms:W3CDTF">2024-04-22T05:19:56Z</dcterms:modified>
</cp:coreProperties>
</file>