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733" r:id="rId3"/>
    <p:sldId id="765" r:id="rId4"/>
    <p:sldId id="766" r:id="rId5"/>
    <p:sldId id="767" r:id="rId6"/>
    <p:sldId id="764" r:id="rId7"/>
    <p:sldId id="769" r:id="rId8"/>
    <p:sldId id="768" r:id="rId9"/>
    <p:sldId id="770" r:id="rId10"/>
    <p:sldId id="772" r:id="rId11"/>
    <p:sldId id="771" r:id="rId12"/>
    <p:sldId id="773" r:id="rId13"/>
    <p:sldId id="774" r:id="rId14"/>
    <p:sldId id="775" r:id="rId15"/>
    <p:sldId id="776" r:id="rId16"/>
    <p:sldId id="777" r:id="rId17"/>
    <p:sldId id="778" r:id="rId18"/>
    <p:sldId id="779" r:id="rId19"/>
    <p:sldId id="780" r:id="rId20"/>
    <p:sldId id="781" r:id="rId21"/>
    <p:sldId id="782" r:id="rId22"/>
    <p:sldId id="786" r:id="rId23"/>
    <p:sldId id="787" r:id="rId24"/>
    <p:sldId id="788" r:id="rId25"/>
    <p:sldId id="789" r:id="rId26"/>
    <p:sldId id="790" r:id="rId27"/>
    <p:sldId id="791" r:id="rId28"/>
    <p:sldId id="792" r:id="rId29"/>
    <p:sldId id="783" r:id="rId30"/>
    <p:sldId id="784" r:id="rId31"/>
    <p:sldId id="7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5196" autoAdjust="0"/>
  </p:normalViewPr>
  <p:slideViewPr>
    <p:cSldViewPr snapToGrid="0">
      <p:cViewPr varScale="1">
        <p:scale>
          <a:sx n="85" d="100"/>
          <a:sy n="85" d="100"/>
        </p:scale>
        <p:origin x="10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1/13/2024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1/13/2024</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SE499: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DB0-E59C-488F-DB48-120F89FB5E3A}"/>
              </a:ext>
            </a:extLst>
          </p:cNvPr>
          <p:cNvSpPr>
            <a:spLocks noGrp="1"/>
          </p:cNvSpPr>
          <p:nvPr>
            <p:ph type="title"/>
          </p:nvPr>
        </p:nvSpPr>
        <p:spPr/>
        <p:txBody>
          <a:bodyPr/>
          <a:lstStyle/>
          <a:p>
            <a:r>
              <a:rPr lang="en-US" dirty="0"/>
              <a:t>Fraud detection system</a:t>
            </a:r>
          </a:p>
        </p:txBody>
      </p:sp>
      <p:sp>
        <p:nvSpPr>
          <p:cNvPr id="3" name="Content Placeholder 2">
            <a:extLst>
              <a:ext uri="{FF2B5EF4-FFF2-40B4-BE49-F238E27FC236}">
                <a16:creationId xmlns:a16="http://schemas.microsoft.com/office/drawing/2014/main" id="{81623251-174F-B456-19B6-3751C4412949}"/>
              </a:ext>
            </a:extLst>
          </p:cNvPr>
          <p:cNvSpPr>
            <a:spLocks noGrp="1"/>
          </p:cNvSpPr>
          <p:nvPr>
            <p:ph idx="1"/>
          </p:nvPr>
        </p:nvSpPr>
        <p:spPr/>
        <p:txBody>
          <a:bodyPr>
            <a:normAutofit/>
          </a:bodyPr>
          <a:lstStyle/>
          <a:p>
            <a:r>
              <a:rPr lang="en-US" dirty="0"/>
              <a:t>High-level features:</a:t>
            </a:r>
          </a:p>
          <a:p>
            <a:pPr lvl="1"/>
            <a:r>
              <a:rPr lang="en-US" dirty="0"/>
              <a:t>Data Ingestion: The system will be able to ingest large amounts of historical banking data, including transaction data, customer information, and other relevant data points.</a:t>
            </a:r>
          </a:p>
          <a:p>
            <a:pPr lvl="1"/>
            <a:r>
              <a:rPr lang="en-US" dirty="0"/>
              <a:t>Machine Learning Models: The system will use machine learning algorithms, such as decision trees, random forests, and neural networks, to identify patterns and anomalies in the data that may indicate fraudulent activity.</a:t>
            </a:r>
          </a:p>
          <a:p>
            <a:pPr lvl="1"/>
            <a:r>
              <a:rPr lang="en-US" dirty="0"/>
              <a:t>Real-Time Transaction Monitoring: The system will be able to monitor real-time transactions and flag potential fraudulent activity as it occurs.</a:t>
            </a:r>
          </a:p>
          <a:p>
            <a:pPr lvl="1"/>
            <a:r>
              <a:rPr lang="en-US" dirty="0"/>
              <a:t>Customizable Rules: The system will allow users to set custom rules and thresholds for fraud detection, allowing for greater flexibility and accuracy.</a:t>
            </a:r>
          </a:p>
        </p:txBody>
      </p:sp>
      <p:sp>
        <p:nvSpPr>
          <p:cNvPr id="4" name="Slide Number Placeholder 3">
            <a:extLst>
              <a:ext uri="{FF2B5EF4-FFF2-40B4-BE49-F238E27FC236}">
                <a16:creationId xmlns:a16="http://schemas.microsoft.com/office/drawing/2014/main" id="{D3CDA84C-60F3-841C-05A9-47D548843325}"/>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69651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DB0-E59C-488F-DB48-120F89FB5E3A}"/>
              </a:ext>
            </a:extLst>
          </p:cNvPr>
          <p:cNvSpPr>
            <a:spLocks noGrp="1"/>
          </p:cNvSpPr>
          <p:nvPr>
            <p:ph type="title"/>
          </p:nvPr>
        </p:nvSpPr>
        <p:spPr/>
        <p:txBody>
          <a:bodyPr/>
          <a:lstStyle/>
          <a:p>
            <a:r>
              <a:rPr lang="en-US" dirty="0"/>
              <a:t>Fraud detection system</a:t>
            </a:r>
          </a:p>
        </p:txBody>
      </p:sp>
      <p:sp>
        <p:nvSpPr>
          <p:cNvPr id="3" name="Content Placeholder 2">
            <a:extLst>
              <a:ext uri="{FF2B5EF4-FFF2-40B4-BE49-F238E27FC236}">
                <a16:creationId xmlns:a16="http://schemas.microsoft.com/office/drawing/2014/main" id="{81623251-174F-B456-19B6-3751C4412949}"/>
              </a:ext>
            </a:extLst>
          </p:cNvPr>
          <p:cNvSpPr>
            <a:spLocks noGrp="1"/>
          </p:cNvSpPr>
          <p:nvPr>
            <p:ph idx="1"/>
          </p:nvPr>
        </p:nvSpPr>
        <p:spPr/>
        <p:txBody>
          <a:bodyPr>
            <a:normAutofit/>
          </a:bodyPr>
          <a:lstStyle/>
          <a:p>
            <a:r>
              <a:rPr lang="en-US" dirty="0"/>
              <a:t>High-level features:</a:t>
            </a:r>
          </a:p>
          <a:p>
            <a:pPr lvl="1"/>
            <a:r>
              <a:rPr lang="en-US" dirty="0"/>
              <a:t>Integration with Banking Systems: The system will be able to integrate with existing banking systems, such as core banking systems and online banking platforms, to access data and perform transactions.</a:t>
            </a:r>
          </a:p>
          <a:p>
            <a:pPr lvl="1"/>
            <a:r>
              <a:rPr lang="en-US" dirty="0"/>
              <a:t>User Interface: The system will have an intuitive user interface that allows users to easily view and analyze transaction data, monitor fraud alerts, and adjust system settings.</a:t>
            </a:r>
          </a:p>
          <a:p>
            <a:pPr lvl="1"/>
            <a:r>
              <a:rPr lang="en-US" dirty="0"/>
              <a:t>Reporting and Analytics: The system will have robust reporting and analytics capabilities, allowing users to generate detailed reports on fraudulent activity and system performance.</a:t>
            </a:r>
          </a:p>
        </p:txBody>
      </p:sp>
      <p:sp>
        <p:nvSpPr>
          <p:cNvPr id="4" name="Slide Number Placeholder 3">
            <a:extLst>
              <a:ext uri="{FF2B5EF4-FFF2-40B4-BE49-F238E27FC236}">
                <a16:creationId xmlns:a16="http://schemas.microsoft.com/office/drawing/2014/main" id="{D3CDA84C-60F3-841C-05A9-47D548843325}"/>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40336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DB0-E59C-488F-DB48-120F89FB5E3A}"/>
              </a:ext>
            </a:extLst>
          </p:cNvPr>
          <p:cNvSpPr>
            <a:spLocks noGrp="1"/>
          </p:cNvSpPr>
          <p:nvPr>
            <p:ph type="title"/>
          </p:nvPr>
        </p:nvSpPr>
        <p:spPr/>
        <p:txBody>
          <a:bodyPr/>
          <a:lstStyle/>
          <a:p>
            <a:r>
              <a:rPr lang="en-US" dirty="0"/>
              <a:t>Fraud detection system</a:t>
            </a:r>
          </a:p>
        </p:txBody>
      </p:sp>
      <p:sp>
        <p:nvSpPr>
          <p:cNvPr id="3" name="Content Placeholder 2">
            <a:extLst>
              <a:ext uri="{FF2B5EF4-FFF2-40B4-BE49-F238E27FC236}">
                <a16:creationId xmlns:a16="http://schemas.microsoft.com/office/drawing/2014/main" id="{81623251-174F-B456-19B6-3751C4412949}"/>
              </a:ext>
            </a:extLst>
          </p:cNvPr>
          <p:cNvSpPr>
            <a:spLocks noGrp="1"/>
          </p:cNvSpPr>
          <p:nvPr>
            <p:ph idx="1"/>
          </p:nvPr>
        </p:nvSpPr>
        <p:spPr/>
        <p:txBody>
          <a:bodyPr>
            <a:normAutofit/>
          </a:bodyPr>
          <a:lstStyle/>
          <a:p>
            <a:r>
              <a:rPr lang="en-US" dirty="0"/>
              <a:t>Expected outcomes:</a:t>
            </a:r>
          </a:p>
          <a:p>
            <a:pPr lvl="1"/>
            <a:r>
              <a:rPr lang="en-US" dirty="0"/>
              <a:t>Improved Fraud Detection Accuracy</a:t>
            </a:r>
          </a:p>
          <a:p>
            <a:pPr lvl="1"/>
            <a:r>
              <a:rPr lang="en-US" dirty="0"/>
              <a:t>Provide real-time alerts to users when potential fraudulent activity is detected</a:t>
            </a:r>
          </a:p>
          <a:p>
            <a:pPr lvl="1"/>
            <a:r>
              <a:rPr lang="en-US" dirty="0"/>
              <a:t>Customizable rules that allow users to tailor the system to their specific needs and risk tolerance</a:t>
            </a:r>
          </a:p>
          <a:p>
            <a:pPr lvl="1"/>
            <a:r>
              <a:rPr lang="en-US" dirty="0"/>
              <a:t>Integration with Existing Systems</a:t>
            </a:r>
          </a:p>
          <a:p>
            <a:pPr lvl="1"/>
            <a:r>
              <a:rPr lang="en-US" dirty="0"/>
              <a:t>Improved Customer Experience</a:t>
            </a:r>
          </a:p>
          <a:p>
            <a:pPr lvl="1"/>
            <a:r>
              <a:rPr lang="en-US" dirty="0"/>
              <a:t>Scalability</a:t>
            </a:r>
          </a:p>
          <a:p>
            <a:pPr lvl="1"/>
            <a:r>
              <a:rPr lang="en-US" dirty="0"/>
              <a:t>Reduced Operational Costs</a:t>
            </a:r>
          </a:p>
        </p:txBody>
      </p:sp>
      <p:sp>
        <p:nvSpPr>
          <p:cNvPr id="4" name="Slide Number Placeholder 3">
            <a:extLst>
              <a:ext uri="{FF2B5EF4-FFF2-40B4-BE49-F238E27FC236}">
                <a16:creationId xmlns:a16="http://schemas.microsoft.com/office/drawing/2014/main" id="{D3CDA84C-60F3-841C-05A9-47D548843325}"/>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45270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D025-E6F8-95D7-E809-766FDDEC3A11}"/>
              </a:ext>
            </a:extLst>
          </p:cNvPr>
          <p:cNvSpPr>
            <a:spLocks noGrp="1"/>
          </p:cNvSpPr>
          <p:nvPr>
            <p:ph type="title"/>
          </p:nvPr>
        </p:nvSpPr>
        <p:spPr/>
        <p:txBody>
          <a:bodyPr/>
          <a:lstStyle/>
          <a:p>
            <a:r>
              <a:rPr lang="en-US" dirty="0"/>
              <a:t>Financial planning and investment advisory</a:t>
            </a:r>
          </a:p>
        </p:txBody>
      </p:sp>
      <p:sp>
        <p:nvSpPr>
          <p:cNvPr id="3" name="Content Placeholder 2">
            <a:extLst>
              <a:ext uri="{FF2B5EF4-FFF2-40B4-BE49-F238E27FC236}">
                <a16:creationId xmlns:a16="http://schemas.microsoft.com/office/drawing/2014/main" id="{BA29FF3F-D1F3-A735-A467-63668C7DCC86}"/>
              </a:ext>
            </a:extLst>
          </p:cNvPr>
          <p:cNvSpPr>
            <a:spLocks noGrp="1"/>
          </p:cNvSpPr>
          <p:nvPr>
            <p:ph idx="1"/>
          </p:nvPr>
        </p:nvSpPr>
        <p:spPr/>
        <p:txBody>
          <a:bodyPr/>
          <a:lstStyle/>
          <a:p>
            <a:r>
              <a:rPr lang="en-US" dirty="0"/>
              <a:t>The system is designed to provide personalized investment advice to users in Saudi Arabia using open banking data. </a:t>
            </a:r>
          </a:p>
          <a:p>
            <a:r>
              <a:rPr lang="en-US" dirty="0"/>
              <a:t>The platform will offer features such as portfolio management, risk management, and goal-based investment planning to help users make informed investment decisions.</a:t>
            </a:r>
          </a:p>
        </p:txBody>
      </p:sp>
      <p:sp>
        <p:nvSpPr>
          <p:cNvPr id="4" name="Slide Number Placeholder 3">
            <a:extLst>
              <a:ext uri="{FF2B5EF4-FFF2-40B4-BE49-F238E27FC236}">
                <a16:creationId xmlns:a16="http://schemas.microsoft.com/office/drawing/2014/main" id="{CEC0C92A-7804-97E3-82EE-FA3B8493B04D}"/>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89462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D025-E6F8-95D7-E809-766FDDEC3A11}"/>
              </a:ext>
            </a:extLst>
          </p:cNvPr>
          <p:cNvSpPr>
            <a:spLocks noGrp="1"/>
          </p:cNvSpPr>
          <p:nvPr>
            <p:ph type="title"/>
          </p:nvPr>
        </p:nvSpPr>
        <p:spPr/>
        <p:txBody>
          <a:bodyPr/>
          <a:lstStyle/>
          <a:p>
            <a:r>
              <a:rPr lang="en-US" dirty="0"/>
              <a:t>Financial planning and investment advisory</a:t>
            </a:r>
          </a:p>
        </p:txBody>
      </p:sp>
      <p:sp>
        <p:nvSpPr>
          <p:cNvPr id="3" name="Content Placeholder 2">
            <a:extLst>
              <a:ext uri="{FF2B5EF4-FFF2-40B4-BE49-F238E27FC236}">
                <a16:creationId xmlns:a16="http://schemas.microsoft.com/office/drawing/2014/main" id="{BA29FF3F-D1F3-A735-A467-63668C7DCC86}"/>
              </a:ext>
            </a:extLst>
          </p:cNvPr>
          <p:cNvSpPr>
            <a:spLocks noGrp="1"/>
          </p:cNvSpPr>
          <p:nvPr>
            <p:ph idx="1"/>
          </p:nvPr>
        </p:nvSpPr>
        <p:spPr/>
        <p:txBody>
          <a:bodyPr>
            <a:normAutofit/>
          </a:bodyPr>
          <a:lstStyle/>
          <a:p>
            <a:r>
              <a:rPr lang="en-US" dirty="0"/>
              <a:t>High-level features:</a:t>
            </a:r>
          </a:p>
          <a:p>
            <a:pPr lvl="1"/>
            <a:r>
              <a:rPr lang="en-US" dirty="0"/>
              <a:t>Integrate with open banking data sources to collect financial data on users</a:t>
            </a:r>
          </a:p>
          <a:p>
            <a:pPr lvl="1"/>
            <a:r>
              <a:rPr lang="en-US" dirty="0"/>
              <a:t>Create a comprehensive profile for each user</a:t>
            </a:r>
          </a:p>
          <a:p>
            <a:pPr lvl="1"/>
            <a:r>
              <a:rPr lang="en-US" dirty="0"/>
              <a:t>Provide users with a diversified investment portfolio based on their profile</a:t>
            </a:r>
          </a:p>
          <a:p>
            <a:pPr lvl="1"/>
            <a:r>
              <a:rPr lang="en-US" dirty="0"/>
              <a:t>Continuously monitor and assess the risk associated with each user's portfolio</a:t>
            </a:r>
          </a:p>
          <a:p>
            <a:pPr lvl="1"/>
            <a:r>
              <a:rPr lang="en-US" dirty="0"/>
              <a:t>Allow users to set investment goals</a:t>
            </a:r>
          </a:p>
          <a:p>
            <a:pPr lvl="1"/>
            <a:r>
              <a:rPr lang="en-US" dirty="0"/>
              <a:t>Send alerts and notifications to users when there are changes in their portfolio</a:t>
            </a:r>
          </a:p>
          <a:p>
            <a:pPr lvl="1"/>
            <a:r>
              <a:rPr lang="en-US" dirty="0"/>
              <a:t>Provide detailed reports and analytics on portfolio performance, risk assessment, and goal progress.</a:t>
            </a:r>
          </a:p>
        </p:txBody>
      </p:sp>
      <p:sp>
        <p:nvSpPr>
          <p:cNvPr id="4" name="Slide Number Placeholder 3">
            <a:extLst>
              <a:ext uri="{FF2B5EF4-FFF2-40B4-BE49-F238E27FC236}">
                <a16:creationId xmlns:a16="http://schemas.microsoft.com/office/drawing/2014/main" id="{CEC0C92A-7804-97E3-82EE-FA3B8493B04D}"/>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713385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D025-E6F8-95D7-E809-766FDDEC3A11}"/>
              </a:ext>
            </a:extLst>
          </p:cNvPr>
          <p:cNvSpPr>
            <a:spLocks noGrp="1"/>
          </p:cNvSpPr>
          <p:nvPr>
            <p:ph type="title"/>
          </p:nvPr>
        </p:nvSpPr>
        <p:spPr/>
        <p:txBody>
          <a:bodyPr/>
          <a:lstStyle/>
          <a:p>
            <a:r>
              <a:rPr lang="en-US" dirty="0"/>
              <a:t>Financial planning and investment advisory</a:t>
            </a:r>
          </a:p>
        </p:txBody>
      </p:sp>
      <p:sp>
        <p:nvSpPr>
          <p:cNvPr id="3" name="Content Placeholder 2">
            <a:extLst>
              <a:ext uri="{FF2B5EF4-FFF2-40B4-BE49-F238E27FC236}">
                <a16:creationId xmlns:a16="http://schemas.microsoft.com/office/drawing/2014/main" id="{BA29FF3F-D1F3-A735-A467-63668C7DCC86}"/>
              </a:ext>
            </a:extLst>
          </p:cNvPr>
          <p:cNvSpPr>
            <a:spLocks noGrp="1"/>
          </p:cNvSpPr>
          <p:nvPr>
            <p:ph idx="1"/>
          </p:nvPr>
        </p:nvSpPr>
        <p:spPr/>
        <p:txBody>
          <a:bodyPr>
            <a:normAutofit/>
          </a:bodyPr>
          <a:lstStyle/>
          <a:p>
            <a:r>
              <a:rPr lang="en-US" dirty="0"/>
              <a:t>Expected outcomes:</a:t>
            </a:r>
          </a:p>
          <a:p>
            <a:pPr lvl="1"/>
            <a:r>
              <a:rPr lang="en-US" dirty="0"/>
              <a:t>Provide personalized investment advice to users</a:t>
            </a:r>
          </a:p>
          <a:p>
            <a:pPr lvl="1"/>
            <a:r>
              <a:rPr lang="en-US" dirty="0"/>
              <a:t>Help users optimize their investment portfolios and improve their overall performance</a:t>
            </a:r>
          </a:p>
          <a:p>
            <a:pPr lvl="1"/>
            <a:r>
              <a:rPr lang="en-US" dirty="0"/>
              <a:t>Help users mitigate risk and protect their investments from market fluctuations</a:t>
            </a:r>
          </a:p>
          <a:p>
            <a:pPr lvl="1"/>
            <a:r>
              <a:rPr lang="en-US" dirty="0"/>
              <a:t>Help users achieve their investment goals</a:t>
            </a:r>
          </a:p>
          <a:p>
            <a:pPr lvl="1"/>
            <a:r>
              <a:rPr lang="en-US" dirty="0"/>
              <a:t>Help users understand their portfolio performance and risk assessment</a:t>
            </a:r>
          </a:p>
          <a:p>
            <a:pPr lvl="1"/>
            <a:r>
              <a:rPr lang="en-US" dirty="0"/>
              <a:t>User Satisfaction</a:t>
            </a:r>
          </a:p>
          <a:p>
            <a:pPr lvl="1"/>
            <a:r>
              <a:rPr lang="en-US" dirty="0"/>
              <a:t>Competitive Advantage</a:t>
            </a:r>
          </a:p>
        </p:txBody>
      </p:sp>
      <p:sp>
        <p:nvSpPr>
          <p:cNvPr id="4" name="Slide Number Placeholder 3">
            <a:extLst>
              <a:ext uri="{FF2B5EF4-FFF2-40B4-BE49-F238E27FC236}">
                <a16:creationId xmlns:a16="http://schemas.microsoft.com/office/drawing/2014/main" id="{CEC0C92A-7804-97E3-82EE-FA3B8493B04D}"/>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19199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lstStyle/>
          <a:p>
            <a:r>
              <a:rPr lang="en-US" dirty="0" err="1"/>
              <a:t>Akaunting</a:t>
            </a:r>
            <a:r>
              <a:rPr lang="en-US" dirty="0"/>
              <a:t> is an open-source accounting system that needs to be customized to comply with Saudi Arabia's regulations on reporting, taxing, and invoicing. </a:t>
            </a:r>
          </a:p>
          <a:p>
            <a:r>
              <a:rPr lang="en-US" dirty="0"/>
              <a:t>The customization will ensure that the system meets the requirements of the Saudi Arabian government and financial institutions.</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71328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lstStyle/>
          <a:p>
            <a:r>
              <a:rPr lang="en-US" dirty="0"/>
              <a:t>High-level features:</a:t>
            </a:r>
          </a:p>
          <a:p>
            <a:pPr lvl="1"/>
            <a:r>
              <a:rPr lang="en-US" dirty="0"/>
              <a:t>Reporting:</a:t>
            </a:r>
          </a:p>
          <a:p>
            <a:pPr lvl="2"/>
            <a:r>
              <a:rPr lang="en-US" dirty="0"/>
              <a:t>Customize </a:t>
            </a:r>
            <a:r>
              <a:rPr lang="en-US" dirty="0" err="1"/>
              <a:t>Akaunting's</a:t>
            </a:r>
            <a:r>
              <a:rPr lang="en-US" dirty="0"/>
              <a:t> reporting feature to generate reports that comply with Saudi Arabia's financial reporting standards.</a:t>
            </a:r>
          </a:p>
          <a:p>
            <a:pPr lvl="2"/>
            <a:r>
              <a:rPr lang="en-US" dirty="0"/>
              <a:t>Implement a reporting template that includes the necessary financial statements, such as balance sheets, income statements, and cash flow statements.</a:t>
            </a:r>
          </a:p>
          <a:p>
            <a:pPr lvl="2"/>
            <a:r>
              <a:rPr lang="en-US" dirty="0"/>
              <a:t>Ensure that the reports can be exported in formats acceptable to Saudi Arabia's financial institutions and government agencies.</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02585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lstStyle/>
          <a:p>
            <a:r>
              <a:rPr lang="en-US" dirty="0"/>
              <a:t>High-level features:</a:t>
            </a:r>
          </a:p>
          <a:p>
            <a:pPr lvl="1"/>
            <a:r>
              <a:rPr lang="en-US" dirty="0"/>
              <a:t>Taxing:</a:t>
            </a:r>
          </a:p>
          <a:p>
            <a:pPr lvl="2"/>
            <a:r>
              <a:rPr lang="en-US" dirty="0"/>
              <a:t>Customize </a:t>
            </a:r>
            <a:r>
              <a:rPr lang="en-US" dirty="0" err="1"/>
              <a:t>Akaunting's</a:t>
            </a:r>
            <a:r>
              <a:rPr lang="en-US" dirty="0"/>
              <a:t> tax feature to calculate taxes according to Saudi Arabia's tax laws and regulations.</a:t>
            </a:r>
          </a:p>
          <a:p>
            <a:pPr lvl="2"/>
            <a:r>
              <a:rPr lang="en-US" dirty="0"/>
              <a:t>Implement a tax calculator that can compute taxes based on various factors, such as income, expenses, and depreciation.</a:t>
            </a:r>
          </a:p>
          <a:p>
            <a:pPr lvl="2"/>
            <a:r>
              <a:rPr lang="en-US" dirty="0"/>
              <a:t>Ensure that the tax calculations are accurate and comply with Saudi Arabia's tax regulations.</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1651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lstStyle/>
          <a:p>
            <a:r>
              <a:rPr lang="en-US" dirty="0"/>
              <a:t>High-level features:</a:t>
            </a:r>
          </a:p>
          <a:p>
            <a:pPr lvl="1"/>
            <a:r>
              <a:rPr lang="en-US" dirty="0"/>
              <a:t>Invoicing:</a:t>
            </a:r>
          </a:p>
          <a:p>
            <a:pPr lvl="2"/>
            <a:r>
              <a:rPr lang="en-US" dirty="0"/>
              <a:t>Customize </a:t>
            </a:r>
            <a:r>
              <a:rPr lang="en-US" dirty="0" err="1"/>
              <a:t>Akaunting's</a:t>
            </a:r>
            <a:r>
              <a:rPr lang="en-US" dirty="0"/>
              <a:t> invoicing feature to generate invoices that comply with Saudi Arabia's invoicing regulations.</a:t>
            </a:r>
          </a:p>
          <a:p>
            <a:pPr lvl="2"/>
            <a:r>
              <a:rPr lang="en-US" dirty="0"/>
              <a:t>Implement an invoicing template that includes the necessary information, such as the customer's name, address, and tax identification number.</a:t>
            </a:r>
          </a:p>
          <a:p>
            <a:pPr lvl="2"/>
            <a:r>
              <a:rPr lang="en-US" dirty="0"/>
              <a:t>Ensure that the invoices can be exported in formats acceptable to Saudi Arabia's financial institutions and government agencies.</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63212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a:bodyPr>
          <a:lstStyle/>
          <a:p>
            <a:pPr>
              <a:lnSpc>
                <a:spcPct val="100000"/>
              </a:lnSpc>
            </a:pPr>
            <a:r>
              <a:rPr lang="en-US" dirty="0"/>
              <a:t>The Senior Project is the capstone of Software Engineering. </a:t>
            </a:r>
          </a:p>
          <a:p>
            <a:pPr>
              <a:lnSpc>
                <a:spcPct val="100000"/>
              </a:lnSpc>
            </a:pPr>
            <a:r>
              <a:rPr lang="en-US" dirty="0"/>
              <a:t>It concludes the series of required core computing, design, and software engineering courses. </a:t>
            </a:r>
          </a:p>
          <a:p>
            <a:pPr>
              <a:lnSpc>
                <a:spcPct val="100000"/>
              </a:lnSpc>
            </a:pPr>
            <a:r>
              <a:rPr lang="en-US" dirty="0"/>
              <a:t>The Senior Project builds upon previous courses in mathematics, basic sciences, humanities, social sciences, professional issues, and communication skills. </a:t>
            </a:r>
          </a:p>
          <a:p>
            <a:pPr>
              <a:lnSpc>
                <a:spcPct val="100000"/>
              </a:lnSpc>
            </a:pPr>
            <a:r>
              <a:rPr lang="en-US" dirty="0"/>
              <a:t>Therefore, it has been structured to be the major meaningful engineering experience for students. </a:t>
            </a:r>
          </a:p>
          <a:p>
            <a:pPr>
              <a:lnSpc>
                <a:spcPct val="100000"/>
              </a:lnSpc>
            </a:pPr>
            <a:r>
              <a:rPr lang="en-US" dirty="0"/>
              <a:t>Students develop knowledge, skills, and attitudes in the sequence of courses that help them to integrate previous course work and to successfully plan, control, and implement design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69771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lstStyle/>
          <a:p>
            <a:r>
              <a:rPr lang="en-US" dirty="0"/>
              <a:t>High-level features:</a:t>
            </a:r>
          </a:p>
          <a:p>
            <a:pPr lvl="1"/>
            <a:r>
              <a:rPr lang="en-US" dirty="0"/>
              <a:t>User interface:</a:t>
            </a:r>
          </a:p>
          <a:p>
            <a:pPr lvl="2"/>
            <a:r>
              <a:rPr lang="en-US" dirty="0"/>
              <a:t>Customize </a:t>
            </a:r>
            <a:r>
              <a:rPr lang="en-US" dirty="0" err="1"/>
              <a:t>Akaunting's</a:t>
            </a:r>
            <a:r>
              <a:rPr lang="en-US" dirty="0"/>
              <a:t> user interface to support Arabic language and formatting.</a:t>
            </a:r>
          </a:p>
          <a:p>
            <a:pPr lvl="2"/>
            <a:r>
              <a:rPr lang="en-US" dirty="0"/>
              <a:t>Implement a user-friendly interface that is easy to navigate and understand for users in Saudi Arabia.</a:t>
            </a:r>
          </a:p>
          <a:p>
            <a:pPr lvl="2"/>
            <a:r>
              <a:rPr lang="en-US" dirty="0"/>
              <a:t>Ensure that the interface complies with Saudi Arabia's accessibility standards.</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24117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47AB-D187-5B74-1E5B-0FE19667E2DC}"/>
              </a:ext>
            </a:extLst>
          </p:cNvPr>
          <p:cNvSpPr>
            <a:spLocks noGrp="1"/>
          </p:cNvSpPr>
          <p:nvPr>
            <p:ph type="title"/>
          </p:nvPr>
        </p:nvSpPr>
        <p:spPr/>
        <p:txBody>
          <a:bodyPr/>
          <a:lstStyle/>
          <a:p>
            <a:r>
              <a:rPr lang="en-US" dirty="0" err="1"/>
              <a:t>Akaunting</a:t>
            </a:r>
            <a:r>
              <a:rPr lang="en-US" dirty="0"/>
              <a:t> Saudization</a:t>
            </a:r>
          </a:p>
        </p:txBody>
      </p:sp>
      <p:sp>
        <p:nvSpPr>
          <p:cNvPr id="3" name="Content Placeholder 2">
            <a:extLst>
              <a:ext uri="{FF2B5EF4-FFF2-40B4-BE49-F238E27FC236}">
                <a16:creationId xmlns:a16="http://schemas.microsoft.com/office/drawing/2014/main" id="{77A53AE9-3D65-10BD-5040-15A5ADE5BF7F}"/>
              </a:ext>
            </a:extLst>
          </p:cNvPr>
          <p:cNvSpPr>
            <a:spLocks noGrp="1"/>
          </p:cNvSpPr>
          <p:nvPr>
            <p:ph idx="1"/>
          </p:nvPr>
        </p:nvSpPr>
        <p:spPr/>
        <p:txBody>
          <a:bodyPr>
            <a:normAutofit/>
          </a:bodyPr>
          <a:lstStyle/>
          <a:p>
            <a:r>
              <a:rPr lang="en-US" dirty="0"/>
              <a:t>Expected outcomes:</a:t>
            </a:r>
          </a:p>
          <a:p>
            <a:pPr lvl="1"/>
            <a:r>
              <a:rPr lang="en-US" dirty="0"/>
              <a:t>A customized version of </a:t>
            </a:r>
            <a:r>
              <a:rPr lang="en-US" dirty="0" err="1"/>
              <a:t>Akaunting</a:t>
            </a:r>
            <a:r>
              <a:rPr lang="en-US" dirty="0"/>
              <a:t> that complies with Saudi Arabia's regulations on reporting, taxing, and invoicing.</a:t>
            </a:r>
          </a:p>
          <a:p>
            <a:pPr lvl="1"/>
            <a:r>
              <a:rPr lang="en-US" dirty="0"/>
              <a:t>A user-friendly interface that supports Arabic language and formatting.</a:t>
            </a:r>
          </a:p>
          <a:p>
            <a:pPr lvl="1"/>
            <a:r>
              <a:rPr lang="en-US" dirty="0"/>
              <a:t>Accurate tax calculations and reporting that comply with Saudi Arabia's tax regulations.</a:t>
            </a:r>
          </a:p>
          <a:p>
            <a:pPr lvl="1"/>
            <a:r>
              <a:rPr lang="en-US" dirty="0"/>
              <a:t>Improved financial management and compliance for businesses in Saudi Arabia.</a:t>
            </a:r>
          </a:p>
          <a:p>
            <a:pPr lvl="1"/>
            <a:r>
              <a:rPr lang="en-US" dirty="0"/>
              <a:t>Enhanced collaboration between businesses and financial institutions in Saudi Arabia.</a:t>
            </a:r>
          </a:p>
        </p:txBody>
      </p:sp>
      <p:sp>
        <p:nvSpPr>
          <p:cNvPr id="4" name="Slide Number Placeholder 3">
            <a:extLst>
              <a:ext uri="{FF2B5EF4-FFF2-40B4-BE49-F238E27FC236}">
                <a16:creationId xmlns:a16="http://schemas.microsoft.com/office/drawing/2014/main" id="{92352600-AC5E-780D-A4AE-592C81DBAAB4}"/>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00487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The goal of this project is to customize </a:t>
            </a:r>
            <a:r>
              <a:rPr lang="en-US" dirty="0" err="1"/>
              <a:t>SuiteCRM</a:t>
            </a:r>
            <a:r>
              <a:rPr lang="en-US" dirty="0"/>
              <a:t>, an open-source customer relationship management (CRM) system, to fit the needs of the Saudi market. </a:t>
            </a:r>
          </a:p>
          <a:p>
            <a:r>
              <a:rPr lang="en-US" dirty="0"/>
              <a:t>The customization should address cultural and language differences, as well as local business practices and regulations.</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99038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High Level Features:</a:t>
            </a:r>
          </a:p>
          <a:p>
            <a:pPr lvl="1"/>
            <a:r>
              <a:rPr lang="en-US" dirty="0"/>
              <a:t>Arabic Language Support:</a:t>
            </a:r>
          </a:p>
          <a:p>
            <a:pPr lvl="2"/>
            <a:r>
              <a:rPr lang="en-US" dirty="0"/>
              <a:t>The system should support Arabic language for user interface, documentation, and reporting.</a:t>
            </a:r>
          </a:p>
          <a:p>
            <a:pPr lvl="2"/>
            <a:r>
              <a:rPr lang="en-US" dirty="0"/>
              <a:t>The system should be able to handle Arabic text data, including names, addresses, and other customer information.</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98706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High Level Features:</a:t>
            </a:r>
          </a:p>
          <a:p>
            <a:pPr lvl="1"/>
            <a:r>
              <a:rPr lang="en-US" dirty="0"/>
              <a:t>Islamic Calendar:</a:t>
            </a:r>
          </a:p>
          <a:p>
            <a:pPr lvl="2"/>
            <a:r>
              <a:rPr lang="en-US" dirty="0"/>
              <a:t>The system should use the Islamic calendar instead of the Gregorian calendar.</a:t>
            </a:r>
          </a:p>
          <a:p>
            <a:pPr lvl="2"/>
            <a:r>
              <a:rPr lang="en-US" dirty="0"/>
              <a:t>The system should be able to handle dates and scheduling based on the Islamic calendar.</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10198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High Level Features:</a:t>
            </a:r>
          </a:p>
          <a:p>
            <a:pPr lvl="1"/>
            <a:r>
              <a:rPr lang="en-US" dirty="0"/>
              <a:t>Localization of Currency and Units:</a:t>
            </a:r>
          </a:p>
          <a:p>
            <a:pPr lvl="2"/>
            <a:r>
              <a:rPr lang="en-US" dirty="0"/>
              <a:t>The system should support the Saudi Riyal (SAR) as the local currency.</a:t>
            </a:r>
          </a:p>
          <a:p>
            <a:pPr lvl="2"/>
            <a:r>
              <a:rPr lang="en-US" dirty="0"/>
              <a:t>The system should be able to handle units of measurement used in Saudi Arabia (e.g., meters, liters, etc.).</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571221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High Level Features:</a:t>
            </a:r>
          </a:p>
          <a:p>
            <a:pPr lvl="1"/>
            <a:r>
              <a:rPr lang="en-US" dirty="0"/>
              <a:t>Compliance with Saudi Laws and Regulations:</a:t>
            </a:r>
          </a:p>
          <a:p>
            <a:pPr lvl="2"/>
            <a:r>
              <a:rPr lang="en-US" dirty="0"/>
              <a:t>The system should comply with Saudi laws and regulations related to data privacy and security.</a:t>
            </a:r>
          </a:p>
          <a:p>
            <a:pPr lvl="2"/>
            <a:r>
              <a:rPr lang="en-US" dirty="0"/>
              <a:t>The system should be able to handle required government reporting and filing.</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071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lstStyle/>
          <a:p>
            <a:r>
              <a:rPr lang="en-US" dirty="0"/>
              <a:t>High Level Features:</a:t>
            </a:r>
          </a:p>
          <a:p>
            <a:pPr lvl="1"/>
            <a:r>
              <a:rPr lang="en-US" dirty="0"/>
              <a:t>Reporting and Analytics:</a:t>
            </a:r>
          </a:p>
          <a:p>
            <a:pPr lvl="2"/>
            <a:r>
              <a:rPr lang="en-US" dirty="0"/>
              <a:t>The system should provide reporting and analytics capabilities that are relevant to the Saudi market.</a:t>
            </a:r>
          </a:p>
          <a:p>
            <a:pPr lvl="2"/>
            <a:r>
              <a:rPr lang="en-US" dirty="0"/>
              <a:t>The system should be able to handle data visualization and dashboarding for Arabic language users.</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058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3523-9C5D-E408-3089-D4D418219E21}"/>
              </a:ext>
            </a:extLst>
          </p:cNvPr>
          <p:cNvSpPr>
            <a:spLocks noGrp="1"/>
          </p:cNvSpPr>
          <p:nvPr>
            <p:ph type="title"/>
          </p:nvPr>
        </p:nvSpPr>
        <p:spPr/>
        <p:txBody>
          <a:bodyPr>
            <a:normAutofit/>
          </a:bodyPr>
          <a:lstStyle/>
          <a:p>
            <a:r>
              <a:rPr lang="en-US" dirty="0" err="1"/>
              <a:t>SuiteCRM</a:t>
            </a:r>
            <a:r>
              <a:rPr lang="en-US" dirty="0"/>
              <a:t> Saudization</a:t>
            </a:r>
          </a:p>
        </p:txBody>
      </p:sp>
      <p:sp>
        <p:nvSpPr>
          <p:cNvPr id="3" name="Content Placeholder 2">
            <a:extLst>
              <a:ext uri="{FF2B5EF4-FFF2-40B4-BE49-F238E27FC236}">
                <a16:creationId xmlns:a16="http://schemas.microsoft.com/office/drawing/2014/main" id="{E3BF297D-5F5B-A526-1CAC-3975E31F22D1}"/>
              </a:ext>
            </a:extLst>
          </p:cNvPr>
          <p:cNvSpPr>
            <a:spLocks noGrp="1"/>
          </p:cNvSpPr>
          <p:nvPr>
            <p:ph idx="1"/>
          </p:nvPr>
        </p:nvSpPr>
        <p:spPr/>
        <p:txBody>
          <a:bodyPr>
            <a:normAutofit/>
          </a:bodyPr>
          <a:lstStyle/>
          <a:p>
            <a:r>
              <a:rPr lang="en-US" dirty="0"/>
              <a:t>Expected Outcomes:</a:t>
            </a:r>
          </a:p>
          <a:p>
            <a:pPr lvl="1"/>
            <a:r>
              <a:rPr lang="en-US" dirty="0"/>
              <a:t>Provide a better customer experience for Saudi users, taking into account local language, culture, and business practices</a:t>
            </a:r>
          </a:p>
          <a:p>
            <a:pPr lvl="1"/>
            <a:r>
              <a:rPr lang="en-US" dirty="0"/>
              <a:t>Improve efficiency for businesses operating in Saudi Arabia</a:t>
            </a:r>
          </a:p>
          <a:p>
            <a:pPr lvl="1"/>
            <a:r>
              <a:rPr lang="en-US" dirty="0"/>
              <a:t>Ensure compliance with Saudi laws and regulations</a:t>
            </a:r>
          </a:p>
          <a:p>
            <a:pPr lvl="1"/>
            <a:r>
              <a:rPr lang="en-US" dirty="0"/>
              <a:t>Enhance collaboration between teams and stakeholders</a:t>
            </a:r>
          </a:p>
          <a:p>
            <a:pPr lvl="1"/>
            <a:r>
              <a:rPr lang="en-US" dirty="0"/>
              <a:t>Provide better analytics and reporting capabilities</a:t>
            </a:r>
          </a:p>
          <a:p>
            <a:pPr lvl="1"/>
            <a:r>
              <a:rPr lang="en-US" dirty="0"/>
              <a:t>Reduce costs associated with implementing and maintaining a separate CRM system that is not tailored to the local market</a:t>
            </a:r>
          </a:p>
        </p:txBody>
      </p:sp>
      <p:sp>
        <p:nvSpPr>
          <p:cNvPr id="4" name="Slide Number Placeholder 3">
            <a:extLst>
              <a:ext uri="{FF2B5EF4-FFF2-40B4-BE49-F238E27FC236}">
                <a16:creationId xmlns:a16="http://schemas.microsoft.com/office/drawing/2014/main" id="{1AB4E19E-26A4-B023-9B0D-E5527DCCB342}"/>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047663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7B31-C026-85B6-1B2F-B02EC3421F41}"/>
              </a:ext>
            </a:extLst>
          </p:cNvPr>
          <p:cNvSpPr>
            <a:spLocks noGrp="1"/>
          </p:cNvSpPr>
          <p:nvPr>
            <p:ph type="title"/>
          </p:nvPr>
        </p:nvSpPr>
        <p:spPr/>
        <p:txBody>
          <a:bodyPr/>
          <a:lstStyle/>
          <a:p>
            <a:r>
              <a:rPr lang="en-US" dirty="0"/>
              <a:t>Collaboration and management tool</a:t>
            </a:r>
          </a:p>
        </p:txBody>
      </p:sp>
      <p:sp>
        <p:nvSpPr>
          <p:cNvPr id="3" name="Content Placeholder 2">
            <a:extLst>
              <a:ext uri="{FF2B5EF4-FFF2-40B4-BE49-F238E27FC236}">
                <a16:creationId xmlns:a16="http://schemas.microsoft.com/office/drawing/2014/main" id="{7D8BA5FB-09C1-4AD2-3FE0-A52EF85FDF06}"/>
              </a:ext>
            </a:extLst>
          </p:cNvPr>
          <p:cNvSpPr>
            <a:spLocks noGrp="1"/>
          </p:cNvSpPr>
          <p:nvPr>
            <p:ph idx="1"/>
          </p:nvPr>
        </p:nvSpPr>
        <p:spPr/>
        <p:txBody>
          <a:bodyPr/>
          <a:lstStyle/>
          <a:p>
            <a:r>
              <a:rPr lang="en-US" dirty="0"/>
              <a:t>The collaboration and management tool is designed to help teams in university to collaborate on projects and manage their project progress and tasks more efficiently. </a:t>
            </a:r>
          </a:p>
          <a:p>
            <a:r>
              <a:rPr lang="en-US" dirty="0"/>
              <a:t>The tool should provide an easy-to-use interface for team members to communicate, share files, track progress, and manage tasks.</a:t>
            </a:r>
          </a:p>
        </p:txBody>
      </p:sp>
      <p:sp>
        <p:nvSpPr>
          <p:cNvPr id="4" name="Slide Number Placeholder 3">
            <a:extLst>
              <a:ext uri="{FF2B5EF4-FFF2-40B4-BE49-F238E27FC236}">
                <a16:creationId xmlns:a16="http://schemas.microsoft.com/office/drawing/2014/main" id="{578B9198-2934-513E-3723-F2B54243D91B}"/>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43147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Characteristics</a:t>
            </a:r>
          </a:p>
        </p:txBody>
      </p:sp>
      <p:sp>
        <p:nvSpPr>
          <p:cNvPr id="3" name="Content Placeholder 2"/>
          <p:cNvSpPr>
            <a:spLocks noGrp="1"/>
          </p:cNvSpPr>
          <p:nvPr>
            <p:ph idx="1"/>
          </p:nvPr>
        </p:nvSpPr>
        <p:spPr/>
        <p:txBody>
          <a:bodyPr>
            <a:normAutofit/>
          </a:bodyPr>
          <a:lstStyle/>
          <a:p>
            <a:r>
              <a:rPr lang="en-US" dirty="0"/>
              <a:t>A Software Engineering senior project is normally a small-scale system involving both software design and implementation.</a:t>
            </a:r>
          </a:p>
          <a:p>
            <a:r>
              <a:rPr lang="en-US" dirty="0"/>
              <a:t>The project aim is the development of a system, a website, and/or a mobile application. </a:t>
            </a:r>
          </a:p>
          <a:p>
            <a:r>
              <a:rPr lang="en-US" dirty="0"/>
              <a:t>The project needs to use concepts learned in curriculum. Examples of these concepts include object-oriented programming, data abstraction, modularity, portability, web design, e-commerce, networking, user interface, software engineering issues, logic programming, heuristics, algorithm efficiency. </a:t>
            </a:r>
          </a:p>
          <a:p>
            <a:r>
              <a:rPr lang="en-US" dirty="0"/>
              <a:t>While some pre-built modules may be used, a significant part of the system must be designed.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091000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7B31-C026-85B6-1B2F-B02EC3421F41}"/>
              </a:ext>
            </a:extLst>
          </p:cNvPr>
          <p:cNvSpPr>
            <a:spLocks noGrp="1"/>
          </p:cNvSpPr>
          <p:nvPr>
            <p:ph type="title"/>
          </p:nvPr>
        </p:nvSpPr>
        <p:spPr/>
        <p:txBody>
          <a:bodyPr/>
          <a:lstStyle/>
          <a:p>
            <a:r>
              <a:rPr lang="en-US" dirty="0"/>
              <a:t>Collaboration and management tool</a:t>
            </a:r>
          </a:p>
        </p:txBody>
      </p:sp>
      <p:sp>
        <p:nvSpPr>
          <p:cNvPr id="3" name="Content Placeholder 2">
            <a:extLst>
              <a:ext uri="{FF2B5EF4-FFF2-40B4-BE49-F238E27FC236}">
                <a16:creationId xmlns:a16="http://schemas.microsoft.com/office/drawing/2014/main" id="{7D8BA5FB-09C1-4AD2-3FE0-A52EF85FDF06}"/>
              </a:ext>
            </a:extLst>
          </p:cNvPr>
          <p:cNvSpPr>
            <a:spLocks noGrp="1"/>
          </p:cNvSpPr>
          <p:nvPr>
            <p:ph idx="1"/>
          </p:nvPr>
        </p:nvSpPr>
        <p:spPr/>
        <p:txBody>
          <a:bodyPr>
            <a:normAutofit/>
          </a:bodyPr>
          <a:lstStyle/>
          <a:p>
            <a:r>
              <a:rPr lang="en-US" dirty="0"/>
              <a:t>High Level Features:</a:t>
            </a:r>
          </a:p>
          <a:p>
            <a:pPr lvl="1"/>
            <a:r>
              <a:rPr lang="en-US" dirty="0"/>
              <a:t>Allow teams to create and manage projects</a:t>
            </a:r>
          </a:p>
          <a:p>
            <a:pPr lvl="1"/>
            <a:r>
              <a:rPr lang="en-US" dirty="0"/>
              <a:t>Allow team members to create and manage tasks</a:t>
            </a:r>
          </a:p>
          <a:p>
            <a:pPr lvl="1"/>
            <a:r>
              <a:rPr lang="en-US" dirty="0"/>
              <a:t>Provide a platform for team members to communicate with each other</a:t>
            </a:r>
          </a:p>
          <a:p>
            <a:pPr lvl="1"/>
            <a:r>
              <a:rPr lang="en-US" dirty="0"/>
              <a:t>Allow team members to share files and collaborate on documents</a:t>
            </a:r>
          </a:p>
          <a:p>
            <a:pPr lvl="1"/>
            <a:r>
              <a:rPr lang="en-US" dirty="0"/>
              <a:t>Provide a way to track progress on projects and tasks</a:t>
            </a:r>
          </a:p>
          <a:p>
            <a:pPr lvl="1"/>
            <a:r>
              <a:rPr lang="en-US" dirty="0"/>
              <a:t>Provide a way to generate reports on project progress</a:t>
            </a:r>
          </a:p>
          <a:p>
            <a:pPr lvl="1"/>
            <a:r>
              <a:rPr lang="en-US" dirty="0"/>
              <a:t>Should have user roles and permissions</a:t>
            </a:r>
          </a:p>
          <a:p>
            <a:pPr lvl="1"/>
            <a:r>
              <a:rPr lang="en-US" dirty="0"/>
              <a:t>Integrate with other tools and platforms, such as calendar, project management, and file storage services.</a:t>
            </a:r>
          </a:p>
        </p:txBody>
      </p:sp>
      <p:sp>
        <p:nvSpPr>
          <p:cNvPr id="4" name="Slide Number Placeholder 3">
            <a:extLst>
              <a:ext uri="{FF2B5EF4-FFF2-40B4-BE49-F238E27FC236}">
                <a16:creationId xmlns:a16="http://schemas.microsoft.com/office/drawing/2014/main" id="{578B9198-2934-513E-3723-F2B54243D91B}"/>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665911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7B31-C026-85B6-1B2F-B02EC3421F41}"/>
              </a:ext>
            </a:extLst>
          </p:cNvPr>
          <p:cNvSpPr>
            <a:spLocks noGrp="1"/>
          </p:cNvSpPr>
          <p:nvPr>
            <p:ph type="title"/>
          </p:nvPr>
        </p:nvSpPr>
        <p:spPr/>
        <p:txBody>
          <a:bodyPr/>
          <a:lstStyle/>
          <a:p>
            <a:r>
              <a:rPr lang="en-US" dirty="0"/>
              <a:t>Collaboration and management tool</a:t>
            </a:r>
          </a:p>
        </p:txBody>
      </p:sp>
      <p:sp>
        <p:nvSpPr>
          <p:cNvPr id="3" name="Content Placeholder 2">
            <a:extLst>
              <a:ext uri="{FF2B5EF4-FFF2-40B4-BE49-F238E27FC236}">
                <a16:creationId xmlns:a16="http://schemas.microsoft.com/office/drawing/2014/main" id="{7D8BA5FB-09C1-4AD2-3FE0-A52EF85FDF06}"/>
              </a:ext>
            </a:extLst>
          </p:cNvPr>
          <p:cNvSpPr>
            <a:spLocks noGrp="1"/>
          </p:cNvSpPr>
          <p:nvPr>
            <p:ph idx="1"/>
          </p:nvPr>
        </p:nvSpPr>
        <p:spPr/>
        <p:txBody>
          <a:bodyPr>
            <a:normAutofit/>
          </a:bodyPr>
          <a:lstStyle/>
          <a:p>
            <a:r>
              <a:rPr lang="en-US" dirty="0"/>
              <a:t>Expected Outcomes:</a:t>
            </a:r>
          </a:p>
          <a:p>
            <a:pPr lvl="1"/>
            <a:r>
              <a:rPr lang="en-US" dirty="0"/>
              <a:t>Enable teams to collaborate more effectively, reducing misunderstandings and miscommunications</a:t>
            </a:r>
          </a:p>
          <a:p>
            <a:pPr lvl="1"/>
            <a:r>
              <a:rPr lang="en-US" dirty="0"/>
              <a:t>Help teams to manage their time and resources more efficiently</a:t>
            </a:r>
          </a:p>
          <a:p>
            <a:pPr lvl="1"/>
            <a:r>
              <a:rPr lang="en-US" dirty="0"/>
              <a:t>Provide a clear overview of project progress and task status</a:t>
            </a:r>
          </a:p>
          <a:p>
            <a:pPr lvl="1"/>
            <a:r>
              <a:rPr lang="en-US" dirty="0"/>
              <a:t>Provide a way to track individual contributions and progress</a:t>
            </a:r>
          </a:p>
          <a:p>
            <a:pPr lvl="1"/>
            <a:r>
              <a:rPr lang="en-US" dirty="0"/>
              <a:t>Provide a platform for teams to share knowledge and expertise</a:t>
            </a:r>
          </a:p>
          <a:p>
            <a:pPr lvl="1"/>
            <a:r>
              <a:rPr lang="en-US" dirty="0"/>
              <a:t>Accessible from anywhere</a:t>
            </a:r>
          </a:p>
          <a:p>
            <a:pPr lvl="1"/>
            <a:r>
              <a:rPr lang="en-US" dirty="0"/>
              <a:t>Reduce the need for physical meetings and reduce the costs</a:t>
            </a:r>
          </a:p>
          <a:p>
            <a:pPr lvl="1"/>
            <a:r>
              <a:rPr lang="en-US" dirty="0"/>
              <a:t>Scalability</a:t>
            </a:r>
          </a:p>
        </p:txBody>
      </p:sp>
      <p:sp>
        <p:nvSpPr>
          <p:cNvPr id="4" name="Slide Number Placeholder 3">
            <a:extLst>
              <a:ext uri="{FF2B5EF4-FFF2-40B4-BE49-F238E27FC236}">
                <a16:creationId xmlns:a16="http://schemas.microsoft.com/office/drawing/2014/main" id="{578B9198-2934-513E-3723-F2B54243D91B}"/>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04865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Characteristics</a:t>
            </a:r>
          </a:p>
        </p:txBody>
      </p:sp>
      <p:sp>
        <p:nvSpPr>
          <p:cNvPr id="3" name="Content Placeholder 2"/>
          <p:cNvSpPr>
            <a:spLocks noGrp="1"/>
          </p:cNvSpPr>
          <p:nvPr>
            <p:ph idx="1"/>
          </p:nvPr>
        </p:nvSpPr>
        <p:spPr/>
        <p:txBody>
          <a:bodyPr>
            <a:normAutofit/>
          </a:bodyPr>
          <a:lstStyle/>
          <a:p>
            <a:r>
              <a:rPr lang="en-US" dirty="0"/>
              <a:t>Students are normally expected to carry a project from problem statement to implementation of solutions. </a:t>
            </a:r>
          </a:p>
          <a:p>
            <a:r>
              <a:rPr lang="en-US" dirty="0"/>
              <a:t>The project concept itself does not have to be unique or original. Of course, original ideas and solutions will attract higher evaluation. </a:t>
            </a:r>
          </a:p>
          <a:p>
            <a:r>
              <a:rPr lang="en-US" dirty="0"/>
              <a:t>However, the system developed must have some identifiable aspect that is innovative. It does not mean that the project must be something that has never been done before, but it does mean that some aspects of the project must be innovative as compared to standard uses and functions as taught in the program. </a:t>
            </a:r>
          </a:p>
          <a:p>
            <a:r>
              <a:rPr lang="en-US" dirty="0"/>
              <a:t>The project topic must allow the achievement of the course goal and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73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Characteristics</a:t>
            </a:r>
          </a:p>
        </p:txBody>
      </p:sp>
      <p:sp>
        <p:nvSpPr>
          <p:cNvPr id="3" name="Content Placeholder 2"/>
          <p:cNvSpPr>
            <a:spLocks noGrp="1"/>
          </p:cNvSpPr>
          <p:nvPr>
            <p:ph idx="1"/>
          </p:nvPr>
        </p:nvSpPr>
        <p:spPr/>
        <p:txBody>
          <a:bodyPr>
            <a:normAutofit/>
          </a:bodyPr>
          <a:lstStyle/>
          <a:p>
            <a:r>
              <a:rPr lang="en-US" dirty="0"/>
              <a:t>The Senior Project must address a complex task that involves all the phases and components of completing real-life projects in the prospective working place where the students are likely to land after graduation. </a:t>
            </a:r>
          </a:p>
          <a:p>
            <a:r>
              <a:rPr lang="en-US" dirty="0"/>
              <a:t>The project should involve the systematic investigation of a topic or design task that is significant and timely and that demonstrates the student's ability to work individually with self-motivation or as part of a team using newly acquired knowledge or building on previously learned experience in the field to solve the relevant engineering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774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a:t>
            </a:r>
          </a:p>
        </p:txBody>
      </p:sp>
      <p:sp>
        <p:nvSpPr>
          <p:cNvPr id="3" name="Content Placeholder 2"/>
          <p:cNvSpPr>
            <a:spLocks noGrp="1"/>
          </p:cNvSpPr>
          <p:nvPr>
            <p:ph idx="1"/>
          </p:nvPr>
        </p:nvSpPr>
        <p:spPr/>
        <p:txBody>
          <a:bodyPr>
            <a:normAutofit/>
          </a:bodyPr>
          <a:lstStyle/>
          <a:p>
            <a:pPr>
              <a:lnSpc>
                <a:spcPct val="100000"/>
              </a:lnSpc>
            </a:pPr>
            <a:r>
              <a:rPr lang="en-US" dirty="0"/>
              <a:t>This process starts by forming the project group which will be assigned randomly.</a:t>
            </a:r>
          </a:p>
          <a:p>
            <a:pPr>
              <a:lnSpc>
                <a:spcPct val="100000"/>
              </a:lnSpc>
            </a:pPr>
            <a:r>
              <a:rPr lang="en-US" dirty="0"/>
              <a:t>The project group should not exceed 5 students. </a:t>
            </a:r>
          </a:p>
          <a:p>
            <a:pPr>
              <a:lnSpc>
                <a:spcPct val="100000"/>
              </a:lnSpc>
            </a:pPr>
            <a:r>
              <a:rPr lang="en-US" dirty="0"/>
              <a:t>The project should be feasible and the size of the project should fit the designated time and the available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76842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Ideas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76136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Ideas</a:t>
            </a:r>
          </a:p>
        </p:txBody>
      </p:sp>
      <p:sp>
        <p:nvSpPr>
          <p:cNvPr id="3" name="Content Placeholder 2"/>
          <p:cNvSpPr>
            <a:spLocks noGrp="1"/>
          </p:cNvSpPr>
          <p:nvPr>
            <p:ph idx="1"/>
          </p:nvPr>
        </p:nvSpPr>
        <p:spPr/>
        <p:txBody>
          <a:bodyPr/>
          <a:lstStyle/>
          <a:p>
            <a:r>
              <a:rPr lang="en-US" dirty="0"/>
              <a:t>Fraud detection system</a:t>
            </a:r>
          </a:p>
          <a:p>
            <a:r>
              <a:rPr lang="en-US" dirty="0"/>
              <a:t>Financial planning and investment advisory</a:t>
            </a:r>
          </a:p>
          <a:p>
            <a:r>
              <a:rPr lang="en-US" dirty="0" err="1"/>
              <a:t>Akaunting</a:t>
            </a:r>
            <a:r>
              <a:rPr lang="en-US" dirty="0"/>
              <a:t> Saudization</a:t>
            </a:r>
          </a:p>
          <a:p>
            <a:r>
              <a:rPr lang="en-US" b="0" i="0" dirty="0" err="1">
                <a:solidFill>
                  <a:srgbClr val="000000"/>
                </a:solidFill>
                <a:effectLst/>
                <a:latin typeface="-apple-system"/>
              </a:rPr>
              <a:t>SuiteCRM</a:t>
            </a:r>
            <a:r>
              <a:rPr lang="en-US" dirty="0"/>
              <a:t> Saudization</a:t>
            </a:r>
          </a:p>
          <a:p>
            <a:r>
              <a:rPr lang="en-US" dirty="0"/>
              <a:t>Collaboration and management tool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89630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5DB0-E59C-488F-DB48-120F89FB5E3A}"/>
              </a:ext>
            </a:extLst>
          </p:cNvPr>
          <p:cNvSpPr>
            <a:spLocks noGrp="1"/>
          </p:cNvSpPr>
          <p:nvPr>
            <p:ph type="title"/>
          </p:nvPr>
        </p:nvSpPr>
        <p:spPr/>
        <p:txBody>
          <a:bodyPr/>
          <a:lstStyle/>
          <a:p>
            <a:r>
              <a:rPr lang="en-US" dirty="0"/>
              <a:t>Fraud detection system</a:t>
            </a:r>
          </a:p>
        </p:txBody>
      </p:sp>
      <p:sp>
        <p:nvSpPr>
          <p:cNvPr id="3" name="Content Placeholder 2">
            <a:extLst>
              <a:ext uri="{FF2B5EF4-FFF2-40B4-BE49-F238E27FC236}">
                <a16:creationId xmlns:a16="http://schemas.microsoft.com/office/drawing/2014/main" id="{81623251-174F-B456-19B6-3751C4412949}"/>
              </a:ext>
            </a:extLst>
          </p:cNvPr>
          <p:cNvSpPr>
            <a:spLocks noGrp="1"/>
          </p:cNvSpPr>
          <p:nvPr>
            <p:ph idx="1"/>
          </p:nvPr>
        </p:nvSpPr>
        <p:spPr/>
        <p:txBody>
          <a:bodyPr/>
          <a:lstStyle/>
          <a:p>
            <a:r>
              <a:rPr lang="en-US" dirty="0"/>
              <a:t>The system is designed to detect potential fraudulent transactions using machine learning algorithms and open banking data. </a:t>
            </a:r>
          </a:p>
          <a:p>
            <a:r>
              <a:rPr lang="en-US" dirty="0"/>
              <a:t>The system will be trained on historical data and will be able to identify patterns and anomalies in real-time transactions.</a:t>
            </a:r>
          </a:p>
        </p:txBody>
      </p:sp>
      <p:sp>
        <p:nvSpPr>
          <p:cNvPr id="4" name="Slide Number Placeholder 3">
            <a:extLst>
              <a:ext uri="{FF2B5EF4-FFF2-40B4-BE49-F238E27FC236}">
                <a16:creationId xmlns:a16="http://schemas.microsoft.com/office/drawing/2014/main" id="{D3CDA84C-60F3-841C-05A9-47D548843325}"/>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5639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1352</TotalTime>
  <Words>1915</Words>
  <Application>Microsoft Office PowerPoint</Application>
  <PresentationFormat>Widescreen</PresentationFormat>
  <Paragraphs>200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-apple-system</vt:lpstr>
      <vt:lpstr>Arial</vt:lpstr>
      <vt:lpstr>Calibri</vt:lpstr>
      <vt:lpstr>Calibri Light</vt:lpstr>
      <vt:lpstr>Candara</vt:lpstr>
      <vt:lpstr>Office Theme</vt:lpstr>
      <vt:lpstr>Projects</vt:lpstr>
      <vt:lpstr>Introduction</vt:lpstr>
      <vt:lpstr>Project Characteristics</vt:lpstr>
      <vt:lpstr>Project Characteristics</vt:lpstr>
      <vt:lpstr>Project Characteristics</vt:lpstr>
      <vt:lpstr>Project Identification</vt:lpstr>
      <vt:lpstr>Project Ideas</vt:lpstr>
      <vt:lpstr>Project Ideas</vt:lpstr>
      <vt:lpstr>Fraud detection system</vt:lpstr>
      <vt:lpstr>Fraud detection system</vt:lpstr>
      <vt:lpstr>Fraud detection system</vt:lpstr>
      <vt:lpstr>Fraud detection system</vt:lpstr>
      <vt:lpstr>Financial planning and investment advisory</vt:lpstr>
      <vt:lpstr>Financial planning and investment advisory</vt:lpstr>
      <vt:lpstr>Financial planning and investment advisory</vt:lpstr>
      <vt:lpstr>Akaunting Saudization</vt:lpstr>
      <vt:lpstr>Akaunting Saudization</vt:lpstr>
      <vt:lpstr>Akaunting Saudization</vt:lpstr>
      <vt:lpstr>Akaunting Saudization</vt:lpstr>
      <vt:lpstr>Akaunting Saudization</vt:lpstr>
      <vt:lpstr>Akaunting Saudization</vt:lpstr>
      <vt:lpstr>SuiteCRM Saudization</vt:lpstr>
      <vt:lpstr>SuiteCRM Saudization</vt:lpstr>
      <vt:lpstr>SuiteCRM Saudization</vt:lpstr>
      <vt:lpstr>SuiteCRM Saudization</vt:lpstr>
      <vt:lpstr>SuiteCRM Saudization</vt:lpstr>
      <vt:lpstr>SuiteCRM Saudization</vt:lpstr>
      <vt:lpstr>SuiteCRM Saudization</vt:lpstr>
      <vt:lpstr>Collaboration and management tool</vt:lpstr>
      <vt:lpstr>Collaboration and management tool</vt:lpstr>
      <vt:lpstr>Collaboration and management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Mamdouh Alenezi</cp:lastModifiedBy>
  <cp:revision>187</cp:revision>
  <cp:lastPrinted>2021-10-18T07:27:50Z</cp:lastPrinted>
  <dcterms:created xsi:type="dcterms:W3CDTF">2021-10-12T10:09:12Z</dcterms:created>
  <dcterms:modified xsi:type="dcterms:W3CDTF">2024-01-13T17:16:19Z</dcterms:modified>
</cp:coreProperties>
</file>