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2"/>
  </p:notesMasterIdLst>
  <p:sldIdLst>
    <p:sldId id="256" r:id="rId2"/>
    <p:sldId id="353" r:id="rId3"/>
    <p:sldId id="686" r:id="rId4"/>
    <p:sldId id="687" r:id="rId5"/>
    <p:sldId id="689" r:id="rId6"/>
    <p:sldId id="690" r:id="rId7"/>
    <p:sldId id="691" r:id="rId8"/>
    <p:sldId id="692" r:id="rId9"/>
    <p:sldId id="693" r:id="rId10"/>
    <p:sldId id="694" r:id="rId11"/>
    <p:sldId id="695" r:id="rId12"/>
    <p:sldId id="696" r:id="rId13"/>
    <p:sldId id="697" r:id="rId14"/>
    <p:sldId id="698" r:id="rId15"/>
    <p:sldId id="699" r:id="rId16"/>
    <p:sldId id="700" r:id="rId17"/>
    <p:sldId id="702" r:id="rId18"/>
    <p:sldId id="703" r:id="rId19"/>
    <p:sldId id="704" r:id="rId20"/>
    <p:sldId id="705" r:id="rId21"/>
    <p:sldId id="706" r:id="rId22"/>
    <p:sldId id="873" r:id="rId23"/>
    <p:sldId id="874" r:id="rId24"/>
    <p:sldId id="875" r:id="rId25"/>
    <p:sldId id="876" r:id="rId26"/>
    <p:sldId id="877" r:id="rId27"/>
    <p:sldId id="878" r:id="rId28"/>
    <p:sldId id="828" r:id="rId29"/>
    <p:sldId id="707" r:id="rId30"/>
    <p:sldId id="708" r:id="rId31"/>
    <p:sldId id="709" r:id="rId32"/>
    <p:sldId id="710" r:id="rId33"/>
    <p:sldId id="711" r:id="rId34"/>
    <p:sldId id="712" r:id="rId35"/>
    <p:sldId id="829" r:id="rId36"/>
    <p:sldId id="830" r:id="rId37"/>
    <p:sldId id="831" r:id="rId38"/>
    <p:sldId id="832" r:id="rId39"/>
    <p:sldId id="833" r:id="rId40"/>
    <p:sldId id="834" r:id="rId41"/>
    <p:sldId id="835" r:id="rId42"/>
    <p:sldId id="836" r:id="rId43"/>
    <p:sldId id="837" r:id="rId44"/>
    <p:sldId id="838" r:id="rId45"/>
    <p:sldId id="839" r:id="rId46"/>
    <p:sldId id="840" r:id="rId47"/>
    <p:sldId id="841" r:id="rId48"/>
    <p:sldId id="842" r:id="rId49"/>
    <p:sldId id="843" r:id="rId50"/>
    <p:sldId id="844" r:id="rId51"/>
    <p:sldId id="845" r:id="rId52"/>
    <p:sldId id="846" r:id="rId53"/>
    <p:sldId id="847" r:id="rId54"/>
    <p:sldId id="848" r:id="rId55"/>
    <p:sldId id="849" r:id="rId56"/>
    <p:sldId id="850" r:id="rId57"/>
    <p:sldId id="851" r:id="rId58"/>
    <p:sldId id="852" r:id="rId59"/>
    <p:sldId id="853" r:id="rId60"/>
    <p:sldId id="713" r:id="rId61"/>
    <p:sldId id="714" r:id="rId62"/>
    <p:sldId id="715" r:id="rId63"/>
    <p:sldId id="716" r:id="rId64"/>
    <p:sldId id="717" r:id="rId65"/>
    <p:sldId id="718" r:id="rId66"/>
    <p:sldId id="719" r:id="rId67"/>
    <p:sldId id="720" r:id="rId68"/>
    <p:sldId id="721" r:id="rId69"/>
    <p:sldId id="722" r:id="rId70"/>
    <p:sldId id="723" r:id="rId71"/>
    <p:sldId id="854" r:id="rId72"/>
    <p:sldId id="866" r:id="rId73"/>
    <p:sldId id="867" r:id="rId74"/>
    <p:sldId id="868" r:id="rId75"/>
    <p:sldId id="869" r:id="rId76"/>
    <p:sldId id="870" r:id="rId77"/>
    <p:sldId id="871" r:id="rId78"/>
    <p:sldId id="855" r:id="rId79"/>
    <p:sldId id="856" r:id="rId80"/>
    <p:sldId id="857" r:id="rId81"/>
    <p:sldId id="858" r:id="rId82"/>
    <p:sldId id="859" r:id="rId83"/>
    <p:sldId id="860" r:id="rId84"/>
    <p:sldId id="861" r:id="rId85"/>
    <p:sldId id="862" r:id="rId86"/>
    <p:sldId id="863" r:id="rId87"/>
    <p:sldId id="864" r:id="rId88"/>
    <p:sldId id="865" r:id="rId89"/>
    <p:sldId id="731" r:id="rId90"/>
    <p:sldId id="732" r:id="rId91"/>
    <p:sldId id="733" r:id="rId92"/>
    <p:sldId id="734" r:id="rId93"/>
    <p:sldId id="735" r:id="rId94"/>
    <p:sldId id="736" r:id="rId95"/>
    <p:sldId id="737" r:id="rId96"/>
    <p:sldId id="745" r:id="rId97"/>
    <p:sldId id="746" r:id="rId98"/>
    <p:sldId id="748" r:id="rId99"/>
    <p:sldId id="749" r:id="rId100"/>
    <p:sldId id="750" r:id="rId101"/>
    <p:sldId id="751" r:id="rId102"/>
    <p:sldId id="752" r:id="rId103"/>
    <p:sldId id="753" r:id="rId104"/>
    <p:sldId id="791" r:id="rId105"/>
    <p:sldId id="792" r:id="rId106"/>
    <p:sldId id="793" r:id="rId107"/>
    <p:sldId id="794" r:id="rId108"/>
    <p:sldId id="795" r:id="rId109"/>
    <p:sldId id="796" r:id="rId110"/>
    <p:sldId id="797" r:id="rId111"/>
    <p:sldId id="798" r:id="rId112"/>
    <p:sldId id="799" r:id="rId113"/>
    <p:sldId id="801" r:id="rId114"/>
    <p:sldId id="802" r:id="rId115"/>
    <p:sldId id="803" r:id="rId116"/>
    <p:sldId id="804" r:id="rId117"/>
    <p:sldId id="805" r:id="rId118"/>
    <p:sldId id="806" r:id="rId119"/>
    <p:sldId id="807" r:id="rId120"/>
    <p:sldId id="808" r:id="rId121"/>
    <p:sldId id="809" r:id="rId122"/>
    <p:sldId id="810" r:id="rId123"/>
    <p:sldId id="811" r:id="rId124"/>
    <p:sldId id="812" r:id="rId125"/>
    <p:sldId id="813" r:id="rId126"/>
    <p:sldId id="814" r:id="rId127"/>
    <p:sldId id="815" r:id="rId128"/>
    <p:sldId id="816" r:id="rId129"/>
    <p:sldId id="817" r:id="rId130"/>
    <p:sldId id="818" r:id="rId131"/>
    <p:sldId id="819" r:id="rId132"/>
    <p:sldId id="820" r:id="rId133"/>
    <p:sldId id="821" r:id="rId134"/>
    <p:sldId id="822" r:id="rId135"/>
    <p:sldId id="823" r:id="rId136"/>
    <p:sldId id="824" r:id="rId137"/>
    <p:sldId id="825" r:id="rId138"/>
    <p:sldId id="826" r:id="rId139"/>
    <p:sldId id="827" r:id="rId140"/>
    <p:sldId id="872" r:id="rId1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4</a:t>
            </a:fld>
            <a:endParaRPr lang="en-US" dirty="0"/>
          </a:p>
        </p:txBody>
      </p:sp>
    </p:spTree>
    <p:extLst>
      <p:ext uri="{BB962C8B-B14F-4D97-AF65-F5344CB8AC3E}">
        <p14:creationId xmlns:p14="http://schemas.microsoft.com/office/powerpoint/2010/main" val="3653717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xfrm>
            <a:off x="246063" y="609600"/>
            <a:ext cx="6365875" cy="3581400"/>
          </a:xfrm>
          <a:ln/>
        </p:spPr>
      </p:sp>
      <p:sp>
        <p:nvSpPr>
          <p:cNvPr id="768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7680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7680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7680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68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13697B6-C69C-415C-B820-F77198BC8B39}" type="slidenum">
              <a:rPr lang="en-US" altLang="en-US" sz="1200"/>
              <a:pPr/>
              <a:t>40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176336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xfrm>
            <a:off x="246063" y="609600"/>
            <a:ext cx="6365875" cy="3581400"/>
          </a:xfrm>
          <a:ln/>
        </p:spPr>
      </p:sp>
      <p:sp>
        <p:nvSpPr>
          <p:cNvPr id="788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7885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7885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7885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88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977D2E1-D128-4ECC-90B8-5039FE60027F}" type="slidenum">
              <a:rPr lang="en-US" altLang="en-US" sz="1200"/>
              <a:pPr/>
              <a:t>41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38401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246063" y="609600"/>
            <a:ext cx="6365875" cy="3581400"/>
          </a:xfrm>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8089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8090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090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09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43AF8EE-0943-4935-B46C-052EC41AE875}" type="slidenum">
              <a:rPr lang="en-US" altLang="en-US" sz="1200"/>
              <a:pPr/>
              <a:t>42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141150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83970"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April 3, 2008</a:t>
            </a:r>
          </a:p>
        </p:txBody>
      </p:sp>
      <p:sp>
        <p:nvSpPr>
          <p:cNvPr id="83971"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8397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06FDD6CA-A5AD-4D6E-9E9F-A611E4DB441B}" type="slidenum">
              <a:rPr lang="en-US" altLang="en-US" sz="1200"/>
              <a:pPr algn="r"/>
              <a:t>44</a:t>
            </a:fld>
            <a:r>
              <a:rPr lang="en-US" altLang="en-US" sz="1200"/>
              <a:t>/85 </a:t>
            </a:r>
          </a:p>
        </p:txBody>
      </p:sp>
      <p:sp>
        <p:nvSpPr>
          <p:cNvPr id="83973"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83974"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April 3, 2008</a:t>
            </a:r>
          </a:p>
        </p:txBody>
      </p:sp>
      <p:sp>
        <p:nvSpPr>
          <p:cNvPr id="83975"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8397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131B68A7-7BB6-469D-B03F-2B1EF1D5823F}" type="slidenum">
              <a:rPr lang="en-US" altLang="en-US" sz="1200"/>
              <a:pPr algn="r"/>
              <a:t>44</a:t>
            </a:fld>
            <a:r>
              <a:rPr lang="en-US" altLang="en-US" sz="1200"/>
              <a:t>/108</a:t>
            </a:r>
          </a:p>
        </p:txBody>
      </p:sp>
      <p:sp>
        <p:nvSpPr>
          <p:cNvPr id="83977"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1</a:t>
            </a:r>
          </a:p>
        </p:txBody>
      </p:sp>
      <p:sp>
        <p:nvSpPr>
          <p:cNvPr id="83978"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t>January 8, 2008</a:t>
            </a:r>
          </a:p>
        </p:txBody>
      </p:sp>
      <p:sp>
        <p:nvSpPr>
          <p:cNvPr id="83979"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425</a:t>
            </a:r>
          </a:p>
        </p:txBody>
      </p:sp>
      <p:sp>
        <p:nvSpPr>
          <p:cNvPr id="8398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B5FD2512-C92B-499A-B76F-8E66B0AB8CF0}" type="slidenum">
              <a:rPr lang="en-US" altLang="en-US" sz="1200"/>
              <a:pPr algn="r"/>
              <a:t>44</a:t>
            </a:fld>
            <a:r>
              <a:rPr lang="en-US" altLang="en-US" sz="1200"/>
              <a:t>/108</a:t>
            </a:r>
          </a:p>
        </p:txBody>
      </p:sp>
      <p:sp>
        <p:nvSpPr>
          <p:cNvPr id="83981"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83982"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pPr>
              <a:spcBef>
                <a:spcPct val="0"/>
              </a:spcBef>
            </a:pPr>
            <a:endParaRPr lang="en-US" altLang="en-US" sz="2400" smtClean="0">
              <a:latin typeface="Arial" panose="020B0604020202020204" pitchFamily="34" charset="0"/>
            </a:endParaRPr>
          </a:p>
        </p:txBody>
      </p:sp>
      <p:sp>
        <p:nvSpPr>
          <p:cNvPr id="83983" name="Date Placeholder 19"/>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83984" name="Footer Placeholder 2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3985" name="Header Placeholder 22"/>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3986" name="Slide Number Placeholder 19"/>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01D7AC6-3E35-4525-8259-F889C5442536}" type="slidenum">
              <a:rPr lang="en-US" altLang="en-US" sz="1200"/>
              <a:pPr/>
              <a:t>44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841776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xfrm>
            <a:off x="246063" y="609600"/>
            <a:ext cx="6365875" cy="3581400"/>
          </a:xfrm>
          <a:ln/>
        </p:spPr>
      </p:sp>
      <p:sp>
        <p:nvSpPr>
          <p:cNvPr id="860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601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8602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602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60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507F117-EF42-4235-A816-DAAC228D7A5C}" type="slidenum">
              <a:rPr lang="en-US" altLang="en-US" sz="1200"/>
              <a:pPr/>
              <a:t>45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346594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xfrm>
            <a:off x="246063" y="609600"/>
            <a:ext cx="6365875" cy="3581400"/>
          </a:xfrm>
          <a:ln/>
        </p:spPr>
      </p:sp>
      <p:sp>
        <p:nvSpPr>
          <p:cNvPr id="880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806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8806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8806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80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8998C2E-8147-457A-92E8-5DE899AEC55E}" type="slidenum">
              <a:rPr lang="en-US" altLang="en-US" sz="1200"/>
              <a:pPr/>
              <a:t>46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954649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xfrm>
            <a:off x="246063" y="609600"/>
            <a:ext cx="6365875" cy="3581400"/>
          </a:xfrm>
          <a:ln/>
        </p:spPr>
      </p:sp>
      <p:sp>
        <p:nvSpPr>
          <p:cNvPr id="901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01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01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01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01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32BBC1-95AC-4D58-9535-4B4BACD0502C}" type="slidenum">
              <a:rPr lang="en-US" altLang="en-US" sz="1200"/>
              <a:pPr/>
              <a:t>47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618145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p:nvPr>
        </p:nvSpPr>
        <p:spPr>
          <a:xfrm>
            <a:off x="246063" y="609600"/>
            <a:ext cx="6365875" cy="3581400"/>
          </a:xfrm>
          <a:ln/>
        </p:spPr>
      </p:sp>
      <p:sp>
        <p:nvSpPr>
          <p:cNvPr id="921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21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21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21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21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D3ACAC-9A6D-4F58-83BB-79D5A832F1EF}" type="slidenum">
              <a:rPr lang="en-US" altLang="en-US" sz="1200"/>
              <a:pPr/>
              <a:t>48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691707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xfrm>
            <a:off x="246063" y="609600"/>
            <a:ext cx="6365875" cy="3581400"/>
          </a:xfrm>
          <a:ln/>
        </p:spPr>
      </p:sp>
      <p:sp>
        <p:nvSpPr>
          <p:cNvPr id="942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42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42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42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42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EDEC85-ABBB-406E-924F-68A7636E7BE9}" type="slidenum">
              <a:rPr lang="en-US" altLang="en-US" sz="1200"/>
              <a:pPr/>
              <a:t>49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820847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xfrm>
            <a:off x="246063" y="609600"/>
            <a:ext cx="6365875" cy="3581400"/>
          </a:xfrm>
          <a:ln/>
        </p:spPr>
      </p:sp>
      <p:sp>
        <p:nvSpPr>
          <p:cNvPr id="962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62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62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62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62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129009F-AAFD-4A0C-9AC4-33D5FF8C162C}" type="slidenum">
              <a:rPr lang="en-US" altLang="en-US" sz="1200"/>
              <a:pPr/>
              <a:t>50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08478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246063" y="609600"/>
            <a:ext cx="6365875" cy="3581400"/>
          </a:xfrm>
          <a:ln/>
        </p:spPr>
      </p:sp>
      <p:sp>
        <p:nvSpPr>
          <p:cNvPr id="36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686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3686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3686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68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1D28AFF-AAE7-4908-9793-086D6B46C5F5}" type="slidenum">
              <a:rPr lang="en-US" altLang="en-US" sz="1200"/>
              <a:pPr/>
              <a:t>22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567614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a:xfrm>
            <a:off x="246063" y="609600"/>
            <a:ext cx="6365875" cy="3581400"/>
          </a:xfrm>
          <a:ln/>
        </p:spPr>
      </p:sp>
      <p:sp>
        <p:nvSpPr>
          <p:cNvPr id="993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9933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9933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9933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93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E1ED06-D7C0-4AFF-ABA5-5B22EDBE66C2}" type="slidenum">
              <a:rPr lang="en-US" altLang="en-US" sz="1200"/>
              <a:pPr/>
              <a:t>52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016716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ChangeArrowheads="1" noTextEdit="1"/>
          </p:cNvSpPr>
          <p:nvPr>
            <p:ph type="sldImg"/>
          </p:nvPr>
        </p:nvSpPr>
        <p:spPr>
          <a:xfrm>
            <a:off x="246063" y="609600"/>
            <a:ext cx="6365875" cy="3581400"/>
          </a:xfrm>
          <a:ln/>
        </p:spPr>
      </p:sp>
      <p:sp>
        <p:nvSpPr>
          <p:cNvPr id="1013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137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138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138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13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A6B5E58-B011-4763-9988-09830C86FB2C}" type="slidenum">
              <a:rPr lang="en-US" altLang="en-US" sz="1200"/>
              <a:pPr/>
              <a:t>53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574207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ChangeArrowheads="1" noTextEdit="1"/>
          </p:cNvSpPr>
          <p:nvPr>
            <p:ph type="sldImg"/>
          </p:nvPr>
        </p:nvSpPr>
        <p:spPr>
          <a:xfrm>
            <a:off x="246063" y="609600"/>
            <a:ext cx="6365875" cy="3581400"/>
          </a:xfrm>
          <a:ln/>
        </p:spPr>
      </p:sp>
      <p:sp>
        <p:nvSpPr>
          <p:cNvPr id="1034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342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342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342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34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7EF0A0F-0B01-42AE-9927-E12A92ADA826}" type="slidenum">
              <a:rPr lang="en-US" altLang="en-US" sz="1200"/>
              <a:pPr/>
              <a:t>54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193711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xfrm>
            <a:off x="246063" y="609600"/>
            <a:ext cx="6365875" cy="3581400"/>
          </a:xfrm>
          <a:ln/>
        </p:spPr>
      </p:sp>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547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547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547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54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2B5DCE0-1A16-4D6F-8781-D50FF7783B1B}" type="slidenum">
              <a:rPr lang="en-US" altLang="en-US" sz="1200"/>
              <a:pPr/>
              <a:t>55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227900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752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752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752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75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D22E865-0656-4F39-A8EB-AA782AAD8CF0}" type="slidenum">
              <a:rPr lang="en-US" altLang="en-US" sz="1200"/>
              <a:pPr/>
              <a:t>56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964573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xfrm>
            <a:off x="246063" y="609600"/>
            <a:ext cx="6365875" cy="3581400"/>
          </a:xfrm>
          <a:ln/>
        </p:spPr>
      </p:sp>
      <p:sp>
        <p:nvSpPr>
          <p:cNvPr id="1095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0957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0957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0957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95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B22DB72-807B-4737-9EC8-D10D8A7922AD}" type="slidenum">
              <a:rPr lang="en-US" altLang="en-US" sz="1200"/>
              <a:pPr/>
              <a:t>57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02051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a:xfrm>
            <a:off x="246063" y="609600"/>
            <a:ext cx="6365875" cy="3581400"/>
          </a:xfrm>
          <a:ln/>
        </p:spPr>
      </p:sp>
      <p:sp>
        <p:nvSpPr>
          <p:cNvPr id="1116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1161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1162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1162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16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A5F20AA-90BD-4718-9845-1CD5C9EBB849}" type="slidenum">
              <a:rPr lang="en-US" altLang="en-US" sz="1200"/>
              <a:pPr/>
              <a:t>58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848826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a:xfrm>
            <a:off x="246063" y="609600"/>
            <a:ext cx="6365875" cy="3581400"/>
          </a:xfrm>
          <a:ln/>
        </p:spPr>
      </p:sp>
      <p:sp>
        <p:nvSpPr>
          <p:cNvPr id="114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46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146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146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469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8E4E6A0-8DFF-486F-85BC-727408D06648}" type="slidenum">
              <a:rPr lang="en-US" altLang="en-US" sz="1200"/>
              <a:pPr/>
              <a:t>71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973114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xfrm>
            <a:off x="246063" y="609600"/>
            <a:ext cx="6365875" cy="3581400"/>
          </a:xfrm>
          <a:ln/>
        </p:spPr>
      </p:sp>
      <p:sp>
        <p:nvSpPr>
          <p:cNvPr id="1167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67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167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167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67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69B2078-4FBB-4887-ABAC-EF7CBD67781D}" type="slidenum">
              <a:rPr lang="en-US" altLang="en-US" sz="1200"/>
              <a:pPr/>
              <a:t>78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0041124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xfrm>
            <a:off x="246063" y="609600"/>
            <a:ext cx="6365875" cy="3581400"/>
          </a:xfrm>
          <a:ln/>
        </p:spPr>
      </p:sp>
      <p:sp>
        <p:nvSpPr>
          <p:cNvPr id="1187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http://searchcio.techtarget.com/definition/Agile-project-management</a:t>
            </a:r>
          </a:p>
        </p:txBody>
      </p:sp>
      <p:sp>
        <p:nvSpPr>
          <p:cNvPr id="1187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187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187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87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BF2654E-5F1C-4E9A-AC07-937B25D00ADC}" type="slidenum">
              <a:rPr lang="en-US" altLang="en-US" sz="1200"/>
              <a:pPr/>
              <a:t>79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729659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246063" y="609600"/>
            <a:ext cx="6365875" cy="3581400"/>
          </a:xfrm>
          <a:ln/>
        </p:spPr>
      </p:sp>
      <p:sp>
        <p:nvSpPr>
          <p:cNvPr id="38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891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3891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3891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89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65A829F-9613-41B8-8862-2F0E754F3ED8}" type="slidenum">
              <a:rPr lang="en-US" altLang="en-US" sz="1200"/>
              <a:pPr/>
              <a:t>23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647527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xfrm>
            <a:off x="246063" y="609600"/>
            <a:ext cx="6365875" cy="3581400"/>
          </a:xfrm>
          <a:ln/>
        </p:spPr>
      </p:sp>
      <p:sp>
        <p:nvSpPr>
          <p:cNvPr id="1208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08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08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08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08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10E77AA-420C-4554-8897-60822C2F5AAE}" type="slidenum">
              <a:rPr lang="en-US" altLang="en-US" sz="1200"/>
              <a:pPr/>
              <a:t>80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202626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a:xfrm>
            <a:off x="246063" y="609600"/>
            <a:ext cx="6365875" cy="3581400"/>
          </a:xfrm>
          <a:ln/>
        </p:spPr>
      </p:sp>
      <p:sp>
        <p:nvSpPr>
          <p:cNvPr id="1228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28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28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28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28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A726137-3DEC-4059-B502-14C1023DD669}" type="slidenum">
              <a:rPr lang="en-US" altLang="en-US" sz="1200"/>
              <a:pPr/>
              <a:t>81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324481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a:xfrm>
            <a:off x="246063" y="609600"/>
            <a:ext cx="6365875" cy="3581400"/>
          </a:xfrm>
          <a:ln/>
        </p:spPr>
      </p:sp>
      <p:sp>
        <p:nvSpPr>
          <p:cNvPr id="1249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49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49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49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49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5BD6EE1-8DEA-4606-BF1F-DEDC25922714}" type="slidenum">
              <a:rPr lang="en-US" altLang="en-US" sz="1200"/>
              <a:pPr/>
              <a:t>82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010638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ChangeArrowheads="1" noTextEdit="1"/>
          </p:cNvSpPr>
          <p:nvPr>
            <p:ph type="sldImg"/>
          </p:nvPr>
        </p:nvSpPr>
        <p:spPr>
          <a:xfrm>
            <a:off x="246063" y="609600"/>
            <a:ext cx="6365875" cy="3581400"/>
          </a:xfrm>
          <a:ln/>
        </p:spPr>
      </p:sp>
      <p:sp>
        <p:nvSpPr>
          <p:cNvPr id="1269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69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69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69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69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9911D4-08C4-4E03-80FF-87EAAFB831CF}" type="slidenum">
              <a:rPr lang="en-US" altLang="en-US" sz="1200"/>
              <a:pPr/>
              <a:t>83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857358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noChangeArrowheads="1" noTextEdit="1"/>
          </p:cNvSpPr>
          <p:nvPr>
            <p:ph type="sldImg"/>
          </p:nvPr>
        </p:nvSpPr>
        <p:spPr>
          <a:xfrm>
            <a:off x="246063" y="609600"/>
            <a:ext cx="6365875" cy="3581400"/>
          </a:xfrm>
          <a:ln/>
        </p:spPr>
      </p:sp>
      <p:sp>
        <p:nvSpPr>
          <p:cNvPr id="1290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http://www.dummies.com/how-to/content/agile-project-management-for-dummies-cheat-sheet.navId-410850.html</a:t>
            </a:r>
          </a:p>
        </p:txBody>
      </p:sp>
      <p:sp>
        <p:nvSpPr>
          <p:cNvPr id="1290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290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290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90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CDC6DF3-6004-4F68-A9C0-57A05E2C300E}" type="slidenum">
              <a:rPr lang="en-US" altLang="en-US" sz="1200"/>
              <a:pPr/>
              <a:t>84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0789393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xfrm>
            <a:off x="246063" y="609600"/>
            <a:ext cx="6365875" cy="3581400"/>
          </a:xfrm>
          <a:ln/>
        </p:spPr>
      </p:sp>
      <p:sp>
        <p:nvSpPr>
          <p:cNvPr id="501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01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501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01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01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4E737C5-712C-46D9-97DB-D4854F49393C}" type="slidenum">
              <a:rPr lang="en-US" altLang="en-US" sz="1200"/>
              <a:pPr/>
              <a:t>96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7928777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xfrm>
            <a:off x="246063" y="609600"/>
            <a:ext cx="6365875" cy="3581400"/>
          </a:xfrm>
          <a:ln/>
        </p:spPr>
      </p:sp>
      <p:sp>
        <p:nvSpPr>
          <p:cNvPr id="52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2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52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2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22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D8F3450-BBBE-4353-BED2-BBF1A52E912B}" type="slidenum">
              <a:rPr lang="en-US" altLang="en-US" sz="1200"/>
              <a:pPr/>
              <a:t>97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0602901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xfrm>
            <a:off x="246063" y="609600"/>
            <a:ext cx="6365875" cy="3581400"/>
          </a:xfrm>
          <a:ln/>
        </p:spPr>
      </p:sp>
      <p:sp>
        <p:nvSpPr>
          <p:cNvPr id="563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63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563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63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63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76B6FC-91E4-45DE-AFC7-49BD8A7BF7C2}" type="slidenum">
              <a:rPr lang="en-US" altLang="en-US" sz="1200"/>
              <a:pPr/>
              <a:t>98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471388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xfrm>
            <a:off x="246063" y="609600"/>
            <a:ext cx="6365875" cy="3581400"/>
          </a:xfrm>
          <a:ln/>
        </p:spPr>
      </p:sp>
      <p:sp>
        <p:nvSpPr>
          <p:cNvPr id="583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83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583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583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83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8A77797-6B3D-439B-88FC-A1628BF2DF1D}" type="slidenum">
              <a:rPr lang="en-US" altLang="en-US" sz="1200"/>
              <a:pPr/>
              <a:t>99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8953548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xfrm>
            <a:off x="246063" y="609600"/>
            <a:ext cx="6365875" cy="3581400"/>
          </a:xfrm>
          <a:ln/>
        </p:spPr>
      </p:sp>
      <p:sp>
        <p:nvSpPr>
          <p:cNvPr id="604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Like families, each dysfunctional in it</a:t>
            </a:r>
            <a:r>
              <a:rPr lang="en-US" altLang="ja-JP" smtClean="0">
                <a:latin typeface="Arial" panose="020B0604020202020204" pitchFamily="34" charset="0"/>
              </a:rPr>
              <a:t>'s own </a:t>
            </a:r>
            <a:r>
              <a:rPr lang="ja-JP" altLang="en-US" smtClean="0">
                <a:latin typeface="Arial" panose="020B0604020202020204" pitchFamily="34" charset="0"/>
              </a:rPr>
              <a:t>“</a:t>
            </a:r>
            <a:r>
              <a:rPr lang="en-US" altLang="ja-JP" smtClean="0">
                <a:latin typeface="Arial" panose="020B0604020202020204" pitchFamily="34" charset="0"/>
              </a:rPr>
              <a:t>special way</a:t>
            </a:r>
            <a:r>
              <a:rPr lang="ja-JP" altLang="en-US" smtClean="0">
                <a:latin typeface="Arial" panose="020B0604020202020204" pitchFamily="34" charset="0"/>
              </a:rPr>
              <a:t>”</a:t>
            </a:r>
            <a:endParaRPr lang="en-US" altLang="ja-JP" smtClean="0">
              <a:latin typeface="Arial" panose="020B0604020202020204" pitchFamily="34" charset="0"/>
            </a:endParaRPr>
          </a:p>
          <a:p>
            <a:pPr>
              <a:buFontTx/>
              <a:buChar char="-"/>
            </a:pPr>
            <a:r>
              <a:rPr lang="en-US" altLang="en-US" smtClean="0">
                <a:latin typeface="Arial" panose="020B0604020202020204" pitchFamily="34" charset="0"/>
              </a:rPr>
              <a:t>Classic Mistakes later == Anti</a:t>
            </a:r>
          </a:p>
          <a:p>
            <a:pPr>
              <a:buFontTx/>
              <a:buChar char="-"/>
            </a:pPr>
            <a:r>
              <a:rPr lang="en-US" altLang="en-US" smtClean="0">
                <a:latin typeface="Arial" panose="020B0604020202020204" pitchFamily="34" charset="0"/>
              </a:rPr>
              <a:t>Different sizes need different choices from the PM</a:t>
            </a:r>
          </a:p>
        </p:txBody>
      </p:sp>
      <p:sp>
        <p:nvSpPr>
          <p:cNvPr id="604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04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04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04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09EF16D-8213-4C05-A877-C6618DB0DF47}" type="slidenum">
              <a:rPr lang="en-US" altLang="en-US" sz="1200"/>
              <a:pPr/>
              <a:t>100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62795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xfrm>
            <a:off x="246063" y="609600"/>
            <a:ext cx="6365875" cy="3581400"/>
          </a:xfrm>
          <a:ln/>
        </p:spPr>
      </p:sp>
      <p:sp>
        <p:nvSpPr>
          <p:cNvPr id="409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monster.com search </a:t>
            </a:r>
            <a:r>
              <a:rPr lang="ja-JP" altLang="en-US" smtClean="0">
                <a:latin typeface="Arial" panose="020B0604020202020204" pitchFamily="34" charset="0"/>
              </a:rPr>
              <a:t>“</a:t>
            </a:r>
            <a:r>
              <a:rPr lang="en-US" altLang="ja-JP" smtClean="0">
                <a:latin typeface="Arial" panose="020B0604020202020204" pitchFamily="34" charset="0"/>
              </a:rPr>
              <a:t>project management</a:t>
            </a:r>
            <a:r>
              <a:rPr lang="ja-JP" altLang="en-US" smtClean="0">
                <a:latin typeface="Arial" panose="020B0604020202020204" pitchFamily="34" charset="0"/>
              </a:rPr>
              <a:t>”</a:t>
            </a:r>
            <a:endParaRPr lang="en-US" altLang="ja-JP" smtClean="0">
              <a:latin typeface="Arial" panose="020B0604020202020204" pitchFamily="34" charset="0"/>
            </a:endParaRPr>
          </a:p>
          <a:p>
            <a:pPr>
              <a:buFontTx/>
              <a:buChar char="-"/>
            </a:pPr>
            <a:r>
              <a:rPr lang="en-US" altLang="en-US" smtClean="0">
                <a:latin typeface="Arial" panose="020B0604020202020204" pitchFamily="34" charset="0"/>
              </a:rPr>
              <a:t>See everything from this class</a:t>
            </a:r>
          </a:p>
          <a:p>
            <a:pPr>
              <a:buFontTx/>
              <a:buChar char="-"/>
            </a:pPr>
            <a:r>
              <a:rPr lang="en-US" altLang="en-US" smtClean="0">
                <a:latin typeface="Arial" panose="020B0604020202020204" pitchFamily="34" charset="0"/>
              </a:rPr>
              <a:t>Bridge Technical and non-technical</a:t>
            </a:r>
          </a:p>
          <a:p>
            <a:pPr>
              <a:buFontTx/>
              <a:buChar char="-"/>
            </a:pPr>
            <a:r>
              <a:rPr lang="en-US" altLang="en-US" smtClean="0">
                <a:latin typeface="Arial" panose="020B0604020202020204" pitchFamily="34" charset="0"/>
              </a:rPr>
              <a:t>Other Certs don</a:t>
            </a:r>
            <a:r>
              <a:rPr lang="ja-JP" altLang="en-US" smtClean="0">
                <a:latin typeface="Arial" panose="020B0604020202020204" pitchFamily="34" charset="0"/>
              </a:rPr>
              <a:t>’</a:t>
            </a:r>
            <a:r>
              <a:rPr lang="en-US" altLang="ja-JP" smtClean="0">
                <a:latin typeface="Arial" panose="020B0604020202020204" pitchFamily="34" charset="0"/>
              </a:rPr>
              <a:t>t matter</a:t>
            </a:r>
          </a:p>
          <a:p>
            <a:pPr>
              <a:buFontTx/>
              <a:buChar char="-"/>
            </a:pPr>
            <a:r>
              <a:rPr lang="en-US" altLang="en-US" smtClean="0">
                <a:latin typeface="Arial" panose="020B0604020202020204" pitchFamily="34" charset="0"/>
              </a:rPr>
              <a:t>Hundreds of PM programs like MS-Project</a:t>
            </a:r>
          </a:p>
          <a:p>
            <a:pPr>
              <a:buFontTx/>
              <a:buChar char="-"/>
            </a:pPr>
            <a:r>
              <a:rPr lang="en-US" altLang="en-US" smtClean="0">
                <a:latin typeface="Arial" panose="020B0604020202020204" pitchFamily="34" charset="0"/>
              </a:rPr>
              <a:t>Project: the illusion of control</a:t>
            </a:r>
          </a:p>
          <a:p>
            <a:endParaRPr lang="en-US" altLang="en-US" smtClean="0">
              <a:latin typeface="Arial" panose="020B0604020202020204" pitchFamily="34" charset="0"/>
            </a:endParaRPr>
          </a:p>
        </p:txBody>
      </p:sp>
      <p:sp>
        <p:nvSpPr>
          <p:cNvPr id="409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09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09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09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623AEF4-B089-4B5B-BC60-5D3C4C6B2C7A}" type="slidenum">
              <a:rPr lang="en-US" altLang="en-US" sz="1200"/>
              <a:pPr/>
              <a:t>24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150073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xfrm>
            <a:off x="246063" y="609600"/>
            <a:ext cx="6365875" cy="3581400"/>
          </a:xfrm>
          <a:ln/>
        </p:spPr>
      </p:sp>
      <p:sp>
        <p:nvSpPr>
          <p:cNvPr id="624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n-US" altLang="en-US" smtClean="0">
              <a:latin typeface="Arial" panose="020B0604020202020204" pitchFamily="34" charset="0"/>
            </a:endParaRPr>
          </a:p>
        </p:txBody>
      </p:sp>
      <p:sp>
        <p:nvSpPr>
          <p:cNvPr id="624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24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24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24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5F34BE-E55E-4A3E-97CD-F447A3700EE9}" type="slidenum">
              <a:rPr lang="en-US" altLang="en-US" sz="1200"/>
              <a:pPr/>
              <a:t>101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991460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026"/>
          <p:cNvSpPr>
            <a:spLocks noGrp="1" noRot="1" noChangeAspect="1" noChangeArrowheads="1" noTextEdit="1"/>
          </p:cNvSpPr>
          <p:nvPr>
            <p:ph type="sldImg"/>
          </p:nvPr>
        </p:nvSpPr>
        <p:spPr>
          <a:xfrm>
            <a:off x="246063" y="609600"/>
            <a:ext cx="6365875" cy="3581400"/>
          </a:xfrm>
          <a:ln/>
        </p:spPr>
      </p:sp>
      <p:sp>
        <p:nvSpPr>
          <p:cNvPr id="6451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If you study for the PMI certification you</a:t>
            </a:r>
            <a:r>
              <a:rPr lang="ja-JP" altLang="en-US" smtClean="0">
                <a:latin typeface="Arial" panose="020B0604020202020204" pitchFamily="34" charset="0"/>
              </a:rPr>
              <a:t>’</a:t>
            </a:r>
            <a:r>
              <a:rPr lang="en-US" altLang="ja-JP" smtClean="0">
                <a:latin typeface="Arial" panose="020B0604020202020204" pitchFamily="34" charset="0"/>
              </a:rPr>
              <a:t>ll need to know these</a:t>
            </a:r>
          </a:p>
          <a:p>
            <a:pPr>
              <a:buFontTx/>
              <a:buChar char="-"/>
            </a:pPr>
            <a:endParaRPr lang="en-US" altLang="en-US" smtClean="0">
              <a:latin typeface="Arial" panose="020B0604020202020204" pitchFamily="34" charset="0"/>
            </a:endParaRPr>
          </a:p>
        </p:txBody>
      </p:sp>
      <p:sp>
        <p:nvSpPr>
          <p:cNvPr id="645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45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45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45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58F8276-95D9-4C79-AA52-F8D8C0BB3B41}" type="slidenum">
              <a:rPr lang="en-US" altLang="en-US" sz="1200"/>
              <a:pPr/>
              <a:t>102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2215953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246063" y="609600"/>
            <a:ext cx="6365875" cy="3581400"/>
          </a:xfrm>
          <a:ln/>
        </p:spPr>
      </p:sp>
      <p:sp>
        <p:nvSpPr>
          <p:cNvPr id="665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65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3BD5C5B-00D4-4EE1-BF5F-9D2148036BE1}" type="slidenum">
              <a:rPr lang="en-US" altLang="en-US" sz="1200"/>
              <a:pPr/>
              <a:t>103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6884553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a:xfrm>
            <a:off x="393700" y="693738"/>
            <a:ext cx="6070600" cy="3414712"/>
          </a:xfrm>
          <a:ln cap="flat"/>
        </p:spPr>
      </p:sp>
      <p:sp>
        <p:nvSpPr>
          <p:cNvPr id="1351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51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75D433-4EAF-4469-A22C-9CAE8D3D2E66}" type="slidenum">
              <a:rPr lang="en-US" altLang="en-US" sz="1200"/>
              <a:pPr/>
              <a:t>104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743983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Rot="1" noChangeAspect="1" noChangeArrowheads="1" noTextEdit="1"/>
          </p:cNvSpPr>
          <p:nvPr>
            <p:ph type="sldImg"/>
          </p:nvPr>
        </p:nvSpPr>
        <p:spPr>
          <a:xfrm>
            <a:off x="246063" y="609600"/>
            <a:ext cx="6365875" cy="3581400"/>
          </a:xfrm>
          <a:ln/>
        </p:spPr>
      </p:sp>
      <p:sp>
        <p:nvSpPr>
          <p:cNvPr id="1372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721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3722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3722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72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80EC4D5-00B9-4EBF-9DA1-31513D359877}" type="slidenum">
              <a:rPr lang="en-US" altLang="en-US" sz="1200"/>
              <a:pPr/>
              <a:t>105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5240382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Rot="1" noChangeAspect="1" noChangeArrowheads="1" noTextEdit="1"/>
          </p:cNvSpPr>
          <p:nvPr>
            <p:ph type="sldImg"/>
          </p:nvPr>
        </p:nvSpPr>
        <p:spPr>
          <a:xfrm>
            <a:off x="246063" y="609600"/>
            <a:ext cx="6365875" cy="3581400"/>
          </a:xfrm>
          <a:ln/>
        </p:spPr>
      </p:sp>
      <p:sp>
        <p:nvSpPr>
          <p:cNvPr id="1392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926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3926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3926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927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B6926F8-30AA-4E13-8F6C-B209045D7736}" type="slidenum">
              <a:rPr lang="en-US" altLang="en-US" sz="1200"/>
              <a:pPr/>
              <a:t>106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4916880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Rot="1" noChangeAspect="1" noChangeArrowheads="1" noTextEdit="1"/>
          </p:cNvSpPr>
          <p:nvPr>
            <p:ph type="sldImg"/>
          </p:nvPr>
        </p:nvSpPr>
        <p:spPr>
          <a:xfrm>
            <a:off x="246063" y="609600"/>
            <a:ext cx="6365875" cy="3581400"/>
          </a:xfrm>
          <a:ln/>
        </p:spPr>
      </p:sp>
      <p:sp>
        <p:nvSpPr>
          <p:cNvPr id="1413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131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131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131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13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8B947D6-A3B4-4DE5-8BD7-7BE56B085A7A}" type="slidenum">
              <a:rPr lang="en-US" altLang="en-US" sz="1200"/>
              <a:pPr/>
              <a:t>107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6553877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Rot="1" noChangeAspect="1" noChangeArrowheads="1" noTextEdit="1"/>
          </p:cNvSpPr>
          <p:nvPr>
            <p:ph type="sldImg"/>
          </p:nvPr>
        </p:nvSpPr>
        <p:spPr>
          <a:xfrm>
            <a:off x="246063" y="609600"/>
            <a:ext cx="6365875" cy="3581400"/>
          </a:xfrm>
          <a:ln/>
        </p:spPr>
      </p:sp>
      <p:sp>
        <p:nvSpPr>
          <p:cNvPr id="1433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336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336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336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33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5E99F3E-E5F8-4F21-8224-AED0EECBD7BA}" type="slidenum">
              <a:rPr lang="en-US" altLang="en-US" sz="1200"/>
              <a:pPr/>
              <a:t>108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7090361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Rot="1" noChangeAspect="1" noChangeArrowheads="1" noTextEdit="1"/>
          </p:cNvSpPr>
          <p:nvPr>
            <p:ph type="sldImg"/>
          </p:nvPr>
        </p:nvSpPr>
        <p:spPr>
          <a:xfrm>
            <a:off x="246063" y="609600"/>
            <a:ext cx="6365875" cy="3581400"/>
          </a:xfrm>
          <a:ln/>
        </p:spPr>
      </p:sp>
      <p:sp>
        <p:nvSpPr>
          <p:cNvPr id="1454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541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541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541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54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A979410-B734-4A96-93D5-DCD379E7A5FD}" type="slidenum">
              <a:rPr lang="en-US" altLang="en-US" sz="1200"/>
              <a:pPr/>
              <a:t>109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795560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1026"/>
          <p:cNvSpPr>
            <a:spLocks noGrp="1" noRot="1" noChangeAspect="1" noChangeArrowheads="1" noTextEdit="1"/>
          </p:cNvSpPr>
          <p:nvPr>
            <p:ph type="sldImg"/>
          </p:nvPr>
        </p:nvSpPr>
        <p:spPr>
          <a:xfrm>
            <a:off x="246063" y="609600"/>
            <a:ext cx="6365875" cy="3581400"/>
          </a:xfrm>
          <a:ln/>
        </p:spPr>
      </p:sp>
      <p:sp>
        <p:nvSpPr>
          <p:cNvPr id="14745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745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746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746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74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B8C5E0D-C0A9-44E3-A4F6-AE760B90600B}" type="slidenum">
              <a:rPr lang="en-US" altLang="en-US" sz="1200"/>
              <a:pPr/>
              <a:t>110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636937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246063" y="609600"/>
            <a:ext cx="6365875" cy="3581400"/>
          </a:xfrm>
          <a:ln/>
        </p:spPr>
      </p:sp>
      <p:sp>
        <p:nvSpPr>
          <p:cNvPr id="460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60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4C68C71-B59A-4C5D-B6E5-178C1FA7BDE8}" type="slidenum">
              <a:rPr lang="en-US" altLang="en-US" sz="1200"/>
              <a:pPr/>
              <a:t>26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5189379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Rot="1" noChangeAspect="1" noChangeArrowheads="1" noTextEdit="1"/>
          </p:cNvSpPr>
          <p:nvPr>
            <p:ph type="sldImg"/>
          </p:nvPr>
        </p:nvSpPr>
        <p:spPr>
          <a:xfrm>
            <a:off x="246063" y="609600"/>
            <a:ext cx="6365875" cy="3581400"/>
          </a:xfrm>
          <a:ln/>
        </p:spPr>
      </p:sp>
      <p:sp>
        <p:nvSpPr>
          <p:cNvPr id="1495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950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4950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4950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95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269C5E-9C22-4944-8FBF-3B3543DDB60D}" type="slidenum">
              <a:rPr lang="en-US" altLang="en-US" sz="1200"/>
              <a:pPr/>
              <a:t>111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5759215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noChangeArrowheads="1" noTextEdit="1"/>
          </p:cNvSpPr>
          <p:nvPr>
            <p:ph type="sldImg"/>
          </p:nvPr>
        </p:nvSpPr>
        <p:spPr>
          <a:xfrm>
            <a:off x="246063" y="609600"/>
            <a:ext cx="6365875" cy="3581400"/>
          </a:xfrm>
          <a:ln/>
        </p:spPr>
      </p:sp>
      <p:sp>
        <p:nvSpPr>
          <p:cNvPr id="1515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155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155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155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15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9524A3F-B6C5-4FA7-9409-AA634CF5039F}" type="slidenum">
              <a:rPr lang="en-US" altLang="en-US" sz="1200"/>
              <a:pPr/>
              <a:t>112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5289764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Rot="1" noChangeAspect="1" noChangeArrowheads="1" noTextEdit="1"/>
          </p:cNvSpPr>
          <p:nvPr>
            <p:ph type="sldImg"/>
          </p:nvPr>
        </p:nvSpPr>
        <p:spPr>
          <a:xfrm>
            <a:off x="246063" y="609600"/>
            <a:ext cx="6365875" cy="3581400"/>
          </a:xfrm>
          <a:ln/>
        </p:spPr>
      </p:sp>
      <p:sp>
        <p:nvSpPr>
          <p:cNvPr id="155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565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565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565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56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9BE02D9-50FB-4A6A-AACE-BF7CD0E42871}" type="slidenum">
              <a:rPr lang="en-US" altLang="en-US" sz="1200"/>
              <a:pPr/>
              <a:t>113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9049219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Rot="1" noChangeAspect="1" noChangeArrowheads="1" noTextEdit="1"/>
          </p:cNvSpPr>
          <p:nvPr>
            <p:ph type="sldImg"/>
          </p:nvPr>
        </p:nvSpPr>
        <p:spPr>
          <a:xfrm>
            <a:off x="246063" y="609600"/>
            <a:ext cx="6365875" cy="3581400"/>
          </a:xfrm>
          <a:ln/>
        </p:spPr>
      </p:sp>
      <p:sp>
        <p:nvSpPr>
          <p:cNvPr id="1576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769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770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770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77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54E1CA5-68E6-479A-9984-5E622543EB05}" type="slidenum">
              <a:rPr lang="en-US" altLang="en-US" sz="1200"/>
              <a:pPr/>
              <a:t>114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5840439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Rot="1" noChangeAspect="1" noChangeArrowheads="1" noTextEdit="1"/>
          </p:cNvSpPr>
          <p:nvPr>
            <p:ph type="sldImg"/>
          </p:nvPr>
        </p:nvSpPr>
        <p:spPr>
          <a:xfrm>
            <a:off x="246063" y="609600"/>
            <a:ext cx="6365875" cy="3581400"/>
          </a:xfrm>
          <a:ln/>
        </p:spPr>
      </p:sp>
      <p:sp>
        <p:nvSpPr>
          <p:cNvPr id="1597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974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5974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5974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975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A2BAB0A-357C-4908-BB8E-25DC75679869}" type="slidenum">
              <a:rPr lang="en-US" altLang="en-US" sz="1200"/>
              <a:pPr/>
              <a:t>115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9228887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Rot="1" noChangeAspect="1" noChangeArrowheads="1" noTextEdit="1"/>
          </p:cNvSpPr>
          <p:nvPr>
            <p:ph type="sldImg"/>
          </p:nvPr>
        </p:nvSpPr>
        <p:spPr>
          <a:xfrm>
            <a:off x="246063" y="609600"/>
            <a:ext cx="6365875" cy="3581400"/>
          </a:xfrm>
          <a:ln/>
        </p:spPr>
      </p:sp>
      <p:sp>
        <p:nvSpPr>
          <p:cNvPr id="1617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projects are composed of processes</a:t>
            </a:r>
          </a:p>
          <a:p>
            <a:endParaRPr lang="en-US" altLang="en-US" smtClean="0">
              <a:latin typeface="Arial" panose="020B0604020202020204" pitchFamily="34" charset="0"/>
            </a:endParaRPr>
          </a:p>
        </p:txBody>
      </p:sp>
      <p:sp>
        <p:nvSpPr>
          <p:cNvPr id="16179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179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179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179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9BB7730-43F4-48A4-81FD-7E8A628029A1}" type="slidenum">
              <a:rPr lang="en-US" altLang="en-US" sz="1200"/>
              <a:pPr/>
              <a:t>116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2454898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Rot="1" noChangeAspect="1" noChangeArrowheads="1" noTextEdit="1"/>
          </p:cNvSpPr>
          <p:nvPr>
            <p:ph type="sldImg"/>
          </p:nvPr>
        </p:nvSpPr>
        <p:spPr>
          <a:xfrm>
            <a:off x="246063" y="609600"/>
            <a:ext cx="6365875" cy="3581400"/>
          </a:xfrm>
          <a:ln/>
        </p:spPr>
      </p:sp>
      <p:sp>
        <p:nvSpPr>
          <p:cNvPr id="1638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384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384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384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384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DD42B48-5BE0-4A19-9D64-C5E1B5DED7B5}" type="slidenum">
              <a:rPr lang="en-US" altLang="en-US" sz="1200"/>
              <a:pPr/>
              <a:t>117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4197306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Rot="1" noChangeAspect="1" noChangeArrowheads="1" noTextEdit="1"/>
          </p:cNvSpPr>
          <p:nvPr>
            <p:ph type="sldImg"/>
          </p:nvPr>
        </p:nvSpPr>
        <p:spPr>
          <a:xfrm>
            <a:off x="246063" y="609600"/>
            <a:ext cx="6365875" cy="3581400"/>
          </a:xfrm>
          <a:ln/>
        </p:spPr>
      </p:sp>
      <p:sp>
        <p:nvSpPr>
          <p:cNvPr id="1658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589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589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589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589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3592D81-F1E2-4C7E-8507-695C0304B261}" type="slidenum">
              <a:rPr lang="en-US" altLang="en-US" sz="1200"/>
              <a:pPr/>
              <a:t>118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2314985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xfrm>
            <a:off x="246063" y="609600"/>
            <a:ext cx="6365875" cy="3581400"/>
          </a:xfrm>
          <a:ln/>
        </p:spPr>
      </p:sp>
      <p:sp>
        <p:nvSpPr>
          <p:cNvPr id="1679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793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794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794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79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4E46CA8-AC06-4892-982A-CA41D8B5B71C}" type="slidenum">
              <a:rPr lang="en-US" altLang="en-US" sz="1200"/>
              <a:pPr/>
              <a:t>119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9238937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Rot="1" noChangeAspect="1" noChangeArrowheads="1" noTextEdit="1"/>
          </p:cNvSpPr>
          <p:nvPr>
            <p:ph type="sldImg"/>
          </p:nvPr>
        </p:nvSpPr>
        <p:spPr>
          <a:xfrm>
            <a:off x="246063" y="609600"/>
            <a:ext cx="6365875" cy="3581400"/>
          </a:xfrm>
          <a:ln/>
        </p:spPr>
      </p:sp>
      <p:sp>
        <p:nvSpPr>
          <p:cNvPr id="1699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998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6998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6998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99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AE9FC18-DEF4-49FC-A357-69AFB07EA94A}" type="slidenum">
              <a:rPr lang="en-US" altLang="en-US" sz="1200"/>
              <a:pPr/>
              <a:t>120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32536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xfrm>
            <a:off x="246063" y="609600"/>
            <a:ext cx="6365875" cy="3581400"/>
          </a:xfrm>
          <a:ln/>
        </p:spPr>
      </p:sp>
      <p:sp>
        <p:nvSpPr>
          <p:cNvPr id="481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81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81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81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81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ACD08C-0EF0-469C-8170-FCB42A3A3B2F}" type="slidenum">
              <a:rPr lang="en-US" altLang="en-US" sz="1200"/>
              <a:pPr/>
              <a:t>27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957811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246063" y="609600"/>
            <a:ext cx="6365875" cy="3581400"/>
          </a:xfrm>
          <a:ln/>
        </p:spPr>
      </p:sp>
      <p:sp>
        <p:nvSpPr>
          <p:cNvPr id="1720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203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7203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7203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20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43B86F3-347A-4826-99A3-8CC7375E4148}" type="slidenum">
              <a:rPr lang="en-US" altLang="en-US" sz="1200"/>
              <a:pPr/>
              <a:t>121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1210128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noRot="1" noChangeAspect="1" noChangeArrowheads="1" noTextEdit="1"/>
          </p:cNvSpPr>
          <p:nvPr>
            <p:ph type="sldImg"/>
          </p:nvPr>
        </p:nvSpPr>
        <p:spPr>
          <a:xfrm>
            <a:off x="246063" y="609600"/>
            <a:ext cx="6365875" cy="3581400"/>
          </a:xfrm>
          <a:ln/>
        </p:spPr>
      </p:sp>
      <p:sp>
        <p:nvSpPr>
          <p:cNvPr id="1740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408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7408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7408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40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35C8C7E-F0A6-4169-9978-83B11B2B63B0}" type="slidenum">
              <a:rPr lang="en-US" altLang="en-US" sz="1200"/>
              <a:pPr/>
              <a:t>122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4948883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Rot="1" noChangeAspect="1" noChangeArrowheads="1" noTextEdit="1"/>
          </p:cNvSpPr>
          <p:nvPr>
            <p:ph type="sldImg"/>
          </p:nvPr>
        </p:nvSpPr>
        <p:spPr>
          <a:xfrm>
            <a:off x="246063" y="609600"/>
            <a:ext cx="6365875" cy="3581400"/>
          </a:xfrm>
          <a:ln/>
        </p:spPr>
      </p:sp>
      <p:sp>
        <p:nvSpPr>
          <p:cNvPr id="1761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000" smtClean="0">
                <a:latin typeface="Arial" panose="020B0604020202020204" pitchFamily="34" charset="0"/>
              </a:rPr>
              <a:t>Direct and manage project execution</a:t>
            </a:r>
          </a:p>
          <a:p>
            <a:pPr lvl="1" eaLnBrk="1" hangingPunct="1"/>
            <a:r>
              <a:rPr lang="en-US" altLang="en-US" sz="1800" smtClean="0">
                <a:latin typeface="Arial" panose="020B0604020202020204" pitchFamily="34" charset="0"/>
              </a:rPr>
              <a:t>Concerned with directing technical and organizational entities to execute work defined in PM plan</a:t>
            </a:r>
          </a:p>
          <a:p>
            <a:pPr eaLnBrk="1" hangingPunct="1"/>
            <a:r>
              <a:rPr lang="en-US" altLang="en-US" sz="2000" smtClean="0">
                <a:latin typeface="Arial" panose="020B0604020202020204" pitchFamily="34" charset="0"/>
              </a:rPr>
              <a:t>Perform quality assurance</a:t>
            </a:r>
          </a:p>
          <a:p>
            <a:pPr lvl="1" eaLnBrk="1" hangingPunct="1"/>
            <a:r>
              <a:rPr lang="en-US" altLang="en-US" sz="1800" smtClean="0">
                <a:latin typeface="Arial" panose="020B0604020202020204" pitchFamily="34" charset="0"/>
              </a:rPr>
              <a:t>Concerned with applying planned quality activities </a:t>
            </a:r>
          </a:p>
          <a:p>
            <a:pPr eaLnBrk="1" hangingPunct="1"/>
            <a:r>
              <a:rPr lang="en-US" altLang="en-US" sz="2000" smtClean="0">
                <a:latin typeface="Arial" panose="020B0604020202020204" pitchFamily="34" charset="0"/>
              </a:rPr>
              <a:t>Acquire project team</a:t>
            </a:r>
          </a:p>
          <a:p>
            <a:pPr eaLnBrk="1" hangingPunct="1"/>
            <a:r>
              <a:rPr lang="en-US" altLang="en-US" sz="2000" smtClean="0">
                <a:latin typeface="Arial" panose="020B0604020202020204" pitchFamily="34" charset="0"/>
              </a:rPr>
              <a:t>Develop project team</a:t>
            </a:r>
          </a:p>
          <a:p>
            <a:pPr lvl="1" eaLnBrk="1" hangingPunct="1"/>
            <a:r>
              <a:rPr lang="en-US" altLang="en-US" sz="1800" smtClean="0">
                <a:latin typeface="Arial" panose="020B0604020202020204" pitchFamily="34" charset="0"/>
              </a:rPr>
              <a:t>Concerned with improving competencies and interaction of project members</a:t>
            </a:r>
          </a:p>
          <a:p>
            <a:pPr eaLnBrk="1" hangingPunct="1"/>
            <a:r>
              <a:rPr lang="en-US" altLang="en-US" sz="2000" smtClean="0">
                <a:latin typeface="Arial" panose="020B0604020202020204" pitchFamily="34" charset="0"/>
              </a:rPr>
              <a:t>Information distribution </a:t>
            </a:r>
            <a:r>
              <a:rPr lang="en-US" altLang="en-US" sz="2000" baseline="30000" smtClean="0">
                <a:solidFill>
                  <a:srgbClr val="FF0000"/>
                </a:solidFill>
                <a:latin typeface="Arial" panose="020B0604020202020204" pitchFamily="34" charset="0"/>
              </a:rPr>
              <a:t>*</a:t>
            </a:r>
            <a:endParaRPr lang="en-US" altLang="en-US" sz="2000" smtClean="0">
              <a:latin typeface="Arial" panose="020B0604020202020204" pitchFamily="34" charset="0"/>
            </a:endParaRPr>
          </a:p>
          <a:p>
            <a:pPr eaLnBrk="1" hangingPunct="1"/>
            <a:r>
              <a:rPr lang="en-US" altLang="en-US" sz="2000" smtClean="0">
                <a:latin typeface="Arial" panose="020B0604020202020204" pitchFamily="34" charset="0"/>
              </a:rPr>
              <a:t>Request seller responses </a:t>
            </a:r>
            <a:r>
              <a:rPr lang="en-US" altLang="en-US" sz="2000" baseline="30000" smtClean="0">
                <a:solidFill>
                  <a:srgbClr val="FF0000"/>
                </a:solidFill>
                <a:latin typeface="Arial" panose="020B0604020202020204" pitchFamily="34" charset="0"/>
              </a:rPr>
              <a:t>*</a:t>
            </a:r>
            <a:endParaRPr lang="en-US" altLang="en-US" sz="2000" smtClean="0">
              <a:latin typeface="Arial" panose="020B0604020202020204" pitchFamily="34" charset="0"/>
            </a:endParaRPr>
          </a:p>
          <a:p>
            <a:pPr eaLnBrk="1" hangingPunct="1"/>
            <a:r>
              <a:rPr lang="en-US" altLang="en-US" sz="2000" smtClean="0">
                <a:latin typeface="Arial" panose="020B0604020202020204" pitchFamily="34" charset="0"/>
              </a:rPr>
              <a:t>Select sellers </a:t>
            </a:r>
            <a:r>
              <a:rPr lang="en-US" altLang="en-US" sz="2000" baseline="30000" smtClean="0">
                <a:solidFill>
                  <a:srgbClr val="FF0000"/>
                </a:solidFill>
                <a:latin typeface="Arial" panose="020B0604020202020204" pitchFamily="34" charset="0"/>
              </a:rPr>
              <a:t>*</a:t>
            </a:r>
            <a:endParaRPr lang="en-US" altLang="en-US" sz="2000" smtClean="0">
              <a:latin typeface="Arial" panose="020B0604020202020204" pitchFamily="34" charset="0"/>
            </a:endParaRPr>
          </a:p>
          <a:p>
            <a:endParaRPr lang="en-US" altLang="en-US" smtClean="0">
              <a:latin typeface="Arial" panose="020B0604020202020204" pitchFamily="34" charset="0"/>
            </a:endParaRPr>
          </a:p>
        </p:txBody>
      </p:sp>
      <p:sp>
        <p:nvSpPr>
          <p:cNvPr id="17613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7613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7613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61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80671D7-D656-4AF6-ADE8-6E1722F208B8}" type="slidenum">
              <a:rPr lang="en-US" altLang="en-US" sz="1200"/>
              <a:pPr/>
              <a:t>123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8677810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noRot="1" noChangeAspect="1" noChangeArrowheads="1" noTextEdit="1"/>
          </p:cNvSpPr>
          <p:nvPr>
            <p:ph type="sldImg"/>
          </p:nvPr>
        </p:nvSpPr>
        <p:spPr>
          <a:xfrm>
            <a:off x="246063" y="609600"/>
            <a:ext cx="6365875" cy="3581400"/>
          </a:xfrm>
          <a:ln/>
        </p:spPr>
      </p:sp>
      <p:sp>
        <p:nvSpPr>
          <p:cNvPr id="1781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817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7818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7818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81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FF09E60-87FD-40A2-9FBF-7F9D779E8197}" type="slidenum">
              <a:rPr lang="en-US" altLang="en-US" sz="1200"/>
              <a:pPr/>
              <a:t>124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0929834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Rot="1" noChangeAspect="1" noChangeArrowheads="1" noTextEdit="1"/>
          </p:cNvSpPr>
          <p:nvPr>
            <p:ph type="sldImg"/>
          </p:nvPr>
        </p:nvSpPr>
        <p:spPr>
          <a:xfrm>
            <a:off x="246063" y="609600"/>
            <a:ext cx="6365875" cy="3581400"/>
          </a:xfrm>
          <a:ln/>
        </p:spPr>
      </p:sp>
      <p:sp>
        <p:nvSpPr>
          <p:cNvPr id="180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022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022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022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02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158661-B738-4B6F-96B8-4C819D3ED785}" type="slidenum">
              <a:rPr lang="en-US" altLang="en-US" sz="1200"/>
              <a:pPr/>
              <a:t>125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7093674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Rot="1" noChangeAspect="1" noChangeArrowheads="1" noTextEdit="1"/>
          </p:cNvSpPr>
          <p:nvPr>
            <p:ph type="sldImg"/>
          </p:nvPr>
        </p:nvSpPr>
        <p:spPr>
          <a:xfrm>
            <a:off x="246063" y="609600"/>
            <a:ext cx="6365875" cy="3581400"/>
          </a:xfrm>
          <a:ln/>
        </p:spPr>
      </p:sp>
      <p:sp>
        <p:nvSpPr>
          <p:cNvPr id="1822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ndParaRPr>
          </a:p>
        </p:txBody>
      </p:sp>
      <p:sp>
        <p:nvSpPr>
          <p:cNvPr id="18227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227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227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22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121DF6F-A8F4-494D-A4F3-1166C5B56997}" type="slidenum">
              <a:rPr lang="en-US" altLang="en-US" sz="1200"/>
              <a:pPr/>
              <a:t>126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0602994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Rot="1" noChangeAspect="1" noChangeArrowheads="1" noTextEdit="1"/>
          </p:cNvSpPr>
          <p:nvPr>
            <p:ph type="sldImg"/>
          </p:nvPr>
        </p:nvSpPr>
        <p:spPr>
          <a:xfrm>
            <a:off x="246063" y="609600"/>
            <a:ext cx="6365875" cy="3581400"/>
          </a:xfrm>
          <a:ln/>
        </p:spPr>
      </p:sp>
      <p:sp>
        <p:nvSpPr>
          <p:cNvPr id="1843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432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432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432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43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CA91C2-5F16-4770-A666-994961EF7092}" type="slidenum">
              <a:rPr lang="en-US" altLang="en-US" sz="1200"/>
              <a:pPr/>
              <a:t>127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7825588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Rot="1" noChangeAspect="1" noChangeArrowheads="1" noTextEdit="1"/>
          </p:cNvSpPr>
          <p:nvPr>
            <p:ph type="sldImg"/>
          </p:nvPr>
        </p:nvSpPr>
        <p:spPr>
          <a:xfrm>
            <a:off x="246063" y="609600"/>
            <a:ext cx="6365875" cy="3581400"/>
          </a:xfrm>
          <a:ln/>
        </p:spPr>
      </p:sp>
      <p:sp>
        <p:nvSpPr>
          <p:cNvPr id="1863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637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637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637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63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DCA9194-6B29-44BE-AF8B-65A33900B804}" type="slidenum">
              <a:rPr lang="en-US" altLang="en-US" sz="1200"/>
              <a:pPr/>
              <a:t>128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2309769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Grp="1" noRot="1" noChangeAspect="1" noChangeArrowheads="1" noTextEdit="1"/>
          </p:cNvSpPr>
          <p:nvPr>
            <p:ph type="sldImg"/>
          </p:nvPr>
        </p:nvSpPr>
        <p:spPr>
          <a:xfrm>
            <a:off x="246063" y="609600"/>
            <a:ext cx="6365875" cy="3581400"/>
          </a:xfrm>
          <a:ln/>
        </p:spPr>
      </p:sp>
      <p:sp>
        <p:nvSpPr>
          <p:cNvPr id="1894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944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8944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8944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944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007BC1-1D45-4C5A-AC1A-04CAE6F36DA3}" type="slidenum">
              <a:rPr lang="en-US" altLang="en-US" sz="1200"/>
              <a:pPr/>
              <a:t>130</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27594843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Grp="1" noRot="1" noChangeAspect="1" noChangeArrowheads="1" noTextEdit="1"/>
          </p:cNvSpPr>
          <p:nvPr>
            <p:ph type="sldImg"/>
          </p:nvPr>
        </p:nvSpPr>
        <p:spPr>
          <a:xfrm>
            <a:off x="246063" y="609600"/>
            <a:ext cx="6365875" cy="3581400"/>
          </a:xfrm>
          <a:ln/>
        </p:spPr>
      </p:sp>
      <p:sp>
        <p:nvSpPr>
          <p:cNvPr id="1914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In an iterative development the four phases (Inception, Elaboration, Construction and Transition) are repeated iteratively. Each time they add features to the product. There is also a phase where there is more planning.</a:t>
            </a:r>
          </a:p>
        </p:txBody>
      </p:sp>
      <p:sp>
        <p:nvSpPr>
          <p:cNvPr id="19149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149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9149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149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ECAD25-F03E-497C-9704-AB74B6DDE87C}" type="slidenum">
              <a:rPr lang="en-US" altLang="en-US" sz="1200"/>
              <a:pPr/>
              <a:t>131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182429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xfrm>
            <a:off x="246063" y="609600"/>
            <a:ext cx="6365875" cy="3581400"/>
          </a:xfrm>
          <a:ln/>
        </p:spPr>
      </p:sp>
      <p:sp>
        <p:nvSpPr>
          <p:cNvPr id="686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861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6861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6861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86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8C70360-2035-4AB6-A5A3-D32FF4A75F4A}" type="slidenum">
              <a:rPr lang="en-US" altLang="en-US" sz="1200"/>
              <a:pPr/>
              <a:t>35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0083922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Rot="1" noChangeAspect="1" noChangeArrowheads="1" noTextEdit="1"/>
          </p:cNvSpPr>
          <p:nvPr>
            <p:ph type="sldImg"/>
          </p:nvPr>
        </p:nvSpPr>
        <p:spPr>
          <a:xfrm>
            <a:off x="246063" y="609600"/>
            <a:ext cx="6365875" cy="3581400"/>
          </a:xfrm>
          <a:ln/>
        </p:spPr>
      </p:sp>
      <p:sp>
        <p:nvSpPr>
          <p:cNvPr id="1935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In an iterative development the four phases (Inception, Elaboration, Construction and Transition) are </a:t>
            </a:r>
            <a:r>
              <a:rPr lang="en-US" altLang="en-US" b="1" smtClean="0">
                <a:latin typeface="Times New Roman" panose="02020603050405020304" pitchFamily="18" charset="0"/>
              </a:rPr>
              <a:t>repeated</a:t>
            </a:r>
            <a:r>
              <a:rPr lang="en-US" altLang="en-US" smtClean="0">
                <a:latin typeface="Times New Roman" panose="02020603050405020304" pitchFamily="18" charset="0"/>
              </a:rPr>
              <a:t> iteratively. Each time they add features to the product. There is also a phase where there is more planning.</a:t>
            </a:r>
          </a:p>
          <a:p>
            <a:r>
              <a:rPr lang="en-US" altLang="en-US" smtClean="0">
                <a:latin typeface="Times New Roman" panose="02020603050405020304" pitchFamily="18" charset="0"/>
              </a:rPr>
              <a:t>In each iteration we plan for the next iteration.</a:t>
            </a:r>
          </a:p>
          <a:p>
            <a:endParaRPr lang="en-US" altLang="en-US" smtClean="0">
              <a:latin typeface="Times New Roman" panose="02020603050405020304" pitchFamily="18" charset="0"/>
            </a:endParaRPr>
          </a:p>
        </p:txBody>
      </p:sp>
      <p:sp>
        <p:nvSpPr>
          <p:cNvPr id="19353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3540"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9354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35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F602BA-B04F-4771-B5BE-ECE08693A165}" type="slidenum">
              <a:rPr lang="en-US" altLang="en-US" sz="1200"/>
              <a:pPr/>
              <a:t>132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0492888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Slide Image Placeholder 1"/>
          <p:cNvSpPr>
            <a:spLocks noGrp="1" noRot="1" noChangeAspect="1" noTextEdit="1"/>
          </p:cNvSpPr>
          <p:nvPr>
            <p:ph type="sldImg"/>
          </p:nvPr>
        </p:nvSpPr>
        <p:spPr>
          <a:xfrm>
            <a:off x="246063" y="609600"/>
            <a:ext cx="6365875" cy="3581400"/>
          </a:xfrm>
          <a:ln/>
        </p:spPr>
      </p:sp>
      <p:sp>
        <p:nvSpPr>
          <p:cNvPr id="195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55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55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3</a:t>
            </a:r>
          </a:p>
        </p:txBody>
      </p:sp>
      <p:sp>
        <p:nvSpPr>
          <p:cNvPr id="1955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55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3130368-DAF5-48AF-A08D-B138AF4B0446}" type="slidenum">
              <a:rPr lang="en-US" altLang="en-US" sz="1200"/>
              <a:pPr/>
              <a:t>133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9701293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9763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ndParaRPr>
          </a:p>
        </p:txBody>
      </p:sp>
      <p:sp>
        <p:nvSpPr>
          <p:cNvPr id="19763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763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9763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76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A59A53C-8921-4594-A781-AAE946778478}" type="slidenum">
              <a:rPr lang="en-US" altLang="en-US" sz="1200"/>
              <a:pPr/>
              <a:t>134</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6635063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a:spLocks noGrp="1" noRot="1" noChangeAspect="1" noChangeArrowheads="1" noTextEdit="1"/>
          </p:cNvSpPr>
          <p:nvPr>
            <p:ph type="sldImg"/>
          </p:nvPr>
        </p:nvSpPr>
        <p:spPr>
          <a:xfrm>
            <a:off x="246063" y="609600"/>
            <a:ext cx="6365875" cy="3581400"/>
          </a:xfrm>
          <a:ln/>
        </p:spPr>
      </p:sp>
      <p:sp>
        <p:nvSpPr>
          <p:cNvPr id="1996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96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1996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1996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96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1AE608B-267A-4DBF-AAB9-D8E82FD87AFD}" type="slidenum">
              <a:rPr lang="en-US" altLang="en-US" sz="1200"/>
              <a:pPr/>
              <a:t>135</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5692445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noRot="1" noChangeAspect="1" noChangeArrowheads="1" noTextEdit="1"/>
          </p:cNvSpPr>
          <p:nvPr>
            <p:ph type="sldImg"/>
          </p:nvPr>
        </p:nvSpPr>
        <p:spPr>
          <a:xfrm>
            <a:off x="246063" y="609600"/>
            <a:ext cx="6365875" cy="3581400"/>
          </a:xfrm>
          <a:ln/>
        </p:spPr>
      </p:sp>
      <p:sp>
        <p:nvSpPr>
          <p:cNvPr id="2017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17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2017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2017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017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5F88EC1-981B-479C-8DE9-1AF80D37FDCA}" type="slidenum">
              <a:rPr lang="en-US" altLang="en-US" sz="1200"/>
              <a:pPr/>
              <a:t>136</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7315914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noRot="1" noChangeAspect="1" noChangeArrowheads="1" noTextEdit="1"/>
          </p:cNvSpPr>
          <p:nvPr>
            <p:ph type="sldImg"/>
          </p:nvPr>
        </p:nvSpPr>
        <p:spPr>
          <a:xfrm>
            <a:off x="246063" y="609600"/>
            <a:ext cx="6365875" cy="3581400"/>
          </a:xfrm>
          <a:ln/>
        </p:spPr>
      </p:sp>
      <p:sp>
        <p:nvSpPr>
          <p:cNvPr id="2037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37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2037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2037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0378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73E3469-31C7-48E1-997C-124FED27D933}" type="slidenum">
              <a:rPr lang="en-US" altLang="en-US" sz="1200"/>
              <a:pPr/>
              <a:t>137</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664903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Rot="1" noChangeAspect="1" noChangeArrowheads="1" noTextEdit="1"/>
          </p:cNvSpPr>
          <p:nvPr>
            <p:ph type="sldImg"/>
          </p:nvPr>
        </p:nvSpPr>
        <p:spPr>
          <a:xfrm>
            <a:off x="246063" y="609600"/>
            <a:ext cx="6365875" cy="3581400"/>
          </a:xfrm>
          <a:ln/>
        </p:spPr>
      </p:sp>
      <p:sp>
        <p:nvSpPr>
          <p:cNvPr id="2058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58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2058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2058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058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7BBC28-4693-45D2-BB31-BE985C1834FC}" type="slidenum">
              <a:rPr lang="en-US" altLang="en-US" sz="1200"/>
              <a:pPr/>
              <a:t>138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46840172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noRot="1" noChangeAspect="1" noChangeArrowheads="1" noTextEdit="1"/>
          </p:cNvSpPr>
          <p:nvPr>
            <p:ph type="sldImg"/>
          </p:nvPr>
        </p:nvSpPr>
        <p:spPr>
          <a:xfrm>
            <a:off x="246063" y="609600"/>
            <a:ext cx="6365875" cy="3581400"/>
          </a:xfrm>
          <a:ln/>
        </p:spPr>
      </p:sp>
      <p:sp>
        <p:nvSpPr>
          <p:cNvPr id="2078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78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2078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2078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078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15B5344-3D96-4497-8C7B-786A6F0DA7B2}" type="slidenum">
              <a:rPr lang="en-US" altLang="en-US" sz="1200"/>
              <a:pPr/>
              <a:t>139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82205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xfrm>
            <a:off x="246063" y="609600"/>
            <a:ext cx="6365875" cy="3581400"/>
          </a:xfrm>
          <a:ln/>
        </p:spPr>
      </p:sp>
      <p:sp>
        <p:nvSpPr>
          <p:cNvPr id="727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7270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7270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7270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27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39C6654-636B-47AF-8668-0391F20C7960}" type="slidenum">
              <a:rPr lang="en-US" altLang="en-US" sz="1200"/>
              <a:pPr/>
              <a:t>38</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4112464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xfrm>
            <a:off x="246063" y="609600"/>
            <a:ext cx="6365875" cy="3581400"/>
          </a:xfrm>
          <a:ln/>
        </p:spPr>
      </p:sp>
      <p:sp>
        <p:nvSpPr>
          <p:cNvPr id="747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7475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7475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7475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47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0C05E6D-DB89-478A-B0DA-D9197FA30D24}" type="slidenum">
              <a:rPr lang="en-US" altLang="en-US" sz="1200"/>
              <a:pPr/>
              <a:t>39</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3703964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1F2874-5AEF-4339-8FA6-D47EF0C1A5E9}"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4D208-6B52-4189-A52D-FA89D17BC070}"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E87A-0A37-426C-82FC-60D0465E6DC0}"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59D075CD-F0DC-4E45-B5F8-12B2564C44B5}" type="datetime1">
              <a:rPr lang="en-US" smtClean="0"/>
              <a:t>11/15/2022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DC792575-F77F-45E6-A6AD-92AFD2F16419}" type="datetime1">
              <a:rPr lang="en-US" smtClean="0"/>
              <a:t>11/15/2022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3B5C1-52EB-45A5-8741-28E71C5D10B9}" type="datetime1">
              <a:rPr lang="en-US" smtClean="0"/>
              <a:t>11/15/2022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4A4EF4-327A-4D61-A7E0-75070A808CC2}"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14C75E-FF85-47B4-B7D9-8CD8D87E2755}" type="datetime1">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8D94A7-1D95-4A95-A212-3B30B6A0753D}" type="datetime1">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EBBFF8-E7DC-40C5-98A3-B7D74EF75C19}" type="datetime1">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11/15/2022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C1CA5-B6A1-402F-9809-712BD3976EBC}" type="datetime1">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5525FB-9367-49FB-9F36-1C072A17BC4D}" type="datetime1">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358EB6-8613-407F-90DE-0AAA438CB10E}" type="datetime1">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245E6-39D9-4782-A110-8EB62D947EE1}" type="datetime1">
              <a:rPr lang="en-US" smtClean="0"/>
              <a:t>11/15/2022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3" Type="http://schemas.openxmlformats.org/officeDocument/2006/relationships/hyperlink" Target="http://www.ibm.com/developerworks/rational/library/2831.html"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www.agilemanifesto.org/"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Project Management and SE Context</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smtClean="0"/>
              <a:t>The Four Frames of Organizations</a:t>
            </a:r>
            <a:endParaRPr lang="en-US" dirty="0"/>
          </a:p>
        </p:txBody>
      </p:sp>
      <p:pic>
        <p:nvPicPr>
          <p:cNvPr id="3" name="Content Placeholder 2" descr="Image shows that you can try to understand organizations better by focusing on different perspectives. Organizations can be viewed as having four different frames: structural, human resources, political, and symbolic."/>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9596"/>
          <a:stretch/>
        </p:blipFill>
        <p:spPr>
          <a:xfrm>
            <a:off x="2209800" y="1296321"/>
            <a:ext cx="7214857" cy="4362095"/>
          </a:xfrm>
        </p:spPr>
      </p:pic>
      <p:sp>
        <p:nvSpPr>
          <p:cNvPr id="2" name="Slide Number Placeholder 1"/>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1222522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First Principles</a:t>
            </a:r>
          </a:p>
        </p:txBody>
      </p:sp>
      <p:sp>
        <p:nvSpPr>
          <p:cNvPr id="51203" name="Rectangle 3"/>
          <p:cNvSpPr>
            <a:spLocks noGrp="1" noChangeArrowheads="1"/>
          </p:cNvSpPr>
          <p:nvPr>
            <p:ph type="body" idx="1"/>
          </p:nvPr>
        </p:nvSpPr>
        <p:spPr/>
        <p:txBody>
          <a:bodyPr/>
          <a:lstStyle/>
          <a:p>
            <a:r>
              <a:rPr lang="en-US" altLang="en-US" smtClean="0"/>
              <a:t>One size does not fit all</a:t>
            </a:r>
          </a:p>
          <a:p>
            <a:r>
              <a:rPr lang="en-US" altLang="en-US" smtClean="0"/>
              <a:t>Spectrums</a:t>
            </a:r>
          </a:p>
          <a:p>
            <a:pPr lvl="1"/>
            <a:r>
              <a:rPr lang="en-US" altLang="en-US"/>
              <a:t>Project types</a:t>
            </a:r>
          </a:p>
          <a:p>
            <a:pPr lvl="1"/>
            <a:r>
              <a:rPr lang="en-US" altLang="en-US"/>
              <a:t>Sizes</a:t>
            </a:r>
          </a:p>
          <a:p>
            <a:pPr lvl="1"/>
            <a:r>
              <a:rPr lang="en-US" altLang="en-US"/>
              <a:t>Formality and rigor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2432127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2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12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Strategy</a:t>
            </a:r>
          </a:p>
        </p:txBody>
      </p:sp>
      <p:sp>
        <p:nvSpPr>
          <p:cNvPr id="49155" name="Rectangle 3"/>
          <p:cNvSpPr>
            <a:spLocks noGrp="1" noChangeArrowheads="1"/>
          </p:cNvSpPr>
          <p:nvPr>
            <p:ph type="body" idx="1"/>
          </p:nvPr>
        </p:nvSpPr>
        <p:spPr/>
        <p:txBody>
          <a:bodyPr/>
          <a:lstStyle/>
          <a:p>
            <a:pPr algn="ctr">
              <a:buFont typeface="Wingdings" panose="05000000000000000000" pitchFamily="2" charset="2"/>
              <a:buNone/>
            </a:pPr>
            <a:r>
              <a:rPr lang="en-US" altLang="en-US" b="1" i="1" dirty="0">
                <a:latin typeface="Times New Roman" panose="02020603050405020304" pitchFamily="18" charset="0"/>
                <a:cs typeface="Times New Roman" panose="02020603050405020304" pitchFamily="18" charset="0"/>
              </a:rPr>
              <a:t>Hope is not a strategy.</a:t>
            </a:r>
            <a:endParaRPr lang="en-US" altLang="en-US" sz="2000" b="1" i="1" dirty="0">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endParaRPr lang="en-US" altLang="en-US" sz="2000" b="1" i="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dirty="0" smtClean="0">
                <a:cs typeface="Times New Roman" panose="02020603050405020304" pitchFamily="18" charset="0"/>
              </a:rPr>
              <a:t>So what is our strategy?</a:t>
            </a:r>
          </a:p>
          <a:p>
            <a:r>
              <a:rPr lang="en-US" altLang="en-US" dirty="0" smtClean="0"/>
              <a:t>Classic Mistake Avoidance</a:t>
            </a:r>
          </a:p>
          <a:p>
            <a:r>
              <a:rPr lang="en-US" altLang="en-US" dirty="0" smtClean="0"/>
              <a:t>Development Fundamentals</a:t>
            </a:r>
          </a:p>
          <a:p>
            <a:r>
              <a:rPr lang="en-US" altLang="en-US" dirty="0" smtClean="0"/>
              <a:t>Risk Management</a:t>
            </a:r>
          </a:p>
          <a:p>
            <a:r>
              <a:rPr lang="en-US" altLang="en-US" dirty="0" smtClean="0"/>
              <a:t>Schedule-Oriented Practices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2521234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3"/>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ffectLst/>
              </a:rPr>
              <a:t>PMI</a:t>
            </a:r>
            <a:r>
              <a:rPr lang="en-US" altLang="ja-JP" dirty="0" smtClean="0">
                <a:effectLst/>
              </a:rPr>
              <a:t>'s 9 Knowledge Areas</a:t>
            </a:r>
            <a:endParaRPr lang="en-US" altLang="en-US" dirty="0" smtClean="0">
              <a:effectLst/>
            </a:endParaRPr>
          </a:p>
        </p:txBody>
      </p:sp>
      <p:sp>
        <p:nvSpPr>
          <p:cNvPr id="63490" name="Rectangle 8"/>
          <p:cNvSpPr>
            <a:spLocks noGrp="1" noChangeArrowheads="1"/>
          </p:cNvSpPr>
          <p:nvPr>
            <p:ph idx="1"/>
          </p:nvPr>
        </p:nvSpPr>
        <p:spPr/>
        <p:txBody>
          <a:bodyPr>
            <a:normAutofit/>
          </a:bodyPr>
          <a:lstStyle/>
          <a:p>
            <a:r>
              <a:rPr lang="en-US" altLang="en-US" smtClean="0"/>
              <a:t>Project </a:t>
            </a:r>
            <a:r>
              <a:rPr lang="en-US" altLang="en-US" b="1" i="1" smtClean="0"/>
              <a:t>integration</a:t>
            </a:r>
            <a:r>
              <a:rPr lang="en-US" altLang="en-US" smtClean="0"/>
              <a:t> management</a:t>
            </a:r>
          </a:p>
          <a:p>
            <a:r>
              <a:rPr lang="en-US" altLang="en-US" smtClean="0"/>
              <a:t>Scope</a:t>
            </a:r>
          </a:p>
          <a:p>
            <a:r>
              <a:rPr lang="en-US" altLang="en-US" smtClean="0"/>
              <a:t>Time</a:t>
            </a:r>
          </a:p>
          <a:p>
            <a:r>
              <a:rPr lang="en-US" altLang="en-US" smtClean="0"/>
              <a:t>Cost</a:t>
            </a:r>
          </a:p>
          <a:p>
            <a:r>
              <a:rPr lang="en-US" altLang="en-US" smtClean="0"/>
              <a:t>Quality</a:t>
            </a:r>
          </a:p>
          <a:p>
            <a:r>
              <a:rPr lang="en-US" altLang="en-US" smtClean="0"/>
              <a:t>Human resource</a:t>
            </a:r>
          </a:p>
          <a:p>
            <a:r>
              <a:rPr lang="en-US" altLang="en-US" smtClean="0"/>
              <a:t>Communications</a:t>
            </a:r>
          </a:p>
          <a:p>
            <a:r>
              <a:rPr lang="en-US" altLang="en-US" smtClean="0"/>
              <a:t>Risk</a:t>
            </a:r>
          </a:p>
          <a:p>
            <a:r>
              <a:rPr lang="en-US" altLang="en-US" smtClean="0"/>
              <a:t>Procurement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102</a:t>
            </a:fld>
            <a:endParaRPr lang="en-US" dirty="0"/>
          </a:p>
        </p:txBody>
      </p:sp>
    </p:spTree>
    <p:extLst>
      <p:ext uri="{BB962C8B-B14F-4D97-AF65-F5344CB8AC3E}">
        <p14:creationId xmlns:p14="http://schemas.microsoft.com/office/powerpoint/2010/main" val="331609119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Management Framework</a:t>
            </a:r>
          </a:p>
        </p:txBody>
      </p:sp>
      <p:pic>
        <p:nvPicPr>
          <p:cNvPr id="65538" name="Picture 4" descr="Fig01-02.bmp"/>
          <p:cNvPicPr>
            <a:picLocks noChangeAspect="1"/>
          </p:cNvPicPr>
          <p:nvPr/>
        </p:nvPicPr>
        <p:blipFill>
          <a:blip r:embed="rId3">
            <a:extLst>
              <a:ext uri="{28A0092B-C50C-407E-A947-70E740481C1C}">
                <a14:useLocalDpi xmlns:a14="http://schemas.microsoft.com/office/drawing/2010/main" val="0"/>
              </a:ext>
            </a:extLst>
          </a:blip>
          <a:srcRect b="8711"/>
          <a:stretch>
            <a:fillRect/>
          </a:stretch>
        </p:blipFill>
        <p:spPr bwMode="auto">
          <a:xfrm>
            <a:off x="2057400" y="1828800"/>
            <a:ext cx="82613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299500550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Project Management</a:t>
            </a:r>
          </a:p>
        </p:txBody>
      </p:sp>
      <p:sp>
        <p:nvSpPr>
          <p:cNvPr id="134146" name="Rectangle 3"/>
          <p:cNvSpPr>
            <a:spLocks noGrp="1" noChangeArrowheads="1"/>
          </p:cNvSpPr>
          <p:nvPr>
            <p:ph type="body" idx="1"/>
          </p:nvPr>
        </p:nvSpPr>
        <p:spPr/>
        <p:txBody>
          <a:bodyPr/>
          <a:lstStyle/>
          <a:p>
            <a:pPr algn="l">
              <a:buFont typeface="Times" panose="02020603050405020304" pitchFamily="18" charset="0"/>
              <a:buNone/>
            </a:pPr>
            <a:r>
              <a:rPr lang="en-US" altLang="en-US" dirty="0" smtClean="0"/>
              <a:t>Project organization</a:t>
            </a:r>
          </a:p>
          <a:p>
            <a:pPr lvl="1">
              <a:buFont typeface="Wingdings" panose="05000000000000000000" pitchFamily="2" charset="2"/>
              <a:buNone/>
            </a:pPr>
            <a:r>
              <a:rPr lang="en-US" altLang="en-US" dirty="0" smtClean="0"/>
              <a:t>Putting a process in place</a:t>
            </a:r>
          </a:p>
          <a:p>
            <a:pPr lvl="1">
              <a:buFont typeface="Wingdings" panose="05000000000000000000" pitchFamily="2" charset="2"/>
              <a:buNone/>
            </a:pPr>
            <a:r>
              <a:rPr lang="en-US" altLang="en-US" dirty="0" smtClean="0"/>
              <a:t>Software process</a:t>
            </a:r>
          </a:p>
          <a:p>
            <a:pPr lvl="1">
              <a:buFont typeface="Wingdings" panose="05000000000000000000" pitchFamily="2" charset="2"/>
              <a:buNone/>
            </a:pPr>
            <a:r>
              <a:rPr lang="en-US" altLang="en-US" dirty="0" smtClean="0"/>
              <a:t>Phases for software project management</a:t>
            </a:r>
          </a:p>
          <a:p>
            <a:pPr>
              <a:buFont typeface="Times" panose="02020603050405020304" pitchFamily="18" charset="0"/>
              <a:buNone/>
            </a:pPr>
            <a:endParaRPr lang="en-US" altLang="en-US" sz="2000" dirty="0"/>
          </a:p>
        </p:txBody>
      </p:sp>
      <p:sp>
        <p:nvSpPr>
          <p:cNvPr id="2" name="Slide Number Placeholder 1"/>
          <p:cNvSpPr>
            <a:spLocks noGrp="1"/>
          </p:cNvSpPr>
          <p:nvPr>
            <p:ph type="sldNum" sz="quarter" idx="12"/>
          </p:nvPr>
        </p:nvSpPr>
        <p:spPr/>
        <p:txBody>
          <a:bodyPr/>
          <a:lstStyle/>
          <a:p>
            <a:fld id="{B8DACC02-A2BD-4578-8E03-6D891060A695}" type="slidenum">
              <a:rPr lang="en-US" smtClean="0"/>
              <a:t>104</a:t>
            </a:fld>
            <a:endParaRPr lang="en-US"/>
          </a:p>
        </p:txBody>
      </p:sp>
    </p:spTree>
    <p:extLst>
      <p:ext uri="{BB962C8B-B14F-4D97-AF65-F5344CB8AC3E}">
        <p14:creationId xmlns:p14="http://schemas.microsoft.com/office/powerpoint/2010/main" val="1784323206"/>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Process</a:t>
            </a:r>
          </a:p>
        </p:txBody>
      </p:sp>
      <p:sp>
        <p:nvSpPr>
          <p:cNvPr id="136194" name="Rectangle 4"/>
          <p:cNvSpPr>
            <a:spLocks noGrp="1" noChangeArrowheads="1"/>
          </p:cNvSpPr>
          <p:nvPr>
            <p:ph type="body" idx="1"/>
          </p:nvPr>
        </p:nvSpPr>
        <p:spPr/>
        <p:txBody>
          <a:bodyPr/>
          <a:lstStyle/>
          <a:p>
            <a:r>
              <a:rPr lang="en-US" altLang="en-US" sz="2000"/>
              <a:t>A process encapsulates an organization</a:t>
            </a:r>
            <a:r>
              <a:rPr lang="en-US" altLang="ja-JP" sz="2000"/>
              <a:t>'s experience in form of successful recipes.</a:t>
            </a:r>
          </a:p>
          <a:p>
            <a:r>
              <a:rPr lang="en-US" altLang="en-US" sz="2000"/>
              <a:t>Process descriptions, generally, contain the sequence of steps to be executed, who executes them, the entry/exit criteria for major steps, etc.</a:t>
            </a:r>
          </a:p>
          <a:p>
            <a:r>
              <a:rPr lang="en-US" altLang="en-US" sz="2000"/>
              <a:t>Guidelines, checklists, and templates provide support to use the processes.</a:t>
            </a:r>
          </a:p>
        </p:txBody>
      </p:sp>
      <p:grpSp>
        <p:nvGrpSpPr>
          <p:cNvPr id="136195" name="Group 5"/>
          <p:cNvGrpSpPr>
            <a:grpSpLocks/>
          </p:cNvGrpSpPr>
          <p:nvPr/>
        </p:nvGrpSpPr>
        <p:grpSpPr bwMode="auto">
          <a:xfrm>
            <a:off x="2133601" y="3269815"/>
            <a:ext cx="8042275" cy="2816225"/>
            <a:chOff x="163" y="2412"/>
            <a:chExt cx="5066" cy="1774"/>
          </a:xfrm>
        </p:grpSpPr>
        <p:grpSp>
          <p:nvGrpSpPr>
            <p:cNvPr id="136199" name="Group 6"/>
            <p:cNvGrpSpPr>
              <a:grpSpLocks/>
            </p:cNvGrpSpPr>
            <p:nvPr/>
          </p:nvGrpSpPr>
          <p:grpSpPr bwMode="auto">
            <a:xfrm>
              <a:off x="2362" y="2412"/>
              <a:ext cx="1185" cy="343"/>
              <a:chOff x="2613" y="2838"/>
              <a:chExt cx="1185" cy="343"/>
            </a:xfrm>
          </p:grpSpPr>
          <p:sp>
            <p:nvSpPr>
              <p:cNvPr id="136220" name="Oval 7"/>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21" name="Text Box 8"/>
              <p:cNvSpPr txBox="1">
                <a:spLocks noChangeArrowheads="1"/>
              </p:cNvSpPr>
              <p:nvPr/>
            </p:nvSpPr>
            <p:spPr bwMode="auto">
              <a:xfrm>
                <a:off x="2864" y="2881"/>
                <a:ext cx="8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Processes</a:t>
                </a:r>
              </a:p>
            </p:txBody>
          </p:sp>
        </p:grpSp>
        <p:grpSp>
          <p:nvGrpSpPr>
            <p:cNvPr id="136200" name="Group 9"/>
            <p:cNvGrpSpPr>
              <a:grpSpLocks/>
            </p:cNvGrpSpPr>
            <p:nvPr/>
          </p:nvGrpSpPr>
          <p:grpSpPr bwMode="auto">
            <a:xfrm>
              <a:off x="789" y="3059"/>
              <a:ext cx="1185" cy="343"/>
              <a:chOff x="2613" y="2838"/>
              <a:chExt cx="1185" cy="343"/>
            </a:xfrm>
          </p:grpSpPr>
          <p:sp>
            <p:nvSpPr>
              <p:cNvPr id="136218" name="Oval 10"/>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9" name="Text Box 11"/>
              <p:cNvSpPr txBox="1">
                <a:spLocks noChangeArrowheads="1"/>
              </p:cNvSpPr>
              <p:nvPr/>
            </p:nvSpPr>
            <p:spPr bwMode="auto">
              <a:xfrm>
                <a:off x="2864" y="2881"/>
                <a:ext cx="8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Checklists</a:t>
                </a:r>
              </a:p>
            </p:txBody>
          </p:sp>
        </p:grpSp>
        <p:grpSp>
          <p:nvGrpSpPr>
            <p:cNvPr id="136201" name="Group 12"/>
            <p:cNvGrpSpPr>
              <a:grpSpLocks/>
            </p:cNvGrpSpPr>
            <p:nvPr/>
          </p:nvGrpSpPr>
          <p:grpSpPr bwMode="auto">
            <a:xfrm>
              <a:off x="2396" y="3038"/>
              <a:ext cx="1185" cy="343"/>
              <a:chOff x="2613" y="2838"/>
              <a:chExt cx="1185" cy="343"/>
            </a:xfrm>
          </p:grpSpPr>
          <p:sp>
            <p:nvSpPr>
              <p:cNvPr id="136216" name="Oval 13"/>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7" name="Text Box 14"/>
              <p:cNvSpPr txBox="1">
                <a:spLocks noChangeArrowheads="1"/>
              </p:cNvSpPr>
              <p:nvPr/>
            </p:nvSpPr>
            <p:spPr bwMode="auto">
              <a:xfrm>
                <a:off x="2864" y="2881"/>
                <a:ext cx="8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Guidelines</a:t>
                </a:r>
              </a:p>
            </p:txBody>
          </p:sp>
        </p:grpSp>
        <p:grpSp>
          <p:nvGrpSpPr>
            <p:cNvPr id="136202" name="Group 15"/>
            <p:cNvGrpSpPr>
              <a:grpSpLocks/>
            </p:cNvGrpSpPr>
            <p:nvPr/>
          </p:nvGrpSpPr>
          <p:grpSpPr bwMode="auto">
            <a:xfrm>
              <a:off x="163" y="3818"/>
              <a:ext cx="1185" cy="343"/>
              <a:chOff x="2613" y="2838"/>
              <a:chExt cx="1185" cy="343"/>
            </a:xfrm>
          </p:grpSpPr>
          <p:sp>
            <p:nvSpPr>
              <p:cNvPr id="136214" name="Oval 16"/>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5" name="Text Box 17"/>
              <p:cNvSpPr txBox="1">
                <a:spLocks noChangeArrowheads="1"/>
              </p:cNvSpPr>
              <p:nvPr/>
            </p:nvSpPr>
            <p:spPr bwMode="auto">
              <a:xfrm>
                <a:off x="2864" y="2881"/>
                <a:ext cx="6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Activity</a:t>
                </a:r>
              </a:p>
            </p:txBody>
          </p:sp>
        </p:grpSp>
        <p:grpSp>
          <p:nvGrpSpPr>
            <p:cNvPr id="136203" name="Group 18"/>
            <p:cNvGrpSpPr>
              <a:grpSpLocks/>
            </p:cNvGrpSpPr>
            <p:nvPr/>
          </p:nvGrpSpPr>
          <p:grpSpPr bwMode="auto">
            <a:xfrm>
              <a:off x="4044" y="3034"/>
              <a:ext cx="1185" cy="343"/>
              <a:chOff x="2613" y="2838"/>
              <a:chExt cx="1185" cy="343"/>
            </a:xfrm>
          </p:grpSpPr>
          <p:sp>
            <p:nvSpPr>
              <p:cNvPr id="136212" name="Oval 19"/>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3" name="Text Box 20"/>
              <p:cNvSpPr txBox="1">
                <a:spLocks noChangeArrowheads="1"/>
              </p:cNvSpPr>
              <p:nvPr/>
            </p:nvSpPr>
            <p:spPr bwMode="auto">
              <a:xfrm>
                <a:off x="2864" y="2881"/>
                <a:ext cx="8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Templates</a:t>
                </a:r>
              </a:p>
            </p:txBody>
          </p:sp>
        </p:grpSp>
        <p:grpSp>
          <p:nvGrpSpPr>
            <p:cNvPr id="136204" name="Group 21"/>
            <p:cNvGrpSpPr>
              <a:grpSpLocks/>
            </p:cNvGrpSpPr>
            <p:nvPr/>
          </p:nvGrpSpPr>
          <p:grpSpPr bwMode="auto">
            <a:xfrm>
              <a:off x="1561" y="3843"/>
              <a:ext cx="1185" cy="343"/>
              <a:chOff x="2613" y="2838"/>
              <a:chExt cx="1185" cy="343"/>
            </a:xfrm>
          </p:grpSpPr>
          <p:sp>
            <p:nvSpPr>
              <p:cNvPr id="136210" name="Oval 22"/>
              <p:cNvSpPr>
                <a:spLocks noChangeArrowheads="1"/>
              </p:cNvSpPr>
              <p:nvPr/>
            </p:nvSpPr>
            <p:spPr bwMode="auto">
              <a:xfrm>
                <a:off x="2613" y="2838"/>
                <a:ext cx="1185" cy="34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36211" name="Text Box 23"/>
              <p:cNvSpPr txBox="1">
                <a:spLocks noChangeArrowheads="1"/>
              </p:cNvSpPr>
              <p:nvPr/>
            </p:nvSpPr>
            <p:spPr bwMode="auto">
              <a:xfrm>
                <a:off x="2864" y="2881"/>
                <a:ext cx="6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FF0000"/>
                    </a:solidFill>
                  </a:rPr>
                  <a:t>Review</a:t>
                </a:r>
              </a:p>
            </p:txBody>
          </p:sp>
        </p:grpSp>
        <p:sp>
          <p:nvSpPr>
            <p:cNvPr id="136205" name="Line 24"/>
            <p:cNvSpPr>
              <a:spLocks noChangeShapeType="1"/>
            </p:cNvSpPr>
            <p:nvPr/>
          </p:nvSpPr>
          <p:spPr bwMode="auto">
            <a:xfrm flipH="1">
              <a:off x="1628" y="2754"/>
              <a:ext cx="1110" cy="259"/>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6206" name="Line 25"/>
            <p:cNvSpPr>
              <a:spLocks noChangeShapeType="1"/>
            </p:cNvSpPr>
            <p:nvPr/>
          </p:nvSpPr>
          <p:spPr bwMode="auto">
            <a:xfrm>
              <a:off x="3235" y="2741"/>
              <a:ext cx="1110" cy="259"/>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6207" name="Line 26"/>
            <p:cNvSpPr>
              <a:spLocks noChangeShapeType="1"/>
            </p:cNvSpPr>
            <p:nvPr/>
          </p:nvSpPr>
          <p:spPr bwMode="auto">
            <a:xfrm flipH="1">
              <a:off x="793" y="3406"/>
              <a:ext cx="484" cy="392"/>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6208" name="Line 27"/>
            <p:cNvSpPr>
              <a:spLocks noChangeShapeType="1"/>
            </p:cNvSpPr>
            <p:nvPr/>
          </p:nvSpPr>
          <p:spPr bwMode="auto">
            <a:xfrm>
              <a:off x="1532" y="3410"/>
              <a:ext cx="484" cy="392"/>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6209" name="Line 28"/>
            <p:cNvSpPr>
              <a:spLocks noChangeShapeType="1"/>
            </p:cNvSpPr>
            <p:nvPr/>
          </p:nvSpPr>
          <p:spPr bwMode="auto">
            <a:xfrm>
              <a:off x="2972" y="2755"/>
              <a:ext cx="0" cy="275"/>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186813991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Putting a Process in Place</a:t>
            </a:r>
          </a:p>
        </p:txBody>
      </p:sp>
      <p:sp>
        <p:nvSpPr>
          <p:cNvPr id="138242" name="Rectangle 4"/>
          <p:cNvSpPr>
            <a:spLocks noGrp="1" noChangeArrowheads="1"/>
          </p:cNvSpPr>
          <p:nvPr>
            <p:ph type="body" idx="1"/>
          </p:nvPr>
        </p:nvSpPr>
        <p:spPr/>
        <p:txBody>
          <a:bodyPr/>
          <a:lstStyle/>
          <a:p>
            <a:r>
              <a:rPr lang="en-US" altLang="en-US" smtClean="0"/>
              <a:t>Choosing a Process.	</a:t>
            </a:r>
          </a:p>
          <a:p>
            <a:pPr lvl="1"/>
            <a:r>
              <a:rPr lang="en-US" altLang="en-US" smtClean="0"/>
              <a:t>All projects have a process, unfortunately some don</a:t>
            </a:r>
            <a:r>
              <a:rPr lang="en-US" altLang="ja-JP" smtClean="0"/>
              <a:t>’t specify and implement their process.</a:t>
            </a:r>
          </a:p>
          <a:p>
            <a:pPr lvl="1"/>
            <a:r>
              <a:rPr lang="en-US" altLang="en-US" smtClean="0"/>
              <a:t>Projects with no specified process end up thrashing.</a:t>
            </a:r>
          </a:p>
          <a:p>
            <a:pPr lvl="1"/>
            <a:r>
              <a:rPr lang="en-US" altLang="en-US" smtClean="0"/>
              <a:t>Thrashing, unproductive work, can quickly cripple a project.</a:t>
            </a:r>
          </a:p>
          <a:p>
            <a:r>
              <a:rPr lang="en-US" altLang="en-US" smtClean="0"/>
              <a:t>Generally, there are two choices for choosing a process:</a:t>
            </a:r>
          </a:p>
          <a:p>
            <a:pPr lvl="1">
              <a:buSzPct val="100000"/>
              <a:buFont typeface="Arial" panose="020B0604020202020204" pitchFamily="34" charset="0"/>
              <a:buAutoNum type="arabicPeriod"/>
            </a:pPr>
            <a:r>
              <a:rPr lang="en-US" altLang="en-US" smtClean="0"/>
              <a:t>Tailor the organizational process to your project.</a:t>
            </a:r>
          </a:p>
          <a:p>
            <a:pPr marL="1314450" lvl="2" indent="-457200"/>
            <a:r>
              <a:rPr lang="en-US" altLang="en-US" smtClean="0"/>
              <a:t>Used when most of the people are from the same group as before</a:t>
            </a:r>
          </a:p>
          <a:p>
            <a:pPr marL="1314450" lvl="2" indent="-457200"/>
            <a:r>
              <a:rPr lang="en-US" altLang="en-US" smtClean="0"/>
              <a:t>Used when the last project was successful.</a:t>
            </a:r>
          </a:p>
          <a:p>
            <a:pPr lvl="1">
              <a:buSzPct val="100000"/>
              <a:buFont typeface="Arial" panose="020B0604020202020204" pitchFamily="34" charset="0"/>
              <a:buAutoNum type="arabicPeriod"/>
            </a:pPr>
            <a:r>
              <a:rPr lang="en-US" altLang="en-US" smtClean="0"/>
              <a:t>Specify a process for your project.</a:t>
            </a:r>
          </a:p>
          <a:p>
            <a:pPr marL="1314450" lvl="2" indent="-457200"/>
            <a:r>
              <a:rPr lang="en-US" altLang="en-US" smtClean="0"/>
              <a:t>Good when people are from different organizations using different processes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106</a:t>
            </a:fld>
            <a:endParaRPr lang="en-US" dirty="0"/>
          </a:p>
        </p:txBody>
      </p:sp>
    </p:spTree>
    <p:extLst>
      <p:ext uri="{BB962C8B-B14F-4D97-AF65-F5344CB8AC3E}">
        <p14:creationId xmlns:p14="http://schemas.microsoft.com/office/powerpoint/2010/main" val="99367441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Tailoring a Process</a:t>
            </a:r>
          </a:p>
        </p:txBody>
      </p:sp>
      <p:sp>
        <p:nvSpPr>
          <p:cNvPr id="140290" name="Rectangle 4"/>
          <p:cNvSpPr>
            <a:spLocks noGrp="1" noChangeArrowheads="1"/>
          </p:cNvSpPr>
          <p:nvPr>
            <p:ph type="body" idx="1"/>
          </p:nvPr>
        </p:nvSpPr>
        <p:spPr/>
        <p:txBody>
          <a:bodyPr/>
          <a:lstStyle/>
          <a:p>
            <a:r>
              <a:rPr lang="en-US" altLang="en-US" smtClean="0"/>
              <a:t>Steps to Tailoring an Organizational Process:</a:t>
            </a:r>
          </a:p>
          <a:p>
            <a:pPr marL="914400" lvl="1" indent="-457200">
              <a:buSzPct val="100000"/>
              <a:buFont typeface="Arial" panose="020B0604020202020204" pitchFamily="34" charset="0"/>
              <a:buAutoNum type="arabicPeriod"/>
            </a:pPr>
            <a:r>
              <a:rPr lang="en-US" altLang="en-US"/>
              <a:t>Determine how your project differs from the typical organizational project.</a:t>
            </a:r>
          </a:p>
          <a:p>
            <a:pPr marL="914400" lvl="1" indent="-457200">
              <a:buSzPct val="100000"/>
              <a:buFont typeface="Arial" panose="020B0604020202020204" pitchFamily="34" charset="0"/>
              <a:buAutoNum type="arabicPeriod"/>
            </a:pPr>
            <a:r>
              <a:rPr lang="en-US" altLang="en-US"/>
              <a:t>Form two lists: activities your project needs from the organizational process and tasks your project doesn’t</a:t>
            </a:r>
            <a:r>
              <a:rPr lang="en-US" altLang="ja-JP"/>
              <a:t> need from the process</a:t>
            </a:r>
          </a:p>
          <a:p>
            <a:pPr marL="914400" lvl="1" indent="-457200">
              <a:buSzPct val="100000"/>
              <a:buFont typeface="Arial" panose="020B0604020202020204" pitchFamily="34" charset="0"/>
              <a:buAutoNum type="arabicPeriod"/>
            </a:pPr>
            <a:r>
              <a:rPr lang="en-US" altLang="en-US"/>
              <a:t>Propose changes to the organizational process</a:t>
            </a:r>
          </a:p>
          <a:p>
            <a:pPr marL="914400" lvl="1" indent="-457200">
              <a:buSzPct val="100000"/>
              <a:buFont typeface="Arial" panose="020B0604020202020204" pitchFamily="34" charset="0"/>
              <a:buAutoNum type="arabicPeriod"/>
            </a:pPr>
            <a:r>
              <a:rPr lang="en-US" altLang="en-US"/>
              <a:t>Circulate the tailored process within the team and other key personnel for review and input.</a:t>
            </a:r>
          </a:p>
          <a:p>
            <a:pPr marL="914400" lvl="1" indent="-457200">
              <a:buSzPct val="100000"/>
              <a:buFont typeface="Arial" panose="020B0604020202020204" pitchFamily="34" charset="0"/>
              <a:buAutoNum type="arabicPeriod"/>
            </a:pPr>
            <a:r>
              <a:rPr lang="en-US" altLang="en-US"/>
              <a:t>Integrate the changes and move quickly for closure.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25736073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Assessing the Process</a:t>
            </a:r>
          </a:p>
        </p:txBody>
      </p:sp>
      <p:sp>
        <p:nvSpPr>
          <p:cNvPr id="142338" name="Rectangle 4"/>
          <p:cNvSpPr>
            <a:spLocks noGrp="1" noChangeArrowheads="1"/>
          </p:cNvSpPr>
          <p:nvPr>
            <p:ph type="body" idx="1"/>
          </p:nvPr>
        </p:nvSpPr>
        <p:spPr/>
        <p:txBody>
          <a:bodyPr/>
          <a:lstStyle/>
          <a:p>
            <a:r>
              <a:rPr lang="en-US" altLang="en-US" sz="2000"/>
              <a:t>Assessing should be an ongoing process through out the project.</a:t>
            </a:r>
          </a:p>
          <a:p>
            <a:r>
              <a:rPr lang="en-US" altLang="en-US" sz="2000"/>
              <a:t>Both the project and the process should lend themselves to assessment and improvement.</a:t>
            </a:r>
          </a:p>
          <a:p>
            <a:r>
              <a:rPr lang="en-US" altLang="en-US" sz="2000"/>
              <a:t>Make gathering measurements part of concurrent documentation.</a:t>
            </a:r>
          </a:p>
          <a:p>
            <a:r>
              <a:rPr lang="en-US" altLang="en-US" sz="2000"/>
              <a:t>Gather data to answer the following:</a:t>
            </a:r>
          </a:p>
          <a:p>
            <a:pPr lvl="1"/>
            <a:r>
              <a:rPr lang="en-US" altLang="en-US" smtClean="0"/>
              <a:t>Were the tasks and supporting activities effective?</a:t>
            </a:r>
          </a:p>
          <a:p>
            <a:pPr lvl="1"/>
            <a:r>
              <a:rPr lang="en-US" altLang="en-US" smtClean="0"/>
              <a:t>How much effort did each task and activity require?</a:t>
            </a:r>
          </a:p>
          <a:p>
            <a:pPr lvl="1"/>
            <a:r>
              <a:rPr lang="en-US" altLang="en-US" smtClean="0"/>
              <a:t>What tasks and activities were performed but weren’</a:t>
            </a:r>
            <a:r>
              <a:rPr lang="en-US" altLang="ja-JP" smtClean="0"/>
              <a:t>t in the process specification?</a:t>
            </a:r>
          </a:p>
          <a:p>
            <a:pPr lvl="1"/>
            <a:r>
              <a:rPr lang="en-US" altLang="en-US" smtClean="0"/>
              <a:t>How did the products change over time?</a:t>
            </a:r>
          </a:p>
          <a:p>
            <a:pPr lvl="1"/>
            <a:r>
              <a:rPr lang="en-US" altLang="en-US" smtClean="0"/>
              <a:t>When did tasks and activities start and stop?</a:t>
            </a:r>
          </a:p>
          <a:p>
            <a:pPr lvl="1"/>
            <a:r>
              <a:rPr lang="en-US" altLang="en-US" smtClean="0"/>
              <a:t>How did tasks and activities integrate?</a:t>
            </a:r>
          </a:p>
          <a:p>
            <a:pPr lvl="1"/>
            <a:r>
              <a:rPr lang="en-US" altLang="en-US" smtClean="0"/>
              <a:t>When in the project did we spend effort doing what?</a:t>
            </a:r>
          </a:p>
          <a:p>
            <a:r>
              <a:rPr lang="en-US" altLang="en-US" sz="2000"/>
              <a:t>Repeat this during project close out.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108</a:t>
            </a:fld>
            <a:endParaRPr lang="en-US" dirty="0"/>
          </a:p>
        </p:txBody>
      </p:sp>
    </p:spTree>
    <p:extLst>
      <p:ext uri="{BB962C8B-B14F-4D97-AF65-F5344CB8AC3E}">
        <p14:creationId xmlns:p14="http://schemas.microsoft.com/office/powerpoint/2010/main" val="230469344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The Project Manager: Responsibilities</a:t>
            </a:r>
          </a:p>
        </p:txBody>
      </p:sp>
      <p:sp>
        <p:nvSpPr>
          <p:cNvPr id="144386" name="Rectangle 3"/>
          <p:cNvSpPr>
            <a:spLocks noGrp="1" noChangeArrowheads="1"/>
          </p:cNvSpPr>
          <p:nvPr>
            <p:ph type="body" idx="1"/>
          </p:nvPr>
        </p:nvSpPr>
        <p:spPr/>
        <p:txBody>
          <a:bodyPr/>
          <a:lstStyle/>
          <a:p>
            <a:r>
              <a:rPr lang="en-US" altLang="en-US" smtClean="0"/>
              <a:t>Project planning </a:t>
            </a:r>
          </a:p>
          <a:p>
            <a:r>
              <a:rPr lang="en-US" altLang="en-US" smtClean="0"/>
              <a:t>Managing the project </a:t>
            </a:r>
          </a:p>
          <a:p>
            <a:r>
              <a:rPr lang="en-US" altLang="en-US" smtClean="0"/>
              <a:t>Lead project team</a:t>
            </a:r>
          </a:p>
          <a:p>
            <a:r>
              <a:rPr lang="en-US" altLang="en-US" smtClean="0"/>
              <a:t>Building client partnerships</a:t>
            </a:r>
          </a:p>
          <a:p>
            <a:r>
              <a:rPr lang="en-US" altLang="en-US" smtClean="0"/>
              <a:t>Targeting to the business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2838952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What Went Wrong?</a:t>
            </a:r>
            <a:endParaRPr lang="en-US" dirty="0"/>
          </a:p>
        </p:txBody>
      </p:sp>
      <p:sp>
        <p:nvSpPr>
          <p:cNvPr id="4" name="Content Placeholder 3">
            <a:extLst>
              <a:ext uri="{FF2B5EF4-FFF2-40B4-BE49-F238E27FC236}">
                <a16:creationId xmlns:a16="http://schemas.microsoft.com/office/drawing/2014/main" id="{61ACC155-FA3A-2946-897C-E057483333B7}"/>
              </a:ext>
            </a:extLst>
          </p:cNvPr>
          <p:cNvSpPr>
            <a:spLocks noGrp="1"/>
          </p:cNvSpPr>
          <p:nvPr>
            <p:ph idx="1"/>
          </p:nvPr>
        </p:nvSpPr>
        <p:spPr/>
        <p:txBody>
          <a:bodyPr/>
          <a:lstStyle/>
          <a:p>
            <a:r>
              <a:rPr lang="en-US" smtClean="0"/>
              <a:t>In a paper titled “A Study in Project Failure,” two researchers examined the success and failure of 214 IT projects over an eight-year period in several European countries </a:t>
            </a:r>
          </a:p>
          <a:p>
            <a:r>
              <a:rPr lang="en-US" smtClean="0"/>
              <a:t>The researchers found that only one in eight (12.5 percent) were considered successful in terms of meeting scope, time, and cost goals</a:t>
            </a:r>
          </a:p>
          <a:p>
            <a:r>
              <a:rPr lang="en-US" smtClean="0"/>
              <a:t>The authors said that the culture within many organizations is often to blame</a:t>
            </a:r>
          </a:p>
          <a:p>
            <a:r>
              <a:rPr lang="en-US" smtClean="0"/>
              <a:t>Among other things, people often do not discuss important leadership, stakeholder, and risk management issues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41930159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Few Rules Before We Embark</a:t>
            </a:r>
          </a:p>
        </p:txBody>
      </p:sp>
      <p:sp>
        <p:nvSpPr>
          <p:cNvPr id="146434" name="Rectangle 3"/>
          <p:cNvSpPr>
            <a:spLocks noGrp="1" noChangeArrowheads="1"/>
          </p:cNvSpPr>
          <p:nvPr>
            <p:ph type="body" idx="1"/>
          </p:nvPr>
        </p:nvSpPr>
        <p:spPr>
          <a:xfrm>
            <a:off x="1828800" y="1271253"/>
            <a:ext cx="8610600" cy="609600"/>
          </a:xfrm>
        </p:spPr>
        <p:txBody>
          <a:bodyPr>
            <a:normAutofit fontScale="92500"/>
          </a:bodyPr>
          <a:lstStyle/>
          <a:p>
            <a:pPr>
              <a:buFont typeface="Wingdings" panose="05000000000000000000" pitchFamily="2" charset="2"/>
              <a:buNone/>
            </a:pPr>
            <a:r>
              <a:rPr lang="en-US" altLang="en-US" smtClean="0"/>
              <a:t>And finally, communicate, communicate, and communicate!</a:t>
            </a:r>
          </a:p>
        </p:txBody>
      </p:sp>
      <p:grpSp>
        <p:nvGrpSpPr>
          <p:cNvPr id="146435" name="Group 30"/>
          <p:cNvGrpSpPr>
            <a:grpSpLocks/>
          </p:cNvGrpSpPr>
          <p:nvPr/>
        </p:nvGrpSpPr>
        <p:grpSpPr bwMode="auto">
          <a:xfrm>
            <a:off x="2057401" y="1957054"/>
            <a:ext cx="8043863" cy="4412349"/>
            <a:chOff x="533400" y="1676400"/>
            <a:chExt cx="8043736" cy="4411586"/>
          </a:xfrm>
        </p:grpSpPr>
        <p:grpSp>
          <p:nvGrpSpPr>
            <p:cNvPr id="146439" name="Group 30"/>
            <p:cNvGrpSpPr>
              <a:grpSpLocks/>
            </p:cNvGrpSpPr>
            <p:nvPr/>
          </p:nvGrpSpPr>
          <p:grpSpPr bwMode="auto">
            <a:xfrm>
              <a:off x="533400" y="1676400"/>
              <a:ext cx="8043736" cy="4411586"/>
              <a:chOff x="808841" y="2098515"/>
              <a:chExt cx="8336887" cy="4780959"/>
            </a:xfrm>
          </p:grpSpPr>
          <p:sp>
            <p:nvSpPr>
              <p:cNvPr id="146451" name="Arc 6"/>
              <p:cNvSpPr>
                <a:spLocks/>
              </p:cNvSpPr>
              <p:nvPr/>
            </p:nvSpPr>
            <p:spPr bwMode="auto">
              <a:xfrm flipH="1">
                <a:off x="1809750" y="2133600"/>
                <a:ext cx="6845300" cy="3895725"/>
              </a:xfrm>
              <a:custGeom>
                <a:avLst/>
                <a:gdLst>
                  <a:gd name="T0" fmla="*/ 2147483647 w 20670"/>
                  <a:gd name="T1" fmla="*/ 2147483647 h 21600"/>
                  <a:gd name="T2" fmla="*/ 0 w 20670"/>
                  <a:gd name="T3" fmla="*/ 2147483647 h 21600"/>
                  <a:gd name="T4" fmla="*/ 2147483647 w 20670"/>
                  <a:gd name="T5" fmla="*/ 0 h 21600"/>
                  <a:gd name="T6" fmla="*/ 0 60000 65536"/>
                  <a:gd name="T7" fmla="*/ 0 60000 65536"/>
                  <a:gd name="T8" fmla="*/ 0 60000 65536"/>
                  <a:gd name="T9" fmla="*/ 0 w 20670"/>
                  <a:gd name="T10" fmla="*/ 0 h 21600"/>
                  <a:gd name="T11" fmla="*/ 20670 w 20670"/>
                  <a:gd name="T12" fmla="*/ 21600 h 21600"/>
                </a:gdLst>
                <a:ahLst/>
                <a:cxnLst>
                  <a:cxn ang="T6">
                    <a:pos x="T0" y="T1"/>
                  </a:cxn>
                  <a:cxn ang="T7">
                    <a:pos x="T2" y="T3"/>
                  </a:cxn>
                  <a:cxn ang="T8">
                    <a:pos x="T4" y="T5"/>
                  </a:cxn>
                </a:cxnLst>
                <a:rect l="T9" t="T10" r="T11" b="T12"/>
                <a:pathLst>
                  <a:path w="20670" h="21600" fill="none" extrusionOk="0">
                    <a:moveTo>
                      <a:pt x="20670" y="21600"/>
                    </a:moveTo>
                    <a:cubicBezTo>
                      <a:pt x="11156" y="21600"/>
                      <a:pt x="2762" y="15375"/>
                      <a:pt x="0" y="6270"/>
                    </a:cubicBezTo>
                  </a:path>
                  <a:path w="20670" h="21600" stroke="0" extrusionOk="0">
                    <a:moveTo>
                      <a:pt x="20670" y="21600"/>
                    </a:moveTo>
                    <a:cubicBezTo>
                      <a:pt x="11156" y="21600"/>
                      <a:pt x="2762" y="15375"/>
                      <a:pt x="0" y="6270"/>
                    </a:cubicBezTo>
                    <a:lnTo>
                      <a:pt x="20670" y="0"/>
                    </a:lnTo>
                    <a:lnTo>
                      <a:pt x="20670" y="2160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452" name="Rectangle 7"/>
              <p:cNvSpPr>
                <a:spLocks noChangeArrowheads="1"/>
              </p:cNvSpPr>
              <p:nvPr/>
            </p:nvSpPr>
            <p:spPr bwMode="auto">
              <a:xfrm>
                <a:off x="1786805" y="6612684"/>
                <a:ext cx="4622008" cy="266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2000" b="1">
                    <a:solidFill>
                      <a:srgbClr val="000000"/>
                    </a:solidFill>
                  </a:rPr>
                  <a:t>Richness of communication channel</a:t>
                </a:r>
              </a:p>
            </p:txBody>
          </p:sp>
          <p:grpSp>
            <p:nvGrpSpPr>
              <p:cNvPr id="146453" name="Group 8"/>
              <p:cNvGrpSpPr>
                <a:grpSpLocks/>
              </p:cNvGrpSpPr>
              <p:nvPr/>
            </p:nvGrpSpPr>
            <p:grpSpPr bwMode="auto">
              <a:xfrm>
                <a:off x="1135063" y="2190750"/>
                <a:ext cx="7380287" cy="4286250"/>
                <a:chOff x="631" y="439"/>
                <a:chExt cx="5002" cy="3365"/>
              </a:xfrm>
            </p:grpSpPr>
            <p:sp>
              <p:nvSpPr>
                <p:cNvPr id="146456" name="Line 9"/>
                <p:cNvSpPr>
                  <a:spLocks noChangeShapeType="1"/>
                </p:cNvSpPr>
                <p:nvPr/>
              </p:nvSpPr>
              <p:spPr bwMode="auto">
                <a:xfrm>
                  <a:off x="669" y="527"/>
                  <a:ext cx="1" cy="324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457" name="Freeform 10"/>
                <p:cNvSpPr>
                  <a:spLocks/>
                </p:cNvSpPr>
                <p:nvPr/>
              </p:nvSpPr>
              <p:spPr bwMode="auto">
                <a:xfrm>
                  <a:off x="631" y="439"/>
                  <a:ext cx="76" cy="122"/>
                </a:xfrm>
                <a:custGeom>
                  <a:avLst/>
                  <a:gdLst>
                    <a:gd name="T0" fmla="*/ 76 w 76"/>
                    <a:gd name="T1" fmla="*/ 122 h 122"/>
                    <a:gd name="T2" fmla="*/ 38 w 76"/>
                    <a:gd name="T3" fmla="*/ 106 h 122"/>
                    <a:gd name="T4" fmla="*/ 0 w 76"/>
                    <a:gd name="T5" fmla="*/ 122 h 122"/>
                    <a:gd name="T6" fmla="*/ 38 w 76"/>
                    <a:gd name="T7" fmla="*/ 0 h 122"/>
                    <a:gd name="T8" fmla="*/ 76 w 76"/>
                    <a:gd name="T9" fmla="*/ 122 h 122"/>
                    <a:gd name="T10" fmla="*/ 0 60000 65536"/>
                    <a:gd name="T11" fmla="*/ 0 60000 65536"/>
                    <a:gd name="T12" fmla="*/ 0 60000 65536"/>
                    <a:gd name="T13" fmla="*/ 0 60000 65536"/>
                    <a:gd name="T14" fmla="*/ 0 60000 65536"/>
                    <a:gd name="T15" fmla="*/ 0 w 76"/>
                    <a:gd name="T16" fmla="*/ 0 h 122"/>
                    <a:gd name="T17" fmla="*/ 76 w 76"/>
                    <a:gd name="T18" fmla="*/ 122 h 122"/>
                  </a:gdLst>
                  <a:ahLst/>
                  <a:cxnLst>
                    <a:cxn ang="T10">
                      <a:pos x="T0" y="T1"/>
                    </a:cxn>
                    <a:cxn ang="T11">
                      <a:pos x="T2" y="T3"/>
                    </a:cxn>
                    <a:cxn ang="T12">
                      <a:pos x="T4" y="T5"/>
                    </a:cxn>
                    <a:cxn ang="T13">
                      <a:pos x="T6" y="T7"/>
                    </a:cxn>
                    <a:cxn ang="T14">
                      <a:pos x="T8" y="T9"/>
                    </a:cxn>
                  </a:cxnLst>
                  <a:rect l="T15" t="T16" r="T17" b="T18"/>
                  <a:pathLst>
                    <a:path w="76" h="122">
                      <a:moveTo>
                        <a:pt x="76" y="122"/>
                      </a:moveTo>
                      <a:lnTo>
                        <a:pt x="38" y="106"/>
                      </a:lnTo>
                      <a:lnTo>
                        <a:pt x="0" y="122"/>
                      </a:lnTo>
                      <a:lnTo>
                        <a:pt x="38" y="0"/>
                      </a:lnTo>
                      <a:lnTo>
                        <a:pt x="76"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458" name="Line 11"/>
                <p:cNvSpPr>
                  <a:spLocks noChangeShapeType="1"/>
                </p:cNvSpPr>
                <p:nvPr/>
              </p:nvSpPr>
              <p:spPr bwMode="auto">
                <a:xfrm flipH="1">
                  <a:off x="667" y="3766"/>
                  <a:ext cx="488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459" name="Freeform 12"/>
                <p:cNvSpPr>
                  <a:spLocks/>
                </p:cNvSpPr>
                <p:nvPr/>
              </p:nvSpPr>
              <p:spPr bwMode="auto">
                <a:xfrm>
                  <a:off x="5511" y="3728"/>
                  <a:ext cx="122" cy="76"/>
                </a:xfrm>
                <a:custGeom>
                  <a:avLst/>
                  <a:gdLst>
                    <a:gd name="T0" fmla="*/ 0 w 122"/>
                    <a:gd name="T1" fmla="*/ 76 h 76"/>
                    <a:gd name="T2" fmla="*/ 16 w 122"/>
                    <a:gd name="T3" fmla="*/ 38 h 76"/>
                    <a:gd name="T4" fmla="*/ 0 w 122"/>
                    <a:gd name="T5" fmla="*/ 0 h 76"/>
                    <a:gd name="T6" fmla="*/ 122 w 122"/>
                    <a:gd name="T7" fmla="*/ 38 h 76"/>
                    <a:gd name="T8" fmla="*/ 0 w 122"/>
                    <a:gd name="T9" fmla="*/ 76 h 76"/>
                    <a:gd name="T10" fmla="*/ 0 60000 65536"/>
                    <a:gd name="T11" fmla="*/ 0 60000 65536"/>
                    <a:gd name="T12" fmla="*/ 0 60000 65536"/>
                    <a:gd name="T13" fmla="*/ 0 60000 65536"/>
                    <a:gd name="T14" fmla="*/ 0 60000 65536"/>
                    <a:gd name="T15" fmla="*/ 0 w 122"/>
                    <a:gd name="T16" fmla="*/ 0 h 76"/>
                    <a:gd name="T17" fmla="*/ 122 w 122"/>
                    <a:gd name="T18" fmla="*/ 76 h 76"/>
                  </a:gdLst>
                  <a:ahLst/>
                  <a:cxnLst>
                    <a:cxn ang="T10">
                      <a:pos x="T0" y="T1"/>
                    </a:cxn>
                    <a:cxn ang="T11">
                      <a:pos x="T2" y="T3"/>
                    </a:cxn>
                    <a:cxn ang="T12">
                      <a:pos x="T4" y="T5"/>
                    </a:cxn>
                    <a:cxn ang="T13">
                      <a:pos x="T6" y="T7"/>
                    </a:cxn>
                    <a:cxn ang="T14">
                      <a:pos x="T8" y="T9"/>
                    </a:cxn>
                  </a:cxnLst>
                  <a:rect l="T15" t="T16" r="T17" b="T18"/>
                  <a:pathLst>
                    <a:path w="122" h="76">
                      <a:moveTo>
                        <a:pt x="0" y="76"/>
                      </a:moveTo>
                      <a:lnTo>
                        <a:pt x="16" y="38"/>
                      </a:lnTo>
                      <a:lnTo>
                        <a:pt x="0" y="0"/>
                      </a:lnTo>
                      <a:lnTo>
                        <a:pt x="122" y="38"/>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6454" name="Rectangle 13"/>
              <p:cNvSpPr>
                <a:spLocks noChangeArrowheads="1"/>
              </p:cNvSpPr>
              <p:nvPr/>
            </p:nvSpPr>
            <p:spPr bwMode="auto">
              <a:xfrm rot="-5400000">
                <a:off x="-1023233" y="3930589"/>
                <a:ext cx="3982074" cy="31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2000" b="1">
                    <a:solidFill>
                      <a:srgbClr val="000000"/>
                    </a:solidFill>
                  </a:rPr>
                  <a:t>C</a:t>
                </a:r>
                <a:r>
                  <a:rPr lang="en-US" altLang="en-US" b="1">
                    <a:solidFill>
                      <a:srgbClr val="000000"/>
                    </a:solidFill>
                  </a:rPr>
                  <a:t>o</a:t>
                </a:r>
                <a:r>
                  <a:rPr lang="en-US" altLang="en-US" sz="2000" b="1">
                    <a:solidFill>
                      <a:srgbClr val="000000"/>
                    </a:solidFill>
                  </a:rPr>
                  <a:t>mmunication Effectiveness</a:t>
                </a:r>
                <a:endParaRPr lang="en-US" altLang="en-US" sz="2000" b="1"/>
              </a:p>
            </p:txBody>
          </p:sp>
          <p:sp>
            <p:nvSpPr>
              <p:cNvPr id="146455" name="Rectangle 14"/>
              <p:cNvSpPr>
                <a:spLocks noChangeArrowheads="1"/>
              </p:cNvSpPr>
              <p:nvPr/>
            </p:nvSpPr>
            <p:spPr bwMode="auto">
              <a:xfrm flipH="1">
                <a:off x="7374679" y="2419850"/>
                <a:ext cx="1771049" cy="953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people in a</a:t>
                </a:r>
              </a:p>
              <a:p>
                <a:pPr>
                  <a:lnSpc>
                    <a:spcPct val="80000"/>
                  </a:lnSpc>
                </a:pPr>
                <a:r>
                  <a:rPr lang="en-US" altLang="en-US" sz="1800">
                    <a:solidFill>
                      <a:srgbClr val="000000"/>
                    </a:solidFill>
                  </a:rPr>
                  <a:t>conference room with whiteboard</a:t>
                </a:r>
                <a:endParaRPr lang="en-US" altLang="en-US" sz="1800"/>
              </a:p>
            </p:txBody>
          </p:sp>
        </p:grpSp>
        <p:sp>
          <p:nvSpPr>
            <p:cNvPr id="146440" name="Rectangle 15"/>
            <p:cNvSpPr>
              <a:spLocks noChangeArrowheads="1"/>
            </p:cNvSpPr>
            <p:nvPr/>
          </p:nvSpPr>
          <p:spPr bwMode="auto">
            <a:xfrm flipH="1">
              <a:off x="5704731" y="3924096"/>
              <a:ext cx="641191" cy="2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phone</a:t>
              </a:r>
              <a:endParaRPr lang="en-US" altLang="en-US" sz="1800"/>
            </a:p>
          </p:txBody>
        </p:sp>
        <p:sp>
          <p:nvSpPr>
            <p:cNvPr id="146441" name="Rectangle 16"/>
            <p:cNvSpPr>
              <a:spLocks noChangeArrowheads="1"/>
            </p:cNvSpPr>
            <p:nvPr/>
          </p:nvSpPr>
          <p:spPr bwMode="auto">
            <a:xfrm flipH="1">
              <a:off x="2925682" y="4708397"/>
              <a:ext cx="615543" cy="2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email </a:t>
              </a:r>
              <a:endParaRPr lang="en-US" altLang="en-US" sz="1800"/>
            </a:p>
          </p:txBody>
        </p:sp>
        <p:sp>
          <p:nvSpPr>
            <p:cNvPr id="146442" name="Rectangle 17"/>
            <p:cNvSpPr>
              <a:spLocks noChangeArrowheads="1"/>
            </p:cNvSpPr>
            <p:nvPr/>
          </p:nvSpPr>
          <p:spPr bwMode="auto">
            <a:xfrm flipH="1">
              <a:off x="4311038" y="4338564"/>
              <a:ext cx="1034563" cy="2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Videotape</a:t>
              </a:r>
              <a:endParaRPr lang="en-US" altLang="en-US" sz="1800"/>
            </a:p>
          </p:txBody>
        </p:sp>
        <p:sp>
          <p:nvSpPr>
            <p:cNvPr id="146443" name="AutoShape 18"/>
            <p:cNvSpPr>
              <a:spLocks noChangeArrowheads="1"/>
            </p:cNvSpPr>
            <p:nvPr/>
          </p:nvSpPr>
          <p:spPr bwMode="auto">
            <a:xfrm flipH="1" flipV="1">
              <a:off x="7696201" y="2741933"/>
              <a:ext cx="225479" cy="916920"/>
            </a:xfrm>
            <a:prstGeom prst="diamond">
              <a:avLst/>
            </a:prstGeom>
            <a:solidFill>
              <a:schemeClr val="bg1"/>
            </a:solidFill>
            <a:ln w="9525">
              <a:solidFill>
                <a:schemeClr val="bg2"/>
              </a:solidFill>
              <a:miter lim="800000"/>
              <a:headEnd/>
              <a:tailEnd/>
            </a:ln>
          </p:spPr>
          <p:txBody>
            <a:bodyPr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46444" name="AutoShape 19"/>
            <p:cNvSpPr>
              <a:spLocks noChangeArrowheads="1"/>
            </p:cNvSpPr>
            <p:nvPr/>
          </p:nvSpPr>
          <p:spPr bwMode="auto">
            <a:xfrm>
              <a:off x="6019800" y="3961140"/>
              <a:ext cx="222358" cy="916920"/>
            </a:xfrm>
            <a:prstGeom prst="diamond">
              <a:avLst/>
            </a:prstGeom>
            <a:solidFill>
              <a:schemeClr val="bg1"/>
            </a:solidFill>
            <a:ln w="9525">
              <a:solidFill>
                <a:schemeClr val="bg2"/>
              </a:solidFill>
              <a:miter lim="800000"/>
              <a:headEnd/>
              <a:tailEnd/>
            </a:ln>
          </p:spPr>
          <p:txBody>
            <a:bodyPr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46445" name="AutoShape 20"/>
            <p:cNvSpPr>
              <a:spLocks noChangeArrowheads="1"/>
            </p:cNvSpPr>
            <p:nvPr/>
          </p:nvSpPr>
          <p:spPr bwMode="auto">
            <a:xfrm>
              <a:off x="3124200" y="4743032"/>
              <a:ext cx="366954" cy="916920"/>
            </a:xfrm>
            <a:prstGeom prst="diamond">
              <a:avLst/>
            </a:prstGeom>
            <a:solidFill>
              <a:schemeClr val="bg1"/>
            </a:solidFill>
            <a:ln w="9525">
              <a:solidFill>
                <a:schemeClr val="tx1"/>
              </a:solidFill>
              <a:miter lim="800000"/>
              <a:headEnd/>
              <a:tailEnd/>
            </a:ln>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46446" name="AutoShape 21"/>
            <p:cNvSpPr>
              <a:spLocks noChangeArrowheads="1"/>
            </p:cNvSpPr>
            <p:nvPr/>
          </p:nvSpPr>
          <p:spPr bwMode="auto">
            <a:xfrm>
              <a:off x="4876800" y="4338908"/>
              <a:ext cx="221766" cy="916920"/>
            </a:xfrm>
            <a:prstGeom prst="diamond">
              <a:avLst/>
            </a:prstGeom>
            <a:solidFill>
              <a:schemeClr val="bg1"/>
            </a:solidFill>
            <a:ln w="9525">
              <a:solidFill>
                <a:schemeClr val="tx1"/>
              </a:solidFill>
              <a:miter lim="800000"/>
              <a:headEnd/>
              <a:tailEnd/>
            </a:ln>
          </p:spPr>
          <p:txBody>
            <a:bodyPr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46447" name="Rectangle 23"/>
            <p:cNvSpPr>
              <a:spLocks noChangeArrowheads="1"/>
            </p:cNvSpPr>
            <p:nvPr/>
          </p:nvSpPr>
          <p:spPr bwMode="auto">
            <a:xfrm flipH="1">
              <a:off x="1600200" y="4724400"/>
              <a:ext cx="615543" cy="22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Paper</a:t>
              </a:r>
              <a:endParaRPr lang="en-US" altLang="en-US" sz="1800"/>
            </a:p>
          </p:txBody>
        </p:sp>
        <p:sp>
          <p:nvSpPr>
            <p:cNvPr id="146448" name="AutoShape 24"/>
            <p:cNvSpPr>
              <a:spLocks noChangeArrowheads="1"/>
            </p:cNvSpPr>
            <p:nvPr/>
          </p:nvSpPr>
          <p:spPr bwMode="auto">
            <a:xfrm>
              <a:off x="1752600" y="4799340"/>
              <a:ext cx="366954" cy="916920"/>
            </a:xfrm>
            <a:prstGeom prst="diamond">
              <a:avLst/>
            </a:prstGeom>
            <a:solidFill>
              <a:schemeClr val="bg1"/>
            </a:solidFill>
            <a:ln w="9525">
              <a:solidFill>
                <a:schemeClr val="tx1"/>
              </a:solidFill>
              <a:miter lim="800000"/>
              <a:headEnd/>
              <a:tailEnd/>
            </a:ln>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46449" name="Rectangle 27"/>
            <p:cNvSpPr>
              <a:spLocks noChangeArrowheads="1"/>
            </p:cNvSpPr>
            <p:nvPr/>
          </p:nvSpPr>
          <p:spPr bwMode="auto">
            <a:xfrm flipH="1">
              <a:off x="6091496" y="2974008"/>
              <a:ext cx="1372149" cy="66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1800">
                  <a:solidFill>
                    <a:srgbClr val="000000"/>
                  </a:solidFill>
                </a:rPr>
                <a:t>people </a:t>
              </a:r>
            </a:p>
            <a:p>
              <a:pPr>
                <a:lnSpc>
                  <a:spcPct val="80000"/>
                </a:lnSpc>
              </a:pPr>
              <a:r>
                <a:rPr lang="en-US" altLang="en-US" sz="1800">
                  <a:solidFill>
                    <a:srgbClr val="000000"/>
                  </a:solidFill>
                </a:rPr>
                <a:t>on Video </a:t>
              </a:r>
            </a:p>
            <a:p>
              <a:pPr>
                <a:lnSpc>
                  <a:spcPct val="80000"/>
                </a:lnSpc>
              </a:pPr>
              <a:r>
                <a:rPr lang="en-US" altLang="en-US" sz="1800">
                  <a:solidFill>
                    <a:srgbClr val="000000"/>
                  </a:solidFill>
                </a:rPr>
                <a:t>Conferencing</a:t>
              </a:r>
              <a:endParaRPr lang="en-US" altLang="en-US" sz="1800"/>
            </a:p>
          </p:txBody>
        </p:sp>
        <p:sp>
          <p:nvSpPr>
            <p:cNvPr id="146450" name="AutoShape 28"/>
            <p:cNvSpPr>
              <a:spLocks noChangeArrowheads="1"/>
            </p:cNvSpPr>
            <p:nvPr/>
          </p:nvSpPr>
          <p:spPr bwMode="auto">
            <a:xfrm>
              <a:off x="6781801" y="3501349"/>
              <a:ext cx="228599" cy="916920"/>
            </a:xfrm>
            <a:prstGeom prst="diamond">
              <a:avLst/>
            </a:prstGeom>
            <a:solidFill>
              <a:schemeClr val="bg1"/>
            </a:solidFill>
            <a:ln w="9525">
              <a:solidFill>
                <a:schemeClr val="bg2"/>
              </a:solidFill>
              <a:miter lim="800000"/>
              <a:headEnd/>
              <a:tailEnd/>
            </a:ln>
          </p:spPr>
          <p:txBody>
            <a:bodyPr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192351242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Recap</a:t>
            </a:r>
          </a:p>
        </p:txBody>
      </p:sp>
      <p:sp>
        <p:nvSpPr>
          <p:cNvPr id="148482" name="Rectangle 3"/>
          <p:cNvSpPr>
            <a:spLocks noGrp="1" noChangeArrowheads="1"/>
          </p:cNvSpPr>
          <p:nvPr>
            <p:ph type="body" idx="1"/>
          </p:nvPr>
        </p:nvSpPr>
        <p:spPr/>
        <p:txBody>
          <a:bodyPr/>
          <a:lstStyle/>
          <a:p>
            <a:pPr>
              <a:buFont typeface="Wingdings" panose="05000000000000000000" pitchFamily="2" charset="2"/>
              <a:buNone/>
            </a:pPr>
            <a:r>
              <a:rPr lang="en-US" altLang="en-US" b="1" smtClean="0"/>
              <a:t>Definition of a Project </a:t>
            </a:r>
          </a:p>
          <a:p>
            <a:r>
              <a:rPr lang="en-US" altLang="en-US" smtClean="0"/>
              <a:t>A </a:t>
            </a:r>
            <a:r>
              <a:rPr lang="en-US" altLang="en-US" i="1" u="sng" smtClean="0"/>
              <a:t>project</a:t>
            </a:r>
            <a:r>
              <a:rPr lang="en-US" altLang="en-US" smtClean="0"/>
              <a:t> is a sequence of unique, complex, and connected activities having one goal or purpose and that must be completed by a specific time, within budget, and according to specification.</a:t>
            </a:r>
          </a:p>
          <a:p>
            <a:pPr>
              <a:buFont typeface="Wingdings" panose="05000000000000000000" pitchFamily="2" charset="2"/>
              <a:buNone/>
            </a:pPr>
            <a:r>
              <a:rPr lang="en-US" altLang="en-US" b="1" smtClean="0"/>
              <a:t>What is a Program? </a:t>
            </a:r>
          </a:p>
          <a:p>
            <a:r>
              <a:rPr lang="en-US" altLang="en-US" smtClean="0"/>
              <a:t>A </a:t>
            </a:r>
            <a:r>
              <a:rPr lang="en-US" altLang="en-US" i="1" u="sng" smtClean="0"/>
              <a:t>program</a:t>
            </a:r>
            <a:r>
              <a:rPr lang="en-US" altLang="en-US" u="sng" smtClean="0"/>
              <a:t> </a:t>
            </a:r>
            <a:r>
              <a:rPr lang="en-US" altLang="en-US" smtClean="0"/>
              <a:t>is a collection of projects. </a:t>
            </a:r>
          </a:p>
          <a:p>
            <a:r>
              <a:rPr lang="en-US" altLang="en-US" smtClean="0"/>
              <a:t>The projects must be completed in a specific order for the program to be considered complete. Because they compromise multiple projects, they are larger in scope than a single project.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111</a:t>
            </a:fld>
            <a:endParaRPr lang="en-US" dirty="0"/>
          </a:p>
        </p:txBody>
      </p:sp>
    </p:spTree>
    <p:extLst>
      <p:ext uri="{BB962C8B-B14F-4D97-AF65-F5344CB8AC3E}">
        <p14:creationId xmlns:p14="http://schemas.microsoft.com/office/powerpoint/2010/main" val="251379082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Parameters </a:t>
            </a:r>
          </a:p>
        </p:txBody>
      </p:sp>
      <p:sp>
        <p:nvSpPr>
          <p:cNvPr id="150530" name="Rectangle 3"/>
          <p:cNvSpPr>
            <a:spLocks noGrp="1" noChangeArrowheads="1"/>
          </p:cNvSpPr>
          <p:nvPr>
            <p:ph type="body" idx="1"/>
          </p:nvPr>
        </p:nvSpPr>
        <p:spPr/>
        <p:txBody>
          <a:bodyPr/>
          <a:lstStyle/>
          <a:p>
            <a:r>
              <a:rPr lang="en-US" altLang="en-US" smtClean="0"/>
              <a:t>Five constraints operate on every project: </a:t>
            </a:r>
          </a:p>
          <a:p>
            <a:pPr lvl="1"/>
            <a:r>
              <a:rPr lang="en-US" altLang="en-US"/>
              <a:t>Scope</a:t>
            </a:r>
          </a:p>
          <a:p>
            <a:pPr lvl="1"/>
            <a:r>
              <a:rPr lang="en-US" altLang="en-US"/>
              <a:t>Quality</a:t>
            </a:r>
          </a:p>
          <a:p>
            <a:pPr lvl="1"/>
            <a:r>
              <a:rPr lang="en-US" altLang="en-US"/>
              <a:t>Cost</a:t>
            </a:r>
          </a:p>
          <a:p>
            <a:pPr lvl="2"/>
            <a:r>
              <a:rPr lang="en-US" altLang="en-US" sz="2400"/>
              <a:t>Time</a:t>
            </a:r>
          </a:p>
          <a:p>
            <a:pPr lvl="2"/>
            <a:r>
              <a:rPr lang="en-US" altLang="en-US" sz="2400"/>
              <a:t>Resources </a:t>
            </a:r>
          </a:p>
          <a:p>
            <a:r>
              <a:rPr lang="en-US" altLang="en-US" smtClean="0"/>
              <a:t>A change in one of these constraints can cause a change in another constraint to restore the equilibrium of the project </a:t>
            </a:r>
          </a:p>
          <a:p>
            <a:r>
              <a:rPr lang="en-US" altLang="en-US" smtClean="0"/>
              <a:t>Let's</a:t>
            </a:r>
            <a:r>
              <a:rPr lang="en-US" altLang="ja-JP" smtClean="0"/>
              <a:t> discuss each one of these in detail …</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112</a:t>
            </a:fld>
            <a:endParaRPr lang="en-US" dirty="0"/>
          </a:p>
        </p:txBody>
      </p:sp>
    </p:spTree>
    <p:extLst>
      <p:ext uri="{BB962C8B-B14F-4D97-AF65-F5344CB8AC3E}">
        <p14:creationId xmlns:p14="http://schemas.microsoft.com/office/powerpoint/2010/main" val="289433461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Parameters</a:t>
            </a:r>
          </a:p>
        </p:txBody>
      </p:sp>
      <p:sp>
        <p:nvSpPr>
          <p:cNvPr id="154626"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sz="2000" b="1"/>
              <a:t>Scope</a:t>
            </a:r>
            <a:r>
              <a:rPr lang="en-US" altLang="en-US" sz="2000"/>
              <a:t> </a:t>
            </a:r>
          </a:p>
          <a:p>
            <a:r>
              <a:rPr lang="en-US" altLang="en-US" sz="2000" i="1" u="sng"/>
              <a:t>Scope</a:t>
            </a:r>
            <a:r>
              <a:rPr lang="en-US" altLang="en-US" sz="2000"/>
              <a:t> is a statement that defines the boundaries of the project. It tells not only what will be done but also what will not be done. </a:t>
            </a:r>
          </a:p>
          <a:p>
            <a:r>
              <a:rPr lang="en-US" altLang="en-US" sz="2000"/>
              <a:t>In the information systems industry, scope is often referred to as a functional specification. </a:t>
            </a:r>
          </a:p>
          <a:p>
            <a:r>
              <a:rPr lang="en-US" altLang="en-US" sz="2000"/>
              <a:t>In the engineering profession, it is generally called a statement of work.</a:t>
            </a:r>
          </a:p>
          <a:p>
            <a:pPr>
              <a:buFont typeface="Wingdings" panose="05000000000000000000" pitchFamily="2" charset="2"/>
              <a:buNone/>
            </a:pPr>
            <a:r>
              <a:rPr lang="en-US" altLang="en-US" sz="2000" b="1"/>
              <a:t>Quality</a:t>
            </a:r>
            <a:r>
              <a:rPr lang="en-US" altLang="en-US" sz="2000"/>
              <a:t> </a:t>
            </a:r>
          </a:p>
          <a:p>
            <a:r>
              <a:rPr lang="en-US" altLang="en-US" sz="2000"/>
              <a:t>Two types of quality are part of every project:</a:t>
            </a:r>
          </a:p>
          <a:p>
            <a:pPr lvl="1"/>
            <a:r>
              <a:rPr lang="en-US" altLang="en-US" smtClean="0"/>
              <a:t>The first is </a:t>
            </a:r>
            <a:r>
              <a:rPr lang="en-US" altLang="en-US" b="1" i="1" smtClean="0">
                <a:solidFill>
                  <a:srgbClr val="FF0000"/>
                </a:solidFill>
              </a:rPr>
              <a:t>product quality</a:t>
            </a:r>
            <a:r>
              <a:rPr lang="en-US" altLang="en-US" smtClean="0"/>
              <a:t>. This refers to the quality of the deliverable form of the project. </a:t>
            </a:r>
          </a:p>
          <a:p>
            <a:pPr lvl="1"/>
            <a:r>
              <a:rPr lang="en-US" altLang="en-US" smtClean="0"/>
              <a:t>The second type of quality is </a:t>
            </a:r>
            <a:r>
              <a:rPr lang="en-US" altLang="en-US" b="1" i="1" smtClean="0">
                <a:solidFill>
                  <a:srgbClr val="FF0000"/>
                </a:solidFill>
              </a:rPr>
              <a:t>process quality</a:t>
            </a:r>
            <a:r>
              <a:rPr lang="en-US" altLang="en-US" smtClean="0"/>
              <a:t>, which is the quality of the project management itself. The focus is on how well the project management process works and how can it be improved. Continuous quality improvement and process quality management are the tools used to measure process quality.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113</a:t>
            </a:fld>
            <a:endParaRPr lang="en-US" dirty="0"/>
          </a:p>
        </p:txBody>
      </p:sp>
    </p:spTree>
    <p:extLst>
      <p:ext uri="{BB962C8B-B14F-4D97-AF65-F5344CB8AC3E}">
        <p14:creationId xmlns:p14="http://schemas.microsoft.com/office/powerpoint/2010/main" val="3112462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Parameters</a:t>
            </a:r>
          </a:p>
        </p:txBody>
      </p:sp>
      <p:sp>
        <p:nvSpPr>
          <p:cNvPr id="177155" name="Rectangle 3"/>
          <p:cNvSpPr>
            <a:spLocks noGrp="1" noChangeArrowheads="1"/>
          </p:cNvSpPr>
          <p:nvPr>
            <p:ph type="body" idx="1"/>
          </p:nvPr>
        </p:nvSpPr>
        <p:spPr/>
        <p:txBody>
          <a:bodyPr/>
          <a:lstStyle/>
          <a:p>
            <a:pPr>
              <a:spcBef>
                <a:spcPts val="900"/>
              </a:spcBef>
              <a:buNone/>
            </a:pPr>
            <a:r>
              <a:rPr lang="en-US" altLang="en-US" sz="2000" b="1" dirty="0">
                <a:effectLst>
                  <a:outerShdw blurRad="38100" dist="38100" dir="2700000" algn="tl">
                    <a:srgbClr val="C0C0C0"/>
                  </a:outerShdw>
                </a:effectLst>
              </a:rPr>
              <a:t>Cost </a:t>
            </a:r>
            <a:r>
              <a:rPr lang="en-US" altLang="en-US" sz="2000" b="1" dirty="0"/>
              <a:t>– </a:t>
            </a:r>
            <a:r>
              <a:rPr lang="en-US" altLang="en-US" sz="2000" dirty="0"/>
              <a:t>The X-amount of dollars that it will cost to do the project is another variable that defines the project; the budget that has been established for the project. </a:t>
            </a:r>
          </a:p>
          <a:p>
            <a:pPr lvl="1">
              <a:spcBef>
                <a:spcPts val="900"/>
              </a:spcBef>
              <a:buSzPct val="100000"/>
            </a:pPr>
            <a:r>
              <a:rPr lang="en-US" altLang="en-US" dirty="0" smtClean="0"/>
              <a:t>This is an important factor for projects that create deliverables that are sold to external customers</a:t>
            </a:r>
          </a:p>
          <a:p>
            <a:pPr>
              <a:spcBef>
                <a:spcPts val="900"/>
              </a:spcBef>
              <a:buNone/>
            </a:pPr>
            <a:r>
              <a:rPr lang="en-US" altLang="en-US" sz="2000" b="1" dirty="0">
                <a:effectLst>
                  <a:outerShdw blurRad="38100" dist="38100" dir="2700000" algn="tl">
                    <a:srgbClr val="C0C0C0"/>
                  </a:outerShdw>
                </a:effectLst>
              </a:rPr>
              <a:t>Time</a:t>
            </a:r>
            <a:r>
              <a:rPr lang="en-US" altLang="en-US" sz="2000" b="1" dirty="0"/>
              <a:t> – </a:t>
            </a:r>
            <a:r>
              <a:rPr lang="en-US" altLang="en-US" sz="2000" dirty="0"/>
              <a:t>The customer specifies a timeframe within which the project must be completed. </a:t>
            </a:r>
          </a:p>
          <a:p>
            <a:pPr lvl="1">
              <a:spcBef>
                <a:spcPts val="900"/>
              </a:spcBef>
              <a:buSzPct val="100000"/>
            </a:pPr>
            <a:r>
              <a:rPr lang="en-US" altLang="en-US" dirty="0" smtClean="0"/>
              <a:t>Cost and time are inversely related to one another. The time a project takes to be completed can be reduced, but cost increases as a result.</a:t>
            </a:r>
          </a:p>
          <a:p>
            <a:pPr>
              <a:spcBef>
                <a:spcPts val="900"/>
              </a:spcBef>
              <a:buNone/>
            </a:pPr>
            <a:r>
              <a:rPr lang="en-US" altLang="en-US" sz="2000" dirty="0"/>
              <a:t> </a:t>
            </a:r>
            <a:r>
              <a:rPr lang="en-US" altLang="en-US" sz="2000" b="1" dirty="0">
                <a:effectLst>
                  <a:outerShdw blurRad="38100" dist="38100" dir="2700000" algn="tl">
                    <a:srgbClr val="C0C0C0"/>
                  </a:outerShdw>
                </a:effectLst>
              </a:rPr>
              <a:t>Resources</a:t>
            </a:r>
            <a:r>
              <a:rPr lang="en-US" altLang="en-US" sz="2000" dirty="0">
                <a:effectLst>
                  <a:outerShdw blurRad="38100" dist="38100" dir="2700000" algn="tl">
                    <a:srgbClr val="C0C0C0"/>
                  </a:outerShdw>
                </a:effectLst>
              </a:rPr>
              <a:t> </a:t>
            </a:r>
            <a:r>
              <a:rPr lang="en-US" altLang="en-US" sz="2000" b="1" dirty="0"/>
              <a:t>–</a:t>
            </a:r>
            <a:r>
              <a:rPr lang="en-US" altLang="en-US" sz="2000" dirty="0"/>
              <a:t> Resources are assets, such as people, equipment, physical facilities, or inventory, that have limited availabilities, can be scheduled, or can leased from an outside party. Some are fixed, others are variable only in the long term. In any case, they are central to the scheduling of project activities and the orderly completion of the project.</a:t>
            </a:r>
          </a:p>
          <a:p>
            <a:pPr>
              <a:buFont typeface="Wingdings" panose="05000000000000000000" pitchFamily="2" charset="2"/>
              <a:buChar char="q"/>
            </a:pP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114</a:t>
            </a:fld>
            <a:endParaRPr lang="en-US" dirty="0"/>
          </a:p>
        </p:txBody>
      </p:sp>
    </p:spTree>
    <p:extLst>
      <p:ext uri="{BB962C8B-B14F-4D97-AF65-F5344CB8AC3E}">
        <p14:creationId xmlns:p14="http://schemas.microsoft.com/office/powerpoint/2010/main" val="399988652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7"/>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5,000 foot view of PM processes</a:t>
            </a:r>
          </a:p>
        </p:txBody>
      </p:sp>
      <p:pic>
        <p:nvPicPr>
          <p:cNvPr id="158722" name="Picture 10" descr="Snoopy_wwi_ace_lb"/>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834845" y="1652792"/>
            <a:ext cx="2057400" cy="3819525"/>
          </a:xfrm>
          <a:noFill/>
        </p:spPr>
      </p:pic>
      <p:sp>
        <p:nvSpPr>
          <p:cNvPr id="158723" name="Rectangle 9"/>
          <p:cNvSpPr>
            <a:spLocks noGrp="1" noChangeArrowheads="1"/>
          </p:cNvSpPr>
          <p:nvPr>
            <p:ph sz="half" idx="4294967295"/>
          </p:nvPr>
        </p:nvSpPr>
        <p:spPr>
          <a:xfrm>
            <a:off x="3422210" y="1394233"/>
            <a:ext cx="7918764" cy="5091820"/>
          </a:xfrm>
        </p:spPr>
        <p:txBody>
          <a:bodyPr/>
          <a:lstStyle/>
          <a:p>
            <a:pPr eaLnBrk="1" hangingPunct="1">
              <a:lnSpc>
                <a:spcPct val="105000"/>
              </a:lnSpc>
            </a:pPr>
            <a:r>
              <a:rPr lang="en-US" altLang="en-US" sz="2000" dirty="0"/>
              <a:t>PMBOK Guide collects the forty-four defined PM processes into five </a:t>
            </a:r>
            <a:r>
              <a:rPr lang="en-US" altLang="en-US" sz="2000" i="1" dirty="0"/>
              <a:t>Project Management Process Groups</a:t>
            </a:r>
          </a:p>
          <a:p>
            <a:pPr lvl="1" eaLnBrk="1" hangingPunct="1">
              <a:lnSpc>
                <a:spcPct val="105000"/>
              </a:lnSpc>
            </a:pPr>
            <a:r>
              <a:rPr lang="en-US" altLang="en-US" sz="2000" dirty="0"/>
              <a:t>Initiating</a:t>
            </a:r>
          </a:p>
          <a:p>
            <a:pPr lvl="1" eaLnBrk="1" hangingPunct="1">
              <a:lnSpc>
                <a:spcPct val="105000"/>
              </a:lnSpc>
            </a:pPr>
            <a:r>
              <a:rPr lang="en-US" altLang="en-US" sz="2000" dirty="0"/>
              <a:t>Planning</a:t>
            </a:r>
          </a:p>
          <a:p>
            <a:pPr lvl="1" eaLnBrk="1" hangingPunct="1">
              <a:lnSpc>
                <a:spcPct val="105000"/>
              </a:lnSpc>
            </a:pPr>
            <a:r>
              <a:rPr lang="en-US" altLang="en-US" sz="2000" dirty="0"/>
              <a:t>Executing</a:t>
            </a:r>
          </a:p>
          <a:p>
            <a:pPr lvl="1" eaLnBrk="1" hangingPunct="1">
              <a:lnSpc>
                <a:spcPct val="105000"/>
              </a:lnSpc>
            </a:pPr>
            <a:r>
              <a:rPr lang="en-US" altLang="en-US" sz="2000" dirty="0"/>
              <a:t>Monitoring &amp; Controlling</a:t>
            </a:r>
          </a:p>
          <a:p>
            <a:pPr lvl="1" eaLnBrk="1" hangingPunct="1">
              <a:lnSpc>
                <a:spcPct val="105000"/>
              </a:lnSpc>
            </a:pPr>
            <a:r>
              <a:rPr lang="en-US" altLang="en-US" sz="2000" dirty="0"/>
              <a:t>Closing</a:t>
            </a:r>
          </a:p>
          <a:p>
            <a:pPr eaLnBrk="1" hangingPunct="1">
              <a:lnSpc>
                <a:spcPct val="105000"/>
              </a:lnSpc>
            </a:pPr>
            <a:r>
              <a:rPr lang="en-US" altLang="en-US" sz="2000" dirty="0"/>
              <a:t>Now, we</a:t>
            </a:r>
            <a:r>
              <a:rPr lang="ja-JP" altLang="en-US" sz="2000" dirty="0"/>
              <a:t>’</a:t>
            </a:r>
            <a:r>
              <a:rPr lang="en-US" altLang="ja-JP" sz="2000" dirty="0" err="1"/>
              <a:t>ll</a:t>
            </a:r>
            <a:r>
              <a:rPr lang="en-US" altLang="ja-JP" sz="2000" dirty="0"/>
              <a:t> take a quick survey of the processes in each group … </a:t>
            </a:r>
            <a:endParaRPr lang="en-US" altLang="en-US" sz="20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115</a:t>
            </a:fld>
            <a:endParaRPr lang="en-US" dirty="0"/>
          </a:p>
        </p:txBody>
      </p:sp>
    </p:spTree>
    <p:extLst>
      <p:ext uri="{BB962C8B-B14F-4D97-AF65-F5344CB8AC3E}">
        <p14:creationId xmlns:p14="http://schemas.microsoft.com/office/powerpoint/2010/main" val="126912768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8"/>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Phases of the Project Management </a:t>
            </a:r>
          </a:p>
        </p:txBody>
      </p:sp>
      <p:sp>
        <p:nvSpPr>
          <p:cNvPr id="160770" name="Rectangle 9"/>
          <p:cNvSpPr>
            <a:spLocks noGrp="1" noChangeArrowheads="1"/>
          </p:cNvSpPr>
          <p:nvPr>
            <p:ph idx="1"/>
          </p:nvPr>
        </p:nvSpPr>
        <p:spPr/>
        <p:txBody>
          <a:bodyPr>
            <a:normAutofit/>
          </a:bodyPr>
          <a:lstStyle/>
          <a:p>
            <a:r>
              <a:rPr lang="en-US" altLang="en-US" dirty="0" smtClean="0"/>
              <a:t>There are five phases of the project management life cycle:</a:t>
            </a:r>
          </a:p>
          <a:p>
            <a:pPr lvl="1"/>
            <a:r>
              <a:rPr lang="en-US" altLang="en-US" b="1" dirty="0">
                <a:solidFill>
                  <a:srgbClr val="FF0000"/>
                </a:solidFill>
              </a:rPr>
              <a:t>Scope/Define/Initiate</a:t>
            </a:r>
            <a:r>
              <a:rPr lang="en-US" altLang="en-US" b="1" dirty="0"/>
              <a:t> </a:t>
            </a:r>
            <a:r>
              <a:rPr lang="en-US" altLang="en-US" dirty="0"/>
              <a:t>– Scope the project </a:t>
            </a:r>
          </a:p>
          <a:p>
            <a:pPr lvl="1"/>
            <a:r>
              <a:rPr lang="en-US" altLang="en-US" b="1" dirty="0">
                <a:solidFill>
                  <a:srgbClr val="FF0000"/>
                </a:solidFill>
              </a:rPr>
              <a:t>Plan</a:t>
            </a:r>
            <a:r>
              <a:rPr lang="en-US" altLang="en-US" dirty="0"/>
              <a:t> – Develop the project plan </a:t>
            </a:r>
          </a:p>
          <a:p>
            <a:pPr lvl="1"/>
            <a:r>
              <a:rPr lang="en-US" altLang="en-US" b="1" dirty="0">
                <a:solidFill>
                  <a:srgbClr val="FF0000"/>
                </a:solidFill>
              </a:rPr>
              <a:t>Execute</a:t>
            </a:r>
            <a:r>
              <a:rPr lang="en-US" altLang="en-US" dirty="0"/>
              <a:t> – Launch the plan </a:t>
            </a:r>
          </a:p>
          <a:p>
            <a:pPr lvl="1"/>
            <a:r>
              <a:rPr lang="en-US" altLang="en-US" b="1" dirty="0">
                <a:solidFill>
                  <a:srgbClr val="FF0000"/>
                </a:solidFill>
              </a:rPr>
              <a:t>Monitor</a:t>
            </a:r>
            <a:r>
              <a:rPr lang="en-US" altLang="en-US" dirty="0"/>
              <a:t> – Monitor/control project progress </a:t>
            </a:r>
          </a:p>
          <a:p>
            <a:pPr lvl="1"/>
            <a:r>
              <a:rPr lang="en-US" altLang="en-US" b="1" dirty="0">
                <a:solidFill>
                  <a:srgbClr val="FF0000"/>
                </a:solidFill>
              </a:rPr>
              <a:t>Close</a:t>
            </a:r>
            <a:r>
              <a:rPr lang="en-US" altLang="en-US" dirty="0">
                <a:solidFill>
                  <a:srgbClr val="FF0000"/>
                </a:solidFill>
              </a:rPr>
              <a:t> </a:t>
            </a:r>
            <a:r>
              <a:rPr lang="en-US" altLang="en-US" dirty="0"/>
              <a:t>– Close out the project </a:t>
            </a:r>
          </a:p>
          <a:p>
            <a:r>
              <a:rPr lang="en-US" altLang="en-US" dirty="0" smtClean="0"/>
              <a:t>Note: these can be repeated for each phase</a:t>
            </a:r>
          </a:p>
          <a:p>
            <a:r>
              <a:rPr lang="en-US" altLang="en-US" dirty="0" smtClean="0"/>
              <a:t>Each process/phase/activity is described by:</a:t>
            </a:r>
          </a:p>
          <a:p>
            <a:pPr lvl="1"/>
            <a:r>
              <a:rPr lang="en-US" altLang="en-US" dirty="0"/>
              <a:t>Inputs</a:t>
            </a:r>
          </a:p>
          <a:p>
            <a:pPr lvl="1"/>
            <a:r>
              <a:rPr lang="en-US" altLang="en-US" dirty="0"/>
              <a:t>Tools &amp; Techniques</a:t>
            </a:r>
          </a:p>
          <a:p>
            <a:pPr lvl="1"/>
            <a:r>
              <a:rPr lang="en-US" altLang="en-US" dirty="0"/>
              <a:t>Outputs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116</a:t>
            </a:fld>
            <a:endParaRPr lang="en-US" dirty="0"/>
          </a:p>
        </p:txBody>
      </p:sp>
    </p:spTree>
    <p:extLst>
      <p:ext uri="{BB962C8B-B14F-4D97-AF65-F5344CB8AC3E}">
        <p14:creationId xmlns:p14="http://schemas.microsoft.com/office/powerpoint/2010/main" val="107127651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Initiating Process</a:t>
            </a:r>
          </a:p>
        </p:txBody>
      </p:sp>
      <p:sp>
        <p:nvSpPr>
          <p:cNvPr id="162818" name="Rectangle 3"/>
          <p:cNvSpPr>
            <a:spLocks noGrp="1" noChangeArrowheads="1"/>
          </p:cNvSpPr>
          <p:nvPr>
            <p:ph type="body" idx="1"/>
          </p:nvPr>
        </p:nvSpPr>
        <p:spPr/>
        <p:txBody>
          <a:bodyPr/>
          <a:lstStyle/>
          <a:p>
            <a:pPr eaLnBrk="1" hangingPunct="1"/>
            <a:r>
              <a:rPr lang="en-US" altLang="en-US" sz="2000"/>
              <a:t>Develop project charter</a:t>
            </a:r>
          </a:p>
          <a:p>
            <a:pPr lvl="1" eaLnBrk="1" hangingPunct="1"/>
            <a:r>
              <a:rPr lang="en-US" altLang="en-US" smtClean="0"/>
              <a:t>State the problem/opportunity.</a:t>
            </a:r>
          </a:p>
          <a:p>
            <a:pPr lvl="1" eaLnBrk="1" hangingPunct="1"/>
            <a:r>
              <a:rPr lang="en-US" altLang="en-US" smtClean="0"/>
              <a:t>Concerned with authorizing a project</a:t>
            </a:r>
          </a:p>
          <a:p>
            <a:pPr lvl="1" eaLnBrk="1" hangingPunct="1"/>
            <a:r>
              <a:rPr lang="en-US" altLang="en-US" smtClean="0"/>
              <a:t>May be used for a whole project</a:t>
            </a:r>
          </a:p>
          <a:p>
            <a:pPr lvl="1" eaLnBrk="1" hangingPunct="1"/>
            <a:r>
              <a:rPr lang="en-US" altLang="en-US" smtClean="0"/>
              <a:t>May be used for a single project phase in a large, multiphase project </a:t>
            </a:r>
          </a:p>
          <a:p>
            <a:pPr eaLnBrk="1" hangingPunct="1"/>
            <a:r>
              <a:rPr lang="en-US" altLang="en-US" sz="2000"/>
              <a:t>Develop preliminary project scope statement </a:t>
            </a:r>
          </a:p>
          <a:p>
            <a:pPr lvl="1" eaLnBrk="1" hangingPunct="1"/>
            <a:r>
              <a:rPr lang="en-US" altLang="en-US" smtClean="0"/>
              <a:t>Concerned with producing a preliminary, high-level definition of project</a:t>
            </a:r>
          </a:p>
          <a:p>
            <a:pPr lvl="1" eaLnBrk="1" hangingPunct="1"/>
            <a:r>
              <a:rPr lang="en-US" altLang="en-US" smtClean="0"/>
              <a:t>Broadly defines what is and what is not part of the project</a:t>
            </a:r>
          </a:p>
          <a:p>
            <a:r>
              <a:rPr lang="en-US" altLang="en-US" sz="2000"/>
              <a:t>Establish the project plan.</a:t>
            </a:r>
          </a:p>
          <a:p>
            <a:pPr lvl="1"/>
            <a:r>
              <a:rPr lang="en-US" altLang="en-US" smtClean="0"/>
              <a:t>Define the project objectives.</a:t>
            </a:r>
          </a:p>
          <a:p>
            <a:pPr lvl="1"/>
            <a:r>
              <a:rPr lang="en-US" altLang="en-US" smtClean="0"/>
              <a:t>Identify the success criteria.</a:t>
            </a:r>
          </a:p>
          <a:p>
            <a:pPr lvl="1"/>
            <a:r>
              <a:rPr lang="en-US" altLang="en-US" smtClean="0"/>
              <a:t>List assumptions, risks, obstacles</a:t>
            </a:r>
          </a:p>
          <a:p>
            <a:pPr eaLnBrk="1" hangingPunct="1"/>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117</a:t>
            </a:fld>
            <a:endParaRPr lang="en-US" dirty="0"/>
          </a:p>
        </p:txBody>
      </p:sp>
    </p:spTree>
    <p:extLst>
      <p:ext uri="{BB962C8B-B14F-4D97-AF65-F5344CB8AC3E}">
        <p14:creationId xmlns:p14="http://schemas.microsoft.com/office/powerpoint/2010/main" val="123503559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Initiating Process</a:t>
            </a:r>
          </a:p>
        </p:txBody>
      </p:sp>
      <p:sp>
        <p:nvSpPr>
          <p:cNvPr id="164866" name="Rectangle 3"/>
          <p:cNvSpPr>
            <a:spLocks noGrp="1" noChangeArrowheads="1"/>
          </p:cNvSpPr>
          <p:nvPr>
            <p:ph idx="1"/>
          </p:nvPr>
        </p:nvSpPr>
        <p:spPr/>
        <p:txBody>
          <a:bodyPr/>
          <a:lstStyle/>
          <a:p>
            <a:r>
              <a:rPr lang="en-US" altLang="en-US" smtClean="0"/>
              <a:t>Inputs</a:t>
            </a:r>
          </a:p>
          <a:p>
            <a:pPr lvl="1"/>
            <a:r>
              <a:rPr lang="en-US" altLang="en-US"/>
              <a:t>Product Description</a:t>
            </a:r>
          </a:p>
          <a:p>
            <a:pPr lvl="1"/>
            <a:r>
              <a:rPr lang="en-US" altLang="en-US"/>
              <a:t>Strategic plan</a:t>
            </a:r>
          </a:p>
          <a:p>
            <a:pPr lvl="1"/>
            <a:r>
              <a:rPr lang="en-US" altLang="en-US"/>
              <a:t>Project Selection Criteria</a:t>
            </a:r>
          </a:p>
          <a:p>
            <a:pPr lvl="1"/>
            <a:r>
              <a:rPr lang="en-US" altLang="en-US"/>
              <a:t>Historical Information</a:t>
            </a:r>
          </a:p>
          <a:p>
            <a:r>
              <a:rPr lang="en-US" altLang="en-US" smtClean="0"/>
              <a:t>Outputs</a:t>
            </a:r>
          </a:p>
          <a:p>
            <a:pPr lvl="1"/>
            <a:r>
              <a:rPr lang="en-US" altLang="en-US"/>
              <a:t>Project Charter</a:t>
            </a:r>
          </a:p>
          <a:p>
            <a:pPr lvl="1"/>
            <a:r>
              <a:rPr lang="en-US" altLang="en-US"/>
              <a:t>Project Manager assigned</a:t>
            </a:r>
          </a:p>
          <a:p>
            <a:pPr lvl="1"/>
            <a:r>
              <a:rPr lang="en-US" altLang="en-US"/>
              <a:t>Constraints</a:t>
            </a:r>
          </a:p>
          <a:p>
            <a:pPr lvl="1"/>
            <a:r>
              <a:rPr lang="en-US" altLang="en-US"/>
              <a:t>Assumptions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118</a:t>
            </a:fld>
            <a:endParaRPr lang="en-US" dirty="0"/>
          </a:p>
        </p:txBody>
      </p:sp>
    </p:spTree>
    <p:extLst>
      <p:ext uri="{BB962C8B-B14F-4D97-AF65-F5344CB8AC3E}">
        <p14:creationId xmlns:p14="http://schemas.microsoft.com/office/powerpoint/2010/main" val="166591424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8" name="Rectangle 6"/>
          <p:cNvSpPr>
            <a:spLocks noGrp="1" noChangeArrowheads="1"/>
          </p:cNvSpPr>
          <p:nvPr>
            <p:ph type="title"/>
          </p:nvPr>
        </p:nvSpPr>
        <p:spPr/>
        <p:txBody>
          <a:bodyPr/>
          <a:lstStyle/>
          <a:p>
            <a:r>
              <a:rPr lang="en-US" altLang="en-US" smtClean="0">
                <a:effectLst>
                  <a:outerShdw blurRad="38100" dist="38100" dir="2700000" algn="tl">
                    <a:srgbClr val="C0C0C0"/>
                  </a:outerShdw>
                </a:effectLst>
              </a:rPr>
              <a:t>Planning Process</a:t>
            </a:r>
          </a:p>
        </p:txBody>
      </p:sp>
      <p:sp>
        <p:nvSpPr>
          <p:cNvPr id="166913" name="Rectangle 3"/>
          <p:cNvSpPr>
            <a:spLocks noGrp="1" noChangeArrowheads="1"/>
          </p:cNvSpPr>
          <p:nvPr>
            <p:ph idx="1"/>
          </p:nvPr>
        </p:nvSpPr>
        <p:spPr>
          <a:xfrm>
            <a:off x="347526" y="1965325"/>
            <a:ext cx="11650767" cy="4187646"/>
          </a:xfrm>
        </p:spPr>
        <p:txBody>
          <a:bodyPr/>
          <a:lstStyle/>
          <a:p>
            <a:pPr>
              <a:spcBef>
                <a:spcPct val="15000"/>
              </a:spcBef>
            </a:pPr>
            <a:r>
              <a:rPr lang="en-US" altLang="en-US" sz="2400" dirty="0"/>
              <a:t>Scope Planning</a:t>
            </a:r>
          </a:p>
          <a:p>
            <a:pPr>
              <a:spcBef>
                <a:spcPct val="15000"/>
              </a:spcBef>
            </a:pPr>
            <a:r>
              <a:rPr lang="en-US" altLang="en-US" sz="2400" dirty="0"/>
              <a:t>Scope Definition</a:t>
            </a:r>
          </a:p>
          <a:p>
            <a:pPr>
              <a:spcBef>
                <a:spcPct val="15000"/>
              </a:spcBef>
            </a:pPr>
            <a:r>
              <a:rPr lang="en-US" altLang="en-US" sz="2400" dirty="0"/>
              <a:t>Activity Definition</a:t>
            </a:r>
          </a:p>
          <a:p>
            <a:pPr>
              <a:spcBef>
                <a:spcPct val="15000"/>
              </a:spcBef>
            </a:pPr>
            <a:r>
              <a:rPr lang="en-US" altLang="en-US" sz="2400" dirty="0"/>
              <a:t>Activity Sequencing</a:t>
            </a:r>
          </a:p>
          <a:p>
            <a:pPr>
              <a:spcBef>
                <a:spcPct val="15000"/>
              </a:spcBef>
            </a:pPr>
            <a:r>
              <a:rPr lang="en-US" altLang="en-US" sz="2400" dirty="0"/>
              <a:t>Activity Duration Estimating</a:t>
            </a:r>
          </a:p>
          <a:p>
            <a:pPr>
              <a:spcBef>
                <a:spcPct val="15000"/>
              </a:spcBef>
            </a:pPr>
            <a:r>
              <a:rPr lang="en-US" altLang="en-US" sz="2400" dirty="0"/>
              <a:t>Resource Planning</a:t>
            </a:r>
          </a:p>
          <a:p>
            <a:pPr>
              <a:spcBef>
                <a:spcPct val="15000"/>
              </a:spcBef>
            </a:pPr>
            <a:r>
              <a:rPr lang="en-US" altLang="en-US" sz="2400" dirty="0"/>
              <a:t>Cost Estimating</a:t>
            </a:r>
          </a:p>
          <a:p>
            <a:pPr>
              <a:spcBef>
                <a:spcPct val="15000"/>
              </a:spcBef>
            </a:pPr>
            <a:r>
              <a:rPr lang="en-US" altLang="en-US" sz="2400" dirty="0"/>
              <a:t>Cost Budgeting</a:t>
            </a:r>
          </a:p>
        </p:txBody>
      </p:sp>
      <p:sp>
        <p:nvSpPr>
          <p:cNvPr id="166914" name="Rectangle 4"/>
          <p:cNvSpPr>
            <a:spLocks noGrp="1" noChangeArrowheads="1"/>
          </p:cNvSpPr>
          <p:nvPr>
            <p:ph type="body" sz="half" idx="4294967295"/>
          </p:nvPr>
        </p:nvSpPr>
        <p:spPr>
          <a:xfrm>
            <a:off x="7962900" y="2133600"/>
            <a:ext cx="4229100" cy="4191000"/>
          </a:xfrm>
        </p:spPr>
        <p:txBody>
          <a:bodyPr/>
          <a:lstStyle/>
          <a:p>
            <a:pPr>
              <a:spcBef>
                <a:spcPct val="15000"/>
              </a:spcBef>
            </a:pPr>
            <a:r>
              <a:rPr lang="en-US" altLang="en-US" sz="2400" dirty="0">
                <a:latin typeface="Candara" panose="020E0502030303020204" pitchFamily="34" charset="0"/>
              </a:rPr>
              <a:t>Schedule Development</a:t>
            </a:r>
          </a:p>
          <a:p>
            <a:pPr>
              <a:spcBef>
                <a:spcPct val="15000"/>
              </a:spcBef>
            </a:pPr>
            <a:r>
              <a:rPr lang="en-US" altLang="en-US" sz="2400" dirty="0">
                <a:latin typeface="Candara" panose="020E0502030303020204" pitchFamily="34" charset="0"/>
              </a:rPr>
              <a:t>Quality Planning</a:t>
            </a:r>
          </a:p>
          <a:p>
            <a:pPr>
              <a:spcBef>
                <a:spcPct val="15000"/>
              </a:spcBef>
            </a:pPr>
            <a:r>
              <a:rPr lang="en-US" altLang="en-US" sz="2400" dirty="0">
                <a:latin typeface="Candara" panose="020E0502030303020204" pitchFamily="34" charset="0"/>
              </a:rPr>
              <a:t>Communications Planning</a:t>
            </a:r>
          </a:p>
          <a:p>
            <a:pPr>
              <a:spcBef>
                <a:spcPct val="15000"/>
              </a:spcBef>
            </a:pPr>
            <a:r>
              <a:rPr lang="en-US" altLang="en-US" sz="2400" dirty="0">
                <a:latin typeface="Candara" panose="020E0502030303020204" pitchFamily="34" charset="0"/>
              </a:rPr>
              <a:t>Organization Planning</a:t>
            </a:r>
          </a:p>
          <a:p>
            <a:pPr>
              <a:spcBef>
                <a:spcPct val="15000"/>
              </a:spcBef>
            </a:pPr>
            <a:r>
              <a:rPr lang="en-US" altLang="en-US" sz="2400" dirty="0">
                <a:latin typeface="Candara" panose="020E0502030303020204" pitchFamily="34" charset="0"/>
              </a:rPr>
              <a:t>Staff Acquisition</a:t>
            </a:r>
          </a:p>
          <a:p>
            <a:pPr>
              <a:spcBef>
                <a:spcPct val="15000"/>
              </a:spcBef>
            </a:pPr>
            <a:r>
              <a:rPr lang="en-US" altLang="en-US" sz="2400" dirty="0">
                <a:latin typeface="Candara" panose="020E0502030303020204" pitchFamily="34" charset="0"/>
              </a:rPr>
              <a:t>Risk Planning</a:t>
            </a:r>
          </a:p>
          <a:p>
            <a:pPr>
              <a:spcBef>
                <a:spcPct val="15000"/>
              </a:spcBef>
            </a:pPr>
            <a:r>
              <a:rPr lang="en-US" altLang="en-US" sz="2400" dirty="0">
                <a:latin typeface="Candara" panose="020E0502030303020204" pitchFamily="34" charset="0"/>
              </a:rPr>
              <a:t>Procurement Planning</a:t>
            </a:r>
          </a:p>
          <a:p>
            <a:pPr>
              <a:spcBef>
                <a:spcPct val="15000"/>
              </a:spcBef>
            </a:pPr>
            <a:r>
              <a:rPr lang="en-US" altLang="en-US" sz="2400" dirty="0">
                <a:latin typeface="Candara" panose="020E0502030303020204" pitchFamily="34" charset="0"/>
              </a:rPr>
              <a:t>Project Plan Development</a:t>
            </a:r>
          </a:p>
        </p:txBody>
      </p:sp>
      <p:sp>
        <p:nvSpPr>
          <p:cNvPr id="166915" name="Rectangle 5"/>
          <p:cNvSpPr>
            <a:spLocks noChangeArrowheads="1"/>
          </p:cNvSpPr>
          <p:nvPr/>
        </p:nvSpPr>
        <p:spPr bwMode="auto">
          <a:xfrm>
            <a:off x="1905000" y="1143000"/>
            <a:ext cx="861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dirty="0">
                <a:latin typeface="Candara" panose="020E0502030303020204" pitchFamily="34" charset="0"/>
              </a:rPr>
              <a:t>Devising and maintaining a workable scheme to accomplish the business need that the project was undertaken to address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119</a:t>
            </a:fld>
            <a:endParaRPr lang="en-US" dirty="0"/>
          </a:p>
        </p:txBody>
      </p:sp>
    </p:spTree>
    <p:extLst>
      <p:ext uri="{BB962C8B-B14F-4D97-AF65-F5344CB8AC3E}">
        <p14:creationId xmlns:p14="http://schemas.microsoft.com/office/powerpoint/2010/main" val="1993211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dirty="0" smtClean="0"/>
              <a:t>Organizational Structures (1 of 2)</a:t>
            </a:r>
            <a:endParaRPr lang="en-US" dirty="0"/>
          </a:p>
        </p:txBody>
      </p:sp>
      <p:sp>
        <p:nvSpPr>
          <p:cNvPr id="18437" name="Rectangle 3"/>
          <p:cNvSpPr>
            <a:spLocks noGrp="1" noChangeArrowheads="1"/>
          </p:cNvSpPr>
          <p:nvPr>
            <p:ph idx="1"/>
          </p:nvPr>
        </p:nvSpPr>
        <p:spPr/>
        <p:txBody>
          <a:bodyPr/>
          <a:lstStyle/>
          <a:p>
            <a:r>
              <a:rPr lang="en-US" smtClean="0"/>
              <a:t>Three basic organizational structures</a:t>
            </a:r>
          </a:p>
          <a:p>
            <a:pPr lvl="1"/>
            <a:r>
              <a:rPr lang="en-US" smtClean="0"/>
              <a:t>Functional: functional managers report to the CEO</a:t>
            </a:r>
          </a:p>
          <a:p>
            <a:pPr lvl="1"/>
            <a:r>
              <a:rPr lang="en-US" smtClean="0"/>
              <a:t>Project: program managers report to the CEO</a:t>
            </a:r>
          </a:p>
          <a:p>
            <a:pPr lvl="1"/>
            <a:r>
              <a:rPr lang="en-US" smtClean="0"/>
              <a:t>Matrix: middle ground between functional and project structures; personnel often report to two or more bosses; structure can be weak, balanced, or strong matrix</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5471071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8"/>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Develop the project plan </a:t>
            </a:r>
          </a:p>
        </p:txBody>
      </p:sp>
      <p:sp>
        <p:nvSpPr>
          <p:cNvPr id="168962" name="Rectangle 9"/>
          <p:cNvSpPr>
            <a:spLocks noGrp="1" noChangeArrowheads="1"/>
          </p:cNvSpPr>
          <p:nvPr>
            <p:ph idx="1"/>
          </p:nvPr>
        </p:nvSpPr>
        <p:spPr/>
        <p:txBody>
          <a:bodyPr>
            <a:normAutofit fontScale="92500" lnSpcReduction="10000"/>
          </a:bodyPr>
          <a:lstStyle/>
          <a:p>
            <a:r>
              <a:rPr lang="en-US" altLang="en-US" sz="2000"/>
              <a:t>Develop project management plan</a:t>
            </a:r>
          </a:p>
          <a:p>
            <a:pPr lvl="1"/>
            <a:r>
              <a:rPr lang="en-US" altLang="en-US" smtClean="0"/>
              <a:t>Concerned with creating and integrating all sub-plans into a single source of information</a:t>
            </a:r>
          </a:p>
          <a:p>
            <a:pPr lvl="1"/>
            <a:r>
              <a:rPr lang="en-US" altLang="en-US" smtClean="0"/>
              <a:t>Identify the project activities.</a:t>
            </a:r>
          </a:p>
          <a:p>
            <a:r>
              <a:rPr lang="en-US" altLang="en-US" sz="2000"/>
              <a:t>Scope planning</a:t>
            </a:r>
          </a:p>
          <a:p>
            <a:pPr lvl="1"/>
            <a:r>
              <a:rPr lang="en-US" altLang="en-US" smtClean="0"/>
              <a:t>Concerned with how the project scope statement will be created</a:t>
            </a:r>
          </a:p>
          <a:p>
            <a:r>
              <a:rPr lang="en-US" altLang="en-US" sz="2000"/>
              <a:t>Create WBS</a:t>
            </a:r>
          </a:p>
          <a:p>
            <a:r>
              <a:rPr lang="en-US" altLang="en-US" sz="2000"/>
              <a:t>Scope definition</a:t>
            </a:r>
          </a:p>
          <a:p>
            <a:pPr lvl="1"/>
            <a:r>
              <a:rPr lang="en-US" altLang="en-US" smtClean="0"/>
              <a:t>Concerned with actual creation of project scope statement</a:t>
            </a:r>
          </a:p>
          <a:p>
            <a:r>
              <a:rPr lang="en-US" altLang="en-US" sz="2000"/>
              <a:t>Activity definition</a:t>
            </a:r>
          </a:p>
          <a:p>
            <a:pPr lvl="1"/>
            <a:r>
              <a:rPr lang="en-US" altLang="en-US" smtClean="0"/>
              <a:t>Activity sequencing</a:t>
            </a:r>
          </a:p>
          <a:p>
            <a:pPr lvl="1"/>
            <a:r>
              <a:rPr lang="en-US" altLang="en-US" smtClean="0"/>
              <a:t>Activity duration estimating</a:t>
            </a:r>
          </a:p>
          <a:p>
            <a:pPr lvl="1"/>
            <a:r>
              <a:rPr lang="en-US" altLang="en-US" smtClean="0"/>
              <a:t>Activity resource estimating</a:t>
            </a:r>
          </a:p>
          <a:p>
            <a:r>
              <a:rPr lang="en-US" altLang="en-US" sz="2000"/>
              <a:t>Determine resource requirements.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120</a:t>
            </a:fld>
            <a:endParaRPr lang="en-US" dirty="0"/>
          </a:p>
        </p:txBody>
      </p:sp>
    </p:spTree>
    <p:extLst>
      <p:ext uri="{BB962C8B-B14F-4D97-AF65-F5344CB8AC3E}">
        <p14:creationId xmlns:p14="http://schemas.microsoft.com/office/powerpoint/2010/main" val="414106288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Planning processes</a:t>
            </a:r>
          </a:p>
        </p:txBody>
      </p:sp>
      <p:sp>
        <p:nvSpPr>
          <p:cNvPr id="171010" name="Rectangle 3"/>
          <p:cNvSpPr>
            <a:spLocks noGrp="1" noChangeArrowheads="1"/>
          </p:cNvSpPr>
          <p:nvPr>
            <p:ph type="body" idx="1"/>
          </p:nvPr>
        </p:nvSpPr>
        <p:spPr/>
        <p:txBody>
          <a:bodyPr/>
          <a:lstStyle/>
          <a:p>
            <a:r>
              <a:rPr lang="en-US" altLang="en-US" sz="2000" dirty="0"/>
              <a:t>Schedule development</a:t>
            </a:r>
          </a:p>
          <a:p>
            <a:pPr lvl="1"/>
            <a:r>
              <a:rPr lang="en-US" altLang="en-US" dirty="0" smtClean="0"/>
              <a:t>Concerned with analyzing activity outputs (definition, etc.) to create project schedule</a:t>
            </a:r>
          </a:p>
          <a:p>
            <a:r>
              <a:rPr lang="en-US" altLang="en-US" sz="2000" dirty="0"/>
              <a:t>Construct/analyze the project network.</a:t>
            </a:r>
          </a:p>
          <a:p>
            <a:r>
              <a:rPr lang="en-US" altLang="en-US" sz="2000" dirty="0"/>
              <a:t>Cost estimating </a:t>
            </a:r>
            <a:r>
              <a:rPr lang="en-US" altLang="en-US" sz="2000" dirty="0">
                <a:solidFill>
                  <a:srgbClr val="FF0000"/>
                </a:solidFill>
              </a:rPr>
              <a:t>**</a:t>
            </a:r>
          </a:p>
          <a:p>
            <a:r>
              <a:rPr lang="en-US" altLang="en-US" sz="2000" dirty="0"/>
              <a:t>Cost budgeting</a:t>
            </a:r>
          </a:p>
          <a:p>
            <a:pPr lvl="1"/>
            <a:r>
              <a:rPr lang="en-US" altLang="en-US" dirty="0" smtClean="0"/>
              <a:t>Concerned with aggregating costs of individual activities to establish cost baseline</a:t>
            </a:r>
          </a:p>
          <a:p>
            <a:r>
              <a:rPr lang="en-US" altLang="en-US" sz="2000" dirty="0"/>
              <a:t>Quality planning </a:t>
            </a:r>
            <a:r>
              <a:rPr lang="en-US" altLang="en-US" sz="2000" dirty="0">
                <a:solidFill>
                  <a:srgbClr val="FF0000"/>
                </a:solidFill>
              </a:rPr>
              <a:t>*</a:t>
            </a:r>
          </a:p>
          <a:p>
            <a:pPr lvl="1"/>
            <a:r>
              <a:rPr lang="en-US" altLang="en-US" dirty="0" smtClean="0"/>
              <a:t>Concerned with quality standards and how to achieve them</a:t>
            </a:r>
          </a:p>
          <a:p>
            <a:r>
              <a:rPr lang="en-US" altLang="en-US" sz="2000" dirty="0"/>
              <a:t>Human resource planning </a:t>
            </a:r>
            <a:r>
              <a:rPr lang="en-US" altLang="en-US" sz="2000" dirty="0">
                <a:solidFill>
                  <a:srgbClr val="FF0000"/>
                </a:solidFill>
              </a:rPr>
              <a:t>*</a:t>
            </a:r>
          </a:p>
          <a:p>
            <a:r>
              <a:rPr lang="en-US" altLang="en-US" sz="2000" dirty="0"/>
              <a:t>Communications planning </a:t>
            </a:r>
            <a:r>
              <a:rPr lang="en-US" altLang="en-US" sz="2000" dirty="0">
                <a:solidFill>
                  <a:srgbClr val="FF0000"/>
                </a:solidFill>
              </a:rPr>
              <a:t>*</a:t>
            </a:r>
          </a:p>
        </p:txBody>
      </p:sp>
      <p:sp>
        <p:nvSpPr>
          <p:cNvPr id="171011" name="TextBox 5"/>
          <p:cNvSpPr txBox="1">
            <a:spLocks noChangeArrowheads="1"/>
          </p:cNvSpPr>
          <p:nvPr/>
        </p:nvSpPr>
        <p:spPr bwMode="auto">
          <a:xfrm>
            <a:off x="6781800" y="5181600"/>
            <a:ext cx="365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 </a:t>
            </a:r>
            <a:r>
              <a:rPr lang="en-US" altLang="en-US" baseline="30000">
                <a:solidFill>
                  <a:srgbClr val="FF0000"/>
                </a:solidFill>
              </a:rPr>
              <a:t>* indicates minimal or no coverage</a:t>
            </a:r>
          </a:p>
          <a:p>
            <a:r>
              <a:rPr lang="en-US" altLang="en-US"/>
              <a:t> </a:t>
            </a:r>
            <a:r>
              <a:rPr lang="en-US" altLang="en-US" baseline="30000">
                <a:solidFill>
                  <a:srgbClr val="FF0000"/>
                </a:solidFill>
              </a:rPr>
              <a:t>** indicates optional</a:t>
            </a:r>
            <a:r>
              <a:rPr lang="en-US" altLang="en-US">
                <a:solidFill>
                  <a:srgbClr val="FF0000"/>
                </a:solidFill>
              </a:rPr>
              <a:t> </a:t>
            </a:r>
            <a:r>
              <a:rPr lang="en-US" altLang="en-US" baseline="30000">
                <a:solidFill>
                  <a:srgbClr val="FF0000"/>
                </a:solidFill>
              </a:rPr>
              <a:t>coverage</a:t>
            </a:r>
          </a:p>
          <a:p>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121</a:t>
            </a:fld>
            <a:endParaRPr lang="en-US" dirty="0"/>
          </a:p>
        </p:txBody>
      </p:sp>
    </p:spTree>
    <p:extLst>
      <p:ext uri="{BB962C8B-B14F-4D97-AF65-F5344CB8AC3E}">
        <p14:creationId xmlns:p14="http://schemas.microsoft.com/office/powerpoint/2010/main" val="106830769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Planning processes</a:t>
            </a:r>
            <a:endParaRPr lang="en-US" sz="800" dirty="0">
              <a:ea typeface="ＭＳ Ｐゴシック" charset="0"/>
              <a:cs typeface="ＭＳ Ｐゴシック" charset="0"/>
            </a:endParaRPr>
          </a:p>
        </p:txBody>
      </p:sp>
      <p:sp>
        <p:nvSpPr>
          <p:cNvPr id="173058" name="Rectangle 3"/>
          <p:cNvSpPr>
            <a:spLocks noGrp="1" noChangeArrowheads="1"/>
          </p:cNvSpPr>
          <p:nvPr>
            <p:ph type="body" idx="1"/>
          </p:nvPr>
        </p:nvSpPr>
        <p:spPr/>
        <p:txBody>
          <a:bodyPr/>
          <a:lstStyle/>
          <a:p>
            <a:r>
              <a:rPr lang="en-US" altLang="en-US" sz="2000"/>
              <a:t>Risk management planning</a:t>
            </a:r>
          </a:p>
          <a:p>
            <a:pPr lvl="1"/>
            <a:r>
              <a:rPr lang="en-US" altLang="en-US" smtClean="0"/>
              <a:t>Concerned with how to carry out risk management activities</a:t>
            </a:r>
          </a:p>
          <a:p>
            <a:pPr lvl="1"/>
            <a:r>
              <a:rPr lang="en-US" altLang="en-US" smtClean="0"/>
              <a:t>Risk identification</a:t>
            </a:r>
          </a:p>
          <a:p>
            <a:pPr lvl="1" eaLnBrk="1" hangingPunct="1"/>
            <a:r>
              <a:rPr lang="en-US" altLang="en-US" smtClean="0"/>
              <a:t>Qualitative risk analysis</a:t>
            </a:r>
          </a:p>
          <a:p>
            <a:pPr lvl="2" eaLnBrk="1" hangingPunct="1"/>
            <a:r>
              <a:rPr lang="en-US" altLang="en-US" smtClean="0"/>
              <a:t>Concerned with prioritizing risks based on probability of occurrence and impact</a:t>
            </a:r>
          </a:p>
          <a:p>
            <a:pPr lvl="1" eaLnBrk="1" hangingPunct="1"/>
            <a:r>
              <a:rPr lang="en-US" altLang="en-US" smtClean="0"/>
              <a:t>Quantitative risk analysis </a:t>
            </a:r>
            <a:r>
              <a:rPr lang="en-US" altLang="en-US" baseline="30000" smtClean="0">
                <a:solidFill>
                  <a:srgbClr val="FF0000"/>
                </a:solidFill>
              </a:rPr>
              <a:t>*</a:t>
            </a:r>
            <a:endParaRPr lang="en-US" altLang="en-US" smtClean="0"/>
          </a:p>
          <a:p>
            <a:pPr lvl="1" eaLnBrk="1" hangingPunct="1"/>
            <a:r>
              <a:rPr lang="en-US" altLang="en-US" smtClean="0"/>
              <a:t>Risk response planning</a:t>
            </a:r>
          </a:p>
          <a:p>
            <a:pPr lvl="2" eaLnBrk="1" hangingPunct="1"/>
            <a:r>
              <a:rPr lang="en-US" altLang="en-US" smtClean="0"/>
              <a:t>Concerned with mitigating risks to project objectives</a:t>
            </a:r>
          </a:p>
          <a:p>
            <a:pPr eaLnBrk="1" hangingPunct="1"/>
            <a:r>
              <a:rPr lang="en-US" altLang="en-US" sz="2000"/>
              <a:t>Plan purchases and acquisitions </a:t>
            </a:r>
            <a:r>
              <a:rPr lang="en-US" altLang="en-US" sz="2000" baseline="30000">
                <a:solidFill>
                  <a:srgbClr val="FF0000"/>
                </a:solidFill>
              </a:rPr>
              <a:t>*</a:t>
            </a:r>
            <a:endParaRPr lang="en-US" altLang="en-US" sz="2000"/>
          </a:p>
          <a:p>
            <a:pPr lvl="1" eaLnBrk="1" hangingPunct="1"/>
            <a:r>
              <a:rPr lang="en-US" altLang="en-US" smtClean="0"/>
              <a:t>Concerned with what, when, and how of purchases and acquisitions</a:t>
            </a:r>
            <a:endParaRPr lang="en-US" altLang="en-US" sz="1800"/>
          </a:p>
          <a:p>
            <a:pPr eaLnBrk="1" hangingPunct="1"/>
            <a:r>
              <a:rPr lang="en-US" altLang="en-US" sz="2000"/>
              <a:t>Plan contracting </a:t>
            </a:r>
            <a:r>
              <a:rPr lang="en-US" altLang="en-US" sz="2000" baseline="30000">
                <a:solidFill>
                  <a:srgbClr val="FF0000"/>
                </a:solidFill>
              </a:rPr>
              <a:t>*</a:t>
            </a:r>
          </a:p>
          <a:p>
            <a:r>
              <a:rPr lang="en-US" altLang="en-US" sz="2000"/>
              <a:t>Prepare the project proposal.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122</a:t>
            </a:fld>
            <a:endParaRPr lang="en-US" dirty="0"/>
          </a:p>
        </p:txBody>
      </p:sp>
    </p:spTree>
    <p:extLst>
      <p:ext uri="{BB962C8B-B14F-4D97-AF65-F5344CB8AC3E}">
        <p14:creationId xmlns:p14="http://schemas.microsoft.com/office/powerpoint/2010/main" val="215463294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Executing Process</a:t>
            </a:r>
          </a:p>
        </p:txBody>
      </p:sp>
      <p:sp>
        <p:nvSpPr>
          <p:cNvPr id="175106" name="Rectangle 3"/>
          <p:cNvSpPr>
            <a:spLocks noGrp="1" noChangeArrowheads="1"/>
          </p:cNvSpPr>
          <p:nvPr>
            <p:ph idx="1"/>
          </p:nvPr>
        </p:nvSpPr>
        <p:spPr/>
        <p:txBody>
          <a:bodyPr/>
          <a:lstStyle/>
          <a:p>
            <a:r>
              <a:rPr lang="en-US" altLang="en-US" sz="2400"/>
              <a:t>Project Plan Execution</a:t>
            </a:r>
          </a:p>
          <a:p>
            <a:r>
              <a:rPr lang="en-US" altLang="en-US" sz="2400"/>
              <a:t>Scope Verification</a:t>
            </a:r>
          </a:p>
          <a:p>
            <a:r>
              <a:rPr lang="en-US" altLang="en-US" sz="2400"/>
              <a:t>Quality Assurance</a:t>
            </a:r>
          </a:p>
          <a:p>
            <a:r>
              <a:rPr lang="en-US" altLang="en-US" sz="2400"/>
              <a:t>Acquire project team</a:t>
            </a:r>
          </a:p>
          <a:p>
            <a:pPr lvl="1"/>
            <a:r>
              <a:rPr lang="en-US" altLang="en-US" smtClean="0"/>
              <a:t>Identify and organize the project team.</a:t>
            </a:r>
          </a:p>
          <a:p>
            <a:pPr lvl="1"/>
            <a:r>
              <a:rPr lang="en-US" altLang="en-US" smtClean="0"/>
              <a:t>Establish team operating rules.</a:t>
            </a:r>
          </a:p>
          <a:p>
            <a:pPr lvl="1"/>
            <a:r>
              <a:rPr lang="en-US" altLang="en-US" smtClean="0"/>
              <a:t>Team Development</a:t>
            </a:r>
          </a:p>
        </p:txBody>
      </p:sp>
      <p:sp>
        <p:nvSpPr>
          <p:cNvPr id="175107" name="Rectangle 4"/>
          <p:cNvSpPr>
            <a:spLocks noGrp="1" noChangeArrowheads="1"/>
          </p:cNvSpPr>
          <p:nvPr>
            <p:ph type="body" sz="half" idx="4294967295"/>
          </p:nvPr>
        </p:nvSpPr>
        <p:spPr>
          <a:xfrm>
            <a:off x="7962900" y="1676400"/>
            <a:ext cx="4229100" cy="4800600"/>
          </a:xfrm>
        </p:spPr>
        <p:txBody>
          <a:bodyPr/>
          <a:lstStyle/>
          <a:p>
            <a:r>
              <a:rPr lang="en-US" altLang="en-US" sz="2400">
                <a:latin typeface="Candara" panose="020E0502030303020204" pitchFamily="34" charset="0"/>
              </a:rPr>
              <a:t>Solicitation</a:t>
            </a:r>
          </a:p>
          <a:p>
            <a:pPr lvl="1"/>
            <a:r>
              <a:rPr lang="en-US" altLang="en-US" smtClean="0">
                <a:latin typeface="Candara" panose="020E0502030303020204" pitchFamily="34" charset="0"/>
              </a:rPr>
              <a:t>Information Distribution</a:t>
            </a:r>
          </a:p>
          <a:p>
            <a:pPr lvl="1"/>
            <a:r>
              <a:rPr lang="en-US" altLang="en-US" smtClean="0">
                <a:latin typeface="Candara" panose="020E0502030303020204" pitchFamily="34" charset="0"/>
              </a:rPr>
              <a:t>Source Selection</a:t>
            </a:r>
          </a:p>
          <a:p>
            <a:pPr lvl="1"/>
            <a:r>
              <a:rPr lang="en-US" altLang="en-US" smtClean="0">
                <a:latin typeface="Candara" panose="020E0502030303020204" pitchFamily="34" charset="0"/>
              </a:rPr>
              <a:t>Contract Administration</a:t>
            </a:r>
          </a:p>
          <a:p>
            <a:r>
              <a:rPr lang="en-US" altLang="en-US" sz="2400">
                <a:latin typeface="Candara" panose="020E0502030303020204" pitchFamily="34" charset="0"/>
              </a:rPr>
              <a:t>Level project resources.</a:t>
            </a:r>
          </a:p>
          <a:p>
            <a:r>
              <a:rPr lang="en-US" altLang="en-US" sz="2400">
                <a:latin typeface="Candara" panose="020E0502030303020204" pitchFamily="34" charset="0"/>
              </a:rPr>
              <a:t>Schedule work packages.</a:t>
            </a:r>
          </a:p>
          <a:p>
            <a:r>
              <a:rPr lang="en-US" altLang="en-US" sz="2400">
                <a:latin typeface="Candara" panose="020E0502030303020204" pitchFamily="34" charset="0"/>
              </a:rPr>
              <a:t>Document work packages. </a:t>
            </a:r>
          </a:p>
          <a:p>
            <a:endParaRPr lang="en-US" altLang="en-US" smtClean="0">
              <a:latin typeface="Candara" panose="020E0502030303020204" pitchFamily="34" charset="0"/>
            </a:endParaRPr>
          </a:p>
        </p:txBody>
      </p:sp>
      <p:sp>
        <p:nvSpPr>
          <p:cNvPr id="175108" name="Rectangle 5"/>
          <p:cNvSpPr>
            <a:spLocks noChangeArrowheads="1"/>
          </p:cNvSpPr>
          <p:nvPr/>
        </p:nvSpPr>
        <p:spPr bwMode="auto">
          <a:xfrm>
            <a:off x="1828800" y="1143000"/>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a:latin typeface="Candara" panose="020E0502030303020204" pitchFamily="34" charset="0"/>
              </a:rPr>
              <a:t>Coordinating people and other resources to carry out the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123</a:t>
            </a:fld>
            <a:endParaRPr lang="en-US" dirty="0"/>
          </a:p>
        </p:txBody>
      </p:sp>
    </p:spTree>
    <p:extLst>
      <p:ext uri="{BB962C8B-B14F-4D97-AF65-F5344CB8AC3E}">
        <p14:creationId xmlns:p14="http://schemas.microsoft.com/office/powerpoint/2010/main" val="352596420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Monitoring &amp; Controlling Process</a:t>
            </a:r>
          </a:p>
        </p:txBody>
      </p:sp>
      <p:sp>
        <p:nvSpPr>
          <p:cNvPr id="177154" name="Rectangle 3"/>
          <p:cNvSpPr>
            <a:spLocks noGrp="1" noChangeArrowheads="1"/>
          </p:cNvSpPr>
          <p:nvPr>
            <p:ph idx="1"/>
          </p:nvPr>
        </p:nvSpPr>
        <p:spPr/>
        <p:txBody>
          <a:bodyPr>
            <a:normAutofit lnSpcReduction="10000"/>
          </a:bodyPr>
          <a:lstStyle/>
          <a:p>
            <a:pPr>
              <a:buFont typeface="Wingdings" panose="05000000000000000000" pitchFamily="2" charset="2"/>
              <a:buNone/>
            </a:pPr>
            <a:r>
              <a:rPr lang="en-US" altLang="en-US" smtClean="0"/>
              <a:t>Monitor and control project work</a:t>
            </a:r>
          </a:p>
          <a:p>
            <a:pPr lvl="1"/>
            <a:r>
              <a:rPr lang="en-US" altLang="en-US" smtClean="0"/>
              <a:t>Ensuring that project objectives are met by monitoring and measuring progress and taking corrective measures when necessary</a:t>
            </a:r>
          </a:p>
          <a:p>
            <a:pPr lvl="1"/>
            <a:r>
              <a:rPr lang="en-US" altLang="en-US" smtClean="0"/>
              <a:t>Concerned with acquiring and assessing performance information to effect process improvements</a:t>
            </a:r>
          </a:p>
          <a:p>
            <a:r>
              <a:rPr lang="en-US" altLang="en-US" smtClean="0"/>
              <a:t>Integrated change control</a:t>
            </a:r>
          </a:p>
          <a:p>
            <a:pPr lvl="1"/>
            <a:r>
              <a:rPr lang="en-US" altLang="en-US" smtClean="0"/>
              <a:t>Overall Change Control</a:t>
            </a:r>
          </a:p>
          <a:p>
            <a:pPr lvl="1"/>
            <a:r>
              <a:rPr lang="en-US" altLang="en-US" smtClean="0"/>
              <a:t>Scope Change Control</a:t>
            </a:r>
          </a:p>
          <a:p>
            <a:pPr lvl="1"/>
            <a:r>
              <a:rPr lang="en-US" altLang="en-US" smtClean="0"/>
              <a:t>Schedule Control</a:t>
            </a:r>
          </a:p>
          <a:p>
            <a:r>
              <a:rPr lang="en-US" altLang="en-US" smtClean="0"/>
              <a:t>Scope control – Concerned with changes to project scope</a:t>
            </a:r>
          </a:p>
          <a:p>
            <a:r>
              <a:rPr lang="en-US" altLang="en-US" smtClean="0"/>
              <a:t>Scope verification – Concerned with acceptance of project deliverables</a:t>
            </a:r>
          </a:p>
          <a:p>
            <a:r>
              <a:rPr lang="en-US" altLang="en-US" smtClean="0"/>
              <a:t>Schedule control – Concerned with changes to project schedule</a:t>
            </a:r>
          </a:p>
          <a:p>
            <a:pPr lvl="1"/>
            <a:endParaRPr lang="en-US" altLang="en-US" smtClean="0"/>
          </a:p>
        </p:txBody>
      </p:sp>
      <p:sp>
        <p:nvSpPr>
          <p:cNvPr id="177157" name="Rectangle 5"/>
          <p:cNvSpPr>
            <a:spLocks noChangeArrowheads="1"/>
          </p:cNvSpPr>
          <p:nvPr/>
        </p:nvSpPr>
        <p:spPr bwMode="auto">
          <a:xfrm>
            <a:off x="1905000" y="1143000"/>
            <a:ext cx="8534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2000"/>
          </a:p>
        </p:txBody>
      </p:sp>
      <p:sp>
        <p:nvSpPr>
          <p:cNvPr id="3" name="Slide Number Placeholder 2"/>
          <p:cNvSpPr>
            <a:spLocks noGrp="1"/>
          </p:cNvSpPr>
          <p:nvPr>
            <p:ph type="sldNum" sz="quarter" idx="12"/>
          </p:nvPr>
        </p:nvSpPr>
        <p:spPr/>
        <p:txBody>
          <a:bodyPr/>
          <a:lstStyle/>
          <a:p>
            <a:fld id="{B8DACC02-A2BD-4578-8E03-6D891060A695}" type="slidenum">
              <a:rPr lang="en-US" smtClean="0"/>
              <a:pPr/>
              <a:t>124</a:t>
            </a:fld>
            <a:endParaRPr lang="en-US" dirty="0"/>
          </a:p>
        </p:txBody>
      </p:sp>
    </p:spTree>
    <p:extLst>
      <p:ext uri="{BB962C8B-B14F-4D97-AF65-F5344CB8AC3E}">
        <p14:creationId xmlns:p14="http://schemas.microsoft.com/office/powerpoint/2010/main" val="33846345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Monitoring &amp; Controlling Process</a:t>
            </a:r>
          </a:p>
        </p:txBody>
      </p:sp>
      <p:sp>
        <p:nvSpPr>
          <p:cNvPr id="179202" name="Rectangle 3"/>
          <p:cNvSpPr>
            <a:spLocks noGrp="1" noChangeArrowheads="1"/>
          </p:cNvSpPr>
          <p:nvPr>
            <p:ph idx="1"/>
          </p:nvPr>
        </p:nvSpPr>
        <p:spPr/>
        <p:txBody>
          <a:bodyPr>
            <a:normAutofit fontScale="92500" lnSpcReduction="10000"/>
          </a:bodyPr>
          <a:lstStyle/>
          <a:p>
            <a:r>
              <a:rPr lang="en-US" altLang="en-US" sz="2000"/>
              <a:t>Cost control </a:t>
            </a:r>
            <a:r>
              <a:rPr lang="en-US" altLang="en-US" sz="2000">
                <a:solidFill>
                  <a:srgbClr val="FF0000"/>
                </a:solidFill>
              </a:rPr>
              <a:t>*</a:t>
            </a:r>
            <a:r>
              <a:rPr lang="en-US" altLang="en-US" sz="2000"/>
              <a:t> – Concerned with changes to the project budget</a:t>
            </a:r>
          </a:p>
          <a:p>
            <a:r>
              <a:rPr lang="en-US" altLang="en-US" sz="2000"/>
              <a:t>Quality Control – Concerned with monitoring quality compliance of project results and correcting unsatisfactory results</a:t>
            </a:r>
          </a:p>
          <a:p>
            <a:r>
              <a:rPr lang="en-US" altLang="en-US" sz="2000"/>
              <a:t>Manage project team – Concerned with tracking performance, providing feedback, and coordinating changes</a:t>
            </a:r>
          </a:p>
          <a:p>
            <a:pPr lvl="1"/>
            <a:r>
              <a:rPr lang="en-US" altLang="en-US" smtClean="0"/>
              <a:t>Define problem-escalation process.</a:t>
            </a:r>
          </a:p>
          <a:p>
            <a:pPr lvl="1"/>
            <a:r>
              <a:rPr lang="en-US" altLang="en-US" smtClean="0"/>
              <a:t>Monitor project progress versus plan.</a:t>
            </a:r>
          </a:p>
          <a:p>
            <a:pPr lvl="1"/>
            <a:r>
              <a:rPr lang="en-US" altLang="en-US" smtClean="0"/>
              <a:t>Establish progress reporting systems.</a:t>
            </a:r>
          </a:p>
          <a:p>
            <a:pPr lvl="1"/>
            <a:r>
              <a:rPr lang="en-US" altLang="en-US" smtClean="0"/>
              <a:t>Performance reporting </a:t>
            </a:r>
            <a:r>
              <a:rPr lang="en-US" altLang="en-US" smtClean="0">
                <a:solidFill>
                  <a:srgbClr val="FF0000"/>
                </a:solidFill>
              </a:rPr>
              <a:t>*</a:t>
            </a:r>
            <a:r>
              <a:rPr lang="en-US" altLang="en-US" smtClean="0"/>
              <a:t> – Concerned with status, progress, and forecasting</a:t>
            </a:r>
          </a:p>
          <a:p>
            <a:r>
              <a:rPr lang="en-US" altLang="en-US" sz="2000"/>
              <a:t>Install change control tools/process.</a:t>
            </a:r>
          </a:p>
          <a:p>
            <a:r>
              <a:rPr lang="en-US" altLang="en-US" sz="2000"/>
              <a:t>Risk monitoring and control</a:t>
            </a:r>
          </a:p>
          <a:p>
            <a:r>
              <a:rPr lang="en-US" altLang="en-US" sz="2000"/>
              <a:t>Manage stakeholders</a:t>
            </a:r>
          </a:p>
          <a:p>
            <a:r>
              <a:rPr lang="en-US" altLang="en-US" sz="2000"/>
              <a:t>Contract administration </a:t>
            </a:r>
            <a:r>
              <a:rPr lang="en-US" altLang="en-US" sz="2000">
                <a:solidFill>
                  <a:srgbClr val="FF0000"/>
                </a:solidFill>
              </a:rPr>
              <a:t>*</a:t>
            </a:r>
          </a:p>
          <a:p>
            <a:pPr>
              <a:buSzPct val="100000"/>
              <a:buFont typeface="Lucida Grande" pitchFamily="1" charset="0"/>
              <a:buChar char="☛"/>
            </a:pPr>
            <a:r>
              <a:rPr lang="en-US" altLang="en-US" smtClean="0"/>
              <a:t>Revise project plans.</a:t>
            </a:r>
          </a:p>
          <a:p>
            <a:pPr lvl="1"/>
            <a:endParaRPr lang="en-US" altLang="en-US" smtClean="0"/>
          </a:p>
        </p:txBody>
      </p:sp>
      <p:sp>
        <p:nvSpPr>
          <p:cNvPr id="179205" name="Rectangle 5"/>
          <p:cNvSpPr>
            <a:spLocks noChangeArrowheads="1"/>
          </p:cNvSpPr>
          <p:nvPr/>
        </p:nvSpPr>
        <p:spPr bwMode="auto">
          <a:xfrm>
            <a:off x="1905000" y="1143000"/>
            <a:ext cx="8534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2000"/>
          </a:p>
        </p:txBody>
      </p:sp>
      <p:sp>
        <p:nvSpPr>
          <p:cNvPr id="3" name="Slide Number Placeholder 2"/>
          <p:cNvSpPr>
            <a:spLocks noGrp="1"/>
          </p:cNvSpPr>
          <p:nvPr>
            <p:ph type="sldNum" sz="quarter" idx="12"/>
          </p:nvPr>
        </p:nvSpPr>
        <p:spPr/>
        <p:txBody>
          <a:bodyPr/>
          <a:lstStyle/>
          <a:p>
            <a:fld id="{B8DACC02-A2BD-4578-8E03-6D891060A695}" type="slidenum">
              <a:rPr lang="en-US" smtClean="0"/>
              <a:pPr/>
              <a:t>125</a:t>
            </a:fld>
            <a:endParaRPr lang="en-US" dirty="0"/>
          </a:p>
        </p:txBody>
      </p:sp>
    </p:spTree>
    <p:extLst>
      <p:ext uri="{BB962C8B-B14F-4D97-AF65-F5344CB8AC3E}">
        <p14:creationId xmlns:p14="http://schemas.microsoft.com/office/powerpoint/2010/main" val="367324953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8"/>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Close out the project </a:t>
            </a:r>
          </a:p>
        </p:txBody>
      </p:sp>
      <p:sp>
        <p:nvSpPr>
          <p:cNvPr id="181250" name="Rectangle 9"/>
          <p:cNvSpPr>
            <a:spLocks noGrp="1" noChangeArrowheads="1"/>
          </p:cNvSpPr>
          <p:nvPr>
            <p:ph idx="1"/>
          </p:nvPr>
        </p:nvSpPr>
        <p:spPr/>
        <p:txBody>
          <a:bodyPr/>
          <a:lstStyle/>
          <a:p>
            <a:pPr eaLnBrk="1" hangingPunct="1">
              <a:spcBef>
                <a:spcPct val="0"/>
              </a:spcBef>
              <a:buClrTx/>
              <a:buFontTx/>
              <a:buNone/>
            </a:pPr>
            <a:r>
              <a:rPr lang="en-US" altLang="en-US" sz="2000"/>
              <a:t>Formalizing acceptance of the project or phase and bringing it to an orderly end</a:t>
            </a:r>
            <a:endParaRPr lang="en-US" altLang="en-US" smtClean="0"/>
          </a:p>
          <a:p>
            <a:r>
              <a:rPr lang="en-US" altLang="en-US" sz="2000"/>
              <a:t>Administrative Closure</a:t>
            </a:r>
          </a:p>
          <a:p>
            <a:pPr lvl="1" eaLnBrk="1" hangingPunct="1"/>
            <a:r>
              <a:rPr lang="en-US" altLang="en-US" smtClean="0"/>
              <a:t>Concerned with finalizing all activities across all Process Groups</a:t>
            </a:r>
          </a:p>
          <a:p>
            <a:pPr lvl="1"/>
            <a:r>
              <a:rPr lang="en-US" altLang="en-US" smtClean="0"/>
              <a:t>Complete project documentation.</a:t>
            </a:r>
          </a:p>
          <a:p>
            <a:pPr lvl="1"/>
            <a:r>
              <a:rPr lang="en-US" altLang="en-US" smtClean="0"/>
              <a:t>Complete post-implementation audit.</a:t>
            </a:r>
          </a:p>
          <a:p>
            <a:pPr lvl="2"/>
            <a:r>
              <a:rPr lang="en-US" altLang="en-US" smtClean="0"/>
              <a:t>Lessons learned</a:t>
            </a:r>
          </a:p>
          <a:p>
            <a:pPr lvl="1"/>
            <a:r>
              <a:rPr lang="en-US" altLang="en-US" smtClean="0"/>
              <a:t>Issues final project report. </a:t>
            </a:r>
          </a:p>
          <a:p>
            <a:r>
              <a:rPr lang="en-US" altLang="en-US" sz="2000"/>
              <a:t>Contract Close-out</a:t>
            </a:r>
          </a:p>
          <a:p>
            <a:pPr lvl="1" eaLnBrk="1" hangingPunct="1"/>
            <a:r>
              <a:rPr lang="en-US" altLang="en-US" smtClean="0"/>
              <a:t>Concerned with completing and settling all contracts</a:t>
            </a:r>
          </a:p>
          <a:p>
            <a:pPr lvl="1"/>
            <a:r>
              <a:rPr lang="en-US" altLang="en-US" smtClean="0"/>
              <a:t>Obtain client acceptance.</a:t>
            </a:r>
          </a:p>
          <a:p>
            <a:pPr lvl="1"/>
            <a:r>
              <a:rPr lang="en-US" altLang="en-US" smtClean="0"/>
              <a:t>Install project deliverables.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126</a:t>
            </a:fld>
            <a:endParaRPr lang="en-US" dirty="0"/>
          </a:p>
        </p:txBody>
      </p:sp>
    </p:spTree>
    <p:extLst>
      <p:ext uri="{BB962C8B-B14F-4D97-AF65-F5344CB8AC3E}">
        <p14:creationId xmlns:p14="http://schemas.microsoft.com/office/powerpoint/2010/main" val="157370443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297" name="Picture 5" descr="Fig03-01"/>
          <p:cNvPicPr>
            <a:picLocks noChangeAspect="1" noChangeArrowheads="1"/>
          </p:cNvPicPr>
          <p:nvPr/>
        </p:nvPicPr>
        <p:blipFill>
          <a:blip r:embed="rId3">
            <a:extLst>
              <a:ext uri="{28A0092B-C50C-407E-A947-70E740481C1C}">
                <a14:useLocalDpi xmlns:a14="http://schemas.microsoft.com/office/drawing/2010/main" val="0"/>
              </a:ext>
            </a:extLst>
          </a:blip>
          <a:srcRect b="8844"/>
          <a:stretch>
            <a:fillRect/>
          </a:stretch>
        </p:blipFill>
        <p:spPr bwMode="auto">
          <a:xfrm>
            <a:off x="2730501" y="2252664"/>
            <a:ext cx="5738813"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298" name="Rectangle 9"/>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ffectLst/>
              </a:rPr>
              <a:t>Phases of the Project Management </a:t>
            </a:r>
          </a:p>
        </p:txBody>
      </p:sp>
      <p:sp>
        <p:nvSpPr>
          <p:cNvPr id="183299" name="Rectangle 10"/>
          <p:cNvSpPr>
            <a:spLocks noGrp="1" noChangeArrowheads="1"/>
          </p:cNvSpPr>
          <p:nvPr>
            <p:ph idx="1"/>
          </p:nvPr>
        </p:nvSpPr>
        <p:spPr/>
        <p:txBody>
          <a:bodyPr/>
          <a:lstStyle/>
          <a:p>
            <a:pPr>
              <a:buFont typeface="Wingdings" panose="05000000000000000000" pitchFamily="2" charset="2"/>
              <a:buNone/>
            </a:pPr>
            <a:r>
              <a:rPr lang="en-US" altLang="en-US" smtClean="0"/>
              <a:t>Level of Activity and Overlap of Process Groups Over Time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127</a:t>
            </a:fld>
            <a:endParaRPr lang="en-US" dirty="0"/>
          </a:p>
        </p:txBody>
      </p:sp>
    </p:spTree>
    <p:extLst>
      <p:ext uri="{BB962C8B-B14F-4D97-AF65-F5344CB8AC3E}">
        <p14:creationId xmlns:p14="http://schemas.microsoft.com/office/powerpoint/2010/main" val="65537977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Project Processes &amp; Their Integration</a:t>
            </a:r>
          </a:p>
        </p:txBody>
      </p:sp>
      <p:sp>
        <p:nvSpPr>
          <p:cNvPr id="185346" name="Rectangle 3"/>
          <p:cNvSpPr>
            <a:spLocks noGrp="1" noChangeArrowheads="1"/>
          </p:cNvSpPr>
          <p:nvPr>
            <p:ph type="body" idx="1"/>
          </p:nvPr>
        </p:nvSpPr>
        <p:spPr/>
        <p:txBody>
          <a:bodyPr>
            <a:normAutofit lnSpcReduction="10000"/>
          </a:bodyPr>
          <a:lstStyle/>
          <a:p>
            <a:r>
              <a:rPr lang="en-US" altLang="en-US" sz="2000"/>
              <a:t>Project Management Processes (Principles of Project Management)</a:t>
            </a:r>
          </a:p>
          <a:p>
            <a:pPr lvl="1"/>
            <a:r>
              <a:rPr lang="en-US" altLang="en-US" smtClean="0"/>
              <a:t>Initiating processes (Defining)</a:t>
            </a:r>
          </a:p>
          <a:p>
            <a:pPr lvl="1"/>
            <a:r>
              <a:rPr lang="en-US" altLang="en-US" smtClean="0"/>
              <a:t>Planning processes</a:t>
            </a:r>
          </a:p>
          <a:p>
            <a:pPr lvl="1"/>
            <a:r>
              <a:rPr lang="en-US" altLang="en-US" smtClean="0"/>
              <a:t>Executing processes</a:t>
            </a:r>
          </a:p>
          <a:p>
            <a:pPr lvl="1"/>
            <a:r>
              <a:rPr lang="en-US" altLang="en-US" smtClean="0"/>
              <a:t>Monitoring &amp; controlling processes</a:t>
            </a:r>
          </a:p>
          <a:p>
            <a:pPr lvl="1"/>
            <a:r>
              <a:rPr lang="en-US" altLang="en-US" smtClean="0"/>
              <a:t>Closing processes</a:t>
            </a:r>
          </a:p>
          <a:p>
            <a:r>
              <a:rPr lang="en-US" altLang="en-US" sz="2000"/>
              <a:t>System Development Processes (Iterative/evolutionary)</a:t>
            </a:r>
          </a:p>
          <a:p>
            <a:pPr lvl="1"/>
            <a:r>
              <a:rPr lang="en-US" altLang="en-US" smtClean="0"/>
              <a:t>Inception phase</a:t>
            </a:r>
          </a:p>
          <a:p>
            <a:pPr lvl="1"/>
            <a:r>
              <a:rPr lang="en-US" altLang="en-US" smtClean="0"/>
              <a:t>Elaboration phase</a:t>
            </a:r>
          </a:p>
          <a:p>
            <a:pPr lvl="1"/>
            <a:r>
              <a:rPr lang="en-US" altLang="en-US" smtClean="0"/>
              <a:t>Construction phase</a:t>
            </a:r>
          </a:p>
          <a:p>
            <a:pPr lvl="1"/>
            <a:r>
              <a:rPr lang="en-US" altLang="en-US" smtClean="0"/>
              <a:t>Transition phase</a:t>
            </a:r>
          </a:p>
          <a:p>
            <a:r>
              <a:rPr lang="en-US" altLang="en-US" sz="2000"/>
              <a:t>Integrating IT Project Processes</a:t>
            </a:r>
          </a:p>
          <a:p>
            <a:pPr lvl="1"/>
            <a:r>
              <a:rPr lang="en-US" altLang="en-US" smtClean="0"/>
              <a:t>PM/IT project integration tactics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128</a:t>
            </a:fld>
            <a:endParaRPr lang="en-US" dirty="0"/>
          </a:p>
        </p:txBody>
      </p:sp>
    </p:spTree>
    <p:extLst>
      <p:ext uri="{BB962C8B-B14F-4D97-AF65-F5344CB8AC3E}">
        <p14:creationId xmlns:p14="http://schemas.microsoft.com/office/powerpoint/2010/main" val="22149683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3"/>
          <p:cNvSpPr>
            <a:spLocks noGrp="1"/>
          </p:cNvSpPr>
          <p:nvPr>
            <p:ph type="title"/>
          </p:nvPr>
        </p:nvSpPr>
        <p:spPr/>
        <p:txBody>
          <a:bodyPr/>
          <a:lstStyle/>
          <a:p>
            <a:r>
              <a:rPr lang="en-US" altLang="en-US" smtClean="0">
                <a:effectLst>
                  <a:outerShdw blurRad="38100" dist="38100" dir="2700000" algn="tl">
                    <a:srgbClr val="C0C0C0"/>
                  </a:outerShdw>
                </a:effectLst>
              </a:rPr>
              <a:t>PM/IT process integration tactics</a:t>
            </a:r>
          </a:p>
        </p:txBody>
      </p:sp>
      <p:sp>
        <p:nvSpPr>
          <p:cNvPr id="187394" name="Content Placeholder 4"/>
          <p:cNvSpPr>
            <a:spLocks noGrp="1"/>
          </p:cNvSpPr>
          <p:nvPr>
            <p:ph idx="1"/>
          </p:nvPr>
        </p:nvSpPr>
        <p:spPr/>
        <p:txBody>
          <a:bodyPr/>
          <a:lstStyle/>
          <a:p>
            <a:r>
              <a:rPr lang="en-US" altLang="en-US" smtClean="0"/>
              <a:t>Wherever possible, establish common policies, processes, and procedures between IT and PM groups</a:t>
            </a:r>
          </a:p>
          <a:p>
            <a:r>
              <a:rPr lang="en-US" altLang="en-US" smtClean="0"/>
              <a:t>Identify an integration manager to link IT and PM groups </a:t>
            </a:r>
          </a:p>
          <a:p>
            <a:r>
              <a:rPr lang="en-US" altLang="en-US" smtClean="0"/>
              <a:t>Use a common, integrated, consistent vocabulary that is continuously updated to facilitate inter- (as well as intra-) group communications</a:t>
            </a:r>
          </a:p>
          <a:p>
            <a:r>
              <a:rPr lang="en-US" altLang="en-US" smtClean="0"/>
              <a:t>Ensure that project manager possesses suitable process integration skills and is familiar with IT risks</a:t>
            </a:r>
          </a:p>
          <a:p>
            <a:r>
              <a:rPr lang="en-US" altLang="en-US" smtClean="0"/>
              <a:t>Involve IT analysts in development of business requirements</a:t>
            </a:r>
          </a:p>
          <a:p>
            <a:r>
              <a:rPr lang="en-US" altLang="en-US" smtClean="0"/>
              <a:t>Identify an ombudsman to quickly resolve issues that arise between PM and IT groups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129</a:t>
            </a:fld>
            <a:endParaRPr lang="en-US" dirty="0"/>
          </a:p>
        </p:txBody>
      </p:sp>
    </p:spTree>
    <p:extLst>
      <p:ext uri="{BB962C8B-B14F-4D97-AF65-F5344CB8AC3E}">
        <p14:creationId xmlns:p14="http://schemas.microsoft.com/office/powerpoint/2010/main" val="1958879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Organizational Structures (2 of 2)</a:t>
            </a:r>
            <a:endParaRPr lang="en-US" dirty="0"/>
          </a:p>
        </p:txBody>
      </p:sp>
      <p:pic>
        <p:nvPicPr>
          <p:cNvPr id="3" name="Content Placeholder 2" descr="Many discussions of organizations focus on their structure, which can take many forms. Three general classifications of organizational structures are functional, project or project-oriented, and matrix. Image shows these three structures."/>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3613"/>
          <a:stretch/>
        </p:blipFill>
        <p:spPr>
          <a:xfrm>
            <a:off x="3972580" y="1321806"/>
            <a:ext cx="4400659" cy="4843604"/>
          </a:xfrm>
        </p:spPr>
      </p:pic>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96396891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1524000" y="0"/>
            <a:ext cx="9144000" cy="1066800"/>
          </a:xfrm>
        </p:spPr>
        <p:txBody>
          <a:bodyPr/>
          <a:lstStyle/>
          <a:p>
            <a:pPr eaLnBrk="1" hangingPunct="1"/>
            <a:r>
              <a:rPr lang="en-US" altLang="en-US" sz="3200">
                <a:effectLst>
                  <a:outerShdw blurRad="38100" dist="38100" dir="2700000" algn="tl">
                    <a:srgbClr val="C0C0C0"/>
                  </a:outerShdw>
                </a:effectLst>
              </a:rPr>
              <a:t>Project &amp; SDLC integration</a:t>
            </a:r>
            <a:br>
              <a:rPr lang="en-US" altLang="en-US" sz="3200">
                <a:effectLst>
                  <a:outerShdw blurRad="38100" dist="38100" dir="2700000" algn="tl">
                    <a:srgbClr val="C0C0C0"/>
                  </a:outerShdw>
                </a:effectLst>
              </a:rPr>
            </a:br>
            <a:r>
              <a:rPr lang="en-US" altLang="en-US" sz="3200">
                <a:effectLst>
                  <a:outerShdw blurRad="38100" dist="38100" dir="2700000" algn="tl">
                    <a:srgbClr val="C0C0C0"/>
                  </a:outerShdw>
                </a:effectLst>
              </a:rPr>
              <a:t>waterfall development model</a:t>
            </a:r>
          </a:p>
        </p:txBody>
      </p:sp>
      <p:grpSp>
        <p:nvGrpSpPr>
          <p:cNvPr id="188418" name="Group 23"/>
          <p:cNvGrpSpPr>
            <a:grpSpLocks/>
          </p:cNvGrpSpPr>
          <p:nvPr/>
        </p:nvGrpSpPr>
        <p:grpSpPr bwMode="auto">
          <a:xfrm>
            <a:off x="1919289" y="1737917"/>
            <a:ext cx="8749585" cy="3072439"/>
            <a:chOff x="214313" y="2041129"/>
            <a:chExt cx="8749585" cy="3072438"/>
          </a:xfrm>
        </p:grpSpPr>
        <p:sp>
          <p:nvSpPr>
            <p:cNvPr id="188422" name="Rectangle 30"/>
            <p:cNvSpPr>
              <a:spLocks noChangeArrowheads="1"/>
            </p:cNvSpPr>
            <p:nvPr/>
          </p:nvSpPr>
          <p:spPr bwMode="auto">
            <a:xfrm>
              <a:off x="222250" y="3929063"/>
              <a:ext cx="1982788"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Initiating</a:t>
              </a:r>
            </a:p>
          </p:txBody>
        </p:sp>
        <p:sp>
          <p:nvSpPr>
            <p:cNvPr id="188423" name="Rectangle 31"/>
            <p:cNvSpPr>
              <a:spLocks noChangeArrowheads="1"/>
            </p:cNvSpPr>
            <p:nvPr/>
          </p:nvSpPr>
          <p:spPr bwMode="auto">
            <a:xfrm>
              <a:off x="7229475" y="3927475"/>
              <a:ext cx="936625" cy="52387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Closing</a:t>
              </a:r>
            </a:p>
          </p:txBody>
        </p:sp>
        <p:sp>
          <p:nvSpPr>
            <p:cNvPr id="188424" name="Rectangle 32"/>
            <p:cNvSpPr>
              <a:spLocks noChangeArrowheads="1"/>
            </p:cNvSpPr>
            <p:nvPr/>
          </p:nvSpPr>
          <p:spPr bwMode="auto">
            <a:xfrm>
              <a:off x="2198688" y="3930650"/>
              <a:ext cx="1981200"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Planning</a:t>
              </a:r>
            </a:p>
          </p:txBody>
        </p:sp>
        <p:sp>
          <p:nvSpPr>
            <p:cNvPr id="188425" name="Rectangle 33"/>
            <p:cNvSpPr>
              <a:spLocks noChangeArrowheads="1"/>
            </p:cNvSpPr>
            <p:nvPr/>
          </p:nvSpPr>
          <p:spPr bwMode="auto">
            <a:xfrm>
              <a:off x="4184650" y="3929063"/>
              <a:ext cx="3041650"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Executing</a:t>
              </a:r>
            </a:p>
          </p:txBody>
        </p:sp>
        <p:sp>
          <p:nvSpPr>
            <p:cNvPr id="188426" name="Rectangle 34"/>
            <p:cNvSpPr>
              <a:spLocks noChangeArrowheads="1"/>
            </p:cNvSpPr>
            <p:nvPr/>
          </p:nvSpPr>
          <p:spPr bwMode="auto">
            <a:xfrm>
              <a:off x="2208213" y="4452938"/>
              <a:ext cx="5021262"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Monitoring &amp; Controlling</a:t>
              </a:r>
            </a:p>
          </p:txBody>
        </p:sp>
        <p:sp>
          <p:nvSpPr>
            <p:cNvPr id="188427" name="AutoShape 35"/>
            <p:cNvSpPr>
              <a:spLocks/>
            </p:cNvSpPr>
            <p:nvPr/>
          </p:nvSpPr>
          <p:spPr bwMode="auto">
            <a:xfrm>
              <a:off x="8318500" y="3932238"/>
              <a:ext cx="311150" cy="1062037"/>
            </a:xfrm>
            <a:prstGeom prst="rightBrace">
              <a:avLst>
                <a:gd name="adj1" fmla="val 5341"/>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88428" name="Text Box 36"/>
            <p:cNvSpPr txBox="1">
              <a:spLocks noChangeArrowheads="1"/>
            </p:cNvSpPr>
            <p:nvPr/>
          </p:nvSpPr>
          <p:spPr bwMode="auto">
            <a:xfrm rot="16200000">
              <a:off x="8145233" y="4326652"/>
              <a:ext cx="13276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PM Process Groups</a:t>
              </a:r>
            </a:p>
          </p:txBody>
        </p:sp>
        <p:grpSp>
          <p:nvGrpSpPr>
            <p:cNvPr id="188429" name="Group 41"/>
            <p:cNvGrpSpPr>
              <a:grpSpLocks/>
            </p:cNvGrpSpPr>
            <p:nvPr/>
          </p:nvGrpSpPr>
          <p:grpSpPr bwMode="auto">
            <a:xfrm>
              <a:off x="214313" y="2249488"/>
              <a:ext cx="7943850" cy="1123950"/>
              <a:chOff x="135" y="1588"/>
              <a:chExt cx="5004" cy="708"/>
            </a:xfrm>
          </p:grpSpPr>
          <p:sp>
            <p:nvSpPr>
              <p:cNvPr id="188432" name="Rectangle 6"/>
              <p:cNvSpPr>
                <a:spLocks noChangeArrowheads="1"/>
              </p:cNvSpPr>
              <p:nvPr/>
            </p:nvSpPr>
            <p:spPr bwMode="auto">
              <a:xfrm>
                <a:off x="135" y="1958"/>
                <a:ext cx="826" cy="338"/>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Concept</a:t>
                </a:r>
              </a:p>
            </p:txBody>
          </p:sp>
          <p:sp>
            <p:nvSpPr>
              <p:cNvPr id="188433" name="Rectangle 7"/>
              <p:cNvSpPr>
                <a:spLocks noChangeArrowheads="1"/>
              </p:cNvSpPr>
              <p:nvPr/>
            </p:nvSpPr>
            <p:spPr bwMode="auto">
              <a:xfrm>
                <a:off x="961" y="1956"/>
                <a:ext cx="899" cy="340"/>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Requirements</a:t>
                </a:r>
              </a:p>
            </p:txBody>
          </p:sp>
          <p:sp>
            <p:nvSpPr>
              <p:cNvPr id="188434" name="Rectangle 8"/>
              <p:cNvSpPr>
                <a:spLocks noChangeArrowheads="1"/>
              </p:cNvSpPr>
              <p:nvPr/>
            </p:nvSpPr>
            <p:spPr bwMode="auto">
              <a:xfrm>
                <a:off x="1861" y="1956"/>
                <a:ext cx="894" cy="340"/>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Design</a:t>
                </a:r>
              </a:p>
            </p:txBody>
          </p:sp>
          <p:sp>
            <p:nvSpPr>
              <p:cNvPr id="188435" name="Rectangle 9"/>
              <p:cNvSpPr>
                <a:spLocks noChangeArrowheads="1"/>
              </p:cNvSpPr>
              <p:nvPr/>
            </p:nvSpPr>
            <p:spPr bwMode="auto">
              <a:xfrm>
                <a:off x="2756" y="1956"/>
                <a:ext cx="974" cy="340"/>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Code &amp; Unit Testing</a:t>
                </a:r>
              </a:p>
            </p:txBody>
          </p:sp>
          <p:sp>
            <p:nvSpPr>
              <p:cNvPr id="188436" name="Rectangle 37"/>
              <p:cNvSpPr>
                <a:spLocks noChangeArrowheads="1"/>
              </p:cNvSpPr>
              <p:nvPr/>
            </p:nvSpPr>
            <p:spPr bwMode="auto">
              <a:xfrm>
                <a:off x="3732" y="1957"/>
                <a:ext cx="930" cy="338"/>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Integration &amp; Test</a:t>
                </a:r>
              </a:p>
            </p:txBody>
          </p:sp>
          <p:sp>
            <p:nvSpPr>
              <p:cNvPr id="188437" name="Rectangle 38"/>
              <p:cNvSpPr>
                <a:spLocks noChangeArrowheads="1"/>
              </p:cNvSpPr>
              <p:nvPr/>
            </p:nvSpPr>
            <p:spPr bwMode="auto">
              <a:xfrm>
                <a:off x="4663" y="1956"/>
                <a:ext cx="476" cy="340"/>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88438" name="Text Box 39"/>
              <p:cNvSpPr txBox="1">
                <a:spLocks noChangeArrowheads="1"/>
              </p:cNvSpPr>
              <p:nvPr/>
            </p:nvSpPr>
            <p:spPr bwMode="auto">
              <a:xfrm>
                <a:off x="4495" y="1588"/>
                <a:ext cx="63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Deployment</a:t>
                </a:r>
              </a:p>
            </p:txBody>
          </p:sp>
          <p:sp>
            <p:nvSpPr>
              <p:cNvPr id="188439" name="Line 40"/>
              <p:cNvSpPr>
                <a:spLocks noChangeShapeType="1"/>
              </p:cNvSpPr>
              <p:nvPr/>
            </p:nvSpPr>
            <p:spPr bwMode="auto">
              <a:xfrm>
                <a:off x="4882" y="1784"/>
                <a:ext cx="0" cy="1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188430" name="AutoShape 42"/>
            <p:cNvSpPr>
              <a:spLocks/>
            </p:cNvSpPr>
            <p:nvPr/>
          </p:nvSpPr>
          <p:spPr bwMode="auto">
            <a:xfrm>
              <a:off x="8350250" y="2287588"/>
              <a:ext cx="311150" cy="1062037"/>
            </a:xfrm>
            <a:prstGeom prst="rightBrace">
              <a:avLst>
                <a:gd name="adj1" fmla="val 5341"/>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88431" name="Text Box 43"/>
            <p:cNvSpPr txBox="1">
              <a:spLocks noChangeArrowheads="1"/>
            </p:cNvSpPr>
            <p:nvPr/>
          </p:nvSpPr>
          <p:spPr bwMode="auto">
            <a:xfrm rot="16200000">
              <a:off x="8077598" y="2681208"/>
              <a:ext cx="1526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Waterfall SDLC Phases</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130</a:t>
            </a:fld>
            <a:endParaRPr lang="en-US" dirty="0"/>
          </a:p>
        </p:txBody>
      </p:sp>
    </p:spTree>
    <p:extLst>
      <p:ext uri="{BB962C8B-B14F-4D97-AF65-F5344CB8AC3E}">
        <p14:creationId xmlns:p14="http://schemas.microsoft.com/office/powerpoint/2010/main" val="240679093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altLang="en-US" sz="4000" dirty="0">
                <a:effectLst>
                  <a:outerShdw blurRad="38100" dist="38100" dir="2700000" algn="tl">
                    <a:srgbClr val="C0C0C0"/>
                  </a:outerShdw>
                </a:effectLst>
              </a:rPr>
              <a:t>Phases in iterative</a:t>
            </a:r>
            <a:r>
              <a:rPr lang="en-US" altLang="en-US" sz="4000" baseline="30000" dirty="0">
                <a:effectLst>
                  <a:outerShdw blurRad="38100" dist="38100" dir="2700000" algn="tl">
                    <a:srgbClr val="C0C0C0"/>
                  </a:outerShdw>
                </a:effectLst>
              </a:rPr>
              <a:t>*</a:t>
            </a:r>
            <a:r>
              <a:rPr lang="en-US" altLang="en-US" sz="4000" dirty="0">
                <a:effectLst>
                  <a:outerShdw blurRad="38100" dist="38100" dir="2700000" algn="tl">
                    <a:srgbClr val="C0C0C0"/>
                  </a:outerShdw>
                </a:effectLst>
              </a:rPr>
              <a:t> system life cycle</a:t>
            </a:r>
          </a:p>
        </p:txBody>
      </p:sp>
      <p:grpSp>
        <p:nvGrpSpPr>
          <p:cNvPr id="190466" name="Group 33"/>
          <p:cNvGrpSpPr>
            <a:grpSpLocks/>
          </p:cNvGrpSpPr>
          <p:nvPr/>
        </p:nvGrpSpPr>
        <p:grpSpPr bwMode="auto">
          <a:xfrm>
            <a:off x="1939925" y="2197100"/>
            <a:ext cx="7962900" cy="1169988"/>
            <a:chOff x="262" y="1384"/>
            <a:chExt cx="5016" cy="737"/>
          </a:xfrm>
        </p:grpSpPr>
        <p:sp>
          <p:nvSpPr>
            <p:cNvPr id="190486" name="Rectangle 4"/>
            <p:cNvSpPr>
              <a:spLocks noChangeArrowheads="1"/>
            </p:cNvSpPr>
            <p:nvPr/>
          </p:nvSpPr>
          <p:spPr bwMode="auto">
            <a:xfrm>
              <a:off x="262" y="1384"/>
              <a:ext cx="2491" cy="403"/>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Engineering Stage</a:t>
              </a:r>
            </a:p>
          </p:txBody>
        </p:sp>
        <p:sp>
          <p:nvSpPr>
            <p:cNvPr id="190487" name="Rectangle 5"/>
            <p:cNvSpPr>
              <a:spLocks noChangeArrowheads="1"/>
            </p:cNvSpPr>
            <p:nvPr/>
          </p:nvSpPr>
          <p:spPr bwMode="auto">
            <a:xfrm>
              <a:off x="2756" y="1384"/>
              <a:ext cx="2522" cy="403"/>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Production Stage</a:t>
              </a:r>
            </a:p>
          </p:txBody>
        </p:sp>
        <p:sp>
          <p:nvSpPr>
            <p:cNvPr id="190488" name="Rectangle 6"/>
            <p:cNvSpPr>
              <a:spLocks noChangeArrowheads="1"/>
            </p:cNvSpPr>
            <p:nvPr/>
          </p:nvSpPr>
          <p:spPr bwMode="auto">
            <a:xfrm>
              <a:off x="263" y="1787"/>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Inception</a:t>
              </a:r>
            </a:p>
          </p:txBody>
        </p:sp>
        <p:sp>
          <p:nvSpPr>
            <p:cNvPr id="190489" name="Rectangle 7"/>
            <p:cNvSpPr>
              <a:spLocks noChangeArrowheads="1"/>
            </p:cNvSpPr>
            <p:nvPr/>
          </p:nvSpPr>
          <p:spPr bwMode="auto">
            <a:xfrm>
              <a:off x="1510" y="1787"/>
              <a:ext cx="1243"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Elaboration</a:t>
              </a:r>
            </a:p>
          </p:txBody>
        </p:sp>
        <p:sp>
          <p:nvSpPr>
            <p:cNvPr id="190490" name="Rectangle 8"/>
            <p:cNvSpPr>
              <a:spLocks noChangeArrowheads="1"/>
            </p:cNvSpPr>
            <p:nvPr/>
          </p:nvSpPr>
          <p:spPr bwMode="auto">
            <a:xfrm>
              <a:off x="2755" y="1787"/>
              <a:ext cx="1260"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Construction</a:t>
              </a:r>
            </a:p>
          </p:txBody>
        </p:sp>
        <p:sp>
          <p:nvSpPr>
            <p:cNvPr id="190491" name="Rectangle 9"/>
            <p:cNvSpPr>
              <a:spLocks noChangeArrowheads="1"/>
            </p:cNvSpPr>
            <p:nvPr/>
          </p:nvSpPr>
          <p:spPr bwMode="auto">
            <a:xfrm>
              <a:off x="4019" y="1787"/>
              <a:ext cx="125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Transition</a:t>
              </a:r>
            </a:p>
          </p:txBody>
        </p:sp>
      </p:grpSp>
      <p:grpSp>
        <p:nvGrpSpPr>
          <p:cNvPr id="190467" name="Group 34"/>
          <p:cNvGrpSpPr>
            <a:grpSpLocks/>
          </p:cNvGrpSpPr>
          <p:nvPr/>
        </p:nvGrpSpPr>
        <p:grpSpPr bwMode="auto">
          <a:xfrm>
            <a:off x="1939925" y="4857751"/>
            <a:ext cx="8553450" cy="962025"/>
            <a:chOff x="262" y="3060"/>
            <a:chExt cx="5388" cy="606"/>
          </a:xfrm>
        </p:grpSpPr>
        <p:sp>
          <p:nvSpPr>
            <p:cNvPr id="190482" name="Rectangle 10"/>
            <p:cNvSpPr>
              <a:spLocks noChangeArrowheads="1"/>
            </p:cNvSpPr>
            <p:nvPr/>
          </p:nvSpPr>
          <p:spPr bwMode="auto">
            <a:xfrm>
              <a:off x="262" y="3196"/>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Idea</a:t>
              </a:r>
            </a:p>
          </p:txBody>
        </p:sp>
        <p:sp>
          <p:nvSpPr>
            <p:cNvPr id="190483" name="Rectangle 11"/>
            <p:cNvSpPr>
              <a:spLocks noChangeArrowheads="1"/>
            </p:cNvSpPr>
            <p:nvPr/>
          </p:nvSpPr>
          <p:spPr bwMode="auto">
            <a:xfrm>
              <a:off x="1510" y="3196"/>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Architecture</a:t>
              </a:r>
            </a:p>
          </p:txBody>
        </p:sp>
        <p:sp>
          <p:nvSpPr>
            <p:cNvPr id="190484" name="Rectangle 12"/>
            <p:cNvSpPr>
              <a:spLocks noChangeArrowheads="1"/>
            </p:cNvSpPr>
            <p:nvPr/>
          </p:nvSpPr>
          <p:spPr bwMode="auto">
            <a:xfrm>
              <a:off x="2758" y="3196"/>
              <a:ext cx="1257"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Intermediate</a:t>
              </a:r>
            </a:p>
            <a:p>
              <a:pPr algn="ctr"/>
              <a:r>
                <a:rPr lang="en-US" altLang="en-US" sz="1200"/>
                <a:t>Releases</a:t>
              </a:r>
            </a:p>
          </p:txBody>
        </p:sp>
        <p:sp>
          <p:nvSpPr>
            <p:cNvPr id="190485" name="AutoShape 29"/>
            <p:cNvSpPr>
              <a:spLocks noChangeArrowheads="1"/>
            </p:cNvSpPr>
            <p:nvPr/>
          </p:nvSpPr>
          <p:spPr bwMode="auto">
            <a:xfrm>
              <a:off x="4016" y="3060"/>
              <a:ext cx="1634" cy="606"/>
            </a:xfrm>
            <a:prstGeom prst="rightArrow">
              <a:avLst>
                <a:gd name="adj1" fmla="val 55120"/>
                <a:gd name="adj2" fmla="val 67322"/>
              </a:avLst>
            </a:prstGeom>
            <a:solidFill>
              <a:srgbClr val="F3FA94"/>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Product</a:t>
              </a:r>
            </a:p>
          </p:txBody>
        </p:sp>
      </p:grpSp>
      <p:sp>
        <p:nvSpPr>
          <p:cNvPr id="190468" name="Text Box 35"/>
          <p:cNvSpPr txBox="1">
            <a:spLocks noChangeArrowheads="1"/>
          </p:cNvSpPr>
          <p:nvPr/>
        </p:nvSpPr>
        <p:spPr bwMode="auto">
          <a:xfrm>
            <a:off x="2223690" y="4008439"/>
            <a:ext cx="13628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Establish that the</a:t>
            </a:r>
          </a:p>
          <a:p>
            <a:pPr algn="ctr"/>
            <a:r>
              <a:rPr lang="en-US" altLang="en-US" sz="1200"/>
              <a:t>system is viable</a:t>
            </a:r>
          </a:p>
        </p:txBody>
      </p:sp>
      <p:sp>
        <p:nvSpPr>
          <p:cNvPr id="190469" name="Text Box 36"/>
          <p:cNvSpPr txBox="1">
            <a:spLocks noChangeArrowheads="1"/>
          </p:cNvSpPr>
          <p:nvPr/>
        </p:nvSpPr>
        <p:spPr bwMode="auto">
          <a:xfrm>
            <a:off x="4233587" y="3736976"/>
            <a:ext cx="133722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Establish the </a:t>
            </a:r>
          </a:p>
          <a:p>
            <a:pPr algn="ctr"/>
            <a:r>
              <a:rPr lang="en-US" altLang="en-US" sz="1200"/>
              <a:t>ability to </a:t>
            </a:r>
          </a:p>
          <a:p>
            <a:pPr algn="ctr"/>
            <a:r>
              <a:rPr lang="en-US" altLang="en-US" sz="1200"/>
              <a:t>build the system </a:t>
            </a:r>
          </a:p>
          <a:p>
            <a:pPr algn="ctr"/>
            <a:r>
              <a:rPr lang="en-US" altLang="en-US" sz="1200"/>
              <a:t>within </a:t>
            </a:r>
          </a:p>
          <a:p>
            <a:pPr algn="ctr"/>
            <a:r>
              <a:rPr lang="en-US" altLang="en-US" sz="1200"/>
              <a:t>constraints</a:t>
            </a:r>
          </a:p>
        </p:txBody>
      </p:sp>
      <p:sp>
        <p:nvSpPr>
          <p:cNvPr id="190470" name="Text Box 37"/>
          <p:cNvSpPr txBox="1">
            <a:spLocks noChangeArrowheads="1"/>
          </p:cNvSpPr>
          <p:nvPr/>
        </p:nvSpPr>
        <p:spPr bwMode="auto">
          <a:xfrm>
            <a:off x="6225830" y="3738564"/>
            <a:ext cx="13516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Build the </a:t>
            </a:r>
          </a:p>
          <a:p>
            <a:pPr algn="ctr"/>
            <a:r>
              <a:rPr lang="en-US" altLang="en-US" sz="1200"/>
              <a:t>intermediate</a:t>
            </a:r>
          </a:p>
          <a:p>
            <a:pPr algn="ctr"/>
            <a:r>
              <a:rPr lang="en-US" altLang="en-US" sz="1200"/>
              <a:t>internal releases </a:t>
            </a:r>
          </a:p>
          <a:p>
            <a:pPr algn="ctr"/>
            <a:r>
              <a:rPr lang="en-US" altLang="en-US" sz="1200"/>
              <a:t>of the</a:t>
            </a:r>
          </a:p>
          <a:p>
            <a:pPr algn="ctr"/>
            <a:r>
              <a:rPr lang="en-US" altLang="en-US" sz="1200"/>
              <a:t>system</a:t>
            </a:r>
          </a:p>
        </p:txBody>
      </p:sp>
      <p:sp>
        <p:nvSpPr>
          <p:cNvPr id="190471" name="Text Box 38"/>
          <p:cNvSpPr txBox="1">
            <a:spLocks noChangeArrowheads="1"/>
          </p:cNvSpPr>
          <p:nvPr/>
        </p:nvSpPr>
        <p:spPr bwMode="auto">
          <a:xfrm>
            <a:off x="8312543" y="3817939"/>
            <a:ext cx="11993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Roll out a fully-</a:t>
            </a:r>
          </a:p>
          <a:p>
            <a:pPr algn="ctr"/>
            <a:r>
              <a:rPr lang="en-US" altLang="en-US" sz="1200"/>
              <a:t>functional</a:t>
            </a:r>
          </a:p>
          <a:p>
            <a:pPr algn="ctr"/>
            <a:r>
              <a:rPr lang="en-US" altLang="en-US" sz="1200"/>
              <a:t>system to the</a:t>
            </a:r>
          </a:p>
          <a:p>
            <a:pPr algn="ctr"/>
            <a:r>
              <a:rPr lang="en-US" altLang="en-US" sz="1200"/>
              <a:t>customer</a:t>
            </a:r>
          </a:p>
        </p:txBody>
      </p:sp>
      <p:sp>
        <p:nvSpPr>
          <p:cNvPr id="190472" name="Line 39"/>
          <p:cNvSpPr>
            <a:spLocks noChangeShapeType="1"/>
          </p:cNvSpPr>
          <p:nvPr/>
        </p:nvSpPr>
        <p:spPr bwMode="auto">
          <a:xfrm>
            <a:off x="3922713" y="3367089"/>
            <a:ext cx="0" cy="1703387"/>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0473" name="Line 40"/>
          <p:cNvSpPr>
            <a:spLocks noChangeShapeType="1"/>
          </p:cNvSpPr>
          <p:nvPr/>
        </p:nvSpPr>
        <p:spPr bwMode="auto">
          <a:xfrm>
            <a:off x="5895975" y="3359150"/>
            <a:ext cx="0" cy="1703388"/>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0474" name="Line 41"/>
          <p:cNvSpPr>
            <a:spLocks noChangeShapeType="1"/>
          </p:cNvSpPr>
          <p:nvPr/>
        </p:nvSpPr>
        <p:spPr bwMode="auto">
          <a:xfrm>
            <a:off x="7900988" y="3373439"/>
            <a:ext cx="0" cy="1703387"/>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0475" name="AutoShape 42"/>
          <p:cNvSpPr>
            <a:spLocks/>
          </p:cNvSpPr>
          <p:nvPr/>
        </p:nvSpPr>
        <p:spPr bwMode="auto">
          <a:xfrm>
            <a:off x="9969500" y="2859089"/>
            <a:ext cx="311150" cy="498475"/>
          </a:xfrm>
          <a:prstGeom prst="rightBrace">
            <a:avLst>
              <a:gd name="adj1" fmla="val 2507"/>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0476" name="Text Box 43"/>
          <p:cNvSpPr txBox="1">
            <a:spLocks noChangeArrowheads="1"/>
          </p:cNvSpPr>
          <p:nvPr/>
        </p:nvSpPr>
        <p:spPr bwMode="auto">
          <a:xfrm rot="16200000">
            <a:off x="10099744" y="2978072"/>
            <a:ext cx="6094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Phases</a:t>
            </a:r>
          </a:p>
        </p:txBody>
      </p:sp>
      <p:sp>
        <p:nvSpPr>
          <p:cNvPr id="190477" name="TextBox 25"/>
          <p:cNvSpPr txBox="1">
            <a:spLocks noChangeArrowheads="1"/>
          </p:cNvSpPr>
          <p:nvPr/>
        </p:nvSpPr>
        <p:spPr bwMode="auto">
          <a:xfrm>
            <a:off x="2017714" y="5884864"/>
            <a:ext cx="31534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 I often interchange </a:t>
            </a:r>
            <a:r>
              <a:rPr lang="en-US" altLang="en-US" sz="1200" i="1"/>
              <a:t>iterative </a:t>
            </a:r>
            <a:r>
              <a:rPr lang="en-US" altLang="en-US" sz="1200"/>
              <a:t>&amp; </a:t>
            </a:r>
            <a:r>
              <a:rPr lang="en-US" altLang="en-US" sz="1200" i="1"/>
              <a:t>evolutionary</a:t>
            </a:r>
          </a:p>
        </p:txBody>
      </p:sp>
      <p:sp>
        <p:nvSpPr>
          <p:cNvPr id="190480" name="TextBox 27"/>
          <p:cNvSpPr txBox="1">
            <a:spLocks noChangeArrowheads="1"/>
          </p:cNvSpPr>
          <p:nvPr/>
        </p:nvSpPr>
        <p:spPr bwMode="auto">
          <a:xfrm>
            <a:off x="2765425" y="1311676"/>
            <a:ext cx="59362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latin typeface="Candara" panose="020E0502030303020204" pitchFamily="34" charset="0"/>
              </a:rPr>
              <a:t>The stages below are repeated (iterative) – see notes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131</a:t>
            </a:fld>
            <a:endParaRPr lang="en-US" dirty="0"/>
          </a:p>
        </p:txBody>
      </p:sp>
    </p:spTree>
    <p:extLst>
      <p:ext uri="{BB962C8B-B14F-4D97-AF65-F5344CB8AC3E}">
        <p14:creationId xmlns:p14="http://schemas.microsoft.com/office/powerpoint/2010/main" val="145569266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a:xfrm>
            <a:off x="1524000" y="0"/>
            <a:ext cx="9144000" cy="1066800"/>
          </a:xfrm>
        </p:spPr>
        <p:txBody>
          <a:bodyPr/>
          <a:lstStyle/>
          <a:p>
            <a:pPr eaLnBrk="1" hangingPunct="1"/>
            <a:r>
              <a:rPr lang="en-US" altLang="en-US" sz="3200">
                <a:effectLst>
                  <a:outerShdw blurRad="38100" dist="38100" dir="2700000" algn="tl">
                    <a:srgbClr val="C0C0C0"/>
                  </a:outerShdw>
                </a:effectLst>
              </a:rPr>
              <a:t>Project &amp; SDLC integration</a:t>
            </a:r>
            <a:r>
              <a:rPr lang="en-US" altLang="en-US" sz="2800">
                <a:effectLst>
                  <a:outerShdw blurRad="38100" dist="38100" dir="2700000" algn="tl">
                    <a:srgbClr val="C0C0C0"/>
                  </a:outerShdw>
                </a:effectLst>
              </a:rPr>
              <a:t/>
            </a:r>
            <a:br>
              <a:rPr lang="en-US" altLang="en-US" sz="2800">
                <a:effectLst>
                  <a:outerShdw blurRad="38100" dist="38100" dir="2700000" algn="tl">
                    <a:srgbClr val="C0C0C0"/>
                  </a:outerShdw>
                </a:effectLst>
              </a:rPr>
            </a:br>
            <a:r>
              <a:rPr lang="en-US" altLang="en-US" sz="2800">
                <a:effectLst>
                  <a:outerShdw blurRad="38100" dist="38100" dir="2700000" algn="tl">
                    <a:srgbClr val="C0C0C0"/>
                  </a:outerShdw>
                </a:effectLst>
              </a:rPr>
              <a:t>iterative/incremental  development model</a:t>
            </a:r>
          </a:p>
        </p:txBody>
      </p:sp>
      <p:grpSp>
        <p:nvGrpSpPr>
          <p:cNvPr id="192514" name="Group 40"/>
          <p:cNvGrpSpPr>
            <a:grpSpLocks/>
          </p:cNvGrpSpPr>
          <p:nvPr/>
        </p:nvGrpSpPr>
        <p:grpSpPr bwMode="auto">
          <a:xfrm>
            <a:off x="1752600" y="1405546"/>
            <a:ext cx="8719422" cy="4973598"/>
            <a:chOff x="228600" y="1143000"/>
            <a:chExt cx="8719422" cy="4973598"/>
          </a:xfrm>
        </p:grpSpPr>
        <p:sp>
          <p:nvSpPr>
            <p:cNvPr id="192518" name="Text Box 39"/>
            <p:cNvSpPr txBox="1">
              <a:spLocks noChangeArrowheads="1"/>
            </p:cNvSpPr>
            <p:nvPr/>
          </p:nvSpPr>
          <p:spPr bwMode="auto">
            <a:xfrm>
              <a:off x="7770121" y="5562600"/>
              <a:ext cx="76655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Product</a:t>
              </a:r>
            </a:p>
            <a:p>
              <a:pPr algn="ctr"/>
              <a:r>
                <a:rPr lang="en-US" altLang="en-US" sz="1000"/>
                <a:t>Release</a:t>
              </a:r>
            </a:p>
            <a:p>
              <a:pPr algn="ctr"/>
              <a:r>
                <a:rPr lang="en-US" altLang="en-US" sz="1000"/>
                <a:t> Milestone</a:t>
              </a:r>
            </a:p>
          </p:txBody>
        </p:sp>
        <p:grpSp>
          <p:nvGrpSpPr>
            <p:cNvPr id="192519" name="Group 39"/>
            <p:cNvGrpSpPr>
              <a:grpSpLocks/>
            </p:cNvGrpSpPr>
            <p:nvPr/>
          </p:nvGrpSpPr>
          <p:grpSpPr bwMode="auto">
            <a:xfrm>
              <a:off x="228600" y="1143000"/>
              <a:ext cx="8719422" cy="4849872"/>
              <a:chOff x="212725" y="1636713"/>
              <a:chExt cx="8719422" cy="4849872"/>
            </a:xfrm>
          </p:grpSpPr>
          <p:grpSp>
            <p:nvGrpSpPr>
              <p:cNvPr id="192520" name="Group 5"/>
              <p:cNvGrpSpPr>
                <a:grpSpLocks/>
              </p:cNvGrpSpPr>
              <p:nvPr/>
            </p:nvGrpSpPr>
            <p:grpSpPr bwMode="auto">
              <a:xfrm>
                <a:off x="212725" y="1636713"/>
                <a:ext cx="7962900" cy="1169987"/>
                <a:chOff x="262" y="1384"/>
                <a:chExt cx="5016" cy="737"/>
              </a:xfrm>
            </p:grpSpPr>
            <p:sp>
              <p:nvSpPr>
                <p:cNvPr id="192547" name="Rectangle 6"/>
                <p:cNvSpPr>
                  <a:spLocks noChangeArrowheads="1"/>
                </p:cNvSpPr>
                <p:nvPr/>
              </p:nvSpPr>
              <p:spPr bwMode="auto">
                <a:xfrm>
                  <a:off x="262" y="1384"/>
                  <a:ext cx="2491" cy="403"/>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Engineering Stage</a:t>
                  </a:r>
                </a:p>
              </p:txBody>
            </p:sp>
            <p:sp>
              <p:nvSpPr>
                <p:cNvPr id="192548" name="Rectangle 7"/>
                <p:cNvSpPr>
                  <a:spLocks noChangeArrowheads="1"/>
                </p:cNvSpPr>
                <p:nvPr/>
              </p:nvSpPr>
              <p:spPr bwMode="auto">
                <a:xfrm>
                  <a:off x="2756" y="1384"/>
                  <a:ext cx="2522" cy="403"/>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Production Stage</a:t>
                  </a:r>
                </a:p>
              </p:txBody>
            </p:sp>
            <p:sp>
              <p:nvSpPr>
                <p:cNvPr id="192549" name="Rectangle 8"/>
                <p:cNvSpPr>
                  <a:spLocks noChangeArrowheads="1"/>
                </p:cNvSpPr>
                <p:nvPr/>
              </p:nvSpPr>
              <p:spPr bwMode="auto">
                <a:xfrm>
                  <a:off x="263" y="1787"/>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Inception</a:t>
                  </a:r>
                </a:p>
              </p:txBody>
            </p:sp>
            <p:sp>
              <p:nvSpPr>
                <p:cNvPr id="192550" name="Rectangle 9"/>
                <p:cNvSpPr>
                  <a:spLocks noChangeArrowheads="1"/>
                </p:cNvSpPr>
                <p:nvPr/>
              </p:nvSpPr>
              <p:spPr bwMode="auto">
                <a:xfrm>
                  <a:off x="1510" y="1787"/>
                  <a:ext cx="1243"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Elaboration</a:t>
                  </a:r>
                </a:p>
              </p:txBody>
            </p:sp>
            <p:sp>
              <p:nvSpPr>
                <p:cNvPr id="192551" name="Rectangle 10"/>
                <p:cNvSpPr>
                  <a:spLocks noChangeArrowheads="1"/>
                </p:cNvSpPr>
                <p:nvPr/>
              </p:nvSpPr>
              <p:spPr bwMode="auto">
                <a:xfrm>
                  <a:off x="2755" y="1787"/>
                  <a:ext cx="1260"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Construction</a:t>
                  </a:r>
                </a:p>
              </p:txBody>
            </p:sp>
            <p:sp>
              <p:nvSpPr>
                <p:cNvPr id="192552" name="Rectangle 11"/>
                <p:cNvSpPr>
                  <a:spLocks noChangeArrowheads="1"/>
                </p:cNvSpPr>
                <p:nvPr/>
              </p:nvSpPr>
              <p:spPr bwMode="auto">
                <a:xfrm>
                  <a:off x="4019" y="1787"/>
                  <a:ext cx="125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Transition</a:t>
                  </a:r>
                </a:p>
              </p:txBody>
            </p:sp>
          </p:grpSp>
          <p:grpSp>
            <p:nvGrpSpPr>
              <p:cNvPr id="192521" name="Group 12"/>
              <p:cNvGrpSpPr>
                <a:grpSpLocks/>
              </p:cNvGrpSpPr>
              <p:nvPr/>
            </p:nvGrpSpPr>
            <p:grpSpPr bwMode="auto">
              <a:xfrm>
                <a:off x="212725" y="4926013"/>
                <a:ext cx="8553450" cy="962025"/>
                <a:chOff x="262" y="3060"/>
                <a:chExt cx="5388" cy="606"/>
              </a:xfrm>
            </p:grpSpPr>
            <p:sp>
              <p:nvSpPr>
                <p:cNvPr id="192543" name="Rectangle 13"/>
                <p:cNvSpPr>
                  <a:spLocks noChangeArrowheads="1"/>
                </p:cNvSpPr>
                <p:nvPr/>
              </p:nvSpPr>
              <p:spPr bwMode="auto">
                <a:xfrm>
                  <a:off x="262" y="3196"/>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Idea</a:t>
                  </a:r>
                </a:p>
              </p:txBody>
            </p:sp>
            <p:sp>
              <p:nvSpPr>
                <p:cNvPr id="192544" name="Rectangle 14"/>
                <p:cNvSpPr>
                  <a:spLocks noChangeArrowheads="1"/>
                </p:cNvSpPr>
                <p:nvPr/>
              </p:nvSpPr>
              <p:spPr bwMode="auto">
                <a:xfrm>
                  <a:off x="1510" y="3196"/>
                  <a:ext cx="1248"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Architecture</a:t>
                  </a:r>
                </a:p>
              </p:txBody>
            </p:sp>
            <p:sp>
              <p:nvSpPr>
                <p:cNvPr id="192545" name="Rectangle 15"/>
                <p:cNvSpPr>
                  <a:spLocks noChangeArrowheads="1"/>
                </p:cNvSpPr>
                <p:nvPr/>
              </p:nvSpPr>
              <p:spPr bwMode="auto">
                <a:xfrm>
                  <a:off x="2758" y="3196"/>
                  <a:ext cx="1257" cy="334"/>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Intermediate</a:t>
                  </a:r>
                </a:p>
                <a:p>
                  <a:pPr algn="ctr"/>
                  <a:r>
                    <a:rPr lang="en-US" altLang="en-US" sz="1200"/>
                    <a:t>Releases</a:t>
                  </a:r>
                </a:p>
              </p:txBody>
            </p:sp>
            <p:sp>
              <p:nvSpPr>
                <p:cNvPr id="192546" name="AutoShape 16"/>
                <p:cNvSpPr>
                  <a:spLocks noChangeArrowheads="1"/>
                </p:cNvSpPr>
                <p:nvPr/>
              </p:nvSpPr>
              <p:spPr bwMode="auto">
                <a:xfrm>
                  <a:off x="4016" y="3060"/>
                  <a:ext cx="1634" cy="606"/>
                </a:xfrm>
                <a:prstGeom prst="rightArrow">
                  <a:avLst>
                    <a:gd name="adj1" fmla="val 55120"/>
                    <a:gd name="adj2" fmla="val 67322"/>
                  </a:avLst>
                </a:prstGeom>
                <a:solidFill>
                  <a:srgbClr val="F3FA94"/>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Product</a:t>
                  </a:r>
                </a:p>
              </p:txBody>
            </p:sp>
          </p:grpSp>
          <p:sp>
            <p:nvSpPr>
              <p:cNvPr id="192522" name="Text Box 17"/>
              <p:cNvSpPr txBox="1">
                <a:spLocks noChangeArrowheads="1"/>
              </p:cNvSpPr>
              <p:nvPr/>
            </p:nvSpPr>
            <p:spPr bwMode="auto">
              <a:xfrm>
                <a:off x="641576" y="3074988"/>
                <a:ext cx="1069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Establish that the</a:t>
                </a:r>
              </a:p>
              <a:p>
                <a:pPr algn="ctr"/>
                <a:r>
                  <a:rPr lang="en-US" altLang="en-US" sz="900"/>
                  <a:t>system is viable</a:t>
                </a:r>
              </a:p>
            </p:txBody>
          </p:sp>
          <p:sp>
            <p:nvSpPr>
              <p:cNvPr id="192523" name="Text Box 18"/>
              <p:cNvSpPr txBox="1">
                <a:spLocks noChangeArrowheads="1"/>
              </p:cNvSpPr>
              <p:nvPr/>
            </p:nvSpPr>
            <p:spPr bwMode="auto">
              <a:xfrm>
                <a:off x="2635569" y="2887663"/>
                <a:ext cx="105028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Establish the </a:t>
                </a:r>
              </a:p>
              <a:p>
                <a:pPr algn="ctr"/>
                <a:r>
                  <a:rPr lang="en-US" altLang="en-US" sz="900"/>
                  <a:t>ability to </a:t>
                </a:r>
              </a:p>
              <a:p>
                <a:pPr algn="ctr"/>
                <a:r>
                  <a:rPr lang="en-US" altLang="en-US" sz="900"/>
                  <a:t>build the system </a:t>
                </a:r>
              </a:p>
              <a:p>
                <a:pPr algn="ctr"/>
                <a:r>
                  <a:rPr lang="en-US" altLang="en-US" sz="900"/>
                  <a:t>within </a:t>
                </a:r>
              </a:p>
              <a:p>
                <a:pPr algn="ctr"/>
                <a:r>
                  <a:rPr lang="en-US" altLang="en-US" sz="900"/>
                  <a:t>constraints</a:t>
                </a:r>
              </a:p>
            </p:txBody>
          </p:sp>
          <p:sp>
            <p:nvSpPr>
              <p:cNvPr id="192524" name="Text Box 19"/>
              <p:cNvSpPr txBox="1">
                <a:spLocks noChangeArrowheads="1"/>
              </p:cNvSpPr>
              <p:nvPr/>
            </p:nvSpPr>
            <p:spPr bwMode="auto">
              <a:xfrm>
                <a:off x="4648456" y="2886075"/>
                <a:ext cx="106311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Build the </a:t>
                </a:r>
              </a:p>
              <a:p>
                <a:pPr algn="ctr"/>
                <a:r>
                  <a:rPr lang="en-US" altLang="en-US" sz="900"/>
                  <a:t>intermediate</a:t>
                </a:r>
              </a:p>
              <a:p>
                <a:pPr algn="ctr"/>
                <a:r>
                  <a:rPr lang="en-US" altLang="en-US" sz="900"/>
                  <a:t>internal releases </a:t>
                </a:r>
              </a:p>
              <a:p>
                <a:pPr algn="ctr"/>
                <a:r>
                  <a:rPr lang="en-US" altLang="en-US" sz="900"/>
                  <a:t>of the</a:t>
                </a:r>
              </a:p>
              <a:p>
                <a:pPr algn="ctr"/>
                <a:r>
                  <a:rPr lang="en-US" altLang="en-US" sz="900"/>
                  <a:t>system</a:t>
                </a:r>
              </a:p>
            </p:txBody>
          </p:sp>
          <p:sp>
            <p:nvSpPr>
              <p:cNvPr id="192525" name="Text Box 20"/>
              <p:cNvSpPr txBox="1">
                <a:spLocks noChangeArrowheads="1"/>
              </p:cNvSpPr>
              <p:nvPr/>
            </p:nvSpPr>
            <p:spPr bwMode="auto">
              <a:xfrm>
                <a:off x="6710384" y="2952750"/>
                <a:ext cx="9476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Roll out a fully-</a:t>
                </a:r>
              </a:p>
              <a:p>
                <a:pPr algn="ctr"/>
                <a:r>
                  <a:rPr lang="en-US" altLang="en-US" sz="900"/>
                  <a:t>functional</a:t>
                </a:r>
              </a:p>
              <a:p>
                <a:pPr algn="ctr"/>
                <a:r>
                  <a:rPr lang="en-US" altLang="en-US" sz="900"/>
                  <a:t>system to the</a:t>
                </a:r>
              </a:p>
              <a:p>
                <a:pPr algn="ctr"/>
                <a:r>
                  <a:rPr lang="en-US" altLang="en-US" sz="900"/>
                  <a:t>customer</a:t>
                </a:r>
              </a:p>
            </p:txBody>
          </p:sp>
          <p:sp>
            <p:nvSpPr>
              <p:cNvPr id="192526" name="Line 21"/>
              <p:cNvSpPr>
                <a:spLocks noChangeShapeType="1"/>
              </p:cNvSpPr>
              <p:nvPr/>
            </p:nvSpPr>
            <p:spPr bwMode="auto">
              <a:xfrm>
                <a:off x="2195513" y="2806700"/>
                <a:ext cx="0" cy="2328863"/>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2527" name="Line 22"/>
              <p:cNvSpPr>
                <a:spLocks noChangeShapeType="1"/>
              </p:cNvSpPr>
              <p:nvPr/>
            </p:nvSpPr>
            <p:spPr bwMode="auto">
              <a:xfrm>
                <a:off x="4168775" y="2798763"/>
                <a:ext cx="6350" cy="2344737"/>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2528" name="Line 23"/>
              <p:cNvSpPr>
                <a:spLocks noChangeShapeType="1"/>
              </p:cNvSpPr>
              <p:nvPr/>
            </p:nvSpPr>
            <p:spPr bwMode="auto">
              <a:xfrm>
                <a:off x="6173788" y="2813050"/>
                <a:ext cx="0" cy="2208213"/>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2529" name="AutoShape 32"/>
              <p:cNvSpPr>
                <a:spLocks noChangeArrowheads="1"/>
              </p:cNvSpPr>
              <p:nvPr/>
            </p:nvSpPr>
            <p:spPr bwMode="auto">
              <a:xfrm>
                <a:off x="1982788" y="5681663"/>
                <a:ext cx="419100" cy="33655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2530" name="Text Box 33"/>
              <p:cNvSpPr txBox="1">
                <a:spLocks noChangeArrowheads="1"/>
              </p:cNvSpPr>
              <p:nvPr/>
            </p:nvSpPr>
            <p:spPr bwMode="auto">
              <a:xfrm>
                <a:off x="1790563" y="6084888"/>
                <a:ext cx="8162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Objectives </a:t>
                </a:r>
              </a:p>
              <a:p>
                <a:pPr algn="ctr"/>
                <a:r>
                  <a:rPr lang="en-US" altLang="en-US" sz="1000"/>
                  <a:t>Milestone</a:t>
                </a:r>
              </a:p>
            </p:txBody>
          </p:sp>
          <p:sp>
            <p:nvSpPr>
              <p:cNvPr id="192531" name="AutoShape 34"/>
              <p:cNvSpPr>
                <a:spLocks noChangeArrowheads="1"/>
              </p:cNvSpPr>
              <p:nvPr/>
            </p:nvSpPr>
            <p:spPr bwMode="auto">
              <a:xfrm>
                <a:off x="3963988" y="5683250"/>
                <a:ext cx="419100" cy="33655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2532" name="Text Box 35"/>
              <p:cNvSpPr txBox="1">
                <a:spLocks noChangeArrowheads="1"/>
              </p:cNvSpPr>
              <p:nvPr/>
            </p:nvSpPr>
            <p:spPr bwMode="auto">
              <a:xfrm>
                <a:off x="3748504" y="6086475"/>
                <a:ext cx="865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Architecture</a:t>
                </a:r>
              </a:p>
              <a:p>
                <a:pPr algn="ctr"/>
                <a:r>
                  <a:rPr lang="en-US" altLang="en-US" sz="1000"/>
                  <a:t>Milestone</a:t>
                </a:r>
              </a:p>
            </p:txBody>
          </p:sp>
          <p:sp>
            <p:nvSpPr>
              <p:cNvPr id="192533" name="AutoShape 36"/>
              <p:cNvSpPr>
                <a:spLocks noChangeArrowheads="1"/>
              </p:cNvSpPr>
              <p:nvPr/>
            </p:nvSpPr>
            <p:spPr bwMode="auto">
              <a:xfrm>
                <a:off x="5961063" y="5684838"/>
                <a:ext cx="419100" cy="33655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2534" name="Text Box 37"/>
              <p:cNvSpPr txBox="1">
                <a:spLocks noChangeArrowheads="1"/>
              </p:cNvSpPr>
              <p:nvPr/>
            </p:nvSpPr>
            <p:spPr bwMode="auto">
              <a:xfrm>
                <a:off x="5502840" y="6086475"/>
                <a:ext cx="13276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Initial Operational </a:t>
                </a:r>
              </a:p>
              <a:p>
                <a:pPr algn="ctr"/>
                <a:r>
                  <a:rPr lang="en-US" altLang="en-US" sz="1000"/>
                  <a:t>Capability Milestone</a:t>
                </a:r>
              </a:p>
            </p:txBody>
          </p:sp>
          <p:sp>
            <p:nvSpPr>
              <p:cNvPr id="192535" name="AutoShape 38"/>
              <p:cNvSpPr>
                <a:spLocks noChangeArrowheads="1"/>
              </p:cNvSpPr>
              <p:nvPr/>
            </p:nvSpPr>
            <p:spPr bwMode="auto">
              <a:xfrm>
                <a:off x="7904163" y="5676900"/>
                <a:ext cx="419100" cy="33655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2536" name="Rectangle 45"/>
              <p:cNvSpPr>
                <a:spLocks noChangeArrowheads="1"/>
              </p:cNvSpPr>
              <p:nvPr/>
            </p:nvSpPr>
            <p:spPr bwMode="auto">
              <a:xfrm>
                <a:off x="222250" y="3700463"/>
                <a:ext cx="1982788"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Initiating</a:t>
                </a:r>
              </a:p>
            </p:txBody>
          </p:sp>
          <p:sp>
            <p:nvSpPr>
              <p:cNvPr id="192537" name="Rectangle 46"/>
              <p:cNvSpPr>
                <a:spLocks noChangeArrowheads="1"/>
              </p:cNvSpPr>
              <p:nvPr/>
            </p:nvSpPr>
            <p:spPr bwMode="auto">
              <a:xfrm>
                <a:off x="7223125" y="3697288"/>
                <a:ext cx="936625" cy="538162"/>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Closing</a:t>
                </a:r>
              </a:p>
            </p:txBody>
          </p:sp>
          <p:sp>
            <p:nvSpPr>
              <p:cNvPr id="192538" name="Rectangle 47"/>
              <p:cNvSpPr>
                <a:spLocks noChangeArrowheads="1"/>
              </p:cNvSpPr>
              <p:nvPr/>
            </p:nvSpPr>
            <p:spPr bwMode="auto">
              <a:xfrm>
                <a:off x="2189163" y="3702050"/>
                <a:ext cx="1978025"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Planning</a:t>
                </a:r>
              </a:p>
            </p:txBody>
          </p:sp>
          <p:sp>
            <p:nvSpPr>
              <p:cNvPr id="192539" name="Rectangle 48"/>
              <p:cNvSpPr>
                <a:spLocks noChangeArrowheads="1"/>
              </p:cNvSpPr>
              <p:nvPr/>
            </p:nvSpPr>
            <p:spPr bwMode="auto">
              <a:xfrm>
                <a:off x="4175125" y="3700463"/>
                <a:ext cx="3051175"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Executing</a:t>
                </a:r>
              </a:p>
            </p:txBody>
          </p:sp>
          <p:sp>
            <p:nvSpPr>
              <p:cNvPr id="192540" name="Rectangle 49"/>
              <p:cNvSpPr>
                <a:spLocks noChangeArrowheads="1"/>
              </p:cNvSpPr>
              <p:nvPr/>
            </p:nvSpPr>
            <p:spPr bwMode="auto">
              <a:xfrm>
                <a:off x="2192338" y="4233863"/>
                <a:ext cx="5030787" cy="530225"/>
              </a:xfrm>
              <a:prstGeom prst="rect">
                <a:avLst/>
              </a:prstGeom>
              <a:solidFill>
                <a:srgbClr val="F3FA94"/>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Monitoring &amp; Controlling</a:t>
                </a:r>
              </a:p>
            </p:txBody>
          </p:sp>
          <p:sp>
            <p:nvSpPr>
              <p:cNvPr id="192541" name="AutoShape 52"/>
              <p:cNvSpPr>
                <a:spLocks/>
              </p:cNvSpPr>
              <p:nvPr/>
            </p:nvSpPr>
            <p:spPr bwMode="auto">
              <a:xfrm>
                <a:off x="8318500" y="3703638"/>
                <a:ext cx="311150" cy="1062037"/>
              </a:xfrm>
              <a:prstGeom prst="rightBrace">
                <a:avLst>
                  <a:gd name="adj1" fmla="val 5341"/>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2542" name="Text Box 53"/>
              <p:cNvSpPr txBox="1">
                <a:spLocks noChangeArrowheads="1"/>
              </p:cNvSpPr>
              <p:nvPr/>
            </p:nvSpPr>
            <p:spPr bwMode="auto">
              <a:xfrm rot="16200000">
                <a:off x="8145233" y="4098052"/>
                <a:ext cx="13276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PM Process Groups</a:t>
                </a:r>
              </a:p>
            </p:txBody>
          </p:sp>
        </p:grpSp>
      </p:grpSp>
      <p:sp>
        <p:nvSpPr>
          <p:cNvPr id="2" name="Slide Number Placeholder 1"/>
          <p:cNvSpPr>
            <a:spLocks noGrp="1"/>
          </p:cNvSpPr>
          <p:nvPr>
            <p:ph type="sldNum" sz="quarter" idx="12"/>
          </p:nvPr>
        </p:nvSpPr>
        <p:spPr/>
        <p:txBody>
          <a:bodyPr/>
          <a:lstStyle/>
          <a:p>
            <a:fld id="{B8DACC02-A2BD-4578-8E03-6D891060A695}" type="slidenum">
              <a:rPr lang="en-US" smtClean="0"/>
              <a:pPr/>
              <a:t>132</a:t>
            </a:fld>
            <a:endParaRPr lang="en-US" dirty="0"/>
          </a:p>
        </p:txBody>
      </p:sp>
    </p:spTree>
    <p:extLst>
      <p:ext uri="{BB962C8B-B14F-4D97-AF65-F5344CB8AC3E}">
        <p14:creationId xmlns:p14="http://schemas.microsoft.com/office/powerpoint/2010/main" val="32411680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a:effectLst>
                  <a:outerShdw blurRad="38100" dist="38100" dir="2700000" algn="tl">
                    <a:srgbClr val="C0C0C0"/>
                  </a:outerShdw>
                </a:effectLst>
              </a:rPr>
              <a:t>Project &amp; SDLC integration iterative development model</a:t>
            </a:r>
          </a:p>
        </p:txBody>
      </p:sp>
      <p:sp>
        <p:nvSpPr>
          <p:cNvPr id="194562" name="Content Placeholder 2"/>
          <p:cNvSpPr>
            <a:spLocks noGrp="1"/>
          </p:cNvSpPr>
          <p:nvPr>
            <p:ph type="body" idx="1"/>
          </p:nvPr>
        </p:nvSpPr>
        <p:spPr/>
        <p:txBody>
          <a:bodyPr/>
          <a:lstStyle/>
          <a:p>
            <a:r>
              <a:rPr lang="en-US" altLang="en-US" smtClean="0"/>
              <a:t>Planning in the iterative development model</a:t>
            </a:r>
          </a:p>
          <a:p>
            <a:pPr lvl="1"/>
            <a:r>
              <a:rPr lang="en-US" altLang="en-US"/>
              <a:t>Needs to take into consideration the iterations</a:t>
            </a:r>
          </a:p>
          <a:p>
            <a:pPr lvl="1"/>
            <a:r>
              <a:rPr lang="en-US" altLang="en-US"/>
              <a:t>See PMBOK-SWE Ch. 2.4.2.3</a:t>
            </a:r>
          </a:p>
          <a:p>
            <a:pPr lvl="1"/>
            <a:r>
              <a:rPr lang="en-US" altLang="en-US"/>
              <a:t>See also: Kruchten, P (2002, Oct 15) </a:t>
            </a:r>
            <a:r>
              <a:rPr lang="en-US" altLang="en-US" u="sng">
                <a:hlinkClick r:id="rId3"/>
              </a:rPr>
              <a:t>Planning an Iterative Project</a:t>
            </a:r>
            <a:r>
              <a:rPr lang="en-US" altLang="en-US"/>
              <a:t>:  http://www.ibm.com/developerworks/rational/library/2831.html</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133</a:t>
            </a:fld>
            <a:endParaRPr lang="en-US" dirty="0"/>
          </a:p>
        </p:txBody>
      </p:sp>
    </p:spTree>
    <p:extLst>
      <p:ext uri="{BB962C8B-B14F-4D97-AF65-F5344CB8AC3E}">
        <p14:creationId xmlns:p14="http://schemas.microsoft.com/office/powerpoint/2010/main" val="187915717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4"/>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dirty="0" smtClean="0">
                <a:effectLst/>
              </a:rPr>
              <a:t>Project Management Tools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134</a:t>
            </a:fld>
            <a:endParaRPr lang="en-US"/>
          </a:p>
        </p:txBody>
      </p:sp>
    </p:spTree>
    <p:extLst>
      <p:ext uri="{BB962C8B-B14F-4D97-AF65-F5344CB8AC3E}">
        <p14:creationId xmlns:p14="http://schemas.microsoft.com/office/powerpoint/2010/main" val="232380205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Rectangle 4"/>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Management Tools</a:t>
            </a:r>
          </a:p>
        </p:txBody>
      </p:sp>
      <p:sp>
        <p:nvSpPr>
          <p:cNvPr id="198658" name="Rectangle 2"/>
          <p:cNvSpPr>
            <a:spLocks noGrp="1" noChangeArrowheads="1"/>
          </p:cNvSpPr>
          <p:nvPr>
            <p:ph type="body" idx="1"/>
          </p:nvPr>
        </p:nvSpPr>
        <p:spPr/>
        <p:txBody>
          <a:bodyPr/>
          <a:lstStyle/>
          <a:p>
            <a:pPr>
              <a:buFont typeface="Wingdings" panose="05000000000000000000" pitchFamily="2" charset="2"/>
              <a:buNone/>
            </a:pPr>
            <a:r>
              <a:rPr lang="en-US" altLang="en-US" smtClean="0"/>
              <a:t>There are many tools available</a:t>
            </a:r>
          </a:p>
          <a:p>
            <a:r>
              <a:rPr lang="en-US" altLang="en-US" smtClean="0"/>
              <a:t>MS-Project is an example of these tools</a:t>
            </a:r>
          </a:p>
          <a:p>
            <a:r>
              <a:rPr lang="en-US" altLang="en-US" smtClean="0"/>
              <a:t>Basic requirements</a:t>
            </a:r>
          </a:p>
          <a:p>
            <a:pPr lvl="1"/>
            <a:r>
              <a:rPr lang="en-US" altLang="en-US"/>
              <a:t>Develop a Work Breakdown Structure</a:t>
            </a:r>
          </a:p>
          <a:p>
            <a:pPr lvl="1"/>
            <a:r>
              <a:rPr lang="en-US" altLang="en-US"/>
              <a:t>Build network diagram (aka PERT chart)</a:t>
            </a:r>
          </a:p>
          <a:p>
            <a:pPr lvl="1"/>
            <a:r>
              <a:rPr lang="en-US" altLang="en-US"/>
              <a:t>Build Gantt chart</a:t>
            </a:r>
          </a:p>
          <a:p>
            <a:pPr lvl="1"/>
            <a:r>
              <a:rPr lang="en-US" altLang="en-US"/>
              <a:t>Assign resources</a:t>
            </a:r>
          </a:p>
          <a:p>
            <a:pPr lvl="1"/>
            <a:r>
              <a:rPr lang="en-US" altLang="en-US"/>
              <a:t>Calculate critical path and critical chain</a:t>
            </a:r>
          </a:p>
          <a:p>
            <a:r>
              <a:rPr lang="en-US" altLang="en-US" smtClean="0"/>
              <a:t>What is the difference between critical path and critical chain?</a:t>
            </a:r>
          </a:p>
          <a:p>
            <a:pPr lvl="1"/>
            <a:r>
              <a:rPr lang="en-US" altLang="en-US"/>
              <a:t>Critical chain also manages buffer activity durations and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135</a:t>
            </a:fld>
            <a:endParaRPr lang="en-US" dirty="0"/>
          </a:p>
        </p:txBody>
      </p:sp>
    </p:spTree>
    <p:extLst>
      <p:ext uri="{BB962C8B-B14F-4D97-AF65-F5344CB8AC3E}">
        <p14:creationId xmlns:p14="http://schemas.microsoft.com/office/powerpoint/2010/main" val="173350978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050"/>
          <p:cNvSpPr>
            <a:spLocks noGrp="1" noChangeArrowheads="1"/>
          </p:cNvSpPr>
          <p:nvPr>
            <p:ph type="title"/>
          </p:nvPr>
        </p:nvSpPr>
        <p:spPr/>
        <p:txBody>
          <a:bodyPr/>
          <a:lstStyle/>
          <a:p>
            <a:r>
              <a:rPr lang="en-US" altLang="en-US" smtClean="0">
                <a:effectLst>
                  <a:outerShdw blurRad="38100" dist="38100" dir="2700000" algn="tl">
                    <a:srgbClr val="C0C0C0"/>
                  </a:outerShdw>
                </a:effectLst>
              </a:rPr>
              <a:t>PM Tools: Software</a:t>
            </a:r>
          </a:p>
        </p:txBody>
      </p:sp>
      <p:sp>
        <p:nvSpPr>
          <p:cNvPr id="136195" name="Rectangle 2051"/>
          <p:cNvSpPr>
            <a:spLocks noGrp="1" noChangeArrowheads="1"/>
          </p:cNvSpPr>
          <p:nvPr>
            <p:ph type="body" idx="1"/>
          </p:nvPr>
        </p:nvSpPr>
        <p:spPr/>
        <p:txBody>
          <a:bodyPr/>
          <a:lstStyle/>
          <a:p>
            <a:pPr>
              <a:lnSpc>
                <a:spcPct val="90000"/>
              </a:lnSpc>
            </a:pPr>
            <a:r>
              <a:rPr lang="en-US" altLang="en-US" smtClean="0"/>
              <a:t>Low-end</a:t>
            </a:r>
          </a:p>
          <a:p>
            <a:pPr lvl="1">
              <a:lnSpc>
                <a:spcPct val="90000"/>
              </a:lnSpc>
            </a:pPr>
            <a:r>
              <a:rPr lang="en-US" altLang="en-US"/>
              <a:t>Basic features, tasks management, charting</a:t>
            </a:r>
          </a:p>
          <a:p>
            <a:pPr lvl="1">
              <a:lnSpc>
                <a:spcPct val="90000"/>
              </a:lnSpc>
            </a:pPr>
            <a:r>
              <a:rPr lang="en-US" altLang="en-US"/>
              <a:t>MS Excel, Milestones Simplicity</a:t>
            </a:r>
          </a:p>
          <a:p>
            <a:pPr>
              <a:lnSpc>
                <a:spcPct val="90000"/>
              </a:lnSpc>
            </a:pPr>
            <a:r>
              <a:rPr lang="en-US" altLang="en-US" smtClean="0"/>
              <a:t>Mid-market</a:t>
            </a:r>
          </a:p>
          <a:p>
            <a:pPr lvl="1">
              <a:lnSpc>
                <a:spcPct val="90000"/>
              </a:lnSpc>
            </a:pPr>
            <a:r>
              <a:rPr lang="en-US" altLang="en-US"/>
              <a:t>Handle larger projects, multiple projects, analysis tools</a:t>
            </a:r>
          </a:p>
          <a:p>
            <a:pPr lvl="1">
              <a:lnSpc>
                <a:spcPct val="90000"/>
              </a:lnSpc>
            </a:pPr>
            <a:r>
              <a:rPr lang="en-US" altLang="en-US"/>
              <a:t>MS Project (approx. 50% of market)</a:t>
            </a:r>
          </a:p>
          <a:p>
            <a:pPr>
              <a:lnSpc>
                <a:spcPct val="90000"/>
              </a:lnSpc>
            </a:pPr>
            <a:r>
              <a:rPr lang="en-US" altLang="en-US" smtClean="0"/>
              <a:t>High-end</a:t>
            </a:r>
          </a:p>
          <a:p>
            <a:pPr lvl="1">
              <a:lnSpc>
                <a:spcPct val="90000"/>
              </a:lnSpc>
            </a:pPr>
            <a:r>
              <a:rPr lang="en-US" altLang="en-US"/>
              <a:t>Very large projects, specialized needs, enterprise</a:t>
            </a:r>
          </a:p>
          <a:p>
            <a:pPr lvl="1">
              <a:lnSpc>
                <a:spcPct val="90000"/>
              </a:lnSpc>
            </a:pPr>
            <a:r>
              <a:rPr lang="en-US" altLang="en-US"/>
              <a:t>AMS Realtime</a:t>
            </a:r>
          </a:p>
          <a:p>
            <a:pPr lvl="1">
              <a:lnSpc>
                <a:spcPct val="90000"/>
              </a:lnSpc>
            </a:pPr>
            <a:r>
              <a:rPr lang="en-US" altLang="en-US"/>
              <a:t>Primavera Project Manager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136</a:t>
            </a:fld>
            <a:endParaRPr lang="en-US" dirty="0"/>
          </a:p>
        </p:txBody>
      </p:sp>
    </p:spTree>
    <p:extLst>
      <p:ext uri="{BB962C8B-B14F-4D97-AF65-F5344CB8AC3E}">
        <p14:creationId xmlns:p14="http://schemas.microsoft.com/office/powerpoint/2010/main" val="2022288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6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6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6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61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61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619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619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619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6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bldLvl="2"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3" name="Picture 2" descr="WBS_P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4" name="Text Box 3"/>
          <p:cNvSpPr txBox="1">
            <a:spLocks noChangeArrowheads="1"/>
          </p:cNvSpPr>
          <p:nvPr/>
        </p:nvSpPr>
        <p:spPr bwMode="auto">
          <a:xfrm>
            <a:off x="6324600" y="4953001"/>
            <a:ext cx="4267200" cy="1889125"/>
          </a:xfrm>
          <a:prstGeom prst="rect">
            <a:avLst/>
          </a:prstGeom>
          <a:solidFill>
            <a:schemeClr val="bg1"/>
          </a:solidFill>
          <a:ln w="9525">
            <a:solidFill>
              <a:schemeClr val="tx1"/>
            </a:solidFill>
            <a:miter lim="800000"/>
            <a:headEnd/>
            <a:tailEnd/>
          </a:ln>
        </p:spPr>
        <p:txBody>
          <a:bodyPr>
            <a:spAutoFit/>
          </a:bodyPr>
          <a:lstStyle>
            <a:lvl1pPr marL="457200" indent="-4572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Tx/>
              <a:buAutoNum type="arabicPeriod"/>
            </a:pPr>
            <a:r>
              <a:rPr lang="en-US" altLang="en-US" sz="1800">
                <a:latin typeface="Times New Roman" panose="02020603050405020304" pitchFamily="18" charset="0"/>
              </a:rPr>
              <a:t>Breaks project into a hierarchy.</a:t>
            </a:r>
          </a:p>
          <a:p>
            <a:pPr>
              <a:spcBef>
                <a:spcPct val="50000"/>
              </a:spcBef>
              <a:buFontTx/>
              <a:buAutoNum type="arabicPeriod"/>
            </a:pPr>
            <a:r>
              <a:rPr lang="en-US" altLang="en-US" sz="1800">
                <a:latin typeface="Times New Roman" panose="02020603050405020304" pitchFamily="18" charset="0"/>
              </a:rPr>
              <a:t>Creates a clear project structure.</a:t>
            </a:r>
          </a:p>
          <a:p>
            <a:pPr>
              <a:spcBef>
                <a:spcPct val="50000"/>
              </a:spcBef>
              <a:buFontTx/>
              <a:buAutoNum type="arabicPeriod"/>
            </a:pPr>
            <a:r>
              <a:rPr lang="en-US" altLang="en-US" sz="1800">
                <a:latin typeface="Times New Roman" panose="02020603050405020304" pitchFamily="18" charset="0"/>
              </a:rPr>
              <a:t>Avoids risk of missing project elements.</a:t>
            </a:r>
          </a:p>
          <a:p>
            <a:pPr>
              <a:spcBef>
                <a:spcPct val="50000"/>
              </a:spcBef>
              <a:buFontTx/>
              <a:buAutoNum type="arabicPeriod"/>
            </a:pPr>
            <a:r>
              <a:rPr lang="en-US" altLang="en-US" sz="1800">
                <a:latin typeface="Times New Roman" panose="02020603050405020304" pitchFamily="18" charset="0"/>
              </a:rPr>
              <a:t>Enables clarity of high level planning.</a:t>
            </a:r>
          </a:p>
        </p:txBody>
      </p:sp>
      <p:sp>
        <p:nvSpPr>
          <p:cNvPr id="202755" name="Text Box 4"/>
          <p:cNvSpPr txBox="1">
            <a:spLocks noChangeArrowheads="1"/>
          </p:cNvSpPr>
          <p:nvPr/>
        </p:nvSpPr>
        <p:spPr bwMode="auto">
          <a:xfrm>
            <a:off x="1524000" y="14478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a:latin typeface="Times New Roman" panose="02020603050405020304" pitchFamily="18" charset="0"/>
              </a:rPr>
              <a:t>Work Breakdown Structure</a:t>
            </a:r>
          </a:p>
        </p:txBody>
      </p:sp>
      <p:sp>
        <p:nvSpPr>
          <p:cNvPr id="2" name="Slide Number Placeholder 1"/>
          <p:cNvSpPr>
            <a:spLocks noGrp="1"/>
          </p:cNvSpPr>
          <p:nvPr>
            <p:ph type="sldNum" sz="quarter" idx="12"/>
          </p:nvPr>
        </p:nvSpPr>
        <p:spPr/>
        <p:txBody>
          <a:bodyPr/>
          <a:lstStyle/>
          <a:p>
            <a:fld id="{B8DACC02-A2BD-4578-8E03-6D891060A695}" type="slidenum">
              <a:rPr lang="en-US" smtClean="0"/>
              <a:t>137</a:t>
            </a:fld>
            <a:endParaRPr lang="en-US"/>
          </a:p>
        </p:txBody>
      </p:sp>
    </p:spTree>
    <p:extLst>
      <p:ext uri="{BB962C8B-B14F-4D97-AF65-F5344CB8AC3E}">
        <p14:creationId xmlns:p14="http://schemas.microsoft.com/office/powerpoint/2010/main" val="245261405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p:txBody>
          <a:bodyPr/>
          <a:lstStyle/>
          <a:p>
            <a:r>
              <a:rPr lang="en-US" altLang="en-US" smtClean="0">
                <a:effectLst>
                  <a:outerShdw blurRad="38100" dist="38100" dir="2700000" algn="tl">
                    <a:srgbClr val="C0C0C0"/>
                  </a:outerShdw>
                </a:effectLst>
              </a:rPr>
              <a:t>Tools: Gantt Chart</a:t>
            </a:r>
          </a:p>
        </p:txBody>
      </p:sp>
      <p:pic>
        <p:nvPicPr>
          <p:cNvPr id="204802" name="Picture 1027"/>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
        <p:nvSpPr>
          <p:cNvPr id="2" name="Slide Number Placeholder 1"/>
          <p:cNvSpPr>
            <a:spLocks noGrp="1"/>
          </p:cNvSpPr>
          <p:nvPr>
            <p:ph type="sldNum" sz="quarter" idx="12"/>
          </p:nvPr>
        </p:nvSpPr>
        <p:spPr/>
        <p:txBody>
          <a:bodyPr/>
          <a:lstStyle/>
          <a:p>
            <a:fld id="{B8DACC02-A2BD-4578-8E03-6D891060A695}" type="slidenum">
              <a:rPr lang="en-US" smtClean="0"/>
              <a:pPr/>
              <a:t>138</a:t>
            </a:fld>
            <a:endParaRPr lang="en-US" dirty="0"/>
          </a:p>
        </p:txBody>
      </p:sp>
    </p:spTree>
    <p:extLst>
      <p:ext uri="{BB962C8B-B14F-4D97-AF65-F5344CB8AC3E}">
        <p14:creationId xmlns:p14="http://schemas.microsoft.com/office/powerpoint/2010/main" val="133592968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1026"/>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Tools: Network Diagram</a:t>
            </a:r>
          </a:p>
        </p:txBody>
      </p:sp>
      <p:pic>
        <p:nvPicPr>
          <p:cNvPr id="206850" name="Picture 1027"/>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
        <p:nvSpPr>
          <p:cNvPr id="2" name="Slide Number Placeholder 1"/>
          <p:cNvSpPr>
            <a:spLocks noGrp="1"/>
          </p:cNvSpPr>
          <p:nvPr>
            <p:ph type="sldNum" sz="quarter" idx="12"/>
          </p:nvPr>
        </p:nvSpPr>
        <p:spPr/>
        <p:txBody>
          <a:bodyPr/>
          <a:lstStyle/>
          <a:p>
            <a:fld id="{B8DACC02-A2BD-4578-8E03-6D891060A695}" type="slidenum">
              <a:rPr lang="en-US" smtClean="0"/>
              <a:pPr/>
              <a:t>139</a:t>
            </a:fld>
            <a:endParaRPr lang="en-US" dirty="0"/>
          </a:p>
        </p:txBody>
      </p:sp>
    </p:spTree>
    <p:extLst>
      <p:ext uri="{BB962C8B-B14F-4D97-AF65-F5344CB8AC3E}">
        <p14:creationId xmlns:p14="http://schemas.microsoft.com/office/powerpoint/2010/main" val="130021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smtClean="0"/>
              <a:t>Organizational Culture (1 of 2)</a:t>
            </a:r>
            <a:endParaRPr lang="en-US" dirty="0"/>
          </a:p>
        </p:txBody>
      </p:sp>
      <p:sp>
        <p:nvSpPr>
          <p:cNvPr id="20485" name="Rectangle 3"/>
          <p:cNvSpPr>
            <a:spLocks noGrp="1" noChangeArrowheads="1"/>
          </p:cNvSpPr>
          <p:nvPr>
            <p:ph idx="1"/>
          </p:nvPr>
        </p:nvSpPr>
        <p:spPr/>
        <p:txBody>
          <a:bodyPr/>
          <a:lstStyle/>
          <a:p>
            <a:r>
              <a:rPr lang="en-US" smtClean="0"/>
              <a:t>Organizational culture is a set of shared assumptions, values, and behaviors that characterize the functioning of an organization</a:t>
            </a:r>
          </a:p>
          <a:p>
            <a:r>
              <a:rPr lang="en-US" smtClean="0"/>
              <a:t>Many experts believe the underlying causes of many companies’ problems are not the structure or staff, but the culture</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270516768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smtClean="0"/>
              <a:t>Chapter Summary</a:t>
            </a:r>
            <a:endParaRPr lang="en-US" dirty="0"/>
          </a:p>
        </p:txBody>
      </p:sp>
      <p:sp>
        <p:nvSpPr>
          <p:cNvPr id="34821" name="Rectangle 3"/>
          <p:cNvSpPr>
            <a:spLocks noGrp="1" noChangeArrowheads="1"/>
          </p:cNvSpPr>
          <p:nvPr>
            <p:ph idx="1"/>
          </p:nvPr>
        </p:nvSpPr>
        <p:spPr/>
        <p:txBody>
          <a:bodyPr>
            <a:normAutofit fontScale="92500"/>
          </a:bodyPr>
          <a:lstStyle/>
          <a:p>
            <a:r>
              <a:rPr lang="en-US" dirty="0" smtClean="0"/>
              <a:t>Project managers need to take a systems approach when working on projects</a:t>
            </a:r>
          </a:p>
          <a:p>
            <a:r>
              <a:rPr lang="en-US" dirty="0" smtClean="0"/>
              <a:t>Organizations have four different frames: structural, human resources, political, and symbolic</a:t>
            </a:r>
          </a:p>
          <a:p>
            <a:r>
              <a:rPr lang="en-US" dirty="0" smtClean="0"/>
              <a:t>The structure and culture of an organization have strong implications for project managers</a:t>
            </a:r>
          </a:p>
          <a:p>
            <a:r>
              <a:rPr lang="en-US" dirty="0" smtClean="0"/>
              <a:t>Projects should successfully pass through each phase of the project life cycle</a:t>
            </a:r>
          </a:p>
          <a:p>
            <a:r>
              <a:rPr lang="en-US" dirty="0" smtClean="0"/>
              <a:t>Project managers need to consider several factors due to the unique context of information technology projects</a:t>
            </a:r>
          </a:p>
          <a:p>
            <a:r>
              <a:rPr lang="en-US" dirty="0" smtClean="0"/>
              <a:t>Recent trends affecting IT project management include globalization, outsourcing, virtual teams, and agile project management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140</a:t>
            </a:fld>
            <a:endParaRPr lang="en-US" dirty="0"/>
          </a:p>
        </p:txBody>
      </p:sp>
    </p:spTree>
    <p:extLst>
      <p:ext uri="{BB962C8B-B14F-4D97-AF65-F5344CB8AC3E}">
        <p14:creationId xmlns:p14="http://schemas.microsoft.com/office/powerpoint/2010/main" val="2491664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smtClean="0"/>
              <a:t>Organizational Culture (2 of 2)</a:t>
            </a:r>
            <a:endParaRPr lang="en-US" dirty="0"/>
          </a:p>
        </p:txBody>
      </p:sp>
      <p:sp>
        <p:nvSpPr>
          <p:cNvPr id="21507" name="Rectangle 5"/>
          <p:cNvSpPr>
            <a:spLocks noGrp="1" noChangeArrowheads="1"/>
          </p:cNvSpPr>
          <p:nvPr>
            <p:ph idx="1"/>
          </p:nvPr>
        </p:nvSpPr>
        <p:spPr>
          <a:xfrm>
            <a:off x="347527" y="1447799"/>
            <a:ext cx="11129473" cy="4799091"/>
          </a:xfrm>
        </p:spPr>
        <p:txBody>
          <a:bodyPr>
            <a:normAutofit fontScale="92500" lnSpcReduction="20000"/>
          </a:bodyPr>
          <a:lstStyle/>
          <a:p>
            <a:r>
              <a:rPr lang="en-US" dirty="0" smtClean="0"/>
              <a:t>Ten characteristics of organizational culture:</a:t>
            </a:r>
          </a:p>
          <a:p>
            <a:pPr lvl="1"/>
            <a:r>
              <a:rPr lang="en-US" dirty="0" smtClean="0"/>
              <a:t>Member identity*</a:t>
            </a:r>
          </a:p>
          <a:p>
            <a:pPr lvl="1"/>
            <a:r>
              <a:rPr lang="en-US" dirty="0" smtClean="0"/>
              <a:t>Group emphasis*</a:t>
            </a:r>
          </a:p>
          <a:p>
            <a:pPr lvl="1"/>
            <a:r>
              <a:rPr lang="en-US" dirty="0" smtClean="0"/>
              <a:t>People focus</a:t>
            </a:r>
          </a:p>
          <a:p>
            <a:pPr lvl="1"/>
            <a:r>
              <a:rPr lang="en-US" dirty="0" smtClean="0"/>
              <a:t>Unit integration*</a:t>
            </a:r>
          </a:p>
          <a:p>
            <a:pPr lvl="1"/>
            <a:r>
              <a:rPr lang="en-US" dirty="0" smtClean="0"/>
              <a:t>Control</a:t>
            </a:r>
          </a:p>
          <a:p>
            <a:pPr lvl="1"/>
            <a:r>
              <a:rPr lang="en-US" dirty="0" smtClean="0"/>
              <a:t>Risk tolerance*</a:t>
            </a:r>
          </a:p>
          <a:p>
            <a:pPr lvl="1"/>
            <a:r>
              <a:rPr lang="en-US" dirty="0" smtClean="0"/>
              <a:t>Reward criteria*</a:t>
            </a:r>
          </a:p>
          <a:p>
            <a:pPr lvl="1"/>
            <a:r>
              <a:rPr lang="en-US" dirty="0" smtClean="0"/>
              <a:t>Conflict tolerance*</a:t>
            </a:r>
          </a:p>
          <a:p>
            <a:pPr lvl="1"/>
            <a:r>
              <a:rPr lang="en-US" dirty="0" smtClean="0"/>
              <a:t>Means-ends orientation</a:t>
            </a:r>
          </a:p>
          <a:p>
            <a:pPr lvl="1"/>
            <a:r>
              <a:rPr lang="en-US" dirty="0" smtClean="0"/>
              <a:t>Open-systems focus*</a:t>
            </a:r>
          </a:p>
          <a:p>
            <a:endParaRPr lang="en-US" dirty="0" smtClean="0"/>
          </a:p>
          <a:p>
            <a:r>
              <a:rPr lang="en-US" dirty="0" smtClean="0"/>
              <a:t>*Project work is most successful in an organizational culture where these items are strong/high and other items are balanced. </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2900518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smtClean="0"/>
              <a:t>Focusing on Stakeholder Needs</a:t>
            </a:r>
            <a:endParaRPr lang="en-US" dirty="0"/>
          </a:p>
        </p:txBody>
      </p:sp>
      <p:sp>
        <p:nvSpPr>
          <p:cNvPr id="22533" name="Rectangle 3"/>
          <p:cNvSpPr>
            <a:spLocks noGrp="1" noChangeArrowheads="1"/>
          </p:cNvSpPr>
          <p:nvPr>
            <p:ph idx="1"/>
          </p:nvPr>
        </p:nvSpPr>
        <p:spPr/>
        <p:txBody>
          <a:bodyPr/>
          <a:lstStyle/>
          <a:p>
            <a:r>
              <a:rPr lang="en-US" smtClean="0"/>
              <a:t>Project managers must take time to identify, understand, and manage relationships with all project stakeholders</a:t>
            </a:r>
          </a:p>
          <a:p>
            <a:r>
              <a:rPr lang="en-US" smtClean="0"/>
              <a:t>Using the four frames of organizations can help meet stakeholder needs and expectations</a:t>
            </a:r>
          </a:p>
          <a:p>
            <a:r>
              <a:rPr lang="en-US" smtClean="0"/>
              <a:t>Senior executives/top management are very important stakeholders</a:t>
            </a:r>
          </a:p>
          <a:p>
            <a:r>
              <a:rPr lang="en-US" smtClean="0"/>
              <a:t>See Chapter 13, Project Stakeholder Management, for more information</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43241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Importance of Top Management Commitment</a:t>
            </a:r>
            <a:endParaRPr lang="en-US" dirty="0"/>
          </a:p>
        </p:txBody>
      </p:sp>
      <p:sp>
        <p:nvSpPr>
          <p:cNvPr id="2" name="Content Placeholder 1"/>
          <p:cNvSpPr>
            <a:spLocks noGrp="1"/>
          </p:cNvSpPr>
          <p:nvPr>
            <p:ph idx="1"/>
          </p:nvPr>
        </p:nvSpPr>
        <p:spPr/>
        <p:txBody>
          <a:bodyPr/>
          <a:lstStyle/>
          <a:p>
            <a:r>
              <a:rPr lang="en-US" smtClean="0"/>
              <a:t>People in top management positions are key stakeholders in projects</a:t>
            </a:r>
          </a:p>
          <a:p>
            <a:r>
              <a:rPr lang="en-US" smtClean="0"/>
              <a:t> A very important factor in helping project managers successfully lead projects is the level of commitment and support they receive from top management</a:t>
            </a:r>
          </a:p>
          <a:p>
            <a:r>
              <a:rPr lang="en-US" smtClean="0"/>
              <a:t>Without top management commitment, many projects will fail.</a:t>
            </a:r>
          </a:p>
          <a:p>
            <a:r>
              <a:rPr lang="en-US" smtClean="0"/>
              <a:t>Some projects have a senior manager called a champion who acts as a key proponent for a project.</a:t>
            </a:r>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4237531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Importance of Top Management Commitment</a:t>
            </a:r>
            <a:endParaRPr lang="en-US" dirty="0"/>
          </a:p>
        </p:txBody>
      </p:sp>
      <p:sp>
        <p:nvSpPr>
          <p:cNvPr id="2" name="Content Placeholder 1"/>
          <p:cNvSpPr>
            <a:spLocks noGrp="1"/>
          </p:cNvSpPr>
          <p:nvPr>
            <p:ph idx="1"/>
          </p:nvPr>
        </p:nvSpPr>
        <p:spPr/>
        <p:txBody>
          <a:bodyPr/>
          <a:lstStyle/>
          <a:p>
            <a:r>
              <a:rPr lang="en-US" smtClean="0"/>
              <a:t>How top management can help project managers</a:t>
            </a:r>
          </a:p>
          <a:p>
            <a:pPr lvl="1"/>
            <a:r>
              <a:rPr lang="en-US" smtClean="0"/>
              <a:t>Providing adequate resources</a:t>
            </a:r>
          </a:p>
          <a:p>
            <a:pPr lvl="1"/>
            <a:r>
              <a:rPr lang="en-US" smtClean="0"/>
              <a:t>Approving unique project needs in a timely manner</a:t>
            </a:r>
          </a:p>
          <a:p>
            <a:pPr lvl="1"/>
            <a:r>
              <a:rPr lang="en-US" smtClean="0"/>
              <a:t>Getting cooperation from other parts of the organization</a:t>
            </a:r>
          </a:p>
          <a:p>
            <a:pPr lvl="1"/>
            <a:r>
              <a:rPr lang="en-US" smtClean="0"/>
              <a:t>Mentoring and coaching on leadership issues</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704193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Best Practice</a:t>
            </a:r>
            <a:endParaRPr lang="en-US" dirty="0"/>
          </a:p>
        </p:txBody>
      </p:sp>
      <p:sp>
        <p:nvSpPr>
          <p:cNvPr id="23555" name="Content Placeholder 2"/>
          <p:cNvSpPr>
            <a:spLocks noGrp="1"/>
          </p:cNvSpPr>
          <p:nvPr>
            <p:ph idx="1"/>
          </p:nvPr>
        </p:nvSpPr>
        <p:spPr/>
        <p:txBody>
          <a:bodyPr/>
          <a:lstStyle/>
          <a:p>
            <a:r>
              <a:rPr lang="en-US" dirty="0" smtClean="0"/>
              <a:t>IT governance addresses the authority and control for key IT activities in organizations,  including IT infrastructure, IT use, and project management</a:t>
            </a:r>
          </a:p>
          <a:p>
            <a:r>
              <a:rPr lang="en-US" dirty="0" smtClean="0"/>
              <a:t>A lack of IT governance can be dangerous, as evidenced by three well-publicized IT project failures in Australia</a:t>
            </a:r>
          </a:p>
          <a:p>
            <a:pPr lvl="1"/>
            <a:r>
              <a:rPr lang="en-US" dirty="0" smtClean="0"/>
              <a:t>Sydney Water’s customer relationship management system</a:t>
            </a:r>
          </a:p>
          <a:p>
            <a:pPr lvl="1"/>
            <a:r>
              <a:rPr lang="en-US" dirty="0" smtClean="0"/>
              <a:t>The Royal Melbourne Institute of Technology’s academic management system</a:t>
            </a:r>
          </a:p>
          <a:p>
            <a:pPr lvl="1"/>
            <a:r>
              <a:rPr lang="en-US" dirty="0" err="1" smtClean="0"/>
              <a:t>One.Tel’s</a:t>
            </a:r>
            <a:r>
              <a:rPr lang="en-US" dirty="0" smtClean="0"/>
              <a:t> billing system</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83537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50000"/>
              </a:lnSpc>
            </a:pPr>
            <a:r>
              <a:rPr lang="en-US" dirty="0"/>
              <a:t>Introduction</a:t>
            </a:r>
          </a:p>
          <a:p>
            <a:pPr>
              <a:lnSpc>
                <a:spcPct val="150000"/>
              </a:lnSpc>
            </a:pPr>
            <a:r>
              <a:rPr lang="en-US" dirty="0"/>
              <a:t>Project and Product Life </a:t>
            </a:r>
            <a:r>
              <a:rPr lang="en-US" dirty="0" smtClean="0"/>
              <a:t>Cycles</a:t>
            </a:r>
          </a:p>
          <a:p>
            <a:pPr>
              <a:lnSpc>
                <a:spcPct val="150000"/>
              </a:lnSpc>
            </a:pPr>
            <a:r>
              <a:rPr lang="en-US" dirty="0"/>
              <a:t>Agile Project </a:t>
            </a:r>
            <a:r>
              <a:rPr lang="en-US" dirty="0" smtClean="0"/>
              <a:t>Management</a:t>
            </a:r>
          </a:p>
          <a:p>
            <a:pPr>
              <a:lnSpc>
                <a:spcPct val="150000"/>
              </a:lnSpc>
            </a:pPr>
            <a:r>
              <a:rPr lang="en-US" dirty="0"/>
              <a:t>Software Project </a:t>
            </a:r>
            <a:r>
              <a:rPr lang="en-US" dirty="0" smtClean="0"/>
              <a:t>Management Fundamentals</a:t>
            </a:r>
          </a:p>
          <a:p>
            <a:pPr>
              <a:lnSpc>
                <a:spcPct val="150000"/>
              </a:lnSpc>
            </a:pPr>
            <a:r>
              <a:rPr lang="en-US" dirty="0"/>
              <a:t>Project Management Tools</a:t>
            </a:r>
            <a:endParaRPr lang="en-US" dirty="0" smtClean="0"/>
          </a:p>
          <a:p>
            <a:pPr>
              <a:lnSpc>
                <a:spcPct val="15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normAutofit fontScale="90000"/>
          </a:bodyPr>
          <a:lstStyle/>
          <a:p>
            <a:r>
              <a:rPr lang="en-US" smtClean="0"/>
              <a:t>The Need for Organizational Commitment to Information Technology</a:t>
            </a:r>
            <a:endParaRPr lang="en-US" dirty="0"/>
          </a:p>
        </p:txBody>
      </p:sp>
      <p:sp>
        <p:nvSpPr>
          <p:cNvPr id="24581" name="Rectangle 3"/>
          <p:cNvSpPr>
            <a:spLocks noGrp="1" noChangeArrowheads="1"/>
          </p:cNvSpPr>
          <p:nvPr>
            <p:ph idx="1"/>
          </p:nvPr>
        </p:nvSpPr>
        <p:spPr/>
        <p:txBody>
          <a:bodyPr/>
          <a:lstStyle/>
          <a:p>
            <a:r>
              <a:rPr lang="en-US" smtClean="0"/>
              <a:t>If the organization has a negative attitude toward IT, it will be difficult for an IT project to succeed</a:t>
            </a:r>
          </a:p>
          <a:p>
            <a:r>
              <a:rPr lang="en-US" smtClean="0"/>
              <a:t>Having a Chief Information Officer (CIO) at a high level in the organization helps IT projects</a:t>
            </a:r>
          </a:p>
          <a:p>
            <a:r>
              <a:rPr lang="en-US" smtClean="0"/>
              <a:t>Assigning non-IT people to IT projects also encourage more commitment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92863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smtClean="0"/>
              <a:t>The Need for Organizational Standards</a:t>
            </a:r>
            <a:endParaRPr lang="en-US" dirty="0"/>
          </a:p>
        </p:txBody>
      </p:sp>
      <p:sp>
        <p:nvSpPr>
          <p:cNvPr id="25605" name="Rectangle 3"/>
          <p:cNvSpPr>
            <a:spLocks noGrp="1" noChangeArrowheads="1"/>
          </p:cNvSpPr>
          <p:nvPr>
            <p:ph idx="1"/>
          </p:nvPr>
        </p:nvSpPr>
        <p:spPr/>
        <p:txBody>
          <a:bodyPr/>
          <a:lstStyle/>
          <a:p>
            <a:r>
              <a:rPr lang="en-US" smtClean="0"/>
              <a:t>Standards and guidelines help project managers be more effective</a:t>
            </a:r>
          </a:p>
          <a:p>
            <a:r>
              <a:rPr lang="en-US" smtClean="0"/>
              <a:t>Senior management can encourage</a:t>
            </a:r>
          </a:p>
          <a:p>
            <a:pPr lvl="1"/>
            <a:r>
              <a:rPr lang="en-US" smtClean="0"/>
              <a:t>the use of standard forms and software for project management</a:t>
            </a:r>
          </a:p>
          <a:p>
            <a:pPr lvl="1"/>
            <a:r>
              <a:rPr lang="en-US" smtClean="0"/>
              <a:t>the development and use of guidelines for writing project plans or providing status information</a:t>
            </a:r>
          </a:p>
          <a:p>
            <a:pPr lvl="1"/>
            <a:r>
              <a:rPr lang="en-US" smtClean="0"/>
              <a:t>the creation of a project management office or center of excellence</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870015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a:bodyPr>
          <a:lstStyle/>
          <a:p>
            <a:r>
              <a:rPr lang="en-US" altLang="en-US" dirty="0"/>
              <a:t>Project Managers </a:t>
            </a:r>
          </a:p>
        </p:txBody>
      </p:sp>
      <p:sp>
        <p:nvSpPr>
          <p:cNvPr id="88067" name="Rectangle 3"/>
          <p:cNvSpPr>
            <a:spLocks noGrp="1" noChangeArrowheads="1"/>
          </p:cNvSpPr>
          <p:nvPr>
            <p:ph type="body" idx="1"/>
          </p:nvPr>
        </p:nvSpPr>
        <p:spPr/>
        <p:txBody>
          <a:bodyPr/>
          <a:lstStyle/>
          <a:p>
            <a:r>
              <a:rPr lang="en-US" altLang="en-US" smtClean="0"/>
              <a:t>Growing demand for software project managers</a:t>
            </a:r>
          </a:p>
          <a:p>
            <a:pPr lvl="1"/>
            <a:r>
              <a:rPr lang="en-US" altLang="en-US"/>
              <a:t>Organizations have become customer-driven.</a:t>
            </a:r>
          </a:p>
          <a:p>
            <a:pPr lvl="1"/>
            <a:r>
              <a:rPr lang="en-US" altLang="en-US"/>
              <a:t>Organizations have evolved from function to process structures.</a:t>
            </a:r>
          </a:p>
          <a:p>
            <a:pPr lvl="1"/>
            <a:r>
              <a:rPr lang="en-US" altLang="en-US"/>
              <a:t>Organizations are using task forces more frequently.</a:t>
            </a:r>
          </a:p>
          <a:p>
            <a:pPr lvl="1"/>
            <a:r>
              <a:rPr lang="en-US" altLang="en-US"/>
              <a:t>Organizations have become more project-oriented. </a:t>
            </a:r>
          </a:p>
          <a:p>
            <a:r>
              <a:rPr lang="en-US" altLang="en-US" smtClean="0"/>
              <a:t>From the organization perspective, project managers are needed to:</a:t>
            </a:r>
          </a:p>
          <a:p>
            <a:pPr lvl="1"/>
            <a:r>
              <a:rPr lang="en-US" altLang="en-US"/>
              <a:t>Gain market share</a:t>
            </a:r>
          </a:p>
          <a:p>
            <a:pPr lvl="1"/>
            <a:r>
              <a:rPr lang="en-US" altLang="en-US"/>
              <a:t>Be first to market</a:t>
            </a:r>
          </a:p>
          <a:p>
            <a:pPr lvl="1"/>
            <a:r>
              <a:rPr lang="en-US" altLang="en-US"/>
              <a:t>Stay profitable</a:t>
            </a:r>
          </a:p>
          <a:p>
            <a:pPr lvl="1"/>
            <a:r>
              <a:rPr lang="en-US" altLang="en-US"/>
              <a:t>Maintain Quality</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02558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0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06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06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0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a:bodyPr>
          <a:lstStyle/>
          <a:p>
            <a:r>
              <a:rPr lang="en-US" altLang="en-US" dirty="0"/>
              <a:t>Project Managers </a:t>
            </a:r>
          </a:p>
        </p:txBody>
      </p:sp>
      <p:sp>
        <p:nvSpPr>
          <p:cNvPr id="90115" name="Rectangle 3"/>
          <p:cNvSpPr>
            <a:spLocks noGrp="1" noChangeArrowheads="1"/>
          </p:cNvSpPr>
          <p:nvPr>
            <p:ph type="body" idx="1"/>
          </p:nvPr>
        </p:nvSpPr>
        <p:spPr/>
        <p:txBody>
          <a:bodyPr/>
          <a:lstStyle/>
          <a:p>
            <a:r>
              <a:rPr lang="en-US" altLang="en-US" dirty="0" smtClean="0"/>
              <a:t>Project Managers are mainly responsible for all issues related to the software project; issues may vary depending on the project scale, some of the common issues are:</a:t>
            </a:r>
          </a:p>
          <a:p>
            <a:pPr lvl="1"/>
            <a:r>
              <a:rPr lang="en-US" altLang="en-US" dirty="0"/>
              <a:t>Schedule</a:t>
            </a:r>
          </a:p>
          <a:p>
            <a:pPr lvl="1"/>
            <a:r>
              <a:rPr lang="en-US" altLang="en-US" dirty="0"/>
              <a:t>Budget</a:t>
            </a:r>
          </a:p>
          <a:p>
            <a:pPr lvl="1"/>
            <a:r>
              <a:rPr lang="en-US" altLang="en-US" dirty="0"/>
              <a:t>Quality</a:t>
            </a:r>
          </a:p>
          <a:p>
            <a:pPr lvl="1"/>
            <a:r>
              <a:rPr lang="en-US" altLang="en-US" dirty="0"/>
              <a:t>Delivery of products</a:t>
            </a:r>
          </a:p>
          <a:p>
            <a:pPr lvl="1"/>
            <a:r>
              <a:rPr lang="en-US" altLang="en-US" dirty="0"/>
              <a:t>Locking in resources</a:t>
            </a:r>
          </a:p>
          <a:p>
            <a:r>
              <a:rPr lang="en-US" altLang="en-US" dirty="0" smtClean="0"/>
              <a:t>Bottom line, as a project manager you will notice that most of your time is consumed chasing and collecting the status of project tasks.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894893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en-US" dirty="0"/>
              <a:t>The Field</a:t>
            </a:r>
          </a:p>
        </p:txBody>
      </p:sp>
      <p:sp>
        <p:nvSpPr>
          <p:cNvPr id="12291" name="Rectangle 3"/>
          <p:cNvSpPr>
            <a:spLocks noGrp="1" noChangeArrowheads="1"/>
          </p:cNvSpPr>
          <p:nvPr>
            <p:ph type="body" idx="1"/>
          </p:nvPr>
        </p:nvSpPr>
        <p:spPr/>
        <p:txBody>
          <a:bodyPr/>
          <a:lstStyle/>
          <a:p>
            <a:pPr>
              <a:lnSpc>
                <a:spcPct val="90000"/>
              </a:lnSpc>
            </a:pPr>
            <a:r>
              <a:rPr lang="en-US" altLang="en-US" smtClean="0"/>
              <a:t>Jobs: where are they?</a:t>
            </a:r>
          </a:p>
          <a:p>
            <a:pPr>
              <a:lnSpc>
                <a:spcPct val="90000"/>
              </a:lnSpc>
            </a:pPr>
            <a:r>
              <a:rPr lang="en-US" altLang="en-US" smtClean="0"/>
              <a:t>Professional Organizations</a:t>
            </a:r>
          </a:p>
          <a:p>
            <a:pPr lvl="1">
              <a:lnSpc>
                <a:spcPct val="90000"/>
              </a:lnSpc>
            </a:pPr>
            <a:r>
              <a:rPr lang="en-US" altLang="en-US"/>
              <a:t>Project Management Institute (PMI) (pmi.org)</a:t>
            </a:r>
          </a:p>
          <a:p>
            <a:pPr lvl="2">
              <a:lnSpc>
                <a:spcPct val="90000"/>
              </a:lnSpc>
            </a:pPr>
            <a:r>
              <a:rPr lang="en-US" altLang="en-US" sz="2400"/>
              <a:t>The Project Management Institute (PMI) is an international professional society for project managers founded in 1969</a:t>
            </a:r>
          </a:p>
          <a:p>
            <a:pPr lvl="1">
              <a:lnSpc>
                <a:spcPct val="90000"/>
              </a:lnSpc>
            </a:pPr>
            <a:r>
              <a:rPr lang="en-US" altLang="en-US"/>
              <a:t>Software Engineering Institute (SEI)</a:t>
            </a:r>
          </a:p>
          <a:p>
            <a:pPr lvl="1">
              <a:lnSpc>
                <a:spcPct val="90000"/>
              </a:lnSpc>
            </a:pPr>
            <a:r>
              <a:rPr lang="en-US" altLang="en-US"/>
              <a:t>IEEE Software Engineering Group</a:t>
            </a:r>
          </a:p>
          <a:p>
            <a:pPr>
              <a:lnSpc>
                <a:spcPct val="90000"/>
              </a:lnSpc>
            </a:pPr>
            <a:r>
              <a:rPr lang="en-US" altLang="en-US" smtClean="0"/>
              <a:t>Tools</a:t>
            </a:r>
          </a:p>
          <a:p>
            <a:pPr lvl="1">
              <a:lnSpc>
                <a:spcPct val="90000"/>
              </a:lnSpc>
            </a:pPr>
            <a:r>
              <a:rPr lang="en-US" altLang="en-US"/>
              <a:t>MS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394970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22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2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2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229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en-US" dirty="0"/>
              <a:t>PMI &amp; the PMP certification</a:t>
            </a:r>
          </a:p>
        </p:txBody>
      </p:sp>
      <p:sp>
        <p:nvSpPr>
          <p:cNvPr id="41986" name="Rectangle 1"/>
          <p:cNvSpPr>
            <a:spLocks noGrp="1" noChangeArrowheads="1"/>
          </p:cNvSpPr>
          <p:nvPr>
            <p:ph type="body" idx="1"/>
          </p:nvPr>
        </p:nvSpPr>
        <p:spPr/>
        <p:txBody>
          <a:bodyPr>
            <a:normAutofit lnSpcReduction="10000"/>
          </a:bodyPr>
          <a:lstStyle/>
          <a:p>
            <a:r>
              <a:rPr lang="en-US" altLang="en-US" sz="2400" dirty="0"/>
              <a:t>The Project Management Institute (PMI: </a:t>
            </a:r>
            <a:r>
              <a:rPr lang="en-US" altLang="en-US" sz="2400" dirty="0">
                <a:hlinkClick r:id="rId2"/>
              </a:rPr>
              <a:t>http://www.pmi.org/</a:t>
            </a:r>
            <a:r>
              <a:rPr lang="en-US" altLang="en-US" sz="2400" dirty="0"/>
              <a:t>) is the leading organization in advancing the project management profession</a:t>
            </a:r>
          </a:p>
          <a:p>
            <a:pPr>
              <a:lnSpc>
                <a:spcPct val="90000"/>
              </a:lnSpc>
            </a:pPr>
            <a:r>
              <a:rPr lang="en-US" altLang="en-US" sz="2400" dirty="0"/>
              <a:t>Certifications</a:t>
            </a:r>
          </a:p>
          <a:p>
            <a:pPr lvl="1">
              <a:lnSpc>
                <a:spcPct val="90000"/>
              </a:lnSpc>
            </a:pPr>
            <a:r>
              <a:rPr lang="en-US" altLang="en-US" sz="2000" dirty="0" smtClean="0"/>
              <a:t>PMI PMP</a:t>
            </a:r>
          </a:p>
          <a:p>
            <a:pPr>
              <a:lnSpc>
                <a:spcPct val="90000"/>
              </a:lnSpc>
            </a:pPr>
            <a:r>
              <a:rPr lang="en-US" altLang="en-US" sz="2400" dirty="0"/>
              <a:t>The </a:t>
            </a:r>
            <a:r>
              <a:rPr lang="ja-JP" altLang="en-US" sz="2400" dirty="0"/>
              <a:t>“</a:t>
            </a:r>
            <a:r>
              <a:rPr lang="en-US" altLang="ja-JP" sz="2400" dirty="0"/>
              <a:t>PMBOK</a:t>
            </a:r>
            <a:r>
              <a:rPr lang="ja-JP" altLang="en-US" sz="2400" dirty="0"/>
              <a:t>”</a:t>
            </a:r>
            <a:r>
              <a:rPr lang="en-US" altLang="ja-JP" sz="2400" dirty="0"/>
              <a:t> – PMI Body of Knowledge</a:t>
            </a:r>
          </a:p>
          <a:p>
            <a:r>
              <a:rPr lang="en-US" altLang="en-US" sz="2400" dirty="0"/>
              <a:t>PMI has more than 450,000 (as of 2013) members in 185 countries</a:t>
            </a:r>
          </a:p>
          <a:p>
            <a:r>
              <a:rPr lang="en-US" altLang="en-US" sz="2400" dirty="0"/>
              <a:t>Provides support in:</a:t>
            </a:r>
          </a:p>
          <a:p>
            <a:pPr lvl="1"/>
            <a:r>
              <a:rPr lang="en-US" altLang="en-US" sz="2000" dirty="0" smtClean="0"/>
              <a:t>Education and training—seminars, program certification</a:t>
            </a:r>
          </a:p>
          <a:p>
            <a:pPr lvl="1"/>
            <a:r>
              <a:rPr lang="en-US" altLang="en-US" sz="2000" dirty="0" smtClean="0"/>
              <a:t>Professional development and networking—Global Congresses</a:t>
            </a:r>
          </a:p>
          <a:p>
            <a:pPr lvl="1"/>
            <a:r>
              <a:rPr lang="en-US" altLang="en-US" sz="2000" dirty="0" smtClean="0"/>
              <a:t>Professional standards and certification—standards for project-related activities (the PMBOK, scheduling, portfolios)</a:t>
            </a:r>
          </a:p>
          <a:p>
            <a:r>
              <a:rPr lang="en-US" altLang="en-US" sz="2400" dirty="0"/>
              <a:t>The Project Management Professional (PMP) certification is amongst the most valuable certifications in the IT field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88350237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normAutofit/>
          </a:bodyPr>
          <a:lstStyle/>
          <a:p>
            <a:r>
              <a:rPr lang="en-US" altLang="en-US" dirty="0"/>
              <a:t>The Project Manager</a:t>
            </a:r>
          </a:p>
        </p:txBody>
      </p:sp>
      <p:sp>
        <p:nvSpPr>
          <p:cNvPr id="34819" name="Rectangle 4"/>
          <p:cNvSpPr>
            <a:spLocks noGrp="1" noChangeArrowheads="1"/>
          </p:cNvSpPr>
          <p:nvPr>
            <p:ph type="body" idx="1"/>
          </p:nvPr>
        </p:nvSpPr>
        <p:spPr/>
        <p:txBody>
          <a:bodyPr>
            <a:normAutofit lnSpcReduction="10000"/>
          </a:bodyPr>
          <a:lstStyle/>
          <a:p>
            <a:pPr>
              <a:buFont typeface="Wingdings" charset="0"/>
              <a:buNone/>
              <a:defRPr/>
            </a:pPr>
            <a:r>
              <a:rPr lang="en-US" b="1" dirty="0">
                <a:effectLst>
                  <a:outerShdw blurRad="38100" dist="38100" dir="2700000" algn="tl">
                    <a:srgbClr val="DDDDDD"/>
                  </a:outerShdw>
                </a:effectLst>
                <a:ea typeface="ＭＳ Ｐゴシック" charset="0"/>
                <a:cs typeface="ＭＳ Ｐゴシック" charset="0"/>
              </a:rPr>
              <a:t>The Role of the Project Manager</a:t>
            </a:r>
            <a:endParaRPr lang="en-US" b="1" dirty="0">
              <a:ea typeface="ＭＳ Ｐゴシック" charset="0"/>
              <a:cs typeface="ＭＳ Ｐゴシック" charset="0"/>
            </a:endParaRPr>
          </a:p>
          <a:p>
            <a:pPr>
              <a:defRPr/>
            </a:pPr>
            <a:r>
              <a:rPr lang="en-US" dirty="0">
                <a:ea typeface="ＭＳ Ｐゴシック" charset="0"/>
                <a:cs typeface="ＭＳ Ｐゴシック" charset="0"/>
              </a:rPr>
              <a:t>Job descriptions vary, but most include responsibilities like planning, scheduling, coordinating, and working with people to achieve project goals</a:t>
            </a:r>
          </a:p>
          <a:p>
            <a:pPr>
              <a:defRPr/>
            </a:pPr>
            <a:r>
              <a:rPr lang="en-US" dirty="0">
                <a:ea typeface="ＭＳ Ｐゴシック" charset="0"/>
                <a:cs typeface="ＭＳ Ｐゴシック" charset="0"/>
              </a:rPr>
              <a:t>Remember that 97% of successful projects were led by experienced project managers, who can often help influence success factors</a:t>
            </a:r>
          </a:p>
          <a:p>
            <a:pPr>
              <a:buFont typeface="Wingdings" charset="0"/>
              <a:buNone/>
              <a:defRPr/>
            </a:pPr>
            <a:r>
              <a:rPr lang="en-US" b="1" dirty="0">
                <a:effectLst>
                  <a:outerShdw blurRad="38100" dist="38100" dir="2700000" algn="tl">
                    <a:srgbClr val="DDDDDD"/>
                  </a:outerShdw>
                </a:effectLst>
                <a:ea typeface="ＭＳ Ｐゴシック" charset="0"/>
                <a:cs typeface="ＭＳ Ｐゴシック" charset="0"/>
              </a:rPr>
              <a:t>Skills for Project Managers</a:t>
            </a:r>
            <a:endParaRPr lang="en-US" b="1" dirty="0">
              <a:ea typeface="ＭＳ Ｐゴシック" charset="0"/>
              <a:cs typeface="ＭＳ Ｐゴシック" charset="0"/>
            </a:endParaRPr>
          </a:p>
          <a:p>
            <a:pPr>
              <a:buFont typeface="Wingdings" charset="0"/>
              <a:buNone/>
              <a:defRPr/>
            </a:pPr>
            <a:r>
              <a:rPr lang="en-US" dirty="0">
                <a:ea typeface="ＭＳ Ｐゴシック" charset="0"/>
                <a:cs typeface="ＭＳ Ｐゴシック" charset="0"/>
              </a:rPr>
              <a:t>Project managers need a wide variety of skills</a:t>
            </a:r>
          </a:p>
          <a:p>
            <a:pPr>
              <a:defRPr/>
            </a:pPr>
            <a:r>
              <a:rPr lang="en-US" dirty="0">
                <a:ea typeface="ＭＳ Ｐゴシック" charset="0"/>
                <a:cs typeface="ＭＳ Ｐゴシック" charset="0"/>
              </a:rPr>
              <a:t>They should:</a:t>
            </a:r>
          </a:p>
          <a:p>
            <a:pPr lvl="1">
              <a:buFont typeface="Courier New" panose="02070309020205020404" pitchFamily="49" charset="0"/>
              <a:buChar char="o"/>
              <a:defRPr/>
            </a:pPr>
            <a:r>
              <a:rPr lang="en-US" dirty="0">
                <a:ea typeface="ＭＳ Ｐゴシック" charset="0"/>
              </a:rPr>
              <a:t>Be comfortable with change</a:t>
            </a:r>
          </a:p>
          <a:p>
            <a:pPr lvl="1">
              <a:buFont typeface="Courier New" panose="02070309020205020404" pitchFamily="49" charset="0"/>
              <a:buChar char="o"/>
              <a:defRPr/>
            </a:pPr>
            <a:r>
              <a:rPr lang="en-US" dirty="0">
                <a:ea typeface="ＭＳ Ｐゴシック" charset="0"/>
              </a:rPr>
              <a:t>Understand the organizations they work in and with</a:t>
            </a:r>
          </a:p>
          <a:p>
            <a:pPr lvl="1">
              <a:buFont typeface="Courier New" panose="02070309020205020404" pitchFamily="49" charset="0"/>
              <a:buChar char="o"/>
              <a:defRPr/>
            </a:pPr>
            <a:r>
              <a:rPr lang="en-US" dirty="0">
                <a:ea typeface="ＭＳ Ｐゴシック" charset="0"/>
              </a:rPr>
              <a:t>Be able to lead teams to accomplish project goals</a:t>
            </a:r>
          </a:p>
          <a:p>
            <a:pPr>
              <a:buFont typeface="Wingdings" charset="0"/>
              <a:buChar char="q"/>
              <a:defRPr/>
            </a:pPr>
            <a:endParaRPr lang="en-US"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681041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a:bodyPr>
          <a:lstStyle/>
          <a:p>
            <a:r>
              <a:rPr lang="en-US" altLang="en-US" dirty="0"/>
              <a:t>Competencies for Project Managers</a:t>
            </a:r>
          </a:p>
        </p:txBody>
      </p:sp>
      <p:sp>
        <p:nvSpPr>
          <p:cNvPr id="47106" name="Rectangle 4"/>
          <p:cNvSpPr>
            <a:spLocks noGrp="1" noChangeArrowheads="1"/>
          </p:cNvSpPr>
          <p:nvPr>
            <p:ph type="body" idx="1"/>
          </p:nvPr>
        </p:nvSpPr>
        <p:spPr/>
        <p:txBody>
          <a:bodyPr>
            <a:normAutofit fontScale="92500" lnSpcReduction="20000"/>
          </a:bodyPr>
          <a:lstStyle/>
          <a:p>
            <a:pPr marL="457200" indent="-457200">
              <a:buFont typeface="Arial" panose="020B0604020202020204" pitchFamily="34" charset="0"/>
              <a:buAutoNum type="arabicPeriod"/>
            </a:pPr>
            <a:r>
              <a:rPr lang="en-US" altLang="en-US" sz="2000"/>
              <a:t>People skills</a:t>
            </a:r>
          </a:p>
          <a:p>
            <a:pPr marL="457200" indent="-457200">
              <a:buFont typeface="Arial" panose="020B0604020202020204" pitchFamily="34" charset="0"/>
              <a:buAutoNum type="arabicPeriod"/>
            </a:pPr>
            <a:r>
              <a:rPr lang="en-US" altLang="en-US" sz="2000"/>
              <a:t>Leadership</a:t>
            </a:r>
          </a:p>
          <a:p>
            <a:pPr marL="457200" indent="-457200">
              <a:buFont typeface="Arial" panose="020B0604020202020204" pitchFamily="34" charset="0"/>
              <a:buAutoNum type="arabicPeriod"/>
            </a:pPr>
            <a:r>
              <a:rPr lang="en-US" altLang="en-US" sz="2000"/>
              <a:t>Listening</a:t>
            </a:r>
          </a:p>
          <a:p>
            <a:pPr marL="457200" indent="-457200">
              <a:buFont typeface="Arial" panose="020B0604020202020204" pitchFamily="34" charset="0"/>
              <a:buAutoNum type="arabicPeriod"/>
            </a:pPr>
            <a:r>
              <a:rPr lang="en-US" altLang="en-US" sz="2000"/>
              <a:t>Integrity, ethical behavior, consistent</a:t>
            </a:r>
          </a:p>
          <a:p>
            <a:pPr marL="457200" indent="-457200">
              <a:buFont typeface="Arial" panose="020B0604020202020204" pitchFamily="34" charset="0"/>
              <a:buAutoNum type="arabicPeriod"/>
            </a:pPr>
            <a:r>
              <a:rPr lang="en-US" altLang="en-US" sz="2000"/>
              <a:t>Strong at building trust</a:t>
            </a:r>
          </a:p>
          <a:p>
            <a:pPr marL="457200" indent="-457200">
              <a:buFont typeface="Arial" panose="020B0604020202020204" pitchFamily="34" charset="0"/>
              <a:buAutoNum type="arabicPeriod"/>
            </a:pPr>
            <a:r>
              <a:rPr lang="en-US" altLang="en-US" sz="2000"/>
              <a:t>Verbal communication</a:t>
            </a:r>
          </a:p>
          <a:p>
            <a:pPr marL="457200" indent="-457200">
              <a:buFont typeface="Arial" panose="020B0604020202020204" pitchFamily="34" charset="0"/>
              <a:buAutoNum type="arabicPeriod"/>
            </a:pPr>
            <a:r>
              <a:rPr lang="en-US" altLang="en-US" sz="2000"/>
              <a:t>Strong at building teams</a:t>
            </a:r>
          </a:p>
          <a:p>
            <a:pPr marL="457200" indent="-457200">
              <a:buFont typeface="Arial" panose="020B0604020202020204" pitchFamily="34" charset="0"/>
              <a:buAutoNum type="arabicPeriod"/>
            </a:pPr>
            <a:r>
              <a:rPr lang="en-US" altLang="en-US" sz="2000"/>
              <a:t>Conflict resolution, conflict management</a:t>
            </a:r>
          </a:p>
          <a:p>
            <a:pPr marL="457200" indent="-457200">
              <a:buFont typeface="Arial" panose="020B0604020202020204" pitchFamily="34" charset="0"/>
              <a:buAutoNum type="arabicPeriod"/>
            </a:pPr>
            <a:r>
              <a:rPr lang="en-US" altLang="en-US" sz="2000"/>
              <a:t>Critical thinking, problem solving</a:t>
            </a:r>
          </a:p>
          <a:p>
            <a:pPr marL="457200" indent="-457200">
              <a:buFont typeface="Arial" panose="020B0604020202020204" pitchFamily="34" charset="0"/>
              <a:buAutoNum type="arabicPeriod"/>
            </a:pPr>
            <a:r>
              <a:rPr lang="en-US" altLang="en-US" sz="2000"/>
              <a:t>Understands, balances priorities</a:t>
            </a:r>
          </a:p>
          <a:p>
            <a:pPr marL="457200" indent="-457200">
              <a:buFont typeface="Arial" panose="020B0604020202020204" pitchFamily="34" charset="0"/>
              <a:buAutoNum type="arabicPeriod"/>
            </a:pPr>
            <a:r>
              <a:rPr lang="en-US" altLang="en-US" sz="2000"/>
              <a:t>Negotiating</a:t>
            </a:r>
          </a:p>
          <a:p>
            <a:pPr marL="457200" indent="-457200">
              <a:buFont typeface="Arial" panose="020B0604020202020204" pitchFamily="34" charset="0"/>
              <a:buAutoNum type="arabicPeriod"/>
            </a:pPr>
            <a:r>
              <a:rPr lang="en-US" altLang="en-US" sz="2000"/>
              <a:t>Influencing the Organization</a:t>
            </a:r>
          </a:p>
          <a:p>
            <a:pPr marL="457200" indent="-457200">
              <a:buFont typeface="Arial" panose="020B0604020202020204" pitchFamily="34" charset="0"/>
              <a:buAutoNum type="arabicPeriod"/>
            </a:pPr>
            <a:r>
              <a:rPr lang="en-US" altLang="en-US" sz="2000"/>
              <a:t>Mentoring</a:t>
            </a:r>
          </a:p>
          <a:p>
            <a:pPr marL="457200" indent="-457200">
              <a:buFont typeface="Arial" panose="020B0604020202020204" pitchFamily="34" charset="0"/>
              <a:buAutoNum type="arabicPeriod"/>
            </a:pPr>
            <a:r>
              <a:rPr lang="en-US" altLang="en-US" sz="2000"/>
              <a:t>Process and technical expertise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858006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and Product Life Cycles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4233060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smtClean="0"/>
              <a:t>Project and Product Life Cycles</a:t>
            </a:r>
            <a:endParaRPr lang="en-US" dirty="0"/>
          </a:p>
        </p:txBody>
      </p:sp>
      <p:sp>
        <p:nvSpPr>
          <p:cNvPr id="26629" name="Rectangle 3"/>
          <p:cNvSpPr>
            <a:spLocks noGrp="1" noChangeArrowheads="1"/>
          </p:cNvSpPr>
          <p:nvPr>
            <p:ph idx="1"/>
          </p:nvPr>
        </p:nvSpPr>
        <p:spPr/>
        <p:txBody>
          <a:bodyPr/>
          <a:lstStyle/>
          <a:p>
            <a:r>
              <a:rPr lang="en-US" dirty="0" smtClean="0"/>
              <a:t>It is good practice to divide projects into several phases</a:t>
            </a:r>
          </a:p>
          <a:p>
            <a:pPr lvl="1"/>
            <a:r>
              <a:rPr lang="en-US" dirty="0" smtClean="0"/>
              <a:t>Because projects operate as part of a system and involve uncertainty</a:t>
            </a:r>
          </a:p>
          <a:p>
            <a:r>
              <a:rPr lang="en-US" dirty="0" smtClean="0"/>
              <a:t>The same can be said for developing products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3808798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smtClean="0"/>
              <a:t>Project Life Cycle (1 of 2)</a:t>
            </a:r>
            <a:endParaRPr lang="en-US" dirty="0"/>
          </a:p>
        </p:txBody>
      </p:sp>
      <p:sp>
        <p:nvSpPr>
          <p:cNvPr id="26629" name="Rectangle 3"/>
          <p:cNvSpPr>
            <a:spLocks noGrp="1" noChangeArrowheads="1"/>
          </p:cNvSpPr>
          <p:nvPr>
            <p:ph idx="1"/>
          </p:nvPr>
        </p:nvSpPr>
        <p:spPr/>
        <p:txBody>
          <a:bodyPr/>
          <a:lstStyle/>
          <a:p>
            <a:r>
              <a:rPr lang="en-US" dirty="0" smtClean="0"/>
              <a:t>A project life cycle is a collection of project phases that defines</a:t>
            </a:r>
          </a:p>
          <a:p>
            <a:pPr lvl="1"/>
            <a:r>
              <a:rPr lang="en-US" dirty="0" smtClean="0"/>
              <a:t>what work will be performed in each phase</a:t>
            </a:r>
          </a:p>
          <a:p>
            <a:pPr lvl="1"/>
            <a:r>
              <a:rPr lang="en-US" dirty="0" smtClean="0"/>
              <a:t>what deliverables will be produced and when</a:t>
            </a:r>
          </a:p>
          <a:p>
            <a:pPr lvl="1"/>
            <a:r>
              <a:rPr lang="en-US" dirty="0" smtClean="0"/>
              <a:t>who is involved in each phase, and </a:t>
            </a:r>
          </a:p>
          <a:p>
            <a:pPr lvl="1"/>
            <a:r>
              <a:rPr lang="en-US" dirty="0" smtClean="0"/>
              <a:t>how management will control and approve work produced in each phase</a:t>
            </a:r>
          </a:p>
          <a:p>
            <a:r>
              <a:rPr lang="en-US" dirty="0" smtClean="0"/>
              <a:t>A deliverable is a product or service produced or provided as part of a project</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281414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dirty="0" smtClean="0"/>
              <a:t>Project Life Cycle (2 of 2)</a:t>
            </a:r>
            <a:endParaRPr lang="en-US" dirty="0"/>
          </a:p>
        </p:txBody>
      </p:sp>
      <p:sp>
        <p:nvSpPr>
          <p:cNvPr id="27653" name="Rectangle 3"/>
          <p:cNvSpPr>
            <a:spLocks noGrp="1" noChangeArrowheads="1"/>
          </p:cNvSpPr>
          <p:nvPr>
            <p:ph idx="1"/>
          </p:nvPr>
        </p:nvSpPr>
        <p:spPr/>
        <p:txBody>
          <a:bodyPr/>
          <a:lstStyle/>
          <a:p>
            <a:r>
              <a:rPr lang="en-US" dirty="0" smtClean="0"/>
              <a:t>In early phases of a project life cycle</a:t>
            </a:r>
          </a:p>
          <a:p>
            <a:pPr lvl="1"/>
            <a:r>
              <a:rPr lang="en-US" dirty="0" smtClean="0"/>
              <a:t>resource needs are usually lowest</a:t>
            </a:r>
          </a:p>
          <a:p>
            <a:pPr lvl="1"/>
            <a:r>
              <a:rPr lang="en-US" dirty="0" smtClean="0"/>
              <a:t>the level of uncertainty (risk) is highest</a:t>
            </a:r>
          </a:p>
          <a:p>
            <a:pPr lvl="1"/>
            <a:r>
              <a:rPr lang="en-US" dirty="0" smtClean="0"/>
              <a:t>project stakeholders have the greatest opportunity to influence the project</a:t>
            </a:r>
          </a:p>
          <a:p>
            <a:r>
              <a:rPr lang="en-US" dirty="0" smtClean="0"/>
              <a:t>In middle phases of a project life cycle</a:t>
            </a:r>
          </a:p>
          <a:p>
            <a:pPr lvl="1"/>
            <a:r>
              <a:rPr lang="en-US" dirty="0" smtClean="0"/>
              <a:t>the certainty of completing a project improves</a:t>
            </a:r>
          </a:p>
          <a:p>
            <a:pPr lvl="1"/>
            <a:r>
              <a:rPr lang="en-US" dirty="0" smtClean="0"/>
              <a:t>more resources are needed</a:t>
            </a:r>
          </a:p>
          <a:p>
            <a:r>
              <a:rPr lang="en-US" dirty="0" smtClean="0"/>
              <a:t>The final phase of a project life cycle focuses on</a:t>
            </a:r>
          </a:p>
          <a:p>
            <a:pPr lvl="1"/>
            <a:r>
              <a:rPr lang="en-US" dirty="0" smtClean="0"/>
              <a:t>ensuring that project requirements were met</a:t>
            </a:r>
          </a:p>
          <a:p>
            <a:pPr lvl="1"/>
            <a:r>
              <a:rPr lang="en-US" dirty="0" smtClean="0"/>
              <a:t>the sponsor approves completion of the project</a:t>
            </a:r>
          </a:p>
          <a:p>
            <a:pPr lvl="1"/>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4143041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dirty="0" smtClean="0"/>
              <a:t>Product Life Cycles (1 of 3)</a:t>
            </a:r>
            <a:endParaRPr lang="en-US" dirty="0"/>
          </a:p>
        </p:txBody>
      </p:sp>
      <p:sp>
        <p:nvSpPr>
          <p:cNvPr id="29701" name="Rectangle 3"/>
          <p:cNvSpPr>
            <a:spLocks noGrp="1" noChangeArrowheads="1"/>
          </p:cNvSpPr>
          <p:nvPr>
            <p:ph idx="1"/>
          </p:nvPr>
        </p:nvSpPr>
        <p:spPr/>
        <p:txBody>
          <a:bodyPr/>
          <a:lstStyle/>
          <a:p>
            <a:r>
              <a:rPr lang="en-US" dirty="0" smtClean="0"/>
              <a:t>Products also have life cycles</a:t>
            </a:r>
          </a:p>
          <a:p>
            <a:r>
              <a:rPr lang="en-US" dirty="0" smtClean="0"/>
              <a:t>The Systems Development Life Cycle (SDLC) is a framework for describing the phases of developing information systems</a:t>
            </a:r>
          </a:p>
          <a:p>
            <a:r>
              <a:rPr lang="en-US" dirty="0" smtClean="0"/>
              <a:t>Systems development projects can follow </a:t>
            </a:r>
          </a:p>
          <a:p>
            <a:pPr lvl="1"/>
            <a:r>
              <a:rPr lang="en-US" dirty="0" smtClean="0"/>
              <a:t>Predictive life cycle</a:t>
            </a:r>
          </a:p>
          <a:p>
            <a:pPr lvl="1"/>
            <a:r>
              <a:rPr lang="en-US" dirty="0" smtClean="0"/>
              <a:t>Iterative life cycle</a:t>
            </a:r>
          </a:p>
          <a:p>
            <a:pPr lvl="1"/>
            <a:r>
              <a:rPr lang="en-US" dirty="0" smtClean="0"/>
              <a:t>Incremental life cycle</a:t>
            </a:r>
          </a:p>
          <a:p>
            <a:pPr lvl="1"/>
            <a:r>
              <a:rPr lang="en-US" dirty="0" smtClean="0"/>
              <a:t>Adaptive life cycle</a:t>
            </a:r>
          </a:p>
          <a:p>
            <a:pPr lvl="1"/>
            <a:r>
              <a:rPr lang="en-US" dirty="0" smtClean="0"/>
              <a:t>Hybrid life cycle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956209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dirty="0" smtClean="0"/>
              <a:t>Product Life Cycles (2 of 3)</a:t>
            </a:r>
            <a:endParaRPr lang="en-US" dirty="0"/>
          </a:p>
        </p:txBody>
      </p:sp>
      <p:sp>
        <p:nvSpPr>
          <p:cNvPr id="30725" name="Rectangle 3"/>
          <p:cNvSpPr>
            <a:spLocks noGrp="1" noChangeArrowheads="1"/>
          </p:cNvSpPr>
          <p:nvPr>
            <p:ph idx="1"/>
          </p:nvPr>
        </p:nvSpPr>
        <p:spPr/>
        <p:txBody>
          <a:bodyPr/>
          <a:lstStyle/>
          <a:p>
            <a:r>
              <a:rPr lang="en-US" dirty="0" smtClean="0"/>
              <a:t>Predictive Life Cycle Models</a:t>
            </a:r>
          </a:p>
          <a:p>
            <a:pPr lvl="1"/>
            <a:r>
              <a:rPr lang="en-US" dirty="0" smtClean="0"/>
              <a:t>Waterfall model: has well-defined, linear stages of systems development and support</a:t>
            </a:r>
          </a:p>
          <a:p>
            <a:pPr lvl="1"/>
            <a:r>
              <a:rPr lang="en-US" dirty="0" smtClean="0"/>
              <a:t>Spiral model: shows that software is developed using an iterative or spiral approach rather than a linear approach</a:t>
            </a:r>
          </a:p>
          <a:p>
            <a:pPr lvl="1"/>
            <a:r>
              <a:rPr lang="en-US" dirty="0" smtClean="0"/>
              <a:t>Prototyping model: used for developing prototypes to clarify user requirements</a:t>
            </a:r>
          </a:p>
          <a:p>
            <a:pPr lvl="1"/>
            <a:r>
              <a:rPr lang="en-US" dirty="0" smtClean="0"/>
              <a:t>Rapid Application Development (RAD) model:  used to produce systems quickly without sacrificing quality</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230387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Product Life Cycles (3 of 3)</a:t>
            </a:r>
            <a:endParaRPr lang="en-US" dirty="0"/>
          </a:p>
        </p:txBody>
      </p:sp>
      <p:pic>
        <p:nvPicPr>
          <p:cNvPr id="5" name="Content Placeholder 4" descr="Image illustrates the differences between the waterfall and spiral life cycle models."/>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00300" y="1402277"/>
            <a:ext cx="7391400" cy="4734847"/>
          </a:xfrm>
        </p:spPr>
      </p:pic>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597633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What is a project life cycle?</a:t>
            </a:r>
          </a:p>
        </p:txBody>
      </p:sp>
      <p:sp>
        <p:nvSpPr>
          <p:cNvPr id="56323" name="Rectangle 3"/>
          <p:cNvSpPr>
            <a:spLocks noGrp="1" noChangeArrowheads="1"/>
          </p:cNvSpPr>
          <p:nvPr>
            <p:ph type="body" idx="1"/>
          </p:nvPr>
        </p:nvSpPr>
        <p:spPr/>
        <p:txBody>
          <a:bodyPr/>
          <a:lstStyle/>
          <a:p>
            <a:r>
              <a:rPr lang="en-US" altLang="en-US" dirty="0" smtClean="0"/>
              <a:t>The project life cycle is a collection of sequential or overlapping project phases</a:t>
            </a:r>
          </a:p>
          <a:p>
            <a:pPr lvl="1"/>
            <a:r>
              <a:rPr lang="en-US" altLang="en-US" dirty="0"/>
              <a:t>The phases divide the project into logical blocks of related activities</a:t>
            </a:r>
          </a:p>
          <a:p>
            <a:pPr lvl="1"/>
            <a:r>
              <a:rPr lang="en-US" altLang="en-US" dirty="0"/>
              <a:t>This division into phases simplifies management, planning, and control</a:t>
            </a:r>
          </a:p>
          <a:p>
            <a:r>
              <a:rPr lang="en-US" altLang="en-US" dirty="0" smtClean="0"/>
              <a:t>Phases within the project are defined by technical information transfer or technical component hand-off</a:t>
            </a:r>
          </a:p>
          <a:p>
            <a:pPr lvl="1"/>
            <a:r>
              <a:rPr lang="en-US" altLang="en-US" dirty="0"/>
              <a:t>Example: Inception and elaboration phases in the Unified Process</a:t>
            </a:r>
          </a:p>
          <a:p>
            <a:pPr lvl="1"/>
            <a:r>
              <a:rPr lang="en-US" altLang="en-US" dirty="0"/>
              <a:t>Example: Releases in Agile life cycles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15361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Phases </a:t>
            </a:r>
          </a:p>
        </p:txBody>
      </p:sp>
      <p:sp>
        <p:nvSpPr>
          <p:cNvPr id="69634" name="Content Placeholder 2"/>
          <p:cNvSpPr>
            <a:spLocks noGrp="1"/>
          </p:cNvSpPr>
          <p:nvPr>
            <p:ph idx="1"/>
          </p:nvPr>
        </p:nvSpPr>
        <p:spPr/>
        <p:txBody>
          <a:bodyPr/>
          <a:lstStyle/>
          <a:p>
            <a:r>
              <a:rPr lang="en-US" altLang="en-US" smtClean="0"/>
              <a:t>The completion and approval of one or more </a:t>
            </a:r>
            <a:r>
              <a:rPr lang="en-US" altLang="en-US" i="1" smtClean="0"/>
              <a:t>deliverables</a:t>
            </a:r>
            <a:r>
              <a:rPr lang="en-US" altLang="en-US" smtClean="0"/>
              <a:t> (deﬁned as measurable, veriﬁable work products) deﬁnes the endpoint of a project phase </a:t>
            </a:r>
          </a:p>
          <a:p>
            <a:r>
              <a:rPr lang="en-US" altLang="en-US" smtClean="0"/>
              <a:t>Different phases can have different relationships among themselves, even within the same project </a:t>
            </a:r>
          </a:p>
          <a:p>
            <a:pPr lvl="1"/>
            <a:r>
              <a:rPr lang="en-US" altLang="en-US" i="1" smtClean="0"/>
              <a:t>Sequential relationship</a:t>
            </a:r>
            <a:r>
              <a:rPr lang="en-US" altLang="en-US" smtClean="0"/>
              <a:t>. A phase starts only when the previous phase is complete </a:t>
            </a:r>
          </a:p>
          <a:p>
            <a:pPr lvl="1"/>
            <a:r>
              <a:rPr lang="en-US" altLang="en-US" i="1" smtClean="0"/>
              <a:t>Overlapping relationship</a:t>
            </a:r>
            <a:r>
              <a:rPr lang="en-US" altLang="en-US" smtClean="0"/>
              <a:t>. A new phase can be planned and started before the previous phase is complete </a:t>
            </a:r>
          </a:p>
          <a:p>
            <a:r>
              <a:rPr lang="en-US" altLang="en-US" smtClean="0"/>
              <a:t>This class focuses on sequential phases with iterative and incremental or adaptive sub-phases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686201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ffectLst>
                  <a:outerShdw blurRad="38100" dist="38100" dir="2700000" algn="tl">
                    <a:srgbClr val="C0C0C0"/>
                  </a:outerShdw>
                </a:effectLst>
              </a:rPr>
              <a:t>PMBOK project life cycles </a:t>
            </a:r>
          </a:p>
        </p:txBody>
      </p:sp>
      <p:sp>
        <p:nvSpPr>
          <p:cNvPr id="70658" name="Content Placeholder 2"/>
          <p:cNvSpPr>
            <a:spLocks noGrp="1"/>
          </p:cNvSpPr>
          <p:nvPr>
            <p:ph idx="1"/>
          </p:nvPr>
        </p:nvSpPr>
        <p:spPr/>
        <p:txBody>
          <a:bodyPr>
            <a:normAutofit lnSpcReduction="10000"/>
          </a:bodyPr>
          <a:lstStyle/>
          <a:p>
            <a:r>
              <a:rPr lang="en-US" altLang="en-US" dirty="0" smtClean="0"/>
              <a:t>In a </a:t>
            </a:r>
            <a:r>
              <a:rPr lang="en-US" altLang="en-US" i="1" dirty="0" smtClean="0"/>
              <a:t>predictive life cycle</a:t>
            </a:r>
            <a:r>
              <a:rPr lang="en-US" altLang="en-US" dirty="0" smtClean="0"/>
              <a:t>: </a:t>
            </a:r>
          </a:p>
          <a:p>
            <a:pPr lvl="1"/>
            <a:r>
              <a:rPr lang="en-US" altLang="en-US" dirty="0" smtClean="0"/>
              <a:t>Product and deliverables are deﬁned at the beginning of the project </a:t>
            </a:r>
          </a:p>
          <a:p>
            <a:pPr lvl="1"/>
            <a:r>
              <a:rPr lang="en-US" altLang="en-US" dirty="0" smtClean="0"/>
              <a:t>Changes to scope are carefully–and restrictively–managed </a:t>
            </a:r>
          </a:p>
          <a:p>
            <a:r>
              <a:rPr lang="en-US" altLang="en-US" dirty="0" smtClean="0"/>
              <a:t>In an </a:t>
            </a:r>
            <a:r>
              <a:rPr lang="en-US" altLang="en-US" i="1" dirty="0" smtClean="0"/>
              <a:t>iterative and incremental life cycle</a:t>
            </a:r>
            <a:r>
              <a:rPr lang="en-US" altLang="en-US" dirty="0" smtClean="0"/>
              <a:t>: </a:t>
            </a:r>
          </a:p>
          <a:p>
            <a:pPr lvl="1"/>
            <a:r>
              <a:rPr lang="en-US" altLang="en-US" dirty="0" smtClean="0"/>
              <a:t>Project phases repeat one or more project activities, taking advantage of increased understanding of the product </a:t>
            </a:r>
          </a:p>
          <a:p>
            <a:pPr lvl="1"/>
            <a:r>
              <a:rPr lang="en-US" altLang="en-US" dirty="0" smtClean="0"/>
              <a:t>Each phase (and each iteration within a phase) successively adds to the functionality of the product </a:t>
            </a:r>
          </a:p>
          <a:p>
            <a:pPr lvl="1"/>
            <a:r>
              <a:rPr lang="en-US" altLang="en-US" dirty="0" smtClean="0"/>
              <a:t>Scope is usually well-deﬁned early in the project life cycle, but can be changed with relatively low overhead as project proceeds </a:t>
            </a:r>
          </a:p>
          <a:p>
            <a:r>
              <a:rPr lang="en-US" altLang="en-US" dirty="0" smtClean="0"/>
              <a:t>In an </a:t>
            </a:r>
            <a:r>
              <a:rPr lang="en-US" altLang="en-US" i="1" dirty="0" smtClean="0"/>
              <a:t>adaptive life cycle [Agile]</a:t>
            </a:r>
            <a:r>
              <a:rPr lang="en-US" altLang="en-US" dirty="0" smtClean="0"/>
              <a:t>: </a:t>
            </a:r>
          </a:p>
          <a:p>
            <a:pPr lvl="1"/>
            <a:r>
              <a:rPr lang="en-US" altLang="en-US" dirty="0" smtClean="0"/>
              <a:t>Product is developed over multiple phases, each with several iterations </a:t>
            </a:r>
          </a:p>
          <a:p>
            <a:pPr lvl="1"/>
            <a:r>
              <a:rPr lang="en-US" altLang="en-US" dirty="0" smtClean="0"/>
              <a:t>Detailed scope is deﬁned for each phase only as the phase begins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2818651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IT project life cycles</a:t>
            </a:r>
          </a:p>
        </p:txBody>
      </p:sp>
      <p:sp>
        <p:nvSpPr>
          <p:cNvPr id="71682" name="Rectangle 3"/>
          <p:cNvSpPr>
            <a:spLocks noGrp="1" noChangeArrowheads="1"/>
          </p:cNvSpPr>
          <p:nvPr>
            <p:ph type="body" idx="1"/>
          </p:nvPr>
        </p:nvSpPr>
        <p:spPr/>
        <p:txBody>
          <a:bodyPr>
            <a:normAutofit lnSpcReduction="10000"/>
          </a:bodyPr>
          <a:lstStyle/>
          <a:p>
            <a:r>
              <a:rPr lang="en-US" altLang="en-US" dirty="0" smtClean="0"/>
              <a:t>IT projects have two concurrent life cycles:</a:t>
            </a:r>
          </a:p>
          <a:p>
            <a:pPr lvl="1"/>
            <a:r>
              <a:rPr lang="en-US" altLang="en-US" i="1" dirty="0" smtClean="0"/>
              <a:t>Project life </a:t>
            </a:r>
            <a:r>
              <a:rPr lang="en-US" altLang="en-US" dirty="0" smtClean="0"/>
              <a:t>cycle (PLC) encompasses all activities of project, including the System/Software Development Life Cycle (SDLC)</a:t>
            </a:r>
          </a:p>
          <a:p>
            <a:pPr lvl="1"/>
            <a:r>
              <a:rPr lang="en-US" altLang="en-US" dirty="0" smtClean="0"/>
              <a:t>PLC is directed toward achieving </a:t>
            </a:r>
            <a:r>
              <a:rPr lang="en-US" altLang="en-US" i="1" dirty="0" smtClean="0"/>
              <a:t>project</a:t>
            </a:r>
            <a:r>
              <a:rPr lang="en-US" altLang="en-US" dirty="0" smtClean="0"/>
              <a:t> requirements</a:t>
            </a:r>
          </a:p>
          <a:p>
            <a:pPr lvl="1"/>
            <a:r>
              <a:rPr lang="en-US" altLang="en-US" dirty="0" smtClean="0"/>
              <a:t>SDLC is directed toward achieving </a:t>
            </a:r>
            <a:r>
              <a:rPr lang="en-US" altLang="en-US" i="1" dirty="0" smtClean="0"/>
              <a:t>product</a:t>
            </a:r>
            <a:r>
              <a:rPr lang="en-US" altLang="en-US" dirty="0" smtClean="0"/>
              <a:t> requirements</a:t>
            </a:r>
          </a:p>
          <a:p>
            <a:r>
              <a:rPr lang="en-US" altLang="en-US" dirty="0" smtClean="0"/>
              <a:t>Both life cycle models are needed to manage an IT project</a:t>
            </a:r>
          </a:p>
          <a:p>
            <a:pPr lvl="1"/>
            <a:r>
              <a:rPr lang="en-US" altLang="en-US" dirty="0" smtClean="0"/>
              <a:t>PLC alone will not adequately address system development concerns</a:t>
            </a:r>
          </a:p>
          <a:p>
            <a:pPr lvl="1"/>
            <a:r>
              <a:rPr lang="en-US" altLang="en-US" dirty="0" smtClean="0"/>
              <a:t>SDLC alone will not adequately address business and product integration concerns</a:t>
            </a:r>
          </a:p>
          <a:p>
            <a:pPr lvl="1"/>
            <a:r>
              <a:rPr lang="en-US" altLang="en-US" dirty="0" smtClean="0"/>
              <a:t>Effective integration of the two life cycle models is essential to improving the likelihood of project success</a:t>
            </a:r>
          </a:p>
          <a:p>
            <a:r>
              <a:rPr lang="en-US" altLang="en-US" dirty="0" smtClean="0"/>
              <a:t>In effect, the PLC and the SDLC should be so closely interwoven that they need not be distinguished from each other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10503551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What is a project life cycle?</a:t>
            </a:r>
            <a:endParaRPr lang="en-US" sz="800" dirty="0">
              <a:ea typeface="ＭＳ Ｐゴシック" charset="0"/>
              <a:cs typeface="ＭＳ Ｐゴシック" charset="0"/>
            </a:endParaRPr>
          </a:p>
        </p:txBody>
      </p:sp>
      <p:sp>
        <p:nvSpPr>
          <p:cNvPr id="73730" name="Rectangle 3"/>
          <p:cNvSpPr>
            <a:spLocks noGrp="1" noChangeArrowheads="1"/>
          </p:cNvSpPr>
          <p:nvPr>
            <p:ph idx="1"/>
          </p:nvPr>
        </p:nvSpPr>
        <p:spPr/>
        <p:txBody>
          <a:bodyPr/>
          <a:lstStyle/>
          <a:p>
            <a:pPr eaLnBrk="1" hangingPunct="1"/>
            <a:r>
              <a:rPr lang="en-US" altLang="en-US" sz="2000"/>
              <a:t>Consists of a number of generally sequential phases</a:t>
            </a:r>
          </a:p>
          <a:p>
            <a:pPr eaLnBrk="1" hangingPunct="1"/>
            <a:r>
              <a:rPr lang="en-US" altLang="en-US" sz="2000"/>
              <a:t>Phases are defined by technical information transfer or technical component hand-off</a:t>
            </a:r>
          </a:p>
          <a:p>
            <a:pPr eaLnBrk="1" hangingPunct="1"/>
            <a:r>
              <a:rPr lang="en-US" altLang="en-US" sz="2000"/>
              <a:t>Cost and staffing levels vary as a function of time according to the following qualitative schematic diagram:</a:t>
            </a:r>
          </a:p>
        </p:txBody>
      </p:sp>
      <p:pic>
        <p:nvPicPr>
          <p:cNvPr id="73731" name="Picture 8" descr="Project Life Cycle Cost &amp; Staffing"/>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6958013" y="2743200"/>
            <a:ext cx="5233987" cy="3629025"/>
          </a:xfrm>
        </p:spPr>
      </p:pic>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2530617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smtClean="0"/>
              <a:t>Learning </a:t>
            </a:r>
            <a:r>
              <a:rPr lang="en-US" dirty="0" smtClean="0"/>
              <a:t>Objectives</a:t>
            </a:r>
            <a:endParaRPr lang="en-US" dirty="0"/>
          </a:p>
        </p:txBody>
      </p:sp>
      <p:sp>
        <p:nvSpPr>
          <p:cNvPr id="10245" name="Rectangle 3"/>
          <p:cNvSpPr>
            <a:spLocks noGrp="1" noChangeArrowheads="1"/>
          </p:cNvSpPr>
          <p:nvPr>
            <p:ph idx="1"/>
          </p:nvPr>
        </p:nvSpPr>
        <p:spPr/>
        <p:txBody>
          <a:bodyPr/>
          <a:lstStyle/>
          <a:p>
            <a:r>
              <a:rPr lang="en-US" dirty="0" smtClean="0"/>
              <a:t>Define the systems view of project management and how it applies to </a:t>
            </a:r>
            <a:r>
              <a:rPr lang="en-US" dirty="0" smtClean="0"/>
              <a:t>software engineering (SE) </a:t>
            </a:r>
            <a:r>
              <a:rPr lang="en-US" dirty="0" smtClean="0"/>
              <a:t>projects</a:t>
            </a:r>
          </a:p>
          <a:p>
            <a:r>
              <a:rPr lang="en-US" dirty="0" smtClean="0"/>
              <a:t>Summarize organizations, including the four frames, organizational structures, and organizational culture</a:t>
            </a:r>
          </a:p>
          <a:p>
            <a:r>
              <a:rPr lang="en-US" dirty="0" smtClean="0"/>
              <a:t>Explain why stakeholder management and top management commitment are critical for a project’s </a:t>
            </a:r>
            <a:r>
              <a:rPr lang="en-US" dirty="0" smtClean="0"/>
              <a:t>success</a:t>
            </a:r>
          </a:p>
          <a:p>
            <a:r>
              <a:rPr lang="en-US" dirty="0"/>
              <a:t>Distinguish between project and product life cycles</a:t>
            </a:r>
          </a:p>
          <a:p>
            <a:r>
              <a:rPr lang="en-US" dirty="0"/>
              <a:t>Discuss the unique attributes and diverse nature of </a:t>
            </a:r>
            <a:r>
              <a:rPr lang="en-US" dirty="0" smtClean="0"/>
              <a:t>SE </a:t>
            </a:r>
            <a:r>
              <a:rPr lang="en-US" dirty="0"/>
              <a:t>projects</a:t>
            </a:r>
          </a:p>
          <a:p>
            <a:r>
              <a:rPr lang="en-US" dirty="0"/>
              <a:t>Summarize recent trends affecting </a:t>
            </a:r>
            <a:r>
              <a:rPr lang="en-US" dirty="0" smtClean="0"/>
              <a:t>SE </a:t>
            </a:r>
            <a:r>
              <a:rPr lang="en-US" dirty="0"/>
              <a:t>project management, including globalization, outsourcing, virtual teams, and agile project </a:t>
            </a:r>
            <a:r>
              <a:rPr lang="en-US" dirty="0" smtClean="0"/>
              <a:t>management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957002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What is a project life cycle?</a:t>
            </a:r>
          </a:p>
        </p:txBody>
      </p:sp>
      <p:sp>
        <p:nvSpPr>
          <p:cNvPr id="75778" name="Rectangle 3"/>
          <p:cNvSpPr>
            <a:spLocks noGrp="1" noChangeArrowheads="1"/>
          </p:cNvSpPr>
          <p:nvPr>
            <p:ph type="body" idx="1"/>
          </p:nvPr>
        </p:nvSpPr>
        <p:spPr/>
        <p:txBody>
          <a:bodyPr/>
          <a:lstStyle/>
          <a:p>
            <a:r>
              <a:rPr lang="en-US" altLang="en-US" dirty="0" smtClean="0"/>
              <a:t>Risk of failure is greatest at start of project when the level of uncertainty is highest</a:t>
            </a:r>
          </a:p>
          <a:p>
            <a:r>
              <a:rPr lang="en-US" altLang="en-US" dirty="0" smtClean="0"/>
              <a:t>Stakeholder influence over project product decreases as project continues</a:t>
            </a:r>
          </a:p>
          <a:p>
            <a:r>
              <a:rPr lang="en-US" altLang="en-US" dirty="0" smtClean="0"/>
              <a:t>Project life cycles define:</a:t>
            </a:r>
          </a:p>
          <a:p>
            <a:pPr lvl="1"/>
            <a:r>
              <a:rPr lang="en-US" altLang="en-US" dirty="0"/>
              <a:t>Technical work to be done in each phase</a:t>
            </a:r>
          </a:p>
          <a:p>
            <a:pPr lvl="1"/>
            <a:r>
              <a:rPr lang="en-US" altLang="en-US" dirty="0"/>
              <a:t>When deliverables are to be generated in each phase</a:t>
            </a:r>
          </a:p>
          <a:p>
            <a:pPr lvl="1"/>
            <a:r>
              <a:rPr lang="en-US" altLang="en-US" dirty="0"/>
              <a:t>How each deliverable is reviewed, verified, and validated</a:t>
            </a:r>
          </a:p>
          <a:p>
            <a:pPr lvl="1"/>
            <a:r>
              <a:rPr lang="en-US" altLang="en-US" dirty="0"/>
              <a:t>Who is involved in each phase</a:t>
            </a:r>
          </a:p>
          <a:p>
            <a:pPr lvl="1"/>
            <a:r>
              <a:rPr lang="en-US" altLang="en-US" dirty="0"/>
              <a:t>How to control each phase</a:t>
            </a:r>
          </a:p>
          <a:p>
            <a:pPr lvl="1"/>
            <a:r>
              <a:rPr lang="en-US" altLang="en-US" dirty="0"/>
              <a:t>How to approve each phase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4280676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smtClean="0">
                <a:effectLst>
                  <a:outerShdw blurRad="38100" dist="38100" dir="2700000" algn="tl">
                    <a:srgbClr val="C0C0C0"/>
                  </a:outerShdw>
                </a:effectLst>
              </a:rPr>
              <a:t>Phases in project life cycle</a:t>
            </a:r>
          </a:p>
        </p:txBody>
      </p:sp>
      <p:sp>
        <p:nvSpPr>
          <p:cNvPr id="77826" name="Rectangle 3"/>
          <p:cNvSpPr>
            <a:spLocks noGrp="1" noChangeArrowheads="1"/>
          </p:cNvSpPr>
          <p:nvPr>
            <p:ph idx="1"/>
          </p:nvPr>
        </p:nvSpPr>
        <p:spPr/>
        <p:txBody>
          <a:bodyPr/>
          <a:lstStyle/>
          <a:p>
            <a:pPr eaLnBrk="1" hangingPunct="1">
              <a:lnSpc>
                <a:spcPct val="90000"/>
              </a:lnSpc>
            </a:pPr>
            <a:r>
              <a:rPr lang="en-US" altLang="en-US" sz="2000" dirty="0"/>
              <a:t>The completion and approval of one or more deliverables (measurable, verifiable work product) defines a project phase</a:t>
            </a:r>
          </a:p>
          <a:p>
            <a:pPr eaLnBrk="1" hangingPunct="1">
              <a:lnSpc>
                <a:spcPct val="90000"/>
              </a:lnSpc>
            </a:pPr>
            <a:r>
              <a:rPr lang="en-US" altLang="en-US" sz="2000" dirty="0"/>
              <a:t>In </a:t>
            </a:r>
            <a:r>
              <a:rPr lang="en-US" altLang="en-US" sz="2000" b="1" u="sng" dirty="0"/>
              <a:t>iterative systems development</a:t>
            </a:r>
            <a:r>
              <a:rPr lang="en-US" altLang="en-US" sz="2000" dirty="0"/>
              <a:t>, new phase can be started without closing the previous phase</a:t>
            </a:r>
          </a:p>
          <a:p>
            <a:pPr eaLnBrk="1" hangingPunct="1">
              <a:lnSpc>
                <a:spcPct val="90000"/>
              </a:lnSpc>
            </a:pPr>
            <a:r>
              <a:rPr lang="en-US" altLang="en-US" sz="2000" dirty="0"/>
              <a:t>A phase can be closed without initiating subsequent phase</a:t>
            </a:r>
          </a:p>
        </p:txBody>
      </p:sp>
      <p:pic>
        <p:nvPicPr>
          <p:cNvPr id="77827" name="Picture 5" descr="Project Life Cycle Phase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2667001"/>
            <a:ext cx="6769100" cy="382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8873473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Project &amp; product life cycles</a:t>
            </a:r>
          </a:p>
        </p:txBody>
      </p:sp>
      <p:pic>
        <p:nvPicPr>
          <p:cNvPr id="79874" name="Content Placeholder 9" descr="Project &amp; Product Life Cycles.png"/>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024064" y="2055813"/>
            <a:ext cx="8162925" cy="3757612"/>
          </a:xfrm>
        </p:spPr>
      </p:pic>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9565358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ffectLst>
                  <a:outerShdw blurRad="38100" dist="38100" dir="2700000" algn="tl">
                    <a:srgbClr val="C0C0C0"/>
                  </a:outerShdw>
                </a:effectLst>
              </a:rPr>
              <a:t>The systems development lifecycle</a:t>
            </a:r>
          </a:p>
        </p:txBody>
      </p:sp>
      <p:sp>
        <p:nvSpPr>
          <p:cNvPr id="81922" name="Content Placeholder 2"/>
          <p:cNvSpPr>
            <a:spLocks noGrp="1"/>
          </p:cNvSpPr>
          <p:nvPr>
            <p:ph idx="1"/>
          </p:nvPr>
        </p:nvSpPr>
        <p:spPr/>
        <p:txBody>
          <a:bodyPr>
            <a:normAutofit lnSpcReduction="10000"/>
          </a:bodyPr>
          <a:lstStyle/>
          <a:p>
            <a:r>
              <a:rPr lang="ja-JP" altLang="en-US" dirty="0" smtClean="0"/>
              <a:t>“</a:t>
            </a:r>
            <a:r>
              <a:rPr lang="en-US" altLang="ja-JP" dirty="0" smtClean="0"/>
              <a:t>The </a:t>
            </a:r>
            <a:r>
              <a:rPr lang="en-US" altLang="ja-JP" i="1" dirty="0" smtClean="0"/>
              <a:t>systems development life cycle (SDLC) is the process of </a:t>
            </a:r>
            <a:r>
              <a:rPr lang="en-US" altLang="ja-JP" dirty="0" smtClean="0"/>
              <a:t>understanding how an information system (IS) can support business needs by designing a system, building it, and delivering it to users</a:t>
            </a:r>
            <a:r>
              <a:rPr lang="ja-JP" altLang="en-US" dirty="0" smtClean="0"/>
              <a:t>”</a:t>
            </a:r>
            <a:r>
              <a:rPr lang="en-US" altLang="ja-JP" dirty="0" smtClean="0"/>
              <a:t>*</a:t>
            </a:r>
          </a:p>
          <a:p>
            <a:r>
              <a:rPr lang="en-US" altLang="en-US" dirty="0" smtClean="0"/>
              <a:t>A </a:t>
            </a:r>
            <a:r>
              <a:rPr lang="en-US" altLang="en-US" i="1" dirty="0" smtClean="0"/>
              <a:t>methodology is a formalized approach to implementing the SDLC</a:t>
            </a:r>
          </a:p>
          <a:p>
            <a:r>
              <a:rPr lang="en-US" altLang="en-US" dirty="0" smtClean="0"/>
              <a:t>What differentiates one methodology from another:</a:t>
            </a:r>
          </a:p>
          <a:p>
            <a:pPr lvl="1"/>
            <a:r>
              <a:rPr lang="en-US" altLang="en-US" dirty="0" smtClean="0"/>
              <a:t>The specific activities that must be performed</a:t>
            </a:r>
          </a:p>
          <a:p>
            <a:pPr lvl="1"/>
            <a:r>
              <a:rPr lang="en-US" altLang="en-US" dirty="0" smtClean="0"/>
              <a:t>When, how, and how often the activities are performed</a:t>
            </a:r>
          </a:p>
          <a:p>
            <a:pPr lvl="1"/>
            <a:r>
              <a:rPr lang="en-US" altLang="en-US" dirty="0" smtClean="0"/>
              <a:t>Who performs the activities</a:t>
            </a:r>
          </a:p>
          <a:p>
            <a:pPr lvl="1"/>
            <a:r>
              <a:rPr lang="en-US" altLang="en-US" dirty="0" smtClean="0"/>
              <a:t>The amount of emphasis placed on an activity at a specific point in time</a:t>
            </a:r>
          </a:p>
          <a:p>
            <a:pPr>
              <a:buFont typeface="Wingdings" panose="05000000000000000000" pitchFamily="2" charset="2"/>
              <a:buNone/>
            </a:pPr>
            <a:endParaRPr lang="en-US" altLang="en-US" sz="1200" dirty="0"/>
          </a:p>
          <a:p>
            <a:pPr>
              <a:buFont typeface="Wingdings" panose="05000000000000000000" pitchFamily="2" charset="2"/>
              <a:buNone/>
            </a:pPr>
            <a:endParaRPr lang="en-US" altLang="en-US" sz="1200" dirty="0"/>
          </a:p>
          <a:p>
            <a:pPr>
              <a:buFont typeface="Wingdings" panose="05000000000000000000" pitchFamily="2" charset="2"/>
              <a:buNone/>
            </a:pPr>
            <a:endParaRPr lang="en-US" altLang="en-US" sz="1200" dirty="0"/>
          </a:p>
          <a:p>
            <a:pPr>
              <a:buFont typeface="Wingdings" panose="05000000000000000000" pitchFamily="2" charset="2"/>
              <a:buNone/>
            </a:pPr>
            <a:r>
              <a:rPr lang="en-US" altLang="en-US" sz="1200" dirty="0"/>
              <a:t>* Dennis, Alan (2012-05-01). </a:t>
            </a:r>
            <a:r>
              <a:rPr lang="en-US" altLang="en-US" sz="1200" i="1" dirty="0"/>
              <a:t>Systems Analysis and Design with UML, 4th Edition (Page 2). Wiley. Kindle Edition.</a:t>
            </a:r>
            <a:endParaRPr lang="en-US" altLang="en-US" sz="1200"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0923182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Software Development Process</a:t>
            </a:r>
          </a:p>
        </p:txBody>
      </p:sp>
      <p:sp>
        <p:nvSpPr>
          <p:cNvPr id="82946" name="Rectangle 3"/>
          <p:cNvSpPr>
            <a:spLocks noGrp="1" noChangeArrowheads="1"/>
          </p:cNvSpPr>
          <p:nvPr>
            <p:ph idx="1"/>
          </p:nvPr>
        </p:nvSpPr>
        <p:spPr/>
        <p:txBody>
          <a:bodyPr/>
          <a:lstStyle/>
          <a:p>
            <a:pPr eaLnBrk="1" hangingPunct="1"/>
            <a:r>
              <a:rPr lang="en-US" altLang="en-US" smtClean="0"/>
              <a:t>Ad hoc</a:t>
            </a:r>
          </a:p>
          <a:p>
            <a:pPr lvl="1" eaLnBrk="1" hangingPunct="1"/>
            <a:r>
              <a:rPr lang="en-US" altLang="en-US"/>
              <a:t>Code and Fix</a:t>
            </a:r>
          </a:p>
          <a:p>
            <a:pPr lvl="1" eaLnBrk="1" hangingPunct="1"/>
            <a:r>
              <a:rPr lang="en-US" altLang="en-US"/>
              <a:t>Rapid Prototyping</a:t>
            </a:r>
          </a:p>
          <a:p>
            <a:pPr eaLnBrk="1" hangingPunct="1"/>
            <a:r>
              <a:rPr lang="en-US" altLang="en-US" smtClean="0"/>
              <a:t>Prescriptive</a:t>
            </a:r>
          </a:p>
          <a:p>
            <a:pPr lvl="1" eaLnBrk="1" hangingPunct="1"/>
            <a:r>
              <a:rPr lang="en-US" altLang="en-US"/>
              <a:t>Linear/sequential (Classic and Waterfall)</a:t>
            </a:r>
          </a:p>
          <a:p>
            <a:pPr lvl="1" eaLnBrk="1" hangingPunct="1"/>
            <a:r>
              <a:rPr lang="en-US" altLang="en-US"/>
              <a:t>Evolutionary (Iterative/incremental or spiral)</a:t>
            </a:r>
          </a:p>
          <a:p>
            <a:pPr lvl="1" eaLnBrk="1" hangingPunct="1"/>
            <a:r>
              <a:rPr lang="en-US" altLang="en-US"/>
              <a:t>Unified Process</a:t>
            </a:r>
          </a:p>
          <a:p>
            <a:pPr eaLnBrk="1" hangingPunct="1"/>
            <a:r>
              <a:rPr lang="en-US" altLang="en-US" smtClean="0"/>
              <a:t>Adaptive</a:t>
            </a:r>
          </a:p>
          <a:p>
            <a:pPr lvl="1" eaLnBrk="1" hangingPunct="1"/>
            <a:r>
              <a:rPr lang="en-US" altLang="en-US"/>
              <a:t>Lean and agile methods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3481545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Sequential (</a:t>
            </a:r>
            <a:r>
              <a:rPr lang="ja-JP" altLang="en-US" sz="4000">
                <a:effectLst>
                  <a:outerShdw blurRad="38100" dist="38100" dir="2700000" algn="tl">
                    <a:srgbClr val="C0C0C0"/>
                  </a:outerShdw>
                </a:effectLst>
              </a:rPr>
              <a:t>‘</a:t>
            </a:r>
            <a:r>
              <a:rPr lang="en-US" altLang="ja-JP" sz="4000">
                <a:effectLst>
                  <a:outerShdw blurRad="38100" dist="38100" dir="2700000" algn="tl">
                    <a:srgbClr val="C0C0C0"/>
                  </a:outerShdw>
                </a:effectLst>
              </a:rPr>
              <a:t>waterfall</a:t>
            </a:r>
            <a:r>
              <a:rPr lang="ja-JP" altLang="en-US" sz="4000">
                <a:effectLst>
                  <a:outerShdw blurRad="38100" dist="38100" dir="2700000" algn="tl">
                    <a:srgbClr val="C0C0C0"/>
                  </a:outerShdw>
                </a:effectLst>
              </a:rPr>
              <a:t>’</a:t>
            </a:r>
            <a:r>
              <a:rPr lang="en-US" altLang="ja-JP" sz="4000">
                <a:effectLst>
                  <a:outerShdw blurRad="38100" dist="38100" dir="2700000" algn="tl">
                    <a:srgbClr val="C0C0C0"/>
                  </a:outerShdw>
                </a:effectLst>
              </a:rPr>
              <a:t>) methodology</a:t>
            </a:r>
            <a:endParaRPr lang="en-US" altLang="en-US" sz="4000">
              <a:effectLst>
                <a:outerShdw blurRad="38100" dist="38100" dir="2700000" algn="tl">
                  <a:srgbClr val="C0C0C0"/>
                </a:outerShdw>
              </a:effectLst>
            </a:endParaRPr>
          </a:p>
        </p:txBody>
      </p:sp>
      <p:sp>
        <p:nvSpPr>
          <p:cNvPr id="56323" name="Rectangle 3"/>
          <p:cNvSpPr>
            <a:spLocks noGrp="1" noChangeArrowheads="1"/>
          </p:cNvSpPr>
          <p:nvPr>
            <p:ph type="body" idx="1"/>
          </p:nvPr>
        </p:nvSpPr>
        <p:spPr/>
        <p:txBody>
          <a:bodyPr/>
          <a:lstStyle/>
          <a:p>
            <a:r>
              <a:rPr lang="en-US" altLang="en-US" dirty="0" smtClean="0"/>
              <a:t>The term </a:t>
            </a:r>
            <a:r>
              <a:rPr lang="en-US" altLang="en-US" i="1" dirty="0" smtClean="0"/>
              <a:t>waterfall</a:t>
            </a:r>
            <a:r>
              <a:rPr lang="en-US" altLang="en-US" dirty="0" smtClean="0"/>
              <a:t> was coined by Winston Royce in a 1970 paper titled </a:t>
            </a:r>
            <a:r>
              <a:rPr lang="en-US" altLang="en-US" i="1" dirty="0" smtClean="0"/>
              <a:t>Managing the Development of Large Software Systems</a:t>
            </a:r>
            <a:r>
              <a:rPr lang="en-US" altLang="en-US" dirty="0" smtClean="0"/>
              <a:t>, in the Proceedings of IEEE WESCON</a:t>
            </a:r>
          </a:p>
          <a:p>
            <a:r>
              <a:rPr lang="en-US" altLang="en-US" dirty="0" smtClean="0"/>
              <a:t>The paper used the sequential waterfall approach as an example of an </a:t>
            </a:r>
            <a:r>
              <a:rPr lang="en-US" altLang="en-US" b="1" i="1" dirty="0" smtClean="0"/>
              <a:t>ill-conceived, risk-prone practice </a:t>
            </a:r>
            <a:r>
              <a:rPr lang="en-US" altLang="en-US" dirty="0" smtClean="0"/>
              <a:t>for developing large systems</a:t>
            </a:r>
          </a:p>
          <a:p>
            <a:r>
              <a:rPr lang="en-US" altLang="en-US" dirty="0" smtClean="0"/>
              <a:t>Royce advocated a series of iterative feedback loops among the development stages, incrementally gaining learning value from working software</a:t>
            </a:r>
          </a:p>
          <a:p>
            <a:r>
              <a:rPr lang="en-US" altLang="en-US" dirty="0" smtClean="0"/>
              <a:t>Instead of adopting the approach Royce advocated, managers and practitioners adopted its </a:t>
            </a:r>
            <a:r>
              <a:rPr lang="en-US" altLang="en-US" i="1" dirty="0" smtClean="0"/>
              <a:t>anti-form, without </a:t>
            </a:r>
            <a:r>
              <a:rPr lang="en-US" altLang="en-US" dirty="0" smtClean="0"/>
              <a:t>feedback loops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221106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effectLst/>
              </a:rPr>
              <a:t>Waterfall SDLC</a:t>
            </a:r>
          </a:p>
        </p:txBody>
      </p:sp>
      <p:sp>
        <p:nvSpPr>
          <p:cNvPr id="56323" name="Rectangle 3"/>
          <p:cNvSpPr>
            <a:spLocks noGrp="1" noChangeArrowheads="1"/>
          </p:cNvSpPr>
          <p:nvPr>
            <p:ph type="body" idx="1"/>
          </p:nvPr>
        </p:nvSpPr>
        <p:spPr/>
        <p:txBody>
          <a:bodyPr/>
          <a:lstStyle/>
          <a:p>
            <a:r>
              <a:rPr lang="en-US" altLang="en-US" smtClean="0"/>
              <a:t>Each phase is marked by completion of Deliverables</a:t>
            </a:r>
          </a:p>
          <a:p>
            <a:r>
              <a:rPr lang="en-US" altLang="en-US" smtClean="0"/>
              <a:t>The primary software project phases:</a:t>
            </a:r>
          </a:p>
          <a:p>
            <a:pPr lvl="1"/>
            <a:r>
              <a:rPr lang="en-US" altLang="en-US"/>
              <a:t>Requirements</a:t>
            </a:r>
          </a:p>
          <a:p>
            <a:pPr lvl="1"/>
            <a:r>
              <a:rPr lang="en-US" altLang="en-US"/>
              <a:t>Analysis</a:t>
            </a:r>
          </a:p>
          <a:p>
            <a:pPr lvl="1"/>
            <a:r>
              <a:rPr lang="en-US" altLang="en-US"/>
              <a:t>Design</a:t>
            </a:r>
          </a:p>
          <a:p>
            <a:pPr lvl="1"/>
            <a:r>
              <a:rPr lang="en-US" altLang="en-US"/>
              <a:t>Construction</a:t>
            </a:r>
          </a:p>
          <a:p>
            <a:pPr lvl="1"/>
            <a:r>
              <a:rPr lang="en-US" altLang="en-US"/>
              <a:t>Quality Assurance (aka Testing)</a:t>
            </a:r>
          </a:p>
          <a:p>
            <a:pPr lvl="1"/>
            <a:r>
              <a:rPr lang="en-US" altLang="en-US"/>
              <a:t>Deployment</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1642076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Waterfall SDLC</a:t>
            </a:r>
          </a:p>
        </p:txBody>
      </p:sp>
      <p:pic>
        <p:nvPicPr>
          <p:cNvPr id="89092" name="Picture 7" descr="Waterfall Mode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9110" y="1241425"/>
            <a:ext cx="7467600" cy="525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1559478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Phases A.K.A.</a:t>
            </a:r>
          </a:p>
        </p:txBody>
      </p:sp>
      <p:sp>
        <p:nvSpPr>
          <p:cNvPr id="147459" name="Rectangle 3"/>
          <p:cNvSpPr>
            <a:spLocks noGrp="1" noChangeArrowheads="1"/>
          </p:cNvSpPr>
          <p:nvPr>
            <p:ph type="body" idx="1"/>
          </p:nvPr>
        </p:nvSpPr>
        <p:spPr/>
        <p:txBody>
          <a:bodyPr/>
          <a:lstStyle/>
          <a:p>
            <a:pPr>
              <a:buFontTx/>
              <a:buNone/>
            </a:pPr>
            <a:r>
              <a:rPr lang="en-US" altLang="en-US" smtClean="0"/>
              <a:t> </a:t>
            </a:r>
          </a:p>
        </p:txBody>
      </p:sp>
      <p:graphicFrame>
        <p:nvGraphicFramePr>
          <p:cNvPr id="91139" name="Object 2"/>
          <p:cNvGraphicFramePr>
            <a:graphicFrameLocks noChangeAspect="1"/>
          </p:cNvGraphicFramePr>
          <p:nvPr>
            <p:extLst/>
          </p:nvPr>
        </p:nvGraphicFramePr>
        <p:xfrm>
          <a:off x="1966034" y="1406880"/>
          <a:ext cx="8413750" cy="4733925"/>
        </p:xfrm>
        <a:graphic>
          <a:graphicData uri="http://schemas.openxmlformats.org/presentationml/2006/ole">
            <mc:AlternateContent xmlns:mc="http://schemas.openxmlformats.org/markup-compatibility/2006">
              <mc:Choice xmlns:v="urn:schemas-microsoft-com:vml" Requires="v">
                <p:oleObj spid="_x0000_s2053" name="Bitmap Image" r:id="rId4" imgW="7685714" imgH="4734586" progId="Paint.Picture">
                  <p:embed/>
                </p:oleObj>
              </mc:Choice>
              <mc:Fallback>
                <p:oleObj name="Bitmap Image" r:id="rId4" imgW="7685714" imgH="4734586" progId="Paint.Picture">
                  <p:embed/>
                  <p:pic>
                    <p:nvPicPr>
                      <p:cNvPr id="9113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6034" y="1406880"/>
                        <a:ext cx="841375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3685588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sz="4000" dirty="0">
                <a:effectLst>
                  <a:outerShdw blurRad="38100" dist="38100" dir="2700000" algn="tl">
                    <a:srgbClr val="C0C0C0"/>
                  </a:outerShdw>
                </a:effectLst>
              </a:rPr>
              <a:t>Waterfall system development model</a:t>
            </a:r>
          </a:p>
        </p:txBody>
      </p:sp>
      <p:sp>
        <p:nvSpPr>
          <p:cNvPr id="93186" name="Rectangle 3"/>
          <p:cNvSpPr>
            <a:spLocks noGrp="1" noChangeArrowheads="1"/>
          </p:cNvSpPr>
          <p:nvPr>
            <p:ph type="body" idx="1"/>
          </p:nvPr>
        </p:nvSpPr>
        <p:spPr/>
        <p:txBody>
          <a:bodyPr/>
          <a:lstStyle/>
          <a:p>
            <a:r>
              <a:rPr lang="en-US" altLang="en-US" smtClean="0"/>
              <a:t>Highly-sequential process</a:t>
            </a:r>
          </a:p>
          <a:p>
            <a:r>
              <a:rPr lang="en-US" altLang="en-US" smtClean="0"/>
              <a:t>Failure symptoms:</a:t>
            </a:r>
          </a:p>
          <a:p>
            <a:pPr lvl="1"/>
            <a:r>
              <a:rPr lang="en-US" altLang="en-US"/>
              <a:t>Protracted integration and late design breakage</a:t>
            </a:r>
          </a:p>
          <a:p>
            <a:pPr lvl="1"/>
            <a:r>
              <a:rPr lang="en-US" altLang="en-US"/>
              <a:t>Late risk resolution</a:t>
            </a:r>
          </a:p>
          <a:p>
            <a:pPr lvl="1"/>
            <a:r>
              <a:rPr lang="en-US" altLang="en-US"/>
              <a:t>Requirements-driven functional decomposition</a:t>
            </a:r>
          </a:p>
          <a:p>
            <a:pPr lvl="1"/>
            <a:r>
              <a:rPr lang="en-US" altLang="en-US"/>
              <a:t>Adversarial stakeholder relationships</a:t>
            </a:r>
          </a:p>
          <a:p>
            <a:pPr lvl="1"/>
            <a:r>
              <a:rPr lang="en-US" altLang="en-US"/>
              <a:t>Focus on documents and review meetings</a:t>
            </a:r>
          </a:p>
          <a:p>
            <a:r>
              <a:rPr lang="en-US" altLang="en-US" smtClean="0"/>
              <a:t>Still followed (in name or practice) by many organizations, usually a modified version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051508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smtClean="0"/>
              <a:t>A Systems View of Project Management</a:t>
            </a:r>
            <a:endParaRPr lang="en-US" dirty="0"/>
          </a:p>
        </p:txBody>
      </p:sp>
      <p:sp>
        <p:nvSpPr>
          <p:cNvPr id="12293" name="Rectangle 3"/>
          <p:cNvSpPr>
            <a:spLocks noGrp="1" noChangeArrowheads="1"/>
          </p:cNvSpPr>
          <p:nvPr>
            <p:ph idx="1"/>
          </p:nvPr>
        </p:nvSpPr>
        <p:spPr/>
        <p:txBody>
          <a:bodyPr/>
          <a:lstStyle/>
          <a:p>
            <a:r>
              <a:rPr lang="en-US" dirty="0" smtClean="0"/>
              <a:t>Projects must operate in a broad organizational environment</a:t>
            </a:r>
          </a:p>
          <a:p>
            <a:r>
              <a:rPr lang="en-US" dirty="0" smtClean="0"/>
              <a:t>Project managers need to use systems thinking:</a:t>
            </a:r>
          </a:p>
          <a:p>
            <a:pPr lvl="1"/>
            <a:r>
              <a:rPr lang="en-US" dirty="0" smtClean="0"/>
              <a:t>Taking a holistic view of carrying out projects within the context of the organization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4102627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sz="4000" dirty="0">
                <a:effectLst>
                  <a:outerShdw blurRad="38100" dist="38100" dir="2700000" algn="tl">
                    <a:srgbClr val="C0C0C0"/>
                  </a:outerShdw>
                </a:effectLst>
              </a:rPr>
              <a:t>Waterfall system development model</a:t>
            </a:r>
          </a:p>
        </p:txBody>
      </p:sp>
      <p:sp>
        <p:nvSpPr>
          <p:cNvPr id="95234" name="Rectangle 3"/>
          <p:cNvSpPr>
            <a:spLocks noGrp="1" noChangeArrowheads="1"/>
          </p:cNvSpPr>
          <p:nvPr>
            <p:ph type="body" idx="1"/>
          </p:nvPr>
        </p:nvSpPr>
        <p:spPr/>
        <p:txBody>
          <a:bodyPr/>
          <a:lstStyle/>
          <a:p>
            <a:pPr>
              <a:buFont typeface="Wingdings" panose="05000000000000000000" pitchFamily="2" charset="2"/>
              <a:buNone/>
            </a:pPr>
            <a:r>
              <a:rPr lang="en-US" altLang="en-US" dirty="0" smtClean="0"/>
              <a:t>Sequential: suitable projects and management approaches</a:t>
            </a:r>
          </a:p>
          <a:p>
            <a:r>
              <a:rPr lang="en-US" altLang="en-US" dirty="0" smtClean="0"/>
              <a:t>A sequential SDLC is suitable for projects with:</a:t>
            </a:r>
          </a:p>
          <a:p>
            <a:pPr lvl="1"/>
            <a:r>
              <a:rPr lang="en-US" altLang="en-US" dirty="0" smtClean="0"/>
              <a:t>Clear, unambiguous, and stable user requirements</a:t>
            </a:r>
          </a:p>
          <a:p>
            <a:pPr lvl="1"/>
            <a:r>
              <a:rPr lang="en-US" altLang="en-US" dirty="0" smtClean="0"/>
              <a:t>Familiar, proven technology</a:t>
            </a:r>
          </a:p>
          <a:p>
            <a:pPr lvl="1"/>
            <a:r>
              <a:rPr lang="en-US" altLang="en-US" dirty="0" smtClean="0"/>
              <a:t>Low complexity</a:t>
            </a:r>
          </a:p>
          <a:p>
            <a:pPr lvl="1"/>
            <a:r>
              <a:rPr lang="en-US" altLang="en-US" dirty="0" smtClean="0"/>
              <a:t>Adequate time</a:t>
            </a:r>
          </a:p>
          <a:p>
            <a:pPr lvl="1"/>
            <a:r>
              <a:rPr lang="en-US" altLang="en-US" dirty="0" smtClean="0"/>
              <a:t>Stable schedule</a:t>
            </a:r>
          </a:p>
          <a:p>
            <a:r>
              <a:rPr lang="en-US" altLang="en-US" dirty="0" smtClean="0"/>
              <a:t>A project meeting most of these criteria can use conventional project management practices, such a big, up-front planning and conventional risk assessment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41982689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Evolutionary methodologies </a:t>
            </a:r>
          </a:p>
        </p:txBody>
      </p:sp>
      <p:sp>
        <p:nvSpPr>
          <p:cNvPr id="97282" name="Content Placeholder 2"/>
          <p:cNvSpPr>
            <a:spLocks noGrp="1"/>
          </p:cNvSpPr>
          <p:nvPr>
            <p:ph idx="1"/>
          </p:nvPr>
        </p:nvSpPr>
        <p:spPr/>
        <p:txBody>
          <a:bodyPr>
            <a:normAutofit lnSpcReduction="10000"/>
          </a:bodyPr>
          <a:lstStyle/>
          <a:p>
            <a:r>
              <a:rPr lang="en-US" altLang="en-US" sz="2000" dirty="0"/>
              <a:t>An </a:t>
            </a:r>
            <a:r>
              <a:rPr lang="en-US" altLang="en-US" sz="2000" i="1" dirty="0"/>
              <a:t>evolutionary methodology </a:t>
            </a:r>
            <a:r>
              <a:rPr lang="en-US" altLang="en-US" sz="2000" dirty="0"/>
              <a:t>follows an iterative and incremental approach that allows the start of development with incomplete, imperfect knowledge </a:t>
            </a:r>
          </a:p>
          <a:p>
            <a:r>
              <a:rPr lang="en-US" altLang="en-US" sz="2000" dirty="0"/>
              <a:t>An iterative and incremental process is like solving a jigsaw puzzle: neither top-down nor bottom-up but accretionary and convergent </a:t>
            </a:r>
          </a:p>
          <a:p>
            <a:r>
              <a:rPr lang="en-US" altLang="en-US" sz="2000" dirty="0"/>
              <a:t>An iterative and incremental process offers these advantages: </a:t>
            </a:r>
          </a:p>
          <a:p>
            <a:pPr lvl="1"/>
            <a:r>
              <a:rPr lang="en-US" altLang="en-US" dirty="0" smtClean="0"/>
              <a:t>Logical progress toward evolving a robust architecture </a:t>
            </a:r>
          </a:p>
          <a:p>
            <a:pPr lvl="1"/>
            <a:r>
              <a:rPr lang="en-US" altLang="en-US" dirty="0" smtClean="0"/>
              <a:t>Effective management of changing requirements </a:t>
            </a:r>
          </a:p>
          <a:p>
            <a:pPr lvl="1"/>
            <a:r>
              <a:rPr lang="en-US" altLang="en-US" dirty="0" smtClean="0"/>
              <a:t>Effective means to address changes in planning </a:t>
            </a:r>
          </a:p>
          <a:p>
            <a:pPr lvl="1"/>
            <a:r>
              <a:rPr lang="en-US" altLang="en-US" dirty="0" smtClean="0"/>
              <a:t>Ability to perform continuous integration </a:t>
            </a:r>
          </a:p>
          <a:p>
            <a:pPr lvl="1"/>
            <a:r>
              <a:rPr lang="en-US" altLang="en-US" dirty="0" smtClean="0"/>
              <a:t>Early understanding of the system (the </a:t>
            </a:r>
            <a:r>
              <a:rPr lang="ja-JP" altLang="en-US" dirty="0" smtClean="0"/>
              <a:t>‘</a:t>
            </a:r>
            <a:r>
              <a:rPr lang="en-US" altLang="ja-JP" dirty="0" smtClean="0"/>
              <a:t>Hello world!</a:t>
            </a:r>
            <a:r>
              <a:rPr lang="ja-JP" altLang="en-US" dirty="0" smtClean="0"/>
              <a:t>’</a:t>
            </a:r>
            <a:r>
              <a:rPr lang="en-US" altLang="ja-JP" dirty="0" smtClean="0"/>
              <a:t> effect) </a:t>
            </a:r>
          </a:p>
          <a:p>
            <a:pPr lvl="1"/>
            <a:r>
              <a:rPr lang="en-US" altLang="en-US" dirty="0" smtClean="0"/>
              <a:t>Ongoing risk assessment </a:t>
            </a:r>
          </a:p>
          <a:p>
            <a:r>
              <a:rPr lang="en-US" altLang="en-US" sz="2000" dirty="0"/>
              <a:t>Evolutionary methodologies are incremental at both the macro (project- scale) and micro (working team) process levels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4585546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altLang="en-US" dirty="0" smtClean="0">
                <a:effectLst>
                  <a:outerShdw blurRad="38100" dist="38100" dir="2700000" algn="tl">
                    <a:srgbClr val="C0C0C0"/>
                  </a:outerShdw>
                </a:effectLst>
              </a:rPr>
              <a:t>Iterative system development model</a:t>
            </a:r>
          </a:p>
        </p:txBody>
      </p:sp>
      <p:sp>
        <p:nvSpPr>
          <p:cNvPr id="98306" name="Rectangle 3"/>
          <p:cNvSpPr>
            <a:spLocks noGrp="1" noChangeArrowheads="1"/>
          </p:cNvSpPr>
          <p:nvPr>
            <p:ph type="body" idx="1"/>
          </p:nvPr>
        </p:nvSpPr>
        <p:spPr/>
        <p:txBody>
          <a:bodyPr/>
          <a:lstStyle/>
          <a:p>
            <a:pPr eaLnBrk="1" hangingPunct="1">
              <a:lnSpc>
                <a:spcPct val="95000"/>
              </a:lnSpc>
            </a:pPr>
            <a:r>
              <a:rPr lang="en-US" altLang="en-US" dirty="0" smtClean="0"/>
              <a:t>Non-linear approach to system development</a:t>
            </a:r>
          </a:p>
          <a:p>
            <a:pPr eaLnBrk="1" hangingPunct="1">
              <a:lnSpc>
                <a:spcPct val="95000"/>
              </a:lnSpc>
            </a:pPr>
            <a:r>
              <a:rPr lang="en-US" altLang="en-US" dirty="0" smtClean="0"/>
              <a:t>Incorporates top five principles of modern development processes:</a:t>
            </a:r>
          </a:p>
          <a:p>
            <a:pPr lvl="1" eaLnBrk="1" hangingPunct="1">
              <a:lnSpc>
                <a:spcPct val="95000"/>
              </a:lnSpc>
            </a:pPr>
            <a:r>
              <a:rPr lang="en-US" altLang="en-US" i="1" u="sng" dirty="0"/>
              <a:t>Architecture first</a:t>
            </a:r>
            <a:r>
              <a:rPr lang="en-US" altLang="en-US" dirty="0"/>
              <a:t>. Provides the central design element</a:t>
            </a:r>
          </a:p>
          <a:p>
            <a:pPr lvl="1" eaLnBrk="1" hangingPunct="1">
              <a:lnSpc>
                <a:spcPct val="95000"/>
              </a:lnSpc>
            </a:pPr>
            <a:r>
              <a:rPr lang="en-US" altLang="en-US" i="1" u="sng" dirty="0"/>
              <a:t>Iterative life-cycle process</a:t>
            </a:r>
            <a:r>
              <a:rPr lang="en-US" altLang="en-US" dirty="0"/>
              <a:t>. Provides the essential risk management element</a:t>
            </a:r>
          </a:p>
          <a:p>
            <a:pPr lvl="1" eaLnBrk="1" hangingPunct="1">
              <a:lnSpc>
                <a:spcPct val="95000"/>
              </a:lnSpc>
            </a:pPr>
            <a:r>
              <a:rPr lang="en-US" altLang="en-US" i="1" u="sng" dirty="0"/>
              <a:t>Component-based development</a:t>
            </a:r>
            <a:r>
              <a:rPr lang="en-US" altLang="en-US" u="sng" dirty="0"/>
              <a:t>. </a:t>
            </a:r>
            <a:r>
              <a:rPr lang="en-US" altLang="en-US" dirty="0"/>
              <a:t>Provides the technology element</a:t>
            </a:r>
          </a:p>
          <a:p>
            <a:pPr lvl="1" eaLnBrk="1" hangingPunct="1">
              <a:lnSpc>
                <a:spcPct val="95000"/>
              </a:lnSpc>
            </a:pPr>
            <a:r>
              <a:rPr lang="en-US" altLang="en-US" i="1" u="sng" dirty="0"/>
              <a:t>Change management environment. </a:t>
            </a:r>
            <a:r>
              <a:rPr lang="en-US" altLang="en-US" dirty="0"/>
              <a:t>Provides the control element</a:t>
            </a:r>
          </a:p>
          <a:p>
            <a:pPr lvl="1" eaLnBrk="1" hangingPunct="1">
              <a:lnSpc>
                <a:spcPct val="95000"/>
              </a:lnSpc>
            </a:pPr>
            <a:r>
              <a:rPr lang="en-US" altLang="en-US" i="1" u="sng" dirty="0"/>
              <a:t>Round-trip engineering</a:t>
            </a:r>
            <a:r>
              <a:rPr lang="en-US" altLang="en-US" dirty="0"/>
              <a:t>. Provides the automation element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6392496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5,000 foot view of Iterative SDLC</a:t>
            </a:r>
          </a:p>
        </p:txBody>
      </p:sp>
      <p:pic>
        <p:nvPicPr>
          <p:cNvPr id="100354" name="Picture 4" descr="Snoopy_wwi_ace_lb"/>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685871" y="1824037"/>
            <a:ext cx="2057400" cy="3819525"/>
          </a:xfrm>
          <a:noFill/>
        </p:spPr>
      </p:pic>
      <p:sp>
        <p:nvSpPr>
          <p:cNvPr id="100355" name="Rectangle 3"/>
          <p:cNvSpPr>
            <a:spLocks noGrp="1" noChangeArrowheads="1"/>
          </p:cNvSpPr>
          <p:nvPr>
            <p:ph sz="half" idx="4294967295"/>
          </p:nvPr>
        </p:nvSpPr>
        <p:spPr>
          <a:xfrm>
            <a:off x="4038600" y="1371600"/>
            <a:ext cx="6897986" cy="4984750"/>
          </a:xfrm>
        </p:spPr>
        <p:txBody>
          <a:bodyPr/>
          <a:lstStyle/>
          <a:p>
            <a:pPr eaLnBrk="1" hangingPunct="1">
              <a:lnSpc>
                <a:spcPct val="105000"/>
              </a:lnSpc>
            </a:pPr>
            <a:r>
              <a:rPr lang="en-US" altLang="en-US" sz="2400" b="1" u="sng" dirty="0"/>
              <a:t>Iterative</a:t>
            </a:r>
            <a:r>
              <a:rPr lang="en-US" altLang="en-US" sz="2400" dirty="0"/>
              <a:t> SD model defines four life-cycle phases:</a:t>
            </a:r>
          </a:p>
          <a:p>
            <a:pPr lvl="1" eaLnBrk="1" hangingPunct="1">
              <a:lnSpc>
                <a:spcPct val="105000"/>
              </a:lnSpc>
            </a:pPr>
            <a:r>
              <a:rPr lang="en-US" altLang="en-US" dirty="0" smtClean="0"/>
              <a:t>Inception</a:t>
            </a:r>
          </a:p>
          <a:p>
            <a:pPr lvl="1" eaLnBrk="1" hangingPunct="1">
              <a:lnSpc>
                <a:spcPct val="105000"/>
              </a:lnSpc>
            </a:pPr>
            <a:r>
              <a:rPr lang="en-US" altLang="en-US" dirty="0" smtClean="0"/>
              <a:t>Elaboration</a:t>
            </a:r>
          </a:p>
          <a:p>
            <a:pPr lvl="1" eaLnBrk="1" hangingPunct="1">
              <a:lnSpc>
                <a:spcPct val="105000"/>
              </a:lnSpc>
            </a:pPr>
            <a:r>
              <a:rPr lang="en-US" altLang="en-US" dirty="0" smtClean="0"/>
              <a:t>Construction</a:t>
            </a:r>
          </a:p>
          <a:p>
            <a:pPr lvl="1" eaLnBrk="1" hangingPunct="1">
              <a:lnSpc>
                <a:spcPct val="105000"/>
              </a:lnSpc>
            </a:pPr>
            <a:r>
              <a:rPr lang="en-US" altLang="en-US" dirty="0" smtClean="0"/>
              <a:t>Transition</a:t>
            </a:r>
          </a:p>
          <a:p>
            <a:pPr eaLnBrk="1" hangingPunct="1">
              <a:lnSpc>
                <a:spcPct val="105000"/>
              </a:lnSpc>
            </a:pPr>
            <a:r>
              <a:rPr lang="en-US" altLang="en-US" sz="2400" dirty="0"/>
              <a:t>We </a:t>
            </a:r>
            <a:r>
              <a:rPr lang="en-US" altLang="en-US" sz="2400" b="1" u="sng" dirty="0"/>
              <a:t>iterate</a:t>
            </a:r>
            <a:r>
              <a:rPr lang="en-US" altLang="en-US" sz="2400" dirty="0"/>
              <a:t> through each phase, and repeat as needed.</a:t>
            </a:r>
          </a:p>
          <a:p>
            <a:pPr eaLnBrk="1" hangingPunct="1">
              <a:lnSpc>
                <a:spcPct val="105000"/>
              </a:lnSpc>
            </a:pPr>
            <a:r>
              <a:rPr lang="en-US" altLang="en-US" sz="2400" dirty="0"/>
              <a:t>Now, for a quick survey of the phases…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9408442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Inception phase</a:t>
            </a:r>
            <a:endParaRPr lang="en-US" sz="800" dirty="0">
              <a:ea typeface="ＭＳ Ｐゴシック" charset="0"/>
              <a:cs typeface="ＭＳ Ｐゴシック" charset="0"/>
            </a:endParaRPr>
          </a:p>
        </p:txBody>
      </p:sp>
      <p:sp>
        <p:nvSpPr>
          <p:cNvPr id="102402" name="Rectangle 3"/>
          <p:cNvSpPr>
            <a:spLocks noGrp="1" noChangeArrowheads="1"/>
          </p:cNvSpPr>
          <p:nvPr>
            <p:ph type="body" idx="1"/>
          </p:nvPr>
        </p:nvSpPr>
        <p:spPr/>
        <p:txBody>
          <a:bodyPr/>
          <a:lstStyle/>
          <a:p>
            <a:pPr eaLnBrk="1" hangingPunct="1"/>
            <a:r>
              <a:rPr lang="en-US" altLang="en-US" smtClean="0"/>
              <a:t>Essential activities</a:t>
            </a:r>
          </a:p>
          <a:p>
            <a:pPr lvl="1" eaLnBrk="1" hangingPunct="1"/>
            <a:r>
              <a:rPr lang="en-US" altLang="en-US" i="1" u="sng"/>
              <a:t>Formulate product scope</a:t>
            </a:r>
            <a:r>
              <a:rPr lang="en-US" altLang="en-US" u="sng"/>
              <a:t>. </a:t>
            </a:r>
            <a:r>
              <a:rPr lang="en-US" altLang="en-US"/>
              <a:t>Capture requirements and operational concept </a:t>
            </a:r>
          </a:p>
          <a:p>
            <a:pPr lvl="1" eaLnBrk="1" hangingPunct="1"/>
            <a:r>
              <a:rPr lang="en-US" altLang="en-US" i="1" u="sng"/>
              <a:t>Perform feasibility analysis</a:t>
            </a:r>
            <a:r>
              <a:rPr lang="en-US" altLang="en-US" u="sng"/>
              <a:t>. </a:t>
            </a:r>
            <a:r>
              <a:rPr lang="en-US" altLang="en-US"/>
              <a:t>Determine whether the organization has the resources and technical capabilities to meet customer</a:t>
            </a:r>
            <a:r>
              <a:rPr lang="en-US" altLang="ja-JP"/>
              <a:t>'s needs</a:t>
            </a:r>
          </a:p>
          <a:p>
            <a:pPr lvl="1" eaLnBrk="1" hangingPunct="1"/>
            <a:r>
              <a:rPr lang="en-US" altLang="en-US" i="1" u="sng"/>
              <a:t>Synthesize the system architecture</a:t>
            </a:r>
            <a:r>
              <a:rPr lang="en-US" altLang="en-US" u="sng"/>
              <a:t>. </a:t>
            </a:r>
            <a:r>
              <a:rPr lang="en-US" altLang="en-US"/>
              <a:t>Evaluate essential system design constraints and trade-offs, as well as available solutions</a:t>
            </a:r>
          </a:p>
          <a:p>
            <a:pPr lvl="1" eaLnBrk="1" hangingPunct="1"/>
            <a:r>
              <a:rPr lang="en-US" altLang="en-US" i="1" u="sng"/>
              <a:t>Plan and prepare business case</a:t>
            </a:r>
            <a:r>
              <a:rPr lang="en-US" altLang="en-US" u="sng"/>
              <a:t>. </a:t>
            </a:r>
            <a:r>
              <a:rPr lang="en-US" altLang="en-US"/>
              <a:t>Address risk management, staffing, iteration plans, cost, and infrastructure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40345346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Elaboration phase</a:t>
            </a:r>
          </a:p>
        </p:txBody>
      </p:sp>
      <p:sp>
        <p:nvSpPr>
          <p:cNvPr id="104450" name="Rectangle 3"/>
          <p:cNvSpPr>
            <a:spLocks noGrp="1" noChangeArrowheads="1"/>
          </p:cNvSpPr>
          <p:nvPr>
            <p:ph type="body" idx="1"/>
          </p:nvPr>
        </p:nvSpPr>
        <p:spPr/>
        <p:txBody>
          <a:bodyPr/>
          <a:lstStyle/>
          <a:p>
            <a:pPr eaLnBrk="1" hangingPunct="1">
              <a:lnSpc>
                <a:spcPct val="95000"/>
              </a:lnSpc>
            </a:pPr>
            <a:r>
              <a:rPr lang="en-US" altLang="en-US" smtClean="0"/>
              <a:t>Most critical phase of the four</a:t>
            </a:r>
          </a:p>
          <a:p>
            <a:pPr eaLnBrk="1" hangingPunct="1">
              <a:lnSpc>
                <a:spcPct val="95000"/>
              </a:lnSpc>
            </a:pPr>
            <a:r>
              <a:rPr lang="en-US" altLang="en-US" smtClean="0"/>
              <a:t>Essential activities</a:t>
            </a:r>
          </a:p>
          <a:p>
            <a:pPr lvl="1" eaLnBrk="1" hangingPunct="1">
              <a:lnSpc>
                <a:spcPct val="95000"/>
              </a:lnSpc>
            </a:pPr>
            <a:r>
              <a:rPr lang="en-US" altLang="en-US" i="1" u="sng"/>
              <a:t>Elaborate the vision</a:t>
            </a:r>
            <a:r>
              <a:rPr lang="en-US" altLang="en-US" u="sng"/>
              <a:t>. </a:t>
            </a:r>
            <a:r>
              <a:rPr lang="en-US" altLang="en-US"/>
              <a:t>Detail elements of the vision that drive architectural or planning decisions</a:t>
            </a:r>
          </a:p>
          <a:p>
            <a:pPr lvl="1" eaLnBrk="1" hangingPunct="1">
              <a:lnSpc>
                <a:spcPct val="95000"/>
              </a:lnSpc>
            </a:pPr>
            <a:r>
              <a:rPr lang="en-US" altLang="en-US" i="1" u="sng"/>
              <a:t>Elaborate the process and infrastructure</a:t>
            </a:r>
            <a:r>
              <a:rPr lang="en-US" altLang="en-US"/>
              <a:t>. The construction process and environment are established here</a:t>
            </a:r>
          </a:p>
          <a:p>
            <a:pPr lvl="1" eaLnBrk="1" hangingPunct="1">
              <a:lnSpc>
                <a:spcPct val="95000"/>
              </a:lnSpc>
            </a:pPr>
            <a:r>
              <a:rPr lang="en-US" altLang="en-US" i="1" u="sng"/>
              <a:t>Elaborate the architecture and select reusable (internal or COTS) components</a:t>
            </a:r>
            <a:r>
              <a:rPr lang="en-US" altLang="en-US" u="sng"/>
              <a:t>. </a:t>
            </a:r>
            <a:r>
              <a:rPr lang="en-US" altLang="en-US"/>
              <a:t>Baseline the architecture as quickly as possible and demonstrate that the architecture will support the vision at reasonable cost in reasonable time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1829125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Construction phase</a:t>
            </a:r>
          </a:p>
        </p:txBody>
      </p:sp>
      <p:sp>
        <p:nvSpPr>
          <p:cNvPr id="106498" name="Rectangle 3"/>
          <p:cNvSpPr>
            <a:spLocks noGrp="1" noChangeArrowheads="1"/>
          </p:cNvSpPr>
          <p:nvPr>
            <p:ph type="body" idx="1"/>
          </p:nvPr>
        </p:nvSpPr>
        <p:spPr/>
        <p:txBody>
          <a:bodyPr/>
          <a:lstStyle/>
          <a:p>
            <a:pPr eaLnBrk="1" hangingPunct="1">
              <a:lnSpc>
                <a:spcPct val="105000"/>
              </a:lnSpc>
            </a:pPr>
            <a:r>
              <a:rPr lang="en-US" altLang="en-US" smtClean="0"/>
              <a:t>Essential activities</a:t>
            </a:r>
          </a:p>
          <a:p>
            <a:pPr lvl="1" eaLnBrk="1" hangingPunct="1">
              <a:lnSpc>
                <a:spcPct val="105000"/>
              </a:lnSpc>
            </a:pPr>
            <a:r>
              <a:rPr lang="en-US" altLang="en-US" i="1" u="sng"/>
              <a:t>Achieve useful versions </a:t>
            </a:r>
            <a:r>
              <a:rPr lang="en-US" altLang="en-US"/>
              <a:t>(intermediate, alpha, beta, and other test releases)</a:t>
            </a:r>
          </a:p>
          <a:p>
            <a:pPr lvl="1" eaLnBrk="1" hangingPunct="1">
              <a:lnSpc>
                <a:spcPct val="105000"/>
              </a:lnSpc>
            </a:pPr>
            <a:r>
              <a:rPr lang="en-US" altLang="en-US" i="1" u="sng"/>
              <a:t>Perform</a:t>
            </a:r>
            <a:r>
              <a:rPr lang="en-US" altLang="en-US" i="1"/>
              <a:t> resource management, control, and process optimization</a:t>
            </a:r>
          </a:p>
          <a:p>
            <a:pPr lvl="1" eaLnBrk="1" hangingPunct="1">
              <a:lnSpc>
                <a:spcPct val="105000"/>
              </a:lnSpc>
            </a:pPr>
            <a:r>
              <a:rPr lang="en-US" altLang="en-US" i="1" u="sng"/>
              <a:t>Complete</a:t>
            </a:r>
            <a:r>
              <a:rPr lang="en-US" altLang="en-US" i="1"/>
              <a:t> component development and test</a:t>
            </a:r>
          </a:p>
          <a:p>
            <a:pPr lvl="1" eaLnBrk="1" hangingPunct="1">
              <a:lnSpc>
                <a:spcPct val="105000"/>
              </a:lnSpc>
            </a:pPr>
            <a:r>
              <a:rPr lang="en-US" altLang="en-US" i="1" u="sng"/>
              <a:t>Assess</a:t>
            </a:r>
            <a:r>
              <a:rPr lang="en-US" altLang="en-US" i="1"/>
              <a:t> product releases against acceptance criteria</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7088356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Transition phase</a:t>
            </a:r>
          </a:p>
        </p:txBody>
      </p:sp>
      <p:sp>
        <p:nvSpPr>
          <p:cNvPr id="108546" name="Rectangle 3"/>
          <p:cNvSpPr>
            <a:spLocks noGrp="1" noChangeArrowheads="1"/>
          </p:cNvSpPr>
          <p:nvPr>
            <p:ph type="body" idx="1"/>
          </p:nvPr>
        </p:nvSpPr>
        <p:spPr/>
        <p:txBody>
          <a:bodyPr/>
          <a:lstStyle/>
          <a:p>
            <a:pPr eaLnBrk="1" hangingPunct="1">
              <a:lnSpc>
                <a:spcPct val="105000"/>
              </a:lnSpc>
            </a:pPr>
            <a:r>
              <a:rPr lang="en-US" altLang="en-US" smtClean="0"/>
              <a:t>Essential activities</a:t>
            </a:r>
          </a:p>
          <a:p>
            <a:pPr lvl="1" eaLnBrk="1" hangingPunct="1">
              <a:lnSpc>
                <a:spcPct val="105000"/>
              </a:lnSpc>
            </a:pPr>
            <a:r>
              <a:rPr lang="en-US" altLang="en-US" i="1" u="sng"/>
              <a:t>Perform deployment-specific engineering tasks</a:t>
            </a:r>
            <a:r>
              <a:rPr lang="en-US" altLang="en-US" u="sng"/>
              <a:t>. </a:t>
            </a:r>
            <a:r>
              <a:rPr lang="en-US" altLang="en-US"/>
              <a:t>Commercial packaging and production, sales kit development, field personnel training</a:t>
            </a:r>
          </a:p>
          <a:p>
            <a:pPr lvl="1" eaLnBrk="1" hangingPunct="1">
              <a:lnSpc>
                <a:spcPct val="105000"/>
              </a:lnSpc>
            </a:pPr>
            <a:r>
              <a:rPr lang="en-US" altLang="en-US" i="1" u="sng"/>
              <a:t>Assess deployment baselines against complete vision and acceptance criteria. </a:t>
            </a:r>
            <a:r>
              <a:rPr lang="en-US" altLang="en-US"/>
              <a:t>Examine and compare what is being delivered to what was envisioned and delineated by acceptance criteria</a:t>
            </a:r>
          </a:p>
          <a:p>
            <a:pPr lvl="1" eaLnBrk="1" hangingPunct="1">
              <a:lnSpc>
                <a:spcPct val="105000"/>
              </a:lnSpc>
            </a:pPr>
            <a:r>
              <a:rPr lang="en-US" altLang="en-US"/>
              <a:t>Plan for next iteration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8373820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z="4000">
                <a:effectLst>
                  <a:outerShdw blurRad="38100" dist="38100" dir="2700000" algn="tl">
                    <a:srgbClr val="C0C0C0"/>
                  </a:outerShdw>
                </a:effectLst>
              </a:rPr>
              <a:t>Comparative expenditure profiles</a:t>
            </a:r>
          </a:p>
        </p:txBody>
      </p:sp>
      <p:graphicFrame>
        <p:nvGraphicFramePr>
          <p:cNvPr id="449623" name="Group 87"/>
          <p:cNvGraphicFramePr>
            <a:graphicFrameLocks noGrp="1"/>
          </p:cNvGraphicFramePr>
          <p:nvPr>
            <p:ph idx="1"/>
          </p:nvPr>
        </p:nvGraphicFramePr>
        <p:xfrm>
          <a:off x="347663" y="1406525"/>
          <a:ext cx="11650664" cy="4659315"/>
        </p:xfrm>
        <a:graphic>
          <a:graphicData uri="http://schemas.openxmlformats.org/drawingml/2006/table">
            <a:tbl>
              <a:tblPr/>
              <a:tblGrid>
                <a:gridCol w="2912666">
                  <a:extLst>
                    <a:ext uri="{9D8B030D-6E8A-4147-A177-3AD203B41FA5}">
                      <a16:colId xmlns:a16="http://schemas.microsoft.com/office/drawing/2014/main" val="20000"/>
                    </a:ext>
                  </a:extLst>
                </a:gridCol>
                <a:gridCol w="2912666">
                  <a:extLst>
                    <a:ext uri="{9D8B030D-6E8A-4147-A177-3AD203B41FA5}">
                      <a16:colId xmlns:a16="http://schemas.microsoft.com/office/drawing/2014/main" val="20001"/>
                    </a:ext>
                  </a:extLst>
                </a:gridCol>
                <a:gridCol w="2912666">
                  <a:extLst>
                    <a:ext uri="{9D8B030D-6E8A-4147-A177-3AD203B41FA5}">
                      <a16:colId xmlns:a16="http://schemas.microsoft.com/office/drawing/2014/main" val="20002"/>
                    </a:ext>
                  </a:extLst>
                </a:gridCol>
                <a:gridCol w="2912666">
                  <a:extLst>
                    <a:ext uri="{9D8B030D-6E8A-4147-A177-3AD203B41FA5}">
                      <a16:colId xmlns:a16="http://schemas.microsoft.com/office/drawing/2014/main" val="20003"/>
                    </a:ext>
                  </a:extLst>
                </a:gridCol>
              </a:tblGrid>
              <a:tr h="466725">
                <a:tc gridSpan="2">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600" b="1" i="0" u="none" strike="noStrike" cap="none" normalizeH="0" baseline="0" dirty="0">
                          <a:ln>
                            <a:noFill/>
                          </a:ln>
                          <a:solidFill>
                            <a:schemeClr val="tx1"/>
                          </a:solidFill>
                          <a:effectLst/>
                          <a:latin typeface="Verdana" charset="0"/>
                          <a:ea typeface="ＭＳ Ｐゴシック" charset="0"/>
                          <a:cs typeface="ＭＳ Ｐゴシック" charset="0"/>
                        </a:rPr>
                        <a:t>Waterfall</a:t>
                      </a:r>
                      <a:endPar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endParaRPr>
                    </a:p>
                  </a:txBody>
                  <a:tcPr marL="133150" marR="13315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43137"/>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600" b="1" i="0" u="none" strike="noStrike" cap="none" normalizeH="0" baseline="0" dirty="0">
                          <a:ln>
                            <a:noFill/>
                          </a:ln>
                          <a:solidFill>
                            <a:schemeClr val="tx1"/>
                          </a:solidFill>
                          <a:effectLst/>
                          <a:latin typeface="Verdana" charset="0"/>
                          <a:ea typeface="ＭＳ Ｐゴシック" charset="0"/>
                          <a:cs typeface="ＭＳ Ｐゴシック" charset="0"/>
                        </a:rPr>
                        <a:t>Iterative</a:t>
                      </a:r>
                      <a:endPar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endParaRPr>
                    </a:p>
                  </a:txBody>
                  <a:tcPr marL="133150" marR="13315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alpha val="43137"/>
                      </a:schemeClr>
                    </a:solidFill>
                  </a:tcPr>
                </a:tc>
                <a:tc hMerge="1">
                  <a:txBody>
                    <a:bodyPr/>
                    <a:lstStyle/>
                    <a:p>
                      <a:endParaRPr lang="en-US"/>
                    </a:p>
                  </a:txBody>
                  <a:tcPr/>
                </a:tc>
                <a:extLst>
                  <a:ext uri="{0D108BD9-81ED-4DB2-BD59-A6C34878D82A}">
                    <a16:rowId xmlns:a16="http://schemas.microsoft.com/office/drawing/2014/main" val="10000"/>
                  </a:ext>
                </a:extLst>
              </a:tr>
              <a:tr h="46672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rPr>
                        <a:t>Activity</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1803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rPr>
                        <a:t>Cost</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1803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rPr>
                        <a:t>Cost</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1803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1" i="0" u="none" strike="noStrike" cap="none" normalizeH="0" baseline="0" dirty="0">
                          <a:ln>
                            <a:noFill/>
                          </a:ln>
                          <a:solidFill>
                            <a:schemeClr val="tx1"/>
                          </a:solidFill>
                          <a:effectLst/>
                          <a:latin typeface="Verdana" charset="0"/>
                          <a:ea typeface="ＭＳ Ｐゴシック" charset="0"/>
                          <a:cs typeface="ＭＳ Ｐゴシック" charset="0"/>
                        </a:rPr>
                        <a:t>Activity</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18039"/>
                      </a:schemeClr>
                    </a:solidFill>
                  </a:tcPr>
                </a:tc>
                <a:extLst>
                  <a:ext uri="{0D108BD9-81ED-4DB2-BD59-A6C34878D82A}">
                    <a16:rowId xmlns:a16="http://schemas.microsoft.com/office/drawing/2014/main" val="10001"/>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Management</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Management</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extLst>
                  <a:ext uri="{0D108BD9-81ED-4DB2-BD59-A6C34878D82A}">
                    <a16:rowId xmlns:a16="http://schemas.microsoft.com/office/drawing/2014/main" val="10002"/>
                  </a:ext>
                </a:extLst>
              </a:tr>
              <a:tr h="46672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Requirements</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Requirements</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extLst>
                  <a:ext uri="{0D108BD9-81ED-4DB2-BD59-A6C34878D82A}">
                    <a16:rowId xmlns:a16="http://schemas.microsoft.com/office/drawing/2014/main" val="10003"/>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Design</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Design</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9019"/>
                      </a:schemeClr>
                    </a:solidFill>
                  </a:tcPr>
                </a:tc>
                <a:extLst>
                  <a:ext uri="{0D108BD9-81ED-4DB2-BD59-A6C34878D82A}">
                    <a16:rowId xmlns:a16="http://schemas.microsoft.com/office/drawing/2014/main" val="10004"/>
                  </a:ext>
                </a:extLst>
              </a:tr>
              <a:tr h="46672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Code &amp; Unit Testing</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30%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25%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Implementation</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5"/>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Integration &amp; Test</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40%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25%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Assessment</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6"/>
                  </a:ext>
                </a:extLst>
              </a:tr>
              <a:tr h="46672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Deployment</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Deployment</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extLst>
                  <a:ext uri="{0D108BD9-81ED-4DB2-BD59-A6C34878D82A}">
                    <a16:rowId xmlns:a16="http://schemas.microsoft.com/office/drawing/2014/main" val="10007"/>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Environment</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5%</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Environment</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extLst>
                  <a:ext uri="{0D108BD9-81ED-4DB2-BD59-A6C34878D82A}">
                    <a16:rowId xmlns:a16="http://schemas.microsoft.com/office/drawing/2014/main" val="10008"/>
                  </a:ext>
                </a:extLst>
              </a:tr>
              <a:tr h="465138">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Total</a:t>
                      </a:r>
                    </a:p>
                  </a:txBody>
                  <a:tcPr marL="133150" marR="1331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100%</a:t>
                      </a:r>
                    </a:p>
                  </a:txBody>
                  <a:tcPr marL="133150" marR="1331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1400" b="0" i="0" u="none" strike="noStrike" cap="none" normalizeH="0" baseline="0" dirty="0">
                          <a:ln>
                            <a:noFill/>
                          </a:ln>
                          <a:solidFill>
                            <a:schemeClr val="tx1"/>
                          </a:solidFill>
                          <a:effectLst/>
                          <a:latin typeface="Verdana" charset="0"/>
                          <a:ea typeface="ＭＳ Ｐゴシック" charset="0"/>
                          <a:cs typeface="ＭＳ Ｐゴシック" charset="0"/>
                        </a:rPr>
                        <a:t>Total</a:t>
                      </a:r>
                    </a:p>
                  </a:txBody>
                  <a:tcPr marL="133150" marR="13315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39999"/>
                      </a:schemeClr>
                    </a:solidFill>
                  </a:tcPr>
                </a:tc>
                <a:extLst>
                  <a:ext uri="{0D108BD9-81ED-4DB2-BD59-A6C34878D82A}">
                    <a16:rowId xmlns:a16="http://schemas.microsoft.com/office/drawing/2014/main" val="10009"/>
                  </a:ext>
                </a:extLst>
              </a:tr>
            </a:tbl>
          </a:graphicData>
        </a:graphic>
      </p:graphicFrame>
      <p:sp>
        <p:nvSpPr>
          <p:cNvPr id="110649" name="Text Box 76"/>
          <p:cNvSpPr txBox="1">
            <a:spLocks noChangeArrowheads="1"/>
          </p:cNvSpPr>
          <p:nvPr/>
        </p:nvSpPr>
        <p:spPr bwMode="auto">
          <a:xfrm>
            <a:off x="6172200" y="5943600"/>
            <a:ext cx="4076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Based on and adapted from Tables 1-1 and 10-1 in</a:t>
            </a:r>
          </a:p>
          <a:p>
            <a:r>
              <a:rPr lang="en-US" altLang="en-US" sz="1000" i="1"/>
              <a:t>Software Project Management: A Unified Approach</a:t>
            </a:r>
            <a:r>
              <a:rPr lang="en-US" altLang="en-US" sz="1000"/>
              <a:t> by Walker Royce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989285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en-US" sz="3200">
                <a:effectLst>
                  <a:outerShdw blurRad="38100" dist="38100" dir="2700000" algn="tl">
                    <a:srgbClr val="C0C0C0"/>
                  </a:outerShdw>
                </a:effectLst>
              </a:rPr>
              <a:t>Suitable Projects And Management Approaches </a:t>
            </a:r>
          </a:p>
        </p:txBody>
      </p:sp>
      <p:sp>
        <p:nvSpPr>
          <p:cNvPr id="112642" name="Content Placeholder 2"/>
          <p:cNvSpPr>
            <a:spLocks noGrp="1"/>
          </p:cNvSpPr>
          <p:nvPr>
            <p:ph idx="1"/>
          </p:nvPr>
        </p:nvSpPr>
        <p:spPr/>
        <p:txBody>
          <a:bodyPr/>
          <a:lstStyle/>
          <a:p>
            <a:r>
              <a:rPr lang="en-US" altLang="en-US" dirty="0" smtClean="0"/>
              <a:t>An evolutionary SDLC is suitable for projects with: </a:t>
            </a:r>
          </a:p>
          <a:p>
            <a:pPr lvl="1"/>
            <a:r>
              <a:rPr lang="en-US" altLang="en-US" dirty="0" smtClean="0"/>
              <a:t>Reasonably–but not perfectly–clear user requirements </a:t>
            </a:r>
          </a:p>
          <a:p>
            <a:pPr lvl="1"/>
            <a:r>
              <a:rPr lang="en-US" altLang="en-US" dirty="0" smtClean="0"/>
              <a:t>Unfamiliar or unproven technology </a:t>
            </a:r>
          </a:p>
          <a:p>
            <a:pPr lvl="1"/>
            <a:r>
              <a:rPr lang="en-US" altLang="en-US" dirty="0" smtClean="0"/>
              <a:t>High complexity </a:t>
            </a:r>
          </a:p>
          <a:p>
            <a:pPr lvl="1"/>
            <a:r>
              <a:rPr lang="en-US" altLang="en-US" dirty="0" smtClean="0"/>
              <a:t>Short time schedule </a:t>
            </a:r>
          </a:p>
          <a:p>
            <a:pPr lvl="1"/>
            <a:r>
              <a:rPr lang="en-US" altLang="en-US" dirty="0" smtClean="0"/>
              <a:t>Schedule variability </a:t>
            </a:r>
          </a:p>
          <a:p>
            <a:r>
              <a:rPr lang="en-US" altLang="en-US" dirty="0" smtClean="0"/>
              <a:t>Such a project would use rolling wave planning rather than big, up-front planning and use a continuous, adaptive approach to risk assessment and management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4116389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What Is a Systems Approach?</a:t>
            </a:r>
            <a:endParaRPr lang="en-US" dirty="0"/>
          </a:p>
        </p:txBody>
      </p:sp>
      <p:sp>
        <p:nvSpPr>
          <p:cNvPr id="13317" name="Rectangle 3"/>
          <p:cNvSpPr>
            <a:spLocks noGrp="1" noChangeArrowheads="1"/>
          </p:cNvSpPr>
          <p:nvPr>
            <p:ph idx="1"/>
          </p:nvPr>
        </p:nvSpPr>
        <p:spPr/>
        <p:txBody>
          <a:bodyPr/>
          <a:lstStyle/>
          <a:p>
            <a:r>
              <a:rPr lang="en-US" dirty="0" smtClean="0"/>
              <a:t>A systems approach emerged in the 1950s to describe a holistic and analytical approach to management and problem solving</a:t>
            </a:r>
          </a:p>
          <a:p>
            <a:r>
              <a:rPr lang="en-US" dirty="0" smtClean="0"/>
              <a:t>Three parts include:</a:t>
            </a:r>
          </a:p>
          <a:p>
            <a:pPr lvl="1"/>
            <a:r>
              <a:rPr lang="en-US" dirty="0" smtClean="0"/>
              <a:t>Systems philosophy: an overall model for thinking about things as systems</a:t>
            </a:r>
          </a:p>
          <a:p>
            <a:pPr lvl="1"/>
            <a:r>
              <a:rPr lang="en-US" dirty="0" smtClean="0"/>
              <a:t>Systems analysis: problem-solving approach</a:t>
            </a:r>
          </a:p>
          <a:p>
            <a:pPr lvl="1"/>
            <a:r>
              <a:rPr lang="en-US" dirty="0" smtClean="0"/>
              <a:t>Systems management: address business, technological, and organizational issues before making changes to systems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9528609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smtClean="0"/>
              <a:t>The Importance of Project Phases and Management Reviews</a:t>
            </a:r>
            <a:endParaRPr lang="en-US" dirty="0"/>
          </a:p>
        </p:txBody>
      </p:sp>
      <p:sp>
        <p:nvSpPr>
          <p:cNvPr id="31749" name="Rectangle 3"/>
          <p:cNvSpPr>
            <a:spLocks noGrp="1" noChangeArrowheads="1"/>
          </p:cNvSpPr>
          <p:nvPr>
            <p:ph idx="1"/>
          </p:nvPr>
        </p:nvSpPr>
        <p:spPr/>
        <p:txBody>
          <a:bodyPr/>
          <a:lstStyle/>
          <a:p>
            <a:r>
              <a:rPr lang="en-US" smtClean="0"/>
              <a:t>A project should successfully pass through each of the project phases in order to continue on to the next</a:t>
            </a:r>
          </a:p>
          <a:p>
            <a:r>
              <a:rPr lang="en-US" smtClean="0"/>
              <a:t>Management reviews, also called phase exits, phase gate reviews, or kill points, should occur after each phase to evaluate the project’s progress, likely success, and continued compatibility with organizational goals</a:t>
            </a:r>
          </a:p>
          <a:p>
            <a:r>
              <a:rPr lang="en-US" smtClean="0"/>
              <a:t>It is unwise to wait until the end of project or product phases to have management inputs</a:t>
            </a:r>
          </a:p>
          <a:p>
            <a:pPr lvl="1"/>
            <a:r>
              <a:rPr lang="en-US" smtClean="0"/>
              <a:t>Many projects are reviewed by management on a regular basis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5789110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What Went Right?</a:t>
            </a:r>
            <a:endParaRPr lang="en-US" dirty="0"/>
          </a:p>
        </p:txBody>
      </p:sp>
      <p:sp>
        <p:nvSpPr>
          <p:cNvPr id="4" name="Content Placeholder 3">
            <a:extLst>
              <a:ext uri="{FF2B5EF4-FFF2-40B4-BE49-F238E27FC236}">
                <a16:creationId xmlns:a16="http://schemas.microsoft.com/office/drawing/2014/main" id="{8AD0CFFA-DAEB-2E4F-9CCC-70C6B505049B}"/>
              </a:ext>
            </a:extLst>
          </p:cNvPr>
          <p:cNvSpPr>
            <a:spLocks noGrp="1"/>
          </p:cNvSpPr>
          <p:nvPr>
            <p:ph idx="1"/>
          </p:nvPr>
        </p:nvSpPr>
        <p:spPr/>
        <p:txBody>
          <a:bodyPr>
            <a:normAutofit fontScale="92500" lnSpcReduction="20000"/>
          </a:bodyPr>
          <a:lstStyle/>
          <a:p>
            <a:r>
              <a:rPr lang="en-US" smtClean="0"/>
              <a:t>"The real improvement that I saw was in our ability to</a:t>
            </a:r>
            <a:r>
              <a:rPr lang="en-US" smtClean="0">
                <a:sym typeface="Symbol" pitchFamily="18" charset="2"/>
              </a:rPr>
              <a:t></a:t>
            </a:r>
            <a:r>
              <a:rPr lang="en-US" smtClean="0"/>
              <a:t>in the words of Thomas Edison</a:t>
            </a:r>
            <a:r>
              <a:rPr lang="en-US" smtClean="0">
                <a:sym typeface="Symbol" pitchFamily="18" charset="2"/>
              </a:rPr>
              <a:t></a:t>
            </a:r>
            <a:r>
              <a:rPr lang="en-US" smtClean="0"/>
              <a:t>know when to stop beating a dead horse.…Edison's key to success was that he failed fairly often; but as he said, he could recognize a dead horse before it started to smell...In information technology we ride dead horses</a:t>
            </a:r>
            <a:r>
              <a:rPr lang="en-US" smtClean="0">
                <a:sym typeface="Symbol" pitchFamily="18" charset="2"/>
              </a:rPr>
              <a:t></a:t>
            </a:r>
            <a:r>
              <a:rPr lang="en-US" smtClean="0"/>
              <a:t>failing projects</a:t>
            </a:r>
            <a:r>
              <a:rPr lang="en-US" smtClean="0">
                <a:sym typeface="Symbol" pitchFamily="18" charset="2"/>
              </a:rPr>
              <a:t></a:t>
            </a:r>
            <a:r>
              <a:rPr lang="en-US" smtClean="0"/>
              <a:t>a long time before we give up.  But what we are seeing now is that we are able to get off them; able to reduce cost overrun and time overrun.  That's where the major impact came on the success rate.”*</a:t>
            </a:r>
          </a:p>
          <a:p>
            <a:r>
              <a:rPr lang="en-US" smtClean="0"/>
              <a:t>Many organizations, like Huntington Bancshares, Inc., use an executive steering committee to help keep projects on track.</a:t>
            </a:r>
          </a:p>
          <a:p>
            <a:r>
              <a:rPr lang="en-US" smtClean="0"/>
              <a:t>Some projects still go on a long time before being killed, like Blizzard’s Titan game project.</a:t>
            </a:r>
          </a:p>
          <a:p>
            <a:endParaRPr lang="en-US" smtClean="0"/>
          </a:p>
          <a:p>
            <a:r>
              <a:rPr lang="en-US" smtClean="0"/>
              <a:t>*Cabanis, Jeannette, "'A Major Impact': The Standish Group's Jim Johnson On Project Management and IT Project Success," PM Network, PMI, Sep.1998, p. 7</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28552219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fontScale="90000"/>
          </a:bodyPr>
          <a:lstStyle/>
          <a:p>
            <a:r>
              <a:rPr lang="en-US" dirty="0" smtClean="0"/>
              <a:t>The Context of Information Technology Projects</a:t>
            </a:r>
            <a:endParaRPr lang="en-US" dirty="0"/>
          </a:p>
        </p:txBody>
      </p:sp>
      <p:sp>
        <p:nvSpPr>
          <p:cNvPr id="33797" name="Rectangle 3"/>
          <p:cNvSpPr>
            <a:spLocks noGrp="1" noChangeArrowheads="1"/>
          </p:cNvSpPr>
          <p:nvPr>
            <p:ph idx="1"/>
          </p:nvPr>
        </p:nvSpPr>
        <p:spPr/>
        <p:txBody>
          <a:bodyPr/>
          <a:lstStyle/>
          <a:p>
            <a:r>
              <a:rPr lang="en-US" dirty="0" smtClean="0"/>
              <a:t>Project context</a:t>
            </a:r>
          </a:p>
          <a:p>
            <a:pPr lvl="1"/>
            <a:r>
              <a:rPr lang="en-US" dirty="0" smtClean="0"/>
              <a:t>Has a critical impact on which product development life cycle will be most effective for a particular software development project</a:t>
            </a:r>
          </a:p>
          <a:p>
            <a:r>
              <a:rPr lang="en-US" dirty="0" smtClean="0"/>
              <a:t>Several issues unique to the IT industry have a critical impact on managing IT projects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312883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dirty="0" smtClean="0"/>
              <a:t>The Nature of IT Projects</a:t>
            </a:r>
            <a:endParaRPr lang="en-US" dirty="0"/>
          </a:p>
        </p:txBody>
      </p:sp>
      <p:sp>
        <p:nvSpPr>
          <p:cNvPr id="33797" name="Rectangle 3"/>
          <p:cNvSpPr>
            <a:spLocks noGrp="1" noChangeArrowheads="1"/>
          </p:cNvSpPr>
          <p:nvPr>
            <p:ph idx="1"/>
          </p:nvPr>
        </p:nvSpPr>
        <p:spPr/>
        <p:txBody>
          <a:bodyPr/>
          <a:lstStyle/>
          <a:p>
            <a:r>
              <a:rPr lang="en-US" dirty="0" smtClean="0"/>
              <a:t>IT projects can be very diverse in terms of size,  complexity, products produced, application area, and resource requirements</a:t>
            </a:r>
          </a:p>
          <a:p>
            <a:r>
              <a:rPr lang="en-US" dirty="0" smtClean="0"/>
              <a:t>The nature of software development projects is even more diverse than hardware-oriented projects</a:t>
            </a:r>
          </a:p>
          <a:p>
            <a:r>
              <a:rPr lang="en-US" dirty="0" smtClean="0"/>
              <a:t>IT projects also support every possible industry and business function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630747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Characteristics of IT Project Team Members</a:t>
            </a:r>
            <a:endParaRPr lang="en-US" dirty="0"/>
          </a:p>
        </p:txBody>
      </p:sp>
      <p:sp>
        <p:nvSpPr>
          <p:cNvPr id="33797" name="Rectangle 3"/>
          <p:cNvSpPr>
            <a:spLocks noGrp="1" noChangeArrowheads="1"/>
          </p:cNvSpPr>
          <p:nvPr>
            <p:ph idx="1"/>
          </p:nvPr>
        </p:nvSpPr>
        <p:spPr/>
        <p:txBody>
          <a:bodyPr/>
          <a:lstStyle/>
          <a:p>
            <a:r>
              <a:rPr lang="en-US" smtClean="0"/>
              <a:t>IT project team members often have diverse backgrounds and skill sets</a:t>
            </a:r>
          </a:p>
          <a:p>
            <a:r>
              <a:rPr lang="en-US" smtClean="0"/>
              <a:t>Many companies purposely hire graduates with degrees in other fields such as business, mathematics, or the liberal arts to provide different perspectives on IT projects</a:t>
            </a:r>
          </a:p>
          <a:p>
            <a:r>
              <a:rPr lang="en-US" smtClean="0"/>
              <a:t>Some IT projects require the skills of people in just a few job functions</a:t>
            </a:r>
          </a:p>
          <a:p>
            <a:pPr lvl="1"/>
            <a:r>
              <a:rPr lang="en-US" smtClean="0"/>
              <a:t>But some require inputs from many or all of them</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10620518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dirty="0" smtClean="0"/>
              <a:t>Diverse Technologies</a:t>
            </a:r>
            <a:endParaRPr lang="en-US" dirty="0"/>
          </a:p>
        </p:txBody>
      </p:sp>
      <p:sp>
        <p:nvSpPr>
          <p:cNvPr id="33797" name="Rectangle 3"/>
          <p:cNvSpPr>
            <a:spLocks noGrp="1" noChangeArrowheads="1"/>
          </p:cNvSpPr>
          <p:nvPr>
            <p:ph idx="1"/>
          </p:nvPr>
        </p:nvSpPr>
        <p:spPr/>
        <p:txBody>
          <a:bodyPr/>
          <a:lstStyle/>
          <a:p>
            <a:r>
              <a:rPr lang="en-US" smtClean="0"/>
              <a:t>IT projects use diverse technologies that change rapidly</a:t>
            </a:r>
          </a:p>
          <a:p>
            <a:r>
              <a:rPr lang="en-US" smtClean="0"/>
              <a:t>Differences in technical knowledge can make communication between professionals challenging</a:t>
            </a:r>
          </a:p>
          <a:p>
            <a:r>
              <a:rPr lang="en-US" smtClean="0"/>
              <a:t>New technologies have also shortened the time frame many businesses have to develop, produce, and distribute new products and services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25323288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mtClean="0"/>
              <a:t>Recent Trends Affecting Information Technology Project Management</a:t>
            </a:r>
            <a:endParaRPr lang="en-US" dirty="0"/>
          </a:p>
        </p:txBody>
      </p:sp>
      <p:sp>
        <p:nvSpPr>
          <p:cNvPr id="2" name="Content Placeholder 1"/>
          <p:cNvSpPr>
            <a:spLocks noGrp="1"/>
          </p:cNvSpPr>
          <p:nvPr>
            <p:ph idx="1"/>
          </p:nvPr>
        </p:nvSpPr>
        <p:spPr/>
        <p:txBody>
          <a:bodyPr/>
          <a:lstStyle/>
          <a:p>
            <a:r>
              <a:rPr lang="en-US" dirty="0" smtClean="0"/>
              <a:t>Globalization</a:t>
            </a:r>
          </a:p>
          <a:p>
            <a:r>
              <a:rPr lang="en-US" dirty="0" smtClean="0"/>
              <a:t>Outsourcing: Outsourcing is when an organization acquires goods and/or sources from an outside source. Offshoring is sometimes used to describe outsourcing from another country</a:t>
            </a:r>
          </a:p>
          <a:p>
            <a:r>
              <a:rPr lang="en-US" dirty="0" smtClean="0"/>
              <a:t>Virtual teams: A virtual team is a group of individuals who work across time and space using communication technologies</a:t>
            </a:r>
          </a:p>
          <a:p>
            <a:r>
              <a:rPr lang="en-US" dirty="0" smtClean="0"/>
              <a:t>Agile project management</a:t>
            </a:r>
          </a:p>
          <a:p>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14335318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Globalization</a:t>
            </a:r>
            <a:endParaRPr lang="en-US" dirty="0"/>
          </a:p>
        </p:txBody>
      </p:sp>
      <p:sp>
        <p:nvSpPr>
          <p:cNvPr id="2" name="Content Placeholder 1"/>
          <p:cNvSpPr>
            <a:spLocks noGrp="1"/>
          </p:cNvSpPr>
          <p:nvPr>
            <p:ph idx="1"/>
          </p:nvPr>
        </p:nvSpPr>
        <p:spPr/>
        <p:txBody>
          <a:bodyPr/>
          <a:lstStyle/>
          <a:p>
            <a:r>
              <a:rPr lang="en-US" smtClean="0"/>
              <a:t>Issues</a:t>
            </a:r>
          </a:p>
          <a:p>
            <a:pPr lvl="1"/>
            <a:r>
              <a:rPr lang="en-US" smtClean="0"/>
              <a:t>Communications</a:t>
            </a:r>
          </a:p>
          <a:p>
            <a:pPr lvl="1"/>
            <a:r>
              <a:rPr lang="en-US" smtClean="0"/>
              <a:t>Trust</a:t>
            </a:r>
          </a:p>
          <a:p>
            <a:pPr lvl="1"/>
            <a:r>
              <a:rPr lang="en-US" smtClean="0"/>
              <a:t>Common work practices</a:t>
            </a:r>
          </a:p>
          <a:p>
            <a:pPr lvl="1"/>
            <a:r>
              <a:rPr lang="en-US" smtClean="0"/>
              <a:t>Tools</a:t>
            </a:r>
          </a:p>
          <a:p>
            <a:r>
              <a:rPr lang="en-US" smtClean="0"/>
              <a:t>Suggestions</a:t>
            </a:r>
          </a:p>
          <a:p>
            <a:pPr lvl="1"/>
            <a:r>
              <a:rPr lang="en-US" smtClean="0"/>
              <a:t>Employ greater project discipline</a:t>
            </a:r>
          </a:p>
          <a:p>
            <a:pPr lvl="1"/>
            <a:r>
              <a:rPr lang="en-US" smtClean="0"/>
              <a:t>Think globally but act locally</a:t>
            </a:r>
          </a:p>
          <a:p>
            <a:pPr lvl="1"/>
            <a:r>
              <a:rPr lang="en-US" smtClean="0"/>
              <a:t>Consider collaboration over standardization</a:t>
            </a:r>
          </a:p>
          <a:p>
            <a:pPr lvl="1"/>
            <a:r>
              <a:rPr lang="en-US" smtClean="0"/>
              <a:t>Keep project momentum going</a:t>
            </a:r>
          </a:p>
          <a:p>
            <a:pPr lvl="1"/>
            <a:r>
              <a:rPr lang="en-US" smtClean="0"/>
              <a:t>Use newer tools and technology</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3555936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Outsourcing</a:t>
            </a:r>
            <a:endParaRPr lang="en-US" dirty="0"/>
          </a:p>
        </p:txBody>
      </p:sp>
      <p:sp>
        <p:nvSpPr>
          <p:cNvPr id="2" name="Content Placeholder 1"/>
          <p:cNvSpPr>
            <a:spLocks noGrp="1"/>
          </p:cNvSpPr>
          <p:nvPr>
            <p:ph idx="1"/>
          </p:nvPr>
        </p:nvSpPr>
        <p:spPr/>
        <p:txBody>
          <a:bodyPr/>
          <a:lstStyle/>
          <a:p>
            <a:r>
              <a:rPr lang="en-US" smtClean="0"/>
              <a:t>Organizations remain competitive by using outsourcing to their advantage, such as finding ways to reduce costs</a:t>
            </a:r>
          </a:p>
          <a:p>
            <a:r>
              <a:rPr lang="en-US" smtClean="0"/>
              <a:t>Practice can be unpopular on some countries</a:t>
            </a:r>
          </a:p>
          <a:p>
            <a:r>
              <a:rPr lang="en-US" smtClean="0"/>
              <a:t>Project managers should become more familiar with many global and procurement issues</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41998805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Virtual Teams (1 of 2)</a:t>
            </a:r>
            <a:endParaRPr lang="en-US" dirty="0"/>
          </a:p>
        </p:txBody>
      </p:sp>
      <p:sp>
        <p:nvSpPr>
          <p:cNvPr id="2" name="Content Placeholder 1"/>
          <p:cNvSpPr>
            <a:spLocks noGrp="1"/>
          </p:cNvSpPr>
          <p:nvPr>
            <p:ph idx="1"/>
          </p:nvPr>
        </p:nvSpPr>
        <p:spPr/>
        <p:txBody>
          <a:bodyPr/>
          <a:lstStyle/>
          <a:p>
            <a:r>
              <a:rPr lang="en-US" smtClean="0"/>
              <a:t> Advantages</a:t>
            </a:r>
          </a:p>
          <a:p>
            <a:pPr lvl="1"/>
            <a:r>
              <a:rPr lang="en-US" smtClean="0"/>
              <a:t>Lowering costs because many virtual workers do not require office space or support beyond their home offices</a:t>
            </a:r>
          </a:p>
          <a:p>
            <a:pPr lvl="1"/>
            <a:r>
              <a:rPr lang="en-US" smtClean="0"/>
              <a:t>Providing more expertise and flexibility or increasing competitiveness and responsiveness by having team members from across the globe working any time of day or night</a:t>
            </a:r>
          </a:p>
          <a:p>
            <a:pPr lvl="1"/>
            <a:r>
              <a:rPr lang="en-US" smtClean="0"/>
              <a:t>Improving the work/life balance for team members by eliminating fixed office hours and the need to travel to work</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116752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dirty="0" smtClean="0"/>
              <a:t>The Three-Sphere Model for Systems Management</a:t>
            </a:r>
            <a:endParaRPr lang="en-US" dirty="0"/>
          </a:p>
        </p:txBody>
      </p:sp>
      <p:pic>
        <p:nvPicPr>
          <p:cNvPr id="3" name="Content Placeholder 2" descr="Image provides a sample of business, organizational, and technological issues that could be factors in the tablet project."/>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4803"/>
          <a:stretch/>
        </p:blipFill>
        <p:spPr>
          <a:xfrm>
            <a:off x="2648893" y="1364845"/>
            <a:ext cx="6858000" cy="4746244"/>
          </a:xfrm>
        </p:spPr>
      </p:pic>
      <p:sp>
        <p:nvSpPr>
          <p:cNvPr id="2" name="Slide Number Placeholder 1"/>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6679254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Virtual Teams (2 of 2)</a:t>
            </a:r>
            <a:endParaRPr lang="en-US" dirty="0"/>
          </a:p>
        </p:txBody>
      </p:sp>
      <p:sp>
        <p:nvSpPr>
          <p:cNvPr id="2" name="Content Placeholder 1"/>
          <p:cNvSpPr>
            <a:spLocks noGrp="1"/>
          </p:cNvSpPr>
          <p:nvPr>
            <p:ph idx="1"/>
          </p:nvPr>
        </p:nvSpPr>
        <p:spPr/>
        <p:txBody>
          <a:bodyPr/>
          <a:lstStyle/>
          <a:p>
            <a:r>
              <a:rPr lang="en-US" dirty="0" smtClean="0"/>
              <a:t>Disadvantages</a:t>
            </a:r>
          </a:p>
          <a:p>
            <a:pPr lvl="1"/>
            <a:r>
              <a:rPr lang="en-US" dirty="0" smtClean="0"/>
              <a:t>Isolating team members</a:t>
            </a:r>
          </a:p>
          <a:p>
            <a:pPr lvl="1"/>
            <a:r>
              <a:rPr lang="en-US" dirty="0" smtClean="0"/>
              <a:t>Increasing the potential for communications problems</a:t>
            </a:r>
          </a:p>
          <a:p>
            <a:pPr lvl="1"/>
            <a:r>
              <a:rPr lang="en-US" dirty="0" smtClean="0"/>
              <a:t>Reducing the ability for team members to network and transfer information informally</a:t>
            </a:r>
          </a:p>
          <a:p>
            <a:pPr lvl="1"/>
            <a:r>
              <a:rPr lang="en-US" dirty="0" smtClean="0"/>
              <a:t>Increasing the dependence on technology to accomplish work</a:t>
            </a:r>
          </a:p>
          <a:p>
            <a:r>
              <a:rPr lang="en-US" dirty="0" smtClean="0"/>
              <a:t>See text for a list of factors that help virtual teams succeed, including team processes, trust/relationships, leadership style, and team member selection</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3463218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ffectLst>
                  <a:outerShdw blurRad="38100" dist="38100" dir="2700000" algn="tl">
                    <a:srgbClr val="C0C0C0"/>
                  </a:outerShdw>
                </a:effectLst>
              </a:rPr>
              <a:t>Agile Project Management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71</a:t>
            </a:fld>
            <a:endParaRPr lang="en-US"/>
          </a:p>
        </p:txBody>
      </p:sp>
    </p:spTree>
    <p:extLst>
      <p:ext uri="{BB962C8B-B14F-4D97-AF65-F5344CB8AC3E}">
        <p14:creationId xmlns:p14="http://schemas.microsoft.com/office/powerpoint/2010/main" val="19181113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Agile (1 of 2)</a:t>
            </a:r>
            <a:endParaRPr lang="en-US" dirty="0"/>
          </a:p>
        </p:txBody>
      </p:sp>
      <p:sp>
        <p:nvSpPr>
          <p:cNvPr id="2" name="Content Placeholder 1"/>
          <p:cNvSpPr>
            <a:spLocks noGrp="1"/>
          </p:cNvSpPr>
          <p:nvPr>
            <p:ph idx="1"/>
          </p:nvPr>
        </p:nvSpPr>
        <p:spPr/>
        <p:txBody>
          <a:bodyPr/>
          <a:lstStyle/>
          <a:p>
            <a:r>
              <a:rPr lang="en-US" smtClean="0"/>
              <a:t>Agile means being able to move quickly and easily, but some people feel that project management, as they have seen it used, does not allow people to work quickly or easily</a:t>
            </a:r>
          </a:p>
          <a:p>
            <a:r>
              <a:rPr lang="en-US" smtClean="0"/>
              <a:t>Early software development projects often used a waterfall approach</a:t>
            </a:r>
          </a:p>
          <a:p>
            <a:pPr lvl="1"/>
            <a:r>
              <a:rPr lang="en-US" smtClean="0"/>
              <a:t>As technology and businesses became more complex, the approach was often difficult to use because requirements were unknown or continuously changing</a:t>
            </a:r>
          </a:p>
          <a:p>
            <a:r>
              <a:rPr lang="en-US" smtClean="0"/>
              <a:t>Agile today means using an approach where requirements and solutions evolve through collaboration</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24549299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Agile (2 of 2)</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Manifesto for Agile Software Development</a:t>
            </a:r>
          </a:p>
          <a:p>
            <a:pPr lvl="1"/>
            <a:r>
              <a:rPr lang="en-US" dirty="0" smtClean="0"/>
              <a:t>In February 2001, a group of 17 people that called itself the Agile Alliance developed and agreed on the Manifesto for Agile Software Development, as follows:</a:t>
            </a:r>
          </a:p>
          <a:p>
            <a:pPr lvl="1"/>
            <a:r>
              <a:rPr lang="en-US" dirty="0" smtClean="0"/>
              <a:t>“We are uncovering better ways of developing software by doing it and helping others do it. Through this work we have come to value:</a:t>
            </a:r>
          </a:p>
          <a:p>
            <a:pPr lvl="2"/>
            <a:r>
              <a:rPr lang="en-US" dirty="0" smtClean="0"/>
              <a:t>Individuals and interactions over processes and tools</a:t>
            </a:r>
          </a:p>
          <a:p>
            <a:pPr lvl="2"/>
            <a:r>
              <a:rPr lang="en-US" dirty="0" smtClean="0"/>
              <a:t>Working software over comprehensive documentation</a:t>
            </a:r>
          </a:p>
          <a:p>
            <a:pPr lvl="2"/>
            <a:r>
              <a:rPr lang="en-US" dirty="0" smtClean="0"/>
              <a:t>Customer collaboration over contract negotiation</a:t>
            </a:r>
          </a:p>
          <a:p>
            <a:pPr lvl="2"/>
            <a:r>
              <a:rPr lang="en-US" dirty="0" smtClean="0"/>
              <a:t>Responding to change over following a plan”*</a:t>
            </a:r>
          </a:p>
          <a:p>
            <a:endParaRPr lang="en-US" dirty="0" smtClean="0"/>
          </a:p>
          <a:p>
            <a:endParaRPr lang="en-US" dirty="0" smtClean="0"/>
          </a:p>
          <a:p>
            <a:endParaRPr lang="en-US" dirty="0" smtClean="0"/>
          </a:p>
          <a:p>
            <a:r>
              <a:rPr lang="en-US" dirty="0" smtClean="0"/>
              <a:t>*</a:t>
            </a:r>
            <a:r>
              <a:rPr lang="en-US" dirty="0" smtClean="0">
                <a:hlinkClick r:id="rId2"/>
              </a:rPr>
              <a:t>Agile Manifesto</a:t>
            </a:r>
            <a:r>
              <a:rPr lang="en-US" dirty="0" smtClean="0"/>
              <a:t>.</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1575676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Scrum (1 of 4)</a:t>
            </a:r>
            <a:endParaRPr lang="en-US" dirty="0"/>
          </a:p>
        </p:txBody>
      </p:sp>
      <p:sp>
        <p:nvSpPr>
          <p:cNvPr id="2" name="Content Placeholder 1"/>
          <p:cNvSpPr>
            <a:spLocks noGrp="1"/>
          </p:cNvSpPr>
          <p:nvPr>
            <p:ph idx="1"/>
          </p:nvPr>
        </p:nvSpPr>
        <p:spPr/>
        <p:txBody>
          <a:bodyPr/>
          <a:lstStyle/>
          <a:p>
            <a:r>
              <a:rPr lang="en-US" smtClean="0"/>
              <a:t>According to the Scrum Alliance, Scrum is the leading agile development method for completing projects with a complex, innovative scope of work.</a:t>
            </a:r>
          </a:p>
          <a:p>
            <a:r>
              <a:rPr lang="en-US" smtClean="0"/>
              <a:t>The term was coined in 1986 in a Harvard Business Review study that compared high-performing, cross-functional teams to the scrum formation used by rugby teams.</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5466528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Scrum (2 of 4)</a:t>
            </a:r>
            <a:endParaRPr lang="en-US" dirty="0"/>
          </a:p>
        </p:txBody>
      </p:sp>
      <p:pic>
        <p:nvPicPr>
          <p:cNvPr id="5" name="Content Placeholder 4" descr="Image illustrates the basic Scrum framework."/>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67721" y="1447800"/>
            <a:ext cx="7656558" cy="4263422"/>
          </a:xfrm>
        </p:spPr>
      </p:pic>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29771777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53A5EE-6E30-4B41-A64E-6A599F667BD9}"/>
              </a:ext>
            </a:extLst>
          </p:cNvPr>
          <p:cNvSpPr>
            <a:spLocks noGrp="1"/>
          </p:cNvSpPr>
          <p:nvPr>
            <p:ph type="title"/>
          </p:nvPr>
        </p:nvSpPr>
        <p:spPr/>
        <p:txBody>
          <a:bodyPr/>
          <a:lstStyle/>
          <a:p>
            <a:r>
              <a:rPr lang="en-US" smtClean="0"/>
              <a:t>Scrum (3 of 4)</a:t>
            </a:r>
            <a:endParaRPr lang="en-US" dirty="0"/>
          </a:p>
        </p:txBody>
      </p:sp>
      <p:sp>
        <p:nvSpPr>
          <p:cNvPr id="2" name="Content Placeholder 1">
            <a:extLst>
              <a:ext uri="{FF2B5EF4-FFF2-40B4-BE49-F238E27FC236}">
                <a16:creationId xmlns:a16="http://schemas.microsoft.com/office/drawing/2014/main" id="{0E0512A3-5353-5548-A504-9527F9F236CF}"/>
              </a:ext>
            </a:extLst>
          </p:cNvPr>
          <p:cNvSpPr>
            <a:spLocks noGrp="1"/>
          </p:cNvSpPr>
          <p:nvPr>
            <p:ph idx="1"/>
          </p:nvPr>
        </p:nvSpPr>
        <p:spPr/>
        <p:txBody>
          <a:bodyPr/>
          <a:lstStyle/>
          <a:p>
            <a:r>
              <a:rPr lang="en-US" smtClean="0"/>
              <a:t>Kanban</a:t>
            </a:r>
          </a:p>
          <a:p>
            <a:pPr lvl="1"/>
            <a:r>
              <a:rPr lang="en-US" smtClean="0"/>
              <a:t>Technique that can be used in conjunction with Scrum</a:t>
            </a:r>
          </a:p>
          <a:p>
            <a:pPr lvl="1"/>
            <a:r>
              <a:rPr lang="en-US" smtClean="0"/>
              <a:t>Developed in Japan by Toyota Motor Corporation</a:t>
            </a:r>
          </a:p>
          <a:p>
            <a:pPr lvl="1"/>
            <a:r>
              <a:rPr lang="en-US" smtClean="0"/>
              <a:t>Uses visual cues to guide workflow</a:t>
            </a:r>
          </a:p>
          <a:p>
            <a:pPr lvl="1"/>
            <a:r>
              <a:rPr lang="en-US" smtClean="0"/>
              <a:t>Kanban cards show new work, work in progress, and work completed</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4752432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Scrum (4 of 4)</a:t>
            </a:r>
            <a:endParaRPr lang="en-US" dirty="0"/>
          </a:p>
        </p:txBody>
      </p:sp>
      <p:sp>
        <p:nvSpPr>
          <p:cNvPr id="2" name="Content Placeholder 1"/>
          <p:cNvSpPr>
            <a:spLocks noGrp="1"/>
          </p:cNvSpPr>
          <p:nvPr>
            <p:ph idx="1"/>
          </p:nvPr>
        </p:nvSpPr>
        <p:spPr/>
        <p:txBody>
          <a:bodyPr/>
          <a:lstStyle/>
          <a:p>
            <a:r>
              <a:rPr lang="en-US" smtClean="0"/>
              <a:t>The PMBOK® Guide describes best practices for what should be done to manage projects.</a:t>
            </a:r>
          </a:p>
          <a:p>
            <a:r>
              <a:rPr lang="en-US" smtClean="0"/>
              <a:t>Agile is a methodology that describes how to manage projects.</a:t>
            </a:r>
          </a:p>
          <a:p>
            <a:r>
              <a:rPr lang="en-US" smtClean="0"/>
              <a:t>The Project Management Institute (PMI) recognized the increased interest in Agile, and introduced a new certification in 2011 called Agile Certified Practitioner (ACP).</a:t>
            </a:r>
          </a:p>
          <a:p>
            <a:r>
              <a:rPr lang="en-US" smtClean="0"/>
              <a:t>Seasoned project managers understand that they have always had the option of customizing how they run projects, but that project management is not easy, even when using Agile.</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36916739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Projects</a:t>
            </a:r>
          </a:p>
        </p:txBody>
      </p:sp>
      <p:sp>
        <p:nvSpPr>
          <p:cNvPr id="26627" name="Rectangle 6"/>
          <p:cNvSpPr>
            <a:spLocks noGrp="1" noChangeArrowheads="1"/>
          </p:cNvSpPr>
          <p:nvPr>
            <p:ph type="body" idx="1"/>
          </p:nvPr>
        </p:nvSpPr>
        <p:spPr/>
        <p:txBody>
          <a:bodyPr/>
          <a:lstStyle/>
          <a:p>
            <a:pPr eaLnBrk="1" hangingPunct="1"/>
            <a:r>
              <a:rPr lang="en-US" altLang="en-US" smtClean="0"/>
              <a:t>Lean methodology. Only as much process as necessary.</a:t>
            </a:r>
          </a:p>
          <a:p>
            <a:pPr eaLnBrk="1" hangingPunct="1"/>
            <a:r>
              <a:rPr lang="en-US" altLang="en-US" smtClean="0"/>
              <a:t>'Agile' is an umbrella term used for identifying various models used for agile development, such as Scrum. </a:t>
            </a:r>
          </a:p>
          <a:p>
            <a:pPr eaLnBrk="1" hangingPunct="1"/>
            <a:r>
              <a:rPr lang="en-US" altLang="en-US" smtClean="0"/>
              <a:t>Since agile development model is different from conventional models, agile project management is a specialized area in project management.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2923833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Projects</a:t>
            </a:r>
          </a:p>
        </p:txBody>
      </p:sp>
      <p:sp>
        <p:nvSpPr>
          <p:cNvPr id="26627" name="Rectangle 6"/>
          <p:cNvSpPr>
            <a:spLocks noGrp="1" noChangeArrowheads="1"/>
          </p:cNvSpPr>
          <p:nvPr>
            <p:ph type="body" idx="1"/>
          </p:nvPr>
        </p:nvSpPr>
        <p:spPr/>
        <p:txBody>
          <a:bodyPr/>
          <a:lstStyle/>
          <a:p>
            <a:pPr eaLnBrk="1" hangingPunct="1"/>
            <a:r>
              <a:rPr lang="en-US" altLang="en-US" dirty="0" smtClean="0"/>
              <a:t>Agile project management is an iterative approach to planning and guiding project processes. </a:t>
            </a:r>
          </a:p>
          <a:p>
            <a:pPr eaLnBrk="1" hangingPunct="1"/>
            <a:r>
              <a:rPr lang="en-US" altLang="en-US" dirty="0" smtClean="0"/>
              <a:t>An agile project is completed in small sections called iterations, or, in scrum, sprints.</a:t>
            </a:r>
          </a:p>
          <a:p>
            <a:pPr eaLnBrk="1" hangingPunct="1"/>
            <a:r>
              <a:rPr lang="en-US" altLang="en-US" dirty="0" smtClean="0"/>
              <a:t>Each iteration is reviewed and critiqued by the project team, which may include representatives of the client business as well as employees. </a:t>
            </a:r>
          </a:p>
          <a:p>
            <a:pPr eaLnBrk="1" hangingPunct="1"/>
            <a:r>
              <a:rPr lang="en-US" altLang="en-US" dirty="0" smtClean="0"/>
              <a:t>Insights gained from the critique of an iteration are used to determine what the next step should be in the project. </a:t>
            </a:r>
          </a:p>
          <a:p>
            <a:pPr eaLnBrk="1" hangingPunct="1"/>
            <a:r>
              <a:rPr lang="en-US" altLang="en-US" dirty="0" smtClean="0"/>
              <a:t>Each project iteration is typically scheduled to be completed within two weeks.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1234498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2E5B70-0794-614B-B4E6-CB18B57E3175}"/>
              </a:ext>
            </a:extLst>
          </p:cNvPr>
          <p:cNvSpPr>
            <a:spLocks noGrp="1"/>
          </p:cNvSpPr>
          <p:nvPr>
            <p:ph type="title"/>
          </p:nvPr>
        </p:nvSpPr>
        <p:spPr/>
        <p:txBody>
          <a:bodyPr/>
          <a:lstStyle/>
          <a:p>
            <a:r>
              <a:rPr lang="en-US" smtClean="0"/>
              <a:t>Advice for Young Professionals</a:t>
            </a:r>
            <a:endParaRPr lang="en-US" dirty="0"/>
          </a:p>
        </p:txBody>
      </p:sp>
      <p:sp>
        <p:nvSpPr>
          <p:cNvPr id="2" name="Content Placeholder 1">
            <a:extLst>
              <a:ext uri="{FF2B5EF4-FFF2-40B4-BE49-F238E27FC236}">
                <a16:creationId xmlns:a16="http://schemas.microsoft.com/office/drawing/2014/main" id="{3B5B5120-729C-614D-8934-0C2D025883FA}"/>
              </a:ext>
            </a:extLst>
          </p:cNvPr>
          <p:cNvSpPr>
            <a:spLocks noGrp="1"/>
          </p:cNvSpPr>
          <p:nvPr>
            <p:ph idx="1"/>
          </p:nvPr>
        </p:nvSpPr>
        <p:spPr/>
        <p:txBody>
          <a:bodyPr>
            <a:normAutofit lnSpcReduction="10000"/>
          </a:bodyPr>
          <a:lstStyle/>
          <a:p>
            <a:r>
              <a:rPr lang="en-US" dirty="0"/>
              <a:t>It’s difficult enough trying to understand the various technologies an organization </a:t>
            </a:r>
            <a:r>
              <a:rPr lang="en-US" dirty="0" smtClean="0"/>
              <a:t>uses. How </a:t>
            </a:r>
            <a:r>
              <a:rPr lang="en-US" dirty="0"/>
              <a:t>can you begin to understand the business and organizational aspects? </a:t>
            </a:r>
            <a:endParaRPr lang="en-US" dirty="0" smtClean="0"/>
          </a:p>
          <a:p>
            <a:pPr lvl="1"/>
            <a:r>
              <a:rPr lang="en-US" dirty="0" smtClean="0"/>
              <a:t>Make </a:t>
            </a:r>
            <a:r>
              <a:rPr lang="en-US" dirty="0"/>
              <a:t>it a priority. Don’t just focus on the technology, no matter how exciting it </a:t>
            </a:r>
            <a:r>
              <a:rPr lang="en-US" dirty="0" smtClean="0"/>
              <a:t>seems to </a:t>
            </a:r>
            <a:r>
              <a:rPr lang="en-US" dirty="0"/>
              <a:t>you. Even if you take just a few minutes each day learning about other aspects of </a:t>
            </a:r>
            <a:r>
              <a:rPr lang="en-US" dirty="0" smtClean="0"/>
              <a:t>the organization</a:t>
            </a:r>
            <a:r>
              <a:rPr lang="en-US" dirty="0"/>
              <a:t>, that’s a start. </a:t>
            </a:r>
          </a:p>
          <a:p>
            <a:pPr lvl="1"/>
            <a:r>
              <a:rPr lang="en-US" dirty="0"/>
              <a:t>T</a:t>
            </a:r>
            <a:r>
              <a:rPr lang="en-US" dirty="0" smtClean="0"/>
              <a:t>ell </a:t>
            </a:r>
            <a:r>
              <a:rPr lang="en-US" dirty="0"/>
              <a:t>your boss or other people you work with </a:t>
            </a:r>
            <a:r>
              <a:rPr lang="en-US" dirty="0" smtClean="0"/>
              <a:t>that you </a:t>
            </a:r>
            <a:r>
              <a:rPr lang="en-US" dirty="0"/>
              <a:t>want to understand how the entire organization works. Ask important questions </a:t>
            </a:r>
            <a:r>
              <a:rPr lang="en-US" dirty="0" smtClean="0"/>
              <a:t>like how </a:t>
            </a:r>
            <a:r>
              <a:rPr lang="en-US" dirty="0"/>
              <a:t>the company makes money, who key customers are, what the priorities are for </a:t>
            </a:r>
            <a:r>
              <a:rPr lang="en-US" dirty="0" smtClean="0"/>
              <a:t>the year</a:t>
            </a:r>
            <a:r>
              <a:rPr lang="en-US" dirty="0"/>
              <a:t>, what meetings you can attend or documents you can read to gain more </a:t>
            </a:r>
            <a:r>
              <a:rPr lang="en-US" dirty="0" smtClean="0"/>
              <a:t>knowledge, etc</a:t>
            </a:r>
            <a:r>
              <a:rPr lang="en-US" dirty="0"/>
              <a:t>. </a:t>
            </a:r>
            <a:endParaRPr lang="en-US" dirty="0" smtClean="0"/>
          </a:p>
          <a:p>
            <a:pPr lvl="1"/>
            <a:r>
              <a:rPr lang="en-US" dirty="0" smtClean="0"/>
              <a:t>Network</a:t>
            </a:r>
            <a:r>
              <a:rPr lang="en-US" dirty="0"/>
              <a:t>, network, network! Find out which people </a:t>
            </a:r>
            <a:r>
              <a:rPr lang="en-US" dirty="0" smtClean="0"/>
              <a:t>inside or </a:t>
            </a:r>
            <a:r>
              <a:rPr lang="en-US" dirty="0"/>
              <a:t>outside of your organization can help you in developing a systems approach. </a:t>
            </a:r>
            <a:r>
              <a:rPr lang="en-US" dirty="0" smtClean="0"/>
              <a:t>You might </a:t>
            </a:r>
            <a:r>
              <a:rPr lang="en-US" dirty="0"/>
              <a:t>be surprised how quickly you can move up in your career once you </a:t>
            </a:r>
            <a:r>
              <a:rPr lang="en-US" dirty="0" smtClean="0"/>
              <a:t>understand the </a:t>
            </a:r>
            <a:r>
              <a:rPr lang="en-US" dirty="0"/>
              <a:t>big picture.</a:t>
            </a:r>
          </a:p>
        </p:txBody>
      </p:sp>
      <p:sp>
        <p:nvSpPr>
          <p:cNvPr id="5" name="Slide Number Placeholder 4"/>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0762887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 Steps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a:pPr>
            <a:r>
              <a:rPr lang="en-US" altLang="en-US" smtClean="0"/>
              <a:t>The </a:t>
            </a:r>
            <a:r>
              <a:rPr lang="en-US" altLang="en-US" b="1" smtClean="0"/>
              <a:t>product owner</a:t>
            </a:r>
            <a:r>
              <a:rPr lang="en-US" altLang="en-US" smtClean="0"/>
              <a:t> identifies the </a:t>
            </a:r>
            <a:r>
              <a:rPr lang="en-US" altLang="en-US" b="1" smtClean="0"/>
              <a:t>product vision</a:t>
            </a:r>
            <a:r>
              <a:rPr lang="en-US" altLang="en-US" smtClean="0"/>
              <a:t>. </a:t>
            </a:r>
          </a:p>
          <a:p>
            <a:pPr marL="457200" indent="-457200">
              <a:buFont typeface="Arial" panose="020B0604020202020204" pitchFamily="34" charset="0"/>
              <a:buAutoNum type="arabicPeriod"/>
            </a:pPr>
            <a:r>
              <a:rPr lang="en-US" altLang="en-US" smtClean="0"/>
              <a:t>The </a:t>
            </a:r>
            <a:r>
              <a:rPr lang="en-US" altLang="en-US" b="1" smtClean="0"/>
              <a:t>product owner</a:t>
            </a:r>
            <a:r>
              <a:rPr lang="en-US" altLang="en-US" smtClean="0"/>
              <a:t> creates a </a:t>
            </a:r>
            <a:r>
              <a:rPr lang="en-US" altLang="en-US" b="1" smtClean="0"/>
              <a:t>product roadmap</a:t>
            </a:r>
            <a:r>
              <a:rPr lang="en-US" altLang="en-US" smtClean="0"/>
              <a:t>. </a:t>
            </a:r>
          </a:p>
          <a:p>
            <a:pPr marL="457200" indent="-457200">
              <a:buFont typeface="Arial" panose="020B0604020202020204" pitchFamily="34" charset="0"/>
              <a:buAutoNum type="arabicPeriod"/>
            </a:pPr>
            <a:r>
              <a:rPr lang="en-US" altLang="en-US" smtClean="0"/>
              <a:t>The </a:t>
            </a:r>
            <a:r>
              <a:rPr lang="en-US" altLang="en-US" b="1" smtClean="0"/>
              <a:t>product</a:t>
            </a:r>
            <a:r>
              <a:rPr lang="en-US" altLang="en-US" smtClean="0"/>
              <a:t> </a:t>
            </a:r>
            <a:r>
              <a:rPr lang="en-US" altLang="en-US" b="1" smtClean="0"/>
              <a:t>owner</a:t>
            </a:r>
            <a:r>
              <a:rPr lang="en-US" altLang="en-US" smtClean="0"/>
              <a:t> creates a </a:t>
            </a:r>
            <a:r>
              <a:rPr lang="en-US" altLang="en-US" b="1" smtClean="0"/>
              <a:t>release plan</a:t>
            </a:r>
            <a:r>
              <a:rPr lang="en-US" altLang="en-US" smtClean="0"/>
              <a:t>. </a:t>
            </a:r>
          </a:p>
          <a:p>
            <a:pPr marL="457200" indent="-457200">
              <a:buFont typeface="Arial" panose="020B0604020202020204" pitchFamily="34" charset="0"/>
              <a:buAutoNum type="arabicPeriod"/>
            </a:pPr>
            <a:r>
              <a:rPr lang="en-US" altLang="en-US" smtClean="0"/>
              <a:t>The </a:t>
            </a:r>
            <a:r>
              <a:rPr lang="en-US" altLang="en-US" b="1" smtClean="0"/>
              <a:t>product owner</a:t>
            </a:r>
            <a:r>
              <a:rPr lang="en-US" altLang="en-US" smtClean="0"/>
              <a:t>, the (scrum) </a:t>
            </a:r>
            <a:r>
              <a:rPr lang="en-US" altLang="en-US" b="1" smtClean="0"/>
              <a:t>master</a:t>
            </a:r>
            <a:r>
              <a:rPr lang="en-US" altLang="en-US" smtClean="0"/>
              <a:t>, and the </a:t>
            </a:r>
            <a:r>
              <a:rPr lang="en-US" altLang="en-US" b="1" smtClean="0"/>
              <a:t>development team </a:t>
            </a:r>
            <a:r>
              <a:rPr lang="en-US" altLang="en-US" smtClean="0"/>
              <a:t>plan sprints, also called iterations, and start creating the product within those sprints</a:t>
            </a:r>
          </a:p>
          <a:p>
            <a:pPr marL="457200" indent="-457200">
              <a:buFont typeface="Arial" panose="020B0604020202020204" pitchFamily="34" charset="0"/>
              <a:buAutoNum type="arabicPeriod"/>
            </a:pPr>
            <a:r>
              <a:rPr lang="en-US" altLang="en-US" smtClean="0"/>
              <a:t>During each sprint, the development team has daily meetings [called scrums]. </a:t>
            </a:r>
          </a:p>
          <a:p>
            <a:pPr marL="457200" indent="-457200">
              <a:buFont typeface="Arial" panose="020B0604020202020204" pitchFamily="34" charset="0"/>
              <a:buAutoNum type="arabicPeriod"/>
            </a:pPr>
            <a:r>
              <a:rPr lang="en-US" altLang="en-US" smtClean="0"/>
              <a:t>The team holds a sprint review. </a:t>
            </a:r>
          </a:p>
          <a:p>
            <a:pPr marL="457200" indent="-457200">
              <a:buFont typeface="Arial" panose="020B0604020202020204" pitchFamily="34" charset="0"/>
              <a:buAutoNum type="arabicPeriod"/>
            </a:pPr>
            <a:r>
              <a:rPr lang="en-US" altLang="en-US" smtClean="0"/>
              <a:t>The team holds a sprint retrospective.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2170042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 Artifacts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a:pPr>
            <a:r>
              <a:rPr lang="en-US" altLang="en-US" sz="2000" b="1"/>
              <a:t>Product vision statement: </a:t>
            </a:r>
            <a:r>
              <a:rPr lang="en-US" altLang="en-US" sz="2000"/>
              <a:t>An elevator pitch, or a quick summary, to communicate how your product supports the company's or organization's strategies. The vision statement must articulate the goals for the product. Revisit once a year.</a:t>
            </a:r>
          </a:p>
          <a:p>
            <a:pPr marL="457200" indent="-457200">
              <a:buFont typeface="Arial" panose="020B0604020202020204" pitchFamily="34" charset="0"/>
              <a:buAutoNum type="arabicPeriod"/>
            </a:pPr>
            <a:r>
              <a:rPr lang="en-US" altLang="en-US" sz="2000" b="1"/>
              <a:t>Product roadmap: </a:t>
            </a:r>
            <a:r>
              <a:rPr lang="en-US" altLang="en-US" sz="2000"/>
              <a:t>The product roadmap is a high-level view of the product requirements, with a loose time frame for when you will develop those requirements. Revisit twice a year.</a:t>
            </a:r>
          </a:p>
          <a:p>
            <a:pPr marL="457200" indent="-457200">
              <a:buFont typeface="Arial" panose="020B0604020202020204" pitchFamily="34" charset="0"/>
              <a:buAutoNum type="arabicPeriod"/>
            </a:pPr>
            <a:r>
              <a:rPr lang="en-US" altLang="en-US" sz="2000" b="1"/>
              <a:t>Release plan: </a:t>
            </a:r>
            <a:r>
              <a:rPr lang="en-US" altLang="en-US" sz="2000"/>
              <a:t>A high-level timetable for the release of working software.</a:t>
            </a:r>
            <a:r>
              <a:rPr lang="en-US" altLang="en-US" sz="2000" b="1"/>
              <a:t> </a:t>
            </a:r>
          </a:p>
          <a:p>
            <a:pPr marL="457200" indent="-457200">
              <a:buFont typeface="Arial" panose="020B0604020202020204" pitchFamily="34" charset="0"/>
              <a:buAutoNum type="arabicPeriod"/>
            </a:pPr>
            <a:r>
              <a:rPr lang="en-US" altLang="en-US" sz="2000" b="1"/>
              <a:t>Product backlog: </a:t>
            </a:r>
            <a:r>
              <a:rPr lang="en-US" altLang="en-US" sz="2000"/>
              <a:t>The full list of what is in the scope for your project, ordered by priority. Once you have your first requirement, you have a product backlog.</a:t>
            </a:r>
          </a:p>
          <a:p>
            <a:pPr marL="457200" indent="-457200">
              <a:buFont typeface="Arial" panose="020B0604020202020204" pitchFamily="34" charset="0"/>
              <a:buAutoNum type="arabicPeriod"/>
            </a:pPr>
            <a:r>
              <a:rPr lang="en-US" altLang="en-US" sz="2000" b="1"/>
              <a:t>Sprint backlog: </a:t>
            </a:r>
            <a:r>
              <a:rPr lang="en-US" altLang="en-US" sz="2000"/>
              <a:t>The goal, user stories, and tasks associated with the current sprint.</a:t>
            </a:r>
          </a:p>
          <a:p>
            <a:pPr marL="457200" indent="-457200">
              <a:buFont typeface="Arial" panose="020B0604020202020204" pitchFamily="34" charset="0"/>
              <a:buAutoNum type="arabicPeriod"/>
            </a:pPr>
            <a:r>
              <a:rPr lang="en-US" altLang="en-US" sz="2000" b="1"/>
              <a:t>Increment: </a:t>
            </a:r>
            <a:r>
              <a:rPr lang="en-US" altLang="en-US" sz="2000"/>
              <a:t>The working product functionality at the end of each sprint.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3527538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 Roles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a:pPr>
            <a:r>
              <a:rPr lang="en-US" altLang="en-US" sz="2000" b="1"/>
              <a:t>Development team: </a:t>
            </a:r>
            <a:r>
              <a:rPr lang="en-US" altLang="en-US" sz="2000"/>
              <a:t>The group of people who do the work of creating a product. Programmers, testers, designers, writers, and anyone else who has a hands-on role in product development is a member of the development team.</a:t>
            </a:r>
          </a:p>
          <a:p>
            <a:pPr marL="457200" indent="-457200">
              <a:buFont typeface="Arial" panose="020B0604020202020204" pitchFamily="34" charset="0"/>
              <a:buAutoNum type="arabicPeriod"/>
            </a:pPr>
            <a:r>
              <a:rPr lang="en-US" altLang="en-US" sz="2000" b="1"/>
              <a:t>Product owner: </a:t>
            </a:r>
            <a:r>
              <a:rPr lang="en-US" altLang="en-US" sz="2000"/>
              <a:t>The person responsible for bridging the gap between the customer, business stakeholders, and the development team. The product owner is sometimes called a </a:t>
            </a:r>
            <a:r>
              <a:rPr lang="en-US" altLang="en-US" sz="2000" i="1"/>
              <a:t>customer representative.</a:t>
            </a:r>
          </a:p>
          <a:p>
            <a:pPr marL="457200" indent="-457200">
              <a:buFont typeface="Arial" panose="020B0604020202020204" pitchFamily="34" charset="0"/>
              <a:buAutoNum type="arabicPeriod"/>
            </a:pPr>
            <a:r>
              <a:rPr lang="en-US" altLang="en-US" sz="2000" b="1"/>
              <a:t>Scrum master: </a:t>
            </a:r>
            <a:r>
              <a:rPr lang="en-US" altLang="en-US" sz="2000"/>
              <a:t>The person responsible for supporting the development team, clearing organizational roadblocks, and keeping the agile process consistent. A scrum master is sometimes called a project facilitator.</a:t>
            </a:r>
          </a:p>
          <a:p>
            <a:pPr marL="457200" indent="-457200">
              <a:buFont typeface="Arial" panose="020B0604020202020204" pitchFamily="34" charset="0"/>
              <a:buAutoNum type="arabicPeriod"/>
            </a:pPr>
            <a:r>
              <a:rPr lang="en-US" altLang="en-US" sz="2000" b="1"/>
              <a:t>Stakeholders: </a:t>
            </a:r>
            <a:r>
              <a:rPr lang="en-US" altLang="en-US" sz="2000"/>
              <a:t>Anyone with an interest in the project.</a:t>
            </a:r>
          </a:p>
          <a:p>
            <a:pPr marL="457200" indent="-457200">
              <a:buFont typeface="Arial" panose="020B0604020202020204" pitchFamily="34" charset="0"/>
              <a:buAutoNum type="arabicPeriod"/>
            </a:pPr>
            <a:r>
              <a:rPr lang="en-US" altLang="en-US" sz="2000" b="1"/>
              <a:t>Agile mentor: </a:t>
            </a:r>
            <a:r>
              <a:rPr lang="en-US" altLang="en-US" sz="2000"/>
              <a:t>Someone who has experience implementing agile projects and can share that experience with a project team. The agile mentor can provide valuable feedback and advice to new project teams and to project teams that want to perform at a higher level.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1473088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 Events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a:pPr>
            <a:r>
              <a:rPr lang="en-US" altLang="en-US" sz="2000" b="1"/>
              <a:t>Project planning: </a:t>
            </a:r>
            <a:r>
              <a:rPr lang="en-US" altLang="en-US" sz="2000"/>
              <a:t>The initial planning for your project.</a:t>
            </a:r>
          </a:p>
          <a:p>
            <a:pPr marL="857250" lvl="1" indent="-457200"/>
            <a:r>
              <a:rPr lang="en-US" altLang="en-US" smtClean="0"/>
              <a:t>includes creating a </a:t>
            </a:r>
            <a:r>
              <a:rPr lang="en-US" altLang="en-US" b="1" smtClean="0"/>
              <a:t>product vision </a:t>
            </a:r>
            <a:r>
              <a:rPr lang="en-US" altLang="en-US" smtClean="0"/>
              <a:t>statement and a </a:t>
            </a:r>
            <a:r>
              <a:rPr lang="en-US" altLang="en-US" b="1" smtClean="0"/>
              <a:t>product roadmap,</a:t>
            </a:r>
          </a:p>
          <a:p>
            <a:pPr marL="857250" lvl="1" indent="-457200"/>
            <a:r>
              <a:rPr lang="en-US" altLang="en-US" smtClean="0"/>
              <a:t>can take place in as little time as one day.</a:t>
            </a:r>
          </a:p>
          <a:p>
            <a:pPr marL="457200" indent="-457200">
              <a:buFont typeface="Arial" panose="020B0604020202020204" pitchFamily="34" charset="0"/>
              <a:buAutoNum type="arabicPeriod"/>
            </a:pPr>
            <a:r>
              <a:rPr lang="en-US" altLang="en-US" sz="2000" b="1"/>
              <a:t>Release planning: </a:t>
            </a:r>
            <a:r>
              <a:rPr lang="en-US" altLang="en-US" sz="2000"/>
              <a:t>Planning the next set of product features to release</a:t>
            </a:r>
          </a:p>
          <a:p>
            <a:pPr marL="457200" indent="-457200">
              <a:buFont typeface="Arial" panose="020B0604020202020204" pitchFamily="34" charset="0"/>
              <a:buAutoNum type="arabicPeriod"/>
            </a:pPr>
            <a:r>
              <a:rPr lang="en-US" altLang="en-US" sz="2000" b="1"/>
              <a:t>Sprint: </a:t>
            </a:r>
            <a:r>
              <a:rPr lang="en-US" altLang="en-US" sz="2000"/>
              <a:t>A short cycle of development, in which the team creates potentially shippable product functionality. </a:t>
            </a:r>
            <a:endParaRPr lang="en-US" altLang="en-US" sz="2000" i="1"/>
          </a:p>
          <a:p>
            <a:pPr marL="457200" indent="-457200">
              <a:buFont typeface="Arial" panose="020B0604020202020204" pitchFamily="34" charset="0"/>
              <a:buAutoNum type="arabicPeriod"/>
            </a:pPr>
            <a:r>
              <a:rPr lang="en-US" altLang="en-US" sz="2000" b="1"/>
              <a:t>Sprint planning: </a:t>
            </a:r>
            <a:r>
              <a:rPr lang="en-US" altLang="en-US" sz="2000"/>
              <a:t>A meeting at the beginning of each sprint where the scrum team commits to a sprint goal. </a:t>
            </a:r>
          </a:p>
          <a:p>
            <a:pPr marL="457200" indent="-457200">
              <a:buFont typeface="Arial" panose="020B0604020202020204" pitchFamily="34" charset="0"/>
              <a:buAutoNum type="arabicPeriod"/>
            </a:pPr>
            <a:r>
              <a:rPr lang="en-US" altLang="en-US" sz="2000" b="1"/>
              <a:t>Daily scrum: </a:t>
            </a:r>
            <a:r>
              <a:rPr lang="en-US" altLang="en-US" sz="2000"/>
              <a:t>A 15-minute meeting held each day in a sprint, where development team members state what they completed the day before, what they will complete on the current day, and whether they have any roadblocks.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3202359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Agile Project Events</a:t>
            </a:r>
          </a:p>
        </p:txBody>
      </p:sp>
      <p:sp>
        <p:nvSpPr>
          <p:cNvPr id="26627" name="Rectangle 6"/>
          <p:cNvSpPr>
            <a:spLocks noGrp="1" noChangeArrowheads="1"/>
          </p:cNvSpPr>
          <p:nvPr>
            <p:ph type="body" idx="1"/>
          </p:nvPr>
        </p:nvSpPr>
        <p:spPr/>
        <p:txBody>
          <a:bodyPr/>
          <a:lstStyle/>
          <a:p>
            <a:pPr marL="457200" indent="-457200">
              <a:buFont typeface="Arial" panose="020B0604020202020204" pitchFamily="34" charset="0"/>
              <a:buAutoNum type="arabicPeriod" startAt="6"/>
            </a:pPr>
            <a:r>
              <a:rPr lang="en-US" altLang="en-US" sz="2000" b="1"/>
              <a:t>Sprint review: </a:t>
            </a:r>
            <a:r>
              <a:rPr lang="en-US" altLang="en-US" sz="2000"/>
              <a:t>A meeting at the end of each sprint, where the development team demonstrates the working product functionality it completed during the sprint. </a:t>
            </a:r>
          </a:p>
          <a:p>
            <a:pPr marL="457200" indent="-457200">
              <a:buFont typeface="Arial" panose="020B0604020202020204" pitchFamily="34" charset="0"/>
              <a:buAutoNum type="arabicPeriod" startAt="6"/>
            </a:pPr>
            <a:r>
              <a:rPr lang="en-US" altLang="en-US" sz="2000" b="1"/>
              <a:t>Sprint retrospective: </a:t>
            </a:r>
            <a:r>
              <a:rPr lang="en-US" altLang="en-US" sz="2000"/>
              <a:t>A meeting at the end of each sprint where the scrum team discusses what went well, what could change, and how to make any changes.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2900326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a:effectLst>
                  <a:outerShdw blurRad="38100" dist="38100" dir="2700000" algn="tl">
                    <a:srgbClr val="C0C0C0"/>
                  </a:outerShdw>
                </a:effectLst>
              </a:rPr>
              <a:t>Selection considerations: guiding questions </a:t>
            </a:r>
          </a:p>
        </p:txBody>
      </p:sp>
      <p:sp>
        <p:nvSpPr>
          <p:cNvPr id="130050" name="Content Placeholder 2"/>
          <p:cNvSpPr>
            <a:spLocks noGrp="1"/>
          </p:cNvSpPr>
          <p:nvPr>
            <p:ph idx="1"/>
          </p:nvPr>
        </p:nvSpPr>
        <p:spPr/>
        <p:txBody>
          <a:bodyPr>
            <a:normAutofit lnSpcReduction="10000"/>
          </a:bodyPr>
          <a:lstStyle/>
          <a:p>
            <a:r>
              <a:rPr lang="en-US" altLang="en-US" smtClean="0"/>
              <a:t>Organizational characteristics </a:t>
            </a:r>
          </a:p>
          <a:p>
            <a:pPr lvl="1"/>
            <a:r>
              <a:rPr lang="en-US" altLang="en-US" smtClean="0"/>
              <a:t>What are the characteristics of the organizational culture? What are the management comfort levels with the various methodologies? </a:t>
            </a:r>
          </a:p>
          <a:p>
            <a:pPr lvl="1"/>
            <a:r>
              <a:rPr lang="en-US" altLang="en-US" smtClean="0"/>
              <a:t>How open is management and the organization to change? </a:t>
            </a:r>
          </a:p>
          <a:p>
            <a:pPr lvl="1"/>
            <a:r>
              <a:rPr lang="en-US" altLang="en-US" smtClean="0"/>
              <a:t>Is the organization risk-tolerant or risk-adverse? </a:t>
            </a:r>
          </a:p>
          <a:p>
            <a:pPr lvl="1"/>
            <a:r>
              <a:rPr lang="en-US" altLang="en-US" smtClean="0"/>
              <a:t>What is the organization</a:t>
            </a:r>
            <a:r>
              <a:rPr lang="en-US" altLang="ja-JP" smtClean="0"/>
              <a:t>'s tolerance for real risk vs. perceived risk? </a:t>
            </a:r>
          </a:p>
          <a:p>
            <a:r>
              <a:rPr lang="en-US" altLang="en-US" smtClean="0"/>
              <a:t>Project characteristics </a:t>
            </a:r>
          </a:p>
          <a:p>
            <a:pPr lvl="1"/>
            <a:r>
              <a:rPr lang="en-US" altLang="en-US" smtClean="0"/>
              <a:t>How large is the project? </a:t>
            </a:r>
          </a:p>
          <a:p>
            <a:pPr lvl="1"/>
            <a:r>
              <a:rPr lang="en-US" altLang="en-US" smtClean="0"/>
              <a:t>What is the project</a:t>
            </a:r>
            <a:r>
              <a:rPr lang="en-US" altLang="ja-JP" smtClean="0"/>
              <a:t>'s estimated duration? </a:t>
            </a:r>
          </a:p>
          <a:p>
            <a:pPr lvl="1"/>
            <a:r>
              <a:rPr lang="en-US" altLang="en-US" smtClean="0"/>
              <a:t>Are teams co-located or distributed? </a:t>
            </a:r>
          </a:p>
          <a:p>
            <a:pPr lvl="1"/>
            <a:r>
              <a:rPr lang="en-US" altLang="en-US" smtClean="0"/>
              <a:t>Is regulatory compliance a signiﬁcant factor? </a:t>
            </a:r>
          </a:p>
          <a:p>
            <a:pPr lvl="1"/>
            <a:r>
              <a:rPr lang="en-US" altLang="en-US" smtClean="0"/>
              <a:t>How ﬂexible are documentation requirements?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13972325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a:effectLst>
                  <a:outerShdw blurRad="38100" dist="38100" dir="2700000" algn="tl">
                    <a:srgbClr val="C0C0C0"/>
                  </a:outerShdw>
                </a:effectLst>
              </a:rPr>
              <a:t>Selection considerations: guiding questions </a:t>
            </a:r>
          </a:p>
        </p:txBody>
      </p:sp>
      <p:sp>
        <p:nvSpPr>
          <p:cNvPr id="131074" name="Content Placeholder 2"/>
          <p:cNvSpPr>
            <a:spLocks noGrp="1"/>
          </p:cNvSpPr>
          <p:nvPr>
            <p:ph idx="1"/>
          </p:nvPr>
        </p:nvSpPr>
        <p:spPr/>
        <p:txBody>
          <a:bodyPr/>
          <a:lstStyle/>
          <a:p>
            <a:r>
              <a:rPr lang="en-US" altLang="en-US" smtClean="0"/>
              <a:t>People and management characteristics </a:t>
            </a:r>
          </a:p>
          <a:p>
            <a:pPr lvl="1"/>
            <a:r>
              <a:rPr lang="en-US" altLang="en-US" smtClean="0"/>
              <a:t>What are the experience levels of team members? </a:t>
            </a:r>
          </a:p>
          <a:p>
            <a:pPr lvl="1"/>
            <a:r>
              <a:rPr lang="en-US" altLang="en-US" smtClean="0"/>
              <a:t>Are team members self-motivated or command-driven? </a:t>
            </a:r>
          </a:p>
          <a:p>
            <a:pPr lvl="1"/>
            <a:r>
              <a:rPr lang="en-US" altLang="en-US" smtClean="0"/>
              <a:t>What sort of management style is employed? Laissez-faire, micromanagement, or somewhere in-between? </a:t>
            </a:r>
          </a:p>
          <a:p>
            <a:pPr lvl="1"/>
            <a:r>
              <a:rPr lang="en-US" altLang="en-US" smtClean="0"/>
              <a:t>What sort of social dynamics govern project efforts within the organization? Cooperative and problem-solving, adversarial, or blaming?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268353170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a:ea typeface="ＭＳ Ｐゴシック" charset="0"/>
                <a:cs typeface="ＭＳ Ｐゴシック" charset="0"/>
              </a:rPr>
              <a:t>Methodology characteristics compared </a:t>
            </a:r>
            <a:endParaRPr lang="en-US" dirty="0">
              <a:ea typeface="ＭＳ Ｐゴシック" charset="0"/>
              <a:cs typeface="ＭＳ Ｐゴシック" charset="0"/>
            </a:endParaRPr>
          </a:p>
        </p:txBody>
      </p:sp>
      <p:pic>
        <p:nvPicPr>
          <p:cNvPr id="13210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2214" y="1302150"/>
            <a:ext cx="72390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39385840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Examples: Applying the table </a:t>
            </a:r>
          </a:p>
        </p:txBody>
      </p:sp>
      <p:sp>
        <p:nvSpPr>
          <p:cNvPr id="133122" name="Content Placeholder 2"/>
          <p:cNvSpPr>
            <a:spLocks noGrp="1"/>
          </p:cNvSpPr>
          <p:nvPr>
            <p:ph idx="1"/>
          </p:nvPr>
        </p:nvSpPr>
        <p:spPr/>
        <p:txBody>
          <a:bodyPr/>
          <a:lstStyle/>
          <a:p>
            <a:pPr marL="457200" indent="-457200">
              <a:buFont typeface="Arial" panose="020B0604020202020204" pitchFamily="34" charset="0"/>
              <a:buAutoNum type="arabicPeriod"/>
            </a:pPr>
            <a:r>
              <a:rPr lang="en-US" altLang="en-US" dirty="0" smtClean="0"/>
              <a:t>Short time schedule + shifting user requirements </a:t>
            </a:r>
          </a:p>
          <a:p>
            <a:pPr lvl="1"/>
            <a:r>
              <a:rPr lang="en-US" altLang="en-US" dirty="0"/>
              <a:t>Agile</a:t>
            </a:r>
          </a:p>
          <a:p>
            <a:pPr marL="457200" indent="-457200">
              <a:buFont typeface="Arial" panose="020B0604020202020204" pitchFamily="34" charset="0"/>
              <a:buAutoNum type="arabicPeriod"/>
            </a:pPr>
            <a:r>
              <a:rPr lang="en-US" altLang="en-US" dirty="0" smtClean="0"/>
              <a:t>Complex + short time schedule </a:t>
            </a:r>
          </a:p>
          <a:p>
            <a:pPr lvl="1"/>
            <a:r>
              <a:rPr lang="en-US" altLang="en-US" dirty="0"/>
              <a:t>Iterative</a:t>
            </a:r>
          </a:p>
          <a:p>
            <a:pPr marL="457200" indent="-457200">
              <a:buFont typeface="Arial" panose="020B0604020202020204" pitchFamily="34" charset="0"/>
              <a:buAutoNum type="arabicPeriod"/>
            </a:pPr>
            <a:r>
              <a:rPr lang="en-US" altLang="en-US" dirty="0" smtClean="0"/>
              <a:t>Clear user requirements + long time schedule + command-driven team </a:t>
            </a:r>
          </a:p>
          <a:p>
            <a:pPr lvl="1"/>
            <a:r>
              <a:rPr lang="en-US" altLang="en-US" dirty="0"/>
              <a:t>Water-fall</a:t>
            </a:r>
          </a:p>
          <a:p>
            <a:pPr marL="457200" indent="-457200">
              <a:buFont typeface="Arial" panose="020B0604020202020204" pitchFamily="34" charset="0"/>
              <a:buAutoNum type="arabicPeriod"/>
            </a:pPr>
            <a:r>
              <a:rPr lang="en-US" altLang="en-US" dirty="0" smtClean="0"/>
              <a:t>Reliable + complex + schedule variability </a:t>
            </a:r>
          </a:p>
          <a:p>
            <a:pPr lvl="1"/>
            <a:r>
              <a:rPr lang="en-US" altLang="en-US" dirty="0"/>
              <a:t>Agile</a:t>
            </a:r>
          </a:p>
          <a:p>
            <a:pPr marL="457200" indent="-457200">
              <a:buFont typeface="Arial" panose="020B0604020202020204" pitchFamily="34" charset="0"/>
              <a:buAutoNum type="arabicPeriod"/>
            </a:pPr>
            <a:r>
              <a:rPr lang="en-US" altLang="en-US" dirty="0" smtClean="0"/>
              <a:t>Unfamiliar technology + short time schedule + schedule variability</a:t>
            </a:r>
          </a:p>
          <a:p>
            <a:pPr lvl="1"/>
            <a:r>
              <a:rPr lang="en-US" altLang="en-US" dirty="0"/>
              <a:t>Either Agile or Iterative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124386006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4272642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2FDCEF-9576-A54D-83A0-2A21AE685325}"/>
              </a:ext>
            </a:extLst>
          </p:cNvPr>
          <p:cNvSpPr>
            <a:spLocks noGrp="1"/>
          </p:cNvSpPr>
          <p:nvPr>
            <p:ph type="title"/>
          </p:nvPr>
        </p:nvSpPr>
        <p:spPr/>
        <p:txBody>
          <a:bodyPr/>
          <a:lstStyle/>
          <a:p>
            <a:r>
              <a:rPr lang="en-US" smtClean="0"/>
              <a:t>Understanding Organizations</a:t>
            </a:r>
            <a:endParaRPr lang="en-US" dirty="0"/>
          </a:p>
        </p:txBody>
      </p:sp>
      <p:sp>
        <p:nvSpPr>
          <p:cNvPr id="2" name="Content Placeholder 1">
            <a:extLst>
              <a:ext uri="{FF2B5EF4-FFF2-40B4-BE49-F238E27FC236}">
                <a16:creationId xmlns:a16="http://schemas.microsoft.com/office/drawing/2014/main" id="{CCE53BC5-1CFC-3143-9152-F0303D916106}"/>
              </a:ext>
            </a:extLst>
          </p:cNvPr>
          <p:cNvSpPr>
            <a:spLocks noGrp="1"/>
          </p:cNvSpPr>
          <p:nvPr>
            <p:ph idx="1"/>
          </p:nvPr>
        </p:nvSpPr>
        <p:spPr/>
        <p:txBody>
          <a:bodyPr/>
          <a:lstStyle/>
          <a:p>
            <a:r>
              <a:rPr lang="en-US" dirty="0" smtClean="0"/>
              <a:t>Systems approach requires that project managers always view their projects in the context of the larger organization</a:t>
            </a:r>
          </a:p>
          <a:p>
            <a:r>
              <a:rPr lang="en-US" dirty="0" smtClean="0"/>
              <a:t>Organizational issues are often the most difficult part of working on and managing projects</a:t>
            </a:r>
          </a:p>
          <a:p>
            <a:r>
              <a:rPr lang="en-US" dirty="0" smtClean="0"/>
              <a:t>Important for project managers to develop a better understanding of people as well as organizations</a:t>
            </a:r>
          </a:p>
          <a:p>
            <a:pPr lvl="1"/>
            <a:r>
              <a:rPr lang="en-US" dirty="0" smtClean="0"/>
              <a:t>To improve the success rate of IT projects</a:t>
            </a:r>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4338964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Four Pillars</a:t>
            </a:r>
            <a:endParaRPr lang="en-US" dirty="0"/>
          </a:p>
        </p:txBody>
      </p:sp>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90</a:t>
            </a:fld>
            <a:endParaRPr lang="en-US"/>
          </a:p>
        </p:txBody>
      </p:sp>
      <p:pic>
        <p:nvPicPr>
          <p:cNvPr id="7" name="Picture 6"/>
          <p:cNvPicPr>
            <a:picLocks noChangeAspect="1"/>
          </p:cNvPicPr>
          <p:nvPr/>
        </p:nvPicPr>
        <p:blipFill>
          <a:blip r:embed="rId2"/>
          <a:stretch>
            <a:fillRect/>
          </a:stretch>
        </p:blipFill>
        <p:spPr>
          <a:xfrm>
            <a:off x="2588661" y="1517357"/>
            <a:ext cx="6473858" cy="4805566"/>
          </a:xfrm>
          <a:prstGeom prst="rect">
            <a:avLst/>
          </a:prstGeom>
        </p:spPr>
      </p:pic>
    </p:spTree>
    <p:extLst>
      <p:ext uri="{BB962C8B-B14F-4D97-AF65-F5344CB8AC3E}">
        <p14:creationId xmlns:p14="http://schemas.microsoft.com/office/powerpoint/2010/main" val="2196428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 of Process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91</a:t>
            </a:fld>
            <a:endParaRPr lang="en-US" dirty="0"/>
          </a:p>
        </p:txBody>
      </p:sp>
      <p:pic>
        <p:nvPicPr>
          <p:cNvPr id="5" name="Picture 4"/>
          <p:cNvPicPr>
            <a:picLocks noChangeAspect="1"/>
          </p:cNvPicPr>
          <p:nvPr/>
        </p:nvPicPr>
        <p:blipFill>
          <a:blip r:embed="rId2"/>
          <a:stretch>
            <a:fillRect/>
          </a:stretch>
        </p:blipFill>
        <p:spPr>
          <a:xfrm>
            <a:off x="1952727" y="1473552"/>
            <a:ext cx="8159994" cy="4753071"/>
          </a:xfrm>
          <a:prstGeom prst="rect">
            <a:avLst/>
          </a:prstGeom>
        </p:spPr>
      </p:pic>
    </p:spTree>
    <p:extLst>
      <p:ext uri="{BB962C8B-B14F-4D97-AF65-F5344CB8AC3E}">
        <p14:creationId xmlns:p14="http://schemas.microsoft.com/office/powerpoint/2010/main" val="7881018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 of Process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92</a:t>
            </a:fld>
            <a:endParaRPr lang="en-US" dirty="0"/>
          </a:p>
        </p:txBody>
      </p:sp>
      <p:pic>
        <p:nvPicPr>
          <p:cNvPr id="5" name="Picture 4"/>
          <p:cNvPicPr>
            <a:picLocks noChangeAspect="1"/>
          </p:cNvPicPr>
          <p:nvPr/>
        </p:nvPicPr>
        <p:blipFill>
          <a:blip r:embed="rId2"/>
          <a:stretch>
            <a:fillRect/>
          </a:stretch>
        </p:blipFill>
        <p:spPr>
          <a:xfrm>
            <a:off x="1841685" y="1406880"/>
            <a:ext cx="8443051" cy="4928728"/>
          </a:xfrm>
          <a:prstGeom prst="rect">
            <a:avLst/>
          </a:prstGeom>
        </p:spPr>
      </p:pic>
    </p:spTree>
    <p:extLst>
      <p:ext uri="{BB962C8B-B14F-4D97-AF65-F5344CB8AC3E}">
        <p14:creationId xmlns:p14="http://schemas.microsoft.com/office/powerpoint/2010/main" val="22293564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Cone of Uncertainty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93</a:t>
            </a:fld>
            <a:endParaRPr lang="en-US" dirty="0"/>
          </a:p>
        </p:txBody>
      </p:sp>
      <p:pic>
        <p:nvPicPr>
          <p:cNvPr id="5" name="Picture 4"/>
          <p:cNvPicPr>
            <a:picLocks noChangeAspect="1"/>
          </p:cNvPicPr>
          <p:nvPr/>
        </p:nvPicPr>
        <p:blipFill>
          <a:blip r:embed="rId2"/>
          <a:stretch>
            <a:fillRect/>
          </a:stretch>
        </p:blipFill>
        <p:spPr>
          <a:xfrm>
            <a:off x="1383408" y="1372952"/>
            <a:ext cx="9172933" cy="4954270"/>
          </a:xfrm>
          <a:prstGeom prst="rect">
            <a:avLst/>
          </a:prstGeom>
        </p:spPr>
      </p:pic>
    </p:spTree>
    <p:extLst>
      <p:ext uri="{BB962C8B-B14F-4D97-AF65-F5344CB8AC3E}">
        <p14:creationId xmlns:p14="http://schemas.microsoft.com/office/powerpoint/2010/main" val="8103175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3824232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95</a:t>
            </a:fld>
            <a:endParaRPr lang="en-US" dirty="0"/>
          </a:p>
        </p:txBody>
      </p:sp>
    </p:spTree>
    <p:extLst>
      <p:ext uri="{BB962C8B-B14F-4D97-AF65-F5344CB8AC3E}">
        <p14:creationId xmlns:p14="http://schemas.microsoft.com/office/powerpoint/2010/main" val="9758843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Software Project Management</a:t>
            </a:r>
          </a:p>
        </p:txBody>
      </p:sp>
      <p:sp>
        <p:nvSpPr>
          <p:cNvPr id="49154" name="Rectangle 3"/>
          <p:cNvSpPr>
            <a:spLocks noGrp="1" noChangeArrowheads="1"/>
          </p:cNvSpPr>
          <p:nvPr>
            <p:ph type="body" idx="1"/>
          </p:nvPr>
        </p:nvSpPr>
        <p:spPr/>
        <p:txBody>
          <a:bodyPr>
            <a:normAutofit/>
          </a:bodyPr>
          <a:lstStyle/>
          <a:p>
            <a:pPr algn="ctr">
              <a:buFont typeface="Wingdings" panose="05000000000000000000" pitchFamily="2" charset="2"/>
              <a:buNone/>
            </a:pPr>
            <a:r>
              <a:rPr lang="en-US" altLang="en-US" sz="3200" dirty="0" smtClean="0">
                <a:solidFill>
                  <a:schemeClr val="tx1"/>
                </a:solidFill>
                <a:latin typeface="Candara" panose="020E0502030303020204" pitchFamily="34" charset="0"/>
              </a:rPr>
              <a:t>Fundamentals</a:t>
            </a:r>
          </a:p>
        </p:txBody>
      </p:sp>
      <p:sp>
        <p:nvSpPr>
          <p:cNvPr id="2" name="Slide Number Placeholder 1"/>
          <p:cNvSpPr>
            <a:spLocks noGrp="1"/>
          </p:cNvSpPr>
          <p:nvPr>
            <p:ph type="sldNum" sz="quarter" idx="12"/>
          </p:nvPr>
        </p:nvSpPr>
        <p:spPr/>
        <p:txBody>
          <a:bodyPr/>
          <a:lstStyle/>
          <a:p>
            <a:fld id="{B8DACC02-A2BD-4578-8E03-6D891060A695}" type="slidenum">
              <a:rPr lang="en-US" smtClean="0"/>
              <a:t>96</a:t>
            </a:fld>
            <a:endParaRPr lang="en-US"/>
          </a:p>
        </p:txBody>
      </p:sp>
    </p:spTree>
    <p:extLst>
      <p:ext uri="{BB962C8B-B14F-4D97-AF65-F5344CB8AC3E}">
        <p14:creationId xmlns:p14="http://schemas.microsoft.com/office/powerpoint/2010/main" val="40883547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Formal Project Management</a:t>
            </a:r>
          </a:p>
        </p:txBody>
      </p:sp>
      <p:sp>
        <p:nvSpPr>
          <p:cNvPr id="51202" name="Rectangle 4"/>
          <p:cNvSpPr>
            <a:spLocks noGrp="1" noChangeArrowheads="1"/>
          </p:cNvSpPr>
          <p:nvPr>
            <p:ph type="body" idx="1"/>
          </p:nvPr>
        </p:nvSpPr>
        <p:spPr>
          <a:xfrm>
            <a:off x="347526" y="1271257"/>
            <a:ext cx="10887823" cy="5334000"/>
          </a:xfrm>
        </p:spPr>
        <p:txBody>
          <a:bodyPr>
            <a:normAutofit fontScale="92500" lnSpcReduction="10000"/>
          </a:bodyPr>
          <a:lstStyle/>
          <a:p>
            <a:pPr>
              <a:lnSpc>
                <a:spcPct val="90000"/>
              </a:lnSpc>
              <a:buFont typeface="Wingdings" panose="05000000000000000000" pitchFamily="2" charset="2"/>
              <a:buNone/>
            </a:pPr>
            <a:r>
              <a:rPr lang="en-US" altLang="en-US" b="1" dirty="0"/>
              <a:t>Advantages of Using Formal Project Management</a:t>
            </a:r>
          </a:p>
          <a:p>
            <a:pPr>
              <a:lnSpc>
                <a:spcPct val="90000"/>
              </a:lnSpc>
            </a:pPr>
            <a:r>
              <a:rPr lang="en-US" altLang="en-US" dirty="0" smtClean="0"/>
              <a:t>Better control of financial, physical, and human resources</a:t>
            </a:r>
          </a:p>
          <a:p>
            <a:pPr>
              <a:lnSpc>
                <a:spcPct val="90000"/>
              </a:lnSpc>
            </a:pPr>
            <a:r>
              <a:rPr lang="en-US" altLang="en-US" dirty="0" smtClean="0"/>
              <a:t>Improved customer relations</a:t>
            </a:r>
          </a:p>
          <a:p>
            <a:pPr>
              <a:lnSpc>
                <a:spcPct val="90000"/>
              </a:lnSpc>
            </a:pPr>
            <a:r>
              <a:rPr lang="en-US" altLang="en-US" dirty="0" smtClean="0"/>
              <a:t>Shorter development times</a:t>
            </a:r>
          </a:p>
          <a:p>
            <a:pPr>
              <a:lnSpc>
                <a:spcPct val="90000"/>
              </a:lnSpc>
            </a:pPr>
            <a:r>
              <a:rPr lang="en-US" altLang="en-US" dirty="0" smtClean="0"/>
              <a:t>Lower costs</a:t>
            </a:r>
          </a:p>
          <a:p>
            <a:pPr>
              <a:lnSpc>
                <a:spcPct val="90000"/>
              </a:lnSpc>
            </a:pPr>
            <a:r>
              <a:rPr lang="en-US" altLang="en-US" dirty="0" smtClean="0"/>
              <a:t>Higher quality and increased reliability</a:t>
            </a:r>
          </a:p>
          <a:p>
            <a:pPr>
              <a:lnSpc>
                <a:spcPct val="90000"/>
              </a:lnSpc>
            </a:pPr>
            <a:r>
              <a:rPr lang="en-US" altLang="en-US" dirty="0" smtClean="0"/>
              <a:t>Higher profit margins</a:t>
            </a:r>
          </a:p>
          <a:p>
            <a:pPr>
              <a:lnSpc>
                <a:spcPct val="90000"/>
              </a:lnSpc>
            </a:pPr>
            <a:r>
              <a:rPr lang="en-US" altLang="en-US" dirty="0" smtClean="0"/>
              <a:t>Improved productivity</a:t>
            </a:r>
          </a:p>
          <a:p>
            <a:pPr>
              <a:lnSpc>
                <a:spcPct val="90000"/>
              </a:lnSpc>
            </a:pPr>
            <a:r>
              <a:rPr lang="en-US" altLang="en-US" dirty="0" smtClean="0"/>
              <a:t>Better internal coordination</a:t>
            </a:r>
          </a:p>
          <a:p>
            <a:pPr>
              <a:lnSpc>
                <a:spcPct val="90000"/>
              </a:lnSpc>
            </a:pPr>
            <a:r>
              <a:rPr lang="en-US" altLang="en-US" dirty="0" smtClean="0"/>
              <a:t>Higher worker morale (less stress)</a:t>
            </a:r>
          </a:p>
          <a:p>
            <a:pPr lvl="1">
              <a:lnSpc>
                <a:spcPct val="90000"/>
              </a:lnSpc>
            </a:pPr>
            <a:r>
              <a:rPr lang="en-US" altLang="en-US" dirty="0" smtClean="0"/>
              <a:t>Less </a:t>
            </a:r>
            <a:r>
              <a:rPr lang="ja-JP" altLang="en-US" dirty="0" smtClean="0"/>
              <a:t>“</a:t>
            </a:r>
            <a:r>
              <a:rPr lang="en-US" altLang="ja-JP" dirty="0" smtClean="0"/>
              <a:t>death marches</a:t>
            </a:r>
            <a:r>
              <a:rPr lang="ja-JP" altLang="en-US" dirty="0" smtClean="0"/>
              <a:t>”</a:t>
            </a:r>
            <a:endParaRPr lang="en-US" altLang="ja-JP" dirty="0" smtClean="0"/>
          </a:p>
          <a:p>
            <a:pPr lvl="1">
              <a:lnSpc>
                <a:spcPct val="90000"/>
              </a:lnSpc>
            </a:pPr>
            <a:r>
              <a:rPr lang="en-US" altLang="en-US" dirty="0" smtClean="0"/>
              <a:t>Less overworked personnel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21576810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ChangeArrowheads="1"/>
          </p:cNvSpPr>
          <p:nvPr/>
        </p:nvSpPr>
        <p:spPr bwMode="auto">
          <a:xfrm>
            <a:off x="1524000" y="0"/>
            <a:ext cx="9144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3200">
              <a:solidFill>
                <a:schemeClr val="accent2"/>
              </a:solidFill>
              <a:latin typeface="Times" panose="02020603050405020304" pitchFamily="18" charset="0"/>
              <a:cs typeface="Times New Roman" panose="02020603050405020304" pitchFamily="18" charset="0"/>
            </a:endParaRPr>
          </a:p>
        </p:txBody>
      </p:sp>
      <p:sp>
        <p:nvSpPr>
          <p:cNvPr id="9" name="Title 8"/>
          <p:cNvSpPr>
            <a:spLocks noGrp="1"/>
          </p:cNvSpPr>
          <p:nvPr>
            <p:ph type="title"/>
          </p:nvPr>
        </p:nvSpPr>
        <p:spPr/>
        <p:txBody>
          <a:bodyPr>
            <a:noAutofit/>
          </a:bodyPr>
          <a:lstStyle/>
          <a:p>
            <a:r>
              <a:rPr lang="en-US" altLang="en-US" sz="4000" dirty="0"/>
              <a:t>Conventional Software Management Performance</a:t>
            </a:r>
          </a:p>
        </p:txBody>
      </p:sp>
      <p:sp>
        <p:nvSpPr>
          <p:cNvPr id="10" name="Content Placeholder 9"/>
          <p:cNvSpPr>
            <a:spLocks noGrp="1"/>
          </p:cNvSpPr>
          <p:nvPr>
            <p:ph idx="1"/>
          </p:nvPr>
        </p:nvSpPr>
        <p:spPr>
          <a:ln>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buFont typeface="Wingdings" pitchFamily="-128" charset="2"/>
              <a:buNone/>
              <a:defRPr/>
            </a:pPr>
            <a:r>
              <a:rPr lang="en-US" dirty="0" smtClean="0">
                <a:ea typeface="ＭＳ Ｐゴシック" pitchFamily="17" charset="-128"/>
                <a:cs typeface="ＭＳ Ｐゴシック" pitchFamily="17" charset="-128"/>
              </a:rPr>
              <a:t>Barry Boehm's “Industrial Software Metrics Top 10 List”:</a:t>
            </a:r>
          </a:p>
          <a:p>
            <a:pPr>
              <a:buFont typeface="Wingdings" pitchFamily="-128" charset="2"/>
              <a:buChar char="§"/>
              <a:defRPr/>
            </a:pPr>
            <a:r>
              <a:rPr lang="en-US" dirty="0" smtClean="0">
                <a:ea typeface="ＭＳ Ｐゴシック" pitchFamily="17" charset="-128"/>
                <a:cs typeface="ＭＳ Ｐゴシック" pitchFamily="17" charset="-128"/>
              </a:rPr>
              <a:t>Finding and fixing a software problem after delivery costs 100 times more than finding and fixing the problem in early design phases</a:t>
            </a:r>
          </a:p>
          <a:p>
            <a:pPr>
              <a:buFont typeface="Wingdings" pitchFamily="-128" charset="2"/>
              <a:buChar char="§"/>
              <a:defRPr/>
            </a:pPr>
            <a:r>
              <a:rPr lang="en-US" dirty="0" smtClean="0">
                <a:ea typeface="ＭＳ Ｐゴシック" pitchFamily="17" charset="-128"/>
                <a:cs typeface="ＭＳ Ｐゴシック" pitchFamily="17" charset="-128"/>
              </a:rPr>
              <a:t>You can compress software development schedules 25%, but no more</a:t>
            </a:r>
          </a:p>
          <a:p>
            <a:pPr>
              <a:buFont typeface="Wingdings" pitchFamily="-128" charset="2"/>
              <a:buChar char="§"/>
              <a:defRPr/>
            </a:pPr>
            <a:r>
              <a:rPr lang="en-US" dirty="0" smtClean="0">
                <a:ea typeface="ＭＳ Ｐゴシック" pitchFamily="17" charset="-128"/>
                <a:cs typeface="ＭＳ Ｐゴシック" pitchFamily="17" charset="-128"/>
              </a:rPr>
              <a:t>For every $1 you spend on development, you will spend $2 on maintenance</a:t>
            </a:r>
          </a:p>
          <a:p>
            <a:pPr>
              <a:buFont typeface="Wingdings" pitchFamily="-128" charset="2"/>
              <a:buChar char="§"/>
              <a:defRPr/>
            </a:pPr>
            <a:r>
              <a:rPr lang="en-US" dirty="0" smtClean="0">
                <a:ea typeface="ＭＳ Ｐゴシック" pitchFamily="17" charset="-128"/>
                <a:cs typeface="ＭＳ Ｐゴシック" pitchFamily="17" charset="-128"/>
              </a:rPr>
              <a:t>Software development and maintenance costs are primarily a function of source lines of code.</a:t>
            </a:r>
          </a:p>
          <a:p>
            <a:pPr>
              <a:buFont typeface="Wingdings" pitchFamily="-128" charset="2"/>
              <a:buChar char="§"/>
              <a:defRPr/>
            </a:pPr>
            <a:r>
              <a:rPr lang="en-US" dirty="0" smtClean="0">
                <a:ea typeface="ＭＳ Ｐゴシック" pitchFamily="17" charset="-128"/>
                <a:cs typeface="ＭＳ Ｐゴシック" pitchFamily="17" charset="-128"/>
              </a:rPr>
              <a:t>Variations among people account for the biggest difference in software productivity; hire good people to succeed.</a:t>
            </a:r>
          </a:p>
          <a:p>
            <a:pPr>
              <a:buFont typeface="Wingdings" pitchFamily="-128" charset="2"/>
              <a:buChar char="§"/>
              <a:defRPr/>
            </a:pPr>
            <a:endParaRPr lang="en-US" dirty="0" smtClean="0">
              <a:ea typeface="ＭＳ Ｐゴシック" pitchFamily="17" charset="-128"/>
              <a:cs typeface="ＭＳ Ｐゴシック" pitchFamily="17" charset="-128"/>
            </a:endParaRPr>
          </a:p>
          <a:p>
            <a:pPr lvl="8">
              <a:defRPr/>
            </a:pP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40022235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ChangeArrowheads="1"/>
          </p:cNvSpPr>
          <p:nvPr/>
        </p:nvSpPr>
        <p:spPr bwMode="auto">
          <a:xfrm>
            <a:off x="1524000" y="0"/>
            <a:ext cx="9144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3200">
              <a:solidFill>
                <a:schemeClr val="accent2"/>
              </a:solidFill>
              <a:latin typeface="Times" panose="02020603050405020304" pitchFamily="18" charset="0"/>
              <a:cs typeface="Times New Roman" panose="02020603050405020304" pitchFamily="18" charset="0"/>
            </a:endParaRPr>
          </a:p>
        </p:txBody>
      </p:sp>
      <p:sp>
        <p:nvSpPr>
          <p:cNvPr id="8" name="Title 7"/>
          <p:cNvSpPr>
            <a:spLocks noGrp="1"/>
          </p:cNvSpPr>
          <p:nvPr>
            <p:ph type="title"/>
          </p:nvPr>
        </p:nvSpPr>
        <p:spPr/>
        <p:txBody>
          <a:bodyPr>
            <a:normAutofit/>
          </a:bodyPr>
          <a:lstStyle/>
          <a:p>
            <a:r>
              <a:rPr lang="en-US" altLang="en-US" sz="4000" dirty="0"/>
              <a:t>Conventional Software Management Performance</a:t>
            </a:r>
          </a:p>
        </p:txBody>
      </p:sp>
      <p:sp>
        <p:nvSpPr>
          <p:cNvPr id="57347" name="Content Placeholder 8"/>
          <p:cNvSpPr>
            <a:spLocks noGrp="1"/>
          </p:cNvSpPr>
          <p:nvPr>
            <p:ph idx="1"/>
          </p:nvPr>
        </p:nvSpPr>
        <p:spPr/>
        <p:txBody>
          <a:bodyPr/>
          <a:lstStyle/>
          <a:p>
            <a:pPr>
              <a:buFont typeface="Wingdings" panose="05000000000000000000" pitchFamily="2" charset="2"/>
              <a:buNone/>
            </a:pPr>
            <a:r>
              <a:rPr lang="en-US" altLang="en-US" dirty="0" smtClean="0"/>
              <a:t>Barry Boehm</a:t>
            </a:r>
            <a:r>
              <a:rPr lang="en-US" altLang="ja-JP" dirty="0" smtClean="0"/>
              <a:t>'s </a:t>
            </a:r>
            <a:r>
              <a:rPr lang="ja-JP" altLang="en-US" dirty="0" smtClean="0"/>
              <a:t>“</a:t>
            </a:r>
            <a:r>
              <a:rPr lang="en-US" altLang="ja-JP" dirty="0" smtClean="0"/>
              <a:t>Industrial Software Metrics Top 10 List</a:t>
            </a:r>
            <a:r>
              <a:rPr lang="ja-JP" altLang="en-US" dirty="0" smtClean="0"/>
              <a:t>”</a:t>
            </a:r>
            <a:r>
              <a:rPr lang="en-US" altLang="ja-JP" dirty="0" smtClean="0"/>
              <a:t>:</a:t>
            </a:r>
          </a:p>
          <a:p>
            <a:r>
              <a:rPr lang="en-US" altLang="en-US" dirty="0" smtClean="0"/>
              <a:t>The overall ratio of software to hardware costs is still growing. </a:t>
            </a:r>
          </a:p>
          <a:p>
            <a:r>
              <a:rPr lang="en-US" altLang="en-US" dirty="0" smtClean="0"/>
              <a:t>Only about 15% of software development effort is devoted to programming</a:t>
            </a:r>
          </a:p>
          <a:p>
            <a:r>
              <a:rPr lang="en-US" altLang="en-US" dirty="0" smtClean="0"/>
              <a:t>Software systems and products typically cost 3 times as much per SLOC as individual software programs. Software system products (system of systems) costs 9 times as much</a:t>
            </a:r>
          </a:p>
          <a:p>
            <a:r>
              <a:rPr lang="en-US" altLang="en-US" dirty="0" smtClean="0"/>
              <a:t>Walkthroughs catch 60% of the errors</a:t>
            </a:r>
          </a:p>
          <a:p>
            <a:r>
              <a:rPr lang="en-US" altLang="en-US" dirty="0" smtClean="0"/>
              <a:t>80% of the contributions comes from 20% of the contributors.</a:t>
            </a:r>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1870857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9167</Words>
  <Application>Microsoft Office PowerPoint</Application>
  <PresentationFormat>Widescreen</PresentationFormat>
  <Paragraphs>1524</Paragraphs>
  <Slides>140</Slides>
  <Notes>77</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140</vt:i4>
      </vt:variant>
    </vt:vector>
  </HeadingPairs>
  <TitlesOfParts>
    <vt:vector size="157" baseType="lpstr">
      <vt:lpstr>ＭＳ Ｐゴシック</vt:lpstr>
      <vt:lpstr>ＭＳ Ｐゴシック</vt:lpstr>
      <vt:lpstr>游ゴシック</vt:lpstr>
      <vt:lpstr>游ゴシック Light</vt:lpstr>
      <vt:lpstr>Arial</vt:lpstr>
      <vt:lpstr>Calibri</vt:lpstr>
      <vt:lpstr>Calibri Light</vt:lpstr>
      <vt:lpstr>Candara</vt:lpstr>
      <vt:lpstr>Courier New</vt:lpstr>
      <vt:lpstr>Lucida Grande</vt:lpstr>
      <vt:lpstr>Symbol</vt:lpstr>
      <vt:lpstr>Times</vt:lpstr>
      <vt:lpstr>Times New Roman</vt:lpstr>
      <vt:lpstr>Verdana</vt:lpstr>
      <vt:lpstr>Wingdings</vt:lpstr>
      <vt:lpstr>Office Theme</vt:lpstr>
      <vt:lpstr>Bitmap Image</vt:lpstr>
      <vt:lpstr>Project Management and SE Context</vt:lpstr>
      <vt:lpstr>Outline</vt:lpstr>
      <vt:lpstr>Introduction</vt:lpstr>
      <vt:lpstr>Learning Objectives</vt:lpstr>
      <vt:lpstr>A Systems View of Project Management</vt:lpstr>
      <vt:lpstr>What Is a Systems Approach?</vt:lpstr>
      <vt:lpstr>The Three-Sphere Model for Systems Management</vt:lpstr>
      <vt:lpstr>Advice for Young Professionals</vt:lpstr>
      <vt:lpstr>Understanding Organizations</vt:lpstr>
      <vt:lpstr>The Four Frames of Organizations</vt:lpstr>
      <vt:lpstr>What Went Wrong?</vt:lpstr>
      <vt:lpstr>Organizational Structures (1 of 2)</vt:lpstr>
      <vt:lpstr>Organizational Structures (2 of 2)</vt:lpstr>
      <vt:lpstr>Organizational Culture (1 of 2)</vt:lpstr>
      <vt:lpstr>Organizational Culture (2 of 2)</vt:lpstr>
      <vt:lpstr>Focusing on Stakeholder Needs</vt:lpstr>
      <vt:lpstr>The Importance of Top Management Commitment</vt:lpstr>
      <vt:lpstr>The Importance of Top Management Commitment</vt:lpstr>
      <vt:lpstr>Best Practice</vt:lpstr>
      <vt:lpstr>The Need for Organizational Commitment to Information Technology</vt:lpstr>
      <vt:lpstr>The Need for Organizational Standards</vt:lpstr>
      <vt:lpstr>Project Managers </vt:lpstr>
      <vt:lpstr>Project Managers </vt:lpstr>
      <vt:lpstr>The Field</vt:lpstr>
      <vt:lpstr>PMI &amp; the PMP certification</vt:lpstr>
      <vt:lpstr>The Project Manager</vt:lpstr>
      <vt:lpstr>Competencies for Project Managers</vt:lpstr>
      <vt:lpstr>Project and Product Life Cycles</vt:lpstr>
      <vt:lpstr>Project and Product Life Cycles</vt:lpstr>
      <vt:lpstr>Project Life Cycle (1 of 2)</vt:lpstr>
      <vt:lpstr>Project Life Cycle (2 of 2)</vt:lpstr>
      <vt:lpstr>Product Life Cycles (1 of 3)</vt:lpstr>
      <vt:lpstr>Product Life Cycles (2 of 3)</vt:lpstr>
      <vt:lpstr>Product Life Cycles (3 of 3)</vt:lpstr>
      <vt:lpstr>What is a project life cycle?</vt:lpstr>
      <vt:lpstr>Phases </vt:lpstr>
      <vt:lpstr>PMBOK project life cycles </vt:lpstr>
      <vt:lpstr>IT project life cycles</vt:lpstr>
      <vt:lpstr>What is a project life cycle?</vt:lpstr>
      <vt:lpstr>What is a project life cycle?</vt:lpstr>
      <vt:lpstr>Phases in project life cycle</vt:lpstr>
      <vt:lpstr>Project &amp; product life cycles</vt:lpstr>
      <vt:lpstr>The systems development lifecycle</vt:lpstr>
      <vt:lpstr>Software Development Process</vt:lpstr>
      <vt:lpstr>Sequential (‘waterfall’) methodology</vt:lpstr>
      <vt:lpstr>Waterfall SDLC</vt:lpstr>
      <vt:lpstr>Waterfall SDLC</vt:lpstr>
      <vt:lpstr>Project Phases A.K.A.</vt:lpstr>
      <vt:lpstr>Waterfall system development model</vt:lpstr>
      <vt:lpstr>Waterfall system development model</vt:lpstr>
      <vt:lpstr>Evolutionary methodologies </vt:lpstr>
      <vt:lpstr>Iterative system development model</vt:lpstr>
      <vt:lpstr>5,000 foot view of Iterative SDLC</vt:lpstr>
      <vt:lpstr>Inception phase</vt:lpstr>
      <vt:lpstr>Elaboration phase</vt:lpstr>
      <vt:lpstr>Construction phase</vt:lpstr>
      <vt:lpstr>Transition phase</vt:lpstr>
      <vt:lpstr>Comparative expenditure profiles</vt:lpstr>
      <vt:lpstr>Suitable Projects And Management Approaches </vt:lpstr>
      <vt:lpstr>The Importance of Project Phases and Management Reviews</vt:lpstr>
      <vt:lpstr>What Went Right?</vt:lpstr>
      <vt:lpstr>The Context of Information Technology Projects</vt:lpstr>
      <vt:lpstr>The Nature of IT Projects</vt:lpstr>
      <vt:lpstr>Characteristics of IT Project Team Members</vt:lpstr>
      <vt:lpstr>Diverse Technologies</vt:lpstr>
      <vt:lpstr>Recent Trends Affecting Information Technology Project Management</vt:lpstr>
      <vt:lpstr>Globalization</vt:lpstr>
      <vt:lpstr>Outsourcing</vt:lpstr>
      <vt:lpstr>Virtual Teams (1 of 2)</vt:lpstr>
      <vt:lpstr>Virtual Teams (2 of 2)</vt:lpstr>
      <vt:lpstr>Agile Project Management</vt:lpstr>
      <vt:lpstr>Agile (1 of 2)</vt:lpstr>
      <vt:lpstr>Agile (2 of 2)</vt:lpstr>
      <vt:lpstr>Scrum (1 of 4)</vt:lpstr>
      <vt:lpstr>Scrum (2 of 4)</vt:lpstr>
      <vt:lpstr>Scrum (3 of 4)</vt:lpstr>
      <vt:lpstr>Scrum (4 of 4)</vt:lpstr>
      <vt:lpstr>Agile Projects</vt:lpstr>
      <vt:lpstr>Agile Projects</vt:lpstr>
      <vt:lpstr>Agile Project Steps</vt:lpstr>
      <vt:lpstr>Agile Project Artifacts</vt:lpstr>
      <vt:lpstr>Agile Project Roles</vt:lpstr>
      <vt:lpstr>Agile Project Events</vt:lpstr>
      <vt:lpstr>Agile Project Events</vt:lpstr>
      <vt:lpstr>Selection considerations: guiding questions </vt:lpstr>
      <vt:lpstr>Selection considerations: guiding questions </vt:lpstr>
      <vt:lpstr>Methodology characteristics compared </vt:lpstr>
      <vt:lpstr>Examples: Applying the table </vt:lpstr>
      <vt:lpstr>PowerPoint Presentation</vt:lpstr>
      <vt:lpstr>Four Pillars</vt:lpstr>
      <vt:lpstr>The Use of Process</vt:lpstr>
      <vt:lpstr>The Use of Process</vt:lpstr>
      <vt:lpstr>Cone of Uncertainty</vt:lpstr>
      <vt:lpstr>PowerPoint Presentation</vt:lpstr>
      <vt:lpstr>PowerPoint Presentation</vt:lpstr>
      <vt:lpstr>Software Project Management</vt:lpstr>
      <vt:lpstr>Formal Project Management</vt:lpstr>
      <vt:lpstr>Conventional Software Management Performance</vt:lpstr>
      <vt:lpstr>Conventional Software Management Performance</vt:lpstr>
      <vt:lpstr>First Principles</vt:lpstr>
      <vt:lpstr>Strategy</vt:lpstr>
      <vt:lpstr>PMI's 9 Knowledge Areas</vt:lpstr>
      <vt:lpstr>Project Management Framework</vt:lpstr>
      <vt:lpstr>Software Project Management</vt:lpstr>
      <vt:lpstr>Process</vt:lpstr>
      <vt:lpstr>Putting a Process in Place</vt:lpstr>
      <vt:lpstr>Tailoring a Process</vt:lpstr>
      <vt:lpstr>Assessing the Process</vt:lpstr>
      <vt:lpstr>The Project Manager: Responsibilities</vt:lpstr>
      <vt:lpstr>Few Rules Before We Embark</vt:lpstr>
      <vt:lpstr>Recap</vt:lpstr>
      <vt:lpstr>Project Parameters </vt:lpstr>
      <vt:lpstr>Project Parameters</vt:lpstr>
      <vt:lpstr>Project Parameters</vt:lpstr>
      <vt:lpstr>5,000 foot view of PM processes</vt:lpstr>
      <vt:lpstr>Phases of the Project Management </vt:lpstr>
      <vt:lpstr>Initiating Process</vt:lpstr>
      <vt:lpstr>Initiating Process</vt:lpstr>
      <vt:lpstr>Planning Process</vt:lpstr>
      <vt:lpstr>Develop the project plan </vt:lpstr>
      <vt:lpstr>Planning processes</vt:lpstr>
      <vt:lpstr>Planning processes</vt:lpstr>
      <vt:lpstr>Executing Process</vt:lpstr>
      <vt:lpstr>Monitoring &amp; Controlling Process</vt:lpstr>
      <vt:lpstr>Monitoring &amp; Controlling Process</vt:lpstr>
      <vt:lpstr>Close out the project </vt:lpstr>
      <vt:lpstr>Phases of the Project Management </vt:lpstr>
      <vt:lpstr>Project Processes &amp; Their Integration</vt:lpstr>
      <vt:lpstr>PM/IT process integration tactics</vt:lpstr>
      <vt:lpstr>Project &amp; SDLC integration waterfall development model</vt:lpstr>
      <vt:lpstr>Phases in iterative* system life cycle</vt:lpstr>
      <vt:lpstr>Project &amp; SDLC integration iterative/incremental  development model</vt:lpstr>
      <vt:lpstr>Project &amp; SDLC integration iterative development model</vt:lpstr>
      <vt:lpstr>Project Management Tools</vt:lpstr>
      <vt:lpstr>Project Management Tools</vt:lpstr>
      <vt:lpstr>PM Tools: Software</vt:lpstr>
      <vt:lpstr>PowerPoint Presentation</vt:lpstr>
      <vt:lpstr>Tools: Gantt Chart</vt:lpstr>
      <vt:lpstr>Tools: Network Diagram</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113</cp:revision>
  <cp:lastPrinted>2021-10-18T07:27:50Z</cp:lastPrinted>
  <dcterms:created xsi:type="dcterms:W3CDTF">2021-10-12T10:09:12Z</dcterms:created>
  <dcterms:modified xsi:type="dcterms:W3CDTF">2022-11-15T04:36:32Z</dcterms:modified>
</cp:coreProperties>
</file>