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744" r:id="rId3"/>
    <p:sldId id="749" r:id="rId4"/>
    <p:sldId id="748" r:id="rId5"/>
    <p:sldId id="750" r:id="rId6"/>
    <p:sldId id="751" r:id="rId7"/>
    <p:sldId id="752" r:id="rId8"/>
    <p:sldId id="753" r:id="rId9"/>
    <p:sldId id="795" r:id="rId10"/>
    <p:sldId id="755" r:id="rId11"/>
    <p:sldId id="754" r:id="rId12"/>
    <p:sldId id="757" r:id="rId13"/>
    <p:sldId id="756" r:id="rId14"/>
    <p:sldId id="758" r:id="rId15"/>
    <p:sldId id="759" r:id="rId16"/>
    <p:sldId id="804" r:id="rId17"/>
    <p:sldId id="760" r:id="rId18"/>
    <p:sldId id="761" r:id="rId19"/>
    <p:sldId id="796" r:id="rId20"/>
    <p:sldId id="805" r:id="rId21"/>
    <p:sldId id="762" r:id="rId22"/>
    <p:sldId id="797" r:id="rId23"/>
    <p:sldId id="763" r:id="rId24"/>
    <p:sldId id="765" r:id="rId25"/>
    <p:sldId id="764" r:id="rId26"/>
    <p:sldId id="766" r:id="rId27"/>
    <p:sldId id="767" r:id="rId28"/>
    <p:sldId id="768" r:id="rId29"/>
    <p:sldId id="769" r:id="rId30"/>
    <p:sldId id="770" r:id="rId31"/>
    <p:sldId id="771" r:id="rId32"/>
    <p:sldId id="773" r:id="rId33"/>
    <p:sldId id="772" r:id="rId34"/>
    <p:sldId id="774" r:id="rId35"/>
    <p:sldId id="775" r:id="rId36"/>
    <p:sldId id="776" r:id="rId37"/>
    <p:sldId id="777" r:id="rId38"/>
    <p:sldId id="778" r:id="rId39"/>
    <p:sldId id="779" r:id="rId40"/>
    <p:sldId id="786" r:id="rId41"/>
    <p:sldId id="785" r:id="rId42"/>
    <p:sldId id="787" r:id="rId43"/>
    <p:sldId id="788" r:id="rId44"/>
    <p:sldId id="789" r:id="rId45"/>
    <p:sldId id="791" r:id="rId46"/>
    <p:sldId id="792" r:id="rId47"/>
    <p:sldId id="790" r:id="rId48"/>
    <p:sldId id="793" r:id="rId49"/>
    <p:sldId id="806" r:id="rId50"/>
    <p:sldId id="794" r:id="rId51"/>
    <p:sldId id="807" r:id="rId52"/>
    <p:sldId id="808" r:id="rId53"/>
    <p:sldId id="809" r:id="rId54"/>
    <p:sldId id="781" r:id="rId55"/>
    <p:sldId id="780" r:id="rId56"/>
    <p:sldId id="812" r:id="rId57"/>
    <p:sldId id="810" r:id="rId58"/>
    <p:sldId id="798" r:id="rId59"/>
    <p:sldId id="799" r:id="rId60"/>
    <p:sldId id="782" r:id="rId61"/>
    <p:sldId id="813" r:id="rId62"/>
    <p:sldId id="814" r:id="rId63"/>
    <p:sldId id="783" r:id="rId64"/>
    <p:sldId id="784" r:id="rId65"/>
    <p:sldId id="803" r:id="rId66"/>
    <p:sldId id="800" r:id="rId67"/>
    <p:sldId id="811" r:id="rId68"/>
    <p:sldId id="801" r:id="rId69"/>
    <p:sldId id="802" r:id="rId70"/>
    <p:sldId id="81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User Testing</a:t>
          </a: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A/B Testing</a:t>
          </a:r>
          <a:endParaRPr lang="en-US" b="1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Unit Testing</a:t>
          </a: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327EC8-FB62-4FAF-98C0-31217343496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F68A36B-A73C-4969-BAA9-64B7C676C302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Iterative Development</a:t>
          </a:r>
          <a:endParaRPr lang="en-US" b="1" dirty="0">
            <a:latin typeface="Candara" panose="020E0502030303020204" pitchFamily="34" charset="0"/>
          </a:endParaRPr>
        </a:p>
      </dgm:t>
    </dgm:pt>
    <dgm:pt modelId="{CF5934FC-8DB5-4FDA-A390-5F18295CA38E}" type="par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5103CC3-30AD-4B60-8EAF-A3444178AEC2}" type="sibTrans" cxnId="{83295B8B-A090-408A-9275-46F54BAB3D9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570CC13-DE8E-42C1-ABF2-F01BB04115BA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dirty="0">
            <a:latin typeface="Candara" panose="020E0502030303020204" pitchFamily="34" charset="0"/>
          </a:endParaRPr>
        </a:p>
      </dgm:t>
    </dgm:pt>
    <dgm:pt modelId="{0EB093A3-8F55-4E6A-A12D-C23011A756C3}" type="par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0944B2-BCBA-438C-9DF5-AA127B67B4F6}" type="sibTrans" cxnId="{FBEF67CE-7966-4D81-AE9F-0E437555A14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CBA92A-0049-46F3-B44C-3BE368BAB2FF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Customer Feedback</a:t>
          </a:r>
          <a:endParaRPr lang="en-US" b="1" dirty="0">
            <a:latin typeface="Candara" panose="020E0502030303020204" pitchFamily="34" charset="0"/>
          </a:endParaRPr>
        </a:p>
      </dgm:t>
    </dgm:pt>
    <dgm:pt modelId="{BC84F7AD-C2D0-40CC-9968-7F4094BE40EC}" type="par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B30FFF-0FB4-43B0-BF00-0C3D60EA42D2}" type="sibTrans" cxnId="{F19D52F9-0F63-4E8C-BA99-C9041610DC2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067A81B-CE84-4CDF-B384-BD35709B7F92}">
      <dgm:prSet phldrT="[Text]"/>
      <dgm:spPr/>
      <dgm:t>
        <a:bodyPr/>
        <a:lstStyle/>
        <a:p>
          <a:r>
            <a:rPr lang="en-US" b="0" i="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dirty="0">
            <a:latin typeface="Candara" panose="020E0502030303020204" pitchFamily="34" charset="0"/>
          </a:endParaRPr>
        </a:p>
      </dgm:t>
    </dgm:pt>
    <dgm:pt modelId="{72AB9829-97C7-4B8D-A1F9-C16519F4BCCA}" type="par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4DBFE8-7BE0-4649-A9E8-740246997130}" type="sibTrans" cxnId="{E0215A24-861C-41F7-BB10-C89E941140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60A9B53-81F7-494B-8EB5-71BDC6006AE7}">
      <dgm:prSet phldrT="[Text]"/>
      <dgm:spPr/>
      <dgm:t>
        <a:bodyPr/>
        <a:lstStyle/>
        <a:p>
          <a:r>
            <a:rPr lang="en-US" b="1" i="0" dirty="0">
              <a:latin typeface="Candara" panose="020E0502030303020204" pitchFamily="34" charset="0"/>
            </a:rPr>
            <a:t>Minimizing Waste</a:t>
          </a:r>
          <a:endParaRPr lang="en-US" b="1" dirty="0">
            <a:latin typeface="Candara" panose="020E0502030303020204" pitchFamily="34" charset="0"/>
          </a:endParaRPr>
        </a:p>
      </dgm:t>
    </dgm:pt>
    <dgm:pt modelId="{ED3B6A12-CD0A-43B1-ADD1-DDF3A0BD724D}" type="par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F578161-CFB5-4C92-BD61-CBA1639979F7}" type="sibTrans" cxnId="{0DA28349-E1F4-4EDB-8104-1504DC1E21D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12F0C1-10BA-4169-AF7D-D6993417D2F9}">
      <dgm:prSet phldrT="[Text]"/>
      <dgm:spPr/>
      <dgm:t>
        <a:bodyPr/>
        <a:lstStyle/>
        <a:p>
          <a:r>
            <a:rPr lang="en-US" b="0" i="0" dirty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dirty="0">
            <a:latin typeface="Candara" panose="020E0502030303020204" pitchFamily="34" charset="0"/>
          </a:endParaRPr>
        </a:p>
      </dgm:t>
    </dgm:pt>
    <dgm:pt modelId="{7ADFB01C-7398-4C60-9E33-C08F45D25895}" type="par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4DD48-2430-4603-B3F1-14A0DF7AC0B5}" type="sibTrans" cxnId="{0F743D9A-218C-494F-882A-BA95E7AE798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DF1CB67-FD3F-4770-AD8C-B5DB708677BC}" type="pres">
      <dgm:prSet presAssocID="{BB327EC8-FB62-4FAF-98C0-31217343496F}" presName="Name0" presStyleCnt="0">
        <dgm:presLayoutVars>
          <dgm:dir/>
          <dgm:animLvl val="lvl"/>
          <dgm:resizeHandles val="exact"/>
        </dgm:presLayoutVars>
      </dgm:prSet>
      <dgm:spPr/>
    </dgm:pt>
    <dgm:pt modelId="{AB1FD4BF-8D4A-4946-92F8-BCF1500B7ECE}" type="pres">
      <dgm:prSet presAssocID="{0F68A36B-A73C-4969-BAA9-64B7C676C302}" presName="composite" presStyleCnt="0"/>
      <dgm:spPr/>
    </dgm:pt>
    <dgm:pt modelId="{AC37BE0F-A55F-4D6F-8332-EA142D02862B}" type="pres">
      <dgm:prSet presAssocID="{0F68A36B-A73C-4969-BAA9-64B7C676C30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0EA4D31-1340-43E9-8D03-27D0C537FFC9}" type="pres">
      <dgm:prSet presAssocID="{0F68A36B-A73C-4969-BAA9-64B7C676C302}" presName="desTx" presStyleLbl="alignAccFollowNode1" presStyleIdx="0" presStyleCnt="3">
        <dgm:presLayoutVars>
          <dgm:bulletEnabled val="1"/>
        </dgm:presLayoutVars>
      </dgm:prSet>
      <dgm:spPr/>
    </dgm:pt>
    <dgm:pt modelId="{D21BDAD3-AF6C-4DEB-B6C0-9F33B373EAAD}" type="pres">
      <dgm:prSet presAssocID="{65103CC3-30AD-4B60-8EAF-A3444178AEC2}" presName="space" presStyleCnt="0"/>
      <dgm:spPr/>
    </dgm:pt>
    <dgm:pt modelId="{993ED10B-1F85-4BDA-8666-7D0853943F3B}" type="pres">
      <dgm:prSet presAssocID="{82CBA92A-0049-46F3-B44C-3BE368BAB2FF}" presName="composite" presStyleCnt="0"/>
      <dgm:spPr/>
    </dgm:pt>
    <dgm:pt modelId="{B4BE7516-06A3-409A-9313-2F44E0970C58}" type="pres">
      <dgm:prSet presAssocID="{82CBA92A-0049-46F3-B44C-3BE368BAB2F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3190B89-B3BA-4AD0-BA09-E229B0FC4D2D}" type="pres">
      <dgm:prSet presAssocID="{82CBA92A-0049-46F3-B44C-3BE368BAB2FF}" presName="desTx" presStyleLbl="alignAccFollowNode1" presStyleIdx="1" presStyleCnt="3">
        <dgm:presLayoutVars>
          <dgm:bulletEnabled val="1"/>
        </dgm:presLayoutVars>
      </dgm:prSet>
      <dgm:spPr/>
    </dgm:pt>
    <dgm:pt modelId="{FC9D108C-5854-454B-B3EF-09823E5DFE98}" type="pres">
      <dgm:prSet presAssocID="{1DB30FFF-0FB4-43B0-BF00-0C3D60EA42D2}" presName="space" presStyleCnt="0"/>
      <dgm:spPr/>
    </dgm:pt>
    <dgm:pt modelId="{5CCA8249-6609-4DEC-A81A-9AD75D2808BB}" type="pres">
      <dgm:prSet presAssocID="{660A9B53-81F7-494B-8EB5-71BDC6006AE7}" presName="composite" presStyleCnt="0"/>
      <dgm:spPr/>
    </dgm:pt>
    <dgm:pt modelId="{1A801A5D-90C2-4AAD-A5A6-1A7088B2AAB8}" type="pres">
      <dgm:prSet presAssocID="{660A9B53-81F7-494B-8EB5-71BDC6006AE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284E02-305E-4254-8B7C-69498E1E16FD}" type="pres">
      <dgm:prSet presAssocID="{660A9B53-81F7-494B-8EB5-71BDC6006AE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0215A24-861C-41F7-BB10-C89E941140F5}" srcId="{82CBA92A-0049-46F3-B44C-3BE368BAB2FF}" destId="{7067A81B-CE84-4CDF-B384-BD35709B7F92}" srcOrd="0" destOrd="0" parTransId="{72AB9829-97C7-4B8D-A1F9-C16519F4BCCA}" sibTransId="{724DBFE8-7BE0-4649-A9E8-740246997130}"/>
    <dgm:cxn modelId="{0DA28349-E1F4-4EDB-8104-1504DC1E21DF}" srcId="{BB327EC8-FB62-4FAF-98C0-31217343496F}" destId="{660A9B53-81F7-494B-8EB5-71BDC6006AE7}" srcOrd="2" destOrd="0" parTransId="{ED3B6A12-CD0A-43B1-ADD1-DDF3A0BD724D}" sibTransId="{6F578161-CFB5-4C92-BD61-CBA1639979F7}"/>
    <dgm:cxn modelId="{1BA1D557-C31A-46C1-9C92-D1FCFC3DE8B2}" type="presOf" srcId="{82CBA92A-0049-46F3-B44C-3BE368BAB2FF}" destId="{B4BE7516-06A3-409A-9313-2F44E0970C58}" srcOrd="0" destOrd="0" presId="urn:microsoft.com/office/officeart/2005/8/layout/hList1"/>
    <dgm:cxn modelId="{F358765A-07F3-43F9-B6E8-B042DAB7CD62}" type="presOf" srcId="{BB327EC8-FB62-4FAF-98C0-31217343496F}" destId="{BDF1CB67-FD3F-4770-AD8C-B5DB708677BC}" srcOrd="0" destOrd="0" presId="urn:microsoft.com/office/officeart/2005/8/layout/hList1"/>
    <dgm:cxn modelId="{54A0A65A-7155-4358-963C-864DD4813104}" type="presOf" srcId="{1570CC13-DE8E-42C1-ABF2-F01BB04115BA}" destId="{10EA4D31-1340-43E9-8D03-27D0C537FFC9}" srcOrd="0" destOrd="0" presId="urn:microsoft.com/office/officeart/2005/8/layout/hList1"/>
    <dgm:cxn modelId="{83295B8B-A090-408A-9275-46F54BAB3D91}" srcId="{BB327EC8-FB62-4FAF-98C0-31217343496F}" destId="{0F68A36B-A73C-4969-BAA9-64B7C676C302}" srcOrd="0" destOrd="0" parTransId="{CF5934FC-8DB5-4FDA-A390-5F18295CA38E}" sibTransId="{65103CC3-30AD-4B60-8EAF-A3444178AEC2}"/>
    <dgm:cxn modelId="{0F743D9A-218C-494F-882A-BA95E7AE7986}" srcId="{660A9B53-81F7-494B-8EB5-71BDC6006AE7}" destId="{7512F0C1-10BA-4169-AF7D-D6993417D2F9}" srcOrd="0" destOrd="0" parTransId="{7ADFB01C-7398-4C60-9E33-C08F45D25895}" sibTransId="{6994DD48-2430-4603-B3F1-14A0DF7AC0B5}"/>
    <dgm:cxn modelId="{8955179B-54F6-4806-B8DB-CD58173B7071}" type="presOf" srcId="{0F68A36B-A73C-4969-BAA9-64B7C676C302}" destId="{AC37BE0F-A55F-4D6F-8332-EA142D02862B}" srcOrd="0" destOrd="0" presId="urn:microsoft.com/office/officeart/2005/8/layout/hList1"/>
    <dgm:cxn modelId="{08A93F9D-9BE8-4F3D-8A7D-49E914BE1ECE}" type="presOf" srcId="{660A9B53-81F7-494B-8EB5-71BDC6006AE7}" destId="{1A801A5D-90C2-4AAD-A5A6-1A7088B2AAB8}" srcOrd="0" destOrd="0" presId="urn:microsoft.com/office/officeart/2005/8/layout/hList1"/>
    <dgm:cxn modelId="{26E2A9AE-9835-4DC1-BE36-24EEE0E9518F}" type="presOf" srcId="{7067A81B-CE84-4CDF-B384-BD35709B7F92}" destId="{B3190B89-B3BA-4AD0-BA09-E229B0FC4D2D}" srcOrd="0" destOrd="0" presId="urn:microsoft.com/office/officeart/2005/8/layout/hList1"/>
    <dgm:cxn modelId="{37AF88B9-1B84-4FDB-A59C-9FD4BF35FE68}" type="presOf" srcId="{7512F0C1-10BA-4169-AF7D-D6993417D2F9}" destId="{CE284E02-305E-4254-8B7C-69498E1E16FD}" srcOrd="0" destOrd="0" presId="urn:microsoft.com/office/officeart/2005/8/layout/hList1"/>
    <dgm:cxn modelId="{FBEF67CE-7966-4D81-AE9F-0E437555A143}" srcId="{0F68A36B-A73C-4969-BAA9-64B7C676C302}" destId="{1570CC13-DE8E-42C1-ABF2-F01BB04115BA}" srcOrd="0" destOrd="0" parTransId="{0EB093A3-8F55-4E6A-A12D-C23011A756C3}" sibTransId="{E90944B2-BCBA-438C-9DF5-AA127B67B4F6}"/>
    <dgm:cxn modelId="{F19D52F9-0F63-4E8C-BA99-C9041610DC2C}" srcId="{BB327EC8-FB62-4FAF-98C0-31217343496F}" destId="{82CBA92A-0049-46F3-B44C-3BE368BAB2FF}" srcOrd="1" destOrd="0" parTransId="{BC84F7AD-C2D0-40CC-9968-7F4094BE40EC}" sibTransId="{1DB30FFF-0FB4-43B0-BF00-0C3D60EA42D2}"/>
    <dgm:cxn modelId="{149168D6-3883-4DD2-AE24-F79D0F1AC81A}" type="presParOf" srcId="{BDF1CB67-FD3F-4770-AD8C-B5DB708677BC}" destId="{AB1FD4BF-8D4A-4946-92F8-BCF1500B7ECE}" srcOrd="0" destOrd="0" presId="urn:microsoft.com/office/officeart/2005/8/layout/hList1"/>
    <dgm:cxn modelId="{4F0AC98E-5A5C-494B-8F3E-DA3CE31DE0B0}" type="presParOf" srcId="{AB1FD4BF-8D4A-4946-92F8-BCF1500B7ECE}" destId="{AC37BE0F-A55F-4D6F-8332-EA142D02862B}" srcOrd="0" destOrd="0" presId="urn:microsoft.com/office/officeart/2005/8/layout/hList1"/>
    <dgm:cxn modelId="{27CC5F26-B221-434A-BA31-1B9448998E01}" type="presParOf" srcId="{AB1FD4BF-8D4A-4946-92F8-BCF1500B7ECE}" destId="{10EA4D31-1340-43E9-8D03-27D0C537FFC9}" srcOrd="1" destOrd="0" presId="urn:microsoft.com/office/officeart/2005/8/layout/hList1"/>
    <dgm:cxn modelId="{A40098A4-2CFF-4272-8A6C-4F65B4240C55}" type="presParOf" srcId="{BDF1CB67-FD3F-4770-AD8C-B5DB708677BC}" destId="{D21BDAD3-AF6C-4DEB-B6C0-9F33B373EAAD}" srcOrd="1" destOrd="0" presId="urn:microsoft.com/office/officeart/2005/8/layout/hList1"/>
    <dgm:cxn modelId="{1D21C451-2BBE-4521-90C5-BA7A4C35345C}" type="presParOf" srcId="{BDF1CB67-FD3F-4770-AD8C-B5DB708677BC}" destId="{993ED10B-1F85-4BDA-8666-7D0853943F3B}" srcOrd="2" destOrd="0" presId="urn:microsoft.com/office/officeart/2005/8/layout/hList1"/>
    <dgm:cxn modelId="{F46D1527-538C-4FA3-8BCB-02053A2B1C59}" type="presParOf" srcId="{993ED10B-1F85-4BDA-8666-7D0853943F3B}" destId="{B4BE7516-06A3-409A-9313-2F44E0970C58}" srcOrd="0" destOrd="0" presId="urn:microsoft.com/office/officeart/2005/8/layout/hList1"/>
    <dgm:cxn modelId="{547954FF-BB60-4154-BFAE-BA758CEEC0D6}" type="presParOf" srcId="{993ED10B-1F85-4BDA-8666-7D0853943F3B}" destId="{B3190B89-B3BA-4AD0-BA09-E229B0FC4D2D}" srcOrd="1" destOrd="0" presId="urn:microsoft.com/office/officeart/2005/8/layout/hList1"/>
    <dgm:cxn modelId="{D86BF1A3-9131-4164-874A-B4FC502BA501}" type="presParOf" srcId="{BDF1CB67-FD3F-4770-AD8C-B5DB708677BC}" destId="{FC9D108C-5854-454B-B3EF-09823E5DFE98}" srcOrd="3" destOrd="0" presId="urn:microsoft.com/office/officeart/2005/8/layout/hList1"/>
    <dgm:cxn modelId="{FC1DCE78-8443-4DCA-8499-9FD06DB32943}" type="presParOf" srcId="{BDF1CB67-FD3F-4770-AD8C-B5DB708677BC}" destId="{5CCA8249-6609-4DEC-A81A-9AD75D2808BB}" srcOrd="4" destOrd="0" presId="urn:microsoft.com/office/officeart/2005/8/layout/hList1"/>
    <dgm:cxn modelId="{C943A732-3513-4930-8C77-3D59A577DCA3}" type="presParOf" srcId="{5CCA8249-6609-4DEC-A81A-9AD75D2808BB}" destId="{1A801A5D-90C2-4AAD-A5A6-1A7088B2AAB8}" srcOrd="0" destOrd="0" presId="urn:microsoft.com/office/officeart/2005/8/layout/hList1"/>
    <dgm:cxn modelId="{45EAD66F-D63F-4DB9-8DC9-D610F6C11EB2}" type="presParOf" srcId="{5CCA8249-6609-4DEC-A81A-9AD75D2808BB}" destId="{CE284E02-305E-4254-8B7C-69498E1E16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Candara" panose="020E0502030303020204" pitchFamily="34" charset="0"/>
            </a:rPr>
            <a:t>User Testing</a:t>
          </a:r>
        </a:p>
      </dsp:txBody>
      <dsp:txXfrm>
        <a:off x="3640" y="203738"/>
        <a:ext cx="3549811" cy="892800"/>
      </dsp:txXfrm>
    </dsp:sp>
    <dsp:sp modelId="{10EA4D31-1340-43E9-8D03-27D0C537FFC9}">
      <dsp:nvSpPr>
        <dsp:cNvPr id="0" name=""/>
        <dsp:cNvSpPr/>
      </dsp:nvSpPr>
      <dsp:spPr>
        <a:xfrm>
          <a:off x="364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the prototype with real users to gather feedback and identify usability issues.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3640" y="1096538"/>
        <a:ext cx="3549811" cy="3446347"/>
      </dsp:txXfrm>
    </dsp:sp>
    <dsp:sp modelId="{B4BE7516-06A3-409A-9313-2F44E0970C58}">
      <dsp:nvSpPr>
        <dsp:cNvPr id="0" name=""/>
        <dsp:cNvSpPr/>
      </dsp:nvSpPr>
      <dsp:spPr>
        <a:xfrm>
          <a:off x="4050425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>
              <a:latin typeface="Candara" panose="020E0502030303020204" pitchFamily="34" charset="0"/>
            </a:rPr>
            <a:t>A/B Testing</a:t>
          </a:r>
          <a:endParaRPr lang="en-US" sz="3100" b="1" kern="1200" dirty="0">
            <a:latin typeface="Candara" panose="020E0502030303020204" pitchFamily="34" charset="0"/>
          </a:endParaRPr>
        </a:p>
      </dsp:txBody>
      <dsp:txXfrm>
        <a:off x="4050425" y="203738"/>
        <a:ext cx="3549811" cy="892800"/>
      </dsp:txXfrm>
    </dsp:sp>
    <dsp:sp modelId="{B3190B89-B3BA-4AD0-BA09-E229B0FC4D2D}">
      <dsp:nvSpPr>
        <dsp:cNvPr id="0" name=""/>
        <dsp:cNvSpPr/>
      </dsp:nvSpPr>
      <dsp:spPr>
        <a:xfrm>
          <a:off x="4050425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two versions of a prototype to compare user behavior and preferences.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4050425" y="1096538"/>
        <a:ext cx="3549811" cy="3446347"/>
      </dsp:txXfrm>
    </dsp:sp>
    <dsp:sp modelId="{1A801A5D-90C2-4AAD-A5A6-1A7088B2AAB8}">
      <dsp:nvSpPr>
        <dsp:cNvPr id="0" name=""/>
        <dsp:cNvSpPr/>
      </dsp:nvSpPr>
      <dsp:spPr>
        <a:xfrm>
          <a:off x="8097210" y="203738"/>
          <a:ext cx="3549811" cy="892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Candara" panose="020E0502030303020204" pitchFamily="34" charset="0"/>
            </a:rPr>
            <a:t>Unit Testing</a:t>
          </a:r>
        </a:p>
      </dsp:txBody>
      <dsp:txXfrm>
        <a:off x="8097210" y="203738"/>
        <a:ext cx="3549811" cy="892800"/>
      </dsp:txXfrm>
    </dsp:sp>
    <dsp:sp modelId="{CE284E02-305E-4254-8B7C-69498E1E16FD}">
      <dsp:nvSpPr>
        <dsp:cNvPr id="0" name=""/>
        <dsp:cNvSpPr/>
      </dsp:nvSpPr>
      <dsp:spPr>
        <a:xfrm>
          <a:off x="8097210" y="1096538"/>
          <a:ext cx="3549811" cy="34463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i="0" kern="1200" dirty="0">
              <a:latin typeface="Candara" panose="020E0502030303020204" pitchFamily="34" charset="0"/>
            </a:rPr>
            <a:t>Testing individual components or units of the prototype to ensure they function correctly.</a:t>
          </a:r>
          <a:endParaRPr lang="en-US" sz="3100" kern="1200" dirty="0">
            <a:latin typeface="Candara" panose="020E0502030303020204" pitchFamily="34" charset="0"/>
          </a:endParaRPr>
        </a:p>
      </dsp:txBody>
      <dsp:txXfrm>
        <a:off x="8097210" y="1096538"/>
        <a:ext cx="3549811" cy="3446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7BE0F-A55F-4D6F-8332-EA142D02862B}">
      <dsp:nvSpPr>
        <dsp:cNvPr id="0" name=""/>
        <dsp:cNvSpPr/>
      </dsp:nvSpPr>
      <dsp:spPr>
        <a:xfrm>
          <a:off x="364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Iterative Development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3640" y="32575"/>
        <a:ext cx="3549811" cy="1054471"/>
      </dsp:txXfrm>
    </dsp:sp>
    <dsp:sp modelId="{10EA4D31-1340-43E9-8D03-27D0C537FFC9}">
      <dsp:nvSpPr>
        <dsp:cNvPr id="0" name=""/>
        <dsp:cNvSpPr/>
      </dsp:nvSpPr>
      <dsp:spPr>
        <a:xfrm>
          <a:off x="364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dirty="0">
              <a:latin typeface="Candara" panose="020E0502030303020204" pitchFamily="34" charset="0"/>
            </a:rPr>
            <a:t>Building and refining a product incrementally, with feedback from customers and stakeholders.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3640" y="1087046"/>
        <a:ext cx="3549811" cy="3627002"/>
      </dsp:txXfrm>
    </dsp:sp>
    <dsp:sp modelId="{B4BE7516-06A3-409A-9313-2F44E0970C58}">
      <dsp:nvSpPr>
        <dsp:cNvPr id="0" name=""/>
        <dsp:cNvSpPr/>
      </dsp:nvSpPr>
      <dsp:spPr>
        <a:xfrm>
          <a:off x="4050425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Customer Feedback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4050425" y="32575"/>
        <a:ext cx="3549811" cy="1054471"/>
      </dsp:txXfrm>
    </dsp:sp>
    <dsp:sp modelId="{B3190B89-B3BA-4AD0-BA09-E229B0FC4D2D}">
      <dsp:nvSpPr>
        <dsp:cNvPr id="0" name=""/>
        <dsp:cNvSpPr/>
      </dsp:nvSpPr>
      <dsp:spPr>
        <a:xfrm>
          <a:off x="4050425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>
              <a:latin typeface="Candara" panose="020E0502030303020204" pitchFamily="34" charset="0"/>
            </a:rPr>
            <a:t>Gathering insights from early customers to validate product assumptions and guide product development.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4050425" y="1087046"/>
        <a:ext cx="3549811" cy="3627002"/>
      </dsp:txXfrm>
    </dsp:sp>
    <dsp:sp modelId="{1A801A5D-90C2-4AAD-A5A6-1A7088B2AAB8}">
      <dsp:nvSpPr>
        <dsp:cNvPr id="0" name=""/>
        <dsp:cNvSpPr/>
      </dsp:nvSpPr>
      <dsp:spPr>
        <a:xfrm>
          <a:off x="8097210" y="32575"/>
          <a:ext cx="3549811" cy="10544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latin typeface="Candara" panose="020E0502030303020204" pitchFamily="34" charset="0"/>
            </a:rPr>
            <a:t>Minimizing Waste</a:t>
          </a:r>
          <a:endParaRPr lang="en-US" sz="2900" b="1" kern="1200" dirty="0">
            <a:latin typeface="Candara" panose="020E0502030303020204" pitchFamily="34" charset="0"/>
          </a:endParaRPr>
        </a:p>
      </dsp:txBody>
      <dsp:txXfrm>
        <a:off x="8097210" y="32575"/>
        <a:ext cx="3549811" cy="1054471"/>
      </dsp:txXfrm>
    </dsp:sp>
    <dsp:sp modelId="{CE284E02-305E-4254-8B7C-69498E1E16FD}">
      <dsp:nvSpPr>
        <dsp:cNvPr id="0" name=""/>
        <dsp:cNvSpPr/>
      </dsp:nvSpPr>
      <dsp:spPr>
        <a:xfrm>
          <a:off x="8097210" y="1087046"/>
          <a:ext cx="3549811" cy="362700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dirty="0">
              <a:latin typeface="Candara" panose="020E0502030303020204" pitchFamily="34" charset="0"/>
            </a:rPr>
            <a:t>Avoiding unnecessary work and resources by focusing on the most valuable features and iteratively refining the product.</a:t>
          </a:r>
          <a:endParaRPr lang="en-US" sz="2900" kern="1200" dirty="0">
            <a:latin typeface="Candara" panose="020E0502030303020204" pitchFamily="34" charset="0"/>
          </a:endParaRPr>
        </a:p>
      </dsp:txBody>
      <dsp:txXfrm>
        <a:off x="8097210" y="1087046"/>
        <a:ext cx="3549811" cy="362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Development and Prototyping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and Lean Principles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and Lean are two methodologies that share similar principles and aim to improve software development processes.</a:t>
            </a:r>
          </a:p>
          <a:p>
            <a:r>
              <a:rPr lang="en-US" dirty="0"/>
              <a:t>Agile focuses on iterative development, customer satisfaction, and team collaboration.</a:t>
            </a:r>
          </a:p>
          <a:p>
            <a:r>
              <a:rPr lang="en-US" dirty="0"/>
              <a:t>Lean emphasizes eliminating waste, continuous improvement, and customer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0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Agile Development. Agile software development refer to a… | by Davin Iddo |  Moodah PO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r="12470"/>
          <a:stretch/>
        </p:blipFill>
        <p:spPr bwMode="auto">
          <a:xfrm>
            <a:off x="1149791" y="1673806"/>
            <a:ext cx="3313569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We Align Lean Principles in Our Software Development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8" b="2872"/>
          <a:stretch/>
        </p:blipFill>
        <p:spPr bwMode="auto">
          <a:xfrm>
            <a:off x="5297822" y="1774478"/>
            <a:ext cx="6126299" cy="338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12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the development process into smaller, manageable chunks, and continuously improving them.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Faster time-to-market, lower risk, and increased adaptability to changing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What is a Sprint in Scru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21" y="3181750"/>
            <a:ext cx="6334632" cy="331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5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analyzing and optimizing processes, tools, and techniques to increase efficiency and quality.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Improved productivity, reduced errors, and increased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Scrum Fundamentals: What is a Sprint Retrospective? [Infographic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31" y="3185210"/>
            <a:ext cx="4688029" cy="330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0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insights and feedback from customers to validate assumptions and improve the product.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Better alignment with customer needs, increased customer satisfaction, and improved product-market fit.</a:t>
            </a:r>
          </a:p>
          <a:p>
            <a:r>
              <a:rPr lang="en-US" dirty="0"/>
              <a:t>Example: User testing, customer interviews, and feedback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 descr="Product Feedback: 4 Steps to Improve Your Products | Maze">
            <a:extLst>
              <a:ext uri="{FF2B5EF4-FFF2-40B4-BE49-F238E27FC236}">
                <a16:creationId xmlns:a16="http://schemas.microsoft.com/office/drawing/2014/main" id="{0EE0F222-5C16-467F-B3BC-52BD21A11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7381" r="4214" b="6363"/>
          <a:stretch/>
        </p:blipFill>
        <p:spPr bwMode="auto">
          <a:xfrm>
            <a:off x="1133856" y="1303700"/>
            <a:ext cx="9208008" cy="487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4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activity that does not add value to the product or service.</a:t>
            </a:r>
          </a:p>
          <a:p>
            <a:r>
              <a:rPr lang="en-US" dirty="0"/>
              <a:t>Types of waste</a:t>
            </a:r>
          </a:p>
          <a:p>
            <a:pPr lvl="1"/>
            <a:r>
              <a:rPr lang="en-US" dirty="0"/>
              <a:t>Extra processes, unnecessary features, excessive meetings, and unnecessary overhead.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Reduced costs, increased efficiency, and faster time-to-market.</a:t>
            </a:r>
          </a:p>
          <a:p>
            <a:r>
              <a:rPr lang="en-US" dirty="0"/>
              <a:t>Example: Identifying and eliminating unnecessary steps in the development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 descr="Top 10 Most Popular Agile Methodologies and Frameworks | LITSLINK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8444" r="4608" b="6670"/>
          <a:stretch/>
        </p:blipFill>
        <p:spPr bwMode="auto">
          <a:xfrm>
            <a:off x="1765426" y="1403287"/>
            <a:ext cx="7877176" cy="484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6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244C-B592-4F6F-8093-F6063871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Teams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BA06E-93EA-4904-A8F9-402A54377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02" y="1406525"/>
            <a:ext cx="6030183" cy="4746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A5B7-0F87-4611-ADD4-DC713A07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1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Agile and Lean Principles</a:t>
            </a:r>
          </a:p>
          <a:p>
            <a:r>
              <a:rPr lang="en-US" dirty="0"/>
              <a:t>Prototyping and Testing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Cloud-based Development and Containerization</a:t>
            </a:r>
          </a:p>
          <a:p>
            <a:r>
              <a:rPr lang="en-US" dirty="0"/>
              <a:t>MVP and Customer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38FF-05AF-4C06-AE88-870EA594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CCD5-2E5F-47ED-BCFA-58C60997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8A0A2-475C-4ADB-9F15-C3341D6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The 7 Principles of Lean Software Development">
            <a:extLst>
              <a:ext uri="{FF2B5EF4-FFF2-40B4-BE49-F238E27FC236}">
                <a16:creationId xmlns:a16="http://schemas.microsoft.com/office/drawing/2014/main" id="{2AFC5344-4AC8-410C-8FBE-58377DC17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5512" r="2106" b="18322"/>
          <a:stretch/>
        </p:blipFill>
        <p:spPr bwMode="auto">
          <a:xfrm>
            <a:off x="1106424" y="1321771"/>
            <a:ext cx="9491472" cy="505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39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124" name="Picture 4" descr="Define || Measure || Analyze || Improve || 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" y="813627"/>
            <a:ext cx="10796303" cy="60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82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36BD-4748-429E-AE20-F708DB8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7487-E719-4DEB-97D8-50247FD3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F7A2-9739-4992-9980-394AF094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30" name="Picture 6" descr="Principles+of+Lean+Manufacturing+2.webp [webp-to-png output image]">
            <a:extLst>
              <a:ext uri="{FF2B5EF4-FFF2-40B4-BE49-F238E27FC236}">
                <a16:creationId xmlns:a16="http://schemas.microsoft.com/office/drawing/2014/main" id="{2F083D90-9C1C-44EE-9225-DF6F81AE1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4"/>
          <a:stretch/>
        </p:blipFill>
        <p:spPr bwMode="auto">
          <a:xfrm>
            <a:off x="2705809" y="1823121"/>
            <a:ext cx="6934200" cy="391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2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Agile and Lean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strategies</a:t>
            </a:r>
          </a:p>
          <a:p>
            <a:pPr lvl="1"/>
            <a:r>
              <a:rPr lang="en-US" dirty="0"/>
              <a:t>Start small</a:t>
            </a:r>
          </a:p>
          <a:p>
            <a:pPr lvl="1"/>
            <a:r>
              <a:rPr lang="en-US" dirty="0"/>
              <a:t>train the team</a:t>
            </a:r>
          </a:p>
          <a:p>
            <a:pPr lvl="1"/>
            <a:r>
              <a:rPr lang="en-US" dirty="0"/>
              <a:t>set clear goals, and </a:t>
            </a:r>
          </a:p>
          <a:p>
            <a:pPr lvl="1"/>
            <a:r>
              <a:rPr lang="en-US" dirty="0"/>
              <a:t>continuously improve.</a:t>
            </a:r>
          </a:p>
          <a:p>
            <a:r>
              <a:rPr lang="en-US" dirty="0"/>
              <a:t>Importance of leadership buy-in and involvement.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0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4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Importance of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preliminary version of a product or service that is used to test and validate assumptions.</a:t>
            </a:r>
          </a:p>
          <a:p>
            <a:r>
              <a:rPr lang="en-US" dirty="0"/>
              <a:t>Allows for early detection of errors, gathers feedback from users, and reduces the risk of investing in a faulty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148" name="Picture 4" descr="Rapid Protoyping- The Complete Guide - Cuelogic An LTI Compan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1" t="12515" r="21211" b="14885"/>
          <a:stretch/>
        </p:blipFill>
        <p:spPr bwMode="auto">
          <a:xfrm>
            <a:off x="5975288" y="3331675"/>
            <a:ext cx="4659026" cy="31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751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170" name="Picture 2" descr="The 4 Different Types of Product Prototypes — Refo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93" y="1406880"/>
            <a:ext cx="9294415" cy="48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626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54093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usability issues, validates assumptions, and provides valuable feedback.</a:t>
            </a:r>
          </a:p>
          <a:p>
            <a:r>
              <a:rPr lang="en-US" dirty="0"/>
              <a:t>Recruiting users, creating test scenarios, and setting up equipment.</a:t>
            </a:r>
          </a:p>
          <a:p>
            <a:r>
              <a:rPr lang="en-US" dirty="0"/>
              <a:t>Observing users, asking questions, and gathering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194" name="Picture 2" descr="User Testing: The Ultimate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38" y="3886200"/>
            <a:ext cx="5326007" cy="24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41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two versions of a prototype to compare user behavior and preferences.</a:t>
            </a:r>
          </a:p>
          <a:p>
            <a:r>
              <a:rPr lang="en-US" dirty="0"/>
              <a:t>Identifies which version performs better, validates assumptions, and provides valuable feedback.</a:t>
            </a:r>
          </a:p>
          <a:p>
            <a:r>
              <a:rPr lang="en-US" dirty="0"/>
              <a:t>Defining the test scope, creating test variants, and setting up tracking and analysis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218" name="Picture 2" descr="How to conduct A/B Testing?. The idea of A/B testing is to present… | by  Isak Kabir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" t="4647" b="12569"/>
          <a:stretch/>
        </p:blipFill>
        <p:spPr bwMode="auto">
          <a:xfrm>
            <a:off x="4046900" y="3779925"/>
            <a:ext cx="6590923" cy="27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components or units of the prototype to ensure they function correctly.</a:t>
            </a:r>
          </a:p>
          <a:p>
            <a:r>
              <a:rPr lang="en-US" dirty="0"/>
              <a:t>Identifies bugs and issues early on, reduces the risk of system failures, and improves overall quality.</a:t>
            </a:r>
          </a:p>
          <a:p>
            <a:r>
              <a:rPr lang="en-US" dirty="0"/>
              <a:t>Defining test cases, creating test data, and setting up testing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242" name="Picture 2" descr="Unit Testing vs Integration Testing: An in-depth compari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r="13741"/>
          <a:stretch/>
        </p:blipFill>
        <p:spPr bwMode="auto">
          <a:xfrm>
            <a:off x="7795034" y="3739081"/>
            <a:ext cx="3087257" cy="27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6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and Testing in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prototyping and testing into Agile development</a:t>
            </a:r>
          </a:p>
          <a:p>
            <a:pPr lvl="1"/>
            <a:r>
              <a:rPr lang="en-US" dirty="0"/>
              <a:t>Iterative development, continuous improvement, and customer feedback.</a:t>
            </a:r>
          </a:p>
          <a:p>
            <a:r>
              <a:rPr lang="en-US" dirty="0"/>
              <a:t>Benefits of combining prototyping and testing in Agile development</a:t>
            </a:r>
          </a:p>
          <a:p>
            <a:pPr lvl="1"/>
            <a:r>
              <a:rPr lang="en-US" dirty="0"/>
              <a:t>Faster time-to-market, higher quality, and increased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7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29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080434" cy="4746091"/>
          </a:xfrm>
        </p:spPr>
        <p:txBody>
          <a:bodyPr/>
          <a:lstStyle/>
          <a:p>
            <a:r>
              <a:rPr lang="en-US" dirty="0"/>
              <a:t>A set of practices that emphasizes collaboration and communication between development and operations teams.</a:t>
            </a:r>
          </a:p>
          <a:p>
            <a:r>
              <a:rPr lang="en-US" dirty="0"/>
              <a:t>Improving efficiency, reducing errors, and increasing customer satisfaction.</a:t>
            </a:r>
          </a:p>
          <a:p>
            <a:r>
              <a:rPr lang="en-US" dirty="0"/>
              <a:t>In today's fast-paced digital landscape, DevOps is crucial for delivering high-quality software quickly and reliably.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266" name="Picture 2" descr="What Is DevOps? Complete Guide to Best Practices - Orange Ma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27" y="1904417"/>
            <a:ext cx="5846873" cy="35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2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integrating code changes into a central repository frequently, usually through automated processes.</a:t>
            </a:r>
          </a:p>
          <a:p>
            <a:r>
              <a:rPr lang="en-US" dirty="0"/>
              <a:t>Early detection of integration issues, improved build quality, and reduced risk of project delays.</a:t>
            </a:r>
          </a:p>
          <a:p>
            <a:r>
              <a:rPr lang="en-US" dirty="0"/>
              <a:t>Tools for continuous integration: Jenkins, Travis CI, </a:t>
            </a:r>
            <a:r>
              <a:rPr lang="en-US" dirty="0" err="1"/>
              <a:t>CircleCI</a:t>
            </a:r>
            <a:r>
              <a:rPr lang="en-US" dirty="0"/>
              <a:t>, and </a:t>
            </a:r>
            <a:r>
              <a:rPr lang="en-US" dirty="0" err="1"/>
              <a:t>GitLab</a:t>
            </a:r>
            <a:r>
              <a:rPr lang="en-US" dirty="0"/>
              <a:t> CI/CD.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290" name="Picture 2" descr="What is Continuous Integration? | PagerDu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t="4137" r="2976" b="6203"/>
          <a:stretch/>
        </p:blipFill>
        <p:spPr bwMode="auto">
          <a:xfrm>
            <a:off x="6971168" y="3623136"/>
            <a:ext cx="3440317" cy="28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67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automatically deploying software changes to production after they pass automated tests.</a:t>
            </a:r>
          </a:p>
          <a:p>
            <a:r>
              <a:rPr lang="en-US" dirty="0"/>
              <a:t>Faster time-to-market, reduced risk of human error, and improved collaboration between teams.</a:t>
            </a:r>
          </a:p>
          <a:p>
            <a:r>
              <a:rPr lang="en-US" dirty="0"/>
              <a:t>Tools for continuous deployment: Kubernetes, Docker, </a:t>
            </a:r>
            <a:r>
              <a:rPr lang="en-US" dirty="0" err="1"/>
              <a:t>Ansible</a:t>
            </a:r>
            <a:r>
              <a:rPr lang="en-US" dirty="0"/>
              <a:t>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3314" name="Picture 2" descr="Continuous deployment | Atlass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85" y="3567065"/>
            <a:ext cx="4681296" cy="292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2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technology to perform repetitive tasks or processes without human intervention.</a:t>
            </a:r>
          </a:p>
          <a:p>
            <a:r>
              <a:rPr lang="en-US" dirty="0"/>
              <a:t>Increased efficiency, reduced errors, and improved scalability.</a:t>
            </a:r>
          </a:p>
          <a:p>
            <a:r>
              <a:rPr lang="en-US" dirty="0"/>
              <a:t>Automation tools: </a:t>
            </a:r>
            <a:r>
              <a:rPr lang="en-US" dirty="0" err="1"/>
              <a:t>Ansible</a:t>
            </a:r>
            <a:r>
              <a:rPr lang="en-US" dirty="0"/>
              <a:t>, </a:t>
            </a:r>
            <a:r>
              <a:rPr lang="en-US" dirty="0" err="1"/>
              <a:t>SaltStack</a:t>
            </a:r>
            <a:r>
              <a:rPr lang="en-US" dirty="0"/>
              <a:t>, Chef, and Puppet.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4338" name="Picture 2" descr="Making the Most of Automation in DevOps | JFr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594" y="4122134"/>
            <a:ext cx="5667452" cy="203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1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tracking system performance and health to identify issues and optimize processes.</a:t>
            </a:r>
          </a:p>
          <a:p>
            <a:r>
              <a:rPr lang="en-US" dirty="0"/>
              <a:t>Improved system reliability, faster issue detection, and better decision-making.</a:t>
            </a:r>
          </a:p>
          <a:p>
            <a:r>
              <a:rPr lang="en-US" dirty="0"/>
              <a:t>Monitoring tools: Nagios, Prometheus, </a:t>
            </a:r>
            <a:r>
              <a:rPr lang="en-US" dirty="0" err="1"/>
              <a:t>Grafana</a:t>
            </a:r>
            <a:r>
              <a:rPr lang="en-US" dirty="0"/>
              <a:t>, and New Relic.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5362" name="Picture 2" descr="DevOps Monitoring Tools: Sensu, Librato, Prometheus and Mo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" t="9209" r="8280" b="10226"/>
          <a:stretch/>
        </p:blipFill>
        <p:spPr bwMode="auto">
          <a:xfrm>
            <a:off x="4671589" y="3697014"/>
            <a:ext cx="5631256" cy="27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0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visual representation of the DevOps process, highlighting each stage and its dependencies.</a:t>
            </a:r>
          </a:p>
          <a:p>
            <a:r>
              <a:rPr lang="en-US" dirty="0"/>
              <a:t>Improved collaboration, better communication, and increased transparency.</a:t>
            </a:r>
          </a:p>
          <a:p>
            <a:r>
              <a:rPr lang="en-US" dirty="0"/>
              <a:t>DevOps pipeline tools: Jenkins, </a:t>
            </a:r>
            <a:r>
              <a:rPr lang="en-US" dirty="0" err="1"/>
              <a:t>GitLab</a:t>
            </a:r>
            <a:r>
              <a:rPr lang="en-US" dirty="0"/>
              <a:t> CI/CD, and </a:t>
            </a:r>
            <a:r>
              <a:rPr lang="en-US" dirty="0" err="1"/>
              <a:t>CircleCI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6386" name="Picture 2" descr="DevOps release pipeline | Pega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31" y="3779925"/>
            <a:ext cx="7835886" cy="25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93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Quantifiable measures used to evaluate the success of DevOps practices and identify areas for improvement.</a:t>
            </a:r>
          </a:p>
          <a:p>
            <a:r>
              <a:rPr lang="en-US" dirty="0"/>
              <a:t>Key metrics: Lead time, cycle time, deployment frequency, mean time to recover (MTTR), and mean time to detect (MTTD).</a:t>
            </a:r>
          </a:p>
          <a:p>
            <a:r>
              <a:rPr lang="en-US" dirty="0"/>
              <a:t>Improved process efficiency, faster issue resolution, and better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17410" name="Picture 2" descr="Four key metrics for DevOps suc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1" b="35380"/>
          <a:stretch/>
        </p:blipFill>
        <p:spPr bwMode="auto">
          <a:xfrm>
            <a:off x="1894624" y="4432235"/>
            <a:ext cx="10103667" cy="18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1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Development and Prototyping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and prototyping are critical steps in turning ideas into functional software products.</a:t>
            </a:r>
          </a:p>
          <a:p>
            <a:r>
              <a:rPr lang="en-US" dirty="0"/>
              <a:t>They allow entrepreneurs to test and validate their ideas, identify potential issues, and refine their products.</a:t>
            </a:r>
          </a:p>
          <a:p>
            <a:r>
              <a:rPr lang="en-US" dirty="0"/>
              <a:t>Development and prototyping also help entrepreneurs to communicate their ideas effectively to stakeholders, investors, and potential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developing, testing, and deploying software applications using cloud computing infrastructure and services.</a:t>
            </a:r>
          </a:p>
          <a:p>
            <a:r>
              <a:rPr lang="en-US" dirty="0" err="1"/>
              <a:t>Containerizationis</a:t>
            </a:r>
            <a:r>
              <a:rPr lang="en-US" dirty="0"/>
              <a:t> a technique used to package software applications and their dependencies into self-contained units called containers. </a:t>
            </a:r>
          </a:p>
          <a:p>
            <a:r>
              <a:rPr lang="en-US" dirty="0"/>
              <a:t>Key benefits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Flexibility, and </a:t>
            </a:r>
          </a:p>
          <a:p>
            <a:pPr lvl="1"/>
            <a:r>
              <a:rPr lang="en-US" dirty="0"/>
              <a:t>Cost-effectiveness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9460" name="Picture 4" descr="What is Cloud Native application development? - Quo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t="2964" r="5247" b="2595"/>
          <a:stretch/>
        </p:blipFill>
        <p:spPr bwMode="auto">
          <a:xfrm>
            <a:off x="6835365" y="3232087"/>
            <a:ext cx="3965419" cy="325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4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 Development and Containerization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9458" name="Picture 2" descr="Embracing Cloud Native Development (using Containers) with Microsoft Azure  | by Vikram Dadw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8" y="1207300"/>
            <a:ext cx="7962350" cy="507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2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1506" name="Picture 2" descr="What is a Container? | 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9962" r="5185"/>
          <a:stretch/>
        </p:blipFill>
        <p:spPr bwMode="auto">
          <a:xfrm>
            <a:off x="2544024" y="787651"/>
            <a:ext cx="64855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233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21508" name="Picture 4" descr="Deploy a scalable web app to Kubernetes using Helm | by Vidyasagar  Machupalli | vmacwrite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97" y="1638677"/>
            <a:ext cx="11451031" cy="345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86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45</a:t>
            </a:fld>
            <a:endParaRPr lang="en-US"/>
          </a:p>
        </p:txBody>
      </p:sp>
      <p:pic>
        <p:nvPicPr>
          <p:cNvPr id="24578" name="Picture 2" descr="Serverless Architecture- Why and How It's a Smart Choice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80" y="1435499"/>
            <a:ext cx="97536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52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computing, also known as function-as-a-service (</a:t>
            </a:r>
            <a:r>
              <a:rPr lang="en-US" dirty="0" err="1"/>
              <a:t>FaaS</a:t>
            </a:r>
            <a:r>
              <a:rPr lang="en-US" dirty="0"/>
              <a:t>), is a cloud computing model where the cloud provider manages the underlying infrastructure and automatically allocates resources to execute code in response to events or requests. </a:t>
            </a:r>
          </a:p>
          <a:p>
            <a:r>
              <a:rPr lang="en-US" dirty="0"/>
              <a:t>In </a:t>
            </a:r>
            <a:r>
              <a:rPr lang="en-US" dirty="0" err="1"/>
              <a:t>serverless</a:t>
            </a:r>
            <a:r>
              <a:rPr lang="en-US" dirty="0"/>
              <a:t> computing, developers focus solely on writing and deploying individual functions or pieces of code, without the need to provision or manage servers.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11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Benefits: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47</a:t>
            </a:fld>
            <a:endParaRPr lang="en-US"/>
          </a:p>
        </p:txBody>
      </p:sp>
      <p:pic>
        <p:nvPicPr>
          <p:cNvPr id="22530" name="Picture 2" descr="What Is Serverless Computing? Advantages of Serverl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9479" r="2928" b="8937"/>
          <a:stretch/>
        </p:blipFill>
        <p:spPr bwMode="auto">
          <a:xfrm>
            <a:off x="2909222" y="1970271"/>
            <a:ext cx="8460857" cy="41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981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</a:t>
            </a:r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architecture: designing applications around events and triggers</a:t>
            </a:r>
          </a:p>
          <a:p>
            <a:r>
              <a:rPr lang="en-US" dirty="0"/>
              <a:t>Third-party services: using existing services instead of building everything from scratch</a:t>
            </a:r>
          </a:p>
          <a:p>
            <a:r>
              <a:rPr lang="en-US" dirty="0"/>
              <a:t>Reduced overhead: reduced infrastructure and maintenance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52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development time: using existing libraries and platforms to speed up development</a:t>
            </a:r>
          </a:p>
          <a:p>
            <a:r>
              <a:rPr lang="en-US" dirty="0"/>
              <a:t>Leveraging existing resources: using existing resources to reduce costs and improve efficiency</a:t>
            </a:r>
          </a:p>
          <a:p>
            <a:r>
              <a:rPr lang="en-US" dirty="0"/>
              <a:t>Minimizing waste: reducing unnecessary work and minimizing waste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designing, creating, testing, and maintaining software products.</a:t>
            </a:r>
          </a:p>
          <a:p>
            <a:r>
              <a:rPr lang="en-US" dirty="0"/>
              <a:t>Key stages of software development</a:t>
            </a:r>
          </a:p>
          <a:p>
            <a:pPr lvl="1"/>
            <a:r>
              <a:rPr lang="en-US" dirty="0"/>
              <a:t>Requirements gathering, design, implementation, testing, deployment, and maintenance.</a:t>
            </a:r>
          </a:p>
          <a:p>
            <a:r>
              <a:rPr lang="en-US" dirty="0"/>
              <a:t>Importance of development in software entrepreneurship</a:t>
            </a:r>
          </a:p>
          <a:p>
            <a:pPr lvl="1"/>
            <a:r>
              <a:rPr lang="en-US" dirty="0"/>
              <a:t>Turning ideas into functional products that meet customer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22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Reusing Libraries and Platforms:</a:t>
            </a:r>
          </a:p>
          <a:p>
            <a:pPr lvl="1"/>
            <a:r>
              <a:rPr lang="en-US" dirty="0"/>
              <a:t>Reduced development time and cost</a:t>
            </a:r>
          </a:p>
          <a:p>
            <a:pPr lvl="1"/>
            <a:r>
              <a:rPr lang="en-US" dirty="0"/>
              <a:t>Faster time-to-market</a:t>
            </a:r>
          </a:p>
          <a:p>
            <a:pPr lvl="1"/>
            <a:r>
              <a:rPr lang="en-US" dirty="0"/>
              <a:t>Lower risk of bugs and errors</a:t>
            </a:r>
          </a:p>
          <a:p>
            <a:pPr lvl="1"/>
            <a:r>
              <a:rPr lang="en-US" dirty="0"/>
              <a:t>Greater maintainability and scalability</a:t>
            </a:r>
          </a:p>
          <a:p>
            <a:pPr lvl="1"/>
            <a:r>
              <a:rPr lang="en-US" dirty="0"/>
              <a:t>Access to a wider range of features and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2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Libraries and Platforms:</a:t>
            </a:r>
          </a:p>
          <a:p>
            <a:pPr lvl="1"/>
            <a:r>
              <a:rPr lang="en-US" dirty="0"/>
              <a:t>Open-source libraries (e.g. jQuery, React)</a:t>
            </a:r>
          </a:p>
          <a:p>
            <a:pPr lvl="1"/>
            <a:r>
              <a:rPr lang="en-US" dirty="0"/>
              <a:t>Proprietary libraries (e.g. Google Maps API, Facebook SDK)</a:t>
            </a:r>
          </a:p>
          <a:p>
            <a:pPr lvl="1"/>
            <a:r>
              <a:rPr lang="en-US" dirty="0"/>
              <a:t>Framework libraries (e.g. Spring, Django)</a:t>
            </a:r>
          </a:p>
          <a:p>
            <a:pPr lvl="1"/>
            <a:r>
              <a:rPr lang="en-US" dirty="0"/>
              <a:t>Platforms (e.g. AWS, Google Cloud, Azure)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to Consider:</a:t>
            </a:r>
          </a:p>
          <a:p>
            <a:pPr lvl="1"/>
            <a:r>
              <a:rPr lang="en-US" dirty="0"/>
              <a:t>Licensing and legal considerations</a:t>
            </a:r>
          </a:p>
          <a:p>
            <a:pPr lvl="1"/>
            <a:r>
              <a:rPr lang="en-US" dirty="0"/>
              <a:t>Compatibility with other technologies and frameworks</a:t>
            </a:r>
          </a:p>
          <a:p>
            <a:pPr lvl="1"/>
            <a:r>
              <a:rPr lang="en-US" dirty="0"/>
              <a:t>Documentation and community support</a:t>
            </a:r>
          </a:p>
          <a:p>
            <a:pPr lvl="1"/>
            <a:r>
              <a:rPr lang="en-US" dirty="0"/>
              <a:t>Security and privacy concerns</a:t>
            </a:r>
          </a:p>
          <a:p>
            <a:pPr lvl="1"/>
            <a:r>
              <a:rPr lang="en-US" dirty="0"/>
              <a:t>Customization and flexibility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89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Existing Libraries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Conducting thorough research and evaluation before selecting a library or platform</a:t>
            </a:r>
          </a:p>
          <a:p>
            <a:pPr lvl="1"/>
            <a:r>
              <a:rPr lang="en-US" dirty="0"/>
              <a:t>Following established coding standards and conventions</a:t>
            </a:r>
          </a:p>
          <a:p>
            <a:pPr lvl="1"/>
            <a:r>
              <a:rPr lang="en-US" dirty="0"/>
              <a:t>Testing and verifying the functionality and performance of the library or platform</a:t>
            </a:r>
          </a:p>
          <a:p>
            <a:pPr lvl="1"/>
            <a:r>
              <a:rPr lang="en-US" dirty="0"/>
              <a:t>Documenting the use of the library or platform in the project's documentation</a:t>
            </a:r>
          </a:p>
          <a:p>
            <a:pPr lvl="1"/>
            <a:r>
              <a:rPr lang="en-US" dirty="0"/>
              <a:t>Keeping up-to-date with updates and security patches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9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and Customer Feedback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product or service with just enough features to gather feedback from early customers and validate the product's value proposition.</a:t>
            </a:r>
          </a:p>
          <a:p>
            <a:r>
              <a:rPr lang="en-US" dirty="0"/>
              <a:t>Reduces risk, saves time and resources, and helps validate product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8434" name="Picture 2" descr="What Is A Minimum Viable Product + Methodologies For Marketers - CleverTa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4643" r="3113" b="5886"/>
          <a:stretch/>
        </p:blipFill>
        <p:spPr bwMode="auto">
          <a:xfrm>
            <a:off x="6614081" y="3250194"/>
            <a:ext cx="4983409" cy="32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48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942-C789-4BEC-B5FA-5E48EA9C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MVP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AF97-0CB7-432C-BD10-347AC97C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98448"/>
            <a:ext cx="11650767" cy="51297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Reduces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helps to validate the product idea before investing too much time and resources.</a:t>
            </a:r>
          </a:p>
          <a:p>
            <a:pPr>
              <a:lnSpc>
                <a:spcPct val="150000"/>
              </a:lnSpc>
            </a:pPr>
            <a:r>
              <a:rPr lang="en-US" dirty="0"/>
              <a:t>Saves time and money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allows you to build only the essential features, reducing development time and cost.</a:t>
            </a:r>
          </a:p>
          <a:p>
            <a:pPr>
              <a:lnSpc>
                <a:spcPct val="150000"/>
              </a:lnSpc>
            </a:pPr>
            <a:r>
              <a:rPr lang="en-US" dirty="0"/>
              <a:t>Gathers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MVP helps to gather feedback from early customers, which can be used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C398-F93D-4810-A718-51B9F142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9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C475-5610-4058-861B-89533EC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MVP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135D-6B84-4FB6-80EE-FF043759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31A5-D7EB-426B-8BFC-21C4320D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1026" name="Picture 2" descr="What is a Minimum Viable Product (MVP)? — Techslang">
            <a:extLst>
              <a:ext uri="{FF2B5EF4-FFF2-40B4-BE49-F238E27FC236}">
                <a16:creationId xmlns:a16="http://schemas.microsoft.com/office/drawing/2014/main" id="{16659BA1-1F45-4AC3-BFDE-852E532EF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/>
          <a:stretch/>
        </p:blipFill>
        <p:spPr bwMode="auto">
          <a:xfrm>
            <a:off x="1219582" y="1301419"/>
            <a:ext cx="10122025" cy="509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87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38CE-F2D8-492A-882A-3F289422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ECFB-94F5-43A4-B1EC-D25AA390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88008"/>
            <a:ext cx="11650767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Reduced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 the product's assumptions without investing a lot of time and resources.</a:t>
            </a:r>
          </a:p>
          <a:p>
            <a:pPr>
              <a:lnSpc>
                <a:spcPct val="150000"/>
              </a:lnSpc>
            </a:pPr>
            <a:r>
              <a:rPr lang="en-US" dirty="0"/>
              <a:t>Faster time-to-market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Get your product to market quickly, which can give you a competitive advantage.</a:t>
            </a:r>
          </a:p>
          <a:p>
            <a:pPr>
              <a:lnSpc>
                <a:spcPct val="150000"/>
              </a:lnSpc>
            </a:pPr>
            <a:r>
              <a:rPr lang="en-US" dirty="0"/>
              <a:t>Customer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from early customers, which can help you validate the product's value proposition and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8944-C0F4-49A4-A463-504F8DE8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3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CA66-6D2D-49F8-8786-133716B1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E89F-4E8B-4084-8ADB-63FAF543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C12F-4338-49BE-B5BD-C18BD910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2050" name="Picture 2" descr="Benefits Of MVP Development Approach In Product Development">
            <a:extLst>
              <a:ext uri="{FF2B5EF4-FFF2-40B4-BE49-F238E27FC236}">
                <a16:creationId xmlns:a16="http://schemas.microsoft.com/office/drawing/2014/main" id="{F9D44061-B050-4F0E-87BB-9BBC938E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41587"/>
            <a:ext cx="73152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6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Prototyping?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creating a preliminary or experimental model of a product, service, or system.</a:t>
            </a:r>
          </a:p>
          <a:p>
            <a:r>
              <a:rPr lang="en-US" dirty="0"/>
              <a:t>Key purposes of prototyping</a:t>
            </a:r>
          </a:p>
          <a:p>
            <a:pPr lvl="1"/>
            <a:r>
              <a:rPr lang="en-US" dirty="0"/>
              <a:t>Testing, validating, and refining ideas, identifying potential issues, and communicating concepts to stakeholders.</a:t>
            </a:r>
          </a:p>
          <a:p>
            <a:r>
              <a:rPr lang="en-US" dirty="0"/>
              <a:t>Importance of prototyping in software entrepreneurship</a:t>
            </a:r>
          </a:p>
          <a:p>
            <a:pPr lvl="1"/>
            <a:r>
              <a:rPr lang="en-US" dirty="0"/>
              <a:t>Allows entrepreneurs to validate their ideas before investing time, money, and resources into a full-scale product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117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MVP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652112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555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3BBD-BBA4-47CA-91A8-B0516ABC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an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E8710-D8E8-4078-AC90-4F049082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52026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Identify the core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Determine the main problem you're trying to solve with your product.</a:t>
            </a:r>
          </a:p>
          <a:p>
            <a:pPr>
              <a:lnSpc>
                <a:spcPct val="150000"/>
              </a:lnSpc>
            </a:pPr>
            <a:r>
              <a:rPr lang="en-US" dirty="0"/>
              <a:t>Define the target audience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Identify the early customers you want to target with your MVP.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the MVP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Develop the essential features that satisfy the target audience.</a:t>
            </a:r>
          </a:p>
          <a:p>
            <a:pPr>
              <a:lnSpc>
                <a:spcPct val="150000"/>
              </a:lnSpc>
            </a:pPr>
            <a:r>
              <a:rPr lang="en-US" dirty="0"/>
              <a:t>Test and iterate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from early customers and iterate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B133-4B70-43D3-9504-2A03D0B5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96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2AF-9242-4C00-AC4F-19A8FE8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108F-5189-46C1-A04C-95F2D549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51569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 small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Begin with a small, focused product that solves a specific problem.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quickly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Develop the MVP quickly, using available resources and tools.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thoroughly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Test the MVP thoroughly to ensure it's functional and usable.</a:t>
            </a:r>
          </a:p>
          <a:p>
            <a:pPr>
              <a:lnSpc>
                <a:spcPct val="150000"/>
              </a:lnSpc>
            </a:pPr>
            <a:r>
              <a:rPr lang="en-US" dirty="0"/>
              <a:t>Iterate often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Gather feedback and iterate regularly to improve the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822B8-CC90-4E27-8F6A-2DC79F21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67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validate product assumptions and ensures the product meets customer needs.</a:t>
            </a:r>
          </a:p>
          <a:p>
            <a:r>
              <a:rPr lang="en-US" dirty="0"/>
              <a:t>Helps identify usability issues and areas for improvement.</a:t>
            </a:r>
          </a:p>
          <a:p>
            <a:r>
              <a:rPr lang="en-US" dirty="0"/>
              <a:t>Helps build trust and rapport with early customers, which can lead to loyalty and positive word-of-mouth.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Surveys</a:t>
            </a:r>
          </a:p>
          <a:p>
            <a:pPr lvl="1"/>
            <a:r>
              <a:rPr lang="en-US" dirty="0"/>
              <a:t>Interviews</a:t>
            </a:r>
          </a:p>
          <a:p>
            <a:pPr lvl="1"/>
            <a:r>
              <a:rPr lang="en-US" dirty="0"/>
              <a:t>User testing</a:t>
            </a:r>
          </a:p>
          <a:p>
            <a:pPr lvl="1"/>
            <a:r>
              <a:rPr lang="en-US" dirty="0"/>
              <a:t>Focus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74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Gathering Customer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product development: Customer feedback helps identify areas for improvement and guides product refinement.</a:t>
            </a:r>
          </a:p>
          <a:p>
            <a:r>
              <a:rPr lang="en-US" dirty="0"/>
              <a:t>Increased customer satisfaction: Gathering feedback shows customers that their opinions matter, leading to higher satisfaction and loyalty.</a:t>
            </a:r>
          </a:p>
          <a:p>
            <a:r>
              <a:rPr lang="en-US" dirty="0"/>
              <a:t>Competitive advantage: Continuously gathering feedback and iteratively improving the product helps stay ahead of competitors.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68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939-9481-49FD-BD9B-46A5A392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FA91-4443-4EB1-A8FF-2BCFCA83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54270-752D-4CB3-ADEC-2B24528E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1026" name="Picture 2" descr="MVP‌ ‌Development‌ ‌For‌ ‌Startups‌:‌ ‌Types‌ ‌Of‌ ‌MVPs‌ &amp; Best‌  ‌Practices‌">
            <a:extLst>
              <a:ext uri="{FF2B5EF4-FFF2-40B4-BE49-F238E27FC236}">
                <a16:creationId xmlns:a16="http://schemas.microsoft.com/office/drawing/2014/main" id="{C6DD7C1E-A06C-4A26-9B9D-2C35F80EC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22857"/>
            <a:ext cx="6477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12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B482-5D90-4CED-9DBF-066333DE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MVP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ABD6-1621-4255-A16B-39DBB20A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7B03-1B3C-46DC-8700-A936304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3074" name="Picture 2" descr="Guide to Minimum Viable Product: Make Something Out of Nothing - Cobbleweb">
            <a:extLst>
              <a:ext uri="{FF2B5EF4-FFF2-40B4-BE49-F238E27FC236}">
                <a16:creationId xmlns:a16="http://schemas.microsoft.com/office/drawing/2014/main" id="{3B47BC76-1130-422B-9E21-34A10AC5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09" y="1406880"/>
            <a:ext cx="73152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74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AEE0-B768-4CC7-B159-4201F46B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Types of Minimum Viable Products?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6EB2-A3DF-4661-8256-070DC95B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prototype</a:t>
            </a:r>
          </a:p>
          <a:p>
            <a:r>
              <a:rPr lang="en-US" dirty="0"/>
              <a:t>Product design</a:t>
            </a:r>
          </a:p>
          <a:p>
            <a:r>
              <a:rPr lang="en-US" dirty="0"/>
              <a:t>Demo video</a:t>
            </a:r>
          </a:p>
          <a:p>
            <a:r>
              <a:rPr lang="en-US" dirty="0"/>
              <a:t>Landing page</a:t>
            </a:r>
          </a:p>
          <a:p>
            <a:r>
              <a:rPr lang="en-US" dirty="0"/>
              <a:t>Piecemeal</a:t>
            </a:r>
          </a:p>
          <a:p>
            <a:r>
              <a:rPr lang="en-US" dirty="0"/>
              <a:t>Concierge</a:t>
            </a:r>
          </a:p>
          <a:p>
            <a:r>
              <a:rPr lang="en-US" dirty="0"/>
              <a:t>Wizard of Oz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EEF8-E470-40C0-BF7E-4D4579EF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659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 of building a prototype was too high. </a:t>
            </a:r>
          </a:p>
          <a:p>
            <a:r>
              <a:rPr lang="en-US" dirty="0"/>
              <a:t>To test their value proposition, Dropbox developed a low-fidelity MVP in the form of a video. </a:t>
            </a:r>
          </a:p>
          <a:p>
            <a:r>
              <a:rPr lang="en-US" dirty="0"/>
              <a:t>Using simple animation, this 3-minute video conveyed the basic functionality of the product and why someone would want to pay to use it. </a:t>
            </a:r>
          </a:p>
          <a:p>
            <a:r>
              <a:rPr lang="en-US" dirty="0"/>
              <a:t>Because of that video, 75,000 users signed up to use Dropbox before the product was developed. </a:t>
            </a:r>
          </a:p>
          <a:p>
            <a:r>
              <a:rPr lang="en-US" dirty="0"/>
              <a:t>This gave the founders the confidence they needed to proceed with their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4098" name="Picture 2" descr="https://www.cobbleweb.co.uk/wp/wp-content/uploads/2018/01/dropbox-2-1-1.png">
            <a:extLst>
              <a:ext uri="{FF2B5EF4-FFF2-40B4-BE49-F238E27FC236}">
                <a16:creationId xmlns:a16="http://schemas.microsoft.com/office/drawing/2014/main" id="{2B41C3B9-5D64-43A7-824F-10DF5D0F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938" y="103586"/>
            <a:ext cx="7239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5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founders tested their idea by advertising their apartment for rent during a popular conference in their town.</a:t>
            </a:r>
          </a:p>
          <a:p>
            <a:r>
              <a:rPr lang="en-US" dirty="0"/>
              <a:t>They were able to book their apartment to three separate customers, validating their assumption.</a:t>
            </a:r>
          </a:p>
          <a:p>
            <a:r>
              <a:rPr lang="en-US" dirty="0"/>
              <a:t>The founders interacted with their guests during their stay, gathering valuable feedback.</a:t>
            </a:r>
          </a:p>
          <a:p>
            <a:r>
              <a:rPr lang="en-US" dirty="0"/>
              <a:t>They used this experience to generate a list of features to develop for their platform.</a:t>
            </a:r>
          </a:p>
          <a:p>
            <a:r>
              <a:rPr lang="en-US" dirty="0"/>
              <a:t>This information was used to develop the now famous Airbnb platform.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5122" name="Picture 2" descr="https://www.cobbleweb.co.uk/wp/wp-content/uploads/2018/01/airbnb-1.png">
            <a:extLst>
              <a:ext uri="{FF2B5EF4-FFF2-40B4-BE49-F238E27FC236}">
                <a16:creationId xmlns:a16="http://schemas.microsoft.com/office/drawing/2014/main" id="{0A12E3A0-8B6E-4EDE-A2A6-E35869EE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55" y="375049"/>
            <a:ext cx="14668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7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development:</a:t>
            </a:r>
          </a:p>
          <a:p>
            <a:pPr lvl="1"/>
            <a:r>
              <a:rPr lang="en-US" dirty="0"/>
              <a:t>Define clear requirements and goals.</a:t>
            </a:r>
          </a:p>
          <a:p>
            <a:pPr lvl="1"/>
            <a:r>
              <a:rPr lang="en-US" dirty="0"/>
              <a:t>Follow a structured development process.</a:t>
            </a:r>
          </a:p>
          <a:p>
            <a:pPr lvl="1"/>
            <a:r>
              <a:rPr lang="en-US" dirty="0"/>
              <a:t>Test and validate the product regularly.</a:t>
            </a:r>
          </a:p>
          <a:p>
            <a:pPr lvl="1"/>
            <a:r>
              <a:rPr lang="en-US" dirty="0"/>
              <a:t>Document the development process and product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61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0C8-AA4B-4C2A-AB42-EB3811A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MVP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D837-CCE3-4B60-AC67-2BC08B6E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Started with a simple messaging platform for teams</a:t>
            </a:r>
          </a:p>
          <a:p>
            <a:r>
              <a:rPr lang="en-US" dirty="0"/>
              <a:t>Gathered feedback from early users and iterated on the product</a:t>
            </a:r>
          </a:p>
          <a:p>
            <a:r>
              <a:rPr lang="en-US" dirty="0"/>
              <a:t>Added features such as channels, file sharing, and integrations</a:t>
            </a:r>
          </a:p>
          <a:p>
            <a:r>
              <a:rPr lang="en-US" dirty="0"/>
              <a:t>Expanded user base to larger organizations</a:t>
            </a:r>
          </a:p>
          <a:p>
            <a:r>
              <a:rPr lang="en-US" dirty="0"/>
              <a:t>Continued to gather feedback and improve the product</a:t>
            </a:r>
          </a:p>
          <a:p>
            <a:r>
              <a:rPr lang="en-US" dirty="0"/>
              <a:t>Launched mobile app and introduced customization options</a:t>
            </a:r>
          </a:p>
          <a:p>
            <a:r>
              <a:rPr lang="en-US" dirty="0"/>
              <a:t>Focused on security and data encryption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9E45-8EA1-4916-ACDF-2B0F686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2050" name="Picture 2" descr="Slack's integration with TravelPerk">
            <a:extLst>
              <a:ext uri="{FF2B5EF4-FFF2-40B4-BE49-F238E27FC236}">
                <a16:creationId xmlns:a16="http://schemas.microsoft.com/office/drawing/2014/main" id="{6A6A6A3D-6DC4-44D5-A94D-A5348D839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3" b="15662"/>
          <a:stretch/>
        </p:blipFill>
        <p:spPr bwMode="auto">
          <a:xfrm>
            <a:off x="9338924" y="70989"/>
            <a:ext cx="2398721" cy="9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2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Development and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prototyping:</a:t>
            </a:r>
          </a:p>
          <a:p>
            <a:pPr lvl="1"/>
            <a:r>
              <a:rPr lang="en-US" dirty="0"/>
              <a:t>Start with a simple, low-fidelity prototype.</a:t>
            </a:r>
          </a:p>
          <a:p>
            <a:pPr lvl="1"/>
            <a:r>
              <a:rPr lang="en-US" dirty="0"/>
              <a:t>Test the prototype with real users.</a:t>
            </a:r>
          </a:p>
          <a:p>
            <a:pPr lvl="1"/>
            <a:r>
              <a:rPr lang="en-US" dirty="0"/>
              <a:t>Refine the prototype based on user feedback.</a:t>
            </a:r>
          </a:p>
          <a:p>
            <a:pPr lvl="1"/>
            <a:r>
              <a:rPr lang="en-US" dirty="0"/>
              <a:t>Use prototyping as an iterative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0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07C7-5B93-4CCA-8BE7-E9D709A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81AF-6E60-4FFF-8999-186526F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CDAB1-2ED1-46DD-A746-F0C10516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 descr="Prototyping: Five Steps from Concept to Reality | SEA-LECT Plastics |  Plastic Injection Molding">
            <a:extLst>
              <a:ext uri="{FF2B5EF4-FFF2-40B4-BE49-F238E27FC236}">
                <a16:creationId xmlns:a16="http://schemas.microsoft.com/office/drawing/2014/main" id="{35B1C08E-862D-4A0B-B1A4-62C4A80CB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t="14134" r="4212" b="7067"/>
          <a:stretch/>
        </p:blipFill>
        <p:spPr bwMode="auto">
          <a:xfrm>
            <a:off x="1170432" y="1448777"/>
            <a:ext cx="9491472" cy="48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2306</Words>
  <Application>Microsoft Office PowerPoint</Application>
  <PresentationFormat>Widescreen</PresentationFormat>
  <Paragraphs>343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Candara</vt:lpstr>
      <vt:lpstr>Office Theme</vt:lpstr>
      <vt:lpstr>Development and Prototyping</vt:lpstr>
      <vt:lpstr>Outline</vt:lpstr>
      <vt:lpstr>Overview</vt:lpstr>
      <vt:lpstr>Why Development and Prototyping Matter</vt:lpstr>
      <vt:lpstr>What is Development?</vt:lpstr>
      <vt:lpstr>What is Prototyping?</vt:lpstr>
      <vt:lpstr>Best Practices for Development and Prototyping</vt:lpstr>
      <vt:lpstr>Best Practices for Development and Prototyping</vt:lpstr>
      <vt:lpstr>Prototyping Stages</vt:lpstr>
      <vt:lpstr>Agile and Lean Principles</vt:lpstr>
      <vt:lpstr>Understanding the Core Concepts</vt:lpstr>
      <vt:lpstr>PowerPoint Presentation</vt:lpstr>
      <vt:lpstr>Iterative Development</vt:lpstr>
      <vt:lpstr>Continuous Improvement</vt:lpstr>
      <vt:lpstr>Customer Feedback</vt:lpstr>
      <vt:lpstr>Customer Feedback</vt:lpstr>
      <vt:lpstr>Minimizing Waste</vt:lpstr>
      <vt:lpstr>Agile Methodologies</vt:lpstr>
      <vt:lpstr>Agile Teams</vt:lpstr>
      <vt:lpstr>Lean Development </vt:lpstr>
      <vt:lpstr>Lean Principles</vt:lpstr>
      <vt:lpstr>Lean Teams</vt:lpstr>
      <vt:lpstr>Implementing Agile and Lean Principles</vt:lpstr>
      <vt:lpstr>Prototyping and Testing</vt:lpstr>
      <vt:lpstr>Understanding the Importance of Prototyping</vt:lpstr>
      <vt:lpstr>Types of Prototypes</vt:lpstr>
      <vt:lpstr>Testing Methods</vt:lpstr>
      <vt:lpstr>User Testing</vt:lpstr>
      <vt:lpstr>A/B Testing</vt:lpstr>
      <vt:lpstr>Unit Testing</vt:lpstr>
      <vt:lpstr>Prototyping and Testing in Agile Development</vt:lpstr>
      <vt:lpstr>DevOps</vt:lpstr>
      <vt:lpstr>DevOps</vt:lpstr>
      <vt:lpstr>Continuous Integration</vt:lpstr>
      <vt:lpstr>Continuous Deployment</vt:lpstr>
      <vt:lpstr>Automation</vt:lpstr>
      <vt:lpstr>Monitoring</vt:lpstr>
      <vt:lpstr>DevOps Pipelines</vt:lpstr>
      <vt:lpstr>DevOps Metrics</vt:lpstr>
      <vt:lpstr>Cloud-based Development and Containerization</vt:lpstr>
      <vt:lpstr>Cloud-based Development and Containerization</vt:lpstr>
      <vt:lpstr>Cloud-based Development and Containerization</vt:lpstr>
      <vt:lpstr>PowerPoint Presentation</vt:lpstr>
      <vt:lpstr>PowerPoint Presentation</vt:lpstr>
      <vt:lpstr>Serverless Computing</vt:lpstr>
      <vt:lpstr>Serverless Computing</vt:lpstr>
      <vt:lpstr>Serverless Computing</vt:lpstr>
      <vt:lpstr>Key Concepts in Serverless Computing</vt:lpstr>
      <vt:lpstr>Reusing Existing Libraries and Platforms</vt:lpstr>
      <vt:lpstr>Reusing Existing Libraries and Platforms</vt:lpstr>
      <vt:lpstr>Reusing Existing Libraries and Platforms</vt:lpstr>
      <vt:lpstr>Reusing Existing Libraries and Platforms</vt:lpstr>
      <vt:lpstr>Reusing Existing Libraries and Platforms</vt:lpstr>
      <vt:lpstr>MVP and Customer Feedback</vt:lpstr>
      <vt:lpstr>Minimum Viable Product (MVP)</vt:lpstr>
      <vt:lpstr>Why MVP is important</vt:lpstr>
      <vt:lpstr>Stages of MVP Development</vt:lpstr>
      <vt:lpstr>Benefits of MVP</vt:lpstr>
      <vt:lpstr>Benefits of MVP</vt:lpstr>
      <vt:lpstr>Key Concepts in MVP</vt:lpstr>
      <vt:lpstr>How to create an MVP</vt:lpstr>
      <vt:lpstr>Best practices for MVP</vt:lpstr>
      <vt:lpstr>Customer Feedback</vt:lpstr>
      <vt:lpstr>Benefits of Gathering Customer Feedback</vt:lpstr>
      <vt:lpstr>MVP Types</vt:lpstr>
      <vt:lpstr>MVP Roadmap</vt:lpstr>
      <vt:lpstr>What Are the Types of Minimum Viable Products?</vt:lpstr>
      <vt:lpstr>Successful MVP Examples</vt:lpstr>
      <vt:lpstr>Successful MVP Examples</vt:lpstr>
      <vt:lpstr>Successful MVP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225</cp:revision>
  <cp:lastPrinted>2021-10-18T07:27:50Z</cp:lastPrinted>
  <dcterms:created xsi:type="dcterms:W3CDTF">2021-10-12T10:09:12Z</dcterms:created>
  <dcterms:modified xsi:type="dcterms:W3CDTF">2024-02-08T05:20:36Z</dcterms:modified>
</cp:coreProperties>
</file>