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743" r:id="rId3"/>
    <p:sldId id="745" r:id="rId4"/>
    <p:sldId id="746" r:id="rId5"/>
    <p:sldId id="747" r:id="rId6"/>
    <p:sldId id="755" r:id="rId7"/>
    <p:sldId id="756" r:id="rId8"/>
    <p:sldId id="749" r:id="rId9"/>
    <p:sldId id="748" r:id="rId10"/>
    <p:sldId id="750" r:id="rId11"/>
    <p:sldId id="751" r:id="rId12"/>
    <p:sldId id="753" r:id="rId13"/>
    <p:sldId id="752" r:id="rId14"/>
    <p:sldId id="754" r:id="rId15"/>
    <p:sldId id="757" r:id="rId16"/>
    <p:sldId id="759" r:id="rId17"/>
    <p:sldId id="758" r:id="rId18"/>
    <p:sldId id="760" r:id="rId19"/>
    <p:sldId id="761" r:id="rId20"/>
    <p:sldId id="763" r:id="rId21"/>
    <p:sldId id="784" r:id="rId22"/>
    <p:sldId id="765" r:id="rId23"/>
    <p:sldId id="766" r:id="rId24"/>
    <p:sldId id="764" r:id="rId25"/>
    <p:sldId id="767" r:id="rId26"/>
    <p:sldId id="768" r:id="rId27"/>
    <p:sldId id="769" r:id="rId28"/>
    <p:sldId id="785" r:id="rId29"/>
    <p:sldId id="770" r:id="rId30"/>
    <p:sldId id="771" r:id="rId31"/>
    <p:sldId id="772" r:id="rId32"/>
    <p:sldId id="762" r:id="rId33"/>
    <p:sldId id="774" r:id="rId34"/>
    <p:sldId id="773" r:id="rId35"/>
    <p:sldId id="775" r:id="rId36"/>
    <p:sldId id="776" r:id="rId37"/>
    <p:sldId id="777" r:id="rId38"/>
    <p:sldId id="778" r:id="rId39"/>
    <p:sldId id="779" r:id="rId40"/>
    <p:sldId id="780" r:id="rId41"/>
    <p:sldId id="781" r:id="rId42"/>
    <p:sldId id="782" r:id="rId43"/>
    <p:sldId id="78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BA89F-7898-41E0-8B5E-500DDEEAD82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E9491-5727-4A22-BA16-EAB1A87ECE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A platform, in the context of software development, refers to a set of software applications and tools that provide a foundation for building and deploying software applications. </a:t>
          </a:r>
        </a:p>
      </dgm:t>
    </dgm:pt>
    <dgm:pt modelId="{BDCA6DC8-8348-4F04-95B6-B76EF2E494B9}" type="parTrans" cxnId="{A02F3AE4-189F-4AC8-BC06-163906918171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A9F833BC-096E-469B-8E64-2FD43C47EA3A}" type="sibTrans" cxnId="{A02F3AE4-189F-4AC8-BC06-163906918171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6EAF7CE1-177C-437F-9460-173BD2D552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ndara" panose="020E0502030303020204" pitchFamily="34" charset="0"/>
            </a:rPr>
            <a:t>A platform typically includes a combination of programming languages, software frameworks, libraries, and tools that enable developers to create software products efficiently and effectively.</a:t>
          </a:r>
        </a:p>
      </dgm:t>
    </dgm:pt>
    <dgm:pt modelId="{5A004673-5AD5-4E7D-90A8-8F6FBD758464}" type="parTrans" cxnId="{78BD4546-06BF-461E-9762-9DB826CF937A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FF86B804-839B-41DB-9A14-E469979915CF}" type="sibTrans" cxnId="{78BD4546-06BF-461E-9762-9DB826CF937A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6A6FC966-8144-4BDF-AC2A-6BC34D6C98F4}" type="pres">
      <dgm:prSet presAssocID="{223BA89F-7898-41E0-8B5E-500DDEEAD82B}" presName="root" presStyleCnt="0">
        <dgm:presLayoutVars>
          <dgm:dir/>
          <dgm:resizeHandles val="exact"/>
        </dgm:presLayoutVars>
      </dgm:prSet>
      <dgm:spPr/>
    </dgm:pt>
    <dgm:pt modelId="{630C2360-5C67-4E2A-85A0-05A697F3BC95}" type="pres">
      <dgm:prSet presAssocID="{37CE9491-5727-4A22-BA16-EAB1A87ECE5B}" presName="compNode" presStyleCnt="0"/>
      <dgm:spPr/>
    </dgm:pt>
    <dgm:pt modelId="{74051FEF-0001-49FF-8C6D-D3D98C87427E}" type="pres">
      <dgm:prSet presAssocID="{37CE9491-5727-4A22-BA16-EAB1A87ECE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5609454-7845-4C99-8254-8F5BEFC9C176}" type="pres">
      <dgm:prSet presAssocID="{37CE9491-5727-4A22-BA16-EAB1A87ECE5B}" presName="spaceRect" presStyleCnt="0"/>
      <dgm:spPr/>
    </dgm:pt>
    <dgm:pt modelId="{84862661-24F7-4A02-97D9-3DC1C901EC07}" type="pres">
      <dgm:prSet presAssocID="{37CE9491-5727-4A22-BA16-EAB1A87ECE5B}" presName="textRect" presStyleLbl="revTx" presStyleIdx="0" presStyleCnt="2">
        <dgm:presLayoutVars>
          <dgm:chMax val="1"/>
          <dgm:chPref val="1"/>
        </dgm:presLayoutVars>
      </dgm:prSet>
      <dgm:spPr/>
    </dgm:pt>
    <dgm:pt modelId="{6E8E485B-9BDB-4965-8DDB-CAF12305DAEC}" type="pres">
      <dgm:prSet presAssocID="{A9F833BC-096E-469B-8E64-2FD43C47EA3A}" presName="sibTrans" presStyleCnt="0"/>
      <dgm:spPr/>
    </dgm:pt>
    <dgm:pt modelId="{E9F8B060-B4AE-4ED2-BDCF-BBCC9DAA2246}" type="pres">
      <dgm:prSet presAssocID="{6EAF7CE1-177C-437F-9460-173BD2D5525D}" presName="compNode" presStyleCnt="0"/>
      <dgm:spPr/>
    </dgm:pt>
    <dgm:pt modelId="{76A986B5-858E-41D1-85C0-9A85C49710B5}" type="pres">
      <dgm:prSet presAssocID="{6EAF7CE1-177C-437F-9460-173BD2D552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693D2D8-AF06-4433-BE0E-E60C0AC7BCC0}" type="pres">
      <dgm:prSet presAssocID="{6EAF7CE1-177C-437F-9460-173BD2D5525D}" presName="spaceRect" presStyleCnt="0"/>
      <dgm:spPr/>
    </dgm:pt>
    <dgm:pt modelId="{F6804872-83E5-466D-A71C-0CAA6EC12089}" type="pres">
      <dgm:prSet presAssocID="{6EAF7CE1-177C-437F-9460-173BD2D5525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0B3907-4588-48C1-BCCB-6C5482ADEB17}" type="presOf" srcId="{6EAF7CE1-177C-437F-9460-173BD2D5525D}" destId="{F6804872-83E5-466D-A71C-0CAA6EC12089}" srcOrd="0" destOrd="0" presId="urn:microsoft.com/office/officeart/2018/2/layout/IconLabelList"/>
    <dgm:cxn modelId="{78BD4546-06BF-461E-9762-9DB826CF937A}" srcId="{223BA89F-7898-41E0-8B5E-500DDEEAD82B}" destId="{6EAF7CE1-177C-437F-9460-173BD2D5525D}" srcOrd="1" destOrd="0" parTransId="{5A004673-5AD5-4E7D-90A8-8F6FBD758464}" sibTransId="{FF86B804-839B-41DB-9A14-E469979915CF}"/>
    <dgm:cxn modelId="{1F6B1198-05D1-4AC6-844E-72753C09DAE4}" type="presOf" srcId="{223BA89F-7898-41E0-8B5E-500DDEEAD82B}" destId="{6A6FC966-8144-4BDF-AC2A-6BC34D6C98F4}" srcOrd="0" destOrd="0" presId="urn:microsoft.com/office/officeart/2018/2/layout/IconLabelList"/>
    <dgm:cxn modelId="{8914559F-F81A-4E14-8659-871A53F875D5}" type="presOf" srcId="{37CE9491-5727-4A22-BA16-EAB1A87ECE5B}" destId="{84862661-24F7-4A02-97D9-3DC1C901EC07}" srcOrd="0" destOrd="0" presId="urn:microsoft.com/office/officeart/2018/2/layout/IconLabelList"/>
    <dgm:cxn modelId="{A02F3AE4-189F-4AC8-BC06-163906918171}" srcId="{223BA89F-7898-41E0-8B5E-500DDEEAD82B}" destId="{37CE9491-5727-4A22-BA16-EAB1A87ECE5B}" srcOrd="0" destOrd="0" parTransId="{BDCA6DC8-8348-4F04-95B6-B76EF2E494B9}" sibTransId="{A9F833BC-096E-469B-8E64-2FD43C47EA3A}"/>
    <dgm:cxn modelId="{4DD071B8-AA47-41B4-9C53-C57C61FE9F03}" type="presParOf" srcId="{6A6FC966-8144-4BDF-AC2A-6BC34D6C98F4}" destId="{630C2360-5C67-4E2A-85A0-05A697F3BC95}" srcOrd="0" destOrd="0" presId="urn:microsoft.com/office/officeart/2018/2/layout/IconLabelList"/>
    <dgm:cxn modelId="{1CC302E6-22D3-40A2-B81F-42B1A7C4034C}" type="presParOf" srcId="{630C2360-5C67-4E2A-85A0-05A697F3BC95}" destId="{74051FEF-0001-49FF-8C6D-D3D98C87427E}" srcOrd="0" destOrd="0" presId="urn:microsoft.com/office/officeart/2018/2/layout/IconLabelList"/>
    <dgm:cxn modelId="{46E2B927-C51C-4778-96C7-E64F590303E0}" type="presParOf" srcId="{630C2360-5C67-4E2A-85A0-05A697F3BC95}" destId="{45609454-7845-4C99-8254-8F5BEFC9C176}" srcOrd="1" destOrd="0" presId="urn:microsoft.com/office/officeart/2018/2/layout/IconLabelList"/>
    <dgm:cxn modelId="{0F0DE94E-2EFD-4199-8A42-2B4CD44F0244}" type="presParOf" srcId="{630C2360-5C67-4E2A-85A0-05A697F3BC95}" destId="{84862661-24F7-4A02-97D9-3DC1C901EC07}" srcOrd="2" destOrd="0" presId="urn:microsoft.com/office/officeart/2018/2/layout/IconLabelList"/>
    <dgm:cxn modelId="{6E938F90-EE6F-4978-B0FD-51254B19A1EA}" type="presParOf" srcId="{6A6FC966-8144-4BDF-AC2A-6BC34D6C98F4}" destId="{6E8E485B-9BDB-4965-8DDB-CAF12305DAEC}" srcOrd="1" destOrd="0" presId="urn:microsoft.com/office/officeart/2018/2/layout/IconLabelList"/>
    <dgm:cxn modelId="{E8352420-7D64-483F-9456-C8BF44B07B1B}" type="presParOf" srcId="{6A6FC966-8144-4BDF-AC2A-6BC34D6C98F4}" destId="{E9F8B060-B4AE-4ED2-BDCF-BBCC9DAA2246}" srcOrd="2" destOrd="0" presId="urn:microsoft.com/office/officeart/2018/2/layout/IconLabelList"/>
    <dgm:cxn modelId="{BC691653-5D7B-4A49-ADB9-46D685C7C6D3}" type="presParOf" srcId="{E9F8B060-B4AE-4ED2-BDCF-BBCC9DAA2246}" destId="{76A986B5-858E-41D1-85C0-9A85C49710B5}" srcOrd="0" destOrd="0" presId="urn:microsoft.com/office/officeart/2018/2/layout/IconLabelList"/>
    <dgm:cxn modelId="{2FF2BBDA-447B-4ABA-A3BE-6D274559025F}" type="presParOf" srcId="{E9F8B060-B4AE-4ED2-BDCF-BBCC9DAA2246}" destId="{F693D2D8-AF06-4433-BE0E-E60C0AC7BCC0}" srcOrd="1" destOrd="0" presId="urn:microsoft.com/office/officeart/2018/2/layout/IconLabelList"/>
    <dgm:cxn modelId="{9FD417F6-FBEF-47DF-A4B7-3B09D5266817}" type="presParOf" srcId="{E9F8B060-B4AE-4ED2-BDCF-BBCC9DAA2246}" destId="{F6804872-83E5-466D-A71C-0CAA6EC120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2A0E6-FDFA-4B3F-8265-02B9191462E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7CB81D-7F73-42BA-BF1E-660DCEF46AD3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Product-oriented platforms: These platforms focus on the development, distribution, and sale of software products. Examples include operating systems, software applications, and video games.</a:t>
          </a:r>
        </a:p>
      </dgm:t>
    </dgm:pt>
    <dgm:pt modelId="{23FCB5C2-66E5-4531-8CE5-636103465D05}" type="parTrans" cxnId="{B26F6883-947A-4723-BE6A-225A3464B3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E9AB6BA-EC24-4E70-8603-61620766AAB6}" type="sibTrans" cxnId="{B26F6883-947A-4723-BE6A-225A3464B3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182999C-B387-40DD-AFCB-C5902F638579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Service-oriented platforms: These platforms focus on the provision of services, such as consulting, legal, or financial services. Examples include Upwork, Freelancer, and Fiverr.</a:t>
          </a:r>
        </a:p>
      </dgm:t>
    </dgm:pt>
    <dgm:pt modelId="{B9455B57-1FE5-4A8C-A4E4-36DF7A95571F}" type="parTrans" cxnId="{7FB2DF20-31E5-4818-9A07-30B00244457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5F217D1-3189-481F-BEA2-F5E8F2E4A95D}" type="sibTrans" cxnId="{7FB2DF20-31E5-4818-9A07-30B00244457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091715D-8F2E-42F3-B0BD-17AF3BD550FB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Hybrid platforms: These platforms combine elements of product-oriented and service-oriented platforms. Examples include Amazon, which sells physical products and offers services such as cloud computing and advertising.</a:t>
          </a:r>
        </a:p>
      </dgm:t>
    </dgm:pt>
    <dgm:pt modelId="{86996DCF-D017-4D0F-BD3E-4D405FCCC7BC}" type="parTrans" cxnId="{051ED82E-DF72-4EB1-9EC2-F3049D40D16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F0EAC26-7B37-4A3A-A471-07A4E9E33D41}" type="sibTrans" cxnId="{051ED82E-DF72-4EB1-9EC2-F3049D40D16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83B1F61-CD06-4D55-A296-48940262305A}" type="pres">
      <dgm:prSet presAssocID="{8042A0E6-FDFA-4B3F-8265-02B9191462EC}" presName="vert0" presStyleCnt="0">
        <dgm:presLayoutVars>
          <dgm:dir/>
          <dgm:animOne val="branch"/>
          <dgm:animLvl val="lvl"/>
        </dgm:presLayoutVars>
      </dgm:prSet>
      <dgm:spPr/>
    </dgm:pt>
    <dgm:pt modelId="{B7E2A2AD-192B-4F2B-83AD-6E71A95AC899}" type="pres">
      <dgm:prSet presAssocID="{787CB81D-7F73-42BA-BF1E-660DCEF46AD3}" presName="thickLine" presStyleLbl="alignNode1" presStyleIdx="0" presStyleCnt="3"/>
      <dgm:spPr/>
    </dgm:pt>
    <dgm:pt modelId="{5952D382-8D05-46B4-B272-1C4E8842B319}" type="pres">
      <dgm:prSet presAssocID="{787CB81D-7F73-42BA-BF1E-660DCEF46AD3}" presName="horz1" presStyleCnt="0"/>
      <dgm:spPr/>
    </dgm:pt>
    <dgm:pt modelId="{358A378E-37E8-4D1D-83C4-A7E7498C1322}" type="pres">
      <dgm:prSet presAssocID="{787CB81D-7F73-42BA-BF1E-660DCEF46AD3}" presName="tx1" presStyleLbl="revTx" presStyleIdx="0" presStyleCnt="3"/>
      <dgm:spPr/>
    </dgm:pt>
    <dgm:pt modelId="{8FA03C9F-5A58-4906-B98D-A2A7FEBDF071}" type="pres">
      <dgm:prSet presAssocID="{787CB81D-7F73-42BA-BF1E-660DCEF46AD3}" presName="vert1" presStyleCnt="0"/>
      <dgm:spPr/>
    </dgm:pt>
    <dgm:pt modelId="{B136F443-8812-4430-A960-E2B55AC22A5E}" type="pres">
      <dgm:prSet presAssocID="{8182999C-B387-40DD-AFCB-C5902F638579}" presName="thickLine" presStyleLbl="alignNode1" presStyleIdx="1" presStyleCnt="3"/>
      <dgm:spPr/>
    </dgm:pt>
    <dgm:pt modelId="{6632815E-A3E6-4299-920E-7D290680BCA8}" type="pres">
      <dgm:prSet presAssocID="{8182999C-B387-40DD-AFCB-C5902F638579}" presName="horz1" presStyleCnt="0"/>
      <dgm:spPr/>
    </dgm:pt>
    <dgm:pt modelId="{5AAC281C-5FB5-4653-BD18-6CE62A29DD32}" type="pres">
      <dgm:prSet presAssocID="{8182999C-B387-40DD-AFCB-C5902F638579}" presName="tx1" presStyleLbl="revTx" presStyleIdx="1" presStyleCnt="3"/>
      <dgm:spPr/>
    </dgm:pt>
    <dgm:pt modelId="{9BC9702F-9683-4C53-8DE3-178633CEAC2A}" type="pres">
      <dgm:prSet presAssocID="{8182999C-B387-40DD-AFCB-C5902F638579}" presName="vert1" presStyleCnt="0"/>
      <dgm:spPr/>
    </dgm:pt>
    <dgm:pt modelId="{FFE1ED8B-354E-40F6-A3BF-FA457AC08D48}" type="pres">
      <dgm:prSet presAssocID="{1091715D-8F2E-42F3-B0BD-17AF3BD550FB}" presName="thickLine" presStyleLbl="alignNode1" presStyleIdx="2" presStyleCnt="3"/>
      <dgm:spPr/>
    </dgm:pt>
    <dgm:pt modelId="{44C5B055-5F5B-48B3-BE28-5928BF226FE6}" type="pres">
      <dgm:prSet presAssocID="{1091715D-8F2E-42F3-B0BD-17AF3BD550FB}" presName="horz1" presStyleCnt="0"/>
      <dgm:spPr/>
    </dgm:pt>
    <dgm:pt modelId="{0C2BA6B5-288C-460C-9395-78A2062B31C5}" type="pres">
      <dgm:prSet presAssocID="{1091715D-8F2E-42F3-B0BD-17AF3BD550FB}" presName="tx1" presStyleLbl="revTx" presStyleIdx="2" presStyleCnt="3"/>
      <dgm:spPr/>
    </dgm:pt>
    <dgm:pt modelId="{3BD288BB-4542-40B8-AD3C-6B3C272EE215}" type="pres">
      <dgm:prSet presAssocID="{1091715D-8F2E-42F3-B0BD-17AF3BD550FB}" presName="vert1" presStyleCnt="0"/>
      <dgm:spPr/>
    </dgm:pt>
  </dgm:ptLst>
  <dgm:cxnLst>
    <dgm:cxn modelId="{7FB2DF20-31E5-4818-9A07-30B00244457E}" srcId="{8042A0E6-FDFA-4B3F-8265-02B9191462EC}" destId="{8182999C-B387-40DD-AFCB-C5902F638579}" srcOrd="1" destOrd="0" parTransId="{B9455B57-1FE5-4A8C-A4E4-36DF7A95571F}" sibTransId="{85F217D1-3189-481F-BEA2-F5E8F2E4A95D}"/>
    <dgm:cxn modelId="{051ED82E-DF72-4EB1-9EC2-F3049D40D165}" srcId="{8042A0E6-FDFA-4B3F-8265-02B9191462EC}" destId="{1091715D-8F2E-42F3-B0BD-17AF3BD550FB}" srcOrd="2" destOrd="0" parTransId="{86996DCF-D017-4D0F-BD3E-4D405FCCC7BC}" sibTransId="{CF0EAC26-7B37-4A3A-A471-07A4E9E33D41}"/>
    <dgm:cxn modelId="{2B30EB42-6635-43D8-BD5B-AB0643BD22D3}" type="presOf" srcId="{8182999C-B387-40DD-AFCB-C5902F638579}" destId="{5AAC281C-5FB5-4653-BD18-6CE62A29DD32}" srcOrd="0" destOrd="0" presId="urn:microsoft.com/office/officeart/2008/layout/LinedList"/>
    <dgm:cxn modelId="{BF5D216A-9642-4EC8-A6AC-778849A5A56A}" type="presOf" srcId="{1091715D-8F2E-42F3-B0BD-17AF3BD550FB}" destId="{0C2BA6B5-288C-460C-9395-78A2062B31C5}" srcOrd="0" destOrd="0" presId="urn:microsoft.com/office/officeart/2008/layout/LinedList"/>
    <dgm:cxn modelId="{B26F6883-947A-4723-BE6A-225A3464B30B}" srcId="{8042A0E6-FDFA-4B3F-8265-02B9191462EC}" destId="{787CB81D-7F73-42BA-BF1E-660DCEF46AD3}" srcOrd="0" destOrd="0" parTransId="{23FCB5C2-66E5-4531-8CE5-636103465D05}" sibTransId="{2E9AB6BA-EC24-4E70-8603-61620766AAB6}"/>
    <dgm:cxn modelId="{FF6C19F8-6CC3-4101-98B5-FFD3C3FE5B0E}" type="presOf" srcId="{787CB81D-7F73-42BA-BF1E-660DCEF46AD3}" destId="{358A378E-37E8-4D1D-83C4-A7E7498C1322}" srcOrd="0" destOrd="0" presId="urn:microsoft.com/office/officeart/2008/layout/LinedList"/>
    <dgm:cxn modelId="{3FF3DCFA-5AE8-4F85-B12B-9837B862C0D2}" type="presOf" srcId="{8042A0E6-FDFA-4B3F-8265-02B9191462EC}" destId="{883B1F61-CD06-4D55-A296-48940262305A}" srcOrd="0" destOrd="0" presId="urn:microsoft.com/office/officeart/2008/layout/LinedList"/>
    <dgm:cxn modelId="{CD00FD80-B53E-4EF9-B217-73E44BE60906}" type="presParOf" srcId="{883B1F61-CD06-4D55-A296-48940262305A}" destId="{B7E2A2AD-192B-4F2B-83AD-6E71A95AC899}" srcOrd="0" destOrd="0" presId="urn:microsoft.com/office/officeart/2008/layout/LinedList"/>
    <dgm:cxn modelId="{62BF6521-9914-4A75-86E7-49D680D6E84A}" type="presParOf" srcId="{883B1F61-CD06-4D55-A296-48940262305A}" destId="{5952D382-8D05-46B4-B272-1C4E8842B319}" srcOrd="1" destOrd="0" presId="urn:microsoft.com/office/officeart/2008/layout/LinedList"/>
    <dgm:cxn modelId="{36E878B8-640A-4FE2-A003-0254A01A79AB}" type="presParOf" srcId="{5952D382-8D05-46B4-B272-1C4E8842B319}" destId="{358A378E-37E8-4D1D-83C4-A7E7498C1322}" srcOrd="0" destOrd="0" presId="urn:microsoft.com/office/officeart/2008/layout/LinedList"/>
    <dgm:cxn modelId="{3D1F2548-9CCC-4722-A017-1745442CBB23}" type="presParOf" srcId="{5952D382-8D05-46B4-B272-1C4E8842B319}" destId="{8FA03C9F-5A58-4906-B98D-A2A7FEBDF071}" srcOrd="1" destOrd="0" presId="urn:microsoft.com/office/officeart/2008/layout/LinedList"/>
    <dgm:cxn modelId="{455A2D70-32DE-4DD2-A863-A5D1B69C5004}" type="presParOf" srcId="{883B1F61-CD06-4D55-A296-48940262305A}" destId="{B136F443-8812-4430-A960-E2B55AC22A5E}" srcOrd="2" destOrd="0" presId="urn:microsoft.com/office/officeart/2008/layout/LinedList"/>
    <dgm:cxn modelId="{5BE70A80-6C0D-478D-947C-8E9462C5FCE2}" type="presParOf" srcId="{883B1F61-CD06-4D55-A296-48940262305A}" destId="{6632815E-A3E6-4299-920E-7D290680BCA8}" srcOrd="3" destOrd="0" presId="urn:microsoft.com/office/officeart/2008/layout/LinedList"/>
    <dgm:cxn modelId="{33A4A71E-2A76-4269-AC1F-49362541B34A}" type="presParOf" srcId="{6632815E-A3E6-4299-920E-7D290680BCA8}" destId="{5AAC281C-5FB5-4653-BD18-6CE62A29DD32}" srcOrd="0" destOrd="0" presId="urn:microsoft.com/office/officeart/2008/layout/LinedList"/>
    <dgm:cxn modelId="{79A8514E-FE5C-4E33-BFDC-0FA6B818ACD2}" type="presParOf" srcId="{6632815E-A3E6-4299-920E-7D290680BCA8}" destId="{9BC9702F-9683-4C53-8DE3-178633CEAC2A}" srcOrd="1" destOrd="0" presId="urn:microsoft.com/office/officeart/2008/layout/LinedList"/>
    <dgm:cxn modelId="{81BC43E6-AA7C-43C0-AD00-BA5740754EA5}" type="presParOf" srcId="{883B1F61-CD06-4D55-A296-48940262305A}" destId="{FFE1ED8B-354E-40F6-A3BF-FA457AC08D48}" srcOrd="4" destOrd="0" presId="urn:microsoft.com/office/officeart/2008/layout/LinedList"/>
    <dgm:cxn modelId="{C2B16FE7-B64E-4E7A-9827-6E5D6B49371D}" type="presParOf" srcId="{883B1F61-CD06-4D55-A296-48940262305A}" destId="{44C5B055-5F5B-48B3-BE28-5928BF226FE6}" srcOrd="5" destOrd="0" presId="urn:microsoft.com/office/officeart/2008/layout/LinedList"/>
    <dgm:cxn modelId="{F1FF665C-05EF-421C-9635-E2DC19DAE913}" type="presParOf" srcId="{44C5B055-5F5B-48B3-BE28-5928BF226FE6}" destId="{0C2BA6B5-288C-460C-9395-78A2062B31C5}" srcOrd="0" destOrd="0" presId="urn:microsoft.com/office/officeart/2008/layout/LinedList"/>
    <dgm:cxn modelId="{27C32BD1-30CC-4A67-A95C-7D3482D74563}" type="presParOf" srcId="{44C5B055-5F5B-48B3-BE28-5928BF226FE6}" destId="{3BD288BB-4542-40B8-AD3C-6B3C272EE2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7C0EB7-1BAE-4A02-AEC7-E907EC274F1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60FD23-9C26-4A55-AC6D-E4A9E0AEC8F0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Uber</a:t>
          </a:r>
        </a:p>
      </dgm:t>
    </dgm:pt>
    <dgm:pt modelId="{60192EE7-EB38-4591-B30F-D441E1ADD7CE}" type="parTrans" cxnId="{5230D0FB-A183-45D8-BEA6-93B573BAA9F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4966FC53-DB2E-48BE-81F8-9E93D6E0EECA}" type="sibTrans" cxnId="{5230D0FB-A183-45D8-BEA6-93B573BAA9F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5EDDCF5E-AB42-495B-8EAB-CAB5A04BC719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Airbnb</a:t>
          </a:r>
        </a:p>
      </dgm:t>
    </dgm:pt>
    <dgm:pt modelId="{D410975D-3B1F-4A0E-B25A-B41B17BC00E8}" type="parTrans" cxnId="{80DC0A11-2657-48B2-A87A-334D65EE4C89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A704BA8A-F281-4260-9D53-7DEE524ED517}" type="sibTrans" cxnId="{80DC0A11-2657-48B2-A87A-334D65EE4C89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6A60FDBE-D817-4027-AB19-4C3B926BFA2C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TaskRabbit</a:t>
          </a:r>
        </a:p>
      </dgm:t>
    </dgm:pt>
    <dgm:pt modelId="{F2365817-7C5B-43E7-92B5-7A71F5D35156}" type="parTrans" cxnId="{A58CE0AD-2B05-40B1-B406-5EEEA8CD1B74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5B1F60C6-7CC0-4A43-8156-5138982896A3}" type="sibTrans" cxnId="{A58CE0AD-2B05-40B1-B406-5EEEA8CD1B74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C959C1E9-D1B8-4F54-B428-071562E29FE2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Upwork</a:t>
          </a:r>
        </a:p>
      </dgm:t>
    </dgm:pt>
    <dgm:pt modelId="{7D01D104-82CD-42FB-BE81-A281C8D4E350}" type="parTrans" cxnId="{13733D8E-5326-443F-B56E-BE9EE8F83436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3461D9FC-D039-4B98-8FCC-826CFBF14715}" type="sibTrans" cxnId="{13733D8E-5326-443F-B56E-BE9EE8F83436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B163E098-DD67-453B-B45C-0485587B4468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Fiverr</a:t>
          </a:r>
        </a:p>
      </dgm:t>
    </dgm:pt>
    <dgm:pt modelId="{A4B7F068-A72D-40E7-BEAB-0D3464C17023}" type="parTrans" cxnId="{4F5414FE-AA47-4E1D-85E9-8940A86FAA4F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2E7F2E9C-EF49-4807-93E2-15CED1387E64}" type="sibTrans" cxnId="{4F5414FE-AA47-4E1D-85E9-8940A86FAA4F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09B9E1A1-0A82-4A04-90FA-8CD5EC1329D4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Lyft</a:t>
          </a:r>
        </a:p>
      </dgm:t>
    </dgm:pt>
    <dgm:pt modelId="{ADF0D5A6-04CB-4E8F-B539-11A40AF8B0E8}" type="parTrans" cxnId="{87BEE4C1-3E4D-4A6D-9CF7-C46786AB915D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86A08CDF-1834-4191-874D-7AFED148D79B}" type="sibTrans" cxnId="{87BEE4C1-3E4D-4A6D-9CF7-C46786AB915D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F11F0569-FD07-4D57-9ED4-146906678624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Postmates</a:t>
          </a:r>
        </a:p>
      </dgm:t>
    </dgm:pt>
    <dgm:pt modelId="{89C85D34-55D7-4BCF-9F48-BBC7BA58102B}" type="parTrans" cxnId="{18E60E73-7C31-4129-B387-60DB02CA10C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428083FD-DE0E-4F61-9A22-35BCE00645AF}" type="sibTrans" cxnId="{18E60E73-7C31-4129-B387-60DB02CA10CA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F439A52C-D745-4A96-BAFC-D84438B95C37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Thumbtack</a:t>
          </a:r>
        </a:p>
      </dgm:t>
    </dgm:pt>
    <dgm:pt modelId="{CBBCDFF0-A9AF-4F55-8435-53187603E725}" type="parTrans" cxnId="{3E4976A9-CE4F-432A-BB82-9B9167DC1FD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7CF6FC9C-4ADB-45DB-9283-2D39469F681D}" type="sibTrans" cxnId="{3E4976A9-CE4F-432A-BB82-9B9167DC1FD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4A0E6B34-CC34-4EEC-A8CE-CA931F2A032D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Etsy</a:t>
          </a:r>
        </a:p>
      </dgm:t>
    </dgm:pt>
    <dgm:pt modelId="{6441C24B-5512-4278-AF91-F49A30F6D22A}" type="parTrans" cxnId="{4E9C4060-F401-4DB2-BE1C-66B1F693F057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3FBB4B2A-4FCD-44F2-9B80-BDF259E1ACA0}" type="sibTrans" cxnId="{4E9C4060-F401-4DB2-BE1C-66B1F693F057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24C5F6BF-A2CC-416C-A674-D7785C3115AC}">
      <dgm:prSet custT="1"/>
      <dgm:spPr/>
      <dgm:t>
        <a:bodyPr/>
        <a:lstStyle/>
        <a:p>
          <a:r>
            <a:rPr lang="en-US" sz="2400" dirty="0">
              <a:latin typeface="Candara" panose="020E0502030303020204" pitchFamily="34" charset="0"/>
            </a:rPr>
            <a:t>Mechanical Turk</a:t>
          </a:r>
        </a:p>
      </dgm:t>
    </dgm:pt>
    <dgm:pt modelId="{0979A5C6-6F85-4785-B440-4E210DD23C81}" type="parTrans" cxnId="{3478508A-0C26-4C92-A831-21C5C70D04E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5798D651-5295-469C-8682-A1EE96E87890}" type="sibTrans" cxnId="{3478508A-0C26-4C92-A831-21C5C70D04E1}">
      <dgm:prSet/>
      <dgm:spPr/>
      <dgm:t>
        <a:bodyPr/>
        <a:lstStyle/>
        <a:p>
          <a:endParaRPr lang="en-US" sz="2400">
            <a:latin typeface="Candara" panose="020E0502030303020204" pitchFamily="34" charset="0"/>
          </a:endParaRPr>
        </a:p>
      </dgm:t>
    </dgm:pt>
    <dgm:pt modelId="{3D3032D8-B519-48ED-82A2-F6323C02541E}" type="pres">
      <dgm:prSet presAssocID="{DC7C0EB7-1BAE-4A02-AEC7-E907EC274F13}" presName="diagram" presStyleCnt="0">
        <dgm:presLayoutVars>
          <dgm:dir/>
          <dgm:resizeHandles val="exact"/>
        </dgm:presLayoutVars>
      </dgm:prSet>
      <dgm:spPr/>
    </dgm:pt>
    <dgm:pt modelId="{0653AAE4-CC97-4323-B638-6F5956C72F82}" type="pres">
      <dgm:prSet presAssocID="{4360FD23-9C26-4A55-AC6D-E4A9E0AEC8F0}" presName="node" presStyleLbl="node1" presStyleIdx="0" presStyleCnt="10">
        <dgm:presLayoutVars>
          <dgm:bulletEnabled val="1"/>
        </dgm:presLayoutVars>
      </dgm:prSet>
      <dgm:spPr/>
    </dgm:pt>
    <dgm:pt modelId="{11B4BA70-ED89-49BF-ABBA-0EAAAA652816}" type="pres">
      <dgm:prSet presAssocID="{4966FC53-DB2E-48BE-81F8-9E93D6E0EECA}" presName="sibTrans" presStyleCnt="0"/>
      <dgm:spPr/>
    </dgm:pt>
    <dgm:pt modelId="{3EFC32CB-F9C1-42D8-8118-343E24067216}" type="pres">
      <dgm:prSet presAssocID="{5EDDCF5E-AB42-495B-8EAB-CAB5A04BC719}" presName="node" presStyleLbl="node1" presStyleIdx="1" presStyleCnt="10">
        <dgm:presLayoutVars>
          <dgm:bulletEnabled val="1"/>
        </dgm:presLayoutVars>
      </dgm:prSet>
      <dgm:spPr/>
    </dgm:pt>
    <dgm:pt modelId="{FF86C981-D2FD-4C54-AE6E-64B5F22F9A69}" type="pres">
      <dgm:prSet presAssocID="{A704BA8A-F281-4260-9D53-7DEE524ED517}" presName="sibTrans" presStyleCnt="0"/>
      <dgm:spPr/>
    </dgm:pt>
    <dgm:pt modelId="{8C0E22F4-3CB9-44CC-9128-6099704D2CA3}" type="pres">
      <dgm:prSet presAssocID="{6A60FDBE-D817-4027-AB19-4C3B926BFA2C}" presName="node" presStyleLbl="node1" presStyleIdx="2" presStyleCnt="10">
        <dgm:presLayoutVars>
          <dgm:bulletEnabled val="1"/>
        </dgm:presLayoutVars>
      </dgm:prSet>
      <dgm:spPr/>
    </dgm:pt>
    <dgm:pt modelId="{8A776DF1-24A7-45D3-8CE6-D72A8ED60464}" type="pres">
      <dgm:prSet presAssocID="{5B1F60C6-7CC0-4A43-8156-5138982896A3}" presName="sibTrans" presStyleCnt="0"/>
      <dgm:spPr/>
    </dgm:pt>
    <dgm:pt modelId="{FE655F3A-9276-4330-AC95-85AEDC8F7A25}" type="pres">
      <dgm:prSet presAssocID="{C959C1E9-D1B8-4F54-B428-071562E29FE2}" presName="node" presStyleLbl="node1" presStyleIdx="3" presStyleCnt="10">
        <dgm:presLayoutVars>
          <dgm:bulletEnabled val="1"/>
        </dgm:presLayoutVars>
      </dgm:prSet>
      <dgm:spPr/>
    </dgm:pt>
    <dgm:pt modelId="{27983FB3-483F-4A3C-BCE2-2DF7923D0B9C}" type="pres">
      <dgm:prSet presAssocID="{3461D9FC-D039-4B98-8FCC-826CFBF14715}" presName="sibTrans" presStyleCnt="0"/>
      <dgm:spPr/>
    </dgm:pt>
    <dgm:pt modelId="{25498311-9CD1-418F-A70A-3F87B5727DA1}" type="pres">
      <dgm:prSet presAssocID="{B163E098-DD67-453B-B45C-0485587B4468}" presName="node" presStyleLbl="node1" presStyleIdx="4" presStyleCnt="10">
        <dgm:presLayoutVars>
          <dgm:bulletEnabled val="1"/>
        </dgm:presLayoutVars>
      </dgm:prSet>
      <dgm:spPr/>
    </dgm:pt>
    <dgm:pt modelId="{6E6CCC13-27AC-45E5-B8EE-52B165068E22}" type="pres">
      <dgm:prSet presAssocID="{2E7F2E9C-EF49-4807-93E2-15CED1387E64}" presName="sibTrans" presStyleCnt="0"/>
      <dgm:spPr/>
    </dgm:pt>
    <dgm:pt modelId="{D16D2F0A-1E1E-4CB0-9D1A-4F1240EFD349}" type="pres">
      <dgm:prSet presAssocID="{09B9E1A1-0A82-4A04-90FA-8CD5EC1329D4}" presName="node" presStyleLbl="node1" presStyleIdx="5" presStyleCnt="10">
        <dgm:presLayoutVars>
          <dgm:bulletEnabled val="1"/>
        </dgm:presLayoutVars>
      </dgm:prSet>
      <dgm:spPr/>
    </dgm:pt>
    <dgm:pt modelId="{B0EB9FCA-3DF4-479A-8A6C-C9F6C0569A7E}" type="pres">
      <dgm:prSet presAssocID="{86A08CDF-1834-4191-874D-7AFED148D79B}" presName="sibTrans" presStyleCnt="0"/>
      <dgm:spPr/>
    </dgm:pt>
    <dgm:pt modelId="{CF4921B6-D170-47C3-8146-7003AF9D72D9}" type="pres">
      <dgm:prSet presAssocID="{F11F0569-FD07-4D57-9ED4-146906678624}" presName="node" presStyleLbl="node1" presStyleIdx="6" presStyleCnt="10">
        <dgm:presLayoutVars>
          <dgm:bulletEnabled val="1"/>
        </dgm:presLayoutVars>
      </dgm:prSet>
      <dgm:spPr/>
    </dgm:pt>
    <dgm:pt modelId="{61299203-228D-437C-9E54-B8E5F0B99C50}" type="pres">
      <dgm:prSet presAssocID="{428083FD-DE0E-4F61-9A22-35BCE00645AF}" presName="sibTrans" presStyleCnt="0"/>
      <dgm:spPr/>
    </dgm:pt>
    <dgm:pt modelId="{BF0326F6-CAB1-4DE8-A4E1-32281ED04DB7}" type="pres">
      <dgm:prSet presAssocID="{F439A52C-D745-4A96-BAFC-D84438B95C37}" presName="node" presStyleLbl="node1" presStyleIdx="7" presStyleCnt="10">
        <dgm:presLayoutVars>
          <dgm:bulletEnabled val="1"/>
        </dgm:presLayoutVars>
      </dgm:prSet>
      <dgm:spPr/>
    </dgm:pt>
    <dgm:pt modelId="{9C5C8712-96D5-45BA-96B2-E829949A983E}" type="pres">
      <dgm:prSet presAssocID="{7CF6FC9C-4ADB-45DB-9283-2D39469F681D}" presName="sibTrans" presStyleCnt="0"/>
      <dgm:spPr/>
    </dgm:pt>
    <dgm:pt modelId="{C4385359-35D1-4536-BD7A-6B45E1B93D45}" type="pres">
      <dgm:prSet presAssocID="{4A0E6B34-CC34-4EEC-A8CE-CA931F2A032D}" presName="node" presStyleLbl="node1" presStyleIdx="8" presStyleCnt="10">
        <dgm:presLayoutVars>
          <dgm:bulletEnabled val="1"/>
        </dgm:presLayoutVars>
      </dgm:prSet>
      <dgm:spPr/>
    </dgm:pt>
    <dgm:pt modelId="{C0477BAE-955B-461C-834E-9CF34175F66E}" type="pres">
      <dgm:prSet presAssocID="{3FBB4B2A-4FCD-44F2-9B80-BDF259E1ACA0}" presName="sibTrans" presStyleCnt="0"/>
      <dgm:spPr/>
    </dgm:pt>
    <dgm:pt modelId="{99355B23-87D0-4557-A591-EC1EEAE5A125}" type="pres">
      <dgm:prSet presAssocID="{24C5F6BF-A2CC-416C-A674-D7785C3115AC}" presName="node" presStyleLbl="node1" presStyleIdx="9" presStyleCnt="10">
        <dgm:presLayoutVars>
          <dgm:bulletEnabled val="1"/>
        </dgm:presLayoutVars>
      </dgm:prSet>
      <dgm:spPr/>
    </dgm:pt>
  </dgm:ptLst>
  <dgm:cxnLst>
    <dgm:cxn modelId="{80DC0A11-2657-48B2-A87A-334D65EE4C89}" srcId="{DC7C0EB7-1BAE-4A02-AEC7-E907EC274F13}" destId="{5EDDCF5E-AB42-495B-8EAB-CAB5A04BC719}" srcOrd="1" destOrd="0" parTransId="{D410975D-3B1F-4A0E-B25A-B41B17BC00E8}" sibTransId="{A704BA8A-F281-4260-9D53-7DEE524ED517}"/>
    <dgm:cxn modelId="{31145920-955E-439E-B315-7683A7639DAF}" type="presOf" srcId="{5EDDCF5E-AB42-495B-8EAB-CAB5A04BC719}" destId="{3EFC32CB-F9C1-42D8-8118-343E24067216}" srcOrd="0" destOrd="0" presId="urn:microsoft.com/office/officeart/2005/8/layout/default"/>
    <dgm:cxn modelId="{F962F92A-B3B0-417E-BBBF-96A1D1AE6C58}" type="presOf" srcId="{24C5F6BF-A2CC-416C-A674-D7785C3115AC}" destId="{99355B23-87D0-4557-A591-EC1EEAE5A125}" srcOrd="0" destOrd="0" presId="urn:microsoft.com/office/officeart/2005/8/layout/default"/>
    <dgm:cxn modelId="{4E9C4060-F401-4DB2-BE1C-66B1F693F057}" srcId="{DC7C0EB7-1BAE-4A02-AEC7-E907EC274F13}" destId="{4A0E6B34-CC34-4EEC-A8CE-CA931F2A032D}" srcOrd="8" destOrd="0" parTransId="{6441C24B-5512-4278-AF91-F49A30F6D22A}" sibTransId="{3FBB4B2A-4FCD-44F2-9B80-BDF259E1ACA0}"/>
    <dgm:cxn modelId="{12EF6460-1AD4-48E4-AA30-3B88F9138AFC}" type="presOf" srcId="{B163E098-DD67-453B-B45C-0485587B4468}" destId="{25498311-9CD1-418F-A70A-3F87B5727DA1}" srcOrd="0" destOrd="0" presId="urn:microsoft.com/office/officeart/2005/8/layout/default"/>
    <dgm:cxn modelId="{B9D5E971-4296-4F80-B2EC-B151E25A8966}" type="presOf" srcId="{DC7C0EB7-1BAE-4A02-AEC7-E907EC274F13}" destId="{3D3032D8-B519-48ED-82A2-F6323C02541E}" srcOrd="0" destOrd="0" presId="urn:microsoft.com/office/officeart/2005/8/layout/default"/>
    <dgm:cxn modelId="{18E60E73-7C31-4129-B387-60DB02CA10CA}" srcId="{DC7C0EB7-1BAE-4A02-AEC7-E907EC274F13}" destId="{F11F0569-FD07-4D57-9ED4-146906678624}" srcOrd="6" destOrd="0" parTransId="{89C85D34-55D7-4BCF-9F48-BBC7BA58102B}" sibTransId="{428083FD-DE0E-4F61-9A22-35BCE00645AF}"/>
    <dgm:cxn modelId="{0FAE2F73-2EB8-4E9D-9446-8C3E6A672984}" type="presOf" srcId="{4A0E6B34-CC34-4EEC-A8CE-CA931F2A032D}" destId="{C4385359-35D1-4536-BD7A-6B45E1B93D45}" srcOrd="0" destOrd="0" presId="urn:microsoft.com/office/officeart/2005/8/layout/default"/>
    <dgm:cxn modelId="{F27B095A-255B-4227-80FB-A1E1D01DB491}" type="presOf" srcId="{6A60FDBE-D817-4027-AB19-4C3B926BFA2C}" destId="{8C0E22F4-3CB9-44CC-9128-6099704D2CA3}" srcOrd="0" destOrd="0" presId="urn:microsoft.com/office/officeart/2005/8/layout/default"/>
    <dgm:cxn modelId="{3478508A-0C26-4C92-A831-21C5C70D04E1}" srcId="{DC7C0EB7-1BAE-4A02-AEC7-E907EC274F13}" destId="{24C5F6BF-A2CC-416C-A674-D7785C3115AC}" srcOrd="9" destOrd="0" parTransId="{0979A5C6-6F85-4785-B440-4E210DD23C81}" sibTransId="{5798D651-5295-469C-8682-A1EE96E87890}"/>
    <dgm:cxn modelId="{5DE9A18D-0C91-4F2A-BD09-D82AAF413BD9}" type="presOf" srcId="{4360FD23-9C26-4A55-AC6D-E4A9E0AEC8F0}" destId="{0653AAE4-CC97-4323-B638-6F5956C72F82}" srcOrd="0" destOrd="0" presId="urn:microsoft.com/office/officeart/2005/8/layout/default"/>
    <dgm:cxn modelId="{13733D8E-5326-443F-B56E-BE9EE8F83436}" srcId="{DC7C0EB7-1BAE-4A02-AEC7-E907EC274F13}" destId="{C959C1E9-D1B8-4F54-B428-071562E29FE2}" srcOrd="3" destOrd="0" parTransId="{7D01D104-82CD-42FB-BE81-A281C8D4E350}" sibTransId="{3461D9FC-D039-4B98-8FCC-826CFBF14715}"/>
    <dgm:cxn modelId="{985E1595-3463-4C8C-9FB6-586FA3B1169C}" type="presOf" srcId="{F11F0569-FD07-4D57-9ED4-146906678624}" destId="{CF4921B6-D170-47C3-8146-7003AF9D72D9}" srcOrd="0" destOrd="0" presId="urn:microsoft.com/office/officeart/2005/8/layout/default"/>
    <dgm:cxn modelId="{2A42E897-9234-4BBF-A3B6-566A686CB59E}" type="presOf" srcId="{C959C1E9-D1B8-4F54-B428-071562E29FE2}" destId="{FE655F3A-9276-4330-AC95-85AEDC8F7A25}" srcOrd="0" destOrd="0" presId="urn:microsoft.com/office/officeart/2005/8/layout/default"/>
    <dgm:cxn modelId="{E2038399-E1DA-4E70-BFB5-82F00D00960F}" type="presOf" srcId="{F439A52C-D745-4A96-BAFC-D84438B95C37}" destId="{BF0326F6-CAB1-4DE8-A4E1-32281ED04DB7}" srcOrd="0" destOrd="0" presId="urn:microsoft.com/office/officeart/2005/8/layout/default"/>
    <dgm:cxn modelId="{3E4976A9-CE4F-432A-BB82-9B9167DC1FD1}" srcId="{DC7C0EB7-1BAE-4A02-AEC7-E907EC274F13}" destId="{F439A52C-D745-4A96-BAFC-D84438B95C37}" srcOrd="7" destOrd="0" parTransId="{CBBCDFF0-A9AF-4F55-8435-53187603E725}" sibTransId="{7CF6FC9C-4ADB-45DB-9283-2D39469F681D}"/>
    <dgm:cxn modelId="{A58CE0AD-2B05-40B1-B406-5EEEA8CD1B74}" srcId="{DC7C0EB7-1BAE-4A02-AEC7-E907EC274F13}" destId="{6A60FDBE-D817-4027-AB19-4C3B926BFA2C}" srcOrd="2" destOrd="0" parTransId="{F2365817-7C5B-43E7-92B5-7A71F5D35156}" sibTransId="{5B1F60C6-7CC0-4A43-8156-5138982896A3}"/>
    <dgm:cxn modelId="{87BEE4C1-3E4D-4A6D-9CF7-C46786AB915D}" srcId="{DC7C0EB7-1BAE-4A02-AEC7-E907EC274F13}" destId="{09B9E1A1-0A82-4A04-90FA-8CD5EC1329D4}" srcOrd="5" destOrd="0" parTransId="{ADF0D5A6-04CB-4E8F-B539-11A40AF8B0E8}" sibTransId="{86A08CDF-1834-4191-874D-7AFED148D79B}"/>
    <dgm:cxn modelId="{CD4594C9-F75E-4519-9538-1AD2F7AC08D1}" type="presOf" srcId="{09B9E1A1-0A82-4A04-90FA-8CD5EC1329D4}" destId="{D16D2F0A-1E1E-4CB0-9D1A-4F1240EFD349}" srcOrd="0" destOrd="0" presId="urn:microsoft.com/office/officeart/2005/8/layout/default"/>
    <dgm:cxn modelId="{5230D0FB-A183-45D8-BEA6-93B573BAA9FA}" srcId="{DC7C0EB7-1BAE-4A02-AEC7-E907EC274F13}" destId="{4360FD23-9C26-4A55-AC6D-E4A9E0AEC8F0}" srcOrd="0" destOrd="0" parTransId="{60192EE7-EB38-4591-B30F-D441E1ADD7CE}" sibTransId="{4966FC53-DB2E-48BE-81F8-9E93D6E0EECA}"/>
    <dgm:cxn modelId="{4F5414FE-AA47-4E1D-85E9-8940A86FAA4F}" srcId="{DC7C0EB7-1BAE-4A02-AEC7-E907EC274F13}" destId="{B163E098-DD67-453B-B45C-0485587B4468}" srcOrd="4" destOrd="0" parTransId="{A4B7F068-A72D-40E7-BEAB-0D3464C17023}" sibTransId="{2E7F2E9C-EF49-4807-93E2-15CED1387E64}"/>
    <dgm:cxn modelId="{F9EC4766-CF2D-48A8-AEA7-76ABAD7BEF91}" type="presParOf" srcId="{3D3032D8-B519-48ED-82A2-F6323C02541E}" destId="{0653AAE4-CC97-4323-B638-6F5956C72F82}" srcOrd="0" destOrd="0" presId="urn:microsoft.com/office/officeart/2005/8/layout/default"/>
    <dgm:cxn modelId="{ADD083D3-90D8-4217-A10C-DFAFE784606C}" type="presParOf" srcId="{3D3032D8-B519-48ED-82A2-F6323C02541E}" destId="{11B4BA70-ED89-49BF-ABBA-0EAAAA652816}" srcOrd="1" destOrd="0" presId="urn:microsoft.com/office/officeart/2005/8/layout/default"/>
    <dgm:cxn modelId="{37A1639A-F1CA-4B38-B181-73AA9B511E2D}" type="presParOf" srcId="{3D3032D8-B519-48ED-82A2-F6323C02541E}" destId="{3EFC32CB-F9C1-42D8-8118-343E24067216}" srcOrd="2" destOrd="0" presId="urn:microsoft.com/office/officeart/2005/8/layout/default"/>
    <dgm:cxn modelId="{41DE3455-7E21-45C6-8292-F91D290C1B0F}" type="presParOf" srcId="{3D3032D8-B519-48ED-82A2-F6323C02541E}" destId="{FF86C981-D2FD-4C54-AE6E-64B5F22F9A69}" srcOrd="3" destOrd="0" presId="urn:microsoft.com/office/officeart/2005/8/layout/default"/>
    <dgm:cxn modelId="{91D51703-FD8D-4097-9640-C4B2DA048224}" type="presParOf" srcId="{3D3032D8-B519-48ED-82A2-F6323C02541E}" destId="{8C0E22F4-3CB9-44CC-9128-6099704D2CA3}" srcOrd="4" destOrd="0" presId="urn:microsoft.com/office/officeart/2005/8/layout/default"/>
    <dgm:cxn modelId="{EC6F5DC1-F745-4599-81B4-936F0B29D0D5}" type="presParOf" srcId="{3D3032D8-B519-48ED-82A2-F6323C02541E}" destId="{8A776DF1-24A7-45D3-8CE6-D72A8ED60464}" srcOrd="5" destOrd="0" presId="urn:microsoft.com/office/officeart/2005/8/layout/default"/>
    <dgm:cxn modelId="{12E66849-3453-4260-B358-A0E0ED3AFF9B}" type="presParOf" srcId="{3D3032D8-B519-48ED-82A2-F6323C02541E}" destId="{FE655F3A-9276-4330-AC95-85AEDC8F7A25}" srcOrd="6" destOrd="0" presId="urn:microsoft.com/office/officeart/2005/8/layout/default"/>
    <dgm:cxn modelId="{49C30EB1-C922-4A2E-AA27-F5ED66723D56}" type="presParOf" srcId="{3D3032D8-B519-48ED-82A2-F6323C02541E}" destId="{27983FB3-483F-4A3C-BCE2-2DF7923D0B9C}" srcOrd="7" destOrd="0" presId="urn:microsoft.com/office/officeart/2005/8/layout/default"/>
    <dgm:cxn modelId="{8CB4F226-47FA-42F2-9366-425D45B15587}" type="presParOf" srcId="{3D3032D8-B519-48ED-82A2-F6323C02541E}" destId="{25498311-9CD1-418F-A70A-3F87B5727DA1}" srcOrd="8" destOrd="0" presId="urn:microsoft.com/office/officeart/2005/8/layout/default"/>
    <dgm:cxn modelId="{0B7B216F-B620-47B2-AE06-5C95E567ADA9}" type="presParOf" srcId="{3D3032D8-B519-48ED-82A2-F6323C02541E}" destId="{6E6CCC13-27AC-45E5-B8EE-52B165068E22}" srcOrd="9" destOrd="0" presId="urn:microsoft.com/office/officeart/2005/8/layout/default"/>
    <dgm:cxn modelId="{D0B9CA90-A5F4-40D9-A9E4-BD960160B2BE}" type="presParOf" srcId="{3D3032D8-B519-48ED-82A2-F6323C02541E}" destId="{D16D2F0A-1E1E-4CB0-9D1A-4F1240EFD349}" srcOrd="10" destOrd="0" presId="urn:microsoft.com/office/officeart/2005/8/layout/default"/>
    <dgm:cxn modelId="{442DE1A6-3A30-44B1-BA62-4952D4320DE0}" type="presParOf" srcId="{3D3032D8-B519-48ED-82A2-F6323C02541E}" destId="{B0EB9FCA-3DF4-479A-8A6C-C9F6C0569A7E}" srcOrd="11" destOrd="0" presId="urn:microsoft.com/office/officeart/2005/8/layout/default"/>
    <dgm:cxn modelId="{9F567186-F1C6-451F-8312-D90C3AA20D3B}" type="presParOf" srcId="{3D3032D8-B519-48ED-82A2-F6323C02541E}" destId="{CF4921B6-D170-47C3-8146-7003AF9D72D9}" srcOrd="12" destOrd="0" presId="urn:microsoft.com/office/officeart/2005/8/layout/default"/>
    <dgm:cxn modelId="{5E00CBF3-09CF-4883-9959-6BF83144D9DF}" type="presParOf" srcId="{3D3032D8-B519-48ED-82A2-F6323C02541E}" destId="{61299203-228D-437C-9E54-B8E5F0B99C50}" srcOrd="13" destOrd="0" presId="urn:microsoft.com/office/officeart/2005/8/layout/default"/>
    <dgm:cxn modelId="{B50744BD-61B4-4398-AAF1-736ED9A9DE7F}" type="presParOf" srcId="{3D3032D8-B519-48ED-82A2-F6323C02541E}" destId="{BF0326F6-CAB1-4DE8-A4E1-32281ED04DB7}" srcOrd="14" destOrd="0" presId="urn:microsoft.com/office/officeart/2005/8/layout/default"/>
    <dgm:cxn modelId="{CD8DAABC-1E3E-4E24-BBB6-C8BBFD052EC4}" type="presParOf" srcId="{3D3032D8-B519-48ED-82A2-F6323C02541E}" destId="{9C5C8712-96D5-45BA-96B2-E829949A983E}" srcOrd="15" destOrd="0" presId="urn:microsoft.com/office/officeart/2005/8/layout/default"/>
    <dgm:cxn modelId="{28A44E4C-A0EA-41EE-9863-D2D2602843A9}" type="presParOf" srcId="{3D3032D8-B519-48ED-82A2-F6323C02541E}" destId="{C4385359-35D1-4536-BD7A-6B45E1B93D45}" srcOrd="16" destOrd="0" presId="urn:microsoft.com/office/officeart/2005/8/layout/default"/>
    <dgm:cxn modelId="{B180C8E8-38F3-4C62-8205-E053598456F2}" type="presParOf" srcId="{3D3032D8-B519-48ED-82A2-F6323C02541E}" destId="{C0477BAE-955B-461C-834E-9CF34175F66E}" srcOrd="17" destOrd="0" presId="urn:microsoft.com/office/officeart/2005/8/layout/default"/>
    <dgm:cxn modelId="{26CD3766-2559-46AB-8891-1EB410D6062F}" type="presParOf" srcId="{3D3032D8-B519-48ED-82A2-F6323C02541E}" destId="{99355B23-87D0-4557-A591-EC1EEAE5A125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80E1B6-DA95-4971-A103-4DB9A1B1877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A93315-9B38-4845-AAE1-CE714E47923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>
              <a:latin typeface="Candara" panose="020E0502030303020204" pitchFamily="34" charset="0"/>
            </a:rPr>
            <a:t>A marketplace is a platform that enables multiple sellers to showcase and sell their products or services to a large number of potential buyers. </a:t>
          </a:r>
        </a:p>
      </dgm:t>
    </dgm:pt>
    <dgm:pt modelId="{4382F105-24D9-464E-89FF-F9220B500B57}" type="parTrans" cxnId="{0C3AA91C-B93C-4DB1-B6CC-9102666DA2A5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3CEC1C2F-2C7C-4730-9186-911DCB91EABD}" type="sibTrans" cxnId="{0C3AA91C-B93C-4DB1-B6CC-9102666DA2A5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AADA33AE-9487-479D-9345-02F7C70D2D0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>
              <a:latin typeface="Candara" panose="020E0502030303020204" pitchFamily="34" charset="0"/>
            </a:rPr>
            <a:t>The platform provides a space where buyers can browse and purchase products or services from various sellers, often with a wide range of options and competitive prices.</a:t>
          </a:r>
        </a:p>
      </dgm:t>
    </dgm:pt>
    <dgm:pt modelId="{3DB559E2-88D0-4107-B407-BEC70309E23C}" type="parTrans" cxnId="{59F78A14-F279-47A4-91AA-42B85F46EE57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DF65E004-5FBA-41E4-8B56-6FD03A12BD19}" type="sibTrans" cxnId="{59F78A14-F279-47A4-91AA-42B85F46EE57}">
      <dgm:prSet/>
      <dgm:spPr/>
      <dgm:t>
        <a:bodyPr/>
        <a:lstStyle/>
        <a:p>
          <a:endParaRPr lang="en-US" sz="3200">
            <a:latin typeface="Candara" panose="020E0502030303020204" pitchFamily="34" charset="0"/>
          </a:endParaRPr>
        </a:p>
      </dgm:t>
    </dgm:pt>
    <dgm:pt modelId="{AECDB02F-C865-4578-BE65-CD6E69AA508B}" type="pres">
      <dgm:prSet presAssocID="{4F80E1B6-DA95-4971-A103-4DB9A1B1877C}" presName="root" presStyleCnt="0">
        <dgm:presLayoutVars>
          <dgm:dir/>
          <dgm:resizeHandles val="exact"/>
        </dgm:presLayoutVars>
      </dgm:prSet>
      <dgm:spPr/>
    </dgm:pt>
    <dgm:pt modelId="{1C26B3EC-B765-48E1-B1BC-A15694672B2A}" type="pres">
      <dgm:prSet presAssocID="{78A93315-9B38-4845-AAE1-CE714E479237}" presName="compNode" presStyleCnt="0"/>
      <dgm:spPr/>
    </dgm:pt>
    <dgm:pt modelId="{EEA6E48C-C251-4E09-8D25-C3163D4EB471}" type="pres">
      <dgm:prSet presAssocID="{78A93315-9B38-4845-AAE1-CE714E479237}" presName="iconBgRect" presStyleLbl="bgShp" presStyleIdx="0" presStyleCnt="2"/>
      <dgm:spPr/>
    </dgm:pt>
    <dgm:pt modelId="{AE961F11-CA85-44C5-A4E6-89BF389CF817}" type="pres">
      <dgm:prSet presAssocID="{78A93315-9B38-4845-AAE1-CE714E4792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37B5461-C6DF-472F-A93B-861A3EDE728E}" type="pres">
      <dgm:prSet presAssocID="{78A93315-9B38-4845-AAE1-CE714E479237}" presName="spaceRect" presStyleCnt="0"/>
      <dgm:spPr/>
    </dgm:pt>
    <dgm:pt modelId="{59344AE2-32A6-4357-A3F8-180859909C77}" type="pres">
      <dgm:prSet presAssocID="{78A93315-9B38-4845-AAE1-CE714E479237}" presName="textRect" presStyleLbl="revTx" presStyleIdx="0" presStyleCnt="2">
        <dgm:presLayoutVars>
          <dgm:chMax val="1"/>
          <dgm:chPref val="1"/>
        </dgm:presLayoutVars>
      </dgm:prSet>
      <dgm:spPr/>
    </dgm:pt>
    <dgm:pt modelId="{53337017-DFE0-47A4-BA73-568F861F6124}" type="pres">
      <dgm:prSet presAssocID="{3CEC1C2F-2C7C-4730-9186-911DCB91EABD}" presName="sibTrans" presStyleCnt="0"/>
      <dgm:spPr/>
    </dgm:pt>
    <dgm:pt modelId="{E50F0F7F-6F82-403B-9471-C4BE7C898B3F}" type="pres">
      <dgm:prSet presAssocID="{AADA33AE-9487-479D-9345-02F7C70D2D05}" presName="compNode" presStyleCnt="0"/>
      <dgm:spPr/>
    </dgm:pt>
    <dgm:pt modelId="{90B35B7A-E23A-4FAA-9228-08EABE0E5930}" type="pres">
      <dgm:prSet presAssocID="{AADA33AE-9487-479D-9345-02F7C70D2D05}" presName="iconBgRect" presStyleLbl="bgShp" presStyleIdx="1" presStyleCnt="2"/>
      <dgm:spPr/>
    </dgm:pt>
    <dgm:pt modelId="{5E813EDA-3F38-492B-B2F6-5EDA22A3245F}" type="pres">
      <dgm:prSet presAssocID="{AADA33AE-9487-479D-9345-02F7C70D2D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508B2B7-A0B7-461A-9370-F1AA0B5B140A}" type="pres">
      <dgm:prSet presAssocID="{AADA33AE-9487-479D-9345-02F7C70D2D05}" presName="spaceRect" presStyleCnt="0"/>
      <dgm:spPr/>
    </dgm:pt>
    <dgm:pt modelId="{AE16EDAB-F949-4925-925E-4947A5C50AD6}" type="pres">
      <dgm:prSet presAssocID="{AADA33AE-9487-479D-9345-02F7C70D2D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F78A14-F279-47A4-91AA-42B85F46EE57}" srcId="{4F80E1B6-DA95-4971-A103-4DB9A1B1877C}" destId="{AADA33AE-9487-479D-9345-02F7C70D2D05}" srcOrd="1" destOrd="0" parTransId="{3DB559E2-88D0-4107-B407-BEC70309E23C}" sibTransId="{DF65E004-5FBA-41E4-8B56-6FD03A12BD19}"/>
    <dgm:cxn modelId="{0C3AA91C-B93C-4DB1-B6CC-9102666DA2A5}" srcId="{4F80E1B6-DA95-4971-A103-4DB9A1B1877C}" destId="{78A93315-9B38-4845-AAE1-CE714E479237}" srcOrd="0" destOrd="0" parTransId="{4382F105-24D9-464E-89FF-F9220B500B57}" sibTransId="{3CEC1C2F-2C7C-4730-9186-911DCB91EABD}"/>
    <dgm:cxn modelId="{9094A577-F6D5-4E15-8FA2-F0D111244DC5}" type="presOf" srcId="{78A93315-9B38-4845-AAE1-CE714E479237}" destId="{59344AE2-32A6-4357-A3F8-180859909C77}" srcOrd="0" destOrd="0" presId="urn:microsoft.com/office/officeart/2018/5/layout/IconCircleLabelList"/>
    <dgm:cxn modelId="{1F0CA4BF-B9F3-481E-824B-FB616EA7AF45}" type="presOf" srcId="{AADA33AE-9487-479D-9345-02F7C70D2D05}" destId="{AE16EDAB-F949-4925-925E-4947A5C50AD6}" srcOrd="0" destOrd="0" presId="urn:microsoft.com/office/officeart/2018/5/layout/IconCircleLabelList"/>
    <dgm:cxn modelId="{A2CE85FA-5F6C-489F-97D0-1DBE101ADF19}" type="presOf" srcId="{4F80E1B6-DA95-4971-A103-4DB9A1B1877C}" destId="{AECDB02F-C865-4578-BE65-CD6E69AA508B}" srcOrd="0" destOrd="0" presId="urn:microsoft.com/office/officeart/2018/5/layout/IconCircleLabelList"/>
    <dgm:cxn modelId="{B0E365D8-7763-43A4-85D2-9E13F3CD23F5}" type="presParOf" srcId="{AECDB02F-C865-4578-BE65-CD6E69AA508B}" destId="{1C26B3EC-B765-48E1-B1BC-A15694672B2A}" srcOrd="0" destOrd="0" presId="urn:microsoft.com/office/officeart/2018/5/layout/IconCircleLabelList"/>
    <dgm:cxn modelId="{28F2B977-AF1C-4A3D-9C58-4530750AFF8D}" type="presParOf" srcId="{1C26B3EC-B765-48E1-B1BC-A15694672B2A}" destId="{EEA6E48C-C251-4E09-8D25-C3163D4EB471}" srcOrd="0" destOrd="0" presId="urn:microsoft.com/office/officeart/2018/5/layout/IconCircleLabelList"/>
    <dgm:cxn modelId="{C5C91BE2-E4FB-414C-8E01-2E36CF71761F}" type="presParOf" srcId="{1C26B3EC-B765-48E1-B1BC-A15694672B2A}" destId="{AE961F11-CA85-44C5-A4E6-89BF389CF817}" srcOrd="1" destOrd="0" presId="urn:microsoft.com/office/officeart/2018/5/layout/IconCircleLabelList"/>
    <dgm:cxn modelId="{4F22D226-7B19-4D71-937C-A429874ED3A2}" type="presParOf" srcId="{1C26B3EC-B765-48E1-B1BC-A15694672B2A}" destId="{837B5461-C6DF-472F-A93B-861A3EDE728E}" srcOrd="2" destOrd="0" presId="urn:microsoft.com/office/officeart/2018/5/layout/IconCircleLabelList"/>
    <dgm:cxn modelId="{DF263596-FECF-483D-A581-A8769AADAD3F}" type="presParOf" srcId="{1C26B3EC-B765-48E1-B1BC-A15694672B2A}" destId="{59344AE2-32A6-4357-A3F8-180859909C77}" srcOrd="3" destOrd="0" presId="urn:microsoft.com/office/officeart/2018/5/layout/IconCircleLabelList"/>
    <dgm:cxn modelId="{D82D4B80-A638-4CB4-8692-CDB79DA779E3}" type="presParOf" srcId="{AECDB02F-C865-4578-BE65-CD6E69AA508B}" destId="{53337017-DFE0-47A4-BA73-568F861F6124}" srcOrd="1" destOrd="0" presId="urn:microsoft.com/office/officeart/2018/5/layout/IconCircleLabelList"/>
    <dgm:cxn modelId="{F6C6A639-8708-456F-9667-FD6F64BB0919}" type="presParOf" srcId="{AECDB02F-C865-4578-BE65-CD6E69AA508B}" destId="{E50F0F7F-6F82-403B-9471-C4BE7C898B3F}" srcOrd="2" destOrd="0" presId="urn:microsoft.com/office/officeart/2018/5/layout/IconCircleLabelList"/>
    <dgm:cxn modelId="{D6B2DF61-2411-493C-B0F8-174F3F7D5323}" type="presParOf" srcId="{E50F0F7F-6F82-403B-9471-C4BE7C898B3F}" destId="{90B35B7A-E23A-4FAA-9228-08EABE0E5930}" srcOrd="0" destOrd="0" presId="urn:microsoft.com/office/officeart/2018/5/layout/IconCircleLabelList"/>
    <dgm:cxn modelId="{A519A645-52FB-41AB-8D1C-E2AD9341281F}" type="presParOf" srcId="{E50F0F7F-6F82-403B-9471-C4BE7C898B3F}" destId="{5E813EDA-3F38-492B-B2F6-5EDA22A3245F}" srcOrd="1" destOrd="0" presId="urn:microsoft.com/office/officeart/2018/5/layout/IconCircleLabelList"/>
    <dgm:cxn modelId="{3EF4AE1F-6DBF-4188-BF89-582E18B656A0}" type="presParOf" srcId="{E50F0F7F-6F82-403B-9471-C4BE7C898B3F}" destId="{1508B2B7-A0B7-461A-9370-F1AA0B5B140A}" srcOrd="2" destOrd="0" presId="urn:microsoft.com/office/officeart/2018/5/layout/IconCircleLabelList"/>
    <dgm:cxn modelId="{C2C8548A-3FBA-4BA1-BF14-57157B31FED5}" type="presParOf" srcId="{E50F0F7F-6F82-403B-9471-C4BE7C898B3F}" destId="{AE16EDAB-F949-4925-925E-4947A5C50A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CE2A06-BE6C-41A3-AC9A-8A71627C20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F98A22-3780-41C4-9561-65119431EC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It is a business model where a company offers a basic version of its product or service for free, while charging a premium for advanced features or additional services. </a:t>
          </a:r>
        </a:p>
      </dgm:t>
    </dgm:pt>
    <dgm:pt modelId="{9F43C450-AFE9-471F-8EAA-65827911EA66}" type="parTrans" cxnId="{5F245836-7603-4A10-8D77-FAF50FEA422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6D2852B-086B-486F-B499-EDC8EA937F4B}" type="sibTrans" cxnId="{5F245836-7603-4A10-8D77-FAF50FEA422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5018ECD-8FA6-46D9-8E96-D64B1B973A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The goal is to attract a large user base by offering a free product or service, and then generate revenue by upselling premium features or services to a subset of those users.</a:t>
          </a:r>
        </a:p>
      </dgm:t>
    </dgm:pt>
    <dgm:pt modelId="{D9BC216A-A85B-418F-A965-23A1DD62ADCC}" type="parTrans" cxnId="{0F59748E-83D3-4EEA-A71F-3124E9C6A3F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B38DD29-29D3-40B5-A3C7-0A2B20BCA437}" type="sibTrans" cxnId="{0F59748E-83D3-4EEA-A71F-3124E9C6A3FF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BDD6DFB-0BF9-4391-A825-3DCD7FDA46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Here are some examples of how the freemium model works:</a:t>
          </a:r>
        </a:p>
      </dgm:t>
    </dgm:pt>
    <dgm:pt modelId="{89FA0578-6D78-4E50-A459-56C126B1F468}" type="parTrans" cxnId="{5011D5DE-C0AF-4985-90C9-0D38C134FA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35E0FD8-E287-479B-8FB5-7EBF0E1C87D7}" type="sibTrans" cxnId="{5011D5DE-C0AF-4985-90C9-0D38C134FAD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D7B3FEE-AF94-44C4-AB50-5BF0E6EF4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Dropbox</a:t>
          </a:r>
        </a:p>
      </dgm:t>
    </dgm:pt>
    <dgm:pt modelId="{48105E97-08C4-412D-AF19-842B57E59C94}" type="parTrans" cxnId="{4B1F5BE9-48B1-4EE7-84EB-7EED867C079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1B22573-13F5-49D5-9B8E-6E5594032E64}" type="sibTrans" cxnId="{4B1F5BE9-48B1-4EE7-84EB-7EED867C079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432A2C3-25B2-4121-817D-7CD47A72A8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Spotify</a:t>
          </a:r>
        </a:p>
      </dgm:t>
    </dgm:pt>
    <dgm:pt modelId="{84B69AAC-0567-4146-AE71-A4CAA16F7B74}" type="parTrans" cxnId="{DDAE4577-DCA6-49E2-ABC2-E744954EA20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281DD7D-F4B1-498D-BA8D-62B4C83C4BDE}" type="sibTrans" cxnId="{DDAE4577-DCA6-49E2-ABC2-E744954EA20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53EDCB6-7652-46D0-87A3-ED0E643734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ndara" panose="020E0502030303020204" pitchFamily="34" charset="0"/>
            </a:rPr>
            <a:t>LinkedIn</a:t>
          </a:r>
        </a:p>
      </dgm:t>
    </dgm:pt>
    <dgm:pt modelId="{83F16D84-2772-4E62-A17E-629BD15852E8}" type="parTrans" cxnId="{6FCCF676-12C5-4EDC-A0F8-C7E34A0CC99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07C6C61-557E-4886-827C-C7621C274FF7}" type="sibTrans" cxnId="{6FCCF676-12C5-4EDC-A0F8-C7E34A0CC99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AA38349-81C1-421E-834D-FC98976B7A99}" type="pres">
      <dgm:prSet presAssocID="{0ECE2A06-BE6C-41A3-AC9A-8A71627C20E1}" presName="root" presStyleCnt="0">
        <dgm:presLayoutVars>
          <dgm:dir/>
          <dgm:resizeHandles val="exact"/>
        </dgm:presLayoutVars>
      </dgm:prSet>
      <dgm:spPr/>
    </dgm:pt>
    <dgm:pt modelId="{D0A44EC3-5BCB-438E-88BA-13CE3E775D79}" type="pres">
      <dgm:prSet presAssocID="{2DF98A22-3780-41C4-9561-65119431EC9C}" presName="compNode" presStyleCnt="0"/>
      <dgm:spPr/>
    </dgm:pt>
    <dgm:pt modelId="{1CCFD610-650F-4FA1-8AEB-2BBA0113D40B}" type="pres">
      <dgm:prSet presAssocID="{2DF98A22-3780-41C4-9561-65119431EC9C}" presName="bgRect" presStyleLbl="bgShp" presStyleIdx="0" presStyleCnt="3"/>
      <dgm:spPr/>
    </dgm:pt>
    <dgm:pt modelId="{CE7D9452-AB18-4C46-B09E-081C3DC734F7}" type="pres">
      <dgm:prSet presAssocID="{2DF98A22-3780-41C4-9561-65119431EC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43517DD-BF94-4F9C-8D00-7CCD653730B8}" type="pres">
      <dgm:prSet presAssocID="{2DF98A22-3780-41C4-9561-65119431EC9C}" presName="spaceRect" presStyleCnt="0"/>
      <dgm:spPr/>
    </dgm:pt>
    <dgm:pt modelId="{D6FE736B-6165-467F-9DC0-49CC328D3CAB}" type="pres">
      <dgm:prSet presAssocID="{2DF98A22-3780-41C4-9561-65119431EC9C}" presName="parTx" presStyleLbl="revTx" presStyleIdx="0" presStyleCnt="4">
        <dgm:presLayoutVars>
          <dgm:chMax val="0"/>
          <dgm:chPref val="0"/>
        </dgm:presLayoutVars>
      </dgm:prSet>
      <dgm:spPr/>
    </dgm:pt>
    <dgm:pt modelId="{C0B8C718-A6AF-4D56-9544-515BD6C4BA70}" type="pres">
      <dgm:prSet presAssocID="{46D2852B-086B-486F-B499-EDC8EA937F4B}" presName="sibTrans" presStyleCnt="0"/>
      <dgm:spPr/>
    </dgm:pt>
    <dgm:pt modelId="{0B3BE70F-E888-40D9-9E61-1365E7F8D5D9}" type="pres">
      <dgm:prSet presAssocID="{35018ECD-8FA6-46D9-8E96-D64B1B973A59}" presName="compNode" presStyleCnt="0"/>
      <dgm:spPr/>
    </dgm:pt>
    <dgm:pt modelId="{165CAD16-17F1-4413-B180-047A6EBDC1C3}" type="pres">
      <dgm:prSet presAssocID="{35018ECD-8FA6-46D9-8E96-D64B1B973A59}" presName="bgRect" presStyleLbl="bgShp" presStyleIdx="1" presStyleCnt="3"/>
      <dgm:spPr/>
    </dgm:pt>
    <dgm:pt modelId="{98FE284D-96A5-4139-89A6-C4918C0CB064}" type="pres">
      <dgm:prSet presAssocID="{35018ECD-8FA6-46D9-8E96-D64B1B973A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90229B0-D87D-4D24-824B-0CB67885D38F}" type="pres">
      <dgm:prSet presAssocID="{35018ECD-8FA6-46D9-8E96-D64B1B973A59}" presName="spaceRect" presStyleCnt="0"/>
      <dgm:spPr/>
    </dgm:pt>
    <dgm:pt modelId="{D76260E2-1652-4CEA-B08A-4D155E1E499E}" type="pres">
      <dgm:prSet presAssocID="{35018ECD-8FA6-46D9-8E96-D64B1B973A59}" presName="parTx" presStyleLbl="revTx" presStyleIdx="1" presStyleCnt="4">
        <dgm:presLayoutVars>
          <dgm:chMax val="0"/>
          <dgm:chPref val="0"/>
        </dgm:presLayoutVars>
      </dgm:prSet>
      <dgm:spPr/>
    </dgm:pt>
    <dgm:pt modelId="{D347D033-7569-498A-9CE8-4A9033BA5E18}" type="pres">
      <dgm:prSet presAssocID="{6B38DD29-29D3-40B5-A3C7-0A2B20BCA437}" presName="sibTrans" presStyleCnt="0"/>
      <dgm:spPr/>
    </dgm:pt>
    <dgm:pt modelId="{7C427F3B-B59C-4710-833E-0A55FBF0AE24}" type="pres">
      <dgm:prSet presAssocID="{ABDD6DFB-0BF9-4391-A825-3DCD7FDA4663}" presName="compNode" presStyleCnt="0"/>
      <dgm:spPr/>
    </dgm:pt>
    <dgm:pt modelId="{EAC6E9D0-6DD7-47B1-8212-ABD610F17B6D}" type="pres">
      <dgm:prSet presAssocID="{ABDD6DFB-0BF9-4391-A825-3DCD7FDA4663}" presName="bgRect" presStyleLbl="bgShp" presStyleIdx="2" presStyleCnt="3"/>
      <dgm:spPr/>
    </dgm:pt>
    <dgm:pt modelId="{A8F6DCBB-BB70-4BCE-9D54-E6161580907D}" type="pres">
      <dgm:prSet presAssocID="{ABDD6DFB-0BF9-4391-A825-3DCD7FDA46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BA2BF546-5425-4B3A-A6B1-9F62BB9A13B8}" type="pres">
      <dgm:prSet presAssocID="{ABDD6DFB-0BF9-4391-A825-3DCD7FDA4663}" presName="spaceRect" presStyleCnt="0"/>
      <dgm:spPr/>
    </dgm:pt>
    <dgm:pt modelId="{109392AB-33DE-4BCF-9E49-74D1B62CAFCE}" type="pres">
      <dgm:prSet presAssocID="{ABDD6DFB-0BF9-4391-A825-3DCD7FDA4663}" presName="parTx" presStyleLbl="revTx" presStyleIdx="2" presStyleCnt="4">
        <dgm:presLayoutVars>
          <dgm:chMax val="0"/>
          <dgm:chPref val="0"/>
        </dgm:presLayoutVars>
      </dgm:prSet>
      <dgm:spPr/>
    </dgm:pt>
    <dgm:pt modelId="{DE93A01E-BCA8-44FF-AA21-BD6F6AC6B211}" type="pres">
      <dgm:prSet presAssocID="{ABDD6DFB-0BF9-4391-A825-3DCD7FDA4663}" presName="desTx" presStyleLbl="revTx" presStyleIdx="3" presStyleCnt="4">
        <dgm:presLayoutVars/>
      </dgm:prSet>
      <dgm:spPr/>
    </dgm:pt>
  </dgm:ptLst>
  <dgm:cxnLst>
    <dgm:cxn modelId="{BADFA012-80F3-41DC-84D2-7C6FF8C394A5}" type="presOf" srcId="{4432A2C3-25B2-4121-817D-7CD47A72A81A}" destId="{DE93A01E-BCA8-44FF-AA21-BD6F6AC6B211}" srcOrd="0" destOrd="1" presId="urn:microsoft.com/office/officeart/2018/2/layout/IconVerticalSolidList"/>
    <dgm:cxn modelId="{5F245836-7603-4A10-8D77-FAF50FEA4223}" srcId="{0ECE2A06-BE6C-41A3-AC9A-8A71627C20E1}" destId="{2DF98A22-3780-41C4-9561-65119431EC9C}" srcOrd="0" destOrd="0" parTransId="{9F43C450-AFE9-471F-8EAA-65827911EA66}" sibTransId="{46D2852B-086B-486F-B499-EDC8EA937F4B}"/>
    <dgm:cxn modelId="{ED0B664C-DC58-4AB6-95CE-E6FC85DF0FB5}" type="presOf" srcId="{953EDCB6-7652-46D0-87A3-ED0E64373446}" destId="{DE93A01E-BCA8-44FF-AA21-BD6F6AC6B211}" srcOrd="0" destOrd="2" presId="urn:microsoft.com/office/officeart/2018/2/layout/IconVerticalSolidList"/>
    <dgm:cxn modelId="{6FCCF676-12C5-4EDC-A0F8-C7E34A0CC992}" srcId="{ABDD6DFB-0BF9-4391-A825-3DCD7FDA4663}" destId="{953EDCB6-7652-46D0-87A3-ED0E64373446}" srcOrd="2" destOrd="0" parTransId="{83F16D84-2772-4E62-A17E-629BD15852E8}" sibTransId="{007C6C61-557E-4886-827C-C7621C274FF7}"/>
    <dgm:cxn modelId="{DDAE4577-DCA6-49E2-ABC2-E744954EA20A}" srcId="{ABDD6DFB-0BF9-4391-A825-3DCD7FDA4663}" destId="{4432A2C3-25B2-4121-817D-7CD47A72A81A}" srcOrd="1" destOrd="0" parTransId="{84B69AAC-0567-4146-AE71-A4CAA16F7B74}" sibTransId="{2281DD7D-F4B1-498D-BA8D-62B4C83C4BDE}"/>
    <dgm:cxn modelId="{5D68BB58-82BA-4C10-B6D6-9FED43840E04}" type="presOf" srcId="{CD7B3FEE-AF94-44C4-AB50-5BF0E6EF42AD}" destId="{DE93A01E-BCA8-44FF-AA21-BD6F6AC6B211}" srcOrd="0" destOrd="0" presId="urn:microsoft.com/office/officeart/2018/2/layout/IconVerticalSolidList"/>
    <dgm:cxn modelId="{0F59748E-83D3-4EEA-A71F-3124E9C6A3FF}" srcId="{0ECE2A06-BE6C-41A3-AC9A-8A71627C20E1}" destId="{35018ECD-8FA6-46D9-8E96-D64B1B973A59}" srcOrd="1" destOrd="0" parTransId="{D9BC216A-A85B-418F-A965-23A1DD62ADCC}" sibTransId="{6B38DD29-29D3-40B5-A3C7-0A2B20BCA437}"/>
    <dgm:cxn modelId="{A2F29190-D613-416E-B680-70021CDE7096}" type="presOf" srcId="{2DF98A22-3780-41C4-9561-65119431EC9C}" destId="{D6FE736B-6165-467F-9DC0-49CC328D3CAB}" srcOrd="0" destOrd="0" presId="urn:microsoft.com/office/officeart/2018/2/layout/IconVerticalSolidList"/>
    <dgm:cxn modelId="{035E3896-7C55-4EC5-A5E1-730519A44476}" type="presOf" srcId="{35018ECD-8FA6-46D9-8E96-D64B1B973A59}" destId="{D76260E2-1652-4CEA-B08A-4D155E1E499E}" srcOrd="0" destOrd="0" presId="urn:microsoft.com/office/officeart/2018/2/layout/IconVerticalSolidList"/>
    <dgm:cxn modelId="{FC63D49B-CFE6-461B-A92B-C77A1C7C8442}" type="presOf" srcId="{0ECE2A06-BE6C-41A3-AC9A-8A71627C20E1}" destId="{1AA38349-81C1-421E-834D-FC98976B7A99}" srcOrd="0" destOrd="0" presId="urn:microsoft.com/office/officeart/2018/2/layout/IconVerticalSolidList"/>
    <dgm:cxn modelId="{5011D5DE-C0AF-4985-90C9-0D38C134FADD}" srcId="{0ECE2A06-BE6C-41A3-AC9A-8A71627C20E1}" destId="{ABDD6DFB-0BF9-4391-A825-3DCD7FDA4663}" srcOrd="2" destOrd="0" parTransId="{89FA0578-6D78-4E50-A459-56C126B1F468}" sibTransId="{E35E0FD8-E287-479B-8FB5-7EBF0E1C87D7}"/>
    <dgm:cxn modelId="{4B1F5BE9-48B1-4EE7-84EB-7EED867C0798}" srcId="{ABDD6DFB-0BF9-4391-A825-3DCD7FDA4663}" destId="{CD7B3FEE-AF94-44C4-AB50-5BF0E6EF42AD}" srcOrd="0" destOrd="0" parTransId="{48105E97-08C4-412D-AF19-842B57E59C94}" sibTransId="{51B22573-13F5-49D5-9B8E-6E5594032E64}"/>
    <dgm:cxn modelId="{B754DDF5-59DF-4F05-86B3-4766A5BCF376}" type="presOf" srcId="{ABDD6DFB-0BF9-4391-A825-3DCD7FDA4663}" destId="{109392AB-33DE-4BCF-9E49-74D1B62CAFCE}" srcOrd="0" destOrd="0" presId="urn:microsoft.com/office/officeart/2018/2/layout/IconVerticalSolidList"/>
    <dgm:cxn modelId="{59F0BFBF-5690-4C8B-BEEB-DD1031AEEA04}" type="presParOf" srcId="{1AA38349-81C1-421E-834D-FC98976B7A99}" destId="{D0A44EC3-5BCB-438E-88BA-13CE3E775D79}" srcOrd="0" destOrd="0" presId="urn:microsoft.com/office/officeart/2018/2/layout/IconVerticalSolidList"/>
    <dgm:cxn modelId="{BC591248-6EF9-48E4-ABE1-F527D1F90289}" type="presParOf" srcId="{D0A44EC3-5BCB-438E-88BA-13CE3E775D79}" destId="{1CCFD610-650F-4FA1-8AEB-2BBA0113D40B}" srcOrd="0" destOrd="0" presId="urn:microsoft.com/office/officeart/2018/2/layout/IconVerticalSolidList"/>
    <dgm:cxn modelId="{7537B6C8-6C0C-44A2-8FB4-70002C3379E8}" type="presParOf" srcId="{D0A44EC3-5BCB-438E-88BA-13CE3E775D79}" destId="{CE7D9452-AB18-4C46-B09E-081C3DC734F7}" srcOrd="1" destOrd="0" presId="urn:microsoft.com/office/officeart/2018/2/layout/IconVerticalSolidList"/>
    <dgm:cxn modelId="{BA74A432-1440-4C5D-B18A-223150C26436}" type="presParOf" srcId="{D0A44EC3-5BCB-438E-88BA-13CE3E775D79}" destId="{243517DD-BF94-4F9C-8D00-7CCD653730B8}" srcOrd="2" destOrd="0" presId="urn:microsoft.com/office/officeart/2018/2/layout/IconVerticalSolidList"/>
    <dgm:cxn modelId="{3C0C9D65-BDD0-48C5-84CE-866E66EA674B}" type="presParOf" srcId="{D0A44EC3-5BCB-438E-88BA-13CE3E775D79}" destId="{D6FE736B-6165-467F-9DC0-49CC328D3CAB}" srcOrd="3" destOrd="0" presId="urn:microsoft.com/office/officeart/2018/2/layout/IconVerticalSolidList"/>
    <dgm:cxn modelId="{25F17EB9-201E-4D47-997F-33DE3BEAA468}" type="presParOf" srcId="{1AA38349-81C1-421E-834D-FC98976B7A99}" destId="{C0B8C718-A6AF-4D56-9544-515BD6C4BA70}" srcOrd="1" destOrd="0" presId="urn:microsoft.com/office/officeart/2018/2/layout/IconVerticalSolidList"/>
    <dgm:cxn modelId="{B2DEB90A-C2A4-4A8E-A90A-8121490F2370}" type="presParOf" srcId="{1AA38349-81C1-421E-834D-FC98976B7A99}" destId="{0B3BE70F-E888-40D9-9E61-1365E7F8D5D9}" srcOrd="2" destOrd="0" presId="urn:microsoft.com/office/officeart/2018/2/layout/IconVerticalSolidList"/>
    <dgm:cxn modelId="{7D52ADC5-7FD2-4A36-BCE6-789ADD63D455}" type="presParOf" srcId="{0B3BE70F-E888-40D9-9E61-1365E7F8D5D9}" destId="{165CAD16-17F1-4413-B180-047A6EBDC1C3}" srcOrd="0" destOrd="0" presId="urn:microsoft.com/office/officeart/2018/2/layout/IconVerticalSolidList"/>
    <dgm:cxn modelId="{6DB7FC4C-4886-4C40-85BD-4C1F3D786A23}" type="presParOf" srcId="{0B3BE70F-E888-40D9-9E61-1365E7F8D5D9}" destId="{98FE284D-96A5-4139-89A6-C4918C0CB064}" srcOrd="1" destOrd="0" presId="urn:microsoft.com/office/officeart/2018/2/layout/IconVerticalSolidList"/>
    <dgm:cxn modelId="{11BC72F9-FF9D-48F4-9EE1-4EB9B8B482F0}" type="presParOf" srcId="{0B3BE70F-E888-40D9-9E61-1365E7F8D5D9}" destId="{290229B0-D87D-4D24-824B-0CB67885D38F}" srcOrd="2" destOrd="0" presId="urn:microsoft.com/office/officeart/2018/2/layout/IconVerticalSolidList"/>
    <dgm:cxn modelId="{A1E1C221-C73E-48DE-9A6F-0BDEA6E2DF6A}" type="presParOf" srcId="{0B3BE70F-E888-40D9-9E61-1365E7F8D5D9}" destId="{D76260E2-1652-4CEA-B08A-4D155E1E499E}" srcOrd="3" destOrd="0" presId="urn:microsoft.com/office/officeart/2018/2/layout/IconVerticalSolidList"/>
    <dgm:cxn modelId="{51753C1D-3135-4303-B3D4-6B53933FDDF0}" type="presParOf" srcId="{1AA38349-81C1-421E-834D-FC98976B7A99}" destId="{D347D033-7569-498A-9CE8-4A9033BA5E18}" srcOrd="3" destOrd="0" presId="urn:microsoft.com/office/officeart/2018/2/layout/IconVerticalSolidList"/>
    <dgm:cxn modelId="{06963C44-609F-4DCE-87F0-E5D6EC7F3832}" type="presParOf" srcId="{1AA38349-81C1-421E-834D-FC98976B7A99}" destId="{7C427F3B-B59C-4710-833E-0A55FBF0AE24}" srcOrd="4" destOrd="0" presId="urn:microsoft.com/office/officeart/2018/2/layout/IconVerticalSolidList"/>
    <dgm:cxn modelId="{282F975C-ADE2-4541-910D-002B29BB96AB}" type="presParOf" srcId="{7C427F3B-B59C-4710-833E-0A55FBF0AE24}" destId="{EAC6E9D0-6DD7-47B1-8212-ABD610F17B6D}" srcOrd="0" destOrd="0" presId="urn:microsoft.com/office/officeart/2018/2/layout/IconVerticalSolidList"/>
    <dgm:cxn modelId="{3460873B-6521-4371-8EC7-F1A738989E12}" type="presParOf" srcId="{7C427F3B-B59C-4710-833E-0A55FBF0AE24}" destId="{A8F6DCBB-BB70-4BCE-9D54-E6161580907D}" srcOrd="1" destOrd="0" presId="urn:microsoft.com/office/officeart/2018/2/layout/IconVerticalSolidList"/>
    <dgm:cxn modelId="{ACC30ABC-B8E7-4F12-A9F6-310168C35C9F}" type="presParOf" srcId="{7C427F3B-B59C-4710-833E-0A55FBF0AE24}" destId="{BA2BF546-5425-4B3A-A6B1-9F62BB9A13B8}" srcOrd="2" destOrd="0" presId="urn:microsoft.com/office/officeart/2018/2/layout/IconVerticalSolidList"/>
    <dgm:cxn modelId="{99F07B07-9672-4E9C-A97E-E57F00C27612}" type="presParOf" srcId="{7C427F3B-B59C-4710-833E-0A55FBF0AE24}" destId="{109392AB-33DE-4BCF-9E49-74D1B62CAFCE}" srcOrd="3" destOrd="0" presId="urn:microsoft.com/office/officeart/2018/2/layout/IconVerticalSolidList"/>
    <dgm:cxn modelId="{0B491D38-3ED6-4E8E-926D-3CF562385887}" type="presParOf" srcId="{7C427F3B-B59C-4710-833E-0A55FBF0AE24}" destId="{DE93A01E-BCA8-44FF-AA21-BD6F6AC6B21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1E5D09-64E7-4DFE-9582-1A8F1DF5A72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4B832C-6E72-445F-B772-F2D5FE5E67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ndara" panose="020E0502030303020204" pitchFamily="34" charset="0"/>
            </a:rPr>
            <a:t>Benefits:</a:t>
          </a:r>
        </a:p>
      </dgm:t>
    </dgm:pt>
    <dgm:pt modelId="{DC7F7CE3-C468-4A47-8259-1245F2302D67}" type="parTrans" cxnId="{E5472AD1-BA04-4FD5-8EB2-8E3BABDCBD6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FC41E0D-35D5-4022-B498-D0E663852C30}" type="sibTrans" cxnId="{E5472AD1-BA04-4FD5-8EB2-8E3BABDCBD6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F713545-C897-440D-8C0F-BCE4E868A2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Candara" panose="020E0502030303020204" pitchFamily="34" charset="0"/>
            </a:rPr>
            <a:t>For users:</a:t>
          </a:r>
        </a:p>
      </dgm:t>
    </dgm:pt>
    <dgm:pt modelId="{81D36868-3830-4FF5-ACCD-7572F4B82DD5}" type="parTrans" cxnId="{0D2E3F18-2F34-4E9A-A13B-96B2126D99B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07A1771-E023-4CA2-93CE-192EF3950DB6}" type="sibTrans" cxnId="{0D2E3F18-2F34-4E9A-A13B-96B2126D99B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9142EA4-D064-4100-B8BE-2BB43826CC1A}">
      <dgm:prSet custT="1"/>
      <dgm:spPr/>
      <dgm:t>
        <a:bodyPr/>
        <a:lstStyle/>
        <a:p>
          <a:r>
            <a:rPr lang="en-US" sz="2000" dirty="0">
              <a:latin typeface="Candara" panose="020E0502030303020204" pitchFamily="34" charset="0"/>
            </a:rPr>
            <a:t>Access to basic features for free</a:t>
          </a:r>
        </a:p>
      </dgm:t>
    </dgm:pt>
    <dgm:pt modelId="{5A958AC4-A7D9-45D3-A328-8EE5A1B82C28}" type="parTrans" cxnId="{03BEC264-1D80-4595-B388-B2EE4C177A6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6B1B2ED-D6B9-4EC9-8E10-D06A3B44A044}" type="sibTrans" cxnId="{03BEC264-1D80-4595-B388-B2EE4C177A6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5A744C-D23B-4B9B-8906-EAA652776333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Flexibility</a:t>
          </a:r>
        </a:p>
      </dgm:t>
    </dgm:pt>
    <dgm:pt modelId="{32C9D61C-2389-426E-AEF7-BB0F1C944334}" type="parTrans" cxnId="{2D2F9146-F5A6-4E94-A249-884A3A3DA62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8E120A1-CD06-4DDD-84A8-617B32FE5D11}" type="sibTrans" cxnId="{2D2F9146-F5A6-4E94-A249-884A3A3DA621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AA4E2C5-2359-4CE4-A3E6-087260C5E378}">
      <dgm:prSet custT="1"/>
      <dgm:spPr/>
      <dgm:t>
        <a:bodyPr/>
        <a:lstStyle/>
        <a:p>
          <a:r>
            <a:rPr lang="en-US" sz="2000">
              <a:latin typeface="Candara" panose="020E0502030303020204" pitchFamily="34" charset="0"/>
            </a:rPr>
            <a:t>Cost savings</a:t>
          </a:r>
        </a:p>
      </dgm:t>
    </dgm:pt>
    <dgm:pt modelId="{FD92915C-3D0A-45DF-BF3E-D7FF6AF0759F}" type="parTrans" cxnId="{33EC4161-5D38-4232-85D3-8936AA6D07B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9518894-4F16-48E1-9603-50E047170B4B}" type="sibTrans" cxnId="{33EC4161-5D38-4232-85D3-8936AA6D07B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EC52E3B-8456-4DDF-9FB3-CF79312DA9D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ndara" panose="020E0502030303020204" pitchFamily="34" charset="0"/>
            </a:rPr>
            <a:t>Drawbacks:</a:t>
          </a:r>
        </a:p>
      </dgm:t>
    </dgm:pt>
    <dgm:pt modelId="{AA242EFA-CF76-49C8-93CB-158B4EC08F05}" type="parTrans" cxnId="{740A9AB4-2D08-48E9-BDCF-537233ED2E3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1E4B582-4B01-4738-AFA3-9124E0FDFDFC}" type="sibTrans" cxnId="{740A9AB4-2D08-48E9-BDCF-537233ED2E3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B6B86BD-BA21-496D-B0F9-F6012C5A40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Revenue dependence on premium users</a:t>
          </a:r>
        </a:p>
      </dgm:t>
    </dgm:pt>
    <dgm:pt modelId="{D2FD9896-0155-4803-A98B-EA0397EA4E79}" type="parTrans" cxnId="{F89304DF-D3C9-472C-B719-9D25087300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7E05D0B-31E5-4B61-9D15-4B6393039C23}" type="sibTrans" cxnId="{F89304DF-D3C9-472C-B719-9D250873000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D9D5EE2-BF96-406E-A659-F6D6C38C13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Balancing free and premium features</a:t>
          </a:r>
        </a:p>
      </dgm:t>
    </dgm:pt>
    <dgm:pt modelId="{2DBB7B55-2DCE-4856-83DA-1F1110055D68}" type="parTrans" cxnId="{87F51E0A-DC46-47C8-88D5-3263D6E54CC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04CFB39-EE24-41D7-B57F-9A7309DFD4A2}" type="sibTrans" cxnId="{87F51E0A-DC46-47C8-88D5-3263D6E54CC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A446424-7B6E-4EB4-9E1F-E4697FD204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User expectations</a:t>
          </a:r>
        </a:p>
      </dgm:t>
    </dgm:pt>
    <dgm:pt modelId="{C033B047-E898-4C33-A414-6BB610D91BA9}" type="parTrans" cxnId="{880C3AE5-8414-4136-BAE7-CF5B1FE4C8F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84C0F8A-F756-4E84-8978-B13F287B759E}" type="sibTrans" cxnId="{880C3AE5-8414-4136-BAE7-CF5B1FE4C8F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418FD93-BD70-4F76-BCAD-DA0EA2E74D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Candara" panose="020E0502030303020204" pitchFamily="34" charset="0"/>
            </a:rPr>
            <a:t>Competition</a:t>
          </a:r>
        </a:p>
      </dgm:t>
    </dgm:pt>
    <dgm:pt modelId="{97B4AE70-EC5D-48A7-80D5-EA867677174A}" type="parTrans" cxnId="{1237CC8E-E4E9-4140-9078-2B7C1F33CB0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9E05E05-36A9-4C4D-801C-76817B23FEEA}" type="sibTrans" cxnId="{1237CC8E-E4E9-4140-9078-2B7C1F33CB0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AC4AA64-0A49-4C61-AB7C-AE4DE7C5A6B2}" type="pres">
      <dgm:prSet presAssocID="{141E5D09-64E7-4DFE-9582-1A8F1DF5A723}" presName="root" presStyleCnt="0">
        <dgm:presLayoutVars>
          <dgm:dir/>
          <dgm:resizeHandles val="exact"/>
        </dgm:presLayoutVars>
      </dgm:prSet>
      <dgm:spPr/>
    </dgm:pt>
    <dgm:pt modelId="{B843B89C-C01D-4804-9BC8-E9CE98EFB222}" type="pres">
      <dgm:prSet presAssocID="{1E4B832C-6E72-445F-B772-F2D5FE5E6724}" presName="compNode" presStyleCnt="0"/>
      <dgm:spPr/>
    </dgm:pt>
    <dgm:pt modelId="{39ACE276-9B7E-4C02-A7E6-226C771A4E4A}" type="pres">
      <dgm:prSet presAssocID="{1E4B832C-6E72-445F-B772-F2D5FE5E6724}" presName="iconRect" presStyleLbl="node1" presStyleIdx="0" presStyleCnt="2"/>
      <dgm:spPr>
        <a:blipFill rotWithShape="1">
          <a:blip xmlns:r="http://schemas.openxmlformats.org/officeDocument/2006/relationships" r:embed="rId1" cstate="print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9E64F644-DC88-411F-82ED-850521F01BD7}" type="pres">
      <dgm:prSet presAssocID="{1E4B832C-6E72-445F-B772-F2D5FE5E6724}" presName="iconSpace" presStyleCnt="0"/>
      <dgm:spPr/>
    </dgm:pt>
    <dgm:pt modelId="{9A8A3E8C-BA4F-4918-BDBE-E9349A2FD754}" type="pres">
      <dgm:prSet presAssocID="{1E4B832C-6E72-445F-B772-F2D5FE5E6724}" presName="parTx" presStyleLbl="revTx" presStyleIdx="0" presStyleCnt="4">
        <dgm:presLayoutVars>
          <dgm:chMax val="0"/>
          <dgm:chPref val="0"/>
        </dgm:presLayoutVars>
      </dgm:prSet>
      <dgm:spPr/>
    </dgm:pt>
    <dgm:pt modelId="{5626BD28-558A-458F-BA3E-7BCFB81360B1}" type="pres">
      <dgm:prSet presAssocID="{1E4B832C-6E72-445F-B772-F2D5FE5E6724}" presName="txSpace" presStyleCnt="0"/>
      <dgm:spPr/>
    </dgm:pt>
    <dgm:pt modelId="{C8C0AB17-7021-4C9E-A733-6F5160FB7B65}" type="pres">
      <dgm:prSet presAssocID="{1E4B832C-6E72-445F-B772-F2D5FE5E6724}" presName="desTx" presStyleLbl="revTx" presStyleIdx="1" presStyleCnt="4">
        <dgm:presLayoutVars/>
      </dgm:prSet>
      <dgm:spPr/>
    </dgm:pt>
    <dgm:pt modelId="{C08D62C7-3C8E-4EAF-AE0F-C80900DC7E15}" type="pres">
      <dgm:prSet presAssocID="{FFC41E0D-35D5-4022-B498-D0E663852C30}" presName="sibTrans" presStyleCnt="0"/>
      <dgm:spPr/>
    </dgm:pt>
    <dgm:pt modelId="{B04152D0-78C0-45C2-95F6-5BFA96DF5DE0}" type="pres">
      <dgm:prSet presAssocID="{7EC52E3B-8456-4DDF-9FB3-CF79312DA9DA}" presName="compNode" presStyleCnt="0"/>
      <dgm:spPr/>
    </dgm:pt>
    <dgm:pt modelId="{A8A0782E-CCB2-4E7B-A3D9-F1905B364BFB}" type="pres">
      <dgm:prSet presAssocID="{7EC52E3B-8456-4DDF-9FB3-CF79312DA9DA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B55ED4E-6D1A-4872-96EF-73D9E263080B}" type="pres">
      <dgm:prSet presAssocID="{7EC52E3B-8456-4DDF-9FB3-CF79312DA9DA}" presName="iconSpace" presStyleCnt="0"/>
      <dgm:spPr/>
    </dgm:pt>
    <dgm:pt modelId="{A2668764-A93E-44B8-B44C-24FE46CED951}" type="pres">
      <dgm:prSet presAssocID="{7EC52E3B-8456-4DDF-9FB3-CF79312DA9DA}" presName="parTx" presStyleLbl="revTx" presStyleIdx="2" presStyleCnt="4">
        <dgm:presLayoutVars>
          <dgm:chMax val="0"/>
          <dgm:chPref val="0"/>
        </dgm:presLayoutVars>
      </dgm:prSet>
      <dgm:spPr/>
    </dgm:pt>
    <dgm:pt modelId="{C34A8BED-DFA8-401D-A39E-5A464495C80B}" type="pres">
      <dgm:prSet presAssocID="{7EC52E3B-8456-4DDF-9FB3-CF79312DA9DA}" presName="txSpace" presStyleCnt="0"/>
      <dgm:spPr/>
    </dgm:pt>
    <dgm:pt modelId="{03E0A047-D513-49E2-91D7-4D988E9A7264}" type="pres">
      <dgm:prSet presAssocID="{7EC52E3B-8456-4DDF-9FB3-CF79312DA9DA}" presName="desTx" presStyleLbl="revTx" presStyleIdx="3" presStyleCnt="4">
        <dgm:presLayoutVars/>
      </dgm:prSet>
      <dgm:spPr/>
    </dgm:pt>
  </dgm:ptLst>
  <dgm:cxnLst>
    <dgm:cxn modelId="{87F51E0A-DC46-47C8-88D5-3263D6E54CCA}" srcId="{7EC52E3B-8456-4DDF-9FB3-CF79312DA9DA}" destId="{9D9D5EE2-BF96-406E-A659-F6D6C38C1385}" srcOrd="1" destOrd="0" parTransId="{2DBB7B55-2DCE-4856-83DA-1F1110055D68}" sibTransId="{E04CFB39-EE24-41D7-B57F-9A7309DFD4A2}"/>
    <dgm:cxn modelId="{1FFF4110-905C-4B85-A41F-D5021FA8962B}" type="presOf" srcId="{8418FD93-BD70-4F76-BCAD-DA0EA2E74D36}" destId="{03E0A047-D513-49E2-91D7-4D988E9A7264}" srcOrd="0" destOrd="3" presId="urn:microsoft.com/office/officeart/2018/2/layout/IconLabelDescriptionList"/>
    <dgm:cxn modelId="{0D2E3F18-2F34-4E9A-A13B-96B2126D99BB}" srcId="{1E4B832C-6E72-445F-B772-F2D5FE5E6724}" destId="{DF713545-C897-440D-8C0F-BCE4E868A218}" srcOrd="0" destOrd="0" parTransId="{81D36868-3830-4FF5-ACCD-7572F4B82DD5}" sibTransId="{607A1771-E023-4CA2-93CE-192EF3950DB6}"/>
    <dgm:cxn modelId="{E04A191E-9049-44CD-ADC2-8CA61D88E80F}" type="presOf" srcId="{141E5D09-64E7-4DFE-9582-1A8F1DF5A723}" destId="{BAC4AA64-0A49-4C61-AB7C-AE4DE7C5A6B2}" srcOrd="0" destOrd="0" presId="urn:microsoft.com/office/officeart/2018/2/layout/IconLabelDescriptionList"/>
    <dgm:cxn modelId="{48CB4F25-7211-471A-BC14-9C9ED12608C5}" type="presOf" srcId="{1B6B86BD-BA21-496D-B0F9-F6012C5A401F}" destId="{03E0A047-D513-49E2-91D7-4D988E9A7264}" srcOrd="0" destOrd="0" presId="urn:microsoft.com/office/officeart/2018/2/layout/IconLabelDescriptionList"/>
    <dgm:cxn modelId="{33EC4161-5D38-4232-85D3-8936AA6D07B6}" srcId="{DF713545-C897-440D-8C0F-BCE4E868A218}" destId="{CAA4E2C5-2359-4CE4-A3E6-087260C5E378}" srcOrd="2" destOrd="0" parTransId="{FD92915C-3D0A-45DF-BF3E-D7FF6AF0759F}" sibTransId="{F9518894-4F16-48E1-9603-50E047170B4B}"/>
    <dgm:cxn modelId="{03BEC264-1D80-4595-B388-B2EE4C177A6C}" srcId="{DF713545-C897-440D-8C0F-BCE4E868A218}" destId="{A9142EA4-D064-4100-B8BE-2BB43826CC1A}" srcOrd="0" destOrd="0" parTransId="{5A958AC4-A7D9-45D3-A328-8EE5A1B82C28}" sibTransId="{06B1B2ED-D6B9-4EC9-8E10-D06A3B44A044}"/>
    <dgm:cxn modelId="{2D2F9146-F5A6-4E94-A249-884A3A3DA621}" srcId="{DF713545-C897-440D-8C0F-BCE4E868A218}" destId="{755A744C-D23B-4B9B-8906-EAA652776333}" srcOrd="1" destOrd="0" parTransId="{32C9D61C-2389-426E-AEF7-BB0F1C944334}" sibTransId="{38E120A1-CD06-4DDD-84A8-617B32FE5D11}"/>
    <dgm:cxn modelId="{611ED369-34A6-4EA1-9E75-C48215E8E5C8}" type="presOf" srcId="{9D9D5EE2-BF96-406E-A659-F6D6C38C1385}" destId="{03E0A047-D513-49E2-91D7-4D988E9A7264}" srcOrd="0" destOrd="1" presId="urn:microsoft.com/office/officeart/2018/2/layout/IconLabelDescriptionList"/>
    <dgm:cxn modelId="{43C2685A-5EF0-4ECC-B8CC-603402DAFF69}" type="presOf" srcId="{CAA4E2C5-2359-4CE4-A3E6-087260C5E378}" destId="{C8C0AB17-7021-4C9E-A733-6F5160FB7B65}" srcOrd="0" destOrd="3" presId="urn:microsoft.com/office/officeart/2018/2/layout/IconLabelDescriptionList"/>
    <dgm:cxn modelId="{844ED15A-CAC5-412E-99D9-0A54A7B46EFE}" type="presOf" srcId="{A9142EA4-D064-4100-B8BE-2BB43826CC1A}" destId="{C8C0AB17-7021-4C9E-A733-6F5160FB7B65}" srcOrd="0" destOrd="1" presId="urn:microsoft.com/office/officeart/2018/2/layout/IconLabelDescriptionList"/>
    <dgm:cxn modelId="{1237CC8E-E4E9-4140-9078-2B7C1F33CB02}" srcId="{7EC52E3B-8456-4DDF-9FB3-CF79312DA9DA}" destId="{8418FD93-BD70-4F76-BCAD-DA0EA2E74D36}" srcOrd="3" destOrd="0" parTransId="{97B4AE70-EC5D-48A7-80D5-EA867677174A}" sibTransId="{E9E05E05-36A9-4C4D-801C-76817B23FEEA}"/>
    <dgm:cxn modelId="{754ACAAE-1E47-46D0-A558-ABC27811F37E}" type="presOf" srcId="{2A446424-7B6E-4EB4-9E1F-E4697FD2041A}" destId="{03E0A047-D513-49E2-91D7-4D988E9A7264}" srcOrd="0" destOrd="2" presId="urn:microsoft.com/office/officeart/2018/2/layout/IconLabelDescriptionList"/>
    <dgm:cxn modelId="{6C15DCB0-CD8C-4D5A-8E13-87B7569002B6}" type="presOf" srcId="{755A744C-D23B-4B9B-8906-EAA652776333}" destId="{C8C0AB17-7021-4C9E-A733-6F5160FB7B65}" srcOrd="0" destOrd="2" presId="urn:microsoft.com/office/officeart/2018/2/layout/IconLabelDescriptionList"/>
    <dgm:cxn modelId="{740A9AB4-2D08-48E9-BDCF-537233ED2E3E}" srcId="{141E5D09-64E7-4DFE-9582-1A8F1DF5A723}" destId="{7EC52E3B-8456-4DDF-9FB3-CF79312DA9DA}" srcOrd="1" destOrd="0" parTransId="{AA242EFA-CF76-49C8-93CB-158B4EC08F05}" sibTransId="{D1E4B582-4B01-4738-AFA3-9124E0FDFDFC}"/>
    <dgm:cxn modelId="{0353AFCF-0883-4747-B69D-CBE88FC159A8}" type="presOf" srcId="{1E4B832C-6E72-445F-B772-F2D5FE5E6724}" destId="{9A8A3E8C-BA4F-4918-BDBE-E9349A2FD754}" srcOrd="0" destOrd="0" presId="urn:microsoft.com/office/officeart/2018/2/layout/IconLabelDescriptionList"/>
    <dgm:cxn modelId="{E5472AD1-BA04-4FD5-8EB2-8E3BABDCBD60}" srcId="{141E5D09-64E7-4DFE-9582-1A8F1DF5A723}" destId="{1E4B832C-6E72-445F-B772-F2D5FE5E6724}" srcOrd="0" destOrd="0" parTransId="{DC7F7CE3-C468-4A47-8259-1245F2302D67}" sibTransId="{FFC41E0D-35D5-4022-B498-D0E663852C30}"/>
    <dgm:cxn modelId="{7ACD2DDA-0AE0-438E-A898-C539124E1193}" type="presOf" srcId="{DF713545-C897-440D-8C0F-BCE4E868A218}" destId="{C8C0AB17-7021-4C9E-A733-6F5160FB7B65}" srcOrd="0" destOrd="0" presId="urn:microsoft.com/office/officeart/2018/2/layout/IconLabelDescriptionList"/>
    <dgm:cxn modelId="{F89304DF-D3C9-472C-B719-9D250873000B}" srcId="{7EC52E3B-8456-4DDF-9FB3-CF79312DA9DA}" destId="{1B6B86BD-BA21-496D-B0F9-F6012C5A401F}" srcOrd="0" destOrd="0" parTransId="{D2FD9896-0155-4803-A98B-EA0397EA4E79}" sibTransId="{57E05D0B-31E5-4B61-9D15-4B6393039C23}"/>
    <dgm:cxn modelId="{880C3AE5-8414-4136-BAE7-CF5B1FE4C8F4}" srcId="{7EC52E3B-8456-4DDF-9FB3-CF79312DA9DA}" destId="{2A446424-7B6E-4EB4-9E1F-E4697FD2041A}" srcOrd="2" destOrd="0" parTransId="{C033B047-E898-4C33-A414-6BB610D91BA9}" sibTransId="{284C0F8A-F756-4E84-8978-B13F287B759E}"/>
    <dgm:cxn modelId="{4A2BF4F8-B1FA-4C9E-818C-4CA7F3900D14}" type="presOf" srcId="{7EC52E3B-8456-4DDF-9FB3-CF79312DA9DA}" destId="{A2668764-A93E-44B8-B44C-24FE46CED951}" srcOrd="0" destOrd="0" presId="urn:microsoft.com/office/officeart/2018/2/layout/IconLabelDescriptionList"/>
    <dgm:cxn modelId="{B69818F0-648D-40D9-B140-8BC9D6AB9182}" type="presParOf" srcId="{BAC4AA64-0A49-4C61-AB7C-AE4DE7C5A6B2}" destId="{B843B89C-C01D-4804-9BC8-E9CE98EFB222}" srcOrd="0" destOrd="0" presId="urn:microsoft.com/office/officeart/2018/2/layout/IconLabelDescriptionList"/>
    <dgm:cxn modelId="{E42A9C1D-D37F-464D-BBF1-ADB0367242A1}" type="presParOf" srcId="{B843B89C-C01D-4804-9BC8-E9CE98EFB222}" destId="{39ACE276-9B7E-4C02-A7E6-226C771A4E4A}" srcOrd="0" destOrd="0" presId="urn:microsoft.com/office/officeart/2018/2/layout/IconLabelDescriptionList"/>
    <dgm:cxn modelId="{6FB3B963-4FF4-4275-BE41-797C5D2EC30F}" type="presParOf" srcId="{B843B89C-C01D-4804-9BC8-E9CE98EFB222}" destId="{9E64F644-DC88-411F-82ED-850521F01BD7}" srcOrd="1" destOrd="0" presId="urn:microsoft.com/office/officeart/2018/2/layout/IconLabelDescriptionList"/>
    <dgm:cxn modelId="{8E01CDC5-F009-4C76-AF8C-50D863016AE2}" type="presParOf" srcId="{B843B89C-C01D-4804-9BC8-E9CE98EFB222}" destId="{9A8A3E8C-BA4F-4918-BDBE-E9349A2FD754}" srcOrd="2" destOrd="0" presId="urn:microsoft.com/office/officeart/2018/2/layout/IconLabelDescriptionList"/>
    <dgm:cxn modelId="{181AC9B7-E503-40D6-83A7-7DD822B4B9AB}" type="presParOf" srcId="{B843B89C-C01D-4804-9BC8-E9CE98EFB222}" destId="{5626BD28-558A-458F-BA3E-7BCFB81360B1}" srcOrd="3" destOrd="0" presId="urn:microsoft.com/office/officeart/2018/2/layout/IconLabelDescriptionList"/>
    <dgm:cxn modelId="{23197315-6C43-45E5-9721-58100AAC937C}" type="presParOf" srcId="{B843B89C-C01D-4804-9BC8-E9CE98EFB222}" destId="{C8C0AB17-7021-4C9E-A733-6F5160FB7B65}" srcOrd="4" destOrd="0" presId="urn:microsoft.com/office/officeart/2018/2/layout/IconLabelDescriptionList"/>
    <dgm:cxn modelId="{C1EEC275-DBA8-4FEE-A844-3210DBAF61A3}" type="presParOf" srcId="{BAC4AA64-0A49-4C61-AB7C-AE4DE7C5A6B2}" destId="{C08D62C7-3C8E-4EAF-AE0F-C80900DC7E15}" srcOrd="1" destOrd="0" presId="urn:microsoft.com/office/officeart/2018/2/layout/IconLabelDescriptionList"/>
    <dgm:cxn modelId="{829FE404-C828-404C-96BE-507560B01564}" type="presParOf" srcId="{BAC4AA64-0A49-4C61-AB7C-AE4DE7C5A6B2}" destId="{B04152D0-78C0-45C2-95F6-5BFA96DF5DE0}" srcOrd="2" destOrd="0" presId="urn:microsoft.com/office/officeart/2018/2/layout/IconLabelDescriptionList"/>
    <dgm:cxn modelId="{66381910-0D16-418B-B650-C1013DBE9BD3}" type="presParOf" srcId="{B04152D0-78C0-45C2-95F6-5BFA96DF5DE0}" destId="{A8A0782E-CCB2-4E7B-A3D9-F1905B364BFB}" srcOrd="0" destOrd="0" presId="urn:microsoft.com/office/officeart/2018/2/layout/IconLabelDescriptionList"/>
    <dgm:cxn modelId="{42307460-1619-4597-9446-FE4C4C2E0717}" type="presParOf" srcId="{B04152D0-78C0-45C2-95F6-5BFA96DF5DE0}" destId="{9B55ED4E-6D1A-4872-96EF-73D9E263080B}" srcOrd="1" destOrd="0" presId="urn:microsoft.com/office/officeart/2018/2/layout/IconLabelDescriptionList"/>
    <dgm:cxn modelId="{68406203-A3ED-4803-BD52-A5D1D5B9EB8A}" type="presParOf" srcId="{B04152D0-78C0-45C2-95F6-5BFA96DF5DE0}" destId="{A2668764-A93E-44B8-B44C-24FE46CED951}" srcOrd="2" destOrd="0" presId="urn:microsoft.com/office/officeart/2018/2/layout/IconLabelDescriptionList"/>
    <dgm:cxn modelId="{988B6CF7-568C-4DAA-8838-225FCC3F47A3}" type="presParOf" srcId="{B04152D0-78C0-45C2-95F6-5BFA96DF5DE0}" destId="{C34A8BED-DFA8-401D-A39E-5A464495C80B}" srcOrd="3" destOrd="0" presId="urn:microsoft.com/office/officeart/2018/2/layout/IconLabelDescriptionList"/>
    <dgm:cxn modelId="{1C6AA1DA-F60F-4F39-B4AF-77D5B880A10D}" type="presParOf" srcId="{B04152D0-78C0-45C2-95F6-5BFA96DF5DE0}" destId="{03E0A047-D513-49E2-91D7-4D988E9A726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51FEF-0001-49FF-8C6D-D3D98C87427E}">
      <dsp:nvSpPr>
        <dsp:cNvPr id="0" name=""/>
        <dsp:cNvSpPr/>
      </dsp:nvSpPr>
      <dsp:spPr>
        <a:xfrm>
          <a:off x="2315383" y="13475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62661-24F7-4A02-97D9-3DC1C901EC07}">
      <dsp:nvSpPr>
        <dsp:cNvPr id="0" name=""/>
        <dsp:cNvSpPr/>
      </dsp:nvSpPr>
      <dsp:spPr>
        <a:xfrm>
          <a:off x="1127383" y="2750251"/>
          <a:ext cx="4320000" cy="186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A platform, in the context of software development, refers to a set of software applications and tools that provide a foundation for building and deploying software applications. </a:t>
          </a:r>
        </a:p>
      </dsp:txBody>
      <dsp:txXfrm>
        <a:off x="1127383" y="2750251"/>
        <a:ext cx="4320000" cy="1861083"/>
      </dsp:txXfrm>
    </dsp:sp>
    <dsp:sp modelId="{76A986B5-858E-41D1-85C0-9A85C49710B5}">
      <dsp:nvSpPr>
        <dsp:cNvPr id="0" name=""/>
        <dsp:cNvSpPr/>
      </dsp:nvSpPr>
      <dsp:spPr>
        <a:xfrm>
          <a:off x="7391383" y="13475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04872-83E5-466D-A71C-0CAA6EC12089}">
      <dsp:nvSpPr>
        <dsp:cNvPr id="0" name=""/>
        <dsp:cNvSpPr/>
      </dsp:nvSpPr>
      <dsp:spPr>
        <a:xfrm>
          <a:off x="6203383" y="2750251"/>
          <a:ext cx="4320000" cy="1861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A platform typically includes a combination of programming languages, software frameworks, libraries, and tools that enable developers to create software products efficiently and effectively.</a:t>
          </a:r>
        </a:p>
      </dsp:txBody>
      <dsp:txXfrm>
        <a:off x="6203383" y="2750251"/>
        <a:ext cx="4320000" cy="186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2A2AD-192B-4F2B-83AD-6E71A95AC899}">
      <dsp:nvSpPr>
        <dsp:cNvPr id="0" name=""/>
        <dsp:cNvSpPr/>
      </dsp:nvSpPr>
      <dsp:spPr>
        <a:xfrm>
          <a:off x="0" y="2317"/>
          <a:ext cx="116507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A378E-37E8-4D1D-83C4-A7E7498C1322}">
      <dsp:nvSpPr>
        <dsp:cNvPr id="0" name=""/>
        <dsp:cNvSpPr/>
      </dsp:nvSpPr>
      <dsp:spPr>
        <a:xfrm>
          <a:off x="0" y="2317"/>
          <a:ext cx="11650766" cy="158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Product-oriented platforms: These platforms focus on the development, distribution, and sale of software products. Examples include operating systems, software applications, and video games.</a:t>
          </a:r>
        </a:p>
      </dsp:txBody>
      <dsp:txXfrm>
        <a:off x="0" y="2317"/>
        <a:ext cx="11650766" cy="1580485"/>
      </dsp:txXfrm>
    </dsp:sp>
    <dsp:sp modelId="{B136F443-8812-4430-A960-E2B55AC22A5E}">
      <dsp:nvSpPr>
        <dsp:cNvPr id="0" name=""/>
        <dsp:cNvSpPr/>
      </dsp:nvSpPr>
      <dsp:spPr>
        <a:xfrm>
          <a:off x="0" y="1582802"/>
          <a:ext cx="116507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C281C-5FB5-4653-BD18-6CE62A29DD32}">
      <dsp:nvSpPr>
        <dsp:cNvPr id="0" name=""/>
        <dsp:cNvSpPr/>
      </dsp:nvSpPr>
      <dsp:spPr>
        <a:xfrm>
          <a:off x="0" y="1582802"/>
          <a:ext cx="11650766" cy="158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Service-oriented platforms: These platforms focus on the provision of services, such as consulting, legal, or financial services. Examples include Upwork, Freelancer, and Fiverr.</a:t>
          </a:r>
        </a:p>
      </dsp:txBody>
      <dsp:txXfrm>
        <a:off x="0" y="1582802"/>
        <a:ext cx="11650766" cy="1580485"/>
      </dsp:txXfrm>
    </dsp:sp>
    <dsp:sp modelId="{FFE1ED8B-354E-40F6-A3BF-FA457AC08D48}">
      <dsp:nvSpPr>
        <dsp:cNvPr id="0" name=""/>
        <dsp:cNvSpPr/>
      </dsp:nvSpPr>
      <dsp:spPr>
        <a:xfrm>
          <a:off x="0" y="3163288"/>
          <a:ext cx="116507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BA6B5-288C-460C-9395-78A2062B31C5}">
      <dsp:nvSpPr>
        <dsp:cNvPr id="0" name=""/>
        <dsp:cNvSpPr/>
      </dsp:nvSpPr>
      <dsp:spPr>
        <a:xfrm>
          <a:off x="0" y="3163288"/>
          <a:ext cx="11650766" cy="1580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ndara" panose="020E0502030303020204" pitchFamily="34" charset="0"/>
            </a:rPr>
            <a:t>Hybrid platforms: These platforms combine elements of product-oriented and service-oriented platforms. Examples include Amazon, which sells physical products and offers services such as cloud computing and advertising.</a:t>
          </a:r>
        </a:p>
      </dsp:txBody>
      <dsp:txXfrm>
        <a:off x="0" y="3163288"/>
        <a:ext cx="11650766" cy="1580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3AAE4-CC97-4323-B638-6F5956C72F82}">
      <dsp:nvSpPr>
        <dsp:cNvPr id="0" name=""/>
        <dsp:cNvSpPr/>
      </dsp:nvSpPr>
      <dsp:spPr>
        <a:xfrm>
          <a:off x="725044" y="794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Uber</a:t>
          </a:r>
        </a:p>
      </dsp:txBody>
      <dsp:txXfrm>
        <a:off x="725044" y="794"/>
        <a:ext cx="2372250" cy="1423350"/>
      </dsp:txXfrm>
    </dsp:sp>
    <dsp:sp modelId="{3EFC32CB-F9C1-42D8-8118-343E24067216}">
      <dsp:nvSpPr>
        <dsp:cNvPr id="0" name=""/>
        <dsp:cNvSpPr/>
      </dsp:nvSpPr>
      <dsp:spPr>
        <a:xfrm>
          <a:off x="3334520" y="794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Airbnb</a:t>
          </a:r>
        </a:p>
      </dsp:txBody>
      <dsp:txXfrm>
        <a:off x="3334520" y="794"/>
        <a:ext cx="2372250" cy="1423350"/>
      </dsp:txXfrm>
    </dsp:sp>
    <dsp:sp modelId="{8C0E22F4-3CB9-44CC-9128-6099704D2CA3}">
      <dsp:nvSpPr>
        <dsp:cNvPr id="0" name=""/>
        <dsp:cNvSpPr/>
      </dsp:nvSpPr>
      <dsp:spPr>
        <a:xfrm>
          <a:off x="5943996" y="794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TaskRabbit</a:t>
          </a:r>
        </a:p>
      </dsp:txBody>
      <dsp:txXfrm>
        <a:off x="5943996" y="794"/>
        <a:ext cx="2372250" cy="1423350"/>
      </dsp:txXfrm>
    </dsp:sp>
    <dsp:sp modelId="{FE655F3A-9276-4330-AC95-85AEDC8F7A25}">
      <dsp:nvSpPr>
        <dsp:cNvPr id="0" name=""/>
        <dsp:cNvSpPr/>
      </dsp:nvSpPr>
      <dsp:spPr>
        <a:xfrm>
          <a:off x="8553472" y="794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Upwork</a:t>
          </a:r>
        </a:p>
      </dsp:txBody>
      <dsp:txXfrm>
        <a:off x="8553472" y="794"/>
        <a:ext cx="2372250" cy="1423350"/>
      </dsp:txXfrm>
    </dsp:sp>
    <dsp:sp modelId="{25498311-9CD1-418F-A70A-3F87B5727DA1}">
      <dsp:nvSpPr>
        <dsp:cNvPr id="0" name=""/>
        <dsp:cNvSpPr/>
      </dsp:nvSpPr>
      <dsp:spPr>
        <a:xfrm>
          <a:off x="725044" y="1661370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Fiverr</a:t>
          </a:r>
        </a:p>
      </dsp:txBody>
      <dsp:txXfrm>
        <a:off x="725044" y="1661370"/>
        <a:ext cx="2372250" cy="1423350"/>
      </dsp:txXfrm>
    </dsp:sp>
    <dsp:sp modelId="{D16D2F0A-1E1E-4CB0-9D1A-4F1240EFD349}">
      <dsp:nvSpPr>
        <dsp:cNvPr id="0" name=""/>
        <dsp:cNvSpPr/>
      </dsp:nvSpPr>
      <dsp:spPr>
        <a:xfrm>
          <a:off x="3334520" y="1661370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Lyft</a:t>
          </a:r>
        </a:p>
      </dsp:txBody>
      <dsp:txXfrm>
        <a:off x="3334520" y="1661370"/>
        <a:ext cx="2372250" cy="1423350"/>
      </dsp:txXfrm>
    </dsp:sp>
    <dsp:sp modelId="{CF4921B6-D170-47C3-8146-7003AF9D72D9}">
      <dsp:nvSpPr>
        <dsp:cNvPr id="0" name=""/>
        <dsp:cNvSpPr/>
      </dsp:nvSpPr>
      <dsp:spPr>
        <a:xfrm>
          <a:off x="5943996" y="1661370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Postmates</a:t>
          </a:r>
        </a:p>
      </dsp:txBody>
      <dsp:txXfrm>
        <a:off x="5943996" y="1661370"/>
        <a:ext cx="2372250" cy="1423350"/>
      </dsp:txXfrm>
    </dsp:sp>
    <dsp:sp modelId="{BF0326F6-CAB1-4DE8-A4E1-32281ED04DB7}">
      <dsp:nvSpPr>
        <dsp:cNvPr id="0" name=""/>
        <dsp:cNvSpPr/>
      </dsp:nvSpPr>
      <dsp:spPr>
        <a:xfrm>
          <a:off x="8553472" y="1661370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Thumbtack</a:t>
          </a:r>
        </a:p>
      </dsp:txBody>
      <dsp:txXfrm>
        <a:off x="8553472" y="1661370"/>
        <a:ext cx="2372250" cy="1423350"/>
      </dsp:txXfrm>
    </dsp:sp>
    <dsp:sp modelId="{C4385359-35D1-4536-BD7A-6B45E1B93D45}">
      <dsp:nvSpPr>
        <dsp:cNvPr id="0" name=""/>
        <dsp:cNvSpPr/>
      </dsp:nvSpPr>
      <dsp:spPr>
        <a:xfrm>
          <a:off x="3334520" y="3321945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Etsy</a:t>
          </a:r>
        </a:p>
      </dsp:txBody>
      <dsp:txXfrm>
        <a:off x="3334520" y="3321945"/>
        <a:ext cx="2372250" cy="1423350"/>
      </dsp:txXfrm>
    </dsp:sp>
    <dsp:sp modelId="{99355B23-87D0-4557-A591-EC1EEAE5A125}">
      <dsp:nvSpPr>
        <dsp:cNvPr id="0" name=""/>
        <dsp:cNvSpPr/>
      </dsp:nvSpPr>
      <dsp:spPr>
        <a:xfrm>
          <a:off x="5943996" y="3321945"/>
          <a:ext cx="2372250" cy="1423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ndara" panose="020E0502030303020204" pitchFamily="34" charset="0"/>
            </a:rPr>
            <a:t>Mechanical Turk</a:t>
          </a:r>
        </a:p>
      </dsp:txBody>
      <dsp:txXfrm>
        <a:off x="5943996" y="3321945"/>
        <a:ext cx="2372250" cy="1423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6E48C-C251-4E09-8D25-C3163D4EB471}">
      <dsp:nvSpPr>
        <dsp:cNvPr id="0" name=""/>
        <dsp:cNvSpPr/>
      </dsp:nvSpPr>
      <dsp:spPr>
        <a:xfrm>
          <a:off x="2612383" y="7804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61F11-CA85-44C5-A4E6-89BF389CF817}">
      <dsp:nvSpPr>
        <dsp:cNvPr id="0" name=""/>
        <dsp:cNvSpPr/>
      </dsp:nvSpPr>
      <dsp:spPr>
        <a:xfrm>
          <a:off x="3080383" y="54604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44AE2-32A6-4357-A3F8-180859909C77}">
      <dsp:nvSpPr>
        <dsp:cNvPr id="0" name=""/>
        <dsp:cNvSpPr/>
      </dsp:nvSpPr>
      <dsp:spPr>
        <a:xfrm>
          <a:off x="1910383" y="2958045"/>
          <a:ext cx="3600000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Candara" panose="020E0502030303020204" pitchFamily="34" charset="0"/>
            </a:rPr>
            <a:t>A marketplace is a platform that enables multiple sellers to showcase and sell their products or services to a large number of potential buyers. </a:t>
          </a:r>
        </a:p>
      </dsp:txBody>
      <dsp:txXfrm>
        <a:off x="1910383" y="2958045"/>
        <a:ext cx="3600000" cy="1710000"/>
      </dsp:txXfrm>
    </dsp:sp>
    <dsp:sp modelId="{90B35B7A-E23A-4FAA-9228-08EABE0E5930}">
      <dsp:nvSpPr>
        <dsp:cNvPr id="0" name=""/>
        <dsp:cNvSpPr/>
      </dsp:nvSpPr>
      <dsp:spPr>
        <a:xfrm>
          <a:off x="6842383" y="78045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13EDA-3F38-492B-B2F6-5EDA22A3245F}">
      <dsp:nvSpPr>
        <dsp:cNvPr id="0" name=""/>
        <dsp:cNvSpPr/>
      </dsp:nvSpPr>
      <dsp:spPr>
        <a:xfrm>
          <a:off x="7310383" y="54604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6EDAB-F949-4925-925E-4947A5C50AD6}">
      <dsp:nvSpPr>
        <dsp:cNvPr id="0" name=""/>
        <dsp:cNvSpPr/>
      </dsp:nvSpPr>
      <dsp:spPr>
        <a:xfrm>
          <a:off x="6140383" y="2958045"/>
          <a:ext cx="3600000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Candara" panose="020E0502030303020204" pitchFamily="34" charset="0"/>
            </a:rPr>
            <a:t>The platform provides a space where buyers can browse and purchase products or services from various sellers, often with a wide range of options and competitive prices.</a:t>
          </a:r>
        </a:p>
      </dsp:txBody>
      <dsp:txXfrm>
        <a:off x="6140383" y="2958045"/>
        <a:ext cx="3600000" cy="171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FD610-650F-4FA1-8AEB-2BBA0113D40B}">
      <dsp:nvSpPr>
        <dsp:cNvPr id="0" name=""/>
        <dsp:cNvSpPr/>
      </dsp:nvSpPr>
      <dsp:spPr>
        <a:xfrm>
          <a:off x="0" y="579"/>
          <a:ext cx="11650766" cy="13556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D9452-AB18-4C46-B09E-081C3DC734F7}">
      <dsp:nvSpPr>
        <dsp:cNvPr id="0" name=""/>
        <dsp:cNvSpPr/>
      </dsp:nvSpPr>
      <dsp:spPr>
        <a:xfrm>
          <a:off x="410097" y="305610"/>
          <a:ext cx="745632" cy="745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E736B-6165-467F-9DC0-49CC328D3CAB}">
      <dsp:nvSpPr>
        <dsp:cNvPr id="0" name=""/>
        <dsp:cNvSpPr/>
      </dsp:nvSpPr>
      <dsp:spPr>
        <a:xfrm>
          <a:off x="1565827" y="579"/>
          <a:ext cx="10084939" cy="135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78" tIns="143478" rIns="143478" bIns="1434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ndara" panose="020E0502030303020204" pitchFamily="34" charset="0"/>
            </a:rPr>
            <a:t>It is a business model where a company offers a basic version of its product or service for free, while charging a premium for advanced features or additional services. </a:t>
          </a:r>
        </a:p>
      </dsp:txBody>
      <dsp:txXfrm>
        <a:off x="1565827" y="579"/>
        <a:ext cx="10084939" cy="1355694"/>
      </dsp:txXfrm>
    </dsp:sp>
    <dsp:sp modelId="{165CAD16-17F1-4413-B180-047A6EBDC1C3}">
      <dsp:nvSpPr>
        <dsp:cNvPr id="0" name=""/>
        <dsp:cNvSpPr/>
      </dsp:nvSpPr>
      <dsp:spPr>
        <a:xfrm>
          <a:off x="0" y="1695198"/>
          <a:ext cx="11650766" cy="13556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E284D-96A5-4139-89A6-C4918C0CB064}">
      <dsp:nvSpPr>
        <dsp:cNvPr id="0" name=""/>
        <dsp:cNvSpPr/>
      </dsp:nvSpPr>
      <dsp:spPr>
        <a:xfrm>
          <a:off x="410097" y="2000229"/>
          <a:ext cx="745632" cy="745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260E2-1652-4CEA-B08A-4D155E1E499E}">
      <dsp:nvSpPr>
        <dsp:cNvPr id="0" name=""/>
        <dsp:cNvSpPr/>
      </dsp:nvSpPr>
      <dsp:spPr>
        <a:xfrm>
          <a:off x="1565827" y="1695198"/>
          <a:ext cx="10084939" cy="135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78" tIns="143478" rIns="143478" bIns="1434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ndara" panose="020E0502030303020204" pitchFamily="34" charset="0"/>
            </a:rPr>
            <a:t>The goal is to attract a large user base by offering a free product or service, and then generate revenue by upselling premium features or services to a subset of those users.</a:t>
          </a:r>
        </a:p>
      </dsp:txBody>
      <dsp:txXfrm>
        <a:off x="1565827" y="1695198"/>
        <a:ext cx="10084939" cy="1355694"/>
      </dsp:txXfrm>
    </dsp:sp>
    <dsp:sp modelId="{EAC6E9D0-6DD7-47B1-8212-ABD610F17B6D}">
      <dsp:nvSpPr>
        <dsp:cNvPr id="0" name=""/>
        <dsp:cNvSpPr/>
      </dsp:nvSpPr>
      <dsp:spPr>
        <a:xfrm>
          <a:off x="0" y="3389816"/>
          <a:ext cx="11650766" cy="13556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6DCBB-BB70-4BCE-9D54-E6161580907D}">
      <dsp:nvSpPr>
        <dsp:cNvPr id="0" name=""/>
        <dsp:cNvSpPr/>
      </dsp:nvSpPr>
      <dsp:spPr>
        <a:xfrm>
          <a:off x="410097" y="3694848"/>
          <a:ext cx="745632" cy="745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392AB-33DE-4BCF-9E49-74D1B62CAFCE}">
      <dsp:nvSpPr>
        <dsp:cNvPr id="0" name=""/>
        <dsp:cNvSpPr/>
      </dsp:nvSpPr>
      <dsp:spPr>
        <a:xfrm>
          <a:off x="1565827" y="3389816"/>
          <a:ext cx="5242845" cy="135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78" tIns="143478" rIns="143478" bIns="1434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ndara" panose="020E0502030303020204" pitchFamily="34" charset="0"/>
            </a:rPr>
            <a:t>Here are some examples of how the freemium model works:</a:t>
          </a:r>
        </a:p>
      </dsp:txBody>
      <dsp:txXfrm>
        <a:off x="1565827" y="3389816"/>
        <a:ext cx="5242845" cy="1355694"/>
      </dsp:txXfrm>
    </dsp:sp>
    <dsp:sp modelId="{DE93A01E-BCA8-44FF-AA21-BD6F6AC6B211}">
      <dsp:nvSpPr>
        <dsp:cNvPr id="0" name=""/>
        <dsp:cNvSpPr/>
      </dsp:nvSpPr>
      <dsp:spPr>
        <a:xfrm>
          <a:off x="6808672" y="3389816"/>
          <a:ext cx="4842094" cy="1355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478" tIns="143478" rIns="143478" bIns="1434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ndara" panose="020E0502030303020204" pitchFamily="34" charset="0"/>
            </a:rPr>
            <a:t>Dropbox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ndara" panose="020E0502030303020204" pitchFamily="34" charset="0"/>
            </a:rPr>
            <a:t>Spotify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ndara" panose="020E0502030303020204" pitchFamily="34" charset="0"/>
            </a:rPr>
            <a:t>LinkedIn</a:t>
          </a:r>
        </a:p>
      </dsp:txBody>
      <dsp:txXfrm>
        <a:off x="6808672" y="3389816"/>
        <a:ext cx="4842094" cy="13556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CE276-9B7E-4C02-A7E6-226C771A4E4A}">
      <dsp:nvSpPr>
        <dsp:cNvPr id="0" name=""/>
        <dsp:cNvSpPr/>
      </dsp:nvSpPr>
      <dsp:spPr>
        <a:xfrm>
          <a:off x="1127383" y="381669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 cstate="print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A3E8C-BA4F-4918-BDBE-E9349A2FD754}">
      <dsp:nvSpPr>
        <dsp:cNvPr id="0" name=""/>
        <dsp:cNvSpPr/>
      </dsp:nvSpPr>
      <dsp:spPr>
        <a:xfrm>
          <a:off x="1127383" y="20649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>
              <a:latin typeface="Candara" panose="020E0502030303020204" pitchFamily="34" charset="0"/>
            </a:rPr>
            <a:t>Benefits:</a:t>
          </a:r>
        </a:p>
      </dsp:txBody>
      <dsp:txXfrm>
        <a:off x="1127383" y="2064928"/>
        <a:ext cx="4320000" cy="648000"/>
      </dsp:txXfrm>
    </dsp:sp>
    <dsp:sp modelId="{C8C0AB17-7021-4C9E-A733-6F5160FB7B65}">
      <dsp:nvSpPr>
        <dsp:cNvPr id="0" name=""/>
        <dsp:cNvSpPr/>
      </dsp:nvSpPr>
      <dsp:spPr>
        <a:xfrm>
          <a:off x="1127383" y="2792583"/>
          <a:ext cx="4320000" cy="15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ndara" panose="020E0502030303020204" pitchFamily="34" charset="0"/>
            </a:rPr>
            <a:t>For users: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ndara" panose="020E0502030303020204" pitchFamily="34" charset="0"/>
            </a:rPr>
            <a:t>Access to basic features for free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ndara" panose="020E0502030303020204" pitchFamily="34" charset="0"/>
            </a:rPr>
            <a:t>Flexibility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Candara" panose="020E0502030303020204" pitchFamily="34" charset="0"/>
            </a:rPr>
            <a:t>Cost savings</a:t>
          </a:r>
        </a:p>
      </dsp:txBody>
      <dsp:txXfrm>
        <a:off x="1127383" y="2792583"/>
        <a:ext cx="4320000" cy="1571837"/>
      </dsp:txXfrm>
    </dsp:sp>
    <dsp:sp modelId="{A8A0782E-CCB2-4E7B-A3D9-F1905B364BFB}">
      <dsp:nvSpPr>
        <dsp:cNvPr id="0" name=""/>
        <dsp:cNvSpPr/>
      </dsp:nvSpPr>
      <dsp:spPr>
        <a:xfrm>
          <a:off x="6203383" y="381669"/>
          <a:ext cx="1512000" cy="1512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68764-A93E-44B8-B44C-24FE46CED951}">
      <dsp:nvSpPr>
        <dsp:cNvPr id="0" name=""/>
        <dsp:cNvSpPr/>
      </dsp:nvSpPr>
      <dsp:spPr>
        <a:xfrm>
          <a:off x="6203383" y="20649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>
              <a:latin typeface="Candara" panose="020E0502030303020204" pitchFamily="34" charset="0"/>
            </a:rPr>
            <a:t>Drawbacks:</a:t>
          </a:r>
        </a:p>
      </dsp:txBody>
      <dsp:txXfrm>
        <a:off x="6203383" y="2064928"/>
        <a:ext cx="4320000" cy="648000"/>
      </dsp:txXfrm>
    </dsp:sp>
    <dsp:sp modelId="{03E0A047-D513-49E2-91D7-4D988E9A7264}">
      <dsp:nvSpPr>
        <dsp:cNvPr id="0" name=""/>
        <dsp:cNvSpPr/>
      </dsp:nvSpPr>
      <dsp:spPr>
        <a:xfrm>
          <a:off x="6203383" y="2792583"/>
          <a:ext cx="4320000" cy="1571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Revenue dependence on premium users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Balancing free and premium features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User expectations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ndara" panose="020E0502030303020204" pitchFamily="34" charset="0"/>
            </a:rPr>
            <a:t>Competition</a:t>
          </a:r>
        </a:p>
      </dsp:txBody>
      <dsp:txXfrm>
        <a:off x="6203383" y="2792583"/>
        <a:ext cx="4320000" cy="1571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11/21/2023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Platforms, Marketplaces, and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4A19-E860-A456-AA1B-3E826BFE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Marketplaces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58C1-1658-4A0E-7F41-B889BD8E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Product-based marketplaces</a:t>
            </a:r>
          </a:p>
          <a:p>
            <a:pPr lvl="1"/>
            <a:r>
              <a:rPr lang="en-US" dirty="0"/>
              <a:t>Selling physical or digital products, such as e-commerce platforms like Amazon, eBay, or Alibaba.</a:t>
            </a:r>
          </a:p>
          <a:p>
            <a:r>
              <a:rPr lang="en-US" dirty="0"/>
              <a:t>Service-based marketplaces</a:t>
            </a:r>
          </a:p>
          <a:p>
            <a:pPr lvl="1"/>
            <a:r>
              <a:rPr lang="en-US" dirty="0"/>
              <a:t>Providing services, such as freelancing platforms like Upwork, Fiverr, or Freelancer.</a:t>
            </a:r>
          </a:p>
          <a:p>
            <a:r>
              <a:rPr lang="en-US" dirty="0"/>
              <a:t>Peer-to-peer marketplaces</a:t>
            </a:r>
          </a:p>
          <a:p>
            <a:pPr lvl="1"/>
            <a:r>
              <a:rPr lang="en-US" dirty="0"/>
              <a:t>Connect individuals who want to buy or sell goods or services directly with each other, such as Airbnb, Uber, or Lyft.</a:t>
            </a:r>
          </a:p>
          <a:p>
            <a:r>
              <a:rPr lang="en-US" dirty="0"/>
              <a:t>Subscription-based marketplaces</a:t>
            </a:r>
          </a:p>
          <a:p>
            <a:pPr lvl="1"/>
            <a:r>
              <a:rPr lang="en-US" dirty="0"/>
              <a:t>Offer subscription-based services, such as streaming platforms like Netflix, Hulu, or Spotify.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A311E-3B19-F157-A5CF-B6E00324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0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4A19-E860-A456-AA1B-3E826BFE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Marketplaces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58C1-1658-4A0E-7F41-B889BD8E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Platform-as-a-service (PaaS) marketplaces</a:t>
            </a:r>
          </a:p>
          <a:p>
            <a:pPr lvl="1"/>
            <a:r>
              <a:rPr lang="en-US" dirty="0"/>
              <a:t>Provide a platform for software developers to build, test, and deploy their applications, such as AWS, Google Cloud Platform, or Microsoft Azure.</a:t>
            </a:r>
          </a:p>
          <a:p>
            <a:r>
              <a:rPr lang="en-US" dirty="0"/>
              <a:t>Software-as-a-service (SaaS) marketplaces</a:t>
            </a:r>
          </a:p>
          <a:p>
            <a:pPr lvl="1"/>
            <a:r>
              <a:rPr lang="en-US" dirty="0"/>
              <a:t>Offer software applications over the internet, such as Salesforce, Dropbox, or Google Workspace.</a:t>
            </a:r>
          </a:p>
          <a:p>
            <a:r>
              <a:rPr lang="en-US" dirty="0"/>
              <a:t>B2B marketplaces</a:t>
            </a:r>
          </a:p>
          <a:p>
            <a:pPr lvl="1"/>
            <a:r>
              <a:rPr lang="en-US" dirty="0"/>
              <a:t>Connect businesses with other businesses, such as Alibaba, </a:t>
            </a:r>
            <a:r>
              <a:rPr lang="en-US" dirty="0" err="1"/>
              <a:t>Thomasnet</a:t>
            </a:r>
            <a:r>
              <a:rPr lang="en-US" dirty="0"/>
              <a:t>, or </a:t>
            </a:r>
            <a:r>
              <a:rPr lang="en-US" dirty="0" err="1"/>
              <a:t>Tradekey</a:t>
            </a:r>
            <a:r>
              <a:rPr lang="en-US" dirty="0"/>
              <a:t>.</a:t>
            </a:r>
          </a:p>
          <a:p>
            <a:r>
              <a:rPr lang="en-US" dirty="0"/>
              <a:t>B2C marketplaces</a:t>
            </a:r>
          </a:p>
          <a:p>
            <a:pPr lvl="1"/>
            <a:r>
              <a:rPr lang="en-US" dirty="0"/>
              <a:t>Connect businesses with consumers, such as Amazon, eBay, or Etsy.</a:t>
            </a:r>
          </a:p>
          <a:p>
            <a:r>
              <a:rPr lang="en-US" dirty="0"/>
              <a:t>C2C marketplaces</a:t>
            </a:r>
          </a:p>
          <a:p>
            <a:pPr lvl="1"/>
            <a:r>
              <a:rPr lang="en-US" dirty="0"/>
              <a:t>Connect consumers with other consumers, such as Craigslist, Facebook Marketplace, or </a:t>
            </a:r>
            <a:r>
              <a:rPr lang="en-US" dirty="0" err="1"/>
              <a:t>Letgo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A311E-3B19-F157-A5CF-B6E00324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3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F888AB-23C0-3F8F-0FD2-6F1D2525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4E0575-3E6F-1151-74B6-CB82D706B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5F6EA-3DDD-0FD4-381C-FF8A8C59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9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A3C0-8B67-84B7-2847-C8009EE3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CA1D-2422-56E3-1BAE-1F2DDA86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can be a useful tool for describing and analyzing software-oriented entrepreneurship, as it provides a structured framework for understanding the various components and relationships involved in this type of entrepreneurship.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AEEE7-3DE8-4661-1A30-74EB98B2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2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E586-80C7-BA63-7687-90EE32E2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53A1-068D-5605-2599-411F12C5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Lean Startup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Business Model Canvas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Value Proposition Canvas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Customer Development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Platform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Innovator's Dilemma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Design Thinking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Agile Development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Freemium Model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Open Source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33B01-B1BD-42CF-9492-FA631082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4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FF87-B493-9750-4B3E-ABE1783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Lean Startup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40A8-45AE-7A95-5D95-79C39DAE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methodology for developing and launching new ventures, developed by Eric Ries. </a:t>
            </a:r>
          </a:p>
          <a:p>
            <a:r>
              <a:rPr lang="en-US" dirty="0"/>
              <a:t>It focuses on iterative design, customer feedback, and data-driven decision-making to create a successful startup. </a:t>
            </a:r>
          </a:p>
          <a:p>
            <a:r>
              <a:rPr lang="en-US" dirty="0"/>
              <a:t>The model emphasizes minimizing risk and maximizing learning, aiming to create a sustainable business model.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B9B-12B3-3A30-3FE5-198A361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0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FF87-B493-9750-4B3E-ABE1783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Lean Startup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40A8-45AE-7A95-5D95-79C39DAE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focuses on:</a:t>
            </a:r>
          </a:p>
          <a:p>
            <a:pPr lvl="1"/>
            <a:r>
              <a:rPr lang="en-US" dirty="0"/>
              <a:t>Build-Measure-Learn Loop</a:t>
            </a:r>
          </a:p>
          <a:p>
            <a:pPr lvl="1"/>
            <a:r>
              <a:rPr lang="en-US" dirty="0"/>
              <a:t>Minimum Viable Product (MVP)</a:t>
            </a:r>
          </a:p>
          <a:p>
            <a:pPr lvl="1"/>
            <a:r>
              <a:rPr lang="en-US" dirty="0"/>
              <a:t>Customer Development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Pivot</a:t>
            </a:r>
          </a:p>
          <a:p>
            <a:pPr lvl="1"/>
            <a:r>
              <a:rPr lang="en-US" dirty="0"/>
              <a:t>Data-Driven Decision-Making</a:t>
            </a:r>
          </a:p>
          <a:p>
            <a:pPr lvl="1"/>
            <a:r>
              <a:rPr lang="en-US" dirty="0"/>
              <a:t>Agility</a:t>
            </a:r>
          </a:p>
          <a:p>
            <a:pPr lvl="1"/>
            <a:r>
              <a:rPr lang="en-US" dirty="0"/>
              <a:t>Customer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B9B-12B3-3A30-3FE5-198A361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Graphic 4" descr="Workflow">
            <a:extLst>
              <a:ext uri="{FF2B5EF4-FFF2-40B4-BE49-F238E27FC236}">
                <a16:creationId xmlns:a16="http://schemas.microsoft.com/office/drawing/2014/main" id="{25F5B686-C649-72DC-941D-137FDD4C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94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FF87-B493-9750-4B3E-ABE1783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Lean Startup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B9B-12B3-3A30-3FE5-198A361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 descr="The Lean startup – Innovation and entrepreneurship in education">
            <a:extLst>
              <a:ext uri="{FF2B5EF4-FFF2-40B4-BE49-F238E27FC236}">
                <a16:creationId xmlns:a16="http://schemas.microsoft.com/office/drawing/2014/main" id="{83F2A6B6-057B-B031-0D3A-16D33557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92" y="1369907"/>
            <a:ext cx="7426036" cy="496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27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FF87-B493-9750-4B3E-ABE17837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Lean Startup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9B9B-12B3-3A30-3FE5-198A361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What is a Lean startup?. Lean startup is a business methodology… | by  Pratik Gurukar | Medium">
            <a:extLst>
              <a:ext uri="{FF2B5EF4-FFF2-40B4-BE49-F238E27FC236}">
                <a16:creationId xmlns:a16="http://schemas.microsoft.com/office/drawing/2014/main" id="{D6EB2B22-B31A-E2A5-838C-5174F80A0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69868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007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E255-954A-AFEA-C031-6365D56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Model Canvas is a strategic management tool that allows businesses to visualize and design their business model. </a:t>
            </a:r>
          </a:p>
          <a:p>
            <a:r>
              <a:rPr lang="en-US" dirty="0"/>
              <a:t>It was developed by Alexander Osterwalder and Yves Pigneur and is widely used by entrepreneurs, innovators, and managers to create and iterate on their business models.</a:t>
            </a:r>
          </a:p>
          <a:p>
            <a:r>
              <a:rPr lang="en-US" dirty="0"/>
              <a:t>The Business Model Canvas is a flexible tool that allows businesses to iterate and refine their business models as they grow and learn. </a:t>
            </a:r>
          </a:p>
          <a:p>
            <a:r>
              <a:rPr lang="en-US" dirty="0"/>
              <a:t>It encourages a customer-centric approach, focusing on delivering value to customers while ensuring that the business can generate revenue and profit from its activities.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6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C88C-5219-FB1A-EBD9-4FD48074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2F52-03EA-9DE3-39E8-C9519416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  <a:p>
            <a:r>
              <a:rPr lang="en-US" dirty="0"/>
              <a:t>Marketplaces</a:t>
            </a:r>
          </a:p>
          <a:p>
            <a:r>
              <a:rPr lang="en-US" dirty="0"/>
              <a:t>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82BD-CF9B-D357-1DF3-86F64F7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94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098" name="Picture 2" descr="Business Model Canvas - Wikipedia">
            <a:extLst>
              <a:ext uri="{FF2B5EF4-FFF2-40B4-BE49-F238E27FC236}">
                <a16:creationId xmlns:a16="http://schemas.microsoft.com/office/drawing/2014/main" id="{7A513BF5-FEE9-9942-9727-0C118D7DA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 t="2966" r="2137" b="9000"/>
          <a:stretch/>
        </p:blipFill>
        <p:spPr bwMode="auto">
          <a:xfrm>
            <a:off x="1693717" y="1207299"/>
            <a:ext cx="8156865" cy="53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312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035FF-5A96-4CFE-A8EE-63E48EF9A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8" t="19733" r="14772" b="3670"/>
          <a:stretch/>
        </p:blipFill>
        <p:spPr>
          <a:xfrm>
            <a:off x="1106424" y="1207300"/>
            <a:ext cx="8778240" cy="52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69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E255-954A-AFEA-C031-6365D56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Customer Segments: Identifying the specific groups of customers that the business will serve.</a:t>
            </a:r>
          </a:p>
          <a:p>
            <a:r>
              <a:rPr lang="en-US" dirty="0"/>
              <a:t>2. Value Proposition: Describing the unique value that the business will offer to its customers.</a:t>
            </a:r>
          </a:p>
          <a:p>
            <a:r>
              <a:rPr lang="en-US" dirty="0"/>
              <a:t>3. Channels: Defining the different channels through which the business will reach its customers and deliver its value proposition.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7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E255-954A-AFEA-C031-6365D56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4. Customer Relationships: Identifying the types of relationships that the business will establish with its customers, such as personal assistance, self-service, or automated services.</a:t>
            </a:r>
          </a:p>
          <a:p>
            <a:r>
              <a:rPr lang="en-US" dirty="0"/>
              <a:t>5. Revenue Streams: Identifying the ways in which the business will generate revenue, such as product sales, subscription fees, or usage-based fees.</a:t>
            </a:r>
          </a:p>
          <a:p>
            <a:r>
              <a:rPr lang="en-US" dirty="0"/>
              <a:t>6. Key Resources: Identifying the essential resources that the business will need to create and deliver its value proposition, such as personnel, technology, or facilities.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9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73E3-699E-50C6-8026-C4CA7AE8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E255-954A-AFEA-C031-6365D56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7. Key Activities: Identifying the critical activities that the business will need to perform to create and deliver its value proposition, such as product development, marketing, or customer support.</a:t>
            </a:r>
          </a:p>
          <a:p>
            <a:r>
              <a:rPr lang="en-US" dirty="0"/>
              <a:t>8. Key Partners: Identifying the strategic partnerships that the business will form to support its operations, such as suppliers, distributors, or complementary service providers.</a:t>
            </a:r>
          </a:p>
          <a:p>
            <a:r>
              <a:rPr lang="en-US" dirty="0"/>
              <a:t>9. Cost Structure: Identifying the costs associated with creating and delivering the business's value proposition, including fixed and variable costs.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A70F-04BF-319A-F7DA-88F4072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16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A4CC-8194-952A-943A-B6CF6D13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Model Canvas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C1B1-C7CA-D401-F1A4-A82CF93F0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Clarity and focus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Innovation and creativity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Collaboration and communication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Adaptability and flexibility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Cost savings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Scalability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0934E-8F2D-2119-F3C4-20B09F9A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 descr="Silver metal newtons cradle">
            <a:extLst>
              <a:ext uri="{FF2B5EF4-FFF2-40B4-BE49-F238E27FC236}">
                <a16:creationId xmlns:a16="http://schemas.microsoft.com/office/drawing/2014/main" id="{729078B9-81A7-1936-78D1-EC092E9AD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" r="8718" b="23787"/>
          <a:stretch/>
        </p:blipFill>
        <p:spPr>
          <a:xfrm>
            <a:off x="5850795" y="1330036"/>
            <a:ext cx="6241014" cy="39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68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B1C2-28DE-9E89-879B-7DFC85BA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strategic management tool that helps businesses clarify their value proposition and identify the key elements that distinguish them from competitors. </a:t>
            </a:r>
          </a:p>
          <a:p>
            <a:r>
              <a:rPr lang="en-US" dirty="0"/>
              <a:t>It is a visual representation of the value that a business offers to its customers, and it is used to guide product development, marketing, and sales efforts.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4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 descr="Diagram of a diagram of a customer proposal&#10;&#10;Description automatically generated">
            <a:extLst>
              <a:ext uri="{FF2B5EF4-FFF2-40B4-BE49-F238E27FC236}">
                <a16:creationId xmlns:a16="http://schemas.microsoft.com/office/drawing/2014/main" id="{49812E40-A558-299F-1269-1833E1312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13" y="1403972"/>
            <a:ext cx="8020050" cy="48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00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 descr="Creating the Value Proposition Canvas was a much harder exercise than I  first anticipated. | by Stephen Jones | Medium">
            <a:extLst>
              <a:ext uri="{FF2B5EF4-FFF2-40B4-BE49-F238E27FC236}">
                <a16:creationId xmlns:a16="http://schemas.microsoft.com/office/drawing/2014/main" id="{384D94EE-7291-4441-9EA1-F30092870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" t="10267" r="2458" b="10933"/>
          <a:stretch/>
        </p:blipFill>
        <p:spPr bwMode="auto">
          <a:xfrm>
            <a:off x="969264" y="1214058"/>
            <a:ext cx="9857232" cy="52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877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B1C2-28DE-9E89-879B-7DFC85BA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Value Proposition Canvas consists of two main components: the customer profile and the value map.</a:t>
            </a:r>
          </a:p>
          <a:p>
            <a:pPr lvl="1"/>
            <a:r>
              <a:rPr lang="en-US" dirty="0"/>
              <a:t>Customer Profile</a:t>
            </a:r>
          </a:p>
          <a:p>
            <a:pPr lvl="2"/>
            <a:r>
              <a:rPr lang="en-US" dirty="0"/>
              <a:t>This section of the canvas is used to describe the customer segment that the business is targeting. </a:t>
            </a:r>
          </a:p>
          <a:p>
            <a:pPr lvl="2"/>
            <a:r>
              <a:rPr lang="en-US" dirty="0"/>
              <a:t>It includes details such as the customer's age, gender, location, income level, interests, and pain points. </a:t>
            </a:r>
          </a:p>
          <a:p>
            <a:pPr lvl="2"/>
            <a:r>
              <a:rPr lang="en-US" dirty="0"/>
              <a:t>The customer profile helps businesses understand their target audience and tailor their value proposition to meet their needs.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3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FA249D-CC91-C9E2-B898-538AD4DC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BA0FA8-29D7-33A6-975C-E2A3C5CEE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D644-68D1-CFB9-D8EA-BE320FC1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1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D89C-AA9F-C0C2-3FE8-1FE41CC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B1C2-28DE-9E89-879B-7DFC85BA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Value Proposition Canvas consists of two main components: the customer profile and the value map.</a:t>
            </a:r>
          </a:p>
          <a:p>
            <a:pPr lvl="1"/>
            <a:r>
              <a:rPr lang="en-US" dirty="0"/>
              <a:t>Value Map</a:t>
            </a:r>
          </a:p>
          <a:p>
            <a:pPr lvl="2"/>
            <a:r>
              <a:rPr lang="en-US" dirty="0"/>
              <a:t>This section of the canvas is used to describe the value that the business offers to its customers.</a:t>
            </a:r>
          </a:p>
          <a:p>
            <a:pPr lvl="2"/>
            <a:r>
              <a:rPr lang="en-US" dirty="0"/>
              <a:t>It includes four key elements:</a:t>
            </a:r>
          </a:p>
          <a:p>
            <a:pPr lvl="3"/>
            <a:r>
              <a:rPr lang="en-US" dirty="0"/>
              <a:t>Products and Services</a:t>
            </a:r>
          </a:p>
          <a:p>
            <a:pPr lvl="3"/>
            <a:r>
              <a:rPr lang="en-US" dirty="0"/>
              <a:t>Pain Relievers</a:t>
            </a:r>
          </a:p>
          <a:p>
            <a:pPr lvl="3"/>
            <a:r>
              <a:rPr lang="en-US" dirty="0"/>
              <a:t>Gain Creators</a:t>
            </a:r>
          </a:p>
          <a:p>
            <a:pPr lvl="3"/>
            <a:r>
              <a:rPr lang="en-US" dirty="0"/>
              <a:t>Customer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5507-9A77-7552-5AA7-285E4CDA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52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A4CC-8194-952A-943A-B6CF6D13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C1B1-C7CA-D401-F1A4-A82CF93F0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Improved customer understanding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Clearer value proposition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Better product development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 effective marketing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Enhanced customer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0934E-8F2D-2119-F3C4-20B09F9A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 descr="Silver metal newtons cradle">
            <a:extLst>
              <a:ext uri="{FF2B5EF4-FFF2-40B4-BE49-F238E27FC236}">
                <a16:creationId xmlns:a16="http://schemas.microsoft.com/office/drawing/2014/main" id="{729078B9-81A7-1936-78D1-EC092E9AD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4" r="8718" b="23787"/>
          <a:stretch/>
        </p:blipFill>
        <p:spPr>
          <a:xfrm>
            <a:off x="5850795" y="1330036"/>
            <a:ext cx="6241014" cy="39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75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8269-20C7-7D73-D114-E3C89AA8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 Development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D812-E5CB-9AFF-B69C-706F18E6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CC464-E8DB-5375-569B-65D4FA0D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074" name="Picture 2" descr="CDM | Customer Development Model, product development &amp; startups |  Entrepreneur's Toolkit – MaRS">
            <a:extLst>
              <a:ext uri="{FF2B5EF4-FFF2-40B4-BE49-F238E27FC236}">
                <a16:creationId xmlns:a16="http://schemas.microsoft.com/office/drawing/2014/main" id="{9E18AEDB-FB51-AEA9-E186-431C578F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7" y="1241212"/>
            <a:ext cx="10172700" cy="527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582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D96-4A86-7F95-FCE6-BD51563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0C-A8A3-00BB-5794-865E452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problem-solving approach that involves understanding the needs and desires of the end-users of a product or service. </a:t>
            </a:r>
          </a:p>
          <a:p>
            <a:r>
              <a:rPr lang="en-US" dirty="0"/>
              <a:t>It is a human-centered approach that focuses on empathy, creativity, and experimentation to develop innovative solutions to complex problems.</a:t>
            </a:r>
          </a:p>
          <a:p>
            <a:r>
              <a:rPr lang="en-US" dirty="0"/>
              <a:t>It is iterative, meaning that designers may go back and forth between the different stages as they refine their solutions.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E878-3B9F-2D84-610B-12F4578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82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D96-4A86-7F95-FCE6-BD51563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0C-A8A3-00BB-5794-865E452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E878-3B9F-2D84-610B-12F4578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050" name="Picture 2" descr="The Design Thinking Process - How does it work? - MAQE - Insights">
            <a:extLst>
              <a:ext uri="{FF2B5EF4-FFF2-40B4-BE49-F238E27FC236}">
                <a16:creationId xmlns:a16="http://schemas.microsoft.com/office/drawing/2014/main" id="{1B3DA9BD-73B3-DF48-F8CC-F17E19CFF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7"/>
          <a:stretch/>
        </p:blipFill>
        <p:spPr bwMode="auto">
          <a:xfrm>
            <a:off x="726201" y="1531213"/>
            <a:ext cx="11118273" cy="530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28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D96-4A86-7F95-FCE6-BD51563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0C-A8A3-00BB-5794-865E452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Empathize</a:t>
            </a:r>
          </a:p>
          <a:p>
            <a:pPr lvl="1"/>
            <a:r>
              <a:rPr lang="en-US" dirty="0"/>
              <a:t>Designers gather insights into users' needs, behaviors, motivations, pain points, and goals through research and qualitative data collection.</a:t>
            </a:r>
          </a:p>
          <a:p>
            <a:r>
              <a:rPr lang="en-US" dirty="0"/>
              <a:t>Define</a:t>
            </a:r>
          </a:p>
          <a:p>
            <a:pPr lvl="1"/>
            <a:r>
              <a:rPr lang="en-US" dirty="0"/>
              <a:t>Designers define the problem or opportunity statement based on insights gathered in the empathize stage. They identify key challenges and create a design brief.</a:t>
            </a:r>
          </a:p>
          <a:p>
            <a:r>
              <a:rPr lang="en-US" dirty="0"/>
              <a:t>Ideate</a:t>
            </a:r>
          </a:p>
          <a:p>
            <a:pPr lvl="1"/>
            <a:r>
              <a:rPr lang="en-US" dirty="0"/>
              <a:t>Designers generate a wide range of solution ideas using brainstorming techniques, encouraging creativity without worrying about feasibility.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E878-3B9F-2D84-610B-12F4578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5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9D96-4A86-7F95-FCE6-BD515639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0C-A8A3-00BB-5794-865E4522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</a:t>
            </a:r>
          </a:p>
          <a:p>
            <a:pPr lvl="1"/>
            <a:r>
              <a:rPr lang="en-US" dirty="0"/>
              <a:t>Designers create tangible representations of their ideas, ranging from low-fidelity sketches to high-fidelity functional models, which can be tested and validated with users.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Designers test the prototypes with users, gathering feedback and refining the solutions. They observe user interactions, identify usability issues, and improve the designs based on user experiences.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7E878-3B9F-2D84-610B-12F45783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69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028D-762D-750B-68E3-C1DB299C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Freemium Model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7325C88-77C2-7E94-5538-1E16F9B44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118818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24785-A873-D726-A03B-8EA69612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49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028D-762D-750B-68E3-C1DB299C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Freemium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5761-16E3-D7A7-E944-B5C0BE58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24785-A873-D726-A03B-8EA69612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3074" name="Picture 2" descr="Freemium - Business Model Toolbox">
            <a:extLst>
              <a:ext uri="{FF2B5EF4-FFF2-40B4-BE49-F238E27FC236}">
                <a16:creationId xmlns:a16="http://schemas.microsoft.com/office/drawing/2014/main" id="{44CC08D2-EE56-A658-1A48-69A3CFFA0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4" b="6716"/>
          <a:stretch/>
        </p:blipFill>
        <p:spPr bwMode="auto">
          <a:xfrm>
            <a:off x="1698913" y="1406880"/>
            <a:ext cx="8609257" cy="474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856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E4C8-BD99-5004-3841-2D6E6F1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Freemium Model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DD3AA5B-BC81-A3CB-8BD0-A408C98B9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374671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6CD9-9061-F327-41E8-6C480958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5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23F967-4958-A00B-5562-D03B1A42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51773BC-119C-F5C6-4DAC-B962711E4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38772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4925-4A1C-1456-21FD-3BE99B67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1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C26-9234-8A26-74E9-29448B7F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Source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2A76-C964-03DC-AF4C-7573DA6F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is the practice of making the source code of software freely available to anyone who wants to access, modify, and distribute it. </a:t>
            </a:r>
          </a:p>
          <a:p>
            <a:r>
              <a:rPr lang="en-US" dirty="0"/>
              <a:t>This model is based on the principles of collaboration, transparency, and community-driven development. </a:t>
            </a:r>
          </a:p>
          <a:p>
            <a:r>
              <a:rPr lang="en-US" dirty="0"/>
              <a:t>In the open source model, the source code is released under a license that allows anyone to use, modify, and distribute the software without any restrictions.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8E41-5834-18B0-344F-60575CD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19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C26-9234-8A26-74E9-29448B7F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Source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2A76-C964-03DC-AF4C-7573DA6F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Reduced development costs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Faster time-to-market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Improved quality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Increased security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Greater flexibility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Community engagement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8E41-5834-18B0-344F-60575CD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52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C26-9234-8A26-74E9-29448B7F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Source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2A76-C964-03DC-AF4C-7573DA6F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Business models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Support and services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Dual-licensing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Open source products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Cloud-based services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Consulting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Sponsorship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8E41-5834-18B0-344F-60575CD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97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DC26-9234-8A26-74E9-29448B7F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Source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2A76-C964-03DC-AF4C-7573DA6F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Challenges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Sustainability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Intellectual property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Support and maintenance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Licensing</a:t>
            </a:r>
          </a:p>
          <a:p>
            <a:pPr lvl="1">
              <a:lnSpc>
                <a:spcPct val="150000"/>
              </a:lnSpc>
            </a:pPr>
            <a:r>
              <a:rPr lang="en-US"/>
              <a:t>Security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8E41-5834-18B0-344F-60575CD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3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169A-B864-8425-B8B3-A334E75E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platforms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3773AB1-FBB7-AC8A-BFF3-6E9143E3C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048130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28E75-FB40-EAAE-336A-6F7C9F96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3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CBC4-D7C0-5465-0C13-F57E8B12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Gig economy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DDCF1-36DC-232F-FB70-C17CD3F4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Gig economy platforms, also known as sharing or on-demand economy platforms, are online marketplaces that connect workers or service providers with customers who need temporary or short-term services. </a:t>
            </a:r>
          </a:p>
          <a:p>
            <a:r>
              <a:rPr lang="en-US" dirty="0"/>
              <a:t>These platforms allow individuals to monetize their skills, assets, or resources, such as a car, bike, or home, by offering them to others on a flexible, ad hoc basis.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FE1E3-4A19-1D86-29F4-49665826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0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05FB-C0BB-7857-3BEA-AFAFB29A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Gig economy platforms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5F72560-2FB6-5F27-308D-00E23DF39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791415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ECED-5AF3-A930-23DE-288B696C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0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83B475-6837-05AD-F73C-0321B027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CF5054-11D5-EF8A-BCC0-172A2465C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4767F-9F61-F2E4-DED6-B1068E46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9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96A1-EFFC-485F-4F0A-E4B1D6C7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FB084E9-9201-74AD-4338-3670870AA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11544"/>
              </p:ext>
            </p:extLst>
          </p:nvPr>
        </p:nvGraphicFramePr>
        <p:xfrm>
          <a:off x="347526" y="1406880"/>
          <a:ext cx="11650767" cy="474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3D187-615E-343D-45B8-C4B2E390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16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1745</Words>
  <Application>Microsoft Office PowerPoint</Application>
  <PresentationFormat>Widescreen</PresentationFormat>
  <Paragraphs>244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Candara</vt:lpstr>
      <vt:lpstr>Office Theme</vt:lpstr>
      <vt:lpstr>Platforms, Marketplaces, and Models</vt:lpstr>
      <vt:lpstr>Outline</vt:lpstr>
      <vt:lpstr>Platforms</vt:lpstr>
      <vt:lpstr>Platforms</vt:lpstr>
      <vt:lpstr>Types of platforms</vt:lpstr>
      <vt:lpstr>Gig economy platforms</vt:lpstr>
      <vt:lpstr>Gig economy platforms</vt:lpstr>
      <vt:lpstr>Marketplace</vt:lpstr>
      <vt:lpstr>Marketplace</vt:lpstr>
      <vt:lpstr>Types of Marketplaces</vt:lpstr>
      <vt:lpstr>Types of Marketplaces</vt:lpstr>
      <vt:lpstr>Models</vt:lpstr>
      <vt:lpstr>Models</vt:lpstr>
      <vt:lpstr>Models</vt:lpstr>
      <vt:lpstr>The Lean Startup Model </vt:lpstr>
      <vt:lpstr>The Lean Startup Model </vt:lpstr>
      <vt:lpstr>The Lean Startup Model </vt:lpstr>
      <vt:lpstr>The Lean Startup Model </vt:lpstr>
      <vt:lpstr>Business Model Canvas</vt:lpstr>
      <vt:lpstr>Business Model Canvas</vt:lpstr>
      <vt:lpstr>Business Model Canvas</vt:lpstr>
      <vt:lpstr>Business Model Canvas</vt:lpstr>
      <vt:lpstr>Business Model Canvas</vt:lpstr>
      <vt:lpstr>Business Model Canvas</vt:lpstr>
      <vt:lpstr>Business Model Canvas</vt:lpstr>
      <vt:lpstr>Value Proposition Canvas</vt:lpstr>
      <vt:lpstr>Value Proposition Canvas</vt:lpstr>
      <vt:lpstr>Value Proposition Canvas</vt:lpstr>
      <vt:lpstr>Value Proposition Canvas</vt:lpstr>
      <vt:lpstr>Value Proposition Canvas</vt:lpstr>
      <vt:lpstr>Value Proposition Canvas</vt:lpstr>
      <vt:lpstr>Customer Development Model</vt:lpstr>
      <vt:lpstr>Design Thinking</vt:lpstr>
      <vt:lpstr>Design Thinking</vt:lpstr>
      <vt:lpstr>Design Thinking</vt:lpstr>
      <vt:lpstr>Design Thinking</vt:lpstr>
      <vt:lpstr>The Freemium Model</vt:lpstr>
      <vt:lpstr>The Freemium Model</vt:lpstr>
      <vt:lpstr>The Freemium Model</vt:lpstr>
      <vt:lpstr>The Open Source Model</vt:lpstr>
      <vt:lpstr>The Open Source Model</vt:lpstr>
      <vt:lpstr>The Open Source Model</vt:lpstr>
      <vt:lpstr>The Open Source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196</cp:revision>
  <cp:lastPrinted>2021-10-18T07:27:50Z</cp:lastPrinted>
  <dcterms:created xsi:type="dcterms:W3CDTF">2021-10-12T10:09:12Z</dcterms:created>
  <dcterms:modified xsi:type="dcterms:W3CDTF">2023-11-21T05:22:19Z</dcterms:modified>
</cp:coreProperties>
</file>