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743" r:id="rId3"/>
    <p:sldId id="745" r:id="rId4"/>
    <p:sldId id="746" r:id="rId5"/>
    <p:sldId id="747" r:id="rId6"/>
    <p:sldId id="755" r:id="rId7"/>
    <p:sldId id="756" r:id="rId8"/>
    <p:sldId id="749" r:id="rId9"/>
    <p:sldId id="748" r:id="rId10"/>
    <p:sldId id="750" r:id="rId11"/>
    <p:sldId id="751" r:id="rId12"/>
    <p:sldId id="753" r:id="rId13"/>
    <p:sldId id="752" r:id="rId14"/>
    <p:sldId id="754" r:id="rId15"/>
    <p:sldId id="757" r:id="rId16"/>
    <p:sldId id="759" r:id="rId17"/>
    <p:sldId id="758" r:id="rId18"/>
    <p:sldId id="760" r:id="rId19"/>
    <p:sldId id="786" r:id="rId20"/>
    <p:sldId id="787" r:id="rId21"/>
    <p:sldId id="788" r:id="rId22"/>
    <p:sldId id="761" r:id="rId23"/>
    <p:sldId id="763" r:id="rId24"/>
    <p:sldId id="784" r:id="rId25"/>
    <p:sldId id="765" r:id="rId26"/>
    <p:sldId id="766" r:id="rId27"/>
    <p:sldId id="764" r:id="rId28"/>
    <p:sldId id="767" r:id="rId29"/>
    <p:sldId id="789" r:id="rId30"/>
    <p:sldId id="768" r:id="rId31"/>
    <p:sldId id="769" r:id="rId32"/>
    <p:sldId id="785" r:id="rId33"/>
    <p:sldId id="770" r:id="rId34"/>
    <p:sldId id="771" r:id="rId35"/>
    <p:sldId id="772" r:id="rId36"/>
    <p:sldId id="762" r:id="rId37"/>
    <p:sldId id="774" r:id="rId38"/>
    <p:sldId id="773" r:id="rId39"/>
    <p:sldId id="775" r:id="rId40"/>
    <p:sldId id="776" r:id="rId41"/>
    <p:sldId id="796" r:id="rId42"/>
    <p:sldId id="797" r:id="rId43"/>
    <p:sldId id="777" r:id="rId44"/>
    <p:sldId id="778" r:id="rId45"/>
    <p:sldId id="779" r:id="rId46"/>
    <p:sldId id="780" r:id="rId47"/>
    <p:sldId id="781" r:id="rId48"/>
    <p:sldId id="782" r:id="rId49"/>
    <p:sldId id="783" r:id="rId50"/>
    <p:sldId id="790" r:id="rId51"/>
    <p:sldId id="791" r:id="rId52"/>
    <p:sldId id="792" r:id="rId53"/>
    <p:sldId id="793" r:id="rId54"/>
    <p:sldId id="794" r:id="rId55"/>
    <p:sldId id="79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11.svg"/></Relationships>
</file>

<file path=ppt/diagrams/_rels/data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3BA89F-7898-41E0-8B5E-500DDEEAD82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7CE9491-5727-4A22-BA16-EAB1A87ECE5B}">
      <dgm:prSet custT="1"/>
      <dgm:spPr/>
      <dgm:t>
        <a:bodyPr/>
        <a:lstStyle/>
        <a:p>
          <a:pPr>
            <a:lnSpc>
              <a:spcPct val="100000"/>
            </a:lnSpc>
          </a:pPr>
          <a:r>
            <a:rPr lang="en-US" sz="2000">
              <a:latin typeface="Candara" panose="020E0502030303020204" pitchFamily="34" charset="0"/>
            </a:rPr>
            <a:t>A platform, in the context of software development, refers to a set of software applications and tools that provide a foundation for building and deploying software applications. </a:t>
          </a:r>
        </a:p>
      </dgm:t>
    </dgm:pt>
    <dgm:pt modelId="{BDCA6DC8-8348-4F04-95B6-B76EF2E494B9}" type="parTrans" cxnId="{A02F3AE4-189F-4AC8-BC06-163906918171}">
      <dgm:prSet/>
      <dgm:spPr/>
      <dgm:t>
        <a:bodyPr/>
        <a:lstStyle/>
        <a:p>
          <a:endParaRPr lang="en-US" sz="3200">
            <a:latin typeface="Candara" panose="020E0502030303020204" pitchFamily="34" charset="0"/>
          </a:endParaRPr>
        </a:p>
      </dgm:t>
    </dgm:pt>
    <dgm:pt modelId="{A9F833BC-096E-469B-8E64-2FD43C47EA3A}" type="sibTrans" cxnId="{A02F3AE4-189F-4AC8-BC06-163906918171}">
      <dgm:prSet/>
      <dgm:spPr/>
      <dgm:t>
        <a:bodyPr/>
        <a:lstStyle/>
        <a:p>
          <a:endParaRPr lang="en-US" sz="3200">
            <a:latin typeface="Candara" panose="020E0502030303020204" pitchFamily="34" charset="0"/>
          </a:endParaRPr>
        </a:p>
      </dgm:t>
    </dgm:pt>
    <dgm:pt modelId="{6EAF7CE1-177C-437F-9460-173BD2D5525D}">
      <dgm:prSet custT="1"/>
      <dgm:spPr/>
      <dgm:t>
        <a:bodyPr/>
        <a:lstStyle/>
        <a:p>
          <a:pPr>
            <a:lnSpc>
              <a:spcPct val="100000"/>
            </a:lnSpc>
          </a:pPr>
          <a:r>
            <a:rPr lang="en-US" sz="2000" dirty="0">
              <a:latin typeface="Candara" panose="020E0502030303020204" pitchFamily="34" charset="0"/>
            </a:rPr>
            <a:t>A platform typically includes a combination of programming languages, software frameworks, libraries, and tools that enable developers to create software products efficiently and effectively.</a:t>
          </a:r>
        </a:p>
      </dgm:t>
    </dgm:pt>
    <dgm:pt modelId="{5A004673-5AD5-4E7D-90A8-8F6FBD758464}" type="parTrans" cxnId="{78BD4546-06BF-461E-9762-9DB826CF937A}">
      <dgm:prSet/>
      <dgm:spPr/>
      <dgm:t>
        <a:bodyPr/>
        <a:lstStyle/>
        <a:p>
          <a:endParaRPr lang="en-US" sz="3200">
            <a:latin typeface="Candara" panose="020E0502030303020204" pitchFamily="34" charset="0"/>
          </a:endParaRPr>
        </a:p>
      </dgm:t>
    </dgm:pt>
    <dgm:pt modelId="{FF86B804-839B-41DB-9A14-E469979915CF}" type="sibTrans" cxnId="{78BD4546-06BF-461E-9762-9DB826CF937A}">
      <dgm:prSet/>
      <dgm:spPr/>
      <dgm:t>
        <a:bodyPr/>
        <a:lstStyle/>
        <a:p>
          <a:endParaRPr lang="en-US" sz="3200">
            <a:latin typeface="Candara" panose="020E0502030303020204" pitchFamily="34" charset="0"/>
          </a:endParaRPr>
        </a:p>
      </dgm:t>
    </dgm:pt>
    <dgm:pt modelId="{6A6FC966-8144-4BDF-AC2A-6BC34D6C98F4}" type="pres">
      <dgm:prSet presAssocID="{223BA89F-7898-41E0-8B5E-500DDEEAD82B}" presName="root" presStyleCnt="0">
        <dgm:presLayoutVars>
          <dgm:dir/>
          <dgm:resizeHandles val="exact"/>
        </dgm:presLayoutVars>
      </dgm:prSet>
      <dgm:spPr/>
    </dgm:pt>
    <dgm:pt modelId="{630C2360-5C67-4E2A-85A0-05A697F3BC95}" type="pres">
      <dgm:prSet presAssocID="{37CE9491-5727-4A22-BA16-EAB1A87ECE5B}" presName="compNode" presStyleCnt="0"/>
      <dgm:spPr/>
    </dgm:pt>
    <dgm:pt modelId="{74051FEF-0001-49FF-8C6D-D3D98C87427E}" type="pres">
      <dgm:prSet presAssocID="{37CE9491-5727-4A22-BA16-EAB1A87ECE5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45609454-7845-4C99-8254-8F5BEFC9C176}" type="pres">
      <dgm:prSet presAssocID="{37CE9491-5727-4A22-BA16-EAB1A87ECE5B}" presName="spaceRect" presStyleCnt="0"/>
      <dgm:spPr/>
    </dgm:pt>
    <dgm:pt modelId="{84862661-24F7-4A02-97D9-3DC1C901EC07}" type="pres">
      <dgm:prSet presAssocID="{37CE9491-5727-4A22-BA16-EAB1A87ECE5B}" presName="textRect" presStyleLbl="revTx" presStyleIdx="0" presStyleCnt="2">
        <dgm:presLayoutVars>
          <dgm:chMax val="1"/>
          <dgm:chPref val="1"/>
        </dgm:presLayoutVars>
      </dgm:prSet>
      <dgm:spPr/>
    </dgm:pt>
    <dgm:pt modelId="{6E8E485B-9BDB-4965-8DDB-CAF12305DAEC}" type="pres">
      <dgm:prSet presAssocID="{A9F833BC-096E-469B-8E64-2FD43C47EA3A}" presName="sibTrans" presStyleCnt="0"/>
      <dgm:spPr/>
    </dgm:pt>
    <dgm:pt modelId="{E9F8B060-B4AE-4ED2-BDCF-BBCC9DAA2246}" type="pres">
      <dgm:prSet presAssocID="{6EAF7CE1-177C-437F-9460-173BD2D5525D}" presName="compNode" presStyleCnt="0"/>
      <dgm:spPr/>
    </dgm:pt>
    <dgm:pt modelId="{76A986B5-858E-41D1-85C0-9A85C49710B5}" type="pres">
      <dgm:prSet presAssocID="{6EAF7CE1-177C-437F-9460-173BD2D5525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F693D2D8-AF06-4433-BE0E-E60C0AC7BCC0}" type="pres">
      <dgm:prSet presAssocID="{6EAF7CE1-177C-437F-9460-173BD2D5525D}" presName="spaceRect" presStyleCnt="0"/>
      <dgm:spPr/>
    </dgm:pt>
    <dgm:pt modelId="{F6804872-83E5-466D-A71C-0CAA6EC12089}" type="pres">
      <dgm:prSet presAssocID="{6EAF7CE1-177C-437F-9460-173BD2D5525D}" presName="textRect" presStyleLbl="revTx" presStyleIdx="1" presStyleCnt="2">
        <dgm:presLayoutVars>
          <dgm:chMax val="1"/>
          <dgm:chPref val="1"/>
        </dgm:presLayoutVars>
      </dgm:prSet>
      <dgm:spPr/>
    </dgm:pt>
  </dgm:ptLst>
  <dgm:cxnLst>
    <dgm:cxn modelId="{CA0B3907-4588-48C1-BCCB-6C5482ADEB17}" type="presOf" srcId="{6EAF7CE1-177C-437F-9460-173BD2D5525D}" destId="{F6804872-83E5-466D-A71C-0CAA6EC12089}" srcOrd="0" destOrd="0" presId="urn:microsoft.com/office/officeart/2018/2/layout/IconLabelList"/>
    <dgm:cxn modelId="{78BD4546-06BF-461E-9762-9DB826CF937A}" srcId="{223BA89F-7898-41E0-8B5E-500DDEEAD82B}" destId="{6EAF7CE1-177C-437F-9460-173BD2D5525D}" srcOrd="1" destOrd="0" parTransId="{5A004673-5AD5-4E7D-90A8-8F6FBD758464}" sibTransId="{FF86B804-839B-41DB-9A14-E469979915CF}"/>
    <dgm:cxn modelId="{1F6B1198-05D1-4AC6-844E-72753C09DAE4}" type="presOf" srcId="{223BA89F-7898-41E0-8B5E-500DDEEAD82B}" destId="{6A6FC966-8144-4BDF-AC2A-6BC34D6C98F4}" srcOrd="0" destOrd="0" presId="urn:microsoft.com/office/officeart/2018/2/layout/IconLabelList"/>
    <dgm:cxn modelId="{8914559F-F81A-4E14-8659-871A53F875D5}" type="presOf" srcId="{37CE9491-5727-4A22-BA16-EAB1A87ECE5B}" destId="{84862661-24F7-4A02-97D9-3DC1C901EC07}" srcOrd="0" destOrd="0" presId="urn:microsoft.com/office/officeart/2018/2/layout/IconLabelList"/>
    <dgm:cxn modelId="{A02F3AE4-189F-4AC8-BC06-163906918171}" srcId="{223BA89F-7898-41E0-8B5E-500DDEEAD82B}" destId="{37CE9491-5727-4A22-BA16-EAB1A87ECE5B}" srcOrd="0" destOrd="0" parTransId="{BDCA6DC8-8348-4F04-95B6-B76EF2E494B9}" sibTransId="{A9F833BC-096E-469B-8E64-2FD43C47EA3A}"/>
    <dgm:cxn modelId="{4DD071B8-AA47-41B4-9C53-C57C61FE9F03}" type="presParOf" srcId="{6A6FC966-8144-4BDF-AC2A-6BC34D6C98F4}" destId="{630C2360-5C67-4E2A-85A0-05A697F3BC95}" srcOrd="0" destOrd="0" presId="urn:microsoft.com/office/officeart/2018/2/layout/IconLabelList"/>
    <dgm:cxn modelId="{1CC302E6-22D3-40A2-B81F-42B1A7C4034C}" type="presParOf" srcId="{630C2360-5C67-4E2A-85A0-05A697F3BC95}" destId="{74051FEF-0001-49FF-8C6D-D3D98C87427E}" srcOrd="0" destOrd="0" presId="urn:microsoft.com/office/officeart/2018/2/layout/IconLabelList"/>
    <dgm:cxn modelId="{46E2B927-C51C-4778-96C7-E64F590303E0}" type="presParOf" srcId="{630C2360-5C67-4E2A-85A0-05A697F3BC95}" destId="{45609454-7845-4C99-8254-8F5BEFC9C176}" srcOrd="1" destOrd="0" presId="urn:microsoft.com/office/officeart/2018/2/layout/IconLabelList"/>
    <dgm:cxn modelId="{0F0DE94E-2EFD-4199-8A42-2B4CD44F0244}" type="presParOf" srcId="{630C2360-5C67-4E2A-85A0-05A697F3BC95}" destId="{84862661-24F7-4A02-97D9-3DC1C901EC07}" srcOrd="2" destOrd="0" presId="urn:microsoft.com/office/officeart/2018/2/layout/IconLabelList"/>
    <dgm:cxn modelId="{6E938F90-EE6F-4978-B0FD-51254B19A1EA}" type="presParOf" srcId="{6A6FC966-8144-4BDF-AC2A-6BC34D6C98F4}" destId="{6E8E485B-9BDB-4965-8DDB-CAF12305DAEC}" srcOrd="1" destOrd="0" presId="urn:microsoft.com/office/officeart/2018/2/layout/IconLabelList"/>
    <dgm:cxn modelId="{E8352420-7D64-483F-9456-C8BF44B07B1B}" type="presParOf" srcId="{6A6FC966-8144-4BDF-AC2A-6BC34D6C98F4}" destId="{E9F8B060-B4AE-4ED2-BDCF-BBCC9DAA2246}" srcOrd="2" destOrd="0" presId="urn:microsoft.com/office/officeart/2018/2/layout/IconLabelList"/>
    <dgm:cxn modelId="{BC691653-5D7B-4A49-ADB9-46D685C7C6D3}" type="presParOf" srcId="{E9F8B060-B4AE-4ED2-BDCF-BBCC9DAA2246}" destId="{76A986B5-858E-41D1-85C0-9A85C49710B5}" srcOrd="0" destOrd="0" presId="urn:microsoft.com/office/officeart/2018/2/layout/IconLabelList"/>
    <dgm:cxn modelId="{2FF2BBDA-447B-4ABA-A3BE-6D274559025F}" type="presParOf" srcId="{E9F8B060-B4AE-4ED2-BDCF-BBCC9DAA2246}" destId="{F693D2D8-AF06-4433-BE0E-E60C0AC7BCC0}" srcOrd="1" destOrd="0" presId="urn:microsoft.com/office/officeart/2018/2/layout/IconLabelList"/>
    <dgm:cxn modelId="{9FD417F6-FBEF-47DF-A4B7-3B09D5266817}" type="presParOf" srcId="{E9F8B060-B4AE-4ED2-BDCF-BBCC9DAA2246}" destId="{F6804872-83E5-466D-A71C-0CAA6EC1208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42A0E6-FDFA-4B3F-8265-02B9191462E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87CB81D-7F73-42BA-BF1E-660DCEF46AD3}">
      <dgm:prSet/>
      <dgm:spPr/>
      <dgm:t>
        <a:bodyPr/>
        <a:lstStyle/>
        <a:p>
          <a:r>
            <a:rPr lang="en-US">
              <a:latin typeface="Candara" panose="020E0502030303020204" pitchFamily="34" charset="0"/>
            </a:rPr>
            <a:t>Product-oriented platforms: These platforms focus on the development, distribution, and sale of software products. Examples include operating systems, software applications, and video games.</a:t>
          </a:r>
        </a:p>
      </dgm:t>
    </dgm:pt>
    <dgm:pt modelId="{23FCB5C2-66E5-4531-8CE5-636103465D05}" type="parTrans" cxnId="{B26F6883-947A-4723-BE6A-225A3464B30B}">
      <dgm:prSet/>
      <dgm:spPr/>
      <dgm:t>
        <a:bodyPr/>
        <a:lstStyle/>
        <a:p>
          <a:endParaRPr lang="en-US">
            <a:latin typeface="Candara" panose="020E0502030303020204" pitchFamily="34" charset="0"/>
          </a:endParaRPr>
        </a:p>
      </dgm:t>
    </dgm:pt>
    <dgm:pt modelId="{2E9AB6BA-EC24-4E70-8603-61620766AAB6}" type="sibTrans" cxnId="{B26F6883-947A-4723-BE6A-225A3464B30B}">
      <dgm:prSet/>
      <dgm:spPr/>
      <dgm:t>
        <a:bodyPr/>
        <a:lstStyle/>
        <a:p>
          <a:endParaRPr lang="en-US">
            <a:latin typeface="Candara" panose="020E0502030303020204" pitchFamily="34" charset="0"/>
          </a:endParaRPr>
        </a:p>
      </dgm:t>
    </dgm:pt>
    <dgm:pt modelId="{8182999C-B387-40DD-AFCB-C5902F638579}">
      <dgm:prSet/>
      <dgm:spPr/>
      <dgm:t>
        <a:bodyPr/>
        <a:lstStyle/>
        <a:p>
          <a:r>
            <a:rPr lang="en-US">
              <a:latin typeface="Candara" panose="020E0502030303020204" pitchFamily="34" charset="0"/>
            </a:rPr>
            <a:t>Service-oriented platforms: These platforms focus on the provision of services, such as consulting, legal, or financial services. Examples include Upwork, Freelancer, and Fiverr.</a:t>
          </a:r>
        </a:p>
      </dgm:t>
    </dgm:pt>
    <dgm:pt modelId="{B9455B57-1FE5-4A8C-A4E4-36DF7A95571F}" type="parTrans" cxnId="{7FB2DF20-31E5-4818-9A07-30B00244457E}">
      <dgm:prSet/>
      <dgm:spPr/>
      <dgm:t>
        <a:bodyPr/>
        <a:lstStyle/>
        <a:p>
          <a:endParaRPr lang="en-US">
            <a:latin typeface="Candara" panose="020E0502030303020204" pitchFamily="34" charset="0"/>
          </a:endParaRPr>
        </a:p>
      </dgm:t>
    </dgm:pt>
    <dgm:pt modelId="{85F217D1-3189-481F-BEA2-F5E8F2E4A95D}" type="sibTrans" cxnId="{7FB2DF20-31E5-4818-9A07-30B00244457E}">
      <dgm:prSet/>
      <dgm:spPr/>
      <dgm:t>
        <a:bodyPr/>
        <a:lstStyle/>
        <a:p>
          <a:endParaRPr lang="en-US">
            <a:latin typeface="Candara" panose="020E0502030303020204" pitchFamily="34" charset="0"/>
          </a:endParaRPr>
        </a:p>
      </dgm:t>
    </dgm:pt>
    <dgm:pt modelId="{1091715D-8F2E-42F3-B0BD-17AF3BD550FB}">
      <dgm:prSet/>
      <dgm:spPr/>
      <dgm:t>
        <a:bodyPr/>
        <a:lstStyle/>
        <a:p>
          <a:r>
            <a:rPr lang="en-US">
              <a:latin typeface="Candara" panose="020E0502030303020204" pitchFamily="34" charset="0"/>
            </a:rPr>
            <a:t>Hybrid platforms: These platforms combine elements of product-oriented and service-oriented platforms. Examples include Amazon, which sells physical products and offers services such as cloud computing and advertising.</a:t>
          </a:r>
        </a:p>
      </dgm:t>
    </dgm:pt>
    <dgm:pt modelId="{86996DCF-D017-4D0F-BD3E-4D405FCCC7BC}" type="parTrans" cxnId="{051ED82E-DF72-4EB1-9EC2-F3049D40D165}">
      <dgm:prSet/>
      <dgm:spPr/>
      <dgm:t>
        <a:bodyPr/>
        <a:lstStyle/>
        <a:p>
          <a:endParaRPr lang="en-US">
            <a:latin typeface="Candara" panose="020E0502030303020204" pitchFamily="34" charset="0"/>
          </a:endParaRPr>
        </a:p>
      </dgm:t>
    </dgm:pt>
    <dgm:pt modelId="{CF0EAC26-7B37-4A3A-A471-07A4E9E33D41}" type="sibTrans" cxnId="{051ED82E-DF72-4EB1-9EC2-F3049D40D165}">
      <dgm:prSet/>
      <dgm:spPr/>
      <dgm:t>
        <a:bodyPr/>
        <a:lstStyle/>
        <a:p>
          <a:endParaRPr lang="en-US">
            <a:latin typeface="Candara" panose="020E0502030303020204" pitchFamily="34" charset="0"/>
          </a:endParaRPr>
        </a:p>
      </dgm:t>
    </dgm:pt>
    <dgm:pt modelId="{883B1F61-CD06-4D55-A296-48940262305A}" type="pres">
      <dgm:prSet presAssocID="{8042A0E6-FDFA-4B3F-8265-02B9191462EC}" presName="vert0" presStyleCnt="0">
        <dgm:presLayoutVars>
          <dgm:dir/>
          <dgm:animOne val="branch"/>
          <dgm:animLvl val="lvl"/>
        </dgm:presLayoutVars>
      </dgm:prSet>
      <dgm:spPr/>
    </dgm:pt>
    <dgm:pt modelId="{B7E2A2AD-192B-4F2B-83AD-6E71A95AC899}" type="pres">
      <dgm:prSet presAssocID="{787CB81D-7F73-42BA-BF1E-660DCEF46AD3}" presName="thickLine" presStyleLbl="alignNode1" presStyleIdx="0" presStyleCnt="3"/>
      <dgm:spPr/>
    </dgm:pt>
    <dgm:pt modelId="{5952D382-8D05-46B4-B272-1C4E8842B319}" type="pres">
      <dgm:prSet presAssocID="{787CB81D-7F73-42BA-BF1E-660DCEF46AD3}" presName="horz1" presStyleCnt="0"/>
      <dgm:spPr/>
    </dgm:pt>
    <dgm:pt modelId="{358A378E-37E8-4D1D-83C4-A7E7498C1322}" type="pres">
      <dgm:prSet presAssocID="{787CB81D-7F73-42BA-BF1E-660DCEF46AD3}" presName="tx1" presStyleLbl="revTx" presStyleIdx="0" presStyleCnt="3"/>
      <dgm:spPr/>
    </dgm:pt>
    <dgm:pt modelId="{8FA03C9F-5A58-4906-B98D-A2A7FEBDF071}" type="pres">
      <dgm:prSet presAssocID="{787CB81D-7F73-42BA-BF1E-660DCEF46AD3}" presName="vert1" presStyleCnt="0"/>
      <dgm:spPr/>
    </dgm:pt>
    <dgm:pt modelId="{B136F443-8812-4430-A960-E2B55AC22A5E}" type="pres">
      <dgm:prSet presAssocID="{8182999C-B387-40DD-AFCB-C5902F638579}" presName="thickLine" presStyleLbl="alignNode1" presStyleIdx="1" presStyleCnt="3"/>
      <dgm:spPr/>
    </dgm:pt>
    <dgm:pt modelId="{6632815E-A3E6-4299-920E-7D290680BCA8}" type="pres">
      <dgm:prSet presAssocID="{8182999C-B387-40DD-AFCB-C5902F638579}" presName="horz1" presStyleCnt="0"/>
      <dgm:spPr/>
    </dgm:pt>
    <dgm:pt modelId="{5AAC281C-5FB5-4653-BD18-6CE62A29DD32}" type="pres">
      <dgm:prSet presAssocID="{8182999C-B387-40DD-AFCB-C5902F638579}" presName="tx1" presStyleLbl="revTx" presStyleIdx="1" presStyleCnt="3"/>
      <dgm:spPr/>
    </dgm:pt>
    <dgm:pt modelId="{9BC9702F-9683-4C53-8DE3-178633CEAC2A}" type="pres">
      <dgm:prSet presAssocID="{8182999C-B387-40DD-AFCB-C5902F638579}" presName="vert1" presStyleCnt="0"/>
      <dgm:spPr/>
    </dgm:pt>
    <dgm:pt modelId="{FFE1ED8B-354E-40F6-A3BF-FA457AC08D48}" type="pres">
      <dgm:prSet presAssocID="{1091715D-8F2E-42F3-B0BD-17AF3BD550FB}" presName="thickLine" presStyleLbl="alignNode1" presStyleIdx="2" presStyleCnt="3"/>
      <dgm:spPr/>
    </dgm:pt>
    <dgm:pt modelId="{44C5B055-5F5B-48B3-BE28-5928BF226FE6}" type="pres">
      <dgm:prSet presAssocID="{1091715D-8F2E-42F3-B0BD-17AF3BD550FB}" presName="horz1" presStyleCnt="0"/>
      <dgm:spPr/>
    </dgm:pt>
    <dgm:pt modelId="{0C2BA6B5-288C-460C-9395-78A2062B31C5}" type="pres">
      <dgm:prSet presAssocID="{1091715D-8F2E-42F3-B0BD-17AF3BD550FB}" presName="tx1" presStyleLbl="revTx" presStyleIdx="2" presStyleCnt="3"/>
      <dgm:spPr/>
    </dgm:pt>
    <dgm:pt modelId="{3BD288BB-4542-40B8-AD3C-6B3C272EE215}" type="pres">
      <dgm:prSet presAssocID="{1091715D-8F2E-42F3-B0BD-17AF3BD550FB}" presName="vert1" presStyleCnt="0"/>
      <dgm:spPr/>
    </dgm:pt>
  </dgm:ptLst>
  <dgm:cxnLst>
    <dgm:cxn modelId="{7FB2DF20-31E5-4818-9A07-30B00244457E}" srcId="{8042A0E6-FDFA-4B3F-8265-02B9191462EC}" destId="{8182999C-B387-40DD-AFCB-C5902F638579}" srcOrd="1" destOrd="0" parTransId="{B9455B57-1FE5-4A8C-A4E4-36DF7A95571F}" sibTransId="{85F217D1-3189-481F-BEA2-F5E8F2E4A95D}"/>
    <dgm:cxn modelId="{051ED82E-DF72-4EB1-9EC2-F3049D40D165}" srcId="{8042A0E6-FDFA-4B3F-8265-02B9191462EC}" destId="{1091715D-8F2E-42F3-B0BD-17AF3BD550FB}" srcOrd="2" destOrd="0" parTransId="{86996DCF-D017-4D0F-BD3E-4D405FCCC7BC}" sibTransId="{CF0EAC26-7B37-4A3A-A471-07A4E9E33D41}"/>
    <dgm:cxn modelId="{2B30EB42-6635-43D8-BD5B-AB0643BD22D3}" type="presOf" srcId="{8182999C-B387-40DD-AFCB-C5902F638579}" destId="{5AAC281C-5FB5-4653-BD18-6CE62A29DD32}" srcOrd="0" destOrd="0" presId="urn:microsoft.com/office/officeart/2008/layout/LinedList"/>
    <dgm:cxn modelId="{BF5D216A-9642-4EC8-A6AC-778849A5A56A}" type="presOf" srcId="{1091715D-8F2E-42F3-B0BD-17AF3BD550FB}" destId="{0C2BA6B5-288C-460C-9395-78A2062B31C5}" srcOrd="0" destOrd="0" presId="urn:microsoft.com/office/officeart/2008/layout/LinedList"/>
    <dgm:cxn modelId="{B26F6883-947A-4723-BE6A-225A3464B30B}" srcId="{8042A0E6-FDFA-4B3F-8265-02B9191462EC}" destId="{787CB81D-7F73-42BA-BF1E-660DCEF46AD3}" srcOrd="0" destOrd="0" parTransId="{23FCB5C2-66E5-4531-8CE5-636103465D05}" sibTransId="{2E9AB6BA-EC24-4E70-8603-61620766AAB6}"/>
    <dgm:cxn modelId="{FF6C19F8-6CC3-4101-98B5-FFD3C3FE5B0E}" type="presOf" srcId="{787CB81D-7F73-42BA-BF1E-660DCEF46AD3}" destId="{358A378E-37E8-4D1D-83C4-A7E7498C1322}" srcOrd="0" destOrd="0" presId="urn:microsoft.com/office/officeart/2008/layout/LinedList"/>
    <dgm:cxn modelId="{3FF3DCFA-5AE8-4F85-B12B-9837B862C0D2}" type="presOf" srcId="{8042A0E6-FDFA-4B3F-8265-02B9191462EC}" destId="{883B1F61-CD06-4D55-A296-48940262305A}" srcOrd="0" destOrd="0" presId="urn:microsoft.com/office/officeart/2008/layout/LinedList"/>
    <dgm:cxn modelId="{CD00FD80-B53E-4EF9-B217-73E44BE60906}" type="presParOf" srcId="{883B1F61-CD06-4D55-A296-48940262305A}" destId="{B7E2A2AD-192B-4F2B-83AD-6E71A95AC899}" srcOrd="0" destOrd="0" presId="urn:microsoft.com/office/officeart/2008/layout/LinedList"/>
    <dgm:cxn modelId="{62BF6521-9914-4A75-86E7-49D680D6E84A}" type="presParOf" srcId="{883B1F61-CD06-4D55-A296-48940262305A}" destId="{5952D382-8D05-46B4-B272-1C4E8842B319}" srcOrd="1" destOrd="0" presId="urn:microsoft.com/office/officeart/2008/layout/LinedList"/>
    <dgm:cxn modelId="{36E878B8-640A-4FE2-A003-0254A01A79AB}" type="presParOf" srcId="{5952D382-8D05-46B4-B272-1C4E8842B319}" destId="{358A378E-37E8-4D1D-83C4-A7E7498C1322}" srcOrd="0" destOrd="0" presId="urn:microsoft.com/office/officeart/2008/layout/LinedList"/>
    <dgm:cxn modelId="{3D1F2548-9CCC-4722-A017-1745442CBB23}" type="presParOf" srcId="{5952D382-8D05-46B4-B272-1C4E8842B319}" destId="{8FA03C9F-5A58-4906-B98D-A2A7FEBDF071}" srcOrd="1" destOrd="0" presId="urn:microsoft.com/office/officeart/2008/layout/LinedList"/>
    <dgm:cxn modelId="{455A2D70-32DE-4DD2-A863-A5D1B69C5004}" type="presParOf" srcId="{883B1F61-CD06-4D55-A296-48940262305A}" destId="{B136F443-8812-4430-A960-E2B55AC22A5E}" srcOrd="2" destOrd="0" presId="urn:microsoft.com/office/officeart/2008/layout/LinedList"/>
    <dgm:cxn modelId="{5BE70A80-6C0D-478D-947C-8E9462C5FCE2}" type="presParOf" srcId="{883B1F61-CD06-4D55-A296-48940262305A}" destId="{6632815E-A3E6-4299-920E-7D290680BCA8}" srcOrd="3" destOrd="0" presId="urn:microsoft.com/office/officeart/2008/layout/LinedList"/>
    <dgm:cxn modelId="{33A4A71E-2A76-4269-AC1F-49362541B34A}" type="presParOf" srcId="{6632815E-A3E6-4299-920E-7D290680BCA8}" destId="{5AAC281C-5FB5-4653-BD18-6CE62A29DD32}" srcOrd="0" destOrd="0" presId="urn:microsoft.com/office/officeart/2008/layout/LinedList"/>
    <dgm:cxn modelId="{79A8514E-FE5C-4E33-BFDC-0FA6B818ACD2}" type="presParOf" srcId="{6632815E-A3E6-4299-920E-7D290680BCA8}" destId="{9BC9702F-9683-4C53-8DE3-178633CEAC2A}" srcOrd="1" destOrd="0" presId="urn:microsoft.com/office/officeart/2008/layout/LinedList"/>
    <dgm:cxn modelId="{81BC43E6-AA7C-43C0-AD00-BA5740754EA5}" type="presParOf" srcId="{883B1F61-CD06-4D55-A296-48940262305A}" destId="{FFE1ED8B-354E-40F6-A3BF-FA457AC08D48}" srcOrd="4" destOrd="0" presId="urn:microsoft.com/office/officeart/2008/layout/LinedList"/>
    <dgm:cxn modelId="{C2B16FE7-B64E-4E7A-9827-6E5D6B49371D}" type="presParOf" srcId="{883B1F61-CD06-4D55-A296-48940262305A}" destId="{44C5B055-5F5B-48B3-BE28-5928BF226FE6}" srcOrd="5" destOrd="0" presId="urn:microsoft.com/office/officeart/2008/layout/LinedList"/>
    <dgm:cxn modelId="{F1FF665C-05EF-421C-9635-E2DC19DAE913}" type="presParOf" srcId="{44C5B055-5F5B-48B3-BE28-5928BF226FE6}" destId="{0C2BA6B5-288C-460C-9395-78A2062B31C5}" srcOrd="0" destOrd="0" presId="urn:microsoft.com/office/officeart/2008/layout/LinedList"/>
    <dgm:cxn modelId="{27C32BD1-30CC-4A67-A95C-7D3482D74563}" type="presParOf" srcId="{44C5B055-5F5B-48B3-BE28-5928BF226FE6}" destId="{3BD288BB-4542-40B8-AD3C-6B3C272EE21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7C0EB7-1BAE-4A02-AEC7-E907EC274F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360FD23-9C26-4A55-AC6D-E4A9E0AEC8F0}">
      <dgm:prSet custT="1"/>
      <dgm:spPr/>
      <dgm:t>
        <a:bodyPr/>
        <a:lstStyle/>
        <a:p>
          <a:r>
            <a:rPr lang="en-US" sz="2400" dirty="0">
              <a:latin typeface="Candara" panose="020E0502030303020204" pitchFamily="34" charset="0"/>
            </a:rPr>
            <a:t>Uber</a:t>
          </a:r>
        </a:p>
      </dgm:t>
    </dgm:pt>
    <dgm:pt modelId="{60192EE7-EB38-4591-B30F-D441E1ADD7CE}" type="parTrans" cxnId="{5230D0FB-A183-45D8-BEA6-93B573BAA9FA}">
      <dgm:prSet/>
      <dgm:spPr/>
      <dgm:t>
        <a:bodyPr/>
        <a:lstStyle/>
        <a:p>
          <a:endParaRPr lang="en-US" sz="2400">
            <a:latin typeface="Candara" panose="020E0502030303020204" pitchFamily="34" charset="0"/>
          </a:endParaRPr>
        </a:p>
      </dgm:t>
    </dgm:pt>
    <dgm:pt modelId="{4966FC53-DB2E-48BE-81F8-9E93D6E0EECA}" type="sibTrans" cxnId="{5230D0FB-A183-45D8-BEA6-93B573BAA9FA}">
      <dgm:prSet/>
      <dgm:spPr/>
      <dgm:t>
        <a:bodyPr/>
        <a:lstStyle/>
        <a:p>
          <a:endParaRPr lang="en-US" sz="2400">
            <a:latin typeface="Candara" panose="020E0502030303020204" pitchFamily="34" charset="0"/>
          </a:endParaRPr>
        </a:p>
      </dgm:t>
    </dgm:pt>
    <dgm:pt modelId="{5EDDCF5E-AB42-495B-8EAB-CAB5A04BC719}">
      <dgm:prSet custT="1"/>
      <dgm:spPr/>
      <dgm:t>
        <a:bodyPr/>
        <a:lstStyle/>
        <a:p>
          <a:r>
            <a:rPr lang="en-US" sz="2400" dirty="0">
              <a:latin typeface="Candara" panose="020E0502030303020204" pitchFamily="34" charset="0"/>
            </a:rPr>
            <a:t>Airbnb</a:t>
          </a:r>
        </a:p>
      </dgm:t>
    </dgm:pt>
    <dgm:pt modelId="{D410975D-3B1F-4A0E-B25A-B41B17BC00E8}" type="parTrans" cxnId="{80DC0A11-2657-48B2-A87A-334D65EE4C89}">
      <dgm:prSet/>
      <dgm:spPr/>
      <dgm:t>
        <a:bodyPr/>
        <a:lstStyle/>
        <a:p>
          <a:endParaRPr lang="en-US" sz="2400">
            <a:latin typeface="Candara" panose="020E0502030303020204" pitchFamily="34" charset="0"/>
          </a:endParaRPr>
        </a:p>
      </dgm:t>
    </dgm:pt>
    <dgm:pt modelId="{A704BA8A-F281-4260-9D53-7DEE524ED517}" type="sibTrans" cxnId="{80DC0A11-2657-48B2-A87A-334D65EE4C89}">
      <dgm:prSet/>
      <dgm:spPr/>
      <dgm:t>
        <a:bodyPr/>
        <a:lstStyle/>
        <a:p>
          <a:endParaRPr lang="en-US" sz="2400">
            <a:latin typeface="Candara" panose="020E0502030303020204" pitchFamily="34" charset="0"/>
          </a:endParaRPr>
        </a:p>
      </dgm:t>
    </dgm:pt>
    <dgm:pt modelId="{6A60FDBE-D817-4027-AB19-4C3B926BFA2C}">
      <dgm:prSet custT="1"/>
      <dgm:spPr/>
      <dgm:t>
        <a:bodyPr/>
        <a:lstStyle/>
        <a:p>
          <a:r>
            <a:rPr lang="en-US" sz="2400" dirty="0">
              <a:latin typeface="Candara" panose="020E0502030303020204" pitchFamily="34" charset="0"/>
            </a:rPr>
            <a:t>TaskRabbit</a:t>
          </a:r>
        </a:p>
      </dgm:t>
    </dgm:pt>
    <dgm:pt modelId="{F2365817-7C5B-43E7-92B5-7A71F5D35156}" type="parTrans" cxnId="{A58CE0AD-2B05-40B1-B406-5EEEA8CD1B74}">
      <dgm:prSet/>
      <dgm:spPr/>
      <dgm:t>
        <a:bodyPr/>
        <a:lstStyle/>
        <a:p>
          <a:endParaRPr lang="en-US" sz="2400">
            <a:latin typeface="Candara" panose="020E0502030303020204" pitchFamily="34" charset="0"/>
          </a:endParaRPr>
        </a:p>
      </dgm:t>
    </dgm:pt>
    <dgm:pt modelId="{5B1F60C6-7CC0-4A43-8156-5138982896A3}" type="sibTrans" cxnId="{A58CE0AD-2B05-40B1-B406-5EEEA8CD1B74}">
      <dgm:prSet/>
      <dgm:spPr/>
      <dgm:t>
        <a:bodyPr/>
        <a:lstStyle/>
        <a:p>
          <a:endParaRPr lang="en-US" sz="2400">
            <a:latin typeface="Candara" panose="020E0502030303020204" pitchFamily="34" charset="0"/>
          </a:endParaRPr>
        </a:p>
      </dgm:t>
    </dgm:pt>
    <dgm:pt modelId="{C959C1E9-D1B8-4F54-B428-071562E29FE2}">
      <dgm:prSet custT="1"/>
      <dgm:spPr/>
      <dgm:t>
        <a:bodyPr/>
        <a:lstStyle/>
        <a:p>
          <a:r>
            <a:rPr lang="en-US" sz="2400" dirty="0">
              <a:latin typeface="Candara" panose="020E0502030303020204" pitchFamily="34" charset="0"/>
            </a:rPr>
            <a:t>Upwork</a:t>
          </a:r>
        </a:p>
      </dgm:t>
    </dgm:pt>
    <dgm:pt modelId="{7D01D104-82CD-42FB-BE81-A281C8D4E350}" type="parTrans" cxnId="{13733D8E-5326-443F-B56E-BE9EE8F83436}">
      <dgm:prSet/>
      <dgm:spPr/>
      <dgm:t>
        <a:bodyPr/>
        <a:lstStyle/>
        <a:p>
          <a:endParaRPr lang="en-US" sz="2400">
            <a:latin typeface="Candara" panose="020E0502030303020204" pitchFamily="34" charset="0"/>
          </a:endParaRPr>
        </a:p>
      </dgm:t>
    </dgm:pt>
    <dgm:pt modelId="{3461D9FC-D039-4B98-8FCC-826CFBF14715}" type="sibTrans" cxnId="{13733D8E-5326-443F-B56E-BE9EE8F83436}">
      <dgm:prSet/>
      <dgm:spPr/>
      <dgm:t>
        <a:bodyPr/>
        <a:lstStyle/>
        <a:p>
          <a:endParaRPr lang="en-US" sz="2400">
            <a:latin typeface="Candara" panose="020E0502030303020204" pitchFamily="34" charset="0"/>
          </a:endParaRPr>
        </a:p>
      </dgm:t>
    </dgm:pt>
    <dgm:pt modelId="{B163E098-DD67-453B-B45C-0485587B4468}">
      <dgm:prSet custT="1"/>
      <dgm:spPr/>
      <dgm:t>
        <a:bodyPr/>
        <a:lstStyle/>
        <a:p>
          <a:r>
            <a:rPr lang="en-US" sz="2400" dirty="0">
              <a:latin typeface="Candara" panose="020E0502030303020204" pitchFamily="34" charset="0"/>
            </a:rPr>
            <a:t>Fiverr</a:t>
          </a:r>
        </a:p>
      </dgm:t>
    </dgm:pt>
    <dgm:pt modelId="{A4B7F068-A72D-40E7-BEAB-0D3464C17023}" type="parTrans" cxnId="{4F5414FE-AA47-4E1D-85E9-8940A86FAA4F}">
      <dgm:prSet/>
      <dgm:spPr/>
      <dgm:t>
        <a:bodyPr/>
        <a:lstStyle/>
        <a:p>
          <a:endParaRPr lang="en-US" sz="2400">
            <a:latin typeface="Candara" panose="020E0502030303020204" pitchFamily="34" charset="0"/>
          </a:endParaRPr>
        </a:p>
      </dgm:t>
    </dgm:pt>
    <dgm:pt modelId="{2E7F2E9C-EF49-4807-93E2-15CED1387E64}" type="sibTrans" cxnId="{4F5414FE-AA47-4E1D-85E9-8940A86FAA4F}">
      <dgm:prSet/>
      <dgm:spPr/>
      <dgm:t>
        <a:bodyPr/>
        <a:lstStyle/>
        <a:p>
          <a:endParaRPr lang="en-US" sz="2400">
            <a:latin typeface="Candara" panose="020E0502030303020204" pitchFamily="34" charset="0"/>
          </a:endParaRPr>
        </a:p>
      </dgm:t>
    </dgm:pt>
    <dgm:pt modelId="{09B9E1A1-0A82-4A04-90FA-8CD5EC1329D4}">
      <dgm:prSet custT="1"/>
      <dgm:spPr/>
      <dgm:t>
        <a:bodyPr/>
        <a:lstStyle/>
        <a:p>
          <a:r>
            <a:rPr lang="en-US" sz="2400" dirty="0">
              <a:latin typeface="Candara" panose="020E0502030303020204" pitchFamily="34" charset="0"/>
            </a:rPr>
            <a:t>Lyft</a:t>
          </a:r>
        </a:p>
      </dgm:t>
    </dgm:pt>
    <dgm:pt modelId="{ADF0D5A6-04CB-4E8F-B539-11A40AF8B0E8}" type="parTrans" cxnId="{87BEE4C1-3E4D-4A6D-9CF7-C46786AB915D}">
      <dgm:prSet/>
      <dgm:spPr/>
      <dgm:t>
        <a:bodyPr/>
        <a:lstStyle/>
        <a:p>
          <a:endParaRPr lang="en-US" sz="2400">
            <a:latin typeface="Candara" panose="020E0502030303020204" pitchFamily="34" charset="0"/>
          </a:endParaRPr>
        </a:p>
      </dgm:t>
    </dgm:pt>
    <dgm:pt modelId="{86A08CDF-1834-4191-874D-7AFED148D79B}" type="sibTrans" cxnId="{87BEE4C1-3E4D-4A6D-9CF7-C46786AB915D}">
      <dgm:prSet/>
      <dgm:spPr/>
      <dgm:t>
        <a:bodyPr/>
        <a:lstStyle/>
        <a:p>
          <a:endParaRPr lang="en-US" sz="2400">
            <a:latin typeface="Candara" panose="020E0502030303020204" pitchFamily="34" charset="0"/>
          </a:endParaRPr>
        </a:p>
      </dgm:t>
    </dgm:pt>
    <dgm:pt modelId="{F11F0569-FD07-4D57-9ED4-146906678624}">
      <dgm:prSet custT="1"/>
      <dgm:spPr/>
      <dgm:t>
        <a:bodyPr/>
        <a:lstStyle/>
        <a:p>
          <a:r>
            <a:rPr lang="en-US" sz="2400" dirty="0">
              <a:latin typeface="Candara" panose="020E0502030303020204" pitchFamily="34" charset="0"/>
            </a:rPr>
            <a:t>Postmates</a:t>
          </a:r>
        </a:p>
      </dgm:t>
    </dgm:pt>
    <dgm:pt modelId="{89C85D34-55D7-4BCF-9F48-BBC7BA58102B}" type="parTrans" cxnId="{18E60E73-7C31-4129-B387-60DB02CA10CA}">
      <dgm:prSet/>
      <dgm:spPr/>
      <dgm:t>
        <a:bodyPr/>
        <a:lstStyle/>
        <a:p>
          <a:endParaRPr lang="en-US" sz="2400">
            <a:latin typeface="Candara" panose="020E0502030303020204" pitchFamily="34" charset="0"/>
          </a:endParaRPr>
        </a:p>
      </dgm:t>
    </dgm:pt>
    <dgm:pt modelId="{428083FD-DE0E-4F61-9A22-35BCE00645AF}" type="sibTrans" cxnId="{18E60E73-7C31-4129-B387-60DB02CA10CA}">
      <dgm:prSet/>
      <dgm:spPr/>
      <dgm:t>
        <a:bodyPr/>
        <a:lstStyle/>
        <a:p>
          <a:endParaRPr lang="en-US" sz="2400">
            <a:latin typeface="Candara" panose="020E0502030303020204" pitchFamily="34" charset="0"/>
          </a:endParaRPr>
        </a:p>
      </dgm:t>
    </dgm:pt>
    <dgm:pt modelId="{F439A52C-D745-4A96-BAFC-D84438B95C37}">
      <dgm:prSet custT="1"/>
      <dgm:spPr/>
      <dgm:t>
        <a:bodyPr/>
        <a:lstStyle/>
        <a:p>
          <a:r>
            <a:rPr lang="en-US" sz="2400" dirty="0">
              <a:latin typeface="Candara" panose="020E0502030303020204" pitchFamily="34" charset="0"/>
            </a:rPr>
            <a:t>Thumbtack</a:t>
          </a:r>
        </a:p>
      </dgm:t>
    </dgm:pt>
    <dgm:pt modelId="{CBBCDFF0-A9AF-4F55-8435-53187603E725}" type="parTrans" cxnId="{3E4976A9-CE4F-432A-BB82-9B9167DC1FD1}">
      <dgm:prSet/>
      <dgm:spPr/>
      <dgm:t>
        <a:bodyPr/>
        <a:lstStyle/>
        <a:p>
          <a:endParaRPr lang="en-US" sz="2400">
            <a:latin typeface="Candara" panose="020E0502030303020204" pitchFamily="34" charset="0"/>
          </a:endParaRPr>
        </a:p>
      </dgm:t>
    </dgm:pt>
    <dgm:pt modelId="{7CF6FC9C-4ADB-45DB-9283-2D39469F681D}" type="sibTrans" cxnId="{3E4976A9-CE4F-432A-BB82-9B9167DC1FD1}">
      <dgm:prSet/>
      <dgm:spPr/>
      <dgm:t>
        <a:bodyPr/>
        <a:lstStyle/>
        <a:p>
          <a:endParaRPr lang="en-US" sz="2400">
            <a:latin typeface="Candara" panose="020E0502030303020204" pitchFamily="34" charset="0"/>
          </a:endParaRPr>
        </a:p>
      </dgm:t>
    </dgm:pt>
    <dgm:pt modelId="{4A0E6B34-CC34-4EEC-A8CE-CA931F2A032D}">
      <dgm:prSet custT="1"/>
      <dgm:spPr/>
      <dgm:t>
        <a:bodyPr/>
        <a:lstStyle/>
        <a:p>
          <a:r>
            <a:rPr lang="en-US" sz="2400" dirty="0">
              <a:latin typeface="Candara" panose="020E0502030303020204" pitchFamily="34" charset="0"/>
            </a:rPr>
            <a:t>Etsy</a:t>
          </a:r>
        </a:p>
      </dgm:t>
    </dgm:pt>
    <dgm:pt modelId="{6441C24B-5512-4278-AF91-F49A30F6D22A}" type="parTrans" cxnId="{4E9C4060-F401-4DB2-BE1C-66B1F693F057}">
      <dgm:prSet/>
      <dgm:spPr/>
      <dgm:t>
        <a:bodyPr/>
        <a:lstStyle/>
        <a:p>
          <a:endParaRPr lang="en-US" sz="2400">
            <a:latin typeface="Candara" panose="020E0502030303020204" pitchFamily="34" charset="0"/>
          </a:endParaRPr>
        </a:p>
      </dgm:t>
    </dgm:pt>
    <dgm:pt modelId="{3FBB4B2A-4FCD-44F2-9B80-BDF259E1ACA0}" type="sibTrans" cxnId="{4E9C4060-F401-4DB2-BE1C-66B1F693F057}">
      <dgm:prSet/>
      <dgm:spPr/>
      <dgm:t>
        <a:bodyPr/>
        <a:lstStyle/>
        <a:p>
          <a:endParaRPr lang="en-US" sz="2400">
            <a:latin typeface="Candara" panose="020E0502030303020204" pitchFamily="34" charset="0"/>
          </a:endParaRPr>
        </a:p>
      </dgm:t>
    </dgm:pt>
    <dgm:pt modelId="{24C5F6BF-A2CC-416C-A674-D7785C3115AC}">
      <dgm:prSet custT="1"/>
      <dgm:spPr/>
      <dgm:t>
        <a:bodyPr/>
        <a:lstStyle/>
        <a:p>
          <a:r>
            <a:rPr lang="en-US" sz="2400" dirty="0">
              <a:latin typeface="Candara" panose="020E0502030303020204" pitchFamily="34" charset="0"/>
            </a:rPr>
            <a:t>Mechanical Turk</a:t>
          </a:r>
        </a:p>
      </dgm:t>
    </dgm:pt>
    <dgm:pt modelId="{0979A5C6-6F85-4785-B440-4E210DD23C81}" type="parTrans" cxnId="{3478508A-0C26-4C92-A831-21C5C70D04E1}">
      <dgm:prSet/>
      <dgm:spPr/>
      <dgm:t>
        <a:bodyPr/>
        <a:lstStyle/>
        <a:p>
          <a:endParaRPr lang="en-US" sz="2400">
            <a:latin typeface="Candara" panose="020E0502030303020204" pitchFamily="34" charset="0"/>
          </a:endParaRPr>
        </a:p>
      </dgm:t>
    </dgm:pt>
    <dgm:pt modelId="{5798D651-5295-469C-8682-A1EE96E87890}" type="sibTrans" cxnId="{3478508A-0C26-4C92-A831-21C5C70D04E1}">
      <dgm:prSet/>
      <dgm:spPr/>
      <dgm:t>
        <a:bodyPr/>
        <a:lstStyle/>
        <a:p>
          <a:endParaRPr lang="en-US" sz="2400">
            <a:latin typeface="Candara" panose="020E0502030303020204" pitchFamily="34" charset="0"/>
          </a:endParaRPr>
        </a:p>
      </dgm:t>
    </dgm:pt>
    <dgm:pt modelId="{3D3032D8-B519-48ED-82A2-F6323C02541E}" type="pres">
      <dgm:prSet presAssocID="{DC7C0EB7-1BAE-4A02-AEC7-E907EC274F13}" presName="diagram" presStyleCnt="0">
        <dgm:presLayoutVars>
          <dgm:dir/>
          <dgm:resizeHandles val="exact"/>
        </dgm:presLayoutVars>
      </dgm:prSet>
      <dgm:spPr/>
    </dgm:pt>
    <dgm:pt modelId="{0653AAE4-CC97-4323-B638-6F5956C72F82}" type="pres">
      <dgm:prSet presAssocID="{4360FD23-9C26-4A55-AC6D-E4A9E0AEC8F0}" presName="node" presStyleLbl="node1" presStyleIdx="0" presStyleCnt="10">
        <dgm:presLayoutVars>
          <dgm:bulletEnabled val="1"/>
        </dgm:presLayoutVars>
      </dgm:prSet>
      <dgm:spPr/>
    </dgm:pt>
    <dgm:pt modelId="{11B4BA70-ED89-49BF-ABBA-0EAAAA652816}" type="pres">
      <dgm:prSet presAssocID="{4966FC53-DB2E-48BE-81F8-9E93D6E0EECA}" presName="sibTrans" presStyleCnt="0"/>
      <dgm:spPr/>
    </dgm:pt>
    <dgm:pt modelId="{3EFC32CB-F9C1-42D8-8118-343E24067216}" type="pres">
      <dgm:prSet presAssocID="{5EDDCF5E-AB42-495B-8EAB-CAB5A04BC719}" presName="node" presStyleLbl="node1" presStyleIdx="1" presStyleCnt="10">
        <dgm:presLayoutVars>
          <dgm:bulletEnabled val="1"/>
        </dgm:presLayoutVars>
      </dgm:prSet>
      <dgm:spPr/>
    </dgm:pt>
    <dgm:pt modelId="{FF86C981-D2FD-4C54-AE6E-64B5F22F9A69}" type="pres">
      <dgm:prSet presAssocID="{A704BA8A-F281-4260-9D53-7DEE524ED517}" presName="sibTrans" presStyleCnt="0"/>
      <dgm:spPr/>
    </dgm:pt>
    <dgm:pt modelId="{8C0E22F4-3CB9-44CC-9128-6099704D2CA3}" type="pres">
      <dgm:prSet presAssocID="{6A60FDBE-D817-4027-AB19-4C3B926BFA2C}" presName="node" presStyleLbl="node1" presStyleIdx="2" presStyleCnt="10">
        <dgm:presLayoutVars>
          <dgm:bulletEnabled val="1"/>
        </dgm:presLayoutVars>
      </dgm:prSet>
      <dgm:spPr/>
    </dgm:pt>
    <dgm:pt modelId="{8A776DF1-24A7-45D3-8CE6-D72A8ED60464}" type="pres">
      <dgm:prSet presAssocID="{5B1F60C6-7CC0-4A43-8156-5138982896A3}" presName="sibTrans" presStyleCnt="0"/>
      <dgm:spPr/>
    </dgm:pt>
    <dgm:pt modelId="{FE655F3A-9276-4330-AC95-85AEDC8F7A25}" type="pres">
      <dgm:prSet presAssocID="{C959C1E9-D1B8-4F54-B428-071562E29FE2}" presName="node" presStyleLbl="node1" presStyleIdx="3" presStyleCnt="10">
        <dgm:presLayoutVars>
          <dgm:bulletEnabled val="1"/>
        </dgm:presLayoutVars>
      </dgm:prSet>
      <dgm:spPr/>
    </dgm:pt>
    <dgm:pt modelId="{27983FB3-483F-4A3C-BCE2-2DF7923D0B9C}" type="pres">
      <dgm:prSet presAssocID="{3461D9FC-D039-4B98-8FCC-826CFBF14715}" presName="sibTrans" presStyleCnt="0"/>
      <dgm:spPr/>
    </dgm:pt>
    <dgm:pt modelId="{25498311-9CD1-418F-A70A-3F87B5727DA1}" type="pres">
      <dgm:prSet presAssocID="{B163E098-DD67-453B-B45C-0485587B4468}" presName="node" presStyleLbl="node1" presStyleIdx="4" presStyleCnt="10">
        <dgm:presLayoutVars>
          <dgm:bulletEnabled val="1"/>
        </dgm:presLayoutVars>
      </dgm:prSet>
      <dgm:spPr/>
    </dgm:pt>
    <dgm:pt modelId="{6E6CCC13-27AC-45E5-B8EE-52B165068E22}" type="pres">
      <dgm:prSet presAssocID="{2E7F2E9C-EF49-4807-93E2-15CED1387E64}" presName="sibTrans" presStyleCnt="0"/>
      <dgm:spPr/>
    </dgm:pt>
    <dgm:pt modelId="{D16D2F0A-1E1E-4CB0-9D1A-4F1240EFD349}" type="pres">
      <dgm:prSet presAssocID="{09B9E1A1-0A82-4A04-90FA-8CD5EC1329D4}" presName="node" presStyleLbl="node1" presStyleIdx="5" presStyleCnt="10">
        <dgm:presLayoutVars>
          <dgm:bulletEnabled val="1"/>
        </dgm:presLayoutVars>
      </dgm:prSet>
      <dgm:spPr/>
    </dgm:pt>
    <dgm:pt modelId="{B0EB9FCA-3DF4-479A-8A6C-C9F6C0569A7E}" type="pres">
      <dgm:prSet presAssocID="{86A08CDF-1834-4191-874D-7AFED148D79B}" presName="sibTrans" presStyleCnt="0"/>
      <dgm:spPr/>
    </dgm:pt>
    <dgm:pt modelId="{CF4921B6-D170-47C3-8146-7003AF9D72D9}" type="pres">
      <dgm:prSet presAssocID="{F11F0569-FD07-4D57-9ED4-146906678624}" presName="node" presStyleLbl="node1" presStyleIdx="6" presStyleCnt="10">
        <dgm:presLayoutVars>
          <dgm:bulletEnabled val="1"/>
        </dgm:presLayoutVars>
      </dgm:prSet>
      <dgm:spPr/>
    </dgm:pt>
    <dgm:pt modelId="{61299203-228D-437C-9E54-B8E5F0B99C50}" type="pres">
      <dgm:prSet presAssocID="{428083FD-DE0E-4F61-9A22-35BCE00645AF}" presName="sibTrans" presStyleCnt="0"/>
      <dgm:spPr/>
    </dgm:pt>
    <dgm:pt modelId="{BF0326F6-CAB1-4DE8-A4E1-32281ED04DB7}" type="pres">
      <dgm:prSet presAssocID="{F439A52C-D745-4A96-BAFC-D84438B95C37}" presName="node" presStyleLbl="node1" presStyleIdx="7" presStyleCnt="10">
        <dgm:presLayoutVars>
          <dgm:bulletEnabled val="1"/>
        </dgm:presLayoutVars>
      </dgm:prSet>
      <dgm:spPr/>
    </dgm:pt>
    <dgm:pt modelId="{9C5C8712-96D5-45BA-96B2-E829949A983E}" type="pres">
      <dgm:prSet presAssocID="{7CF6FC9C-4ADB-45DB-9283-2D39469F681D}" presName="sibTrans" presStyleCnt="0"/>
      <dgm:spPr/>
    </dgm:pt>
    <dgm:pt modelId="{C4385359-35D1-4536-BD7A-6B45E1B93D45}" type="pres">
      <dgm:prSet presAssocID="{4A0E6B34-CC34-4EEC-A8CE-CA931F2A032D}" presName="node" presStyleLbl="node1" presStyleIdx="8" presStyleCnt="10">
        <dgm:presLayoutVars>
          <dgm:bulletEnabled val="1"/>
        </dgm:presLayoutVars>
      </dgm:prSet>
      <dgm:spPr/>
    </dgm:pt>
    <dgm:pt modelId="{C0477BAE-955B-461C-834E-9CF34175F66E}" type="pres">
      <dgm:prSet presAssocID="{3FBB4B2A-4FCD-44F2-9B80-BDF259E1ACA0}" presName="sibTrans" presStyleCnt="0"/>
      <dgm:spPr/>
    </dgm:pt>
    <dgm:pt modelId="{99355B23-87D0-4557-A591-EC1EEAE5A125}" type="pres">
      <dgm:prSet presAssocID="{24C5F6BF-A2CC-416C-A674-D7785C3115AC}" presName="node" presStyleLbl="node1" presStyleIdx="9" presStyleCnt="10">
        <dgm:presLayoutVars>
          <dgm:bulletEnabled val="1"/>
        </dgm:presLayoutVars>
      </dgm:prSet>
      <dgm:spPr/>
    </dgm:pt>
  </dgm:ptLst>
  <dgm:cxnLst>
    <dgm:cxn modelId="{80DC0A11-2657-48B2-A87A-334D65EE4C89}" srcId="{DC7C0EB7-1BAE-4A02-AEC7-E907EC274F13}" destId="{5EDDCF5E-AB42-495B-8EAB-CAB5A04BC719}" srcOrd="1" destOrd="0" parTransId="{D410975D-3B1F-4A0E-B25A-B41B17BC00E8}" sibTransId="{A704BA8A-F281-4260-9D53-7DEE524ED517}"/>
    <dgm:cxn modelId="{31145920-955E-439E-B315-7683A7639DAF}" type="presOf" srcId="{5EDDCF5E-AB42-495B-8EAB-CAB5A04BC719}" destId="{3EFC32CB-F9C1-42D8-8118-343E24067216}" srcOrd="0" destOrd="0" presId="urn:microsoft.com/office/officeart/2005/8/layout/default"/>
    <dgm:cxn modelId="{F962F92A-B3B0-417E-BBBF-96A1D1AE6C58}" type="presOf" srcId="{24C5F6BF-A2CC-416C-A674-D7785C3115AC}" destId="{99355B23-87D0-4557-A591-EC1EEAE5A125}" srcOrd="0" destOrd="0" presId="urn:microsoft.com/office/officeart/2005/8/layout/default"/>
    <dgm:cxn modelId="{4E9C4060-F401-4DB2-BE1C-66B1F693F057}" srcId="{DC7C0EB7-1BAE-4A02-AEC7-E907EC274F13}" destId="{4A0E6B34-CC34-4EEC-A8CE-CA931F2A032D}" srcOrd="8" destOrd="0" parTransId="{6441C24B-5512-4278-AF91-F49A30F6D22A}" sibTransId="{3FBB4B2A-4FCD-44F2-9B80-BDF259E1ACA0}"/>
    <dgm:cxn modelId="{12EF6460-1AD4-48E4-AA30-3B88F9138AFC}" type="presOf" srcId="{B163E098-DD67-453B-B45C-0485587B4468}" destId="{25498311-9CD1-418F-A70A-3F87B5727DA1}" srcOrd="0" destOrd="0" presId="urn:microsoft.com/office/officeart/2005/8/layout/default"/>
    <dgm:cxn modelId="{B9D5E971-4296-4F80-B2EC-B151E25A8966}" type="presOf" srcId="{DC7C0EB7-1BAE-4A02-AEC7-E907EC274F13}" destId="{3D3032D8-B519-48ED-82A2-F6323C02541E}" srcOrd="0" destOrd="0" presId="urn:microsoft.com/office/officeart/2005/8/layout/default"/>
    <dgm:cxn modelId="{18E60E73-7C31-4129-B387-60DB02CA10CA}" srcId="{DC7C0EB7-1BAE-4A02-AEC7-E907EC274F13}" destId="{F11F0569-FD07-4D57-9ED4-146906678624}" srcOrd="6" destOrd="0" parTransId="{89C85D34-55D7-4BCF-9F48-BBC7BA58102B}" sibTransId="{428083FD-DE0E-4F61-9A22-35BCE00645AF}"/>
    <dgm:cxn modelId="{0FAE2F73-2EB8-4E9D-9446-8C3E6A672984}" type="presOf" srcId="{4A0E6B34-CC34-4EEC-A8CE-CA931F2A032D}" destId="{C4385359-35D1-4536-BD7A-6B45E1B93D45}" srcOrd="0" destOrd="0" presId="urn:microsoft.com/office/officeart/2005/8/layout/default"/>
    <dgm:cxn modelId="{F27B095A-255B-4227-80FB-A1E1D01DB491}" type="presOf" srcId="{6A60FDBE-D817-4027-AB19-4C3B926BFA2C}" destId="{8C0E22F4-3CB9-44CC-9128-6099704D2CA3}" srcOrd="0" destOrd="0" presId="urn:microsoft.com/office/officeart/2005/8/layout/default"/>
    <dgm:cxn modelId="{3478508A-0C26-4C92-A831-21C5C70D04E1}" srcId="{DC7C0EB7-1BAE-4A02-AEC7-E907EC274F13}" destId="{24C5F6BF-A2CC-416C-A674-D7785C3115AC}" srcOrd="9" destOrd="0" parTransId="{0979A5C6-6F85-4785-B440-4E210DD23C81}" sibTransId="{5798D651-5295-469C-8682-A1EE96E87890}"/>
    <dgm:cxn modelId="{5DE9A18D-0C91-4F2A-BD09-D82AAF413BD9}" type="presOf" srcId="{4360FD23-9C26-4A55-AC6D-E4A9E0AEC8F0}" destId="{0653AAE4-CC97-4323-B638-6F5956C72F82}" srcOrd="0" destOrd="0" presId="urn:microsoft.com/office/officeart/2005/8/layout/default"/>
    <dgm:cxn modelId="{13733D8E-5326-443F-B56E-BE9EE8F83436}" srcId="{DC7C0EB7-1BAE-4A02-AEC7-E907EC274F13}" destId="{C959C1E9-D1B8-4F54-B428-071562E29FE2}" srcOrd="3" destOrd="0" parTransId="{7D01D104-82CD-42FB-BE81-A281C8D4E350}" sibTransId="{3461D9FC-D039-4B98-8FCC-826CFBF14715}"/>
    <dgm:cxn modelId="{985E1595-3463-4C8C-9FB6-586FA3B1169C}" type="presOf" srcId="{F11F0569-FD07-4D57-9ED4-146906678624}" destId="{CF4921B6-D170-47C3-8146-7003AF9D72D9}" srcOrd="0" destOrd="0" presId="urn:microsoft.com/office/officeart/2005/8/layout/default"/>
    <dgm:cxn modelId="{2A42E897-9234-4BBF-A3B6-566A686CB59E}" type="presOf" srcId="{C959C1E9-D1B8-4F54-B428-071562E29FE2}" destId="{FE655F3A-9276-4330-AC95-85AEDC8F7A25}" srcOrd="0" destOrd="0" presId="urn:microsoft.com/office/officeart/2005/8/layout/default"/>
    <dgm:cxn modelId="{E2038399-E1DA-4E70-BFB5-82F00D00960F}" type="presOf" srcId="{F439A52C-D745-4A96-BAFC-D84438B95C37}" destId="{BF0326F6-CAB1-4DE8-A4E1-32281ED04DB7}" srcOrd="0" destOrd="0" presId="urn:microsoft.com/office/officeart/2005/8/layout/default"/>
    <dgm:cxn modelId="{3E4976A9-CE4F-432A-BB82-9B9167DC1FD1}" srcId="{DC7C0EB7-1BAE-4A02-AEC7-E907EC274F13}" destId="{F439A52C-D745-4A96-BAFC-D84438B95C37}" srcOrd="7" destOrd="0" parTransId="{CBBCDFF0-A9AF-4F55-8435-53187603E725}" sibTransId="{7CF6FC9C-4ADB-45DB-9283-2D39469F681D}"/>
    <dgm:cxn modelId="{A58CE0AD-2B05-40B1-B406-5EEEA8CD1B74}" srcId="{DC7C0EB7-1BAE-4A02-AEC7-E907EC274F13}" destId="{6A60FDBE-D817-4027-AB19-4C3B926BFA2C}" srcOrd="2" destOrd="0" parTransId="{F2365817-7C5B-43E7-92B5-7A71F5D35156}" sibTransId="{5B1F60C6-7CC0-4A43-8156-5138982896A3}"/>
    <dgm:cxn modelId="{87BEE4C1-3E4D-4A6D-9CF7-C46786AB915D}" srcId="{DC7C0EB7-1BAE-4A02-AEC7-E907EC274F13}" destId="{09B9E1A1-0A82-4A04-90FA-8CD5EC1329D4}" srcOrd="5" destOrd="0" parTransId="{ADF0D5A6-04CB-4E8F-B539-11A40AF8B0E8}" sibTransId="{86A08CDF-1834-4191-874D-7AFED148D79B}"/>
    <dgm:cxn modelId="{CD4594C9-F75E-4519-9538-1AD2F7AC08D1}" type="presOf" srcId="{09B9E1A1-0A82-4A04-90FA-8CD5EC1329D4}" destId="{D16D2F0A-1E1E-4CB0-9D1A-4F1240EFD349}" srcOrd="0" destOrd="0" presId="urn:microsoft.com/office/officeart/2005/8/layout/default"/>
    <dgm:cxn modelId="{5230D0FB-A183-45D8-BEA6-93B573BAA9FA}" srcId="{DC7C0EB7-1BAE-4A02-AEC7-E907EC274F13}" destId="{4360FD23-9C26-4A55-AC6D-E4A9E0AEC8F0}" srcOrd="0" destOrd="0" parTransId="{60192EE7-EB38-4591-B30F-D441E1ADD7CE}" sibTransId="{4966FC53-DB2E-48BE-81F8-9E93D6E0EECA}"/>
    <dgm:cxn modelId="{4F5414FE-AA47-4E1D-85E9-8940A86FAA4F}" srcId="{DC7C0EB7-1BAE-4A02-AEC7-E907EC274F13}" destId="{B163E098-DD67-453B-B45C-0485587B4468}" srcOrd="4" destOrd="0" parTransId="{A4B7F068-A72D-40E7-BEAB-0D3464C17023}" sibTransId="{2E7F2E9C-EF49-4807-93E2-15CED1387E64}"/>
    <dgm:cxn modelId="{F9EC4766-CF2D-48A8-AEA7-76ABAD7BEF91}" type="presParOf" srcId="{3D3032D8-B519-48ED-82A2-F6323C02541E}" destId="{0653AAE4-CC97-4323-B638-6F5956C72F82}" srcOrd="0" destOrd="0" presId="urn:microsoft.com/office/officeart/2005/8/layout/default"/>
    <dgm:cxn modelId="{ADD083D3-90D8-4217-A10C-DFAFE784606C}" type="presParOf" srcId="{3D3032D8-B519-48ED-82A2-F6323C02541E}" destId="{11B4BA70-ED89-49BF-ABBA-0EAAAA652816}" srcOrd="1" destOrd="0" presId="urn:microsoft.com/office/officeart/2005/8/layout/default"/>
    <dgm:cxn modelId="{37A1639A-F1CA-4B38-B181-73AA9B511E2D}" type="presParOf" srcId="{3D3032D8-B519-48ED-82A2-F6323C02541E}" destId="{3EFC32CB-F9C1-42D8-8118-343E24067216}" srcOrd="2" destOrd="0" presId="urn:microsoft.com/office/officeart/2005/8/layout/default"/>
    <dgm:cxn modelId="{41DE3455-7E21-45C6-8292-F91D290C1B0F}" type="presParOf" srcId="{3D3032D8-B519-48ED-82A2-F6323C02541E}" destId="{FF86C981-D2FD-4C54-AE6E-64B5F22F9A69}" srcOrd="3" destOrd="0" presId="urn:microsoft.com/office/officeart/2005/8/layout/default"/>
    <dgm:cxn modelId="{91D51703-FD8D-4097-9640-C4B2DA048224}" type="presParOf" srcId="{3D3032D8-B519-48ED-82A2-F6323C02541E}" destId="{8C0E22F4-3CB9-44CC-9128-6099704D2CA3}" srcOrd="4" destOrd="0" presId="urn:microsoft.com/office/officeart/2005/8/layout/default"/>
    <dgm:cxn modelId="{EC6F5DC1-F745-4599-81B4-936F0B29D0D5}" type="presParOf" srcId="{3D3032D8-B519-48ED-82A2-F6323C02541E}" destId="{8A776DF1-24A7-45D3-8CE6-D72A8ED60464}" srcOrd="5" destOrd="0" presId="urn:microsoft.com/office/officeart/2005/8/layout/default"/>
    <dgm:cxn modelId="{12E66849-3453-4260-B358-A0E0ED3AFF9B}" type="presParOf" srcId="{3D3032D8-B519-48ED-82A2-F6323C02541E}" destId="{FE655F3A-9276-4330-AC95-85AEDC8F7A25}" srcOrd="6" destOrd="0" presId="urn:microsoft.com/office/officeart/2005/8/layout/default"/>
    <dgm:cxn modelId="{49C30EB1-C922-4A2E-AA27-F5ED66723D56}" type="presParOf" srcId="{3D3032D8-B519-48ED-82A2-F6323C02541E}" destId="{27983FB3-483F-4A3C-BCE2-2DF7923D0B9C}" srcOrd="7" destOrd="0" presId="urn:microsoft.com/office/officeart/2005/8/layout/default"/>
    <dgm:cxn modelId="{8CB4F226-47FA-42F2-9366-425D45B15587}" type="presParOf" srcId="{3D3032D8-B519-48ED-82A2-F6323C02541E}" destId="{25498311-9CD1-418F-A70A-3F87B5727DA1}" srcOrd="8" destOrd="0" presId="urn:microsoft.com/office/officeart/2005/8/layout/default"/>
    <dgm:cxn modelId="{0B7B216F-B620-47B2-AE06-5C95E567ADA9}" type="presParOf" srcId="{3D3032D8-B519-48ED-82A2-F6323C02541E}" destId="{6E6CCC13-27AC-45E5-B8EE-52B165068E22}" srcOrd="9" destOrd="0" presId="urn:microsoft.com/office/officeart/2005/8/layout/default"/>
    <dgm:cxn modelId="{D0B9CA90-A5F4-40D9-A9E4-BD960160B2BE}" type="presParOf" srcId="{3D3032D8-B519-48ED-82A2-F6323C02541E}" destId="{D16D2F0A-1E1E-4CB0-9D1A-4F1240EFD349}" srcOrd="10" destOrd="0" presId="urn:microsoft.com/office/officeart/2005/8/layout/default"/>
    <dgm:cxn modelId="{442DE1A6-3A30-44B1-BA62-4952D4320DE0}" type="presParOf" srcId="{3D3032D8-B519-48ED-82A2-F6323C02541E}" destId="{B0EB9FCA-3DF4-479A-8A6C-C9F6C0569A7E}" srcOrd="11" destOrd="0" presId="urn:microsoft.com/office/officeart/2005/8/layout/default"/>
    <dgm:cxn modelId="{9F567186-F1C6-451F-8312-D90C3AA20D3B}" type="presParOf" srcId="{3D3032D8-B519-48ED-82A2-F6323C02541E}" destId="{CF4921B6-D170-47C3-8146-7003AF9D72D9}" srcOrd="12" destOrd="0" presId="urn:microsoft.com/office/officeart/2005/8/layout/default"/>
    <dgm:cxn modelId="{5E00CBF3-09CF-4883-9959-6BF83144D9DF}" type="presParOf" srcId="{3D3032D8-B519-48ED-82A2-F6323C02541E}" destId="{61299203-228D-437C-9E54-B8E5F0B99C50}" srcOrd="13" destOrd="0" presId="urn:microsoft.com/office/officeart/2005/8/layout/default"/>
    <dgm:cxn modelId="{B50744BD-61B4-4398-AAF1-736ED9A9DE7F}" type="presParOf" srcId="{3D3032D8-B519-48ED-82A2-F6323C02541E}" destId="{BF0326F6-CAB1-4DE8-A4E1-32281ED04DB7}" srcOrd="14" destOrd="0" presId="urn:microsoft.com/office/officeart/2005/8/layout/default"/>
    <dgm:cxn modelId="{CD8DAABC-1E3E-4E24-BBB6-C8BBFD052EC4}" type="presParOf" srcId="{3D3032D8-B519-48ED-82A2-F6323C02541E}" destId="{9C5C8712-96D5-45BA-96B2-E829949A983E}" srcOrd="15" destOrd="0" presId="urn:microsoft.com/office/officeart/2005/8/layout/default"/>
    <dgm:cxn modelId="{28A44E4C-A0EA-41EE-9863-D2D2602843A9}" type="presParOf" srcId="{3D3032D8-B519-48ED-82A2-F6323C02541E}" destId="{C4385359-35D1-4536-BD7A-6B45E1B93D45}" srcOrd="16" destOrd="0" presId="urn:microsoft.com/office/officeart/2005/8/layout/default"/>
    <dgm:cxn modelId="{B180C8E8-38F3-4C62-8205-E053598456F2}" type="presParOf" srcId="{3D3032D8-B519-48ED-82A2-F6323C02541E}" destId="{C0477BAE-955B-461C-834E-9CF34175F66E}" srcOrd="17" destOrd="0" presId="urn:microsoft.com/office/officeart/2005/8/layout/default"/>
    <dgm:cxn modelId="{26CD3766-2559-46AB-8891-1EB410D6062F}" type="presParOf" srcId="{3D3032D8-B519-48ED-82A2-F6323C02541E}" destId="{99355B23-87D0-4557-A591-EC1EEAE5A125}"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80E1B6-DA95-4971-A103-4DB9A1B1877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8A93315-9B38-4845-AAE1-CE714E479237}">
      <dgm:prSet custT="1"/>
      <dgm:spPr/>
      <dgm:t>
        <a:bodyPr/>
        <a:lstStyle/>
        <a:p>
          <a:pPr>
            <a:lnSpc>
              <a:spcPct val="100000"/>
            </a:lnSpc>
            <a:defRPr cap="all"/>
          </a:pPr>
          <a:r>
            <a:rPr lang="en-US" sz="1800">
              <a:latin typeface="Candara" panose="020E0502030303020204" pitchFamily="34" charset="0"/>
            </a:rPr>
            <a:t>A marketplace is a platform that enables multiple sellers to showcase and sell their products or services to a large number of potential buyers. </a:t>
          </a:r>
        </a:p>
      </dgm:t>
    </dgm:pt>
    <dgm:pt modelId="{4382F105-24D9-464E-89FF-F9220B500B57}" type="parTrans" cxnId="{0C3AA91C-B93C-4DB1-B6CC-9102666DA2A5}">
      <dgm:prSet/>
      <dgm:spPr/>
      <dgm:t>
        <a:bodyPr/>
        <a:lstStyle/>
        <a:p>
          <a:endParaRPr lang="en-US" sz="3200">
            <a:latin typeface="Candara" panose="020E0502030303020204" pitchFamily="34" charset="0"/>
          </a:endParaRPr>
        </a:p>
      </dgm:t>
    </dgm:pt>
    <dgm:pt modelId="{3CEC1C2F-2C7C-4730-9186-911DCB91EABD}" type="sibTrans" cxnId="{0C3AA91C-B93C-4DB1-B6CC-9102666DA2A5}">
      <dgm:prSet/>
      <dgm:spPr/>
      <dgm:t>
        <a:bodyPr/>
        <a:lstStyle/>
        <a:p>
          <a:endParaRPr lang="en-US" sz="3200">
            <a:latin typeface="Candara" panose="020E0502030303020204" pitchFamily="34" charset="0"/>
          </a:endParaRPr>
        </a:p>
      </dgm:t>
    </dgm:pt>
    <dgm:pt modelId="{AADA33AE-9487-479D-9345-02F7C70D2D05}">
      <dgm:prSet custT="1"/>
      <dgm:spPr/>
      <dgm:t>
        <a:bodyPr/>
        <a:lstStyle/>
        <a:p>
          <a:pPr>
            <a:lnSpc>
              <a:spcPct val="100000"/>
            </a:lnSpc>
            <a:defRPr cap="all"/>
          </a:pPr>
          <a:r>
            <a:rPr lang="en-US" sz="1800">
              <a:latin typeface="Candara" panose="020E0502030303020204" pitchFamily="34" charset="0"/>
            </a:rPr>
            <a:t>The platform provides a space where buyers can browse and purchase products or services from various sellers, often with a wide range of options and competitive prices.</a:t>
          </a:r>
        </a:p>
      </dgm:t>
    </dgm:pt>
    <dgm:pt modelId="{3DB559E2-88D0-4107-B407-BEC70309E23C}" type="parTrans" cxnId="{59F78A14-F279-47A4-91AA-42B85F46EE57}">
      <dgm:prSet/>
      <dgm:spPr/>
      <dgm:t>
        <a:bodyPr/>
        <a:lstStyle/>
        <a:p>
          <a:endParaRPr lang="en-US" sz="3200">
            <a:latin typeface="Candara" panose="020E0502030303020204" pitchFamily="34" charset="0"/>
          </a:endParaRPr>
        </a:p>
      </dgm:t>
    </dgm:pt>
    <dgm:pt modelId="{DF65E004-5FBA-41E4-8B56-6FD03A12BD19}" type="sibTrans" cxnId="{59F78A14-F279-47A4-91AA-42B85F46EE57}">
      <dgm:prSet/>
      <dgm:spPr/>
      <dgm:t>
        <a:bodyPr/>
        <a:lstStyle/>
        <a:p>
          <a:endParaRPr lang="en-US" sz="3200">
            <a:latin typeface="Candara" panose="020E0502030303020204" pitchFamily="34" charset="0"/>
          </a:endParaRPr>
        </a:p>
      </dgm:t>
    </dgm:pt>
    <dgm:pt modelId="{AECDB02F-C865-4578-BE65-CD6E69AA508B}" type="pres">
      <dgm:prSet presAssocID="{4F80E1B6-DA95-4971-A103-4DB9A1B1877C}" presName="root" presStyleCnt="0">
        <dgm:presLayoutVars>
          <dgm:dir/>
          <dgm:resizeHandles val="exact"/>
        </dgm:presLayoutVars>
      </dgm:prSet>
      <dgm:spPr/>
    </dgm:pt>
    <dgm:pt modelId="{1C26B3EC-B765-48E1-B1BC-A15694672B2A}" type="pres">
      <dgm:prSet presAssocID="{78A93315-9B38-4845-AAE1-CE714E479237}" presName="compNode" presStyleCnt="0"/>
      <dgm:spPr/>
    </dgm:pt>
    <dgm:pt modelId="{EEA6E48C-C251-4E09-8D25-C3163D4EB471}" type="pres">
      <dgm:prSet presAssocID="{78A93315-9B38-4845-AAE1-CE714E479237}" presName="iconBgRect" presStyleLbl="bgShp" presStyleIdx="0" presStyleCnt="2"/>
      <dgm:spPr/>
    </dgm:pt>
    <dgm:pt modelId="{AE961F11-CA85-44C5-A4E6-89BF389CF817}" type="pres">
      <dgm:prSet presAssocID="{78A93315-9B38-4845-AAE1-CE714E47923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osk"/>
        </a:ext>
      </dgm:extLst>
    </dgm:pt>
    <dgm:pt modelId="{837B5461-C6DF-472F-A93B-861A3EDE728E}" type="pres">
      <dgm:prSet presAssocID="{78A93315-9B38-4845-AAE1-CE714E479237}" presName="spaceRect" presStyleCnt="0"/>
      <dgm:spPr/>
    </dgm:pt>
    <dgm:pt modelId="{59344AE2-32A6-4357-A3F8-180859909C77}" type="pres">
      <dgm:prSet presAssocID="{78A93315-9B38-4845-AAE1-CE714E479237}" presName="textRect" presStyleLbl="revTx" presStyleIdx="0" presStyleCnt="2">
        <dgm:presLayoutVars>
          <dgm:chMax val="1"/>
          <dgm:chPref val="1"/>
        </dgm:presLayoutVars>
      </dgm:prSet>
      <dgm:spPr/>
    </dgm:pt>
    <dgm:pt modelId="{53337017-DFE0-47A4-BA73-568F861F6124}" type="pres">
      <dgm:prSet presAssocID="{3CEC1C2F-2C7C-4730-9186-911DCB91EABD}" presName="sibTrans" presStyleCnt="0"/>
      <dgm:spPr/>
    </dgm:pt>
    <dgm:pt modelId="{E50F0F7F-6F82-403B-9471-C4BE7C898B3F}" type="pres">
      <dgm:prSet presAssocID="{AADA33AE-9487-479D-9345-02F7C70D2D05}" presName="compNode" presStyleCnt="0"/>
      <dgm:spPr/>
    </dgm:pt>
    <dgm:pt modelId="{90B35B7A-E23A-4FAA-9228-08EABE0E5930}" type="pres">
      <dgm:prSet presAssocID="{AADA33AE-9487-479D-9345-02F7C70D2D05}" presName="iconBgRect" presStyleLbl="bgShp" presStyleIdx="1" presStyleCnt="2"/>
      <dgm:spPr/>
    </dgm:pt>
    <dgm:pt modelId="{5E813EDA-3F38-492B-B2F6-5EDA22A3245F}" type="pres">
      <dgm:prSet presAssocID="{AADA33AE-9487-479D-9345-02F7C70D2D0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1508B2B7-A0B7-461A-9370-F1AA0B5B140A}" type="pres">
      <dgm:prSet presAssocID="{AADA33AE-9487-479D-9345-02F7C70D2D05}" presName="spaceRect" presStyleCnt="0"/>
      <dgm:spPr/>
    </dgm:pt>
    <dgm:pt modelId="{AE16EDAB-F949-4925-925E-4947A5C50AD6}" type="pres">
      <dgm:prSet presAssocID="{AADA33AE-9487-479D-9345-02F7C70D2D05}" presName="textRect" presStyleLbl="revTx" presStyleIdx="1" presStyleCnt="2">
        <dgm:presLayoutVars>
          <dgm:chMax val="1"/>
          <dgm:chPref val="1"/>
        </dgm:presLayoutVars>
      </dgm:prSet>
      <dgm:spPr/>
    </dgm:pt>
  </dgm:ptLst>
  <dgm:cxnLst>
    <dgm:cxn modelId="{59F78A14-F279-47A4-91AA-42B85F46EE57}" srcId="{4F80E1B6-DA95-4971-A103-4DB9A1B1877C}" destId="{AADA33AE-9487-479D-9345-02F7C70D2D05}" srcOrd="1" destOrd="0" parTransId="{3DB559E2-88D0-4107-B407-BEC70309E23C}" sibTransId="{DF65E004-5FBA-41E4-8B56-6FD03A12BD19}"/>
    <dgm:cxn modelId="{0C3AA91C-B93C-4DB1-B6CC-9102666DA2A5}" srcId="{4F80E1B6-DA95-4971-A103-4DB9A1B1877C}" destId="{78A93315-9B38-4845-AAE1-CE714E479237}" srcOrd="0" destOrd="0" parTransId="{4382F105-24D9-464E-89FF-F9220B500B57}" sibTransId="{3CEC1C2F-2C7C-4730-9186-911DCB91EABD}"/>
    <dgm:cxn modelId="{9094A577-F6D5-4E15-8FA2-F0D111244DC5}" type="presOf" srcId="{78A93315-9B38-4845-AAE1-CE714E479237}" destId="{59344AE2-32A6-4357-A3F8-180859909C77}" srcOrd="0" destOrd="0" presId="urn:microsoft.com/office/officeart/2018/5/layout/IconCircleLabelList"/>
    <dgm:cxn modelId="{1F0CA4BF-B9F3-481E-824B-FB616EA7AF45}" type="presOf" srcId="{AADA33AE-9487-479D-9345-02F7C70D2D05}" destId="{AE16EDAB-F949-4925-925E-4947A5C50AD6}" srcOrd="0" destOrd="0" presId="urn:microsoft.com/office/officeart/2018/5/layout/IconCircleLabelList"/>
    <dgm:cxn modelId="{A2CE85FA-5F6C-489F-97D0-1DBE101ADF19}" type="presOf" srcId="{4F80E1B6-DA95-4971-A103-4DB9A1B1877C}" destId="{AECDB02F-C865-4578-BE65-CD6E69AA508B}" srcOrd="0" destOrd="0" presId="urn:microsoft.com/office/officeart/2018/5/layout/IconCircleLabelList"/>
    <dgm:cxn modelId="{B0E365D8-7763-43A4-85D2-9E13F3CD23F5}" type="presParOf" srcId="{AECDB02F-C865-4578-BE65-CD6E69AA508B}" destId="{1C26B3EC-B765-48E1-B1BC-A15694672B2A}" srcOrd="0" destOrd="0" presId="urn:microsoft.com/office/officeart/2018/5/layout/IconCircleLabelList"/>
    <dgm:cxn modelId="{28F2B977-AF1C-4A3D-9C58-4530750AFF8D}" type="presParOf" srcId="{1C26B3EC-B765-48E1-B1BC-A15694672B2A}" destId="{EEA6E48C-C251-4E09-8D25-C3163D4EB471}" srcOrd="0" destOrd="0" presId="urn:microsoft.com/office/officeart/2018/5/layout/IconCircleLabelList"/>
    <dgm:cxn modelId="{C5C91BE2-E4FB-414C-8E01-2E36CF71761F}" type="presParOf" srcId="{1C26B3EC-B765-48E1-B1BC-A15694672B2A}" destId="{AE961F11-CA85-44C5-A4E6-89BF389CF817}" srcOrd="1" destOrd="0" presId="urn:microsoft.com/office/officeart/2018/5/layout/IconCircleLabelList"/>
    <dgm:cxn modelId="{4F22D226-7B19-4D71-937C-A429874ED3A2}" type="presParOf" srcId="{1C26B3EC-B765-48E1-B1BC-A15694672B2A}" destId="{837B5461-C6DF-472F-A93B-861A3EDE728E}" srcOrd="2" destOrd="0" presId="urn:microsoft.com/office/officeart/2018/5/layout/IconCircleLabelList"/>
    <dgm:cxn modelId="{DF263596-FECF-483D-A581-A8769AADAD3F}" type="presParOf" srcId="{1C26B3EC-B765-48E1-B1BC-A15694672B2A}" destId="{59344AE2-32A6-4357-A3F8-180859909C77}" srcOrd="3" destOrd="0" presId="urn:microsoft.com/office/officeart/2018/5/layout/IconCircleLabelList"/>
    <dgm:cxn modelId="{D82D4B80-A638-4CB4-8692-CDB79DA779E3}" type="presParOf" srcId="{AECDB02F-C865-4578-BE65-CD6E69AA508B}" destId="{53337017-DFE0-47A4-BA73-568F861F6124}" srcOrd="1" destOrd="0" presId="urn:microsoft.com/office/officeart/2018/5/layout/IconCircleLabelList"/>
    <dgm:cxn modelId="{F6C6A639-8708-456F-9667-FD6F64BB0919}" type="presParOf" srcId="{AECDB02F-C865-4578-BE65-CD6E69AA508B}" destId="{E50F0F7F-6F82-403B-9471-C4BE7C898B3F}" srcOrd="2" destOrd="0" presId="urn:microsoft.com/office/officeart/2018/5/layout/IconCircleLabelList"/>
    <dgm:cxn modelId="{D6B2DF61-2411-493C-B0F8-174F3F7D5323}" type="presParOf" srcId="{E50F0F7F-6F82-403B-9471-C4BE7C898B3F}" destId="{90B35B7A-E23A-4FAA-9228-08EABE0E5930}" srcOrd="0" destOrd="0" presId="urn:microsoft.com/office/officeart/2018/5/layout/IconCircleLabelList"/>
    <dgm:cxn modelId="{A519A645-52FB-41AB-8D1C-E2AD9341281F}" type="presParOf" srcId="{E50F0F7F-6F82-403B-9471-C4BE7C898B3F}" destId="{5E813EDA-3F38-492B-B2F6-5EDA22A3245F}" srcOrd="1" destOrd="0" presId="urn:microsoft.com/office/officeart/2018/5/layout/IconCircleLabelList"/>
    <dgm:cxn modelId="{3EF4AE1F-6DBF-4188-BF89-582E18B656A0}" type="presParOf" srcId="{E50F0F7F-6F82-403B-9471-C4BE7C898B3F}" destId="{1508B2B7-A0B7-461A-9370-F1AA0B5B140A}" srcOrd="2" destOrd="0" presId="urn:microsoft.com/office/officeart/2018/5/layout/IconCircleLabelList"/>
    <dgm:cxn modelId="{C2C8548A-3FBA-4BA1-BF14-57157B31FED5}" type="presParOf" srcId="{E50F0F7F-6F82-403B-9471-C4BE7C898B3F}" destId="{AE16EDAB-F949-4925-925E-4947A5C50AD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CE2A06-BE6C-41A3-AC9A-8A71627C20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DF98A22-3780-41C4-9561-65119431EC9C}">
      <dgm:prSet/>
      <dgm:spPr/>
      <dgm:t>
        <a:bodyPr/>
        <a:lstStyle/>
        <a:p>
          <a:pPr>
            <a:lnSpc>
              <a:spcPct val="100000"/>
            </a:lnSpc>
          </a:pPr>
          <a:r>
            <a:rPr lang="en-US">
              <a:latin typeface="Candara" panose="020E0502030303020204" pitchFamily="34" charset="0"/>
            </a:rPr>
            <a:t>It is a business model where a company offers a basic version of its product or service for free, while charging a premium for advanced features or additional services. </a:t>
          </a:r>
        </a:p>
      </dgm:t>
    </dgm:pt>
    <dgm:pt modelId="{9F43C450-AFE9-471F-8EAA-65827911EA66}" type="parTrans" cxnId="{5F245836-7603-4A10-8D77-FAF50FEA4223}">
      <dgm:prSet/>
      <dgm:spPr/>
      <dgm:t>
        <a:bodyPr/>
        <a:lstStyle/>
        <a:p>
          <a:endParaRPr lang="en-US">
            <a:latin typeface="Candara" panose="020E0502030303020204" pitchFamily="34" charset="0"/>
          </a:endParaRPr>
        </a:p>
      </dgm:t>
    </dgm:pt>
    <dgm:pt modelId="{46D2852B-086B-486F-B499-EDC8EA937F4B}" type="sibTrans" cxnId="{5F245836-7603-4A10-8D77-FAF50FEA4223}">
      <dgm:prSet/>
      <dgm:spPr/>
      <dgm:t>
        <a:bodyPr/>
        <a:lstStyle/>
        <a:p>
          <a:endParaRPr lang="en-US">
            <a:latin typeface="Candara" panose="020E0502030303020204" pitchFamily="34" charset="0"/>
          </a:endParaRPr>
        </a:p>
      </dgm:t>
    </dgm:pt>
    <dgm:pt modelId="{35018ECD-8FA6-46D9-8E96-D64B1B973A59}">
      <dgm:prSet/>
      <dgm:spPr/>
      <dgm:t>
        <a:bodyPr/>
        <a:lstStyle/>
        <a:p>
          <a:pPr>
            <a:lnSpc>
              <a:spcPct val="100000"/>
            </a:lnSpc>
          </a:pPr>
          <a:r>
            <a:rPr lang="en-US">
              <a:latin typeface="Candara" panose="020E0502030303020204" pitchFamily="34" charset="0"/>
            </a:rPr>
            <a:t>The goal is to attract a large user base by offering a free product or service, and then generate revenue by upselling premium features or services to a subset of those users.</a:t>
          </a:r>
        </a:p>
      </dgm:t>
    </dgm:pt>
    <dgm:pt modelId="{D9BC216A-A85B-418F-A965-23A1DD62ADCC}" type="parTrans" cxnId="{0F59748E-83D3-4EEA-A71F-3124E9C6A3FF}">
      <dgm:prSet/>
      <dgm:spPr/>
      <dgm:t>
        <a:bodyPr/>
        <a:lstStyle/>
        <a:p>
          <a:endParaRPr lang="en-US">
            <a:latin typeface="Candara" panose="020E0502030303020204" pitchFamily="34" charset="0"/>
          </a:endParaRPr>
        </a:p>
      </dgm:t>
    </dgm:pt>
    <dgm:pt modelId="{6B38DD29-29D3-40B5-A3C7-0A2B20BCA437}" type="sibTrans" cxnId="{0F59748E-83D3-4EEA-A71F-3124E9C6A3FF}">
      <dgm:prSet/>
      <dgm:spPr/>
      <dgm:t>
        <a:bodyPr/>
        <a:lstStyle/>
        <a:p>
          <a:endParaRPr lang="en-US">
            <a:latin typeface="Candara" panose="020E0502030303020204" pitchFamily="34" charset="0"/>
          </a:endParaRPr>
        </a:p>
      </dgm:t>
    </dgm:pt>
    <dgm:pt modelId="{ABDD6DFB-0BF9-4391-A825-3DCD7FDA4663}">
      <dgm:prSet/>
      <dgm:spPr/>
      <dgm:t>
        <a:bodyPr/>
        <a:lstStyle/>
        <a:p>
          <a:pPr>
            <a:lnSpc>
              <a:spcPct val="100000"/>
            </a:lnSpc>
          </a:pPr>
          <a:r>
            <a:rPr lang="en-US">
              <a:latin typeface="Candara" panose="020E0502030303020204" pitchFamily="34" charset="0"/>
            </a:rPr>
            <a:t>Here are some examples of how the freemium model works:</a:t>
          </a:r>
        </a:p>
      </dgm:t>
    </dgm:pt>
    <dgm:pt modelId="{89FA0578-6D78-4E50-A459-56C126B1F468}" type="parTrans" cxnId="{5011D5DE-C0AF-4985-90C9-0D38C134FADD}">
      <dgm:prSet/>
      <dgm:spPr/>
      <dgm:t>
        <a:bodyPr/>
        <a:lstStyle/>
        <a:p>
          <a:endParaRPr lang="en-US">
            <a:latin typeface="Candara" panose="020E0502030303020204" pitchFamily="34" charset="0"/>
          </a:endParaRPr>
        </a:p>
      </dgm:t>
    </dgm:pt>
    <dgm:pt modelId="{E35E0FD8-E287-479B-8FB5-7EBF0E1C87D7}" type="sibTrans" cxnId="{5011D5DE-C0AF-4985-90C9-0D38C134FADD}">
      <dgm:prSet/>
      <dgm:spPr/>
      <dgm:t>
        <a:bodyPr/>
        <a:lstStyle/>
        <a:p>
          <a:endParaRPr lang="en-US">
            <a:latin typeface="Candara" panose="020E0502030303020204" pitchFamily="34" charset="0"/>
          </a:endParaRPr>
        </a:p>
      </dgm:t>
    </dgm:pt>
    <dgm:pt modelId="{CD7B3FEE-AF94-44C4-AB50-5BF0E6EF42AD}">
      <dgm:prSet/>
      <dgm:spPr/>
      <dgm:t>
        <a:bodyPr/>
        <a:lstStyle/>
        <a:p>
          <a:pPr>
            <a:lnSpc>
              <a:spcPct val="100000"/>
            </a:lnSpc>
          </a:pPr>
          <a:r>
            <a:rPr lang="en-US">
              <a:latin typeface="Candara" panose="020E0502030303020204" pitchFamily="34" charset="0"/>
            </a:rPr>
            <a:t>Dropbox</a:t>
          </a:r>
        </a:p>
      </dgm:t>
    </dgm:pt>
    <dgm:pt modelId="{48105E97-08C4-412D-AF19-842B57E59C94}" type="parTrans" cxnId="{4B1F5BE9-48B1-4EE7-84EB-7EED867C0798}">
      <dgm:prSet/>
      <dgm:spPr/>
      <dgm:t>
        <a:bodyPr/>
        <a:lstStyle/>
        <a:p>
          <a:endParaRPr lang="en-US">
            <a:latin typeface="Candara" panose="020E0502030303020204" pitchFamily="34" charset="0"/>
          </a:endParaRPr>
        </a:p>
      </dgm:t>
    </dgm:pt>
    <dgm:pt modelId="{51B22573-13F5-49D5-9B8E-6E5594032E64}" type="sibTrans" cxnId="{4B1F5BE9-48B1-4EE7-84EB-7EED867C0798}">
      <dgm:prSet/>
      <dgm:spPr/>
      <dgm:t>
        <a:bodyPr/>
        <a:lstStyle/>
        <a:p>
          <a:endParaRPr lang="en-US">
            <a:latin typeface="Candara" panose="020E0502030303020204" pitchFamily="34" charset="0"/>
          </a:endParaRPr>
        </a:p>
      </dgm:t>
    </dgm:pt>
    <dgm:pt modelId="{4432A2C3-25B2-4121-817D-7CD47A72A81A}">
      <dgm:prSet/>
      <dgm:spPr/>
      <dgm:t>
        <a:bodyPr/>
        <a:lstStyle/>
        <a:p>
          <a:pPr>
            <a:lnSpc>
              <a:spcPct val="100000"/>
            </a:lnSpc>
          </a:pPr>
          <a:r>
            <a:rPr lang="en-US">
              <a:latin typeface="Candara" panose="020E0502030303020204" pitchFamily="34" charset="0"/>
            </a:rPr>
            <a:t>Spotify</a:t>
          </a:r>
        </a:p>
      </dgm:t>
    </dgm:pt>
    <dgm:pt modelId="{84B69AAC-0567-4146-AE71-A4CAA16F7B74}" type="parTrans" cxnId="{DDAE4577-DCA6-49E2-ABC2-E744954EA20A}">
      <dgm:prSet/>
      <dgm:spPr/>
      <dgm:t>
        <a:bodyPr/>
        <a:lstStyle/>
        <a:p>
          <a:endParaRPr lang="en-US">
            <a:latin typeface="Candara" panose="020E0502030303020204" pitchFamily="34" charset="0"/>
          </a:endParaRPr>
        </a:p>
      </dgm:t>
    </dgm:pt>
    <dgm:pt modelId="{2281DD7D-F4B1-498D-BA8D-62B4C83C4BDE}" type="sibTrans" cxnId="{DDAE4577-DCA6-49E2-ABC2-E744954EA20A}">
      <dgm:prSet/>
      <dgm:spPr/>
      <dgm:t>
        <a:bodyPr/>
        <a:lstStyle/>
        <a:p>
          <a:endParaRPr lang="en-US">
            <a:latin typeface="Candara" panose="020E0502030303020204" pitchFamily="34" charset="0"/>
          </a:endParaRPr>
        </a:p>
      </dgm:t>
    </dgm:pt>
    <dgm:pt modelId="{953EDCB6-7652-46D0-87A3-ED0E64373446}">
      <dgm:prSet/>
      <dgm:spPr/>
      <dgm:t>
        <a:bodyPr/>
        <a:lstStyle/>
        <a:p>
          <a:pPr>
            <a:lnSpc>
              <a:spcPct val="100000"/>
            </a:lnSpc>
          </a:pPr>
          <a:r>
            <a:rPr lang="en-US">
              <a:latin typeface="Candara" panose="020E0502030303020204" pitchFamily="34" charset="0"/>
            </a:rPr>
            <a:t>LinkedIn</a:t>
          </a:r>
        </a:p>
      </dgm:t>
    </dgm:pt>
    <dgm:pt modelId="{83F16D84-2772-4E62-A17E-629BD15852E8}" type="parTrans" cxnId="{6FCCF676-12C5-4EDC-A0F8-C7E34A0CC992}">
      <dgm:prSet/>
      <dgm:spPr/>
      <dgm:t>
        <a:bodyPr/>
        <a:lstStyle/>
        <a:p>
          <a:endParaRPr lang="en-US">
            <a:latin typeface="Candara" panose="020E0502030303020204" pitchFamily="34" charset="0"/>
          </a:endParaRPr>
        </a:p>
      </dgm:t>
    </dgm:pt>
    <dgm:pt modelId="{007C6C61-557E-4886-827C-C7621C274FF7}" type="sibTrans" cxnId="{6FCCF676-12C5-4EDC-A0F8-C7E34A0CC992}">
      <dgm:prSet/>
      <dgm:spPr/>
      <dgm:t>
        <a:bodyPr/>
        <a:lstStyle/>
        <a:p>
          <a:endParaRPr lang="en-US">
            <a:latin typeface="Candara" panose="020E0502030303020204" pitchFamily="34" charset="0"/>
          </a:endParaRPr>
        </a:p>
      </dgm:t>
    </dgm:pt>
    <dgm:pt modelId="{1AA38349-81C1-421E-834D-FC98976B7A99}" type="pres">
      <dgm:prSet presAssocID="{0ECE2A06-BE6C-41A3-AC9A-8A71627C20E1}" presName="root" presStyleCnt="0">
        <dgm:presLayoutVars>
          <dgm:dir/>
          <dgm:resizeHandles val="exact"/>
        </dgm:presLayoutVars>
      </dgm:prSet>
      <dgm:spPr/>
    </dgm:pt>
    <dgm:pt modelId="{D0A44EC3-5BCB-438E-88BA-13CE3E775D79}" type="pres">
      <dgm:prSet presAssocID="{2DF98A22-3780-41C4-9561-65119431EC9C}" presName="compNode" presStyleCnt="0"/>
      <dgm:spPr/>
    </dgm:pt>
    <dgm:pt modelId="{1CCFD610-650F-4FA1-8AEB-2BBA0113D40B}" type="pres">
      <dgm:prSet presAssocID="{2DF98A22-3780-41C4-9561-65119431EC9C}" presName="bgRect" presStyleLbl="bgShp" presStyleIdx="0" presStyleCnt="3"/>
      <dgm:spPr/>
    </dgm:pt>
    <dgm:pt modelId="{CE7D9452-AB18-4C46-B09E-081C3DC734F7}" type="pres">
      <dgm:prSet presAssocID="{2DF98A22-3780-41C4-9561-65119431EC9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243517DD-BF94-4F9C-8D00-7CCD653730B8}" type="pres">
      <dgm:prSet presAssocID="{2DF98A22-3780-41C4-9561-65119431EC9C}" presName="spaceRect" presStyleCnt="0"/>
      <dgm:spPr/>
    </dgm:pt>
    <dgm:pt modelId="{D6FE736B-6165-467F-9DC0-49CC328D3CAB}" type="pres">
      <dgm:prSet presAssocID="{2DF98A22-3780-41C4-9561-65119431EC9C}" presName="parTx" presStyleLbl="revTx" presStyleIdx="0" presStyleCnt="4">
        <dgm:presLayoutVars>
          <dgm:chMax val="0"/>
          <dgm:chPref val="0"/>
        </dgm:presLayoutVars>
      </dgm:prSet>
      <dgm:spPr/>
    </dgm:pt>
    <dgm:pt modelId="{C0B8C718-A6AF-4D56-9544-515BD6C4BA70}" type="pres">
      <dgm:prSet presAssocID="{46D2852B-086B-486F-B499-EDC8EA937F4B}" presName="sibTrans" presStyleCnt="0"/>
      <dgm:spPr/>
    </dgm:pt>
    <dgm:pt modelId="{0B3BE70F-E888-40D9-9E61-1365E7F8D5D9}" type="pres">
      <dgm:prSet presAssocID="{35018ECD-8FA6-46D9-8E96-D64B1B973A59}" presName="compNode" presStyleCnt="0"/>
      <dgm:spPr/>
    </dgm:pt>
    <dgm:pt modelId="{165CAD16-17F1-4413-B180-047A6EBDC1C3}" type="pres">
      <dgm:prSet presAssocID="{35018ECD-8FA6-46D9-8E96-D64B1B973A59}" presName="bgRect" presStyleLbl="bgShp" presStyleIdx="1" presStyleCnt="3"/>
      <dgm:spPr/>
    </dgm:pt>
    <dgm:pt modelId="{98FE284D-96A5-4139-89A6-C4918C0CB064}" type="pres">
      <dgm:prSet presAssocID="{35018ECD-8FA6-46D9-8E96-D64B1B973A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290229B0-D87D-4D24-824B-0CB67885D38F}" type="pres">
      <dgm:prSet presAssocID="{35018ECD-8FA6-46D9-8E96-D64B1B973A59}" presName="spaceRect" presStyleCnt="0"/>
      <dgm:spPr/>
    </dgm:pt>
    <dgm:pt modelId="{D76260E2-1652-4CEA-B08A-4D155E1E499E}" type="pres">
      <dgm:prSet presAssocID="{35018ECD-8FA6-46D9-8E96-D64B1B973A59}" presName="parTx" presStyleLbl="revTx" presStyleIdx="1" presStyleCnt="4">
        <dgm:presLayoutVars>
          <dgm:chMax val="0"/>
          <dgm:chPref val="0"/>
        </dgm:presLayoutVars>
      </dgm:prSet>
      <dgm:spPr/>
    </dgm:pt>
    <dgm:pt modelId="{D347D033-7569-498A-9CE8-4A9033BA5E18}" type="pres">
      <dgm:prSet presAssocID="{6B38DD29-29D3-40B5-A3C7-0A2B20BCA437}" presName="sibTrans" presStyleCnt="0"/>
      <dgm:spPr/>
    </dgm:pt>
    <dgm:pt modelId="{7C427F3B-B59C-4710-833E-0A55FBF0AE24}" type="pres">
      <dgm:prSet presAssocID="{ABDD6DFB-0BF9-4391-A825-3DCD7FDA4663}" presName="compNode" presStyleCnt="0"/>
      <dgm:spPr/>
    </dgm:pt>
    <dgm:pt modelId="{EAC6E9D0-6DD7-47B1-8212-ABD610F17B6D}" type="pres">
      <dgm:prSet presAssocID="{ABDD6DFB-0BF9-4391-A825-3DCD7FDA4663}" presName="bgRect" presStyleLbl="bgShp" presStyleIdx="2" presStyleCnt="3"/>
      <dgm:spPr/>
    </dgm:pt>
    <dgm:pt modelId="{A8F6DCBB-BB70-4BCE-9D54-E6161580907D}" type="pres">
      <dgm:prSet presAssocID="{ABDD6DFB-0BF9-4391-A825-3DCD7FDA46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dioactive"/>
        </a:ext>
      </dgm:extLst>
    </dgm:pt>
    <dgm:pt modelId="{BA2BF546-5425-4B3A-A6B1-9F62BB9A13B8}" type="pres">
      <dgm:prSet presAssocID="{ABDD6DFB-0BF9-4391-A825-3DCD7FDA4663}" presName="spaceRect" presStyleCnt="0"/>
      <dgm:spPr/>
    </dgm:pt>
    <dgm:pt modelId="{109392AB-33DE-4BCF-9E49-74D1B62CAFCE}" type="pres">
      <dgm:prSet presAssocID="{ABDD6DFB-0BF9-4391-A825-3DCD7FDA4663}" presName="parTx" presStyleLbl="revTx" presStyleIdx="2" presStyleCnt="4">
        <dgm:presLayoutVars>
          <dgm:chMax val="0"/>
          <dgm:chPref val="0"/>
        </dgm:presLayoutVars>
      </dgm:prSet>
      <dgm:spPr/>
    </dgm:pt>
    <dgm:pt modelId="{DE93A01E-BCA8-44FF-AA21-BD6F6AC6B211}" type="pres">
      <dgm:prSet presAssocID="{ABDD6DFB-0BF9-4391-A825-3DCD7FDA4663}" presName="desTx" presStyleLbl="revTx" presStyleIdx="3" presStyleCnt="4">
        <dgm:presLayoutVars/>
      </dgm:prSet>
      <dgm:spPr/>
    </dgm:pt>
  </dgm:ptLst>
  <dgm:cxnLst>
    <dgm:cxn modelId="{BADFA012-80F3-41DC-84D2-7C6FF8C394A5}" type="presOf" srcId="{4432A2C3-25B2-4121-817D-7CD47A72A81A}" destId="{DE93A01E-BCA8-44FF-AA21-BD6F6AC6B211}" srcOrd="0" destOrd="1" presId="urn:microsoft.com/office/officeart/2018/2/layout/IconVerticalSolidList"/>
    <dgm:cxn modelId="{5F245836-7603-4A10-8D77-FAF50FEA4223}" srcId="{0ECE2A06-BE6C-41A3-AC9A-8A71627C20E1}" destId="{2DF98A22-3780-41C4-9561-65119431EC9C}" srcOrd="0" destOrd="0" parTransId="{9F43C450-AFE9-471F-8EAA-65827911EA66}" sibTransId="{46D2852B-086B-486F-B499-EDC8EA937F4B}"/>
    <dgm:cxn modelId="{ED0B664C-DC58-4AB6-95CE-E6FC85DF0FB5}" type="presOf" srcId="{953EDCB6-7652-46D0-87A3-ED0E64373446}" destId="{DE93A01E-BCA8-44FF-AA21-BD6F6AC6B211}" srcOrd="0" destOrd="2" presId="urn:microsoft.com/office/officeart/2018/2/layout/IconVerticalSolidList"/>
    <dgm:cxn modelId="{6FCCF676-12C5-4EDC-A0F8-C7E34A0CC992}" srcId="{ABDD6DFB-0BF9-4391-A825-3DCD7FDA4663}" destId="{953EDCB6-7652-46D0-87A3-ED0E64373446}" srcOrd="2" destOrd="0" parTransId="{83F16D84-2772-4E62-A17E-629BD15852E8}" sibTransId="{007C6C61-557E-4886-827C-C7621C274FF7}"/>
    <dgm:cxn modelId="{DDAE4577-DCA6-49E2-ABC2-E744954EA20A}" srcId="{ABDD6DFB-0BF9-4391-A825-3DCD7FDA4663}" destId="{4432A2C3-25B2-4121-817D-7CD47A72A81A}" srcOrd="1" destOrd="0" parTransId="{84B69AAC-0567-4146-AE71-A4CAA16F7B74}" sibTransId="{2281DD7D-F4B1-498D-BA8D-62B4C83C4BDE}"/>
    <dgm:cxn modelId="{5D68BB58-82BA-4C10-B6D6-9FED43840E04}" type="presOf" srcId="{CD7B3FEE-AF94-44C4-AB50-5BF0E6EF42AD}" destId="{DE93A01E-BCA8-44FF-AA21-BD6F6AC6B211}" srcOrd="0" destOrd="0" presId="urn:microsoft.com/office/officeart/2018/2/layout/IconVerticalSolidList"/>
    <dgm:cxn modelId="{0F59748E-83D3-4EEA-A71F-3124E9C6A3FF}" srcId="{0ECE2A06-BE6C-41A3-AC9A-8A71627C20E1}" destId="{35018ECD-8FA6-46D9-8E96-D64B1B973A59}" srcOrd="1" destOrd="0" parTransId="{D9BC216A-A85B-418F-A965-23A1DD62ADCC}" sibTransId="{6B38DD29-29D3-40B5-A3C7-0A2B20BCA437}"/>
    <dgm:cxn modelId="{A2F29190-D613-416E-B680-70021CDE7096}" type="presOf" srcId="{2DF98A22-3780-41C4-9561-65119431EC9C}" destId="{D6FE736B-6165-467F-9DC0-49CC328D3CAB}" srcOrd="0" destOrd="0" presId="urn:microsoft.com/office/officeart/2018/2/layout/IconVerticalSolidList"/>
    <dgm:cxn modelId="{035E3896-7C55-4EC5-A5E1-730519A44476}" type="presOf" srcId="{35018ECD-8FA6-46D9-8E96-D64B1B973A59}" destId="{D76260E2-1652-4CEA-B08A-4D155E1E499E}" srcOrd="0" destOrd="0" presId="urn:microsoft.com/office/officeart/2018/2/layout/IconVerticalSolidList"/>
    <dgm:cxn modelId="{FC63D49B-CFE6-461B-A92B-C77A1C7C8442}" type="presOf" srcId="{0ECE2A06-BE6C-41A3-AC9A-8A71627C20E1}" destId="{1AA38349-81C1-421E-834D-FC98976B7A99}" srcOrd="0" destOrd="0" presId="urn:microsoft.com/office/officeart/2018/2/layout/IconVerticalSolidList"/>
    <dgm:cxn modelId="{5011D5DE-C0AF-4985-90C9-0D38C134FADD}" srcId="{0ECE2A06-BE6C-41A3-AC9A-8A71627C20E1}" destId="{ABDD6DFB-0BF9-4391-A825-3DCD7FDA4663}" srcOrd="2" destOrd="0" parTransId="{89FA0578-6D78-4E50-A459-56C126B1F468}" sibTransId="{E35E0FD8-E287-479B-8FB5-7EBF0E1C87D7}"/>
    <dgm:cxn modelId="{4B1F5BE9-48B1-4EE7-84EB-7EED867C0798}" srcId="{ABDD6DFB-0BF9-4391-A825-3DCD7FDA4663}" destId="{CD7B3FEE-AF94-44C4-AB50-5BF0E6EF42AD}" srcOrd="0" destOrd="0" parTransId="{48105E97-08C4-412D-AF19-842B57E59C94}" sibTransId="{51B22573-13F5-49D5-9B8E-6E5594032E64}"/>
    <dgm:cxn modelId="{B754DDF5-59DF-4F05-86B3-4766A5BCF376}" type="presOf" srcId="{ABDD6DFB-0BF9-4391-A825-3DCD7FDA4663}" destId="{109392AB-33DE-4BCF-9E49-74D1B62CAFCE}" srcOrd="0" destOrd="0" presId="urn:microsoft.com/office/officeart/2018/2/layout/IconVerticalSolidList"/>
    <dgm:cxn modelId="{59F0BFBF-5690-4C8B-BEEB-DD1031AEEA04}" type="presParOf" srcId="{1AA38349-81C1-421E-834D-FC98976B7A99}" destId="{D0A44EC3-5BCB-438E-88BA-13CE3E775D79}" srcOrd="0" destOrd="0" presId="urn:microsoft.com/office/officeart/2018/2/layout/IconVerticalSolidList"/>
    <dgm:cxn modelId="{BC591248-6EF9-48E4-ABE1-F527D1F90289}" type="presParOf" srcId="{D0A44EC3-5BCB-438E-88BA-13CE3E775D79}" destId="{1CCFD610-650F-4FA1-8AEB-2BBA0113D40B}" srcOrd="0" destOrd="0" presId="urn:microsoft.com/office/officeart/2018/2/layout/IconVerticalSolidList"/>
    <dgm:cxn modelId="{7537B6C8-6C0C-44A2-8FB4-70002C3379E8}" type="presParOf" srcId="{D0A44EC3-5BCB-438E-88BA-13CE3E775D79}" destId="{CE7D9452-AB18-4C46-B09E-081C3DC734F7}" srcOrd="1" destOrd="0" presId="urn:microsoft.com/office/officeart/2018/2/layout/IconVerticalSolidList"/>
    <dgm:cxn modelId="{BA74A432-1440-4C5D-B18A-223150C26436}" type="presParOf" srcId="{D0A44EC3-5BCB-438E-88BA-13CE3E775D79}" destId="{243517DD-BF94-4F9C-8D00-7CCD653730B8}" srcOrd="2" destOrd="0" presId="urn:microsoft.com/office/officeart/2018/2/layout/IconVerticalSolidList"/>
    <dgm:cxn modelId="{3C0C9D65-BDD0-48C5-84CE-866E66EA674B}" type="presParOf" srcId="{D0A44EC3-5BCB-438E-88BA-13CE3E775D79}" destId="{D6FE736B-6165-467F-9DC0-49CC328D3CAB}" srcOrd="3" destOrd="0" presId="urn:microsoft.com/office/officeart/2018/2/layout/IconVerticalSolidList"/>
    <dgm:cxn modelId="{25F17EB9-201E-4D47-997F-33DE3BEAA468}" type="presParOf" srcId="{1AA38349-81C1-421E-834D-FC98976B7A99}" destId="{C0B8C718-A6AF-4D56-9544-515BD6C4BA70}" srcOrd="1" destOrd="0" presId="urn:microsoft.com/office/officeart/2018/2/layout/IconVerticalSolidList"/>
    <dgm:cxn modelId="{B2DEB90A-C2A4-4A8E-A90A-8121490F2370}" type="presParOf" srcId="{1AA38349-81C1-421E-834D-FC98976B7A99}" destId="{0B3BE70F-E888-40D9-9E61-1365E7F8D5D9}" srcOrd="2" destOrd="0" presId="urn:microsoft.com/office/officeart/2018/2/layout/IconVerticalSolidList"/>
    <dgm:cxn modelId="{7D52ADC5-7FD2-4A36-BCE6-789ADD63D455}" type="presParOf" srcId="{0B3BE70F-E888-40D9-9E61-1365E7F8D5D9}" destId="{165CAD16-17F1-4413-B180-047A6EBDC1C3}" srcOrd="0" destOrd="0" presId="urn:microsoft.com/office/officeart/2018/2/layout/IconVerticalSolidList"/>
    <dgm:cxn modelId="{6DB7FC4C-4886-4C40-85BD-4C1F3D786A23}" type="presParOf" srcId="{0B3BE70F-E888-40D9-9E61-1365E7F8D5D9}" destId="{98FE284D-96A5-4139-89A6-C4918C0CB064}" srcOrd="1" destOrd="0" presId="urn:microsoft.com/office/officeart/2018/2/layout/IconVerticalSolidList"/>
    <dgm:cxn modelId="{11BC72F9-FF9D-48F4-9EE1-4EB9B8B482F0}" type="presParOf" srcId="{0B3BE70F-E888-40D9-9E61-1365E7F8D5D9}" destId="{290229B0-D87D-4D24-824B-0CB67885D38F}" srcOrd="2" destOrd="0" presId="urn:microsoft.com/office/officeart/2018/2/layout/IconVerticalSolidList"/>
    <dgm:cxn modelId="{A1E1C221-C73E-48DE-9A6F-0BDEA6E2DF6A}" type="presParOf" srcId="{0B3BE70F-E888-40D9-9E61-1365E7F8D5D9}" destId="{D76260E2-1652-4CEA-B08A-4D155E1E499E}" srcOrd="3" destOrd="0" presId="urn:microsoft.com/office/officeart/2018/2/layout/IconVerticalSolidList"/>
    <dgm:cxn modelId="{51753C1D-3135-4303-B3D4-6B53933FDDF0}" type="presParOf" srcId="{1AA38349-81C1-421E-834D-FC98976B7A99}" destId="{D347D033-7569-498A-9CE8-4A9033BA5E18}" srcOrd="3" destOrd="0" presId="urn:microsoft.com/office/officeart/2018/2/layout/IconVerticalSolidList"/>
    <dgm:cxn modelId="{06963C44-609F-4DCE-87F0-E5D6EC7F3832}" type="presParOf" srcId="{1AA38349-81C1-421E-834D-FC98976B7A99}" destId="{7C427F3B-B59C-4710-833E-0A55FBF0AE24}" srcOrd="4" destOrd="0" presId="urn:microsoft.com/office/officeart/2018/2/layout/IconVerticalSolidList"/>
    <dgm:cxn modelId="{282F975C-ADE2-4541-910D-002B29BB96AB}" type="presParOf" srcId="{7C427F3B-B59C-4710-833E-0A55FBF0AE24}" destId="{EAC6E9D0-6DD7-47B1-8212-ABD610F17B6D}" srcOrd="0" destOrd="0" presId="urn:microsoft.com/office/officeart/2018/2/layout/IconVerticalSolidList"/>
    <dgm:cxn modelId="{3460873B-6521-4371-8EC7-F1A738989E12}" type="presParOf" srcId="{7C427F3B-B59C-4710-833E-0A55FBF0AE24}" destId="{A8F6DCBB-BB70-4BCE-9D54-E6161580907D}" srcOrd="1" destOrd="0" presId="urn:microsoft.com/office/officeart/2018/2/layout/IconVerticalSolidList"/>
    <dgm:cxn modelId="{ACC30ABC-B8E7-4F12-A9F6-310168C35C9F}" type="presParOf" srcId="{7C427F3B-B59C-4710-833E-0A55FBF0AE24}" destId="{BA2BF546-5425-4B3A-A6B1-9F62BB9A13B8}" srcOrd="2" destOrd="0" presId="urn:microsoft.com/office/officeart/2018/2/layout/IconVerticalSolidList"/>
    <dgm:cxn modelId="{99F07B07-9672-4E9C-A97E-E57F00C27612}" type="presParOf" srcId="{7C427F3B-B59C-4710-833E-0A55FBF0AE24}" destId="{109392AB-33DE-4BCF-9E49-74D1B62CAFCE}" srcOrd="3" destOrd="0" presId="urn:microsoft.com/office/officeart/2018/2/layout/IconVerticalSolidList"/>
    <dgm:cxn modelId="{0B491D38-3ED6-4E8E-926D-3CF562385887}" type="presParOf" srcId="{7C427F3B-B59C-4710-833E-0A55FBF0AE24}" destId="{DE93A01E-BCA8-44FF-AA21-BD6F6AC6B21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1E5D09-64E7-4DFE-9582-1A8F1DF5A72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1E4B832C-6E72-445F-B772-F2D5FE5E6724}">
      <dgm:prSet/>
      <dgm:spPr/>
      <dgm:t>
        <a:bodyPr/>
        <a:lstStyle/>
        <a:p>
          <a:pPr>
            <a:lnSpc>
              <a:spcPct val="100000"/>
            </a:lnSpc>
            <a:defRPr b="1"/>
          </a:pPr>
          <a:r>
            <a:rPr lang="en-US">
              <a:latin typeface="Candara" panose="020E0502030303020204" pitchFamily="34" charset="0"/>
            </a:rPr>
            <a:t>Benefits:</a:t>
          </a:r>
        </a:p>
      </dgm:t>
    </dgm:pt>
    <dgm:pt modelId="{DC7F7CE3-C468-4A47-8259-1245F2302D67}" type="parTrans" cxnId="{E5472AD1-BA04-4FD5-8EB2-8E3BABDCBD60}">
      <dgm:prSet/>
      <dgm:spPr/>
      <dgm:t>
        <a:bodyPr/>
        <a:lstStyle/>
        <a:p>
          <a:endParaRPr lang="en-US">
            <a:latin typeface="Candara" panose="020E0502030303020204" pitchFamily="34" charset="0"/>
          </a:endParaRPr>
        </a:p>
      </dgm:t>
    </dgm:pt>
    <dgm:pt modelId="{FFC41E0D-35D5-4022-B498-D0E663852C30}" type="sibTrans" cxnId="{E5472AD1-BA04-4FD5-8EB2-8E3BABDCBD60}">
      <dgm:prSet/>
      <dgm:spPr/>
      <dgm:t>
        <a:bodyPr/>
        <a:lstStyle/>
        <a:p>
          <a:endParaRPr lang="en-US">
            <a:latin typeface="Candara" panose="020E0502030303020204" pitchFamily="34" charset="0"/>
          </a:endParaRPr>
        </a:p>
      </dgm:t>
    </dgm:pt>
    <dgm:pt modelId="{DF713545-C897-440D-8C0F-BCE4E868A218}">
      <dgm:prSet custT="1"/>
      <dgm:spPr/>
      <dgm:t>
        <a:bodyPr/>
        <a:lstStyle/>
        <a:p>
          <a:pPr>
            <a:lnSpc>
              <a:spcPct val="100000"/>
            </a:lnSpc>
          </a:pPr>
          <a:r>
            <a:rPr lang="en-US" sz="2000" dirty="0">
              <a:latin typeface="Candara" panose="020E0502030303020204" pitchFamily="34" charset="0"/>
            </a:rPr>
            <a:t>For users:</a:t>
          </a:r>
        </a:p>
      </dgm:t>
    </dgm:pt>
    <dgm:pt modelId="{81D36868-3830-4FF5-ACCD-7572F4B82DD5}" type="parTrans" cxnId="{0D2E3F18-2F34-4E9A-A13B-96B2126D99BB}">
      <dgm:prSet/>
      <dgm:spPr/>
      <dgm:t>
        <a:bodyPr/>
        <a:lstStyle/>
        <a:p>
          <a:endParaRPr lang="en-US">
            <a:latin typeface="Candara" panose="020E0502030303020204" pitchFamily="34" charset="0"/>
          </a:endParaRPr>
        </a:p>
      </dgm:t>
    </dgm:pt>
    <dgm:pt modelId="{607A1771-E023-4CA2-93CE-192EF3950DB6}" type="sibTrans" cxnId="{0D2E3F18-2F34-4E9A-A13B-96B2126D99BB}">
      <dgm:prSet/>
      <dgm:spPr/>
      <dgm:t>
        <a:bodyPr/>
        <a:lstStyle/>
        <a:p>
          <a:endParaRPr lang="en-US">
            <a:latin typeface="Candara" panose="020E0502030303020204" pitchFamily="34" charset="0"/>
          </a:endParaRPr>
        </a:p>
      </dgm:t>
    </dgm:pt>
    <dgm:pt modelId="{A9142EA4-D064-4100-B8BE-2BB43826CC1A}">
      <dgm:prSet custT="1"/>
      <dgm:spPr/>
      <dgm:t>
        <a:bodyPr/>
        <a:lstStyle/>
        <a:p>
          <a:r>
            <a:rPr lang="en-US" sz="2000" dirty="0">
              <a:latin typeface="Candara" panose="020E0502030303020204" pitchFamily="34" charset="0"/>
            </a:rPr>
            <a:t>Access to basic features for free</a:t>
          </a:r>
        </a:p>
      </dgm:t>
    </dgm:pt>
    <dgm:pt modelId="{5A958AC4-A7D9-45D3-A328-8EE5A1B82C28}" type="parTrans" cxnId="{03BEC264-1D80-4595-B388-B2EE4C177A6C}">
      <dgm:prSet/>
      <dgm:spPr/>
      <dgm:t>
        <a:bodyPr/>
        <a:lstStyle/>
        <a:p>
          <a:endParaRPr lang="en-US">
            <a:latin typeface="Candara" panose="020E0502030303020204" pitchFamily="34" charset="0"/>
          </a:endParaRPr>
        </a:p>
      </dgm:t>
    </dgm:pt>
    <dgm:pt modelId="{06B1B2ED-D6B9-4EC9-8E10-D06A3B44A044}" type="sibTrans" cxnId="{03BEC264-1D80-4595-B388-B2EE4C177A6C}">
      <dgm:prSet/>
      <dgm:spPr/>
      <dgm:t>
        <a:bodyPr/>
        <a:lstStyle/>
        <a:p>
          <a:endParaRPr lang="en-US">
            <a:latin typeface="Candara" panose="020E0502030303020204" pitchFamily="34" charset="0"/>
          </a:endParaRPr>
        </a:p>
      </dgm:t>
    </dgm:pt>
    <dgm:pt modelId="{755A744C-D23B-4B9B-8906-EAA652776333}">
      <dgm:prSet custT="1"/>
      <dgm:spPr/>
      <dgm:t>
        <a:bodyPr/>
        <a:lstStyle/>
        <a:p>
          <a:r>
            <a:rPr lang="en-US" sz="2000">
              <a:latin typeface="Candara" panose="020E0502030303020204" pitchFamily="34" charset="0"/>
            </a:rPr>
            <a:t>Flexibility</a:t>
          </a:r>
        </a:p>
      </dgm:t>
    </dgm:pt>
    <dgm:pt modelId="{32C9D61C-2389-426E-AEF7-BB0F1C944334}" type="parTrans" cxnId="{2D2F9146-F5A6-4E94-A249-884A3A3DA621}">
      <dgm:prSet/>
      <dgm:spPr/>
      <dgm:t>
        <a:bodyPr/>
        <a:lstStyle/>
        <a:p>
          <a:endParaRPr lang="en-US">
            <a:latin typeface="Candara" panose="020E0502030303020204" pitchFamily="34" charset="0"/>
          </a:endParaRPr>
        </a:p>
      </dgm:t>
    </dgm:pt>
    <dgm:pt modelId="{38E120A1-CD06-4DDD-84A8-617B32FE5D11}" type="sibTrans" cxnId="{2D2F9146-F5A6-4E94-A249-884A3A3DA621}">
      <dgm:prSet/>
      <dgm:spPr/>
      <dgm:t>
        <a:bodyPr/>
        <a:lstStyle/>
        <a:p>
          <a:endParaRPr lang="en-US">
            <a:latin typeface="Candara" panose="020E0502030303020204" pitchFamily="34" charset="0"/>
          </a:endParaRPr>
        </a:p>
      </dgm:t>
    </dgm:pt>
    <dgm:pt modelId="{CAA4E2C5-2359-4CE4-A3E6-087260C5E378}">
      <dgm:prSet custT="1"/>
      <dgm:spPr/>
      <dgm:t>
        <a:bodyPr/>
        <a:lstStyle/>
        <a:p>
          <a:r>
            <a:rPr lang="en-US" sz="2000">
              <a:latin typeface="Candara" panose="020E0502030303020204" pitchFamily="34" charset="0"/>
            </a:rPr>
            <a:t>Cost savings</a:t>
          </a:r>
        </a:p>
      </dgm:t>
    </dgm:pt>
    <dgm:pt modelId="{FD92915C-3D0A-45DF-BF3E-D7FF6AF0759F}" type="parTrans" cxnId="{33EC4161-5D38-4232-85D3-8936AA6D07B6}">
      <dgm:prSet/>
      <dgm:spPr/>
      <dgm:t>
        <a:bodyPr/>
        <a:lstStyle/>
        <a:p>
          <a:endParaRPr lang="en-US">
            <a:latin typeface="Candara" panose="020E0502030303020204" pitchFamily="34" charset="0"/>
          </a:endParaRPr>
        </a:p>
      </dgm:t>
    </dgm:pt>
    <dgm:pt modelId="{F9518894-4F16-48E1-9603-50E047170B4B}" type="sibTrans" cxnId="{33EC4161-5D38-4232-85D3-8936AA6D07B6}">
      <dgm:prSet/>
      <dgm:spPr/>
      <dgm:t>
        <a:bodyPr/>
        <a:lstStyle/>
        <a:p>
          <a:endParaRPr lang="en-US">
            <a:latin typeface="Candara" panose="020E0502030303020204" pitchFamily="34" charset="0"/>
          </a:endParaRPr>
        </a:p>
      </dgm:t>
    </dgm:pt>
    <dgm:pt modelId="{7EC52E3B-8456-4DDF-9FB3-CF79312DA9DA}">
      <dgm:prSet/>
      <dgm:spPr/>
      <dgm:t>
        <a:bodyPr/>
        <a:lstStyle/>
        <a:p>
          <a:pPr>
            <a:lnSpc>
              <a:spcPct val="100000"/>
            </a:lnSpc>
            <a:defRPr b="1"/>
          </a:pPr>
          <a:r>
            <a:rPr lang="en-US">
              <a:latin typeface="Candara" panose="020E0502030303020204" pitchFamily="34" charset="0"/>
            </a:rPr>
            <a:t>Drawbacks:</a:t>
          </a:r>
        </a:p>
      </dgm:t>
    </dgm:pt>
    <dgm:pt modelId="{AA242EFA-CF76-49C8-93CB-158B4EC08F05}" type="parTrans" cxnId="{740A9AB4-2D08-48E9-BDCF-537233ED2E3E}">
      <dgm:prSet/>
      <dgm:spPr/>
      <dgm:t>
        <a:bodyPr/>
        <a:lstStyle/>
        <a:p>
          <a:endParaRPr lang="en-US">
            <a:latin typeface="Candara" panose="020E0502030303020204" pitchFamily="34" charset="0"/>
          </a:endParaRPr>
        </a:p>
      </dgm:t>
    </dgm:pt>
    <dgm:pt modelId="{D1E4B582-4B01-4738-AFA3-9124E0FDFDFC}" type="sibTrans" cxnId="{740A9AB4-2D08-48E9-BDCF-537233ED2E3E}">
      <dgm:prSet/>
      <dgm:spPr/>
      <dgm:t>
        <a:bodyPr/>
        <a:lstStyle/>
        <a:p>
          <a:endParaRPr lang="en-US">
            <a:latin typeface="Candara" panose="020E0502030303020204" pitchFamily="34" charset="0"/>
          </a:endParaRPr>
        </a:p>
      </dgm:t>
    </dgm:pt>
    <dgm:pt modelId="{1B6B86BD-BA21-496D-B0F9-F6012C5A401F}">
      <dgm:prSet custT="1"/>
      <dgm:spPr/>
      <dgm:t>
        <a:bodyPr/>
        <a:lstStyle/>
        <a:p>
          <a:pPr>
            <a:lnSpc>
              <a:spcPct val="100000"/>
            </a:lnSpc>
          </a:pPr>
          <a:r>
            <a:rPr lang="en-US" sz="2000">
              <a:latin typeface="Candara" panose="020E0502030303020204" pitchFamily="34" charset="0"/>
            </a:rPr>
            <a:t>Revenue dependence on premium users</a:t>
          </a:r>
        </a:p>
      </dgm:t>
    </dgm:pt>
    <dgm:pt modelId="{D2FD9896-0155-4803-A98B-EA0397EA4E79}" type="parTrans" cxnId="{F89304DF-D3C9-472C-B719-9D250873000B}">
      <dgm:prSet/>
      <dgm:spPr/>
      <dgm:t>
        <a:bodyPr/>
        <a:lstStyle/>
        <a:p>
          <a:endParaRPr lang="en-US">
            <a:latin typeface="Candara" panose="020E0502030303020204" pitchFamily="34" charset="0"/>
          </a:endParaRPr>
        </a:p>
      </dgm:t>
    </dgm:pt>
    <dgm:pt modelId="{57E05D0B-31E5-4B61-9D15-4B6393039C23}" type="sibTrans" cxnId="{F89304DF-D3C9-472C-B719-9D250873000B}">
      <dgm:prSet/>
      <dgm:spPr/>
      <dgm:t>
        <a:bodyPr/>
        <a:lstStyle/>
        <a:p>
          <a:endParaRPr lang="en-US">
            <a:latin typeface="Candara" panose="020E0502030303020204" pitchFamily="34" charset="0"/>
          </a:endParaRPr>
        </a:p>
      </dgm:t>
    </dgm:pt>
    <dgm:pt modelId="{9D9D5EE2-BF96-406E-A659-F6D6C38C1385}">
      <dgm:prSet custT="1"/>
      <dgm:spPr/>
      <dgm:t>
        <a:bodyPr/>
        <a:lstStyle/>
        <a:p>
          <a:pPr>
            <a:lnSpc>
              <a:spcPct val="100000"/>
            </a:lnSpc>
          </a:pPr>
          <a:r>
            <a:rPr lang="en-US" sz="2000">
              <a:latin typeface="Candara" panose="020E0502030303020204" pitchFamily="34" charset="0"/>
            </a:rPr>
            <a:t>Balancing free and premium features</a:t>
          </a:r>
        </a:p>
      </dgm:t>
    </dgm:pt>
    <dgm:pt modelId="{2DBB7B55-2DCE-4856-83DA-1F1110055D68}" type="parTrans" cxnId="{87F51E0A-DC46-47C8-88D5-3263D6E54CCA}">
      <dgm:prSet/>
      <dgm:spPr/>
      <dgm:t>
        <a:bodyPr/>
        <a:lstStyle/>
        <a:p>
          <a:endParaRPr lang="en-US">
            <a:latin typeface="Candara" panose="020E0502030303020204" pitchFamily="34" charset="0"/>
          </a:endParaRPr>
        </a:p>
      </dgm:t>
    </dgm:pt>
    <dgm:pt modelId="{E04CFB39-EE24-41D7-B57F-9A7309DFD4A2}" type="sibTrans" cxnId="{87F51E0A-DC46-47C8-88D5-3263D6E54CCA}">
      <dgm:prSet/>
      <dgm:spPr/>
      <dgm:t>
        <a:bodyPr/>
        <a:lstStyle/>
        <a:p>
          <a:endParaRPr lang="en-US">
            <a:latin typeface="Candara" panose="020E0502030303020204" pitchFamily="34" charset="0"/>
          </a:endParaRPr>
        </a:p>
      </dgm:t>
    </dgm:pt>
    <dgm:pt modelId="{2A446424-7B6E-4EB4-9E1F-E4697FD2041A}">
      <dgm:prSet custT="1"/>
      <dgm:spPr/>
      <dgm:t>
        <a:bodyPr/>
        <a:lstStyle/>
        <a:p>
          <a:pPr>
            <a:lnSpc>
              <a:spcPct val="100000"/>
            </a:lnSpc>
          </a:pPr>
          <a:r>
            <a:rPr lang="en-US" sz="2000">
              <a:latin typeface="Candara" panose="020E0502030303020204" pitchFamily="34" charset="0"/>
            </a:rPr>
            <a:t>User expectations</a:t>
          </a:r>
        </a:p>
      </dgm:t>
    </dgm:pt>
    <dgm:pt modelId="{C033B047-E898-4C33-A414-6BB610D91BA9}" type="parTrans" cxnId="{880C3AE5-8414-4136-BAE7-CF5B1FE4C8F4}">
      <dgm:prSet/>
      <dgm:spPr/>
      <dgm:t>
        <a:bodyPr/>
        <a:lstStyle/>
        <a:p>
          <a:endParaRPr lang="en-US">
            <a:latin typeface="Candara" panose="020E0502030303020204" pitchFamily="34" charset="0"/>
          </a:endParaRPr>
        </a:p>
      </dgm:t>
    </dgm:pt>
    <dgm:pt modelId="{284C0F8A-F756-4E84-8978-B13F287B759E}" type="sibTrans" cxnId="{880C3AE5-8414-4136-BAE7-CF5B1FE4C8F4}">
      <dgm:prSet/>
      <dgm:spPr/>
      <dgm:t>
        <a:bodyPr/>
        <a:lstStyle/>
        <a:p>
          <a:endParaRPr lang="en-US">
            <a:latin typeface="Candara" panose="020E0502030303020204" pitchFamily="34" charset="0"/>
          </a:endParaRPr>
        </a:p>
      </dgm:t>
    </dgm:pt>
    <dgm:pt modelId="{8418FD93-BD70-4F76-BCAD-DA0EA2E74D36}">
      <dgm:prSet custT="1"/>
      <dgm:spPr/>
      <dgm:t>
        <a:bodyPr/>
        <a:lstStyle/>
        <a:p>
          <a:pPr>
            <a:lnSpc>
              <a:spcPct val="100000"/>
            </a:lnSpc>
          </a:pPr>
          <a:r>
            <a:rPr lang="en-US" sz="2000">
              <a:latin typeface="Candara" panose="020E0502030303020204" pitchFamily="34" charset="0"/>
            </a:rPr>
            <a:t>Competition</a:t>
          </a:r>
        </a:p>
      </dgm:t>
    </dgm:pt>
    <dgm:pt modelId="{97B4AE70-EC5D-48A7-80D5-EA867677174A}" type="parTrans" cxnId="{1237CC8E-E4E9-4140-9078-2B7C1F33CB02}">
      <dgm:prSet/>
      <dgm:spPr/>
      <dgm:t>
        <a:bodyPr/>
        <a:lstStyle/>
        <a:p>
          <a:endParaRPr lang="en-US">
            <a:latin typeface="Candara" panose="020E0502030303020204" pitchFamily="34" charset="0"/>
          </a:endParaRPr>
        </a:p>
      </dgm:t>
    </dgm:pt>
    <dgm:pt modelId="{E9E05E05-36A9-4C4D-801C-76817B23FEEA}" type="sibTrans" cxnId="{1237CC8E-E4E9-4140-9078-2B7C1F33CB02}">
      <dgm:prSet/>
      <dgm:spPr/>
      <dgm:t>
        <a:bodyPr/>
        <a:lstStyle/>
        <a:p>
          <a:endParaRPr lang="en-US">
            <a:latin typeface="Candara" panose="020E0502030303020204" pitchFamily="34" charset="0"/>
          </a:endParaRPr>
        </a:p>
      </dgm:t>
    </dgm:pt>
    <dgm:pt modelId="{BAC4AA64-0A49-4C61-AB7C-AE4DE7C5A6B2}" type="pres">
      <dgm:prSet presAssocID="{141E5D09-64E7-4DFE-9582-1A8F1DF5A723}" presName="root" presStyleCnt="0">
        <dgm:presLayoutVars>
          <dgm:dir/>
          <dgm:resizeHandles val="exact"/>
        </dgm:presLayoutVars>
      </dgm:prSet>
      <dgm:spPr/>
    </dgm:pt>
    <dgm:pt modelId="{B843B89C-C01D-4804-9BC8-E9CE98EFB222}" type="pres">
      <dgm:prSet presAssocID="{1E4B832C-6E72-445F-B772-F2D5FE5E6724}" presName="compNode" presStyleCnt="0"/>
      <dgm:spPr/>
    </dgm:pt>
    <dgm:pt modelId="{39ACE276-9B7E-4C02-A7E6-226C771A4E4A}" type="pres">
      <dgm:prSet presAssocID="{1E4B832C-6E72-445F-B772-F2D5FE5E6724}" presName="iconRect" presStyleLbl="node1" presStyleIdx="0" presStyleCnt="2"/>
      <dgm:spPr>
        <a:blipFill rotWithShape="1">
          <a:blip xmlns:r="http://schemas.openxmlformats.org/officeDocument/2006/relationships" r:embed="rId1" cstate="print">
            <a:duotone>
              <a:srgbClr val="4472C4">
                <a:shade val="45000"/>
                <a:satMod val="135000"/>
              </a:srgbClr>
              <a:prstClr val="white"/>
            </a:duotone>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Piggy Bank"/>
        </a:ext>
      </dgm:extLst>
    </dgm:pt>
    <dgm:pt modelId="{9E64F644-DC88-411F-82ED-850521F01BD7}" type="pres">
      <dgm:prSet presAssocID="{1E4B832C-6E72-445F-B772-F2D5FE5E6724}" presName="iconSpace" presStyleCnt="0"/>
      <dgm:spPr/>
    </dgm:pt>
    <dgm:pt modelId="{9A8A3E8C-BA4F-4918-BDBE-E9349A2FD754}" type="pres">
      <dgm:prSet presAssocID="{1E4B832C-6E72-445F-B772-F2D5FE5E6724}" presName="parTx" presStyleLbl="revTx" presStyleIdx="0" presStyleCnt="4">
        <dgm:presLayoutVars>
          <dgm:chMax val="0"/>
          <dgm:chPref val="0"/>
        </dgm:presLayoutVars>
      </dgm:prSet>
      <dgm:spPr/>
    </dgm:pt>
    <dgm:pt modelId="{5626BD28-558A-458F-BA3E-7BCFB81360B1}" type="pres">
      <dgm:prSet presAssocID="{1E4B832C-6E72-445F-B772-F2D5FE5E6724}" presName="txSpace" presStyleCnt="0"/>
      <dgm:spPr/>
    </dgm:pt>
    <dgm:pt modelId="{C8C0AB17-7021-4C9E-A733-6F5160FB7B65}" type="pres">
      <dgm:prSet presAssocID="{1E4B832C-6E72-445F-B772-F2D5FE5E6724}" presName="desTx" presStyleLbl="revTx" presStyleIdx="1" presStyleCnt="4">
        <dgm:presLayoutVars/>
      </dgm:prSet>
      <dgm:spPr/>
    </dgm:pt>
    <dgm:pt modelId="{C08D62C7-3C8E-4EAF-AE0F-C80900DC7E15}" type="pres">
      <dgm:prSet presAssocID="{FFC41E0D-35D5-4022-B498-D0E663852C30}" presName="sibTrans" presStyleCnt="0"/>
      <dgm:spPr/>
    </dgm:pt>
    <dgm:pt modelId="{B04152D0-78C0-45C2-95F6-5BFA96DF5DE0}" type="pres">
      <dgm:prSet presAssocID="{7EC52E3B-8456-4DDF-9FB3-CF79312DA9DA}" presName="compNode" presStyleCnt="0"/>
      <dgm:spPr/>
    </dgm:pt>
    <dgm:pt modelId="{A8A0782E-CCB2-4E7B-A3D9-F1905B364BFB}" type="pres">
      <dgm:prSet presAssocID="{7EC52E3B-8456-4DDF-9FB3-CF79312DA9DA}"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Money"/>
        </a:ext>
      </dgm:extLst>
    </dgm:pt>
    <dgm:pt modelId="{9B55ED4E-6D1A-4872-96EF-73D9E263080B}" type="pres">
      <dgm:prSet presAssocID="{7EC52E3B-8456-4DDF-9FB3-CF79312DA9DA}" presName="iconSpace" presStyleCnt="0"/>
      <dgm:spPr/>
    </dgm:pt>
    <dgm:pt modelId="{A2668764-A93E-44B8-B44C-24FE46CED951}" type="pres">
      <dgm:prSet presAssocID="{7EC52E3B-8456-4DDF-9FB3-CF79312DA9DA}" presName="parTx" presStyleLbl="revTx" presStyleIdx="2" presStyleCnt="4">
        <dgm:presLayoutVars>
          <dgm:chMax val="0"/>
          <dgm:chPref val="0"/>
        </dgm:presLayoutVars>
      </dgm:prSet>
      <dgm:spPr/>
    </dgm:pt>
    <dgm:pt modelId="{C34A8BED-DFA8-401D-A39E-5A464495C80B}" type="pres">
      <dgm:prSet presAssocID="{7EC52E3B-8456-4DDF-9FB3-CF79312DA9DA}" presName="txSpace" presStyleCnt="0"/>
      <dgm:spPr/>
    </dgm:pt>
    <dgm:pt modelId="{03E0A047-D513-49E2-91D7-4D988E9A7264}" type="pres">
      <dgm:prSet presAssocID="{7EC52E3B-8456-4DDF-9FB3-CF79312DA9DA}" presName="desTx" presStyleLbl="revTx" presStyleIdx="3" presStyleCnt="4">
        <dgm:presLayoutVars/>
      </dgm:prSet>
      <dgm:spPr/>
    </dgm:pt>
  </dgm:ptLst>
  <dgm:cxnLst>
    <dgm:cxn modelId="{87F51E0A-DC46-47C8-88D5-3263D6E54CCA}" srcId="{7EC52E3B-8456-4DDF-9FB3-CF79312DA9DA}" destId="{9D9D5EE2-BF96-406E-A659-F6D6C38C1385}" srcOrd="1" destOrd="0" parTransId="{2DBB7B55-2DCE-4856-83DA-1F1110055D68}" sibTransId="{E04CFB39-EE24-41D7-B57F-9A7309DFD4A2}"/>
    <dgm:cxn modelId="{1FFF4110-905C-4B85-A41F-D5021FA8962B}" type="presOf" srcId="{8418FD93-BD70-4F76-BCAD-DA0EA2E74D36}" destId="{03E0A047-D513-49E2-91D7-4D988E9A7264}" srcOrd="0" destOrd="3" presId="urn:microsoft.com/office/officeart/2018/2/layout/IconLabelDescriptionList"/>
    <dgm:cxn modelId="{0D2E3F18-2F34-4E9A-A13B-96B2126D99BB}" srcId="{1E4B832C-6E72-445F-B772-F2D5FE5E6724}" destId="{DF713545-C897-440D-8C0F-BCE4E868A218}" srcOrd="0" destOrd="0" parTransId="{81D36868-3830-4FF5-ACCD-7572F4B82DD5}" sibTransId="{607A1771-E023-4CA2-93CE-192EF3950DB6}"/>
    <dgm:cxn modelId="{E04A191E-9049-44CD-ADC2-8CA61D88E80F}" type="presOf" srcId="{141E5D09-64E7-4DFE-9582-1A8F1DF5A723}" destId="{BAC4AA64-0A49-4C61-AB7C-AE4DE7C5A6B2}" srcOrd="0" destOrd="0" presId="urn:microsoft.com/office/officeart/2018/2/layout/IconLabelDescriptionList"/>
    <dgm:cxn modelId="{48CB4F25-7211-471A-BC14-9C9ED12608C5}" type="presOf" srcId="{1B6B86BD-BA21-496D-B0F9-F6012C5A401F}" destId="{03E0A047-D513-49E2-91D7-4D988E9A7264}" srcOrd="0" destOrd="0" presId="urn:microsoft.com/office/officeart/2018/2/layout/IconLabelDescriptionList"/>
    <dgm:cxn modelId="{33EC4161-5D38-4232-85D3-8936AA6D07B6}" srcId="{DF713545-C897-440D-8C0F-BCE4E868A218}" destId="{CAA4E2C5-2359-4CE4-A3E6-087260C5E378}" srcOrd="2" destOrd="0" parTransId="{FD92915C-3D0A-45DF-BF3E-D7FF6AF0759F}" sibTransId="{F9518894-4F16-48E1-9603-50E047170B4B}"/>
    <dgm:cxn modelId="{03BEC264-1D80-4595-B388-B2EE4C177A6C}" srcId="{DF713545-C897-440D-8C0F-BCE4E868A218}" destId="{A9142EA4-D064-4100-B8BE-2BB43826CC1A}" srcOrd="0" destOrd="0" parTransId="{5A958AC4-A7D9-45D3-A328-8EE5A1B82C28}" sibTransId="{06B1B2ED-D6B9-4EC9-8E10-D06A3B44A044}"/>
    <dgm:cxn modelId="{2D2F9146-F5A6-4E94-A249-884A3A3DA621}" srcId="{DF713545-C897-440D-8C0F-BCE4E868A218}" destId="{755A744C-D23B-4B9B-8906-EAA652776333}" srcOrd="1" destOrd="0" parTransId="{32C9D61C-2389-426E-AEF7-BB0F1C944334}" sibTransId="{38E120A1-CD06-4DDD-84A8-617B32FE5D11}"/>
    <dgm:cxn modelId="{611ED369-34A6-4EA1-9E75-C48215E8E5C8}" type="presOf" srcId="{9D9D5EE2-BF96-406E-A659-F6D6C38C1385}" destId="{03E0A047-D513-49E2-91D7-4D988E9A7264}" srcOrd="0" destOrd="1" presId="urn:microsoft.com/office/officeart/2018/2/layout/IconLabelDescriptionList"/>
    <dgm:cxn modelId="{43C2685A-5EF0-4ECC-B8CC-603402DAFF69}" type="presOf" srcId="{CAA4E2C5-2359-4CE4-A3E6-087260C5E378}" destId="{C8C0AB17-7021-4C9E-A733-6F5160FB7B65}" srcOrd="0" destOrd="3" presId="urn:microsoft.com/office/officeart/2018/2/layout/IconLabelDescriptionList"/>
    <dgm:cxn modelId="{844ED15A-CAC5-412E-99D9-0A54A7B46EFE}" type="presOf" srcId="{A9142EA4-D064-4100-B8BE-2BB43826CC1A}" destId="{C8C0AB17-7021-4C9E-A733-6F5160FB7B65}" srcOrd="0" destOrd="1" presId="urn:microsoft.com/office/officeart/2018/2/layout/IconLabelDescriptionList"/>
    <dgm:cxn modelId="{1237CC8E-E4E9-4140-9078-2B7C1F33CB02}" srcId="{7EC52E3B-8456-4DDF-9FB3-CF79312DA9DA}" destId="{8418FD93-BD70-4F76-BCAD-DA0EA2E74D36}" srcOrd="3" destOrd="0" parTransId="{97B4AE70-EC5D-48A7-80D5-EA867677174A}" sibTransId="{E9E05E05-36A9-4C4D-801C-76817B23FEEA}"/>
    <dgm:cxn modelId="{754ACAAE-1E47-46D0-A558-ABC27811F37E}" type="presOf" srcId="{2A446424-7B6E-4EB4-9E1F-E4697FD2041A}" destId="{03E0A047-D513-49E2-91D7-4D988E9A7264}" srcOrd="0" destOrd="2" presId="urn:microsoft.com/office/officeart/2018/2/layout/IconLabelDescriptionList"/>
    <dgm:cxn modelId="{6C15DCB0-CD8C-4D5A-8E13-87B7569002B6}" type="presOf" srcId="{755A744C-D23B-4B9B-8906-EAA652776333}" destId="{C8C0AB17-7021-4C9E-A733-6F5160FB7B65}" srcOrd="0" destOrd="2" presId="urn:microsoft.com/office/officeart/2018/2/layout/IconLabelDescriptionList"/>
    <dgm:cxn modelId="{740A9AB4-2D08-48E9-BDCF-537233ED2E3E}" srcId="{141E5D09-64E7-4DFE-9582-1A8F1DF5A723}" destId="{7EC52E3B-8456-4DDF-9FB3-CF79312DA9DA}" srcOrd="1" destOrd="0" parTransId="{AA242EFA-CF76-49C8-93CB-158B4EC08F05}" sibTransId="{D1E4B582-4B01-4738-AFA3-9124E0FDFDFC}"/>
    <dgm:cxn modelId="{0353AFCF-0883-4747-B69D-CBE88FC159A8}" type="presOf" srcId="{1E4B832C-6E72-445F-B772-F2D5FE5E6724}" destId="{9A8A3E8C-BA4F-4918-BDBE-E9349A2FD754}" srcOrd="0" destOrd="0" presId="urn:microsoft.com/office/officeart/2018/2/layout/IconLabelDescriptionList"/>
    <dgm:cxn modelId="{E5472AD1-BA04-4FD5-8EB2-8E3BABDCBD60}" srcId="{141E5D09-64E7-4DFE-9582-1A8F1DF5A723}" destId="{1E4B832C-6E72-445F-B772-F2D5FE5E6724}" srcOrd="0" destOrd="0" parTransId="{DC7F7CE3-C468-4A47-8259-1245F2302D67}" sibTransId="{FFC41E0D-35D5-4022-B498-D0E663852C30}"/>
    <dgm:cxn modelId="{7ACD2DDA-0AE0-438E-A898-C539124E1193}" type="presOf" srcId="{DF713545-C897-440D-8C0F-BCE4E868A218}" destId="{C8C0AB17-7021-4C9E-A733-6F5160FB7B65}" srcOrd="0" destOrd="0" presId="urn:microsoft.com/office/officeart/2018/2/layout/IconLabelDescriptionList"/>
    <dgm:cxn modelId="{F89304DF-D3C9-472C-B719-9D250873000B}" srcId="{7EC52E3B-8456-4DDF-9FB3-CF79312DA9DA}" destId="{1B6B86BD-BA21-496D-B0F9-F6012C5A401F}" srcOrd="0" destOrd="0" parTransId="{D2FD9896-0155-4803-A98B-EA0397EA4E79}" sibTransId="{57E05D0B-31E5-4B61-9D15-4B6393039C23}"/>
    <dgm:cxn modelId="{880C3AE5-8414-4136-BAE7-CF5B1FE4C8F4}" srcId="{7EC52E3B-8456-4DDF-9FB3-CF79312DA9DA}" destId="{2A446424-7B6E-4EB4-9E1F-E4697FD2041A}" srcOrd="2" destOrd="0" parTransId="{C033B047-E898-4C33-A414-6BB610D91BA9}" sibTransId="{284C0F8A-F756-4E84-8978-B13F287B759E}"/>
    <dgm:cxn modelId="{4A2BF4F8-B1FA-4C9E-818C-4CA7F3900D14}" type="presOf" srcId="{7EC52E3B-8456-4DDF-9FB3-CF79312DA9DA}" destId="{A2668764-A93E-44B8-B44C-24FE46CED951}" srcOrd="0" destOrd="0" presId="urn:microsoft.com/office/officeart/2018/2/layout/IconLabelDescriptionList"/>
    <dgm:cxn modelId="{B69818F0-648D-40D9-B140-8BC9D6AB9182}" type="presParOf" srcId="{BAC4AA64-0A49-4C61-AB7C-AE4DE7C5A6B2}" destId="{B843B89C-C01D-4804-9BC8-E9CE98EFB222}" srcOrd="0" destOrd="0" presId="urn:microsoft.com/office/officeart/2018/2/layout/IconLabelDescriptionList"/>
    <dgm:cxn modelId="{E42A9C1D-D37F-464D-BBF1-ADB0367242A1}" type="presParOf" srcId="{B843B89C-C01D-4804-9BC8-E9CE98EFB222}" destId="{39ACE276-9B7E-4C02-A7E6-226C771A4E4A}" srcOrd="0" destOrd="0" presId="urn:microsoft.com/office/officeart/2018/2/layout/IconLabelDescriptionList"/>
    <dgm:cxn modelId="{6FB3B963-4FF4-4275-BE41-797C5D2EC30F}" type="presParOf" srcId="{B843B89C-C01D-4804-9BC8-E9CE98EFB222}" destId="{9E64F644-DC88-411F-82ED-850521F01BD7}" srcOrd="1" destOrd="0" presId="urn:microsoft.com/office/officeart/2018/2/layout/IconLabelDescriptionList"/>
    <dgm:cxn modelId="{8E01CDC5-F009-4C76-AF8C-50D863016AE2}" type="presParOf" srcId="{B843B89C-C01D-4804-9BC8-E9CE98EFB222}" destId="{9A8A3E8C-BA4F-4918-BDBE-E9349A2FD754}" srcOrd="2" destOrd="0" presId="urn:microsoft.com/office/officeart/2018/2/layout/IconLabelDescriptionList"/>
    <dgm:cxn modelId="{181AC9B7-E503-40D6-83A7-7DD822B4B9AB}" type="presParOf" srcId="{B843B89C-C01D-4804-9BC8-E9CE98EFB222}" destId="{5626BD28-558A-458F-BA3E-7BCFB81360B1}" srcOrd="3" destOrd="0" presId="urn:microsoft.com/office/officeart/2018/2/layout/IconLabelDescriptionList"/>
    <dgm:cxn modelId="{23197315-6C43-45E5-9721-58100AAC937C}" type="presParOf" srcId="{B843B89C-C01D-4804-9BC8-E9CE98EFB222}" destId="{C8C0AB17-7021-4C9E-A733-6F5160FB7B65}" srcOrd="4" destOrd="0" presId="urn:microsoft.com/office/officeart/2018/2/layout/IconLabelDescriptionList"/>
    <dgm:cxn modelId="{C1EEC275-DBA8-4FEE-A844-3210DBAF61A3}" type="presParOf" srcId="{BAC4AA64-0A49-4C61-AB7C-AE4DE7C5A6B2}" destId="{C08D62C7-3C8E-4EAF-AE0F-C80900DC7E15}" srcOrd="1" destOrd="0" presId="urn:microsoft.com/office/officeart/2018/2/layout/IconLabelDescriptionList"/>
    <dgm:cxn modelId="{829FE404-C828-404C-96BE-507560B01564}" type="presParOf" srcId="{BAC4AA64-0A49-4C61-AB7C-AE4DE7C5A6B2}" destId="{B04152D0-78C0-45C2-95F6-5BFA96DF5DE0}" srcOrd="2" destOrd="0" presId="urn:microsoft.com/office/officeart/2018/2/layout/IconLabelDescriptionList"/>
    <dgm:cxn modelId="{66381910-0D16-418B-B650-C1013DBE9BD3}" type="presParOf" srcId="{B04152D0-78C0-45C2-95F6-5BFA96DF5DE0}" destId="{A8A0782E-CCB2-4E7B-A3D9-F1905B364BFB}" srcOrd="0" destOrd="0" presId="urn:microsoft.com/office/officeart/2018/2/layout/IconLabelDescriptionList"/>
    <dgm:cxn modelId="{42307460-1619-4597-9446-FE4C4C2E0717}" type="presParOf" srcId="{B04152D0-78C0-45C2-95F6-5BFA96DF5DE0}" destId="{9B55ED4E-6D1A-4872-96EF-73D9E263080B}" srcOrd="1" destOrd="0" presId="urn:microsoft.com/office/officeart/2018/2/layout/IconLabelDescriptionList"/>
    <dgm:cxn modelId="{68406203-A3ED-4803-BD52-A5D1D5B9EB8A}" type="presParOf" srcId="{B04152D0-78C0-45C2-95F6-5BFA96DF5DE0}" destId="{A2668764-A93E-44B8-B44C-24FE46CED951}" srcOrd="2" destOrd="0" presId="urn:microsoft.com/office/officeart/2018/2/layout/IconLabelDescriptionList"/>
    <dgm:cxn modelId="{988B6CF7-568C-4DAA-8838-225FCC3F47A3}" type="presParOf" srcId="{B04152D0-78C0-45C2-95F6-5BFA96DF5DE0}" destId="{C34A8BED-DFA8-401D-A39E-5A464495C80B}" srcOrd="3" destOrd="0" presId="urn:microsoft.com/office/officeart/2018/2/layout/IconLabelDescriptionList"/>
    <dgm:cxn modelId="{1C6AA1DA-F60F-4F39-B4AF-77D5B880A10D}" type="presParOf" srcId="{B04152D0-78C0-45C2-95F6-5BFA96DF5DE0}" destId="{03E0A047-D513-49E2-91D7-4D988E9A726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51FEF-0001-49FF-8C6D-D3D98C87427E}">
      <dsp:nvSpPr>
        <dsp:cNvPr id="0" name=""/>
        <dsp:cNvSpPr/>
      </dsp:nvSpPr>
      <dsp:spPr>
        <a:xfrm>
          <a:off x="2315383" y="13475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862661-24F7-4A02-97D9-3DC1C901EC07}">
      <dsp:nvSpPr>
        <dsp:cNvPr id="0" name=""/>
        <dsp:cNvSpPr/>
      </dsp:nvSpPr>
      <dsp:spPr>
        <a:xfrm>
          <a:off x="1127383" y="2750251"/>
          <a:ext cx="4320000" cy="186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latin typeface="Candara" panose="020E0502030303020204" pitchFamily="34" charset="0"/>
            </a:rPr>
            <a:t>A platform, in the context of software development, refers to a set of software applications and tools that provide a foundation for building and deploying software applications. </a:t>
          </a:r>
        </a:p>
      </dsp:txBody>
      <dsp:txXfrm>
        <a:off x="1127383" y="2750251"/>
        <a:ext cx="4320000" cy="1861083"/>
      </dsp:txXfrm>
    </dsp:sp>
    <dsp:sp modelId="{76A986B5-858E-41D1-85C0-9A85C49710B5}">
      <dsp:nvSpPr>
        <dsp:cNvPr id="0" name=""/>
        <dsp:cNvSpPr/>
      </dsp:nvSpPr>
      <dsp:spPr>
        <a:xfrm>
          <a:off x="7391383" y="13475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804872-83E5-466D-A71C-0CAA6EC12089}">
      <dsp:nvSpPr>
        <dsp:cNvPr id="0" name=""/>
        <dsp:cNvSpPr/>
      </dsp:nvSpPr>
      <dsp:spPr>
        <a:xfrm>
          <a:off x="6203383" y="2750251"/>
          <a:ext cx="4320000" cy="186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latin typeface="Candara" panose="020E0502030303020204" pitchFamily="34" charset="0"/>
            </a:rPr>
            <a:t>A platform typically includes a combination of programming languages, software frameworks, libraries, and tools that enable developers to create software products efficiently and effectively.</a:t>
          </a:r>
        </a:p>
      </dsp:txBody>
      <dsp:txXfrm>
        <a:off x="6203383" y="2750251"/>
        <a:ext cx="4320000" cy="186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2A2AD-192B-4F2B-83AD-6E71A95AC899}">
      <dsp:nvSpPr>
        <dsp:cNvPr id="0" name=""/>
        <dsp:cNvSpPr/>
      </dsp:nvSpPr>
      <dsp:spPr>
        <a:xfrm>
          <a:off x="0" y="2317"/>
          <a:ext cx="116507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A378E-37E8-4D1D-83C4-A7E7498C1322}">
      <dsp:nvSpPr>
        <dsp:cNvPr id="0" name=""/>
        <dsp:cNvSpPr/>
      </dsp:nvSpPr>
      <dsp:spPr>
        <a:xfrm>
          <a:off x="0" y="2317"/>
          <a:ext cx="11650766" cy="1580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latin typeface="Candara" panose="020E0502030303020204" pitchFamily="34" charset="0"/>
            </a:rPr>
            <a:t>Product-oriented platforms: These platforms focus on the development, distribution, and sale of software products. Examples include operating systems, software applications, and video games.</a:t>
          </a:r>
        </a:p>
      </dsp:txBody>
      <dsp:txXfrm>
        <a:off x="0" y="2317"/>
        <a:ext cx="11650766" cy="1580485"/>
      </dsp:txXfrm>
    </dsp:sp>
    <dsp:sp modelId="{B136F443-8812-4430-A960-E2B55AC22A5E}">
      <dsp:nvSpPr>
        <dsp:cNvPr id="0" name=""/>
        <dsp:cNvSpPr/>
      </dsp:nvSpPr>
      <dsp:spPr>
        <a:xfrm>
          <a:off x="0" y="1582802"/>
          <a:ext cx="116507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AC281C-5FB5-4653-BD18-6CE62A29DD32}">
      <dsp:nvSpPr>
        <dsp:cNvPr id="0" name=""/>
        <dsp:cNvSpPr/>
      </dsp:nvSpPr>
      <dsp:spPr>
        <a:xfrm>
          <a:off x="0" y="1582802"/>
          <a:ext cx="11650766" cy="1580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latin typeface="Candara" panose="020E0502030303020204" pitchFamily="34" charset="0"/>
            </a:rPr>
            <a:t>Service-oriented platforms: These platforms focus on the provision of services, such as consulting, legal, or financial services. Examples include Upwork, Freelancer, and Fiverr.</a:t>
          </a:r>
        </a:p>
      </dsp:txBody>
      <dsp:txXfrm>
        <a:off x="0" y="1582802"/>
        <a:ext cx="11650766" cy="1580485"/>
      </dsp:txXfrm>
    </dsp:sp>
    <dsp:sp modelId="{FFE1ED8B-354E-40F6-A3BF-FA457AC08D48}">
      <dsp:nvSpPr>
        <dsp:cNvPr id="0" name=""/>
        <dsp:cNvSpPr/>
      </dsp:nvSpPr>
      <dsp:spPr>
        <a:xfrm>
          <a:off x="0" y="3163288"/>
          <a:ext cx="116507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BA6B5-288C-460C-9395-78A2062B31C5}">
      <dsp:nvSpPr>
        <dsp:cNvPr id="0" name=""/>
        <dsp:cNvSpPr/>
      </dsp:nvSpPr>
      <dsp:spPr>
        <a:xfrm>
          <a:off x="0" y="3163288"/>
          <a:ext cx="11650766" cy="1580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latin typeface="Candara" panose="020E0502030303020204" pitchFamily="34" charset="0"/>
            </a:rPr>
            <a:t>Hybrid platforms: These platforms combine elements of product-oriented and service-oriented platforms. Examples include Amazon, which sells physical products and offers services such as cloud computing and advertising.</a:t>
          </a:r>
        </a:p>
      </dsp:txBody>
      <dsp:txXfrm>
        <a:off x="0" y="3163288"/>
        <a:ext cx="11650766" cy="15804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3AAE4-CC97-4323-B638-6F5956C72F82}">
      <dsp:nvSpPr>
        <dsp:cNvPr id="0" name=""/>
        <dsp:cNvSpPr/>
      </dsp:nvSpPr>
      <dsp:spPr>
        <a:xfrm>
          <a:off x="725044" y="794"/>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Uber</a:t>
          </a:r>
        </a:p>
      </dsp:txBody>
      <dsp:txXfrm>
        <a:off x="725044" y="794"/>
        <a:ext cx="2372250" cy="1423350"/>
      </dsp:txXfrm>
    </dsp:sp>
    <dsp:sp modelId="{3EFC32CB-F9C1-42D8-8118-343E24067216}">
      <dsp:nvSpPr>
        <dsp:cNvPr id="0" name=""/>
        <dsp:cNvSpPr/>
      </dsp:nvSpPr>
      <dsp:spPr>
        <a:xfrm>
          <a:off x="3334520" y="794"/>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Airbnb</a:t>
          </a:r>
        </a:p>
      </dsp:txBody>
      <dsp:txXfrm>
        <a:off x="3334520" y="794"/>
        <a:ext cx="2372250" cy="1423350"/>
      </dsp:txXfrm>
    </dsp:sp>
    <dsp:sp modelId="{8C0E22F4-3CB9-44CC-9128-6099704D2CA3}">
      <dsp:nvSpPr>
        <dsp:cNvPr id="0" name=""/>
        <dsp:cNvSpPr/>
      </dsp:nvSpPr>
      <dsp:spPr>
        <a:xfrm>
          <a:off x="5943996" y="794"/>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TaskRabbit</a:t>
          </a:r>
        </a:p>
      </dsp:txBody>
      <dsp:txXfrm>
        <a:off x="5943996" y="794"/>
        <a:ext cx="2372250" cy="1423350"/>
      </dsp:txXfrm>
    </dsp:sp>
    <dsp:sp modelId="{FE655F3A-9276-4330-AC95-85AEDC8F7A25}">
      <dsp:nvSpPr>
        <dsp:cNvPr id="0" name=""/>
        <dsp:cNvSpPr/>
      </dsp:nvSpPr>
      <dsp:spPr>
        <a:xfrm>
          <a:off x="8553472" y="794"/>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Upwork</a:t>
          </a:r>
        </a:p>
      </dsp:txBody>
      <dsp:txXfrm>
        <a:off x="8553472" y="794"/>
        <a:ext cx="2372250" cy="1423350"/>
      </dsp:txXfrm>
    </dsp:sp>
    <dsp:sp modelId="{25498311-9CD1-418F-A70A-3F87B5727DA1}">
      <dsp:nvSpPr>
        <dsp:cNvPr id="0" name=""/>
        <dsp:cNvSpPr/>
      </dsp:nvSpPr>
      <dsp:spPr>
        <a:xfrm>
          <a:off x="725044" y="1661370"/>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Fiverr</a:t>
          </a:r>
        </a:p>
      </dsp:txBody>
      <dsp:txXfrm>
        <a:off x="725044" y="1661370"/>
        <a:ext cx="2372250" cy="1423350"/>
      </dsp:txXfrm>
    </dsp:sp>
    <dsp:sp modelId="{D16D2F0A-1E1E-4CB0-9D1A-4F1240EFD349}">
      <dsp:nvSpPr>
        <dsp:cNvPr id="0" name=""/>
        <dsp:cNvSpPr/>
      </dsp:nvSpPr>
      <dsp:spPr>
        <a:xfrm>
          <a:off x="3334520" y="1661370"/>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Lyft</a:t>
          </a:r>
        </a:p>
      </dsp:txBody>
      <dsp:txXfrm>
        <a:off x="3334520" y="1661370"/>
        <a:ext cx="2372250" cy="1423350"/>
      </dsp:txXfrm>
    </dsp:sp>
    <dsp:sp modelId="{CF4921B6-D170-47C3-8146-7003AF9D72D9}">
      <dsp:nvSpPr>
        <dsp:cNvPr id="0" name=""/>
        <dsp:cNvSpPr/>
      </dsp:nvSpPr>
      <dsp:spPr>
        <a:xfrm>
          <a:off x="5943996" y="1661370"/>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Postmates</a:t>
          </a:r>
        </a:p>
      </dsp:txBody>
      <dsp:txXfrm>
        <a:off x="5943996" y="1661370"/>
        <a:ext cx="2372250" cy="1423350"/>
      </dsp:txXfrm>
    </dsp:sp>
    <dsp:sp modelId="{BF0326F6-CAB1-4DE8-A4E1-32281ED04DB7}">
      <dsp:nvSpPr>
        <dsp:cNvPr id="0" name=""/>
        <dsp:cNvSpPr/>
      </dsp:nvSpPr>
      <dsp:spPr>
        <a:xfrm>
          <a:off x="8553472" y="1661370"/>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Thumbtack</a:t>
          </a:r>
        </a:p>
      </dsp:txBody>
      <dsp:txXfrm>
        <a:off x="8553472" y="1661370"/>
        <a:ext cx="2372250" cy="1423350"/>
      </dsp:txXfrm>
    </dsp:sp>
    <dsp:sp modelId="{C4385359-35D1-4536-BD7A-6B45E1B93D45}">
      <dsp:nvSpPr>
        <dsp:cNvPr id="0" name=""/>
        <dsp:cNvSpPr/>
      </dsp:nvSpPr>
      <dsp:spPr>
        <a:xfrm>
          <a:off x="3334520" y="3321945"/>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Etsy</a:t>
          </a:r>
        </a:p>
      </dsp:txBody>
      <dsp:txXfrm>
        <a:off x="3334520" y="3321945"/>
        <a:ext cx="2372250" cy="1423350"/>
      </dsp:txXfrm>
    </dsp:sp>
    <dsp:sp modelId="{99355B23-87D0-4557-A591-EC1EEAE5A125}">
      <dsp:nvSpPr>
        <dsp:cNvPr id="0" name=""/>
        <dsp:cNvSpPr/>
      </dsp:nvSpPr>
      <dsp:spPr>
        <a:xfrm>
          <a:off x="5943996" y="3321945"/>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Mechanical Turk</a:t>
          </a:r>
        </a:p>
      </dsp:txBody>
      <dsp:txXfrm>
        <a:off x="5943996" y="3321945"/>
        <a:ext cx="2372250" cy="14233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6E48C-C251-4E09-8D25-C3163D4EB471}">
      <dsp:nvSpPr>
        <dsp:cNvPr id="0" name=""/>
        <dsp:cNvSpPr/>
      </dsp:nvSpPr>
      <dsp:spPr>
        <a:xfrm>
          <a:off x="2612383" y="78045"/>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961F11-CA85-44C5-A4E6-89BF389CF817}">
      <dsp:nvSpPr>
        <dsp:cNvPr id="0" name=""/>
        <dsp:cNvSpPr/>
      </dsp:nvSpPr>
      <dsp:spPr>
        <a:xfrm>
          <a:off x="3080383" y="54604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44AE2-32A6-4357-A3F8-180859909C77}">
      <dsp:nvSpPr>
        <dsp:cNvPr id="0" name=""/>
        <dsp:cNvSpPr/>
      </dsp:nvSpPr>
      <dsp:spPr>
        <a:xfrm>
          <a:off x="1910383" y="2958045"/>
          <a:ext cx="3600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latin typeface="Candara" panose="020E0502030303020204" pitchFamily="34" charset="0"/>
            </a:rPr>
            <a:t>A marketplace is a platform that enables multiple sellers to showcase and sell their products or services to a large number of potential buyers. </a:t>
          </a:r>
        </a:p>
      </dsp:txBody>
      <dsp:txXfrm>
        <a:off x="1910383" y="2958045"/>
        <a:ext cx="3600000" cy="1710000"/>
      </dsp:txXfrm>
    </dsp:sp>
    <dsp:sp modelId="{90B35B7A-E23A-4FAA-9228-08EABE0E5930}">
      <dsp:nvSpPr>
        <dsp:cNvPr id="0" name=""/>
        <dsp:cNvSpPr/>
      </dsp:nvSpPr>
      <dsp:spPr>
        <a:xfrm>
          <a:off x="6842383" y="78045"/>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813EDA-3F38-492B-B2F6-5EDA22A3245F}">
      <dsp:nvSpPr>
        <dsp:cNvPr id="0" name=""/>
        <dsp:cNvSpPr/>
      </dsp:nvSpPr>
      <dsp:spPr>
        <a:xfrm>
          <a:off x="7310383" y="54604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16EDAB-F949-4925-925E-4947A5C50AD6}">
      <dsp:nvSpPr>
        <dsp:cNvPr id="0" name=""/>
        <dsp:cNvSpPr/>
      </dsp:nvSpPr>
      <dsp:spPr>
        <a:xfrm>
          <a:off x="6140383" y="2958045"/>
          <a:ext cx="3600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latin typeface="Candara" panose="020E0502030303020204" pitchFamily="34" charset="0"/>
            </a:rPr>
            <a:t>The platform provides a space where buyers can browse and purchase products or services from various sellers, often with a wide range of options and competitive prices.</a:t>
          </a:r>
        </a:p>
      </dsp:txBody>
      <dsp:txXfrm>
        <a:off x="6140383" y="2958045"/>
        <a:ext cx="3600000" cy="171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D610-650F-4FA1-8AEB-2BBA0113D40B}">
      <dsp:nvSpPr>
        <dsp:cNvPr id="0" name=""/>
        <dsp:cNvSpPr/>
      </dsp:nvSpPr>
      <dsp:spPr>
        <a:xfrm>
          <a:off x="0" y="579"/>
          <a:ext cx="11650766" cy="13556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D9452-AB18-4C46-B09E-081C3DC734F7}">
      <dsp:nvSpPr>
        <dsp:cNvPr id="0" name=""/>
        <dsp:cNvSpPr/>
      </dsp:nvSpPr>
      <dsp:spPr>
        <a:xfrm>
          <a:off x="410097" y="305610"/>
          <a:ext cx="745632" cy="745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FE736B-6165-467F-9DC0-49CC328D3CAB}">
      <dsp:nvSpPr>
        <dsp:cNvPr id="0" name=""/>
        <dsp:cNvSpPr/>
      </dsp:nvSpPr>
      <dsp:spPr>
        <a:xfrm>
          <a:off x="1565827" y="579"/>
          <a:ext cx="10084939" cy="1355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478" tIns="143478" rIns="143478" bIns="143478" numCol="1" spcCol="1270" anchor="ctr" anchorCtr="0">
          <a:noAutofit/>
        </a:bodyPr>
        <a:lstStyle/>
        <a:p>
          <a:pPr marL="0" lvl="0" indent="0" algn="l" defTabSz="977900">
            <a:lnSpc>
              <a:spcPct val="100000"/>
            </a:lnSpc>
            <a:spcBef>
              <a:spcPct val="0"/>
            </a:spcBef>
            <a:spcAft>
              <a:spcPct val="35000"/>
            </a:spcAft>
            <a:buNone/>
          </a:pPr>
          <a:r>
            <a:rPr lang="en-US" sz="2200" kern="1200">
              <a:latin typeface="Candara" panose="020E0502030303020204" pitchFamily="34" charset="0"/>
            </a:rPr>
            <a:t>It is a business model where a company offers a basic version of its product or service for free, while charging a premium for advanced features or additional services. </a:t>
          </a:r>
        </a:p>
      </dsp:txBody>
      <dsp:txXfrm>
        <a:off x="1565827" y="579"/>
        <a:ext cx="10084939" cy="1355694"/>
      </dsp:txXfrm>
    </dsp:sp>
    <dsp:sp modelId="{165CAD16-17F1-4413-B180-047A6EBDC1C3}">
      <dsp:nvSpPr>
        <dsp:cNvPr id="0" name=""/>
        <dsp:cNvSpPr/>
      </dsp:nvSpPr>
      <dsp:spPr>
        <a:xfrm>
          <a:off x="0" y="1695198"/>
          <a:ext cx="11650766" cy="13556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E284D-96A5-4139-89A6-C4918C0CB064}">
      <dsp:nvSpPr>
        <dsp:cNvPr id="0" name=""/>
        <dsp:cNvSpPr/>
      </dsp:nvSpPr>
      <dsp:spPr>
        <a:xfrm>
          <a:off x="410097" y="2000229"/>
          <a:ext cx="745632" cy="745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6260E2-1652-4CEA-B08A-4D155E1E499E}">
      <dsp:nvSpPr>
        <dsp:cNvPr id="0" name=""/>
        <dsp:cNvSpPr/>
      </dsp:nvSpPr>
      <dsp:spPr>
        <a:xfrm>
          <a:off x="1565827" y="1695198"/>
          <a:ext cx="10084939" cy="1355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478" tIns="143478" rIns="143478" bIns="143478" numCol="1" spcCol="1270" anchor="ctr" anchorCtr="0">
          <a:noAutofit/>
        </a:bodyPr>
        <a:lstStyle/>
        <a:p>
          <a:pPr marL="0" lvl="0" indent="0" algn="l" defTabSz="977900">
            <a:lnSpc>
              <a:spcPct val="100000"/>
            </a:lnSpc>
            <a:spcBef>
              <a:spcPct val="0"/>
            </a:spcBef>
            <a:spcAft>
              <a:spcPct val="35000"/>
            </a:spcAft>
            <a:buNone/>
          </a:pPr>
          <a:r>
            <a:rPr lang="en-US" sz="2200" kern="1200">
              <a:latin typeface="Candara" panose="020E0502030303020204" pitchFamily="34" charset="0"/>
            </a:rPr>
            <a:t>The goal is to attract a large user base by offering a free product or service, and then generate revenue by upselling premium features or services to a subset of those users.</a:t>
          </a:r>
        </a:p>
      </dsp:txBody>
      <dsp:txXfrm>
        <a:off x="1565827" y="1695198"/>
        <a:ext cx="10084939" cy="1355694"/>
      </dsp:txXfrm>
    </dsp:sp>
    <dsp:sp modelId="{EAC6E9D0-6DD7-47B1-8212-ABD610F17B6D}">
      <dsp:nvSpPr>
        <dsp:cNvPr id="0" name=""/>
        <dsp:cNvSpPr/>
      </dsp:nvSpPr>
      <dsp:spPr>
        <a:xfrm>
          <a:off x="0" y="3389816"/>
          <a:ext cx="11650766" cy="13556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F6DCBB-BB70-4BCE-9D54-E6161580907D}">
      <dsp:nvSpPr>
        <dsp:cNvPr id="0" name=""/>
        <dsp:cNvSpPr/>
      </dsp:nvSpPr>
      <dsp:spPr>
        <a:xfrm>
          <a:off x="410097" y="3694848"/>
          <a:ext cx="745632" cy="745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9392AB-33DE-4BCF-9E49-74D1B62CAFCE}">
      <dsp:nvSpPr>
        <dsp:cNvPr id="0" name=""/>
        <dsp:cNvSpPr/>
      </dsp:nvSpPr>
      <dsp:spPr>
        <a:xfrm>
          <a:off x="1565827" y="3389816"/>
          <a:ext cx="5242845" cy="1355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478" tIns="143478" rIns="143478" bIns="143478" numCol="1" spcCol="1270" anchor="ctr" anchorCtr="0">
          <a:noAutofit/>
        </a:bodyPr>
        <a:lstStyle/>
        <a:p>
          <a:pPr marL="0" lvl="0" indent="0" algn="l" defTabSz="977900">
            <a:lnSpc>
              <a:spcPct val="100000"/>
            </a:lnSpc>
            <a:spcBef>
              <a:spcPct val="0"/>
            </a:spcBef>
            <a:spcAft>
              <a:spcPct val="35000"/>
            </a:spcAft>
            <a:buNone/>
          </a:pPr>
          <a:r>
            <a:rPr lang="en-US" sz="2200" kern="1200">
              <a:latin typeface="Candara" panose="020E0502030303020204" pitchFamily="34" charset="0"/>
            </a:rPr>
            <a:t>Here are some examples of how the freemium model works:</a:t>
          </a:r>
        </a:p>
      </dsp:txBody>
      <dsp:txXfrm>
        <a:off x="1565827" y="3389816"/>
        <a:ext cx="5242845" cy="1355694"/>
      </dsp:txXfrm>
    </dsp:sp>
    <dsp:sp modelId="{DE93A01E-BCA8-44FF-AA21-BD6F6AC6B211}">
      <dsp:nvSpPr>
        <dsp:cNvPr id="0" name=""/>
        <dsp:cNvSpPr/>
      </dsp:nvSpPr>
      <dsp:spPr>
        <a:xfrm>
          <a:off x="6808672" y="3389816"/>
          <a:ext cx="4842094" cy="1355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478" tIns="143478" rIns="143478" bIns="143478" numCol="1" spcCol="1270" anchor="ctr" anchorCtr="0">
          <a:noAutofit/>
        </a:bodyPr>
        <a:lstStyle/>
        <a:p>
          <a:pPr marL="0" lvl="0" indent="0" algn="l" defTabSz="755650">
            <a:lnSpc>
              <a:spcPct val="100000"/>
            </a:lnSpc>
            <a:spcBef>
              <a:spcPct val="0"/>
            </a:spcBef>
            <a:spcAft>
              <a:spcPct val="35000"/>
            </a:spcAft>
            <a:buNone/>
          </a:pPr>
          <a:r>
            <a:rPr lang="en-US" sz="1700" kern="1200">
              <a:latin typeface="Candara" panose="020E0502030303020204" pitchFamily="34" charset="0"/>
            </a:rPr>
            <a:t>Dropbox</a:t>
          </a:r>
        </a:p>
        <a:p>
          <a:pPr marL="0" lvl="0" indent="0" algn="l" defTabSz="755650">
            <a:lnSpc>
              <a:spcPct val="100000"/>
            </a:lnSpc>
            <a:spcBef>
              <a:spcPct val="0"/>
            </a:spcBef>
            <a:spcAft>
              <a:spcPct val="35000"/>
            </a:spcAft>
            <a:buNone/>
          </a:pPr>
          <a:r>
            <a:rPr lang="en-US" sz="1700" kern="1200">
              <a:latin typeface="Candara" panose="020E0502030303020204" pitchFamily="34" charset="0"/>
            </a:rPr>
            <a:t>Spotify</a:t>
          </a:r>
        </a:p>
        <a:p>
          <a:pPr marL="0" lvl="0" indent="0" algn="l" defTabSz="755650">
            <a:lnSpc>
              <a:spcPct val="100000"/>
            </a:lnSpc>
            <a:spcBef>
              <a:spcPct val="0"/>
            </a:spcBef>
            <a:spcAft>
              <a:spcPct val="35000"/>
            </a:spcAft>
            <a:buNone/>
          </a:pPr>
          <a:r>
            <a:rPr lang="en-US" sz="1700" kern="1200">
              <a:latin typeface="Candara" panose="020E0502030303020204" pitchFamily="34" charset="0"/>
            </a:rPr>
            <a:t>LinkedIn</a:t>
          </a:r>
        </a:p>
      </dsp:txBody>
      <dsp:txXfrm>
        <a:off x="6808672" y="3389816"/>
        <a:ext cx="4842094" cy="13556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CE276-9B7E-4C02-A7E6-226C771A4E4A}">
      <dsp:nvSpPr>
        <dsp:cNvPr id="0" name=""/>
        <dsp:cNvSpPr/>
      </dsp:nvSpPr>
      <dsp:spPr>
        <a:xfrm>
          <a:off x="1127383" y="381669"/>
          <a:ext cx="1512000" cy="1512000"/>
        </a:xfrm>
        <a:prstGeom prst="rect">
          <a:avLst/>
        </a:prstGeom>
        <a:blipFill rotWithShape="1">
          <a:blip xmlns:r="http://schemas.openxmlformats.org/officeDocument/2006/relationships" r:embed="rId1" cstate="print">
            <a:duotone>
              <a:srgbClr val="4472C4">
                <a:shade val="45000"/>
                <a:satMod val="135000"/>
              </a:srgb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A3E8C-BA4F-4918-BDBE-E9349A2FD754}">
      <dsp:nvSpPr>
        <dsp:cNvPr id="0" name=""/>
        <dsp:cNvSpPr/>
      </dsp:nvSpPr>
      <dsp:spPr>
        <a:xfrm>
          <a:off x="1127383" y="206492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latin typeface="Candara" panose="020E0502030303020204" pitchFamily="34" charset="0"/>
            </a:rPr>
            <a:t>Benefits:</a:t>
          </a:r>
        </a:p>
      </dsp:txBody>
      <dsp:txXfrm>
        <a:off x="1127383" y="2064928"/>
        <a:ext cx="4320000" cy="648000"/>
      </dsp:txXfrm>
    </dsp:sp>
    <dsp:sp modelId="{C8C0AB17-7021-4C9E-A733-6F5160FB7B65}">
      <dsp:nvSpPr>
        <dsp:cNvPr id="0" name=""/>
        <dsp:cNvSpPr/>
      </dsp:nvSpPr>
      <dsp:spPr>
        <a:xfrm>
          <a:off x="1127383" y="2792583"/>
          <a:ext cx="4320000" cy="1571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kern="1200" dirty="0">
              <a:latin typeface="Candara" panose="020E0502030303020204" pitchFamily="34" charset="0"/>
            </a:rPr>
            <a:t>For users:</a:t>
          </a:r>
        </a:p>
        <a:p>
          <a:pPr marL="228600" lvl="1" indent="-228600" algn="l" defTabSz="889000">
            <a:lnSpc>
              <a:spcPct val="90000"/>
            </a:lnSpc>
            <a:spcBef>
              <a:spcPct val="0"/>
            </a:spcBef>
            <a:spcAft>
              <a:spcPct val="15000"/>
            </a:spcAft>
            <a:buChar char="•"/>
          </a:pPr>
          <a:r>
            <a:rPr lang="en-US" sz="2000" kern="1200" dirty="0">
              <a:latin typeface="Candara" panose="020E0502030303020204" pitchFamily="34" charset="0"/>
            </a:rPr>
            <a:t>Access to basic features for free</a:t>
          </a:r>
        </a:p>
        <a:p>
          <a:pPr marL="228600" lvl="1" indent="-228600" algn="l" defTabSz="889000">
            <a:lnSpc>
              <a:spcPct val="90000"/>
            </a:lnSpc>
            <a:spcBef>
              <a:spcPct val="0"/>
            </a:spcBef>
            <a:spcAft>
              <a:spcPct val="15000"/>
            </a:spcAft>
            <a:buChar char="•"/>
          </a:pPr>
          <a:r>
            <a:rPr lang="en-US" sz="2000" kern="1200">
              <a:latin typeface="Candara" panose="020E0502030303020204" pitchFamily="34" charset="0"/>
            </a:rPr>
            <a:t>Flexibility</a:t>
          </a:r>
        </a:p>
        <a:p>
          <a:pPr marL="228600" lvl="1" indent="-228600" algn="l" defTabSz="889000">
            <a:lnSpc>
              <a:spcPct val="90000"/>
            </a:lnSpc>
            <a:spcBef>
              <a:spcPct val="0"/>
            </a:spcBef>
            <a:spcAft>
              <a:spcPct val="15000"/>
            </a:spcAft>
            <a:buChar char="•"/>
          </a:pPr>
          <a:r>
            <a:rPr lang="en-US" sz="2000" kern="1200">
              <a:latin typeface="Candara" panose="020E0502030303020204" pitchFamily="34" charset="0"/>
            </a:rPr>
            <a:t>Cost savings</a:t>
          </a:r>
        </a:p>
      </dsp:txBody>
      <dsp:txXfrm>
        <a:off x="1127383" y="2792583"/>
        <a:ext cx="4320000" cy="1571837"/>
      </dsp:txXfrm>
    </dsp:sp>
    <dsp:sp modelId="{A8A0782E-CCB2-4E7B-A3D9-F1905B364BFB}">
      <dsp:nvSpPr>
        <dsp:cNvPr id="0" name=""/>
        <dsp:cNvSpPr/>
      </dsp:nvSpPr>
      <dsp:spPr>
        <a:xfrm>
          <a:off x="6203383" y="381669"/>
          <a:ext cx="1512000" cy="151200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668764-A93E-44B8-B44C-24FE46CED951}">
      <dsp:nvSpPr>
        <dsp:cNvPr id="0" name=""/>
        <dsp:cNvSpPr/>
      </dsp:nvSpPr>
      <dsp:spPr>
        <a:xfrm>
          <a:off x="6203383" y="206492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latin typeface="Candara" panose="020E0502030303020204" pitchFamily="34" charset="0"/>
            </a:rPr>
            <a:t>Drawbacks:</a:t>
          </a:r>
        </a:p>
      </dsp:txBody>
      <dsp:txXfrm>
        <a:off x="6203383" y="2064928"/>
        <a:ext cx="4320000" cy="648000"/>
      </dsp:txXfrm>
    </dsp:sp>
    <dsp:sp modelId="{03E0A047-D513-49E2-91D7-4D988E9A7264}">
      <dsp:nvSpPr>
        <dsp:cNvPr id="0" name=""/>
        <dsp:cNvSpPr/>
      </dsp:nvSpPr>
      <dsp:spPr>
        <a:xfrm>
          <a:off x="6203383" y="2792583"/>
          <a:ext cx="4320000" cy="1571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kern="1200">
              <a:latin typeface="Candara" panose="020E0502030303020204" pitchFamily="34" charset="0"/>
            </a:rPr>
            <a:t>Revenue dependence on premium users</a:t>
          </a:r>
        </a:p>
        <a:p>
          <a:pPr marL="0" lvl="0" indent="0" algn="l" defTabSz="889000">
            <a:lnSpc>
              <a:spcPct val="100000"/>
            </a:lnSpc>
            <a:spcBef>
              <a:spcPct val="0"/>
            </a:spcBef>
            <a:spcAft>
              <a:spcPct val="35000"/>
            </a:spcAft>
            <a:buNone/>
          </a:pPr>
          <a:r>
            <a:rPr lang="en-US" sz="2000" kern="1200">
              <a:latin typeface="Candara" panose="020E0502030303020204" pitchFamily="34" charset="0"/>
            </a:rPr>
            <a:t>Balancing free and premium features</a:t>
          </a:r>
        </a:p>
        <a:p>
          <a:pPr marL="0" lvl="0" indent="0" algn="l" defTabSz="889000">
            <a:lnSpc>
              <a:spcPct val="100000"/>
            </a:lnSpc>
            <a:spcBef>
              <a:spcPct val="0"/>
            </a:spcBef>
            <a:spcAft>
              <a:spcPct val="35000"/>
            </a:spcAft>
            <a:buNone/>
          </a:pPr>
          <a:r>
            <a:rPr lang="en-US" sz="2000" kern="1200">
              <a:latin typeface="Candara" panose="020E0502030303020204" pitchFamily="34" charset="0"/>
            </a:rPr>
            <a:t>User expectations</a:t>
          </a:r>
        </a:p>
        <a:p>
          <a:pPr marL="0" lvl="0" indent="0" algn="l" defTabSz="889000">
            <a:lnSpc>
              <a:spcPct val="100000"/>
            </a:lnSpc>
            <a:spcBef>
              <a:spcPct val="0"/>
            </a:spcBef>
            <a:spcAft>
              <a:spcPct val="35000"/>
            </a:spcAft>
            <a:buNone/>
          </a:pPr>
          <a:r>
            <a:rPr lang="en-US" sz="2000" kern="1200">
              <a:latin typeface="Candara" panose="020E0502030303020204" pitchFamily="34" charset="0"/>
            </a:rPr>
            <a:t>Competition</a:t>
          </a:r>
        </a:p>
      </dsp:txBody>
      <dsp:txXfrm>
        <a:off x="6203383" y="2792583"/>
        <a:ext cx="4320000" cy="15718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1/24/2024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1/24/2024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1/24/2024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1/24/2024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Platforms, Marketplaces, and Models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4A19-E860-A456-AA1B-3E826BFE7D9F}"/>
              </a:ext>
            </a:extLst>
          </p:cNvPr>
          <p:cNvSpPr>
            <a:spLocks noGrp="1"/>
          </p:cNvSpPr>
          <p:nvPr>
            <p:ph type="title"/>
          </p:nvPr>
        </p:nvSpPr>
        <p:spPr/>
        <p:txBody>
          <a:bodyPr/>
          <a:lstStyle/>
          <a:p>
            <a:r>
              <a:rPr lang="en-US" dirty="0"/>
              <a:t>Types of Marketplaces</a:t>
            </a:r>
          </a:p>
        </p:txBody>
      </p:sp>
      <p:sp>
        <p:nvSpPr>
          <p:cNvPr id="3" name="Content Placeholder 2">
            <a:extLst>
              <a:ext uri="{FF2B5EF4-FFF2-40B4-BE49-F238E27FC236}">
                <a16:creationId xmlns:a16="http://schemas.microsoft.com/office/drawing/2014/main" id="{0DC558C1-1658-4A0E-7F41-B889BD8EC383}"/>
              </a:ext>
            </a:extLst>
          </p:cNvPr>
          <p:cNvSpPr>
            <a:spLocks noGrp="1"/>
          </p:cNvSpPr>
          <p:nvPr>
            <p:ph idx="1"/>
          </p:nvPr>
        </p:nvSpPr>
        <p:spPr/>
        <p:txBody>
          <a:bodyPr>
            <a:normAutofit/>
          </a:bodyPr>
          <a:lstStyle/>
          <a:p>
            <a:r>
              <a:rPr lang="en-US" dirty="0"/>
              <a:t>Product-based marketplaces</a:t>
            </a:r>
          </a:p>
          <a:p>
            <a:pPr lvl="1"/>
            <a:r>
              <a:rPr lang="en-US" dirty="0"/>
              <a:t>Selling physical or digital products, such as e-commerce platforms like Amazon, eBay, or Alibaba.</a:t>
            </a:r>
          </a:p>
          <a:p>
            <a:r>
              <a:rPr lang="en-US" dirty="0"/>
              <a:t>Service-based marketplaces</a:t>
            </a:r>
          </a:p>
          <a:p>
            <a:pPr lvl="1"/>
            <a:r>
              <a:rPr lang="en-US" dirty="0"/>
              <a:t>Providing services, such as freelancing platforms like Upwork, Fiverr, or Freelancer.</a:t>
            </a:r>
          </a:p>
          <a:p>
            <a:r>
              <a:rPr lang="en-US" dirty="0"/>
              <a:t>Peer-to-peer marketplaces</a:t>
            </a:r>
          </a:p>
          <a:p>
            <a:pPr lvl="1"/>
            <a:r>
              <a:rPr lang="en-US" dirty="0"/>
              <a:t>Connect individuals who want to buy or sell goods or services directly with each other, such as Airbnb, Uber, or Lyft.</a:t>
            </a:r>
          </a:p>
          <a:p>
            <a:r>
              <a:rPr lang="en-US" dirty="0"/>
              <a:t>Subscription-based marketplaces</a:t>
            </a:r>
          </a:p>
          <a:p>
            <a:pPr lvl="1"/>
            <a:r>
              <a:rPr lang="en-US" dirty="0"/>
              <a:t>Offer subscription-based services, such as streaming platforms like Netflix, Hulu, or Spotify.</a:t>
            </a:r>
          </a:p>
        </p:txBody>
      </p:sp>
      <p:sp>
        <p:nvSpPr>
          <p:cNvPr id="4" name="Slide Number Placeholder 3">
            <a:extLst>
              <a:ext uri="{FF2B5EF4-FFF2-40B4-BE49-F238E27FC236}">
                <a16:creationId xmlns:a16="http://schemas.microsoft.com/office/drawing/2014/main" id="{560A311E-3B19-F157-A5CF-B6E003248E26}"/>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66140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4A19-E860-A456-AA1B-3E826BFE7D9F}"/>
              </a:ext>
            </a:extLst>
          </p:cNvPr>
          <p:cNvSpPr>
            <a:spLocks noGrp="1"/>
          </p:cNvSpPr>
          <p:nvPr>
            <p:ph type="title"/>
          </p:nvPr>
        </p:nvSpPr>
        <p:spPr/>
        <p:txBody>
          <a:bodyPr/>
          <a:lstStyle/>
          <a:p>
            <a:r>
              <a:rPr lang="en-US" dirty="0"/>
              <a:t>Types of Marketplaces</a:t>
            </a:r>
          </a:p>
        </p:txBody>
      </p:sp>
      <p:sp>
        <p:nvSpPr>
          <p:cNvPr id="3" name="Content Placeholder 2">
            <a:extLst>
              <a:ext uri="{FF2B5EF4-FFF2-40B4-BE49-F238E27FC236}">
                <a16:creationId xmlns:a16="http://schemas.microsoft.com/office/drawing/2014/main" id="{0DC558C1-1658-4A0E-7F41-B889BD8EC383}"/>
              </a:ext>
            </a:extLst>
          </p:cNvPr>
          <p:cNvSpPr>
            <a:spLocks noGrp="1"/>
          </p:cNvSpPr>
          <p:nvPr>
            <p:ph idx="1"/>
          </p:nvPr>
        </p:nvSpPr>
        <p:spPr/>
        <p:txBody>
          <a:bodyPr>
            <a:normAutofit fontScale="92500" lnSpcReduction="10000"/>
          </a:bodyPr>
          <a:lstStyle/>
          <a:p>
            <a:r>
              <a:rPr lang="en-US" dirty="0"/>
              <a:t>Platform-as-a-service (PaaS) marketplaces</a:t>
            </a:r>
          </a:p>
          <a:p>
            <a:pPr lvl="1"/>
            <a:r>
              <a:rPr lang="en-US" dirty="0"/>
              <a:t>Provide a platform for software developers to build, test, and deploy their applications, such as AWS, Google Cloud Platform, or Microsoft Azure.</a:t>
            </a:r>
          </a:p>
          <a:p>
            <a:r>
              <a:rPr lang="en-US" dirty="0"/>
              <a:t>Software-as-a-service (SaaS) marketplaces</a:t>
            </a:r>
          </a:p>
          <a:p>
            <a:pPr lvl="1"/>
            <a:r>
              <a:rPr lang="en-US" dirty="0"/>
              <a:t>Offer software applications over the internet, such as Salesforce, Dropbox, or Google Workspace.</a:t>
            </a:r>
          </a:p>
          <a:p>
            <a:r>
              <a:rPr lang="en-US" dirty="0"/>
              <a:t>B2B marketplaces</a:t>
            </a:r>
          </a:p>
          <a:p>
            <a:pPr lvl="1"/>
            <a:r>
              <a:rPr lang="en-US" dirty="0"/>
              <a:t>Connect businesses with other businesses, such as Alibaba, </a:t>
            </a:r>
            <a:r>
              <a:rPr lang="en-US" dirty="0" err="1"/>
              <a:t>Thomasnet</a:t>
            </a:r>
            <a:r>
              <a:rPr lang="en-US" dirty="0"/>
              <a:t>, or </a:t>
            </a:r>
            <a:r>
              <a:rPr lang="en-US" dirty="0" err="1"/>
              <a:t>Tradekey</a:t>
            </a:r>
            <a:r>
              <a:rPr lang="en-US" dirty="0"/>
              <a:t>.</a:t>
            </a:r>
          </a:p>
          <a:p>
            <a:r>
              <a:rPr lang="en-US" dirty="0"/>
              <a:t>B2C marketplaces</a:t>
            </a:r>
          </a:p>
          <a:p>
            <a:pPr lvl="1"/>
            <a:r>
              <a:rPr lang="en-US" dirty="0"/>
              <a:t>Connect businesses with consumers, such as Amazon, eBay, or Etsy.</a:t>
            </a:r>
          </a:p>
          <a:p>
            <a:r>
              <a:rPr lang="en-US" dirty="0"/>
              <a:t>C2C marketplaces</a:t>
            </a:r>
          </a:p>
          <a:p>
            <a:pPr lvl="1"/>
            <a:r>
              <a:rPr lang="en-US" dirty="0"/>
              <a:t>Connect consumers with other consumers, such as Craigslist, Facebook Marketplace, or </a:t>
            </a:r>
            <a:r>
              <a:rPr lang="en-US" dirty="0" err="1"/>
              <a:t>Letgo</a:t>
            </a:r>
            <a:r>
              <a:rPr lang="en-US" dirty="0"/>
              <a:t>.</a:t>
            </a:r>
          </a:p>
        </p:txBody>
      </p:sp>
      <p:sp>
        <p:nvSpPr>
          <p:cNvPr id="4" name="Slide Number Placeholder 3">
            <a:extLst>
              <a:ext uri="{FF2B5EF4-FFF2-40B4-BE49-F238E27FC236}">
                <a16:creationId xmlns:a16="http://schemas.microsoft.com/office/drawing/2014/main" id="{560A311E-3B19-F157-A5CF-B6E003248E26}"/>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000830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F888AB-23C0-3F8F-0FD2-6F1D2525BD77}"/>
              </a:ext>
            </a:extLst>
          </p:cNvPr>
          <p:cNvSpPr>
            <a:spLocks noGrp="1"/>
          </p:cNvSpPr>
          <p:nvPr>
            <p:ph type="title"/>
          </p:nvPr>
        </p:nvSpPr>
        <p:spPr/>
        <p:txBody>
          <a:bodyPr/>
          <a:lstStyle/>
          <a:p>
            <a:r>
              <a:rPr lang="en-US" dirty="0"/>
              <a:t>Models</a:t>
            </a:r>
          </a:p>
        </p:txBody>
      </p:sp>
      <p:sp>
        <p:nvSpPr>
          <p:cNvPr id="6" name="Text Placeholder 5">
            <a:extLst>
              <a:ext uri="{FF2B5EF4-FFF2-40B4-BE49-F238E27FC236}">
                <a16:creationId xmlns:a16="http://schemas.microsoft.com/office/drawing/2014/main" id="{A94E0575-3E6F-1151-74B6-CB82D706B59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C55F6EA-3DDD-0FD4-381C-FF8A8C59F619}"/>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19919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A3C0-8B67-84B7-2847-C8009EE32652}"/>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7947CA1D-2422-56E3-1BAE-1F2DDA8623F3}"/>
              </a:ext>
            </a:extLst>
          </p:cNvPr>
          <p:cNvSpPr>
            <a:spLocks noGrp="1"/>
          </p:cNvSpPr>
          <p:nvPr>
            <p:ph idx="1"/>
          </p:nvPr>
        </p:nvSpPr>
        <p:spPr/>
        <p:txBody>
          <a:bodyPr/>
          <a:lstStyle/>
          <a:p>
            <a:r>
              <a:rPr lang="en-US" dirty="0"/>
              <a:t>A model can be a useful tool for describing and analyzing software-oriented entrepreneurship, as it provides a structured framework for understanding the various components and relationships involved in this type of entrepreneurship.</a:t>
            </a:r>
          </a:p>
        </p:txBody>
      </p:sp>
      <p:sp>
        <p:nvSpPr>
          <p:cNvPr id="4" name="Slide Number Placeholder 3">
            <a:extLst>
              <a:ext uri="{FF2B5EF4-FFF2-40B4-BE49-F238E27FC236}">
                <a16:creationId xmlns:a16="http://schemas.microsoft.com/office/drawing/2014/main" id="{E76AEEE7-3DE8-4661-1A30-74EB98B23157}"/>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00722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E586-80C7-BA63-7687-90EE32E2E6F2}"/>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42AE53A1-068D-5605-2599-411F12C50D00}"/>
              </a:ext>
            </a:extLst>
          </p:cNvPr>
          <p:cNvSpPr>
            <a:spLocks noGrp="1"/>
          </p:cNvSpPr>
          <p:nvPr>
            <p:ph idx="1"/>
          </p:nvPr>
        </p:nvSpPr>
        <p:spPr/>
        <p:txBody>
          <a:bodyPr numCol="2">
            <a:normAutofit/>
          </a:bodyPr>
          <a:lstStyle/>
          <a:p>
            <a:pPr>
              <a:lnSpc>
                <a:spcPct val="150000"/>
              </a:lnSpc>
            </a:pPr>
            <a:r>
              <a:rPr lang="en-US" sz="3200" dirty="0"/>
              <a:t>Lean Startup Model</a:t>
            </a:r>
          </a:p>
          <a:p>
            <a:pPr>
              <a:lnSpc>
                <a:spcPct val="150000"/>
              </a:lnSpc>
            </a:pPr>
            <a:r>
              <a:rPr lang="en-US" sz="3200" dirty="0"/>
              <a:t>Business Model Canvas</a:t>
            </a:r>
          </a:p>
          <a:p>
            <a:pPr>
              <a:lnSpc>
                <a:spcPct val="150000"/>
              </a:lnSpc>
            </a:pPr>
            <a:r>
              <a:rPr lang="en-US" sz="3200" dirty="0"/>
              <a:t>Value Proposition Canvas</a:t>
            </a:r>
          </a:p>
          <a:p>
            <a:pPr>
              <a:lnSpc>
                <a:spcPct val="150000"/>
              </a:lnSpc>
            </a:pPr>
            <a:r>
              <a:rPr lang="en-US" sz="3200" dirty="0"/>
              <a:t>Customer Development Model</a:t>
            </a:r>
          </a:p>
          <a:p>
            <a:pPr>
              <a:lnSpc>
                <a:spcPct val="150000"/>
              </a:lnSpc>
            </a:pPr>
            <a:r>
              <a:rPr lang="en-US" sz="3200" dirty="0"/>
              <a:t>Platform Model</a:t>
            </a:r>
          </a:p>
          <a:p>
            <a:pPr>
              <a:lnSpc>
                <a:spcPct val="150000"/>
              </a:lnSpc>
            </a:pPr>
            <a:r>
              <a:rPr lang="en-US" sz="3200" dirty="0"/>
              <a:t>Innovator's Dilemma Model</a:t>
            </a:r>
          </a:p>
          <a:p>
            <a:pPr>
              <a:lnSpc>
                <a:spcPct val="150000"/>
              </a:lnSpc>
            </a:pPr>
            <a:r>
              <a:rPr lang="en-US" sz="3200" dirty="0"/>
              <a:t>Design Thinking Model</a:t>
            </a:r>
          </a:p>
          <a:p>
            <a:pPr>
              <a:lnSpc>
                <a:spcPct val="150000"/>
              </a:lnSpc>
            </a:pPr>
            <a:r>
              <a:rPr lang="en-US" sz="3200" dirty="0"/>
              <a:t>Agile Development Model</a:t>
            </a:r>
          </a:p>
          <a:p>
            <a:pPr>
              <a:lnSpc>
                <a:spcPct val="150000"/>
              </a:lnSpc>
            </a:pPr>
            <a:r>
              <a:rPr lang="en-US" sz="3200" dirty="0"/>
              <a:t>Freemium Model</a:t>
            </a:r>
          </a:p>
          <a:p>
            <a:pPr>
              <a:lnSpc>
                <a:spcPct val="150000"/>
              </a:lnSpc>
            </a:pPr>
            <a:r>
              <a:rPr lang="en-US" sz="3200" dirty="0"/>
              <a:t>Open Source Model</a:t>
            </a:r>
          </a:p>
        </p:txBody>
      </p:sp>
      <p:sp>
        <p:nvSpPr>
          <p:cNvPr id="4" name="Slide Number Placeholder 3">
            <a:extLst>
              <a:ext uri="{FF2B5EF4-FFF2-40B4-BE49-F238E27FC236}">
                <a16:creationId xmlns:a16="http://schemas.microsoft.com/office/drawing/2014/main" id="{BA233B01-B1BD-42CF-9492-FA631082F304}"/>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5174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FF87-B493-9750-4B3E-ABE178372B35}"/>
              </a:ext>
            </a:extLst>
          </p:cNvPr>
          <p:cNvSpPr>
            <a:spLocks noGrp="1"/>
          </p:cNvSpPr>
          <p:nvPr>
            <p:ph type="title"/>
          </p:nvPr>
        </p:nvSpPr>
        <p:spPr/>
        <p:txBody>
          <a:bodyPr/>
          <a:lstStyle/>
          <a:p>
            <a:r>
              <a:rPr lang="en-US" dirty="0"/>
              <a:t>The Lean Startup Model </a:t>
            </a:r>
          </a:p>
        </p:txBody>
      </p:sp>
      <p:sp>
        <p:nvSpPr>
          <p:cNvPr id="3" name="Content Placeholder 2">
            <a:extLst>
              <a:ext uri="{FF2B5EF4-FFF2-40B4-BE49-F238E27FC236}">
                <a16:creationId xmlns:a16="http://schemas.microsoft.com/office/drawing/2014/main" id="{8BA840A8-45AE-7A95-5D95-79C39DAEAD27}"/>
              </a:ext>
            </a:extLst>
          </p:cNvPr>
          <p:cNvSpPr>
            <a:spLocks noGrp="1"/>
          </p:cNvSpPr>
          <p:nvPr>
            <p:ph idx="1"/>
          </p:nvPr>
        </p:nvSpPr>
        <p:spPr/>
        <p:txBody>
          <a:bodyPr/>
          <a:lstStyle/>
          <a:p>
            <a:r>
              <a:rPr lang="en-US" dirty="0"/>
              <a:t>A methodology for developing and launching new ventures, developed by Eric Ries. </a:t>
            </a:r>
          </a:p>
          <a:p>
            <a:r>
              <a:rPr lang="en-US" dirty="0"/>
              <a:t>It focuses on iterative design, customer feedback, and data-driven decision-making to create a successful startup. </a:t>
            </a:r>
          </a:p>
          <a:p>
            <a:r>
              <a:rPr lang="en-US" dirty="0"/>
              <a:t>The model emphasizes minimizing risk and maximizing learning, aiming to create a sustainable business model. </a:t>
            </a:r>
          </a:p>
        </p:txBody>
      </p:sp>
      <p:sp>
        <p:nvSpPr>
          <p:cNvPr id="4" name="Slide Number Placeholder 3">
            <a:extLst>
              <a:ext uri="{FF2B5EF4-FFF2-40B4-BE49-F238E27FC236}">
                <a16:creationId xmlns:a16="http://schemas.microsoft.com/office/drawing/2014/main" id="{15B79B9B-12B3-3A30-3FE5-198A361ACA9F}"/>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439600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FF87-B493-9750-4B3E-ABE178372B35}"/>
              </a:ext>
            </a:extLst>
          </p:cNvPr>
          <p:cNvSpPr>
            <a:spLocks noGrp="1"/>
          </p:cNvSpPr>
          <p:nvPr>
            <p:ph type="title"/>
          </p:nvPr>
        </p:nvSpPr>
        <p:spPr/>
        <p:txBody>
          <a:bodyPr/>
          <a:lstStyle/>
          <a:p>
            <a:r>
              <a:rPr lang="en-US"/>
              <a:t>The Lean Startup Model </a:t>
            </a:r>
            <a:endParaRPr lang="en-US" dirty="0"/>
          </a:p>
        </p:txBody>
      </p:sp>
      <p:sp>
        <p:nvSpPr>
          <p:cNvPr id="3" name="Content Placeholder 2">
            <a:extLst>
              <a:ext uri="{FF2B5EF4-FFF2-40B4-BE49-F238E27FC236}">
                <a16:creationId xmlns:a16="http://schemas.microsoft.com/office/drawing/2014/main" id="{8BA840A8-45AE-7A95-5D95-79C39DAEAD27}"/>
              </a:ext>
            </a:extLst>
          </p:cNvPr>
          <p:cNvSpPr>
            <a:spLocks noGrp="1"/>
          </p:cNvSpPr>
          <p:nvPr>
            <p:ph idx="1"/>
          </p:nvPr>
        </p:nvSpPr>
        <p:spPr/>
        <p:txBody>
          <a:bodyPr/>
          <a:lstStyle/>
          <a:p>
            <a:r>
              <a:rPr lang="en-US" dirty="0"/>
              <a:t>The model focuses on:</a:t>
            </a:r>
          </a:p>
          <a:p>
            <a:pPr lvl="1"/>
            <a:r>
              <a:rPr lang="en-US" dirty="0"/>
              <a:t>Build-Measure-Learn Loop</a:t>
            </a:r>
          </a:p>
          <a:p>
            <a:pPr lvl="1"/>
            <a:r>
              <a:rPr lang="en-US" dirty="0"/>
              <a:t>Minimum Viable Product (MVP)</a:t>
            </a:r>
          </a:p>
          <a:p>
            <a:pPr lvl="1"/>
            <a:r>
              <a:rPr lang="en-US" dirty="0"/>
              <a:t>Customer Development</a:t>
            </a:r>
          </a:p>
          <a:p>
            <a:pPr lvl="1"/>
            <a:r>
              <a:rPr lang="en-US" dirty="0"/>
              <a:t>Validation</a:t>
            </a:r>
          </a:p>
          <a:p>
            <a:pPr lvl="1"/>
            <a:r>
              <a:rPr lang="en-US" dirty="0"/>
              <a:t>Iteration</a:t>
            </a:r>
          </a:p>
          <a:p>
            <a:pPr lvl="1"/>
            <a:r>
              <a:rPr lang="en-US" dirty="0"/>
              <a:t>Pivot</a:t>
            </a:r>
          </a:p>
          <a:p>
            <a:pPr lvl="1"/>
            <a:r>
              <a:rPr lang="en-US" dirty="0"/>
              <a:t>Data-Driven Decision-Making</a:t>
            </a:r>
          </a:p>
          <a:p>
            <a:pPr lvl="1"/>
            <a:r>
              <a:rPr lang="en-US" dirty="0"/>
              <a:t>Agility</a:t>
            </a:r>
          </a:p>
          <a:p>
            <a:pPr lvl="1"/>
            <a:r>
              <a:rPr lang="en-US" dirty="0"/>
              <a:t>Customer Feedback</a:t>
            </a:r>
          </a:p>
        </p:txBody>
      </p:sp>
      <p:sp>
        <p:nvSpPr>
          <p:cNvPr id="4" name="Slide Number Placeholder 3">
            <a:extLst>
              <a:ext uri="{FF2B5EF4-FFF2-40B4-BE49-F238E27FC236}">
                <a16:creationId xmlns:a16="http://schemas.microsoft.com/office/drawing/2014/main" id="{15B79B9B-12B3-3A30-3FE5-198A361ACA9F}"/>
              </a:ext>
            </a:extLst>
          </p:cNvPr>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5" name="Graphic 4" descr="Workflow">
            <a:extLst>
              <a:ext uri="{FF2B5EF4-FFF2-40B4-BE49-F238E27FC236}">
                <a16:creationId xmlns:a16="http://schemas.microsoft.com/office/drawing/2014/main" id="{25F5B686-C649-72DC-941D-137FDD4C4B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820494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FF87-B493-9750-4B3E-ABE178372B35}"/>
              </a:ext>
            </a:extLst>
          </p:cNvPr>
          <p:cNvSpPr>
            <a:spLocks noGrp="1"/>
          </p:cNvSpPr>
          <p:nvPr>
            <p:ph type="title"/>
          </p:nvPr>
        </p:nvSpPr>
        <p:spPr/>
        <p:txBody>
          <a:bodyPr/>
          <a:lstStyle/>
          <a:p>
            <a:r>
              <a:rPr lang="en-US" dirty="0"/>
              <a:t>The Lean Startup Model </a:t>
            </a:r>
          </a:p>
        </p:txBody>
      </p:sp>
      <p:sp>
        <p:nvSpPr>
          <p:cNvPr id="4" name="Slide Number Placeholder 3">
            <a:extLst>
              <a:ext uri="{FF2B5EF4-FFF2-40B4-BE49-F238E27FC236}">
                <a16:creationId xmlns:a16="http://schemas.microsoft.com/office/drawing/2014/main" id="{15B79B9B-12B3-3A30-3FE5-198A361ACA9F}"/>
              </a:ext>
            </a:extLst>
          </p:cNvPr>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1026" name="Picture 2" descr="The Lean startup – Innovation and entrepreneurship in education">
            <a:extLst>
              <a:ext uri="{FF2B5EF4-FFF2-40B4-BE49-F238E27FC236}">
                <a16:creationId xmlns:a16="http://schemas.microsoft.com/office/drawing/2014/main" id="{83F2A6B6-057B-B031-0D3A-16D335574F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892" y="1369907"/>
            <a:ext cx="7426036" cy="496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277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FF87-B493-9750-4B3E-ABE178372B35}"/>
              </a:ext>
            </a:extLst>
          </p:cNvPr>
          <p:cNvSpPr>
            <a:spLocks noGrp="1"/>
          </p:cNvSpPr>
          <p:nvPr>
            <p:ph type="title"/>
          </p:nvPr>
        </p:nvSpPr>
        <p:spPr/>
        <p:txBody>
          <a:bodyPr/>
          <a:lstStyle/>
          <a:p>
            <a:r>
              <a:rPr lang="en-US" dirty="0"/>
              <a:t>The Lean Startup Model </a:t>
            </a:r>
          </a:p>
        </p:txBody>
      </p:sp>
      <p:sp>
        <p:nvSpPr>
          <p:cNvPr id="4" name="Slide Number Placeholder 3">
            <a:extLst>
              <a:ext uri="{FF2B5EF4-FFF2-40B4-BE49-F238E27FC236}">
                <a16:creationId xmlns:a16="http://schemas.microsoft.com/office/drawing/2014/main" id="{15B79B9B-12B3-3A30-3FE5-198A361ACA9F}"/>
              </a:ext>
            </a:extLst>
          </p:cNvPr>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2050" name="Picture 2" descr="What is a Lean startup?. Lean startup is a business methodology… | by  Pratik Gurukar | Medium">
            <a:extLst>
              <a:ext uri="{FF2B5EF4-FFF2-40B4-BE49-F238E27FC236}">
                <a16:creationId xmlns:a16="http://schemas.microsoft.com/office/drawing/2014/main" id="{D6EB2B22-B31A-E2A5-838C-5174F80A0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69868"/>
            <a:ext cx="762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007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38C747-9409-47C8-8AB2-D08BB68D4172}"/>
              </a:ext>
            </a:extLst>
          </p:cNvPr>
          <p:cNvSpPr>
            <a:spLocks noGrp="1"/>
          </p:cNvSpPr>
          <p:nvPr>
            <p:ph type="sldNum" sz="quarter" idx="12"/>
          </p:nvPr>
        </p:nvSpPr>
        <p:spPr/>
        <p:txBody>
          <a:bodyPr/>
          <a:lstStyle/>
          <a:p>
            <a:fld id="{B8DACC02-A2BD-4578-8E03-6D891060A695}" type="slidenum">
              <a:rPr lang="en-US" smtClean="0"/>
              <a:pPr/>
              <a:t>19</a:t>
            </a:fld>
            <a:endParaRPr lang="en-US" dirty="0"/>
          </a:p>
        </p:txBody>
      </p:sp>
      <p:pic>
        <p:nvPicPr>
          <p:cNvPr id="1026" name="Picture 2" descr="https://hbr.org/resources/images/article_assets/hbr/1305/R1305C_C_LG.gif">
            <a:extLst>
              <a:ext uri="{FF2B5EF4-FFF2-40B4-BE49-F238E27FC236}">
                <a16:creationId xmlns:a16="http://schemas.microsoft.com/office/drawing/2014/main" id="{17F9DBAD-BE6F-4AAB-AB52-03AFDAF5F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713" y="0"/>
            <a:ext cx="5362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C88C-5219-FB1A-EBD9-4FD48074B9B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F2C2F52-03EA-9DE3-39E8-C9519416EE9D}"/>
              </a:ext>
            </a:extLst>
          </p:cNvPr>
          <p:cNvSpPr>
            <a:spLocks noGrp="1"/>
          </p:cNvSpPr>
          <p:nvPr>
            <p:ph idx="1"/>
          </p:nvPr>
        </p:nvSpPr>
        <p:spPr/>
        <p:txBody>
          <a:bodyPr/>
          <a:lstStyle/>
          <a:p>
            <a:r>
              <a:rPr lang="en-US" dirty="0"/>
              <a:t>Platforms</a:t>
            </a:r>
          </a:p>
          <a:p>
            <a:r>
              <a:rPr lang="en-US" dirty="0"/>
              <a:t>Marketplaces</a:t>
            </a:r>
          </a:p>
          <a:p>
            <a:r>
              <a:rPr lang="en-US" dirty="0"/>
              <a:t>Models</a:t>
            </a:r>
          </a:p>
        </p:txBody>
      </p:sp>
      <p:sp>
        <p:nvSpPr>
          <p:cNvPr id="4" name="Slide Number Placeholder 3">
            <a:extLst>
              <a:ext uri="{FF2B5EF4-FFF2-40B4-BE49-F238E27FC236}">
                <a16:creationId xmlns:a16="http://schemas.microsoft.com/office/drawing/2014/main" id="{F7B382BD-CF9B-D357-1DF3-86F64F79ED34}"/>
              </a:ext>
            </a:extLst>
          </p:cNvPr>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945294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04B13D-1279-41D1-9D69-81D7ADFC30E2}"/>
              </a:ext>
            </a:extLst>
          </p:cNvPr>
          <p:cNvSpPr>
            <a:spLocks noGrp="1"/>
          </p:cNvSpPr>
          <p:nvPr>
            <p:ph type="title"/>
          </p:nvPr>
        </p:nvSpPr>
        <p:spPr/>
        <p:txBody>
          <a:bodyPr/>
          <a:lstStyle/>
          <a:p>
            <a:r>
              <a:rPr lang="en-US" dirty="0"/>
              <a:t>Dropbox</a:t>
            </a:r>
          </a:p>
        </p:txBody>
      </p:sp>
      <p:sp>
        <p:nvSpPr>
          <p:cNvPr id="4" name="Content Placeholder 3">
            <a:extLst>
              <a:ext uri="{FF2B5EF4-FFF2-40B4-BE49-F238E27FC236}">
                <a16:creationId xmlns:a16="http://schemas.microsoft.com/office/drawing/2014/main" id="{CE5EA547-22F5-4813-B7AF-D402994F6AD3}"/>
              </a:ext>
            </a:extLst>
          </p:cNvPr>
          <p:cNvSpPr>
            <a:spLocks noGrp="1"/>
          </p:cNvSpPr>
          <p:nvPr>
            <p:ph idx="1"/>
          </p:nvPr>
        </p:nvSpPr>
        <p:spPr/>
        <p:txBody>
          <a:bodyPr>
            <a:normAutofit/>
          </a:bodyPr>
          <a:lstStyle/>
          <a:p>
            <a:r>
              <a:rPr lang="en-US" dirty="0"/>
              <a:t>Dropbox is a cloud storage service that allows users to store and share files online. </a:t>
            </a:r>
          </a:p>
          <a:p>
            <a:r>
              <a:rPr lang="en-US" dirty="0"/>
              <a:t>The company was founded in 2007 by Drew Houston and </a:t>
            </a:r>
            <a:r>
              <a:rPr lang="en-US" dirty="0" err="1"/>
              <a:t>Arash</a:t>
            </a:r>
            <a:r>
              <a:rPr lang="en-US" dirty="0"/>
              <a:t> Ferdowsi, and it used the Lean Startup Model to develop and launch its product.</a:t>
            </a:r>
          </a:p>
          <a:p>
            <a:r>
              <a:rPr lang="en-US" dirty="0"/>
              <a:t>Here's how Dropbox applied the Lean Startup Model:</a:t>
            </a:r>
          </a:p>
          <a:p>
            <a:pPr lvl="1"/>
            <a:r>
              <a:rPr lang="en-US" dirty="0"/>
              <a:t>Build: MVP allowed users to store and share files online. </a:t>
            </a:r>
          </a:p>
          <a:p>
            <a:pPr lvl="1"/>
            <a:r>
              <a:rPr lang="en-US" dirty="0"/>
              <a:t>Measure: Tracking user engagement, such as the number of files uploaded, shared, and accessed. </a:t>
            </a:r>
          </a:p>
          <a:p>
            <a:pPr lvl="1"/>
            <a:r>
              <a:rPr lang="en-US" dirty="0"/>
              <a:t>Learn: Learned that users were interested in storing and sharing files, but they wanted more features.</a:t>
            </a:r>
          </a:p>
        </p:txBody>
      </p:sp>
      <p:sp>
        <p:nvSpPr>
          <p:cNvPr id="2" name="Slide Number Placeholder 1">
            <a:extLst>
              <a:ext uri="{FF2B5EF4-FFF2-40B4-BE49-F238E27FC236}">
                <a16:creationId xmlns:a16="http://schemas.microsoft.com/office/drawing/2014/main" id="{21784AC4-ED2E-4DE6-A13F-B901795F2103}"/>
              </a:ext>
            </a:extLst>
          </p:cNvPr>
          <p:cNvSpPr>
            <a:spLocks noGrp="1"/>
          </p:cNvSpPr>
          <p:nvPr>
            <p:ph type="sldNum" sz="quarter" idx="12"/>
          </p:nvPr>
        </p:nvSpPr>
        <p:spPr/>
        <p:txBody>
          <a:bodyPr/>
          <a:lstStyle/>
          <a:p>
            <a:fld id="{B8DACC02-A2BD-4578-8E03-6D891060A695}" type="slidenum">
              <a:rPr lang="en-US" smtClean="0"/>
              <a:t>20</a:t>
            </a:fld>
            <a:endParaRPr lang="en-US"/>
          </a:p>
        </p:txBody>
      </p:sp>
      <p:pic>
        <p:nvPicPr>
          <p:cNvPr id="2050" name="Picture 2" descr="Dropbox - TjDeeD">
            <a:extLst>
              <a:ext uri="{FF2B5EF4-FFF2-40B4-BE49-F238E27FC236}">
                <a16:creationId xmlns:a16="http://schemas.microsoft.com/office/drawing/2014/main" id="{E0E80EB8-8BCF-42AF-BA7A-39D68BE7FD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8512" y="137877"/>
            <a:ext cx="2965704" cy="92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40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04B13D-1279-41D1-9D69-81D7ADFC30E2}"/>
              </a:ext>
            </a:extLst>
          </p:cNvPr>
          <p:cNvSpPr>
            <a:spLocks noGrp="1"/>
          </p:cNvSpPr>
          <p:nvPr>
            <p:ph type="title"/>
          </p:nvPr>
        </p:nvSpPr>
        <p:spPr/>
        <p:txBody>
          <a:bodyPr/>
          <a:lstStyle/>
          <a:p>
            <a:r>
              <a:rPr lang="en-US" dirty="0"/>
              <a:t>Dropbox</a:t>
            </a:r>
          </a:p>
        </p:txBody>
      </p:sp>
      <p:sp>
        <p:nvSpPr>
          <p:cNvPr id="4" name="Content Placeholder 3">
            <a:extLst>
              <a:ext uri="{FF2B5EF4-FFF2-40B4-BE49-F238E27FC236}">
                <a16:creationId xmlns:a16="http://schemas.microsoft.com/office/drawing/2014/main" id="{CE5EA547-22F5-4813-B7AF-D402994F6AD3}"/>
              </a:ext>
            </a:extLst>
          </p:cNvPr>
          <p:cNvSpPr>
            <a:spLocks noGrp="1"/>
          </p:cNvSpPr>
          <p:nvPr>
            <p:ph idx="1"/>
          </p:nvPr>
        </p:nvSpPr>
        <p:spPr/>
        <p:txBody>
          <a:bodyPr>
            <a:normAutofit/>
          </a:bodyPr>
          <a:lstStyle/>
          <a:p>
            <a:pPr lvl="1"/>
            <a:r>
              <a:rPr lang="en-US" dirty="0"/>
              <a:t>Build: Build a more robust product with additional features.</a:t>
            </a:r>
          </a:p>
          <a:p>
            <a:pPr lvl="1"/>
            <a:r>
              <a:rPr lang="en-US" dirty="0"/>
              <a:t>Measure: Continued to measure user engagement and gather feedback.</a:t>
            </a:r>
          </a:p>
          <a:p>
            <a:pPr lvl="1"/>
            <a:r>
              <a:rPr lang="en-US" dirty="0"/>
              <a:t>Learn: Users were happy with the additional features, but they wanted even more functionality.</a:t>
            </a:r>
          </a:p>
          <a:p>
            <a:pPr lvl="1"/>
            <a:r>
              <a:rPr lang="en-US" dirty="0"/>
              <a:t>Build: Continued to iterate on its product, adding new features.</a:t>
            </a:r>
          </a:p>
          <a:p>
            <a:pPr lvl="1"/>
            <a:r>
              <a:rPr lang="en-US" dirty="0"/>
              <a:t>Measure: User engagement and satisfaction had increased significantly.</a:t>
            </a:r>
          </a:p>
          <a:p>
            <a:pPr lvl="1"/>
            <a:r>
              <a:rPr lang="en-US" dirty="0"/>
              <a:t>Learn: Users were now using the product for a wide range of purposes, including personal and professional use.</a:t>
            </a:r>
          </a:p>
          <a:p>
            <a:pPr lvl="1"/>
            <a:r>
              <a:rPr lang="en-US" dirty="0"/>
              <a:t>Scale: Scaled its product by expanding its user base and adding more features, such as integration with other apps and services.</a:t>
            </a:r>
          </a:p>
        </p:txBody>
      </p:sp>
      <p:sp>
        <p:nvSpPr>
          <p:cNvPr id="2" name="Slide Number Placeholder 1">
            <a:extLst>
              <a:ext uri="{FF2B5EF4-FFF2-40B4-BE49-F238E27FC236}">
                <a16:creationId xmlns:a16="http://schemas.microsoft.com/office/drawing/2014/main" id="{21784AC4-ED2E-4DE6-A13F-B901795F2103}"/>
              </a:ext>
            </a:extLst>
          </p:cNvPr>
          <p:cNvSpPr>
            <a:spLocks noGrp="1"/>
          </p:cNvSpPr>
          <p:nvPr>
            <p:ph type="sldNum" sz="quarter" idx="12"/>
          </p:nvPr>
        </p:nvSpPr>
        <p:spPr/>
        <p:txBody>
          <a:bodyPr/>
          <a:lstStyle/>
          <a:p>
            <a:fld id="{B8DACC02-A2BD-4578-8E03-6D891060A695}" type="slidenum">
              <a:rPr lang="en-US" smtClean="0"/>
              <a:t>21</a:t>
            </a:fld>
            <a:endParaRPr lang="en-US"/>
          </a:p>
        </p:txBody>
      </p:sp>
      <p:pic>
        <p:nvPicPr>
          <p:cNvPr id="2050" name="Picture 2" descr="Dropbox - TjDeeD">
            <a:extLst>
              <a:ext uri="{FF2B5EF4-FFF2-40B4-BE49-F238E27FC236}">
                <a16:creationId xmlns:a16="http://schemas.microsoft.com/office/drawing/2014/main" id="{E0E80EB8-8BCF-42AF-BA7A-39D68BE7FD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8512" y="137877"/>
            <a:ext cx="2965704" cy="92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853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3E3-699E-50C6-8026-C4CA7AE8DF34}"/>
              </a:ext>
            </a:extLst>
          </p:cNvPr>
          <p:cNvSpPr>
            <a:spLocks noGrp="1"/>
          </p:cNvSpPr>
          <p:nvPr>
            <p:ph type="title"/>
          </p:nvPr>
        </p:nvSpPr>
        <p:spPr/>
        <p:txBody>
          <a:bodyPr/>
          <a:lstStyle/>
          <a:p>
            <a:r>
              <a:rPr lang="en-US" dirty="0"/>
              <a:t>Business Model Canvas</a:t>
            </a:r>
          </a:p>
        </p:txBody>
      </p:sp>
      <p:sp>
        <p:nvSpPr>
          <p:cNvPr id="3" name="Content Placeholder 2">
            <a:extLst>
              <a:ext uri="{FF2B5EF4-FFF2-40B4-BE49-F238E27FC236}">
                <a16:creationId xmlns:a16="http://schemas.microsoft.com/office/drawing/2014/main" id="{1B4BE255-954A-AFEA-C031-6365D567DFBE}"/>
              </a:ext>
            </a:extLst>
          </p:cNvPr>
          <p:cNvSpPr>
            <a:spLocks noGrp="1"/>
          </p:cNvSpPr>
          <p:nvPr>
            <p:ph idx="1"/>
          </p:nvPr>
        </p:nvSpPr>
        <p:spPr/>
        <p:txBody>
          <a:bodyPr/>
          <a:lstStyle/>
          <a:p>
            <a:r>
              <a:rPr lang="en-US" dirty="0"/>
              <a:t>The Business Model Canvas is a strategic management tool that allows businesses to visualize and design their business model. </a:t>
            </a:r>
          </a:p>
          <a:p>
            <a:r>
              <a:rPr lang="en-US" dirty="0"/>
              <a:t>It was developed by Alexander Osterwalder and Yves Pigneur and is widely used by entrepreneurs, innovators, and managers to create and iterate on their business models.</a:t>
            </a:r>
          </a:p>
          <a:p>
            <a:r>
              <a:rPr lang="en-US" dirty="0"/>
              <a:t>The Business Model Canvas is a flexible tool that allows businesses to iterate and refine their business models as they grow and learn. </a:t>
            </a:r>
          </a:p>
          <a:p>
            <a:r>
              <a:rPr lang="en-US" dirty="0"/>
              <a:t>It encourages a customer-centric approach, focusing on delivering value to customers while ensuring that the business can generate revenue and profit from its activities.</a:t>
            </a:r>
          </a:p>
          <a:p>
            <a:endParaRPr lang="en-US" dirty="0"/>
          </a:p>
        </p:txBody>
      </p:sp>
      <p:sp>
        <p:nvSpPr>
          <p:cNvPr id="4" name="Slide Number Placeholder 3">
            <a:extLst>
              <a:ext uri="{FF2B5EF4-FFF2-40B4-BE49-F238E27FC236}">
                <a16:creationId xmlns:a16="http://schemas.microsoft.com/office/drawing/2014/main" id="{8FBBA70F-04BF-319A-F7DA-88F407202197}"/>
              </a:ext>
            </a:extLst>
          </p:cNvPr>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128868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3E3-699E-50C6-8026-C4CA7AE8DF34}"/>
              </a:ext>
            </a:extLst>
          </p:cNvPr>
          <p:cNvSpPr>
            <a:spLocks noGrp="1"/>
          </p:cNvSpPr>
          <p:nvPr>
            <p:ph type="title"/>
          </p:nvPr>
        </p:nvSpPr>
        <p:spPr/>
        <p:txBody>
          <a:bodyPr/>
          <a:lstStyle/>
          <a:p>
            <a:r>
              <a:rPr lang="en-US" dirty="0"/>
              <a:t>Business Model Canvas</a:t>
            </a:r>
          </a:p>
        </p:txBody>
      </p:sp>
      <p:sp>
        <p:nvSpPr>
          <p:cNvPr id="4" name="Slide Number Placeholder 3">
            <a:extLst>
              <a:ext uri="{FF2B5EF4-FFF2-40B4-BE49-F238E27FC236}">
                <a16:creationId xmlns:a16="http://schemas.microsoft.com/office/drawing/2014/main" id="{8FBBA70F-04BF-319A-F7DA-88F407202197}"/>
              </a:ext>
            </a:extLst>
          </p:cNvPr>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4098" name="Picture 2" descr="Business Model Canvas - Wikipedia">
            <a:extLst>
              <a:ext uri="{FF2B5EF4-FFF2-40B4-BE49-F238E27FC236}">
                <a16:creationId xmlns:a16="http://schemas.microsoft.com/office/drawing/2014/main" id="{7A513BF5-FEE9-9942-9727-0C118D7DA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46" t="2966" r="2137" b="9000"/>
          <a:stretch/>
        </p:blipFill>
        <p:spPr bwMode="auto">
          <a:xfrm>
            <a:off x="1693717" y="1207299"/>
            <a:ext cx="8156865" cy="5313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312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3E3-699E-50C6-8026-C4CA7AE8DF34}"/>
              </a:ext>
            </a:extLst>
          </p:cNvPr>
          <p:cNvSpPr>
            <a:spLocks noGrp="1"/>
          </p:cNvSpPr>
          <p:nvPr>
            <p:ph type="title"/>
          </p:nvPr>
        </p:nvSpPr>
        <p:spPr/>
        <p:txBody>
          <a:bodyPr/>
          <a:lstStyle/>
          <a:p>
            <a:r>
              <a:rPr lang="en-US" dirty="0"/>
              <a:t>Business Model Canvas</a:t>
            </a:r>
          </a:p>
        </p:txBody>
      </p:sp>
      <p:sp>
        <p:nvSpPr>
          <p:cNvPr id="4" name="Slide Number Placeholder 3">
            <a:extLst>
              <a:ext uri="{FF2B5EF4-FFF2-40B4-BE49-F238E27FC236}">
                <a16:creationId xmlns:a16="http://schemas.microsoft.com/office/drawing/2014/main" id="{8FBBA70F-04BF-319A-F7DA-88F407202197}"/>
              </a:ext>
            </a:extLst>
          </p:cNvPr>
          <p:cNvSpPr>
            <a:spLocks noGrp="1"/>
          </p:cNvSpPr>
          <p:nvPr>
            <p:ph type="sldNum" sz="quarter" idx="12"/>
          </p:nvPr>
        </p:nvSpPr>
        <p:spPr/>
        <p:txBody>
          <a:bodyPr/>
          <a:lstStyle/>
          <a:p>
            <a:fld id="{B8DACC02-A2BD-4578-8E03-6D891060A695}" type="slidenum">
              <a:rPr lang="en-US" smtClean="0"/>
              <a:pPr/>
              <a:t>24</a:t>
            </a:fld>
            <a:endParaRPr lang="en-US" dirty="0"/>
          </a:p>
        </p:txBody>
      </p:sp>
      <p:pic>
        <p:nvPicPr>
          <p:cNvPr id="7" name="Picture 6">
            <a:extLst>
              <a:ext uri="{FF2B5EF4-FFF2-40B4-BE49-F238E27FC236}">
                <a16:creationId xmlns:a16="http://schemas.microsoft.com/office/drawing/2014/main" id="{7CF035FF-5A96-4CFE-A8EE-63E48EF9AB3F}"/>
              </a:ext>
            </a:extLst>
          </p:cNvPr>
          <p:cNvPicPr>
            <a:picLocks noChangeAspect="1"/>
          </p:cNvPicPr>
          <p:nvPr/>
        </p:nvPicPr>
        <p:blipFill rotWithShape="1">
          <a:blip r:embed="rId2">
            <a:extLst>
              <a:ext uri="{28A0092B-C50C-407E-A947-70E740481C1C}">
                <a14:useLocalDpi xmlns:a14="http://schemas.microsoft.com/office/drawing/2010/main" val="0"/>
              </a:ext>
            </a:extLst>
          </a:blip>
          <a:srcRect l="13948" t="19733" r="14772" b="3670"/>
          <a:stretch/>
        </p:blipFill>
        <p:spPr>
          <a:xfrm>
            <a:off x="1106424" y="1207300"/>
            <a:ext cx="8778240" cy="5211772"/>
          </a:xfrm>
          <a:prstGeom prst="rect">
            <a:avLst/>
          </a:prstGeom>
        </p:spPr>
      </p:pic>
    </p:spTree>
    <p:extLst>
      <p:ext uri="{BB962C8B-B14F-4D97-AF65-F5344CB8AC3E}">
        <p14:creationId xmlns:p14="http://schemas.microsoft.com/office/powerpoint/2010/main" val="2484869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3E3-699E-50C6-8026-C4CA7AE8DF34}"/>
              </a:ext>
            </a:extLst>
          </p:cNvPr>
          <p:cNvSpPr>
            <a:spLocks noGrp="1"/>
          </p:cNvSpPr>
          <p:nvPr>
            <p:ph type="title"/>
          </p:nvPr>
        </p:nvSpPr>
        <p:spPr/>
        <p:txBody>
          <a:bodyPr/>
          <a:lstStyle/>
          <a:p>
            <a:r>
              <a:rPr lang="en-US" dirty="0"/>
              <a:t>Business Model Canvas</a:t>
            </a:r>
          </a:p>
        </p:txBody>
      </p:sp>
      <p:sp>
        <p:nvSpPr>
          <p:cNvPr id="3" name="Content Placeholder 2">
            <a:extLst>
              <a:ext uri="{FF2B5EF4-FFF2-40B4-BE49-F238E27FC236}">
                <a16:creationId xmlns:a16="http://schemas.microsoft.com/office/drawing/2014/main" id="{1B4BE255-954A-AFEA-C031-6365D567DFBE}"/>
              </a:ext>
            </a:extLst>
          </p:cNvPr>
          <p:cNvSpPr>
            <a:spLocks noGrp="1"/>
          </p:cNvSpPr>
          <p:nvPr>
            <p:ph idx="1"/>
          </p:nvPr>
        </p:nvSpPr>
        <p:spPr/>
        <p:txBody>
          <a:bodyPr>
            <a:normAutofit/>
          </a:bodyPr>
          <a:lstStyle/>
          <a:p>
            <a:r>
              <a:rPr lang="en-US" dirty="0"/>
              <a:t>Customer Segments: Identifying the specific groups of customers that the business will serve.</a:t>
            </a:r>
          </a:p>
          <a:p>
            <a:r>
              <a:rPr lang="en-US" dirty="0"/>
              <a:t>Value Proposition: Describing the unique value that the business will offer to its customers.</a:t>
            </a:r>
          </a:p>
          <a:p>
            <a:r>
              <a:rPr lang="en-US" dirty="0"/>
              <a:t>Channels: Defining the different channels through which the business will reach its customers and deliver its value proposition.</a:t>
            </a:r>
          </a:p>
        </p:txBody>
      </p:sp>
      <p:sp>
        <p:nvSpPr>
          <p:cNvPr id="4" name="Slide Number Placeholder 3">
            <a:extLst>
              <a:ext uri="{FF2B5EF4-FFF2-40B4-BE49-F238E27FC236}">
                <a16:creationId xmlns:a16="http://schemas.microsoft.com/office/drawing/2014/main" id="{8FBBA70F-04BF-319A-F7DA-88F407202197}"/>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269557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3E3-699E-50C6-8026-C4CA7AE8DF34}"/>
              </a:ext>
            </a:extLst>
          </p:cNvPr>
          <p:cNvSpPr>
            <a:spLocks noGrp="1"/>
          </p:cNvSpPr>
          <p:nvPr>
            <p:ph type="title"/>
          </p:nvPr>
        </p:nvSpPr>
        <p:spPr/>
        <p:txBody>
          <a:bodyPr/>
          <a:lstStyle/>
          <a:p>
            <a:r>
              <a:rPr lang="en-US" dirty="0"/>
              <a:t>Business Model Canvas</a:t>
            </a:r>
          </a:p>
        </p:txBody>
      </p:sp>
      <p:sp>
        <p:nvSpPr>
          <p:cNvPr id="3" name="Content Placeholder 2">
            <a:extLst>
              <a:ext uri="{FF2B5EF4-FFF2-40B4-BE49-F238E27FC236}">
                <a16:creationId xmlns:a16="http://schemas.microsoft.com/office/drawing/2014/main" id="{1B4BE255-954A-AFEA-C031-6365D567DFBE}"/>
              </a:ext>
            </a:extLst>
          </p:cNvPr>
          <p:cNvSpPr>
            <a:spLocks noGrp="1"/>
          </p:cNvSpPr>
          <p:nvPr>
            <p:ph idx="1"/>
          </p:nvPr>
        </p:nvSpPr>
        <p:spPr/>
        <p:txBody>
          <a:bodyPr>
            <a:normAutofit/>
          </a:bodyPr>
          <a:lstStyle/>
          <a:p>
            <a:r>
              <a:rPr lang="en-US" dirty="0"/>
              <a:t>Customer Relationships: Identifying the types of relationships that the business will establish with its customers, such as personal assistance, self-service, or automated services.</a:t>
            </a:r>
          </a:p>
          <a:p>
            <a:r>
              <a:rPr lang="en-US" dirty="0"/>
              <a:t>Revenue Streams: Identifying the ways in which the business will generate revenue, such as product sales, subscription fees, or usage-based fees.</a:t>
            </a:r>
          </a:p>
          <a:p>
            <a:r>
              <a:rPr lang="en-US" dirty="0"/>
              <a:t>Key Resources: Identifying the essential resources that the business will need to create and deliver its value proposition, such as personnel, technology, or facilities.</a:t>
            </a:r>
          </a:p>
        </p:txBody>
      </p:sp>
      <p:sp>
        <p:nvSpPr>
          <p:cNvPr id="4" name="Slide Number Placeholder 3">
            <a:extLst>
              <a:ext uri="{FF2B5EF4-FFF2-40B4-BE49-F238E27FC236}">
                <a16:creationId xmlns:a16="http://schemas.microsoft.com/office/drawing/2014/main" id="{8FBBA70F-04BF-319A-F7DA-88F407202197}"/>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963093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3E3-699E-50C6-8026-C4CA7AE8DF34}"/>
              </a:ext>
            </a:extLst>
          </p:cNvPr>
          <p:cNvSpPr>
            <a:spLocks noGrp="1"/>
          </p:cNvSpPr>
          <p:nvPr>
            <p:ph type="title"/>
          </p:nvPr>
        </p:nvSpPr>
        <p:spPr/>
        <p:txBody>
          <a:bodyPr/>
          <a:lstStyle/>
          <a:p>
            <a:r>
              <a:rPr lang="en-US" dirty="0"/>
              <a:t>Business Model Canvas</a:t>
            </a:r>
          </a:p>
        </p:txBody>
      </p:sp>
      <p:sp>
        <p:nvSpPr>
          <p:cNvPr id="3" name="Content Placeholder 2">
            <a:extLst>
              <a:ext uri="{FF2B5EF4-FFF2-40B4-BE49-F238E27FC236}">
                <a16:creationId xmlns:a16="http://schemas.microsoft.com/office/drawing/2014/main" id="{1B4BE255-954A-AFEA-C031-6365D567DFBE}"/>
              </a:ext>
            </a:extLst>
          </p:cNvPr>
          <p:cNvSpPr>
            <a:spLocks noGrp="1"/>
          </p:cNvSpPr>
          <p:nvPr>
            <p:ph idx="1"/>
          </p:nvPr>
        </p:nvSpPr>
        <p:spPr/>
        <p:txBody>
          <a:bodyPr>
            <a:normAutofit/>
          </a:bodyPr>
          <a:lstStyle/>
          <a:p>
            <a:r>
              <a:rPr lang="en-US" dirty="0"/>
              <a:t>Key Activities: Identifying the critical activities that the business will need to perform to create and deliver its value proposition, such as product development, marketing, or customer support.</a:t>
            </a:r>
          </a:p>
          <a:p>
            <a:r>
              <a:rPr lang="en-US" dirty="0"/>
              <a:t>Key Partners: Identifying the strategic partnerships that the business will form to support its operations, such as suppliers, distributors, or complementary service providers.</a:t>
            </a:r>
          </a:p>
          <a:p>
            <a:r>
              <a:rPr lang="en-US" dirty="0"/>
              <a:t>Cost Structure: Identifying the costs associated with creating and delivering the business's value proposition, including fixed and variable costs.</a:t>
            </a:r>
          </a:p>
        </p:txBody>
      </p:sp>
      <p:sp>
        <p:nvSpPr>
          <p:cNvPr id="4" name="Slide Number Placeholder 3">
            <a:extLst>
              <a:ext uri="{FF2B5EF4-FFF2-40B4-BE49-F238E27FC236}">
                <a16:creationId xmlns:a16="http://schemas.microsoft.com/office/drawing/2014/main" id="{8FBBA70F-04BF-319A-F7DA-88F407202197}"/>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956916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A4CC-8194-952A-943A-B6CF6D133694}"/>
              </a:ext>
            </a:extLst>
          </p:cNvPr>
          <p:cNvSpPr>
            <a:spLocks noGrp="1"/>
          </p:cNvSpPr>
          <p:nvPr>
            <p:ph type="title"/>
          </p:nvPr>
        </p:nvSpPr>
        <p:spPr/>
        <p:txBody>
          <a:bodyPr/>
          <a:lstStyle/>
          <a:p>
            <a:r>
              <a:rPr lang="en-US"/>
              <a:t>Business Model Canvas</a:t>
            </a:r>
            <a:endParaRPr lang="en-US" dirty="0"/>
          </a:p>
        </p:txBody>
      </p:sp>
      <p:sp>
        <p:nvSpPr>
          <p:cNvPr id="3" name="Content Placeholder 2">
            <a:extLst>
              <a:ext uri="{FF2B5EF4-FFF2-40B4-BE49-F238E27FC236}">
                <a16:creationId xmlns:a16="http://schemas.microsoft.com/office/drawing/2014/main" id="{A5E0C1B1-C7CA-D401-F1A4-A82CF93F0893}"/>
              </a:ext>
            </a:extLst>
          </p:cNvPr>
          <p:cNvSpPr>
            <a:spLocks noGrp="1"/>
          </p:cNvSpPr>
          <p:nvPr>
            <p:ph idx="1"/>
          </p:nvPr>
        </p:nvSpPr>
        <p:spPr/>
        <p:txBody>
          <a:bodyPr>
            <a:normAutofit/>
          </a:bodyPr>
          <a:lstStyle/>
          <a:p>
            <a:r>
              <a:rPr lang="en-US" dirty="0"/>
              <a:t>Benefits</a:t>
            </a:r>
          </a:p>
          <a:p>
            <a:pPr lvl="1">
              <a:lnSpc>
                <a:spcPct val="150000"/>
              </a:lnSpc>
            </a:pPr>
            <a:r>
              <a:rPr lang="en-US" dirty="0"/>
              <a:t>Clarity and focus</a:t>
            </a:r>
          </a:p>
          <a:p>
            <a:pPr lvl="1">
              <a:lnSpc>
                <a:spcPct val="150000"/>
              </a:lnSpc>
            </a:pPr>
            <a:r>
              <a:rPr lang="en-US" dirty="0"/>
              <a:t>Innovation and creativity</a:t>
            </a:r>
          </a:p>
          <a:p>
            <a:pPr lvl="1">
              <a:lnSpc>
                <a:spcPct val="150000"/>
              </a:lnSpc>
            </a:pPr>
            <a:r>
              <a:rPr lang="en-US" dirty="0"/>
              <a:t>Collaboration and communication</a:t>
            </a:r>
          </a:p>
          <a:p>
            <a:pPr lvl="1">
              <a:lnSpc>
                <a:spcPct val="150000"/>
              </a:lnSpc>
            </a:pPr>
            <a:r>
              <a:rPr lang="en-US" dirty="0"/>
              <a:t>Adaptability and flexibility</a:t>
            </a:r>
          </a:p>
          <a:p>
            <a:pPr lvl="1">
              <a:lnSpc>
                <a:spcPct val="150000"/>
              </a:lnSpc>
            </a:pPr>
            <a:r>
              <a:rPr lang="en-US" dirty="0"/>
              <a:t>Cost savings</a:t>
            </a:r>
          </a:p>
          <a:p>
            <a:pPr lvl="1">
              <a:lnSpc>
                <a:spcPct val="150000"/>
              </a:lnSpc>
            </a:pPr>
            <a:r>
              <a:rPr lang="en-US" dirty="0"/>
              <a:t>Scalability</a:t>
            </a:r>
          </a:p>
        </p:txBody>
      </p:sp>
      <p:sp>
        <p:nvSpPr>
          <p:cNvPr id="4" name="Slide Number Placeholder 3">
            <a:extLst>
              <a:ext uri="{FF2B5EF4-FFF2-40B4-BE49-F238E27FC236}">
                <a16:creationId xmlns:a16="http://schemas.microsoft.com/office/drawing/2014/main" id="{B7A0934E-8F2D-2119-F3C4-20B09F9A01F2}"/>
              </a:ext>
            </a:extLst>
          </p:cNvPr>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5" name="Picture 4" descr="Silver metal newtons cradle">
            <a:extLst>
              <a:ext uri="{FF2B5EF4-FFF2-40B4-BE49-F238E27FC236}">
                <a16:creationId xmlns:a16="http://schemas.microsoft.com/office/drawing/2014/main" id="{729078B9-81A7-1936-78D1-EC092E9AD3D7}"/>
              </a:ext>
            </a:extLst>
          </p:cNvPr>
          <p:cNvPicPr>
            <a:picLocks noChangeAspect="1"/>
          </p:cNvPicPr>
          <p:nvPr/>
        </p:nvPicPr>
        <p:blipFill rotWithShape="1">
          <a:blip r:embed="rId2"/>
          <a:srcRect l="6274" r="8718" b="23787"/>
          <a:stretch/>
        </p:blipFill>
        <p:spPr>
          <a:xfrm>
            <a:off x="5850795" y="1330036"/>
            <a:ext cx="6241014" cy="3958668"/>
          </a:xfrm>
          <a:prstGeom prst="rect">
            <a:avLst/>
          </a:prstGeom>
        </p:spPr>
      </p:pic>
    </p:spTree>
    <p:extLst>
      <p:ext uri="{BB962C8B-B14F-4D97-AF65-F5344CB8AC3E}">
        <p14:creationId xmlns:p14="http://schemas.microsoft.com/office/powerpoint/2010/main" val="2879368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386D9E-2594-448D-9FC3-58E63ACE4401}"/>
              </a:ext>
            </a:extLst>
          </p:cNvPr>
          <p:cNvSpPr>
            <a:spLocks noGrp="1"/>
          </p:cNvSpPr>
          <p:nvPr>
            <p:ph type="sldNum" sz="quarter" idx="12"/>
          </p:nvPr>
        </p:nvSpPr>
        <p:spPr/>
        <p:txBody>
          <a:bodyPr/>
          <a:lstStyle/>
          <a:p>
            <a:fld id="{B8DACC02-A2BD-4578-8E03-6D891060A695}" type="slidenum">
              <a:rPr lang="en-US" smtClean="0"/>
              <a:pPr/>
              <a:t>29</a:t>
            </a:fld>
            <a:endParaRPr lang="en-US" dirty="0"/>
          </a:p>
        </p:txBody>
      </p:sp>
      <p:pic>
        <p:nvPicPr>
          <p:cNvPr id="1026" name="Picture 2" descr="Building blocks of a business model canvas">
            <a:extLst>
              <a:ext uri="{FF2B5EF4-FFF2-40B4-BE49-F238E27FC236}">
                <a16:creationId xmlns:a16="http://schemas.microsoft.com/office/drawing/2014/main" id="{EEA3E06E-242E-434C-9E23-FABC17CC5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00" y="0"/>
            <a:ext cx="46720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76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FA249D-CC91-C9E2-B898-538AD4DC89A9}"/>
              </a:ext>
            </a:extLst>
          </p:cNvPr>
          <p:cNvSpPr>
            <a:spLocks noGrp="1"/>
          </p:cNvSpPr>
          <p:nvPr>
            <p:ph type="title"/>
          </p:nvPr>
        </p:nvSpPr>
        <p:spPr/>
        <p:txBody>
          <a:bodyPr/>
          <a:lstStyle/>
          <a:p>
            <a:r>
              <a:rPr lang="en-US" dirty="0"/>
              <a:t>Platforms</a:t>
            </a:r>
          </a:p>
        </p:txBody>
      </p:sp>
      <p:sp>
        <p:nvSpPr>
          <p:cNvPr id="6" name="Text Placeholder 5">
            <a:extLst>
              <a:ext uri="{FF2B5EF4-FFF2-40B4-BE49-F238E27FC236}">
                <a16:creationId xmlns:a16="http://schemas.microsoft.com/office/drawing/2014/main" id="{4CBA0FA8-29D7-33A6-975C-E2A3C5CEE0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3A3D644-68D1-CFB9-D8EA-BE320FC11FED}"/>
              </a:ext>
            </a:extLst>
          </p:cNvPr>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3261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D89C-AA9F-C0C2-3FE8-1FE41CC45587}"/>
              </a:ext>
            </a:extLst>
          </p:cNvPr>
          <p:cNvSpPr>
            <a:spLocks noGrp="1"/>
          </p:cNvSpPr>
          <p:nvPr>
            <p:ph type="title"/>
          </p:nvPr>
        </p:nvSpPr>
        <p:spPr/>
        <p:txBody>
          <a:bodyPr/>
          <a:lstStyle/>
          <a:p>
            <a:r>
              <a:rPr lang="en-US" dirty="0"/>
              <a:t>Value Proposition Canvas</a:t>
            </a:r>
          </a:p>
        </p:txBody>
      </p:sp>
      <p:sp>
        <p:nvSpPr>
          <p:cNvPr id="3" name="Content Placeholder 2">
            <a:extLst>
              <a:ext uri="{FF2B5EF4-FFF2-40B4-BE49-F238E27FC236}">
                <a16:creationId xmlns:a16="http://schemas.microsoft.com/office/drawing/2014/main" id="{8426B1C2-28DE-9E89-879B-7DFC85BA65E1}"/>
              </a:ext>
            </a:extLst>
          </p:cNvPr>
          <p:cNvSpPr>
            <a:spLocks noGrp="1"/>
          </p:cNvSpPr>
          <p:nvPr>
            <p:ph idx="1"/>
          </p:nvPr>
        </p:nvSpPr>
        <p:spPr/>
        <p:txBody>
          <a:bodyPr>
            <a:normAutofit/>
          </a:bodyPr>
          <a:lstStyle/>
          <a:p>
            <a:r>
              <a:rPr lang="en-US" dirty="0"/>
              <a:t>It is a strategic management tool that helps businesses clarify their value proposition and identify the key elements that distinguish them from competitors. </a:t>
            </a:r>
          </a:p>
          <a:p>
            <a:r>
              <a:rPr lang="en-US" dirty="0"/>
              <a:t>It is a visual representation of the value that a business offers to its customers, and it is used to guide product development, marketing, and sales efforts.</a:t>
            </a:r>
          </a:p>
        </p:txBody>
      </p:sp>
      <p:sp>
        <p:nvSpPr>
          <p:cNvPr id="4" name="Slide Number Placeholder 3">
            <a:extLst>
              <a:ext uri="{FF2B5EF4-FFF2-40B4-BE49-F238E27FC236}">
                <a16:creationId xmlns:a16="http://schemas.microsoft.com/office/drawing/2014/main" id="{850F5507-9A77-7552-5AA7-285E4CDA40CB}"/>
              </a:ext>
            </a:extLst>
          </p:cNvPr>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62964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D89C-AA9F-C0C2-3FE8-1FE41CC45587}"/>
              </a:ext>
            </a:extLst>
          </p:cNvPr>
          <p:cNvSpPr>
            <a:spLocks noGrp="1"/>
          </p:cNvSpPr>
          <p:nvPr>
            <p:ph type="title"/>
          </p:nvPr>
        </p:nvSpPr>
        <p:spPr/>
        <p:txBody>
          <a:bodyPr/>
          <a:lstStyle/>
          <a:p>
            <a:r>
              <a:rPr lang="en-US" dirty="0"/>
              <a:t>Value Proposition Canvas</a:t>
            </a:r>
          </a:p>
        </p:txBody>
      </p:sp>
      <p:sp>
        <p:nvSpPr>
          <p:cNvPr id="4" name="Slide Number Placeholder 3">
            <a:extLst>
              <a:ext uri="{FF2B5EF4-FFF2-40B4-BE49-F238E27FC236}">
                <a16:creationId xmlns:a16="http://schemas.microsoft.com/office/drawing/2014/main" id="{850F5507-9A77-7552-5AA7-285E4CDA40CB}"/>
              </a:ext>
            </a:extLst>
          </p:cNvPr>
          <p:cNvSpPr>
            <a:spLocks noGrp="1"/>
          </p:cNvSpPr>
          <p:nvPr>
            <p:ph type="sldNum" sz="quarter" idx="12"/>
          </p:nvPr>
        </p:nvSpPr>
        <p:spPr/>
        <p:txBody>
          <a:bodyPr/>
          <a:lstStyle/>
          <a:p>
            <a:fld id="{B8DACC02-A2BD-4578-8E03-6D891060A695}" type="slidenum">
              <a:rPr lang="en-US" smtClean="0"/>
              <a:pPr/>
              <a:t>31</a:t>
            </a:fld>
            <a:endParaRPr lang="en-US" dirty="0"/>
          </a:p>
        </p:txBody>
      </p:sp>
      <p:pic>
        <p:nvPicPr>
          <p:cNvPr id="8" name="Picture 7" descr="Diagram of a diagram of a customer proposal&#10;&#10;Description automatically generated">
            <a:extLst>
              <a:ext uri="{FF2B5EF4-FFF2-40B4-BE49-F238E27FC236}">
                <a16:creationId xmlns:a16="http://schemas.microsoft.com/office/drawing/2014/main" id="{49812E40-A558-299F-1269-1833E1312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613" y="1403972"/>
            <a:ext cx="8020050" cy="4892231"/>
          </a:xfrm>
          <a:prstGeom prst="rect">
            <a:avLst/>
          </a:prstGeom>
        </p:spPr>
      </p:pic>
    </p:spTree>
    <p:extLst>
      <p:ext uri="{BB962C8B-B14F-4D97-AF65-F5344CB8AC3E}">
        <p14:creationId xmlns:p14="http://schemas.microsoft.com/office/powerpoint/2010/main" val="2484800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D89C-AA9F-C0C2-3FE8-1FE41CC45587}"/>
              </a:ext>
            </a:extLst>
          </p:cNvPr>
          <p:cNvSpPr>
            <a:spLocks noGrp="1"/>
          </p:cNvSpPr>
          <p:nvPr>
            <p:ph type="title"/>
          </p:nvPr>
        </p:nvSpPr>
        <p:spPr/>
        <p:txBody>
          <a:bodyPr/>
          <a:lstStyle/>
          <a:p>
            <a:r>
              <a:rPr lang="en-US" dirty="0"/>
              <a:t>Value Proposition Canvas</a:t>
            </a:r>
          </a:p>
        </p:txBody>
      </p:sp>
      <p:sp>
        <p:nvSpPr>
          <p:cNvPr id="4" name="Slide Number Placeholder 3">
            <a:extLst>
              <a:ext uri="{FF2B5EF4-FFF2-40B4-BE49-F238E27FC236}">
                <a16:creationId xmlns:a16="http://schemas.microsoft.com/office/drawing/2014/main" id="{850F5507-9A77-7552-5AA7-285E4CDA40CB}"/>
              </a:ext>
            </a:extLst>
          </p:cNvPr>
          <p:cNvSpPr>
            <a:spLocks noGrp="1"/>
          </p:cNvSpPr>
          <p:nvPr>
            <p:ph type="sldNum" sz="quarter" idx="12"/>
          </p:nvPr>
        </p:nvSpPr>
        <p:spPr/>
        <p:txBody>
          <a:bodyPr/>
          <a:lstStyle/>
          <a:p>
            <a:fld id="{B8DACC02-A2BD-4578-8E03-6D891060A695}" type="slidenum">
              <a:rPr lang="en-US" smtClean="0"/>
              <a:pPr/>
              <a:t>32</a:t>
            </a:fld>
            <a:endParaRPr lang="en-US" dirty="0"/>
          </a:p>
        </p:txBody>
      </p:sp>
      <p:pic>
        <p:nvPicPr>
          <p:cNvPr id="2050" name="Picture 2" descr="Creating the Value Proposition Canvas was a much harder exercise than I  first anticipated. | by Stephen Jones | Medium">
            <a:extLst>
              <a:ext uri="{FF2B5EF4-FFF2-40B4-BE49-F238E27FC236}">
                <a16:creationId xmlns:a16="http://schemas.microsoft.com/office/drawing/2014/main" id="{384D94EE-7291-4441-9EA1-F30092870B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6" t="10267" r="2458" b="10933"/>
          <a:stretch/>
        </p:blipFill>
        <p:spPr bwMode="auto">
          <a:xfrm>
            <a:off x="969264" y="1214058"/>
            <a:ext cx="9857232" cy="5272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877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D89C-AA9F-C0C2-3FE8-1FE41CC45587}"/>
              </a:ext>
            </a:extLst>
          </p:cNvPr>
          <p:cNvSpPr>
            <a:spLocks noGrp="1"/>
          </p:cNvSpPr>
          <p:nvPr>
            <p:ph type="title"/>
          </p:nvPr>
        </p:nvSpPr>
        <p:spPr/>
        <p:txBody>
          <a:bodyPr/>
          <a:lstStyle/>
          <a:p>
            <a:r>
              <a:rPr lang="en-US" dirty="0"/>
              <a:t>Value Proposition Canvas</a:t>
            </a:r>
          </a:p>
        </p:txBody>
      </p:sp>
      <p:sp>
        <p:nvSpPr>
          <p:cNvPr id="3" name="Content Placeholder 2">
            <a:extLst>
              <a:ext uri="{FF2B5EF4-FFF2-40B4-BE49-F238E27FC236}">
                <a16:creationId xmlns:a16="http://schemas.microsoft.com/office/drawing/2014/main" id="{8426B1C2-28DE-9E89-879B-7DFC85BA65E1}"/>
              </a:ext>
            </a:extLst>
          </p:cNvPr>
          <p:cNvSpPr>
            <a:spLocks noGrp="1"/>
          </p:cNvSpPr>
          <p:nvPr>
            <p:ph idx="1"/>
          </p:nvPr>
        </p:nvSpPr>
        <p:spPr/>
        <p:txBody>
          <a:bodyPr>
            <a:normAutofit/>
          </a:bodyPr>
          <a:lstStyle/>
          <a:p>
            <a:r>
              <a:rPr lang="en-US" dirty="0"/>
              <a:t>The Value Proposition Canvas consists of two main components: the customer profile and the value map.</a:t>
            </a:r>
          </a:p>
          <a:p>
            <a:pPr lvl="1"/>
            <a:r>
              <a:rPr lang="en-US" dirty="0"/>
              <a:t>Customer Profile</a:t>
            </a:r>
          </a:p>
          <a:p>
            <a:pPr lvl="2"/>
            <a:r>
              <a:rPr lang="en-US" dirty="0"/>
              <a:t>This section of the canvas is used to describe the customer segment that the business is targeting. </a:t>
            </a:r>
          </a:p>
          <a:p>
            <a:pPr lvl="2"/>
            <a:r>
              <a:rPr lang="en-US" dirty="0"/>
              <a:t>It includes details such as the customer's age, gender, location, income level, interests, and pain points. </a:t>
            </a:r>
          </a:p>
          <a:p>
            <a:pPr lvl="2"/>
            <a:r>
              <a:rPr lang="en-US" dirty="0"/>
              <a:t>The customer profile helps businesses understand their target audience and tailor their value proposition to meet their needs.</a:t>
            </a:r>
          </a:p>
        </p:txBody>
      </p:sp>
      <p:sp>
        <p:nvSpPr>
          <p:cNvPr id="4" name="Slide Number Placeholder 3">
            <a:extLst>
              <a:ext uri="{FF2B5EF4-FFF2-40B4-BE49-F238E27FC236}">
                <a16:creationId xmlns:a16="http://schemas.microsoft.com/office/drawing/2014/main" id="{850F5507-9A77-7552-5AA7-285E4CDA40CB}"/>
              </a:ext>
            </a:extLst>
          </p:cNvPr>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4151231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D89C-AA9F-C0C2-3FE8-1FE41CC45587}"/>
              </a:ext>
            </a:extLst>
          </p:cNvPr>
          <p:cNvSpPr>
            <a:spLocks noGrp="1"/>
          </p:cNvSpPr>
          <p:nvPr>
            <p:ph type="title"/>
          </p:nvPr>
        </p:nvSpPr>
        <p:spPr/>
        <p:txBody>
          <a:bodyPr/>
          <a:lstStyle/>
          <a:p>
            <a:r>
              <a:rPr lang="en-US" dirty="0"/>
              <a:t>Value Proposition Canvas</a:t>
            </a:r>
          </a:p>
        </p:txBody>
      </p:sp>
      <p:sp>
        <p:nvSpPr>
          <p:cNvPr id="3" name="Content Placeholder 2">
            <a:extLst>
              <a:ext uri="{FF2B5EF4-FFF2-40B4-BE49-F238E27FC236}">
                <a16:creationId xmlns:a16="http://schemas.microsoft.com/office/drawing/2014/main" id="{8426B1C2-28DE-9E89-879B-7DFC85BA65E1}"/>
              </a:ext>
            </a:extLst>
          </p:cNvPr>
          <p:cNvSpPr>
            <a:spLocks noGrp="1"/>
          </p:cNvSpPr>
          <p:nvPr>
            <p:ph idx="1"/>
          </p:nvPr>
        </p:nvSpPr>
        <p:spPr/>
        <p:txBody>
          <a:bodyPr>
            <a:normAutofit/>
          </a:bodyPr>
          <a:lstStyle/>
          <a:p>
            <a:r>
              <a:rPr lang="en-US" dirty="0"/>
              <a:t>The Value Proposition Canvas consists of two main components: the customer profile and the value map.</a:t>
            </a:r>
          </a:p>
          <a:p>
            <a:pPr lvl="1"/>
            <a:r>
              <a:rPr lang="en-US" dirty="0"/>
              <a:t>Value Map</a:t>
            </a:r>
          </a:p>
          <a:p>
            <a:pPr lvl="2"/>
            <a:r>
              <a:rPr lang="en-US" dirty="0"/>
              <a:t>This section of the canvas is used to describe the value that the business offers to its customers.</a:t>
            </a:r>
          </a:p>
          <a:p>
            <a:pPr lvl="2"/>
            <a:r>
              <a:rPr lang="en-US" dirty="0"/>
              <a:t>It includes four key elements:</a:t>
            </a:r>
          </a:p>
          <a:p>
            <a:pPr lvl="3"/>
            <a:r>
              <a:rPr lang="en-US" dirty="0"/>
              <a:t>Products and Services</a:t>
            </a:r>
          </a:p>
          <a:p>
            <a:pPr lvl="3"/>
            <a:r>
              <a:rPr lang="en-US" dirty="0"/>
              <a:t>Pain Relievers</a:t>
            </a:r>
          </a:p>
          <a:p>
            <a:pPr lvl="3"/>
            <a:r>
              <a:rPr lang="en-US" dirty="0"/>
              <a:t>Gain Creators</a:t>
            </a:r>
          </a:p>
          <a:p>
            <a:pPr lvl="3"/>
            <a:r>
              <a:rPr lang="en-US" dirty="0"/>
              <a:t>Customer Experience</a:t>
            </a:r>
          </a:p>
        </p:txBody>
      </p:sp>
      <p:sp>
        <p:nvSpPr>
          <p:cNvPr id="4" name="Slide Number Placeholder 3">
            <a:extLst>
              <a:ext uri="{FF2B5EF4-FFF2-40B4-BE49-F238E27FC236}">
                <a16:creationId xmlns:a16="http://schemas.microsoft.com/office/drawing/2014/main" id="{850F5507-9A77-7552-5AA7-285E4CDA40CB}"/>
              </a:ext>
            </a:extLst>
          </p:cNvPr>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181952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A4CC-8194-952A-943A-B6CF6D133694}"/>
              </a:ext>
            </a:extLst>
          </p:cNvPr>
          <p:cNvSpPr>
            <a:spLocks noGrp="1"/>
          </p:cNvSpPr>
          <p:nvPr>
            <p:ph type="title"/>
          </p:nvPr>
        </p:nvSpPr>
        <p:spPr/>
        <p:txBody>
          <a:bodyPr/>
          <a:lstStyle/>
          <a:p>
            <a:r>
              <a:rPr lang="en-US" dirty="0"/>
              <a:t>Value Proposition Canvas</a:t>
            </a:r>
          </a:p>
        </p:txBody>
      </p:sp>
      <p:sp>
        <p:nvSpPr>
          <p:cNvPr id="3" name="Content Placeholder 2">
            <a:extLst>
              <a:ext uri="{FF2B5EF4-FFF2-40B4-BE49-F238E27FC236}">
                <a16:creationId xmlns:a16="http://schemas.microsoft.com/office/drawing/2014/main" id="{A5E0C1B1-C7CA-D401-F1A4-A82CF93F0893}"/>
              </a:ext>
            </a:extLst>
          </p:cNvPr>
          <p:cNvSpPr>
            <a:spLocks noGrp="1"/>
          </p:cNvSpPr>
          <p:nvPr>
            <p:ph idx="1"/>
          </p:nvPr>
        </p:nvSpPr>
        <p:spPr/>
        <p:txBody>
          <a:bodyPr>
            <a:normAutofit/>
          </a:bodyPr>
          <a:lstStyle/>
          <a:p>
            <a:r>
              <a:rPr lang="en-US" dirty="0"/>
              <a:t>Benefits</a:t>
            </a:r>
          </a:p>
          <a:p>
            <a:pPr lvl="1">
              <a:lnSpc>
                <a:spcPct val="150000"/>
              </a:lnSpc>
            </a:pPr>
            <a:r>
              <a:rPr lang="en-US" dirty="0"/>
              <a:t>Improved customer understanding</a:t>
            </a:r>
          </a:p>
          <a:p>
            <a:pPr lvl="1">
              <a:lnSpc>
                <a:spcPct val="150000"/>
              </a:lnSpc>
            </a:pPr>
            <a:r>
              <a:rPr lang="en-US" dirty="0"/>
              <a:t>Clearer value proposition</a:t>
            </a:r>
          </a:p>
          <a:p>
            <a:pPr lvl="1">
              <a:lnSpc>
                <a:spcPct val="150000"/>
              </a:lnSpc>
            </a:pPr>
            <a:r>
              <a:rPr lang="en-US" dirty="0"/>
              <a:t>Better product development</a:t>
            </a:r>
          </a:p>
          <a:p>
            <a:pPr lvl="1">
              <a:lnSpc>
                <a:spcPct val="150000"/>
              </a:lnSpc>
            </a:pPr>
            <a:r>
              <a:rPr lang="en-US" dirty="0"/>
              <a:t>More effective marketing</a:t>
            </a:r>
          </a:p>
          <a:p>
            <a:pPr lvl="1">
              <a:lnSpc>
                <a:spcPct val="150000"/>
              </a:lnSpc>
            </a:pPr>
            <a:r>
              <a:rPr lang="en-US" dirty="0"/>
              <a:t>Enhanced customer experience</a:t>
            </a:r>
          </a:p>
        </p:txBody>
      </p:sp>
      <p:sp>
        <p:nvSpPr>
          <p:cNvPr id="4" name="Slide Number Placeholder 3">
            <a:extLst>
              <a:ext uri="{FF2B5EF4-FFF2-40B4-BE49-F238E27FC236}">
                <a16:creationId xmlns:a16="http://schemas.microsoft.com/office/drawing/2014/main" id="{B7A0934E-8F2D-2119-F3C4-20B09F9A01F2}"/>
              </a:ext>
            </a:extLst>
          </p:cNvPr>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5" name="Picture 4" descr="Silver metal newtons cradle">
            <a:extLst>
              <a:ext uri="{FF2B5EF4-FFF2-40B4-BE49-F238E27FC236}">
                <a16:creationId xmlns:a16="http://schemas.microsoft.com/office/drawing/2014/main" id="{729078B9-81A7-1936-78D1-EC092E9AD3D7}"/>
              </a:ext>
            </a:extLst>
          </p:cNvPr>
          <p:cNvPicPr>
            <a:picLocks noChangeAspect="1"/>
          </p:cNvPicPr>
          <p:nvPr/>
        </p:nvPicPr>
        <p:blipFill rotWithShape="1">
          <a:blip r:embed="rId2"/>
          <a:srcRect l="6274" r="8718" b="23787"/>
          <a:stretch/>
        </p:blipFill>
        <p:spPr>
          <a:xfrm>
            <a:off x="5850795" y="1330036"/>
            <a:ext cx="6241014" cy="3958668"/>
          </a:xfrm>
          <a:prstGeom prst="rect">
            <a:avLst/>
          </a:prstGeom>
        </p:spPr>
      </p:pic>
    </p:spTree>
    <p:extLst>
      <p:ext uri="{BB962C8B-B14F-4D97-AF65-F5344CB8AC3E}">
        <p14:creationId xmlns:p14="http://schemas.microsoft.com/office/powerpoint/2010/main" val="907375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8269-20C7-7D73-D114-E3C89AA89088}"/>
              </a:ext>
            </a:extLst>
          </p:cNvPr>
          <p:cNvSpPr>
            <a:spLocks noGrp="1"/>
          </p:cNvSpPr>
          <p:nvPr>
            <p:ph type="title"/>
          </p:nvPr>
        </p:nvSpPr>
        <p:spPr/>
        <p:txBody>
          <a:bodyPr/>
          <a:lstStyle/>
          <a:p>
            <a:r>
              <a:rPr lang="en-US"/>
              <a:t>Customer Development Model</a:t>
            </a:r>
            <a:endParaRPr lang="en-US" dirty="0"/>
          </a:p>
        </p:txBody>
      </p:sp>
      <p:sp>
        <p:nvSpPr>
          <p:cNvPr id="3" name="Content Placeholder 2">
            <a:extLst>
              <a:ext uri="{FF2B5EF4-FFF2-40B4-BE49-F238E27FC236}">
                <a16:creationId xmlns:a16="http://schemas.microsoft.com/office/drawing/2014/main" id="{08C5D812-E5CB-9AFF-B69C-706F18E6CC1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92CC464-E8DB-5375-569B-65D4FA0D7C6D}"/>
              </a:ext>
            </a:extLst>
          </p:cNvPr>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3074" name="Picture 2" descr="CDM | Customer Development Model, product development &amp; startups |  Entrepreneur's Toolkit – MaRS">
            <a:extLst>
              <a:ext uri="{FF2B5EF4-FFF2-40B4-BE49-F238E27FC236}">
                <a16:creationId xmlns:a16="http://schemas.microsoft.com/office/drawing/2014/main" id="{9E18AEDB-FB51-AEA9-E186-431C578F7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837" y="1241212"/>
            <a:ext cx="10172700" cy="527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582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D96-4A86-7F95-FCE6-BD515639FD83}"/>
              </a:ext>
            </a:extLst>
          </p:cNvPr>
          <p:cNvSpPr>
            <a:spLocks noGrp="1"/>
          </p:cNvSpPr>
          <p:nvPr>
            <p:ph type="title"/>
          </p:nvPr>
        </p:nvSpPr>
        <p:spPr/>
        <p:txBody>
          <a:bodyPr/>
          <a:lstStyle/>
          <a:p>
            <a:r>
              <a:rPr lang="en-US" dirty="0"/>
              <a:t>Design Thinking</a:t>
            </a:r>
          </a:p>
        </p:txBody>
      </p:sp>
      <p:sp>
        <p:nvSpPr>
          <p:cNvPr id="3" name="Content Placeholder 2">
            <a:extLst>
              <a:ext uri="{FF2B5EF4-FFF2-40B4-BE49-F238E27FC236}">
                <a16:creationId xmlns:a16="http://schemas.microsoft.com/office/drawing/2014/main" id="{CCAEDB0C-A8A3-00BB-5794-865E452258EA}"/>
              </a:ext>
            </a:extLst>
          </p:cNvPr>
          <p:cNvSpPr>
            <a:spLocks noGrp="1"/>
          </p:cNvSpPr>
          <p:nvPr>
            <p:ph idx="1"/>
          </p:nvPr>
        </p:nvSpPr>
        <p:spPr/>
        <p:txBody>
          <a:bodyPr/>
          <a:lstStyle/>
          <a:p>
            <a:r>
              <a:rPr lang="en-US" dirty="0"/>
              <a:t>It is a problem-solving approach that involves understanding the needs and desires of the end-users of a product or service. </a:t>
            </a:r>
          </a:p>
          <a:p>
            <a:r>
              <a:rPr lang="en-US" dirty="0"/>
              <a:t>It is a human-centered approach that focuses on empathy, creativity, and experimentation to develop innovative solutions to complex problems.</a:t>
            </a:r>
          </a:p>
          <a:p>
            <a:r>
              <a:rPr lang="en-US" dirty="0"/>
              <a:t>It is iterative, meaning that designers may go back and forth between the different stages as they refine their solutions. </a:t>
            </a:r>
          </a:p>
          <a:p>
            <a:endParaRPr lang="en-US" dirty="0"/>
          </a:p>
        </p:txBody>
      </p:sp>
      <p:sp>
        <p:nvSpPr>
          <p:cNvPr id="4" name="Slide Number Placeholder 3">
            <a:extLst>
              <a:ext uri="{FF2B5EF4-FFF2-40B4-BE49-F238E27FC236}">
                <a16:creationId xmlns:a16="http://schemas.microsoft.com/office/drawing/2014/main" id="{A3D7E878-3B9F-2D84-610B-12F45783A8F4}"/>
              </a:ext>
            </a:extLst>
          </p:cNvPr>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298082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D96-4A86-7F95-FCE6-BD515639FD83}"/>
              </a:ext>
            </a:extLst>
          </p:cNvPr>
          <p:cNvSpPr>
            <a:spLocks noGrp="1"/>
          </p:cNvSpPr>
          <p:nvPr>
            <p:ph type="title"/>
          </p:nvPr>
        </p:nvSpPr>
        <p:spPr/>
        <p:txBody>
          <a:bodyPr/>
          <a:lstStyle/>
          <a:p>
            <a:r>
              <a:rPr lang="en-US" dirty="0"/>
              <a:t>Design Thinking</a:t>
            </a:r>
          </a:p>
        </p:txBody>
      </p:sp>
      <p:sp>
        <p:nvSpPr>
          <p:cNvPr id="4" name="Slide Number Placeholder 3">
            <a:extLst>
              <a:ext uri="{FF2B5EF4-FFF2-40B4-BE49-F238E27FC236}">
                <a16:creationId xmlns:a16="http://schemas.microsoft.com/office/drawing/2014/main" id="{A3D7E878-3B9F-2D84-610B-12F45783A8F4}"/>
              </a:ext>
            </a:extLst>
          </p:cNvPr>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2050" name="Picture 2" descr="The Design Thinking Process - How does it work? - MAQE - Insights">
            <a:extLst>
              <a:ext uri="{FF2B5EF4-FFF2-40B4-BE49-F238E27FC236}">
                <a16:creationId xmlns:a16="http://schemas.microsoft.com/office/drawing/2014/main" id="{1B3DA9BD-73B3-DF48-F8CC-F17E19CFF83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4337"/>
          <a:stretch/>
        </p:blipFill>
        <p:spPr bwMode="auto">
          <a:xfrm>
            <a:off x="726201" y="1531213"/>
            <a:ext cx="11118273" cy="5301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28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D96-4A86-7F95-FCE6-BD515639FD83}"/>
              </a:ext>
            </a:extLst>
          </p:cNvPr>
          <p:cNvSpPr>
            <a:spLocks noGrp="1"/>
          </p:cNvSpPr>
          <p:nvPr>
            <p:ph type="title"/>
          </p:nvPr>
        </p:nvSpPr>
        <p:spPr/>
        <p:txBody>
          <a:bodyPr/>
          <a:lstStyle/>
          <a:p>
            <a:r>
              <a:rPr lang="en-US" dirty="0"/>
              <a:t>Design Thinking</a:t>
            </a:r>
          </a:p>
        </p:txBody>
      </p:sp>
      <p:sp>
        <p:nvSpPr>
          <p:cNvPr id="3" name="Content Placeholder 2">
            <a:extLst>
              <a:ext uri="{FF2B5EF4-FFF2-40B4-BE49-F238E27FC236}">
                <a16:creationId xmlns:a16="http://schemas.microsoft.com/office/drawing/2014/main" id="{CCAEDB0C-A8A3-00BB-5794-865E452258EA}"/>
              </a:ext>
            </a:extLst>
          </p:cNvPr>
          <p:cNvSpPr>
            <a:spLocks noGrp="1"/>
          </p:cNvSpPr>
          <p:nvPr>
            <p:ph idx="1"/>
          </p:nvPr>
        </p:nvSpPr>
        <p:spPr/>
        <p:txBody>
          <a:bodyPr>
            <a:normAutofit/>
          </a:bodyPr>
          <a:lstStyle/>
          <a:p>
            <a:r>
              <a:rPr lang="en-US" dirty="0"/>
              <a:t>Empathize</a:t>
            </a:r>
          </a:p>
          <a:p>
            <a:pPr lvl="1"/>
            <a:r>
              <a:rPr lang="en-US" dirty="0"/>
              <a:t>Designers gather insights into users' needs, behaviors, motivations, pain points, and goals through research and qualitative data collection.</a:t>
            </a:r>
          </a:p>
          <a:p>
            <a:r>
              <a:rPr lang="en-US" dirty="0"/>
              <a:t>Define</a:t>
            </a:r>
          </a:p>
          <a:p>
            <a:pPr lvl="1"/>
            <a:r>
              <a:rPr lang="en-US" dirty="0"/>
              <a:t>Designers define the problem or opportunity statement based on insights gathered in the empathize stage. They identify key challenges and create a design brief.</a:t>
            </a:r>
          </a:p>
          <a:p>
            <a:r>
              <a:rPr lang="en-US" dirty="0"/>
              <a:t>Ideate</a:t>
            </a:r>
          </a:p>
          <a:p>
            <a:pPr lvl="1"/>
            <a:r>
              <a:rPr lang="en-US" dirty="0"/>
              <a:t>Designers generate a wide range of solution ideas using brainstorming techniques, encouraging creativity without worrying about feasibility.</a:t>
            </a:r>
          </a:p>
        </p:txBody>
      </p:sp>
      <p:sp>
        <p:nvSpPr>
          <p:cNvPr id="4" name="Slide Number Placeholder 3">
            <a:extLst>
              <a:ext uri="{FF2B5EF4-FFF2-40B4-BE49-F238E27FC236}">
                <a16:creationId xmlns:a16="http://schemas.microsoft.com/office/drawing/2014/main" id="{A3D7E878-3B9F-2D84-610B-12F45783A8F4}"/>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276692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23F967-4958-A00B-5562-D03B1A42D816}"/>
              </a:ext>
            </a:extLst>
          </p:cNvPr>
          <p:cNvSpPr>
            <a:spLocks noGrp="1"/>
          </p:cNvSpPr>
          <p:nvPr>
            <p:ph type="title"/>
          </p:nvPr>
        </p:nvSpPr>
        <p:spPr/>
        <p:txBody>
          <a:bodyPr/>
          <a:lstStyle/>
          <a:p>
            <a:r>
              <a:rPr lang="en-US" dirty="0"/>
              <a:t>Platforms</a:t>
            </a:r>
          </a:p>
        </p:txBody>
      </p:sp>
      <p:graphicFrame>
        <p:nvGraphicFramePr>
          <p:cNvPr id="8" name="Content Placeholder 5">
            <a:extLst>
              <a:ext uri="{FF2B5EF4-FFF2-40B4-BE49-F238E27FC236}">
                <a16:creationId xmlns:a16="http://schemas.microsoft.com/office/drawing/2014/main" id="{551773BC-119C-F5C6-4DAC-B962711E41D3}"/>
              </a:ext>
            </a:extLst>
          </p:cNvPr>
          <p:cNvGraphicFramePr>
            <a:graphicFrameLocks noGrp="1"/>
          </p:cNvGraphicFramePr>
          <p:nvPr>
            <p:ph idx="1"/>
            <p:extLst>
              <p:ext uri="{D42A27DB-BD31-4B8C-83A1-F6EECF244321}">
                <p14:modId xmlns:p14="http://schemas.microsoft.com/office/powerpoint/2010/main" val="112038772"/>
              </p:ext>
            </p:extLst>
          </p:nvPr>
        </p:nvGraphicFramePr>
        <p:xfrm>
          <a:off x="347526" y="1406880"/>
          <a:ext cx="11650767" cy="4746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F094925-4A1C-1456-21FD-3BE99B67AD01}"/>
              </a:ext>
            </a:extLst>
          </p:cNvPr>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1921611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D96-4A86-7F95-FCE6-BD515639FD83}"/>
              </a:ext>
            </a:extLst>
          </p:cNvPr>
          <p:cNvSpPr>
            <a:spLocks noGrp="1"/>
          </p:cNvSpPr>
          <p:nvPr>
            <p:ph type="title"/>
          </p:nvPr>
        </p:nvSpPr>
        <p:spPr/>
        <p:txBody>
          <a:bodyPr/>
          <a:lstStyle/>
          <a:p>
            <a:r>
              <a:rPr lang="en-US" dirty="0"/>
              <a:t>Design Thinking</a:t>
            </a:r>
          </a:p>
        </p:txBody>
      </p:sp>
      <p:sp>
        <p:nvSpPr>
          <p:cNvPr id="3" name="Content Placeholder 2">
            <a:extLst>
              <a:ext uri="{FF2B5EF4-FFF2-40B4-BE49-F238E27FC236}">
                <a16:creationId xmlns:a16="http://schemas.microsoft.com/office/drawing/2014/main" id="{CCAEDB0C-A8A3-00BB-5794-865E452258EA}"/>
              </a:ext>
            </a:extLst>
          </p:cNvPr>
          <p:cNvSpPr>
            <a:spLocks noGrp="1"/>
          </p:cNvSpPr>
          <p:nvPr>
            <p:ph idx="1"/>
          </p:nvPr>
        </p:nvSpPr>
        <p:spPr/>
        <p:txBody>
          <a:bodyPr>
            <a:normAutofit/>
          </a:bodyPr>
          <a:lstStyle/>
          <a:p>
            <a:r>
              <a:rPr lang="en-US" dirty="0"/>
              <a:t>Prototype</a:t>
            </a:r>
          </a:p>
          <a:p>
            <a:pPr lvl="1"/>
            <a:r>
              <a:rPr lang="en-US" dirty="0"/>
              <a:t>Designers create tangible representations of their ideas, ranging from low-fidelity sketches to high-fidelity functional models, which can be tested and validated with users.</a:t>
            </a:r>
          </a:p>
          <a:p>
            <a:r>
              <a:rPr lang="en-US" dirty="0"/>
              <a:t>Test</a:t>
            </a:r>
          </a:p>
          <a:p>
            <a:pPr lvl="1"/>
            <a:r>
              <a:rPr lang="en-US" dirty="0"/>
              <a:t>Designers test the prototypes with users, gathering feedback and refining the solutions. They observe user interactions, identify usability issues, and improve the designs based on user experiences.</a:t>
            </a:r>
          </a:p>
        </p:txBody>
      </p:sp>
      <p:sp>
        <p:nvSpPr>
          <p:cNvPr id="4" name="Slide Number Placeholder 3">
            <a:extLst>
              <a:ext uri="{FF2B5EF4-FFF2-40B4-BE49-F238E27FC236}">
                <a16:creationId xmlns:a16="http://schemas.microsoft.com/office/drawing/2014/main" id="{A3D7E878-3B9F-2D84-610B-12F45783A8F4}"/>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129669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6729-5DF1-4704-9A11-ADA93A8E9007}"/>
              </a:ext>
            </a:extLst>
          </p:cNvPr>
          <p:cNvSpPr>
            <a:spLocks noGrp="1"/>
          </p:cNvSpPr>
          <p:nvPr>
            <p:ph idx="1"/>
          </p:nvPr>
        </p:nvSpPr>
        <p:spPr/>
        <p:txBody>
          <a:bodyPr>
            <a:normAutofit lnSpcReduction="10000"/>
          </a:bodyPr>
          <a:lstStyle/>
          <a:p>
            <a:r>
              <a:rPr lang="en-US" dirty="0"/>
              <a:t>Empathize</a:t>
            </a:r>
          </a:p>
          <a:p>
            <a:pPr lvl="1"/>
            <a:r>
              <a:rPr lang="en-US" dirty="0"/>
              <a:t>The team at Uber Eats observed and empathized with the various stakeholders involved in the food delivery process. They spent time understanding the pain points and challenges faced by restaurant workers, delivery partners, and customers.</a:t>
            </a:r>
          </a:p>
          <a:p>
            <a:r>
              <a:rPr lang="en-US" dirty="0"/>
              <a:t>Define</a:t>
            </a:r>
          </a:p>
          <a:p>
            <a:pPr lvl="1"/>
            <a:r>
              <a:rPr lang="en-US" dirty="0"/>
              <a:t>Based on their observations and empathy, Uber Eats defined the core problems and needs of each stakeholder group. They identified areas where improvements could be made to enhance the overall food delivery experience.</a:t>
            </a:r>
          </a:p>
          <a:p>
            <a:r>
              <a:rPr lang="en-US" dirty="0"/>
              <a:t>Ideate</a:t>
            </a:r>
          </a:p>
          <a:p>
            <a:pPr lvl="1"/>
            <a:r>
              <a:rPr lang="en-US" dirty="0"/>
              <a:t>The team brainstormed potential solutions to address the identified problems and needs. They encouraged creativity and innovation, exploring different ideas and possibilities.</a:t>
            </a:r>
          </a:p>
        </p:txBody>
      </p:sp>
      <p:sp>
        <p:nvSpPr>
          <p:cNvPr id="4" name="Slide Number Placeholder 3">
            <a:extLst>
              <a:ext uri="{FF2B5EF4-FFF2-40B4-BE49-F238E27FC236}">
                <a16:creationId xmlns:a16="http://schemas.microsoft.com/office/drawing/2014/main" id="{6D1A6F53-0A2C-49FE-A106-77FE427D8878}"/>
              </a:ext>
            </a:extLst>
          </p:cNvPr>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1026" name="Picture 2" descr="ملف:Uber Eats 2020 logo.svg - ويكيبيديا">
            <a:extLst>
              <a:ext uri="{FF2B5EF4-FFF2-40B4-BE49-F238E27FC236}">
                <a16:creationId xmlns:a16="http://schemas.microsoft.com/office/drawing/2014/main" id="{55E06DA3-A9CF-4B4B-A32D-BD0895A696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064" y="119438"/>
            <a:ext cx="5888736" cy="96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275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6729-5DF1-4704-9A11-ADA93A8E9007}"/>
              </a:ext>
            </a:extLst>
          </p:cNvPr>
          <p:cNvSpPr>
            <a:spLocks noGrp="1"/>
          </p:cNvSpPr>
          <p:nvPr>
            <p:ph idx="1"/>
          </p:nvPr>
        </p:nvSpPr>
        <p:spPr/>
        <p:txBody>
          <a:bodyPr>
            <a:normAutofit/>
          </a:bodyPr>
          <a:lstStyle/>
          <a:p>
            <a:r>
              <a:rPr lang="en-US" dirty="0"/>
              <a:t>Prototype</a:t>
            </a:r>
          </a:p>
          <a:p>
            <a:pPr lvl="1"/>
            <a:r>
              <a:rPr lang="en-US" dirty="0"/>
              <a:t>Uber Eats developed prototypes of their app and service, incorporating the solutions generated during the ideation phase. These prototypes allowed them to test and refine their ideas before implementing them on a larger scale.</a:t>
            </a:r>
          </a:p>
          <a:p>
            <a:r>
              <a:rPr lang="en-US" dirty="0"/>
              <a:t>Test</a:t>
            </a:r>
          </a:p>
          <a:p>
            <a:pPr lvl="1"/>
            <a:r>
              <a:rPr lang="en-US" dirty="0"/>
              <a:t>The prototypes were tested with real users, including restaurant workers, delivery partners, and customers. Feedback was collected and used to iterate and improve the app and service.</a:t>
            </a:r>
          </a:p>
          <a:p>
            <a:r>
              <a:rPr lang="en-US" dirty="0"/>
              <a:t>Implement</a:t>
            </a:r>
          </a:p>
          <a:p>
            <a:pPr lvl="1"/>
            <a:r>
              <a:rPr lang="en-US" dirty="0"/>
              <a:t>After several rounds of testing and refinement, Uber Eats implemented the final solution. They continuously monitor and gather feedback from users to make further improvements and enhancements.</a:t>
            </a:r>
          </a:p>
        </p:txBody>
      </p:sp>
      <p:sp>
        <p:nvSpPr>
          <p:cNvPr id="4" name="Slide Number Placeholder 3">
            <a:extLst>
              <a:ext uri="{FF2B5EF4-FFF2-40B4-BE49-F238E27FC236}">
                <a16:creationId xmlns:a16="http://schemas.microsoft.com/office/drawing/2014/main" id="{6D1A6F53-0A2C-49FE-A106-77FE427D8878}"/>
              </a:ext>
            </a:extLst>
          </p:cNvPr>
          <p:cNvSpPr>
            <a:spLocks noGrp="1"/>
          </p:cNvSpPr>
          <p:nvPr>
            <p:ph type="sldNum" sz="quarter" idx="12"/>
          </p:nvPr>
        </p:nvSpPr>
        <p:spPr/>
        <p:txBody>
          <a:bodyPr/>
          <a:lstStyle/>
          <a:p>
            <a:fld id="{B8DACC02-A2BD-4578-8E03-6D891060A695}" type="slidenum">
              <a:rPr lang="en-US" smtClean="0"/>
              <a:pPr/>
              <a:t>42</a:t>
            </a:fld>
            <a:endParaRPr lang="en-US" dirty="0"/>
          </a:p>
        </p:txBody>
      </p:sp>
      <p:pic>
        <p:nvPicPr>
          <p:cNvPr id="1026" name="Picture 2" descr="ملف:Uber Eats 2020 logo.svg - ويكيبيديا">
            <a:extLst>
              <a:ext uri="{FF2B5EF4-FFF2-40B4-BE49-F238E27FC236}">
                <a16:creationId xmlns:a16="http://schemas.microsoft.com/office/drawing/2014/main" id="{55E06DA3-A9CF-4B4B-A32D-BD0895A696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064" y="119438"/>
            <a:ext cx="5888736" cy="96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731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028D-762D-750B-68E3-C1DB299C8188}"/>
              </a:ext>
            </a:extLst>
          </p:cNvPr>
          <p:cNvSpPr>
            <a:spLocks noGrp="1"/>
          </p:cNvSpPr>
          <p:nvPr>
            <p:ph type="title"/>
          </p:nvPr>
        </p:nvSpPr>
        <p:spPr/>
        <p:txBody>
          <a:bodyPr/>
          <a:lstStyle/>
          <a:p>
            <a:r>
              <a:rPr lang="en-US" dirty="0"/>
              <a:t>The Freemium Model</a:t>
            </a:r>
          </a:p>
        </p:txBody>
      </p:sp>
      <p:graphicFrame>
        <p:nvGraphicFramePr>
          <p:cNvPr id="6" name="Content Placeholder 2">
            <a:extLst>
              <a:ext uri="{FF2B5EF4-FFF2-40B4-BE49-F238E27FC236}">
                <a16:creationId xmlns:a16="http://schemas.microsoft.com/office/drawing/2014/main" id="{07325C88-77C2-7E94-5538-1E16F9B4438F}"/>
              </a:ext>
            </a:extLst>
          </p:cNvPr>
          <p:cNvGraphicFramePr>
            <a:graphicFrameLocks noGrp="1"/>
          </p:cNvGraphicFramePr>
          <p:nvPr>
            <p:ph idx="1"/>
            <p:extLst>
              <p:ext uri="{D42A27DB-BD31-4B8C-83A1-F6EECF244321}">
                <p14:modId xmlns:p14="http://schemas.microsoft.com/office/powerpoint/2010/main" val="2496118818"/>
              </p:ext>
            </p:extLst>
          </p:nvPr>
        </p:nvGraphicFramePr>
        <p:xfrm>
          <a:off x="347526" y="1406880"/>
          <a:ext cx="11650767" cy="4746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5024785-A873-D726-A03B-8EA6961247FB}"/>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967149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028D-762D-750B-68E3-C1DB299C8188}"/>
              </a:ext>
            </a:extLst>
          </p:cNvPr>
          <p:cNvSpPr>
            <a:spLocks noGrp="1"/>
          </p:cNvSpPr>
          <p:nvPr>
            <p:ph type="title"/>
          </p:nvPr>
        </p:nvSpPr>
        <p:spPr/>
        <p:txBody>
          <a:bodyPr/>
          <a:lstStyle/>
          <a:p>
            <a:r>
              <a:rPr lang="en-US" dirty="0"/>
              <a:t>The Freemium Model</a:t>
            </a:r>
          </a:p>
        </p:txBody>
      </p:sp>
      <p:sp>
        <p:nvSpPr>
          <p:cNvPr id="3" name="Content Placeholder 2">
            <a:extLst>
              <a:ext uri="{FF2B5EF4-FFF2-40B4-BE49-F238E27FC236}">
                <a16:creationId xmlns:a16="http://schemas.microsoft.com/office/drawing/2014/main" id="{36E25761-16E3-D7A7-E944-B5C0BE58A59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5024785-A873-D726-A03B-8EA6961247FB}"/>
              </a:ext>
            </a:extLst>
          </p:cNvPr>
          <p:cNvSpPr>
            <a:spLocks noGrp="1"/>
          </p:cNvSpPr>
          <p:nvPr>
            <p:ph type="sldNum" sz="quarter" idx="12"/>
          </p:nvPr>
        </p:nvSpPr>
        <p:spPr/>
        <p:txBody>
          <a:bodyPr/>
          <a:lstStyle/>
          <a:p>
            <a:fld id="{B8DACC02-A2BD-4578-8E03-6D891060A695}" type="slidenum">
              <a:rPr lang="en-US" smtClean="0"/>
              <a:pPr/>
              <a:t>44</a:t>
            </a:fld>
            <a:endParaRPr lang="en-US" dirty="0"/>
          </a:p>
        </p:txBody>
      </p:sp>
      <p:pic>
        <p:nvPicPr>
          <p:cNvPr id="3074" name="Picture 2" descr="Freemium - Business Model Toolbox">
            <a:extLst>
              <a:ext uri="{FF2B5EF4-FFF2-40B4-BE49-F238E27FC236}">
                <a16:creationId xmlns:a16="http://schemas.microsoft.com/office/drawing/2014/main" id="{44CC08D2-EE56-A658-1A48-69A3CFFA07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44" b="6716"/>
          <a:stretch/>
        </p:blipFill>
        <p:spPr bwMode="auto">
          <a:xfrm>
            <a:off x="1698913" y="1406880"/>
            <a:ext cx="8609257" cy="4746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856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E4C8-BD99-5004-3841-2D6E6F13D7AB}"/>
              </a:ext>
            </a:extLst>
          </p:cNvPr>
          <p:cNvSpPr>
            <a:spLocks noGrp="1"/>
          </p:cNvSpPr>
          <p:nvPr>
            <p:ph type="title"/>
          </p:nvPr>
        </p:nvSpPr>
        <p:spPr/>
        <p:txBody>
          <a:bodyPr/>
          <a:lstStyle/>
          <a:p>
            <a:r>
              <a:rPr lang="en-US" dirty="0"/>
              <a:t>The Freemium Model</a:t>
            </a:r>
          </a:p>
        </p:txBody>
      </p:sp>
      <p:graphicFrame>
        <p:nvGraphicFramePr>
          <p:cNvPr id="6" name="Content Placeholder 2">
            <a:extLst>
              <a:ext uri="{FF2B5EF4-FFF2-40B4-BE49-F238E27FC236}">
                <a16:creationId xmlns:a16="http://schemas.microsoft.com/office/drawing/2014/main" id="{4DD3AA5B-BC81-A3CB-8BD0-A408C98B9B33}"/>
              </a:ext>
            </a:extLst>
          </p:cNvPr>
          <p:cNvGraphicFramePr>
            <a:graphicFrameLocks noGrp="1"/>
          </p:cNvGraphicFramePr>
          <p:nvPr>
            <p:ph idx="1"/>
            <p:extLst>
              <p:ext uri="{D42A27DB-BD31-4B8C-83A1-F6EECF244321}">
                <p14:modId xmlns:p14="http://schemas.microsoft.com/office/powerpoint/2010/main" val="4013374671"/>
              </p:ext>
            </p:extLst>
          </p:nvPr>
        </p:nvGraphicFramePr>
        <p:xfrm>
          <a:off x="347526" y="1406880"/>
          <a:ext cx="11650767" cy="4746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1636CD9-9061-F327-41E8-6C4809587525}"/>
              </a:ext>
            </a:extLst>
          </p:cNvPr>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800459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DC26-9234-8A26-74E9-29448B7F93C0}"/>
              </a:ext>
            </a:extLst>
          </p:cNvPr>
          <p:cNvSpPr>
            <a:spLocks noGrp="1"/>
          </p:cNvSpPr>
          <p:nvPr>
            <p:ph type="title"/>
          </p:nvPr>
        </p:nvSpPr>
        <p:spPr/>
        <p:txBody>
          <a:bodyPr/>
          <a:lstStyle/>
          <a:p>
            <a:r>
              <a:rPr lang="en-US" dirty="0"/>
              <a:t>The Open Source Model</a:t>
            </a:r>
          </a:p>
        </p:txBody>
      </p:sp>
      <p:sp>
        <p:nvSpPr>
          <p:cNvPr id="3" name="Content Placeholder 2">
            <a:extLst>
              <a:ext uri="{FF2B5EF4-FFF2-40B4-BE49-F238E27FC236}">
                <a16:creationId xmlns:a16="http://schemas.microsoft.com/office/drawing/2014/main" id="{F1BC2A76-C964-03DC-AF4C-7573DA6FECC5}"/>
              </a:ext>
            </a:extLst>
          </p:cNvPr>
          <p:cNvSpPr>
            <a:spLocks noGrp="1"/>
          </p:cNvSpPr>
          <p:nvPr>
            <p:ph idx="1"/>
          </p:nvPr>
        </p:nvSpPr>
        <p:spPr/>
        <p:txBody>
          <a:bodyPr/>
          <a:lstStyle/>
          <a:p>
            <a:r>
              <a:rPr lang="en-US" dirty="0"/>
              <a:t> It is the practice of making the source code of software freely available to anyone who wants to access, modify, and distribute it. </a:t>
            </a:r>
          </a:p>
          <a:p>
            <a:r>
              <a:rPr lang="en-US" dirty="0"/>
              <a:t>This model is based on the principles of collaboration, transparency, and community-driven development. </a:t>
            </a:r>
          </a:p>
          <a:p>
            <a:r>
              <a:rPr lang="en-US" dirty="0"/>
              <a:t>In the open source model, the source code is released under a license that allows anyone to use, modify, and distribute the software without any restrictions.</a:t>
            </a:r>
          </a:p>
        </p:txBody>
      </p:sp>
      <p:sp>
        <p:nvSpPr>
          <p:cNvPr id="4" name="Slide Number Placeholder 3">
            <a:extLst>
              <a:ext uri="{FF2B5EF4-FFF2-40B4-BE49-F238E27FC236}">
                <a16:creationId xmlns:a16="http://schemas.microsoft.com/office/drawing/2014/main" id="{47E78E41-5834-18B0-344F-60575CD657E4}"/>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723019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DC26-9234-8A26-74E9-29448B7F93C0}"/>
              </a:ext>
            </a:extLst>
          </p:cNvPr>
          <p:cNvSpPr>
            <a:spLocks noGrp="1"/>
          </p:cNvSpPr>
          <p:nvPr>
            <p:ph type="title"/>
          </p:nvPr>
        </p:nvSpPr>
        <p:spPr/>
        <p:txBody>
          <a:bodyPr/>
          <a:lstStyle/>
          <a:p>
            <a:r>
              <a:rPr lang="en-US" dirty="0"/>
              <a:t>The Open Source Model</a:t>
            </a:r>
          </a:p>
        </p:txBody>
      </p:sp>
      <p:sp>
        <p:nvSpPr>
          <p:cNvPr id="3" name="Content Placeholder 2">
            <a:extLst>
              <a:ext uri="{FF2B5EF4-FFF2-40B4-BE49-F238E27FC236}">
                <a16:creationId xmlns:a16="http://schemas.microsoft.com/office/drawing/2014/main" id="{F1BC2A76-C964-03DC-AF4C-7573DA6FECC5}"/>
              </a:ext>
            </a:extLst>
          </p:cNvPr>
          <p:cNvSpPr>
            <a:spLocks noGrp="1"/>
          </p:cNvSpPr>
          <p:nvPr>
            <p:ph idx="1"/>
          </p:nvPr>
        </p:nvSpPr>
        <p:spPr/>
        <p:txBody>
          <a:bodyPr>
            <a:normAutofit/>
          </a:bodyPr>
          <a:lstStyle/>
          <a:p>
            <a:r>
              <a:rPr lang="en-US" dirty="0"/>
              <a:t>Advantages</a:t>
            </a:r>
          </a:p>
          <a:p>
            <a:pPr lvl="1">
              <a:lnSpc>
                <a:spcPct val="150000"/>
              </a:lnSpc>
            </a:pPr>
            <a:r>
              <a:rPr lang="en-US" dirty="0"/>
              <a:t>Reduced development costs</a:t>
            </a:r>
          </a:p>
          <a:p>
            <a:pPr lvl="1">
              <a:lnSpc>
                <a:spcPct val="150000"/>
              </a:lnSpc>
            </a:pPr>
            <a:r>
              <a:rPr lang="en-US" dirty="0"/>
              <a:t>Faster time-to-market</a:t>
            </a:r>
          </a:p>
          <a:p>
            <a:pPr lvl="1">
              <a:lnSpc>
                <a:spcPct val="150000"/>
              </a:lnSpc>
            </a:pPr>
            <a:r>
              <a:rPr lang="en-US" dirty="0"/>
              <a:t>Improved quality</a:t>
            </a:r>
          </a:p>
          <a:p>
            <a:pPr lvl="1">
              <a:lnSpc>
                <a:spcPct val="150000"/>
              </a:lnSpc>
            </a:pPr>
            <a:r>
              <a:rPr lang="en-US" dirty="0"/>
              <a:t>Increased security</a:t>
            </a:r>
          </a:p>
          <a:p>
            <a:pPr lvl="1">
              <a:lnSpc>
                <a:spcPct val="150000"/>
              </a:lnSpc>
            </a:pPr>
            <a:r>
              <a:rPr lang="en-US" dirty="0"/>
              <a:t>Greater flexibility</a:t>
            </a:r>
          </a:p>
          <a:p>
            <a:pPr lvl="1">
              <a:lnSpc>
                <a:spcPct val="150000"/>
              </a:lnSpc>
            </a:pPr>
            <a:r>
              <a:rPr lang="en-US" dirty="0"/>
              <a:t>Community engagement</a:t>
            </a:r>
          </a:p>
        </p:txBody>
      </p:sp>
      <p:sp>
        <p:nvSpPr>
          <p:cNvPr id="4" name="Slide Number Placeholder 3">
            <a:extLst>
              <a:ext uri="{FF2B5EF4-FFF2-40B4-BE49-F238E27FC236}">
                <a16:creationId xmlns:a16="http://schemas.microsoft.com/office/drawing/2014/main" id="{47E78E41-5834-18B0-344F-60575CD657E4}"/>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6284529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DC26-9234-8A26-74E9-29448B7F93C0}"/>
              </a:ext>
            </a:extLst>
          </p:cNvPr>
          <p:cNvSpPr>
            <a:spLocks noGrp="1"/>
          </p:cNvSpPr>
          <p:nvPr>
            <p:ph type="title"/>
          </p:nvPr>
        </p:nvSpPr>
        <p:spPr/>
        <p:txBody>
          <a:bodyPr/>
          <a:lstStyle/>
          <a:p>
            <a:r>
              <a:rPr lang="en-US" dirty="0"/>
              <a:t>The Open Source Model</a:t>
            </a:r>
          </a:p>
        </p:txBody>
      </p:sp>
      <p:sp>
        <p:nvSpPr>
          <p:cNvPr id="3" name="Content Placeholder 2">
            <a:extLst>
              <a:ext uri="{FF2B5EF4-FFF2-40B4-BE49-F238E27FC236}">
                <a16:creationId xmlns:a16="http://schemas.microsoft.com/office/drawing/2014/main" id="{F1BC2A76-C964-03DC-AF4C-7573DA6FECC5}"/>
              </a:ext>
            </a:extLst>
          </p:cNvPr>
          <p:cNvSpPr>
            <a:spLocks noGrp="1"/>
          </p:cNvSpPr>
          <p:nvPr>
            <p:ph idx="1"/>
          </p:nvPr>
        </p:nvSpPr>
        <p:spPr/>
        <p:txBody>
          <a:bodyPr>
            <a:normAutofit/>
          </a:bodyPr>
          <a:lstStyle/>
          <a:p>
            <a:r>
              <a:rPr lang="en-US" dirty="0"/>
              <a:t> Business models</a:t>
            </a:r>
          </a:p>
          <a:p>
            <a:pPr lvl="1">
              <a:lnSpc>
                <a:spcPct val="150000"/>
              </a:lnSpc>
            </a:pPr>
            <a:r>
              <a:rPr lang="en-US" dirty="0"/>
              <a:t>Support and services</a:t>
            </a:r>
          </a:p>
          <a:p>
            <a:pPr lvl="1">
              <a:lnSpc>
                <a:spcPct val="150000"/>
              </a:lnSpc>
            </a:pPr>
            <a:r>
              <a:rPr lang="en-US" dirty="0"/>
              <a:t>Dual-licensing</a:t>
            </a:r>
          </a:p>
          <a:p>
            <a:pPr lvl="1">
              <a:lnSpc>
                <a:spcPct val="150000"/>
              </a:lnSpc>
            </a:pPr>
            <a:r>
              <a:rPr lang="en-US" dirty="0"/>
              <a:t>Open source products</a:t>
            </a:r>
          </a:p>
          <a:p>
            <a:pPr lvl="1">
              <a:lnSpc>
                <a:spcPct val="150000"/>
              </a:lnSpc>
            </a:pPr>
            <a:r>
              <a:rPr lang="en-US" dirty="0"/>
              <a:t>Cloud-based services</a:t>
            </a:r>
          </a:p>
          <a:p>
            <a:pPr lvl="1">
              <a:lnSpc>
                <a:spcPct val="150000"/>
              </a:lnSpc>
            </a:pPr>
            <a:r>
              <a:rPr lang="en-US" dirty="0"/>
              <a:t>Consulting</a:t>
            </a:r>
          </a:p>
          <a:p>
            <a:pPr lvl="1">
              <a:lnSpc>
                <a:spcPct val="150000"/>
              </a:lnSpc>
            </a:pPr>
            <a:r>
              <a:rPr lang="en-US" dirty="0"/>
              <a:t>Sponsorship</a:t>
            </a:r>
          </a:p>
        </p:txBody>
      </p:sp>
      <p:sp>
        <p:nvSpPr>
          <p:cNvPr id="4" name="Slide Number Placeholder 3">
            <a:extLst>
              <a:ext uri="{FF2B5EF4-FFF2-40B4-BE49-F238E27FC236}">
                <a16:creationId xmlns:a16="http://schemas.microsoft.com/office/drawing/2014/main" id="{47E78E41-5834-18B0-344F-60575CD657E4}"/>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2663997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DC26-9234-8A26-74E9-29448B7F93C0}"/>
              </a:ext>
            </a:extLst>
          </p:cNvPr>
          <p:cNvSpPr>
            <a:spLocks noGrp="1"/>
          </p:cNvSpPr>
          <p:nvPr>
            <p:ph type="title"/>
          </p:nvPr>
        </p:nvSpPr>
        <p:spPr/>
        <p:txBody>
          <a:bodyPr/>
          <a:lstStyle/>
          <a:p>
            <a:r>
              <a:rPr lang="en-US" dirty="0"/>
              <a:t>The Open Source Model</a:t>
            </a:r>
          </a:p>
        </p:txBody>
      </p:sp>
      <p:sp>
        <p:nvSpPr>
          <p:cNvPr id="3" name="Content Placeholder 2">
            <a:extLst>
              <a:ext uri="{FF2B5EF4-FFF2-40B4-BE49-F238E27FC236}">
                <a16:creationId xmlns:a16="http://schemas.microsoft.com/office/drawing/2014/main" id="{F1BC2A76-C964-03DC-AF4C-7573DA6FECC5}"/>
              </a:ext>
            </a:extLst>
          </p:cNvPr>
          <p:cNvSpPr>
            <a:spLocks noGrp="1"/>
          </p:cNvSpPr>
          <p:nvPr>
            <p:ph idx="1"/>
          </p:nvPr>
        </p:nvSpPr>
        <p:spPr/>
        <p:txBody>
          <a:bodyPr>
            <a:normAutofit/>
          </a:bodyPr>
          <a:lstStyle/>
          <a:p>
            <a:r>
              <a:rPr lang="en-US" dirty="0"/>
              <a:t> Challenges</a:t>
            </a:r>
          </a:p>
          <a:p>
            <a:pPr lvl="1">
              <a:lnSpc>
                <a:spcPct val="150000"/>
              </a:lnSpc>
            </a:pPr>
            <a:r>
              <a:rPr lang="en-US" dirty="0"/>
              <a:t>Sustainability</a:t>
            </a:r>
          </a:p>
          <a:p>
            <a:pPr lvl="1">
              <a:lnSpc>
                <a:spcPct val="150000"/>
              </a:lnSpc>
            </a:pPr>
            <a:r>
              <a:rPr lang="en-US" dirty="0"/>
              <a:t>Intellectual property</a:t>
            </a:r>
          </a:p>
          <a:p>
            <a:pPr lvl="1">
              <a:lnSpc>
                <a:spcPct val="150000"/>
              </a:lnSpc>
            </a:pPr>
            <a:r>
              <a:rPr lang="en-US" dirty="0"/>
              <a:t>Support and maintenance</a:t>
            </a:r>
          </a:p>
          <a:p>
            <a:pPr lvl="1">
              <a:lnSpc>
                <a:spcPct val="150000"/>
              </a:lnSpc>
            </a:pPr>
            <a:r>
              <a:rPr lang="en-US" dirty="0"/>
              <a:t>Licensing</a:t>
            </a:r>
          </a:p>
          <a:p>
            <a:pPr lvl="1">
              <a:lnSpc>
                <a:spcPct val="150000"/>
              </a:lnSpc>
            </a:pPr>
            <a:r>
              <a:rPr lang="en-US"/>
              <a:t>Security</a:t>
            </a:r>
            <a:endParaRPr lang="en-US" dirty="0"/>
          </a:p>
        </p:txBody>
      </p:sp>
      <p:sp>
        <p:nvSpPr>
          <p:cNvPr id="4" name="Slide Number Placeholder 3">
            <a:extLst>
              <a:ext uri="{FF2B5EF4-FFF2-40B4-BE49-F238E27FC236}">
                <a16:creationId xmlns:a16="http://schemas.microsoft.com/office/drawing/2014/main" id="{47E78E41-5834-18B0-344F-60575CD657E4}"/>
              </a:ext>
            </a:extLst>
          </p:cNvPr>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87873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169A-B864-8425-B8B3-A334E75E94BA}"/>
              </a:ext>
            </a:extLst>
          </p:cNvPr>
          <p:cNvSpPr>
            <a:spLocks noGrp="1"/>
          </p:cNvSpPr>
          <p:nvPr>
            <p:ph type="title"/>
          </p:nvPr>
        </p:nvSpPr>
        <p:spPr/>
        <p:txBody>
          <a:bodyPr/>
          <a:lstStyle/>
          <a:p>
            <a:r>
              <a:rPr lang="en-US" dirty="0"/>
              <a:t>Types of platforms</a:t>
            </a:r>
          </a:p>
        </p:txBody>
      </p:sp>
      <p:graphicFrame>
        <p:nvGraphicFramePr>
          <p:cNvPr id="6" name="Content Placeholder 2">
            <a:extLst>
              <a:ext uri="{FF2B5EF4-FFF2-40B4-BE49-F238E27FC236}">
                <a16:creationId xmlns:a16="http://schemas.microsoft.com/office/drawing/2014/main" id="{33773AB1-FBB7-AC8A-BFF3-6E9143E3CC2D}"/>
              </a:ext>
            </a:extLst>
          </p:cNvPr>
          <p:cNvGraphicFramePr>
            <a:graphicFrameLocks noGrp="1"/>
          </p:cNvGraphicFramePr>
          <p:nvPr>
            <p:ph idx="1"/>
            <p:extLst>
              <p:ext uri="{D42A27DB-BD31-4B8C-83A1-F6EECF244321}">
                <p14:modId xmlns:p14="http://schemas.microsoft.com/office/powerpoint/2010/main" val="1821048130"/>
              </p:ext>
            </p:extLst>
          </p:nvPr>
        </p:nvGraphicFramePr>
        <p:xfrm>
          <a:off x="347526" y="1406880"/>
          <a:ext cx="11650767" cy="4746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3128E75-FB40-EAAE-336A-6F7C9F962D26}"/>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165339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C14C-A9C0-43DB-BEC8-4333800D6B91}"/>
              </a:ext>
            </a:extLst>
          </p:cNvPr>
          <p:cNvSpPr>
            <a:spLocks noGrp="1"/>
          </p:cNvSpPr>
          <p:nvPr>
            <p:ph type="title"/>
          </p:nvPr>
        </p:nvSpPr>
        <p:spPr/>
        <p:txBody>
          <a:bodyPr>
            <a:normAutofit/>
          </a:bodyPr>
          <a:lstStyle/>
          <a:p>
            <a:r>
              <a:rPr lang="en-US" dirty="0"/>
              <a:t>Choosing the Right Model</a:t>
            </a:r>
          </a:p>
        </p:txBody>
      </p:sp>
      <p:sp>
        <p:nvSpPr>
          <p:cNvPr id="3" name="Content Placeholder 2">
            <a:extLst>
              <a:ext uri="{FF2B5EF4-FFF2-40B4-BE49-F238E27FC236}">
                <a16:creationId xmlns:a16="http://schemas.microsoft.com/office/drawing/2014/main" id="{6DB5AF23-FDE1-410B-9405-24D11A733A0F}"/>
              </a:ext>
            </a:extLst>
          </p:cNvPr>
          <p:cNvSpPr>
            <a:spLocks noGrp="1"/>
          </p:cNvSpPr>
          <p:nvPr>
            <p:ph idx="1"/>
          </p:nvPr>
        </p:nvSpPr>
        <p:spPr/>
        <p:txBody>
          <a:bodyPr>
            <a:normAutofit/>
          </a:bodyPr>
          <a:lstStyle/>
          <a:p>
            <a:r>
              <a:rPr lang="en-US" dirty="0"/>
              <a:t>Lean Startup Model</a:t>
            </a:r>
          </a:p>
          <a:p>
            <a:pPr lvl="1"/>
            <a:r>
              <a:rPr lang="en-US" dirty="0"/>
              <a:t>Ideal for early-stage startups with limited resources and a focus on rapid experimentation and customer feedback.</a:t>
            </a:r>
          </a:p>
          <a:p>
            <a:r>
              <a:rPr lang="en-US" dirty="0"/>
              <a:t>Business Model Canvas</a:t>
            </a:r>
          </a:p>
          <a:p>
            <a:pPr lvl="1"/>
            <a:r>
              <a:rPr lang="en-US" dirty="0"/>
              <a:t>Suitable for startups with a clear value proposition and a focus on developing a scalable business model.</a:t>
            </a:r>
          </a:p>
        </p:txBody>
      </p:sp>
      <p:sp>
        <p:nvSpPr>
          <p:cNvPr id="4" name="Slide Number Placeholder 3">
            <a:extLst>
              <a:ext uri="{FF2B5EF4-FFF2-40B4-BE49-F238E27FC236}">
                <a16:creationId xmlns:a16="http://schemas.microsoft.com/office/drawing/2014/main" id="{A145D0AD-B221-4882-BC38-A690EA9627B9}"/>
              </a:ext>
            </a:extLst>
          </p:cNvPr>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17420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C14C-A9C0-43DB-BEC8-4333800D6B91}"/>
              </a:ext>
            </a:extLst>
          </p:cNvPr>
          <p:cNvSpPr>
            <a:spLocks noGrp="1"/>
          </p:cNvSpPr>
          <p:nvPr>
            <p:ph type="title"/>
          </p:nvPr>
        </p:nvSpPr>
        <p:spPr/>
        <p:txBody>
          <a:bodyPr>
            <a:normAutofit/>
          </a:bodyPr>
          <a:lstStyle/>
          <a:p>
            <a:r>
              <a:rPr lang="en-US" dirty="0"/>
              <a:t>Choosing the Right Model</a:t>
            </a:r>
          </a:p>
        </p:txBody>
      </p:sp>
      <p:sp>
        <p:nvSpPr>
          <p:cNvPr id="3" name="Content Placeholder 2">
            <a:extLst>
              <a:ext uri="{FF2B5EF4-FFF2-40B4-BE49-F238E27FC236}">
                <a16:creationId xmlns:a16="http://schemas.microsoft.com/office/drawing/2014/main" id="{6DB5AF23-FDE1-410B-9405-24D11A733A0F}"/>
              </a:ext>
            </a:extLst>
          </p:cNvPr>
          <p:cNvSpPr>
            <a:spLocks noGrp="1"/>
          </p:cNvSpPr>
          <p:nvPr>
            <p:ph idx="1"/>
          </p:nvPr>
        </p:nvSpPr>
        <p:spPr/>
        <p:txBody>
          <a:bodyPr>
            <a:normAutofit/>
          </a:bodyPr>
          <a:lstStyle/>
          <a:p>
            <a:r>
              <a:rPr lang="en-US" dirty="0"/>
              <a:t>Value Proposition Canvas</a:t>
            </a:r>
          </a:p>
          <a:p>
            <a:pPr lvl="1"/>
            <a:r>
              <a:rPr lang="en-US" dirty="0"/>
              <a:t>Useful for startups that need to clarify their value proposition and customer segments.</a:t>
            </a:r>
          </a:p>
          <a:p>
            <a:r>
              <a:rPr lang="en-US" dirty="0"/>
              <a:t>Design Thinking Model</a:t>
            </a:r>
          </a:p>
          <a:p>
            <a:pPr lvl="1"/>
            <a:r>
              <a:rPr lang="en-US" dirty="0"/>
              <a:t>Best for startups that want to solve complex problems and create innovative solutions through a human-centered approach.</a:t>
            </a:r>
          </a:p>
        </p:txBody>
      </p:sp>
      <p:sp>
        <p:nvSpPr>
          <p:cNvPr id="4" name="Slide Number Placeholder 3">
            <a:extLst>
              <a:ext uri="{FF2B5EF4-FFF2-40B4-BE49-F238E27FC236}">
                <a16:creationId xmlns:a16="http://schemas.microsoft.com/office/drawing/2014/main" id="{A145D0AD-B221-4882-BC38-A690EA9627B9}"/>
              </a:ext>
            </a:extLst>
          </p:cNvPr>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42115469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C14C-A9C0-43DB-BEC8-4333800D6B91}"/>
              </a:ext>
            </a:extLst>
          </p:cNvPr>
          <p:cNvSpPr>
            <a:spLocks noGrp="1"/>
          </p:cNvSpPr>
          <p:nvPr>
            <p:ph type="title"/>
          </p:nvPr>
        </p:nvSpPr>
        <p:spPr/>
        <p:txBody>
          <a:bodyPr>
            <a:normAutofit/>
          </a:bodyPr>
          <a:lstStyle/>
          <a:p>
            <a:r>
              <a:rPr lang="en-US" dirty="0"/>
              <a:t>Lean Startup Model: When to Use and Why</a:t>
            </a:r>
          </a:p>
        </p:txBody>
      </p:sp>
      <p:sp>
        <p:nvSpPr>
          <p:cNvPr id="3" name="Content Placeholder 2">
            <a:extLst>
              <a:ext uri="{FF2B5EF4-FFF2-40B4-BE49-F238E27FC236}">
                <a16:creationId xmlns:a16="http://schemas.microsoft.com/office/drawing/2014/main" id="{6DB5AF23-FDE1-410B-9405-24D11A733A0F}"/>
              </a:ext>
            </a:extLst>
          </p:cNvPr>
          <p:cNvSpPr>
            <a:spLocks noGrp="1"/>
          </p:cNvSpPr>
          <p:nvPr>
            <p:ph idx="1"/>
          </p:nvPr>
        </p:nvSpPr>
        <p:spPr/>
        <p:txBody>
          <a:bodyPr>
            <a:normAutofit fontScale="92500" lnSpcReduction="10000"/>
          </a:bodyPr>
          <a:lstStyle/>
          <a:p>
            <a:r>
              <a:rPr lang="en-US" dirty="0"/>
              <a:t>Ideal for Early-Stage Startups with Limited Resources</a:t>
            </a:r>
          </a:p>
          <a:p>
            <a:r>
              <a:rPr lang="en-US" dirty="0"/>
              <a:t>Advantages:</a:t>
            </a:r>
          </a:p>
          <a:p>
            <a:pPr lvl="1"/>
            <a:r>
              <a:rPr lang="en-US" dirty="0"/>
              <a:t>Allows for rapid experimentation and customer feedback.</a:t>
            </a:r>
          </a:p>
          <a:p>
            <a:pPr lvl="1"/>
            <a:r>
              <a:rPr lang="en-US" dirty="0"/>
              <a:t>Fosters a culture of continuous learning and iteration.</a:t>
            </a:r>
          </a:p>
          <a:p>
            <a:pPr lvl="1"/>
            <a:r>
              <a:rPr lang="en-US" dirty="0"/>
              <a:t>Encourages lean thinking and resource efficiency.</a:t>
            </a:r>
          </a:p>
          <a:p>
            <a:r>
              <a:rPr lang="en-US" dirty="0"/>
              <a:t>Disadvantages:</a:t>
            </a:r>
          </a:p>
          <a:p>
            <a:pPr lvl="1"/>
            <a:r>
              <a:rPr lang="en-US" dirty="0"/>
              <a:t>May not be suitable for startups with a well-defined value proposition and business model.</a:t>
            </a:r>
          </a:p>
          <a:p>
            <a:pPr lvl="1"/>
            <a:r>
              <a:rPr lang="en-US" dirty="0"/>
              <a:t>Can be challenging to scale as the startup grows.</a:t>
            </a:r>
          </a:p>
          <a:p>
            <a:r>
              <a:rPr lang="en-US" dirty="0"/>
              <a:t>When to use:</a:t>
            </a:r>
          </a:p>
          <a:p>
            <a:pPr lvl="1"/>
            <a:r>
              <a:rPr lang="en-US" dirty="0"/>
              <a:t>When you have a hypothesis about your product or service.</a:t>
            </a:r>
          </a:p>
          <a:p>
            <a:pPr lvl="1"/>
            <a:r>
              <a:rPr lang="en-US" dirty="0"/>
              <a:t>When you need to validate your assumptions about your customers.</a:t>
            </a:r>
          </a:p>
          <a:p>
            <a:pPr lvl="1"/>
            <a:r>
              <a:rPr lang="en-US" dirty="0"/>
              <a:t>When you want to iterate quickly and adapt to changing market conditions.</a:t>
            </a:r>
          </a:p>
        </p:txBody>
      </p:sp>
      <p:sp>
        <p:nvSpPr>
          <p:cNvPr id="4" name="Slide Number Placeholder 3">
            <a:extLst>
              <a:ext uri="{FF2B5EF4-FFF2-40B4-BE49-F238E27FC236}">
                <a16:creationId xmlns:a16="http://schemas.microsoft.com/office/drawing/2014/main" id="{A145D0AD-B221-4882-BC38-A690EA9627B9}"/>
              </a:ext>
            </a:extLst>
          </p:cNvPr>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177025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4785-D3F8-4270-A580-426F57AFB47E}"/>
              </a:ext>
            </a:extLst>
          </p:cNvPr>
          <p:cNvSpPr>
            <a:spLocks noGrp="1"/>
          </p:cNvSpPr>
          <p:nvPr>
            <p:ph type="title"/>
          </p:nvPr>
        </p:nvSpPr>
        <p:spPr/>
        <p:txBody>
          <a:bodyPr/>
          <a:lstStyle/>
          <a:p>
            <a:r>
              <a:rPr lang="en-US" dirty="0"/>
              <a:t>Business Model Canvas: When to Use and Why</a:t>
            </a:r>
          </a:p>
        </p:txBody>
      </p:sp>
      <p:sp>
        <p:nvSpPr>
          <p:cNvPr id="3" name="Content Placeholder 2">
            <a:extLst>
              <a:ext uri="{FF2B5EF4-FFF2-40B4-BE49-F238E27FC236}">
                <a16:creationId xmlns:a16="http://schemas.microsoft.com/office/drawing/2014/main" id="{6A698B19-3868-4527-A3FF-0955D957B29F}"/>
              </a:ext>
            </a:extLst>
          </p:cNvPr>
          <p:cNvSpPr>
            <a:spLocks noGrp="1"/>
          </p:cNvSpPr>
          <p:nvPr>
            <p:ph idx="1"/>
          </p:nvPr>
        </p:nvSpPr>
        <p:spPr/>
        <p:txBody>
          <a:bodyPr>
            <a:normAutofit fontScale="92500" lnSpcReduction="10000"/>
          </a:bodyPr>
          <a:lstStyle/>
          <a:p>
            <a:r>
              <a:rPr lang="en-US" dirty="0"/>
              <a:t>Suitable for Startups with a Clear Value Proposition and a Focus on Scalability</a:t>
            </a:r>
          </a:p>
          <a:p>
            <a:r>
              <a:rPr lang="en-US" dirty="0"/>
              <a:t>Advantages:</a:t>
            </a:r>
          </a:p>
          <a:p>
            <a:pPr lvl="1"/>
            <a:r>
              <a:rPr lang="en-US" dirty="0"/>
              <a:t>Provides a comprehensive framework for developing a scalable business model.</a:t>
            </a:r>
          </a:p>
          <a:p>
            <a:pPr lvl="1"/>
            <a:r>
              <a:rPr lang="en-US" dirty="0"/>
              <a:t>Helps startups identify and validate their key revenue streams.</a:t>
            </a:r>
          </a:p>
          <a:p>
            <a:pPr lvl="1"/>
            <a:r>
              <a:rPr lang="en-US" dirty="0"/>
              <a:t>Encourages a focus on customer segments and value proposition.</a:t>
            </a:r>
          </a:p>
          <a:p>
            <a:r>
              <a:rPr lang="en-US" dirty="0"/>
              <a:t>Disadvantages:</a:t>
            </a:r>
          </a:p>
          <a:p>
            <a:pPr lvl="1"/>
            <a:r>
              <a:rPr lang="en-US" dirty="0"/>
              <a:t>May not be suitable for early-stage startups with limited resources.</a:t>
            </a:r>
          </a:p>
          <a:p>
            <a:pPr lvl="1"/>
            <a:r>
              <a:rPr lang="en-US" dirty="0"/>
              <a:t>Can be time-consuming and resource-intensive to create a detailed canvas.</a:t>
            </a:r>
          </a:p>
          <a:p>
            <a:r>
              <a:rPr lang="en-US" dirty="0"/>
              <a:t>When to use:</a:t>
            </a:r>
          </a:p>
          <a:p>
            <a:pPr lvl="1"/>
            <a:r>
              <a:rPr lang="en-US" dirty="0"/>
              <a:t>When you have a well-defined value proposition and business idea.</a:t>
            </a:r>
          </a:p>
          <a:p>
            <a:pPr lvl="1"/>
            <a:r>
              <a:rPr lang="en-US" dirty="0"/>
              <a:t>When you want to develop a scalable business model.</a:t>
            </a:r>
          </a:p>
          <a:p>
            <a:pPr lvl="1"/>
            <a:r>
              <a:rPr lang="en-US" dirty="0"/>
              <a:t>When you need to identify and validate your key revenue streams.</a:t>
            </a:r>
          </a:p>
        </p:txBody>
      </p:sp>
      <p:sp>
        <p:nvSpPr>
          <p:cNvPr id="4" name="Slide Number Placeholder 3">
            <a:extLst>
              <a:ext uri="{FF2B5EF4-FFF2-40B4-BE49-F238E27FC236}">
                <a16:creationId xmlns:a16="http://schemas.microsoft.com/office/drawing/2014/main" id="{6E6AF35D-61A6-40CC-9F2D-35D138BBCC58}"/>
              </a:ext>
            </a:extLst>
          </p:cNvPr>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066542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4048-336D-44D8-985F-8154B6F03DEE}"/>
              </a:ext>
            </a:extLst>
          </p:cNvPr>
          <p:cNvSpPr>
            <a:spLocks noGrp="1"/>
          </p:cNvSpPr>
          <p:nvPr>
            <p:ph type="title"/>
          </p:nvPr>
        </p:nvSpPr>
        <p:spPr/>
        <p:txBody>
          <a:bodyPr>
            <a:normAutofit fontScale="90000"/>
          </a:bodyPr>
          <a:lstStyle/>
          <a:p>
            <a:r>
              <a:rPr lang="en-US" dirty="0"/>
              <a:t>Value Proposition Canvas: When to Use and Why</a:t>
            </a:r>
          </a:p>
        </p:txBody>
      </p:sp>
      <p:sp>
        <p:nvSpPr>
          <p:cNvPr id="3" name="Content Placeholder 2">
            <a:extLst>
              <a:ext uri="{FF2B5EF4-FFF2-40B4-BE49-F238E27FC236}">
                <a16:creationId xmlns:a16="http://schemas.microsoft.com/office/drawing/2014/main" id="{1E341A23-523D-4F3A-AE9F-B9098CC6DF6C}"/>
              </a:ext>
            </a:extLst>
          </p:cNvPr>
          <p:cNvSpPr>
            <a:spLocks noGrp="1"/>
          </p:cNvSpPr>
          <p:nvPr>
            <p:ph idx="1"/>
          </p:nvPr>
        </p:nvSpPr>
        <p:spPr/>
        <p:txBody>
          <a:bodyPr>
            <a:normAutofit fontScale="92500" lnSpcReduction="10000"/>
          </a:bodyPr>
          <a:lstStyle/>
          <a:p>
            <a:r>
              <a:rPr lang="en-US" dirty="0"/>
              <a:t>Useful for Startups That Need to Clarify Their Value Proposition and Customer Segments</a:t>
            </a:r>
          </a:p>
          <a:p>
            <a:r>
              <a:rPr lang="en-US" dirty="0"/>
              <a:t>Advantages:</a:t>
            </a:r>
          </a:p>
          <a:p>
            <a:pPr lvl="1"/>
            <a:r>
              <a:rPr lang="en-US" dirty="0"/>
              <a:t>Provides a clear and concise framework for identifying and refining your value proposition.</a:t>
            </a:r>
          </a:p>
          <a:p>
            <a:pPr lvl="1"/>
            <a:r>
              <a:rPr lang="en-US" dirty="0"/>
              <a:t>Helps startups understand their customers' needs and pain points.</a:t>
            </a:r>
          </a:p>
          <a:p>
            <a:pPr lvl="1"/>
            <a:r>
              <a:rPr lang="en-US" dirty="0"/>
              <a:t>Encourages a focus on customer-centric innovation.</a:t>
            </a:r>
          </a:p>
          <a:p>
            <a:r>
              <a:rPr lang="en-US" dirty="0"/>
              <a:t>Disadvantages:</a:t>
            </a:r>
          </a:p>
          <a:p>
            <a:pPr lvl="1"/>
            <a:r>
              <a:rPr lang="en-US" dirty="0"/>
              <a:t>May not be suitable for startups with a well-defined value proposition.</a:t>
            </a:r>
          </a:p>
          <a:p>
            <a:pPr lvl="1"/>
            <a:r>
              <a:rPr lang="en-US" dirty="0"/>
              <a:t>Can be challenging to identify and prioritize the most important customer segments.</a:t>
            </a:r>
          </a:p>
          <a:p>
            <a:r>
              <a:rPr lang="en-US" dirty="0"/>
              <a:t>When to use:</a:t>
            </a:r>
          </a:p>
          <a:p>
            <a:pPr lvl="1"/>
            <a:r>
              <a:rPr lang="en-US" dirty="0"/>
              <a:t>When you want to clarify your value proposition and customer segments.</a:t>
            </a:r>
          </a:p>
          <a:p>
            <a:pPr lvl="1"/>
            <a:r>
              <a:rPr lang="en-US" dirty="0"/>
              <a:t>When you need to identify and prioritize your most important customer segments.</a:t>
            </a:r>
          </a:p>
          <a:p>
            <a:pPr lvl="1"/>
            <a:r>
              <a:rPr lang="en-US" dirty="0"/>
              <a:t>When you want to encourage customer-centric innovation within your startup.</a:t>
            </a:r>
          </a:p>
        </p:txBody>
      </p:sp>
      <p:sp>
        <p:nvSpPr>
          <p:cNvPr id="4" name="Slide Number Placeholder 3">
            <a:extLst>
              <a:ext uri="{FF2B5EF4-FFF2-40B4-BE49-F238E27FC236}">
                <a16:creationId xmlns:a16="http://schemas.microsoft.com/office/drawing/2014/main" id="{DA15E827-83D4-4255-B860-B2A059643E17}"/>
              </a:ext>
            </a:extLst>
          </p:cNvPr>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3116668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AB76-23B9-4FD2-AEAD-70A71FCCF65F}"/>
              </a:ext>
            </a:extLst>
          </p:cNvPr>
          <p:cNvSpPr>
            <a:spLocks noGrp="1"/>
          </p:cNvSpPr>
          <p:nvPr>
            <p:ph type="title"/>
          </p:nvPr>
        </p:nvSpPr>
        <p:spPr/>
        <p:txBody>
          <a:bodyPr/>
          <a:lstStyle/>
          <a:p>
            <a:r>
              <a:rPr lang="en-US" dirty="0"/>
              <a:t>Design Thinking Model: When to Use and Why</a:t>
            </a:r>
          </a:p>
        </p:txBody>
      </p:sp>
      <p:sp>
        <p:nvSpPr>
          <p:cNvPr id="3" name="Content Placeholder 2">
            <a:extLst>
              <a:ext uri="{FF2B5EF4-FFF2-40B4-BE49-F238E27FC236}">
                <a16:creationId xmlns:a16="http://schemas.microsoft.com/office/drawing/2014/main" id="{0343E1D4-D872-49B8-81EC-9D6E3A351149}"/>
              </a:ext>
            </a:extLst>
          </p:cNvPr>
          <p:cNvSpPr>
            <a:spLocks noGrp="1"/>
          </p:cNvSpPr>
          <p:nvPr>
            <p:ph idx="1"/>
          </p:nvPr>
        </p:nvSpPr>
        <p:spPr/>
        <p:txBody>
          <a:bodyPr>
            <a:normAutofit fontScale="92500" lnSpcReduction="10000"/>
          </a:bodyPr>
          <a:lstStyle/>
          <a:p>
            <a:r>
              <a:rPr lang="en-US" dirty="0"/>
              <a:t>Best for Startups That Want to Solve Complex Problems and Create Innovative Solutions</a:t>
            </a:r>
          </a:p>
          <a:p>
            <a:r>
              <a:rPr lang="en-US" dirty="0"/>
              <a:t>Advantages:</a:t>
            </a:r>
          </a:p>
          <a:p>
            <a:pPr lvl="1"/>
            <a:r>
              <a:rPr lang="en-US" dirty="0"/>
              <a:t>Encourages a human-centered approach to problem-solving.</a:t>
            </a:r>
          </a:p>
          <a:p>
            <a:pPr lvl="1"/>
            <a:r>
              <a:rPr lang="en-US" dirty="0"/>
              <a:t>Fosters creativity and innovation within your startup.</a:t>
            </a:r>
          </a:p>
          <a:p>
            <a:pPr lvl="1"/>
            <a:r>
              <a:rPr lang="en-US" dirty="0"/>
              <a:t>Provides a framework for solving complex problems.</a:t>
            </a:r>
          </a:p>
          <a:p>
            <a:r>
              <a:rPr lang="en-US" dirty="0"/>
              <a:t>Disadvantages:</a:t>
            </a:r>
          </a:p>
          <a:p>
            <a:pPr lvl="1"/>
            <a:r>
              <a:rPr lang="en-US" dirty="0"/>
              <a:t>May not be suitable for startups with a well-defined problem and solution.</a:t>
            </a:r>
          </a:p>
          <a:p>
            <a:pPr lvl="1"/>
            <a:r>
              <a:rPr lang="en-US" dirty="0"/>
              <a:t>Can be resource-intensive and time-consuming.</a:t>
            </a:r>
          </a:p>
          <a:p>
            <a:r>
              <a:rPr lang="en-US" dirty="0"/>
              <a:t>When to use:</a:t>
            </a:r>
          </a:p>
          <a:p>
            <a:pPr lvl="1"/>
            <a:r>
              <a:rPr lang="en-US" dirty="0"/>
              <a:t>When you want to solve a complex problem that requires a human-centered approach.</a:t>
            </a:r>
          </a:p>
          <a:p>
            <a:pPr lvl="1"/>
            <a:r>
              <a:rPr lang="en-US" dirty="0"/>
              <a:t>When you need to create innovative solutions that meet your customers' needs.</a:t>
            </a:r>
          </a:p>
          <a:p>
            <a:pPr lvl="1"/>
            <a:r>
              <a:rPr lang="en-US" dirty="0"/>
              <a:t>When you want to foster a culture of creativity and innovation within your startup.</a:t>
            </a:r>
          </a:p>
        </p:txBody>
      </p:sp>
      <p:sp>
        <p:nvSpPr>
          <p:cNvPr id="4" name="Slide Number Placeholder 3">
            <a:extLst>
              <a:ext uri="{FF2B5EF4-FFF2-40B4-BE49-F238E27FC236}">
                <a16:creationId xmlns:a16="http://schemas.microsoft.com/office/drawing/2014/main" id="{D8EA17D9-45E4-4D71-A93C-B448ACC829FA}"/>
              </a:ext>
            </a:extLst>
          </p:cNvPr>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36925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CBC4-D7C0-5465-0C13-F57E8B12FDFF}"/>
              </a:ext>
            </a:extLst>
          </p:cNvPr>
          <p:cNvSpPr>
            <a:spLocks noGrp="1"/>
          </p:cNvSpPr>
          <p:nvPr>
            <p:ph type="title"/>
          </p:nvPr>
        </p:nvSpPr>
        <p:spPr/>
        <p:txBody>
          <a:bodyPr/>
          <a:lstStyle/>
          <a:p>
            <a:r>
              <a:rPr lang="en-US" dirty="0"/>
              <a:t>Gig economy platforms</a:t>
            </a:r>
          </a:p>
        </p:txBody>
      </p:sp>
      <p:sp>
        <p:nvSpPr>
          <p:cNvPr id="3" name="Content Placeholder 2">
            <a:extLst>
              <a:ext uri="{FF2B5EF4-FFF2-40B4-BE49-F238E27FC236}">
                <a16:creationId xmlns:a16="http://schemas.microsoft.com/office/drawing/2014/main" id="{A5FDDCF1-36DC-232F-FB70-C17CD3F4B668}"/>
              </a:ext>
            </a:extLst>
          </p:cNvPr>
          <p:cNvSpPr>
            <a:spLocks noGrp="1"/>
          </p:cNvSpPr>
          <p:nvPr>
            <p:ph idx="1"/>
          </p:nvPr>
        </p:nvSpPr>
        <p:spPr/>
        <p:txBody>
          <a:bodyPr/>
          <a:lstStyle/>
          <a:p>
            <a:r>
              <a:rPr lang="en-US" dirty="0"/>
              <a:t>Gig economy platforms, also known as sharing or on-demand economy platforms, are online marketplaces that connect workers or service providers with customers who need temporary or short-term services. </a:t>
            </a:r>
          </a:p>
          <a:p>
            <a:r>
              <a:rPr lang="en-US" dirty="0"/>
              <a:t>These platforms allow individuals to monetize their skills, assets, or resources, such as a car, bike, or home, by offering them to others on a flexible, ad hoc basis.</a:t>
            </a:r>
          </a:p>
        </p:txBody>
      </p:sp>
      <p:sp>
        <p:nvSpPr>
          <p:cNvPr id="4" name="Slide Number Placeholder 3">
            <a:extLst>
              <a:ext uri="{FF2B5EF4-FFF2-40B4-BE49-F238E27FC236}">
                <a16:creationId xmlns:a16="http://schemas.microsoft.com/office/drawing/2014/main" id="{B08FE1E3-4A19-1D86-29F4-4966582668C5}"/>
              </a:ext>
            </a:extLst>
          </p:cNvPr>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44820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05FB-C0BB-7857-3BEA-AFAFB29A95C0}"/>
              </a:ext>
            </a:extLst>
          </p:cNvPr>
          <p:cNvSpPr>
            <a:spLocks noGrp="1"/>
          </p:cNvSpPr>
          <p:nvPr>
            <p:ph type="title"/>
          </p:nvPr>
        </p:nvSpPr>
        <p:spPr/>
        <p:txBody>
          <a:bodyPr/>
          <a:lstStyle/>
          <a:p>
            <a:r>
              <a:rPr lang="en-US" dirty="0"/>
              <a:t>Gig economy platforms</a:t>
            </a:r>
          </a:p>
        </p:txBody>
      </p:sp>
      <p:graphicFrame>
        <p:nvGraphicFramePr>
          <p:cNvPr id="6" name="Content Placeholder 2">
            <a:extLst>
              <a:ext uri="{FF2B5EF4-FFF2-40B4-BE49-F238E27FC236}">
                <a16:creationId xmlns:a16="http://schemas.microsoft.com/office/drawing/2014/main" id="{A5F72560-2FB6-5F27-308D-00E23DF39EEC}"/>
              </a:ext>
            </a:extLst>
          </p:cNvPr>
          <p:cNvGraphicFramePr>
            <a:graphicFrameLocks noGrp="1"/>
          </p:cNvGraphicFramePr>
          <p:nvPr>
            <p:ph idx="1"/>
            <p:extLst>
              <p:ext uri="{D42A27DB-BD31-4B8C-83A1-F6EECF244321}">
                <p14:modId xmlns:p14="http://schemas.microsoft.com/office/powerpoint/2010/main" val="1501791415"/>
              </p:ext>
            </p:extLst>
          </p:nvPr>
        </p:nvGraphicFramePr>
        <p:xfrm>
          <a:off x="347526" y="1406880"/>
          <a:ext cx="11650767" cy="4746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637ECED-5AF3-A930-23DE-288B696CC772}"/>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88990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83B475-6837-05AD-F73C-0321B0279931}"/>
              </a:ext>
            </a:extLst>
          </p:cNvPr>
          <p:cNvSpPr>
            <a:spLocks noGrp="1"/>
          </p:cNvSpPr>
          <p:nvPr>
            <p:ph type="title"/>
          </p:nvPr>
        </p:nvSpPr>
        <p:spPr/>
        <p:txBody>
          <a:bodyPr/>
          <a:lstStyle/>
          <a:p>
            <a:r>
              <a:rPr lang="en-US" dirty="0"/>
              <a:t>Marketplace</a:t>
            </a:r>
          </a:p>
        </p:txBody>
      </p:sp>
      <p:sp>
        <p:nvSpPr>
          <p:cNvPr id="6" name="Text Placeholder 5">
            <a:extLst>
              <a:ext uri="{FF2B5EF4-FFF2-40B4-BE49-F238E27FC236}">
                <a16:creationId xmlns:a16="http://schemas.microsoft.com/office/drawing/2014/main" id="{DDCF5054-11D5-EF8A-BCC0-172A2465C4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DA4767F-9F61-F2E4-DED6-B1068E460E46}"/>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64199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96A1-EFFC-485F-4F0A-E4B1D6C7C869}"/>
              </a:ext>
            </a:extLst>
          </p:cNvPr>
          <p:cNvSpPr>
            <a:spLocks noGrp="1"/>
          </p:cNvSpPr>
          <p:nvPr>
            <p:ph type="title"/>
          </p:nvPr>
        </p:nvSpPr>
        <p:spPr/>
        <p:txBody>
          <a:bodyPr/>
          <a:lstStyle/>
          <a:p>
            <a:r>
              <a:rPr lang="en-US" dirty="0"/>
              <a:t>Marketplace</a:t>
            </a:r>
          </a:p>
        </p:txBody>
      </p:sp>
      <p:graphicFrame>
        <p:nvGraphicFramePr>
          <p:cNvPr id="6" name="Content Placeholder 2">
            <a:extLst>
              <a:ext uri="{FF2B5EF4-FFF2-40B4-BE49-F238E27FC236}">
                <a16:creationId xmlns:a16="http://schemas.microsoft.com/office/drawing/2014/main" id="{1FB084E9-9201-74AD-4338-3670870AAE3B}"/>
              </a:ext>
            </a:extLst>
          </p:cNvPr>
          <p:cNvGraphicFramePr>
            <a:graphicFrameLocks noGrp="1"/>
          </p:cNvGraphicFramePr>
          <p:nvPr>
            <p:ph idx="1"/>
            <p:extLst>
              <p:ext uri="{D42A27DB-BD31-4B8C-83A1-F6EECF244321}">
                <p14:modId xmlns:p14="http://schemas.microsoft.com/office/powerpoint/2010/main" val="4267011544"/>
              </p:ext>
            </p:extLst>
          </p:nvPr>
        </p:nvGraphicFramePr>
        <p:xfrm>
          <a:off x="347526" y="1406880"/>
          <a:ext cx="11650767" cy="4746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743D187-615E-343D-45B8-C4B2E390E2D0}"/>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306167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1560</TotalTime>
  <Words>2704</Words>
  <Application>Microsoft Office PowerPoint</Application>
  <PresentationFormat>Widescreen</PresentationFormat>
  <Paragraphs>345</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Candara</vt:lpstr>
      <vt:lpstr>Office Theme</vt:lpstr>
      <vt:lpstr>Platforms, Marketplaces, and Models</vt:lpstr>
      <vt:lpstr>Outline</vt:lpstr>
      <vt:lpstr>Platforms</vt:lpstr>
      <vt:lpstr>Platforms</vt:lpstr>
      <vt:lpstr>Types of platforms</vt:lpstr>
      <vt:lpstr>Gig economy platforms</vt:lpstr>
      <vt:lpstr>Gig economy platforms</vt:lpstr>
      <vt:lpstr>Marketplace</vt:lpstr>
      <vt:lpstr>Marketplace</vt:lpstr>
      <vt:lpstr>Types of Marketplaces</vt:lpstr>
      <vt:lpstr>Types of Marketplaces</vt:lpstr>
      <vt:lpstr>Models</vt:lpstr>
      <vt:lpstr>Models</vt:lpstr>
      <vt:lpstr>Models</vt:lpstr>
      <vt:lpstr>The Lean Startup Model </vt:lpstr>
      <vt:lpstr>The Lean Startup Model </vt:lpstr>
      <vt:lpstr>The Lean Startup Model </vt:lpstr>
      <vt:lpstr>The Lean Startup Model </vt:lpstr>
      <vt:lpstr>PowerPoint Presentation</vt:lpstr>
      <vt:lpstr>Dropbox</vt:lpstr>
      <vt:lpstr>Dropbox</vt:lpstr>
      <vt:lpstr>Business Model Canvas</vt:lpstr>
      <vt:lpstr>Business Model Canvas</vt:lpstr>
      <vt:lpstr>Business Model Canvas</vt:lpstr>
      <vt:lpstr>Business Model Canvas</vt:lpstr>
      <vt:lpstr>Business Model Canvas</vt:lpstr>
      <vt:lpstr>Business Model Canvas</vt:lpstr>
      <vt:lpstr>Business Model Canvas</vt:lpstr>
      <vt:lpstr>PowerPoint Presentation</vt:lpstr>
      <vt:lpstr>Value Proposition Canvas</vt:lpstr>
      <vt:lpstr>Value Proposition Canvas</vt:lpstr>
      <vt:lpstr>Value Proposition Canvas</vt:lpstr>
      <vt:lpstr>Value Proposition Canvas</vt:lpstr>
      <vt:lpstr>Value Proposition Canvas</vt:lpstr>
      <vt:lpstr>Value Proposition Canvas</vt:lpstr>
      <vt:lpstr>Customer Development Model</vt:lpstr>
      <vt:lpstr>Design Thinking</vt:lpstr>
      <vt:lpstr>Design Thinking</vt:lpstr>
      <vt:lpstr>Design Thinking</vt:lpstr>
      <vt:lpstr>Design Thinking</vt:lpstr>
      <vt:lpstr>PowerPoint Presentation</vt:lpstr>
      <vt:lpstr>PowerPoint Presentation</vt:lpstr>
      <vt:lpstr>The Freemium Model</vt:lpstr>
      <vt:lpstr>The Freemium Model</vt:lpstr>
      <vt:lpstr>The Freemium Model</vt:lpstr>
      <vt:lpstr>The Open Source Model</vt:lpstr>
      <vt:lpstr>The Open Source Model</vt:lpstr>
      <vt:lpstr>The Open Source Model</vt:lpstr>
      <vt:lpstr>The Open Source Model</vt:lpstr>
      <vt:lpstr>Choosing the Right Model</vt:lpstr>
      <vt:lpstr>Choosing the Right Model</vt:lpstr>
      <vt:lpstr>Lean Startup Model: When to Use and Why</vt:lpstr>
      <vt:lpstr>Business Model Canvas: When to Use and Why</vt:lpstr>
      <vt:lpstr>Value Proposition Canvas: When to Use and Why</vt:lpstr>
      <vt:lpstr>Design Thinking Model: When to Use and Why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200</cp:revision>
  <cp:lastPrinted>2021-10-18T07:27:50Z</cp:lastPrinted>
  <dcterms:created xsi:type="dcterms:W3CDTF">2021-10-12T10:09:12Z</dcterms:created>
  <dcterms:modified xsi:type="dcterms:W3CDTF">2024-01-24T05:38:43Z</dcterms:modified>
</cp:coreProperties>
</file>