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748" r:id="rId3"/>
    <p:sldId id="749" r:id="rId4"/>
    <p:sldId id="750" r:id="rId5"/>
    <p:sldId id="751" r:id="rId6"/>
    <p:sldId id="764" r:id="rId7"/>
    <p:sldId id="762" r:id="rId8"/>
    <p:sldId id="763" r:id="rId9"/>
    <p:sldId id="765" r:id="rId10"/>
    <p:sldId id="753" r:id="rId11"/>
    <p:sldId id="766" r:id="rId12"/>
    <p:sldId id="767" r:id="rId13"/>
    <p:sldId id="755" r:id="rId14"/>
    <p:sldId id="768" r:id="rId15"/>
    <p:sldId id="756" r:id="rId16"/>
    <p:sldId id="769" r:id="rId17"/>
    <p:sldId id="770" r:id="rId18"/>
    <p:sldId id="757" r:id="rId19"/>
    <p:sldId id="771" r:id="rId20"/>
    <p:sldId id="772" r:id="rId21"/>
    <p:sldId id="758" r:id="rId22"/>
    <p:sldId id="773" r:id="rId23"/>
    <p:sldId id="774" r:id="rId24"/>
    <p:sldId id="759" r:id="rId25"/>
    <p:sldId id="775" r:id="rId26"/>
    <p:sldId id="760" r:id="rId27"/>
    <p:sldId id="776" r:id="rId28"/>
    <p:sldId id="777" r:id="rId29"/>
    <p:sldId id="778" r:id="rId30"/>
    <p:sldId id="779" r:id="rId31"/>
    <p:sldId id="780" r:id="rId32"/>
    <p:sldId id="781" r:id="rId33"/>
    <p:sldId id="782" r:id="rId34"/>
    <p:sldId id="7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hy is Data Governance important for business? - BlueSoft">
            <a:extLst>
              <a:ext uri="{FF2B5EF4-FFF2-40B4-BE49-F238E27FC236}">
                <a16:creationId xmlns:a16="http://schemas.microsoft.com/office/drawing/2014/main" id="{4B111F11-0794-41C0-EFBD-56CD40DB04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68" y="391021"/>
            <a:ext cx="2600325" cy="146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Maturity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IS465: Data Management and Governance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49AF-985B-4E5F-90B2-32AECF3F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IBM's Data Governance Council Maturity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8B3B-B8E7-4559-A997-CCA7CDD2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682CB-3136-468F-9602-E3FB6629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95" y="1285212"/>
            <a:ext cx="6890138" cy="52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6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49AF-985B-4E5F-90B2-32AECF3F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IBM's Data Governance Council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E05B-15D0-4D00-A49C-00A75BA6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measures maturity on a scale of five levels of maturity. </a:t>
            </a:r>
          </a:p>
          <a:p>
            <a:r>
              <a:rPr lang="en-US" dirty="0"/>
              <a:t>It features 11 Data Governance categories composed of many subcategories. </a:t>
            </a:r>
          </a:p>
          <a:p>
            <a:r>
              <a:rPr lang="en-US" dirty="0"/>
              <a:t>These categories and subcategories can be individually assessed for their current maturity level, resulting in concrete steps for improvement. </a:t>
            </a:r>
          </a:p>
          <a:p>
            <a:r>
              <a:rPr lang="en-US" dirty="0"/>
              <a:t>Assessing domains individually allows for the DMMA to be better tailored to the specific needs of a given organization.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an organization looking to establish, evaluate, or refine their Data Governance office; the model helps assess current practices and design effective programs aligned with industry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8B3B-B8E7-4559-A997-CCA7CDD2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8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49AF-985B-4E5F-90B2-32AECF3F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IBM's Data Governance Council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E05B-15D0-4D00-A49C-00A75BA6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Builds on best practices contributed by real world data leaders</a:t>
            </a:r>
          </a:p>
          <a:p>
            <a:pPr lvl="1"/>
            <a:r>
              <a:rPr lang="en-US" dirty="0"/>
              <a:t>Each of the 11 separate data domains identified by the model can be individually assessed, contributing to the ability to prioritize the assessment based on immediate business need</a:t>
            </a:r>
          </a:p>
          <a:p>
            <a:pPr lvl="1"/>
            <a:r>
              <a:rPr lang="en-US" dirty="0"/>
              <a:t>Clear criteria for each of the five capability levels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Lacks implementation support and limited guidance on actual implementation</a:t>
            </a:r>
          </a:p>
          <a:p>
            <a:pPr lvl="1"/>
            <a:r>
              <a:rPr lang="en-US" dirty="0"/>
              <a:t>Establishes near-unobtainable standards for Level 4 (Quantitatively Managed) and Level 5 (Optimizing)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8B3B-B8E7-4559-A997-CCA7CDD2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3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F1CE-6B13-4541-8A9D-55CCA674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Gartner's Enterprise Information Management Maturity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5372-BADD-4E0B-8C73-1BE6525F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C0B07-EECB-451E-BA24-7C0ABE0C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28CF2-FB6F-43CB-81A3-78652F53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484079"/>
            <a:ext cx="816406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4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F1CE-6B13-4541-8A9D-55CCA674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Gartner's Enterprise Information Management Maturity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5372-BADD-4E0B-8C73-1BE6525F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C0B07-EECB-451E-BA24-7C0ABE0C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model consists of six maturity phases, each delineating unique attributes and actionable steps.</a:t>
            </a:r>
          </a:p>
          <a:p>
            <a:r>
              <a:rPr lang="en-US" dirty="0"/>
              <a:t>Best suited for: </a:t>
            </a:r>
          </a:p>
          <a:p>
            <a:pPr lvl="1"/>
            <a:r>
              <a:rPr lang="en-US" dirty="0"/>
              <a:t>a Gartner customer who interested in assessing current maturity level, identifying areas for improvement, developing an EIM strategy, and measuring progress over time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Uses a straightforward six-level scale to measure maturity</a:t>
            </a:r>
          </a:p>
          <a:p>
            <a:pPr lvl="1"/>
            <a:r>
              <a:rPr lang="en-US" dirty="0"/>
              <a:t>Provides clear action items to achieve improvements</a:t>
            </a:r>
          </a:p>
          <a:p>
            <a:pPr lvl="1"/>
            <a:r>
              <a:rPr lang="en-US" dirty="0"/>
              <a:t>Backed by research-based best practices and support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Proprietary tool that requires a Gartner subscription, starting at $30,000 per year</a:t>
            </a:r>
          </a:p>
          <a:p>
            <a:pPr lvl="1"/>
            <a:r>
              <a:rPr lang="en-US" dirty="0"/>
              <a:t>Effectiveness relies on continued subscription and Gartner's periodic updates and revisions</a:t>
            </a:r>
          </a:p>
        </p:txBody>
      </p:sp>
    </p:spTree>
    <p:extLst>
      <p:ext uri="{BB962C8B-B14F-4D97-AF65-F5344CB8AC3E}">
        <p14:creationId xmlns:p14="http://schemas.microsoft.com/office/powerpoint/2010/main" val="323433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714-8AEB-4E67-80EA-1FEF20E9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Stanford's Data Governance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F58-D264-4B95-86F6-E2DC3D8E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5EEDB-3AF0-4492-B322-3B0EC11B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C48F0-FC4A-4E29-8B78-737DC000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45" y="1484597"/>
            <a:ext cx="585869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714-8AEB-4E67-80EA-1FEF20E9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Stanford's Data Governance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F58-D264-4B95-86F6-E2DC3D8E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serves as a good example of a model that provides practical guidance.</a:t>
            </a:r>
          </a:p>
          <a:p>
            <a:r>
              <a:rPr lang="en-US" dirty="0"/>
              <a:t>It focuses on Data Governance and separates the foundational competencies of this domain (awareness, formalization, and metadata) from project-related applications (such as stewardship, data quality, and master data).</a:t>
            </a:r>
          </a:p>
          <a:p>
            <a:r>
              <a:rPr lang="en-US" dirty="0"/>
              <a:t>In each section, it helps explain what motivates people, policies, and capabilities.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an organization seeking to evaluate and enhance their Data Governance office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5EEDB-3AF0-4492-B322-3B0EC11B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714-8AEB-4E67-80EA-1FEF20E9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Stanford's Data Governance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F58-D264-4B95-86F6-E2DC3D8E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Easy to understand and use</a:t>
            </a:r>
          </a:p>
          <a:p>
            <a:pPr lvl="1"/>
            <a:r>
              <a:rPr lang="en-US" dirty="0"/>
              <a:t>Practical and project-oriented</a:t>
            </a:r>
          </a:p>
          <a:p>
            <a:pPr lvl="1"/>
            <a:r>
              <a:rPr lang="en-US" dirty="0"/>
              <a:t>Adaptable to different organizational contexts, customizable to meet specific needs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May be difficult to scale and inappropriate for more complex organizations</a:t>
            </a:r>
          </a:p>
          <a:p>
            <a:pPr lvl="1"/>
            <a:r>
              <a:rPr lang="en-US" dirty="0"/>
              <a:t>Specific focus on Data Governance may not be helpful for organizations that are seeking a broader assessment of Data Management capabilities</a:t>
            </a:r>
          </a:p>
          <a:p>
            <a:pPr lvl="1"/>
            <a:r>
              <a:rPr lang="en-US" dirty="0"/>
              <a:t>Lack of clear recommendations based on result of assessment</a:t>
            </a:r>
          </a:p>
          <a:p>
            <a:pPr lvl="1"/>
            <a:r>
              <a:rPr lang="en-US" dirty="0"/>
              <a:t>Limited information and lack of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5EEDB-3AF0-4492-B322-3B0EC11B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4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E7B8-E64C-45F5-B589-9A219534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EDM Council's Data Management Capability Assessment Model (DCAM)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F739-385C-4DDB-83DF-1BDCD41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37B9-0AF2-4445-9FA9-55CF9AA1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Data Management – DCAM – EDM Council">
            <a:extLst>
              <a:ext uri="{FF2B5EF4-FFF2-40B4-BE49-F238E27FC236}">
                <a16:creationId xmlns:a16="http://schemas.microsoft.com/office/drawing/2014/main" id="{C77DC90F-D607-4F4C-A702-188CEDB2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85138"/>
            <a:ext cx="7620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7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E7B8-E64C-45F5-B589-9A219534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EDM Council's Data Management Capability Assessment Model (DCAM)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F739-385C-4DDB-83DF-1BDCD41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DCAM emerged as a framework for evaluating governance, quality, and architecture within data functions. </a:t>
            </a:r>
          </a:p>
          <a:p>
            <a:r>
              <a:rPr lang="en-US" dirty="0"/>
              <a:t>The framework helps organizations to identify Data Management areas needing improvement.</a:t>
            </a:r>
          </a:p>
          <a:p>
            <a:r>
              <a:rPr lang="en-US" dirty="0"/>
              <a:t>The DCAM framework is available for download and use exclusively by member firms of EDM Council for their in-house data management programs. </a:t>
            </a:r>
          </a:p>
          <a:p>
            <a:r>
              <a:rPr lang="en-US" dirty="0"/>
              <a:t>DCAM Authorized Partners are also entitled to use DCAM in their client assessments and engagements.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an organization in the finance industry or another heavily regulated field, particularly one that may prefer support in assessment and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37B9-0AF2-4445-9FA9-55CF9AA1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7A3D-5A8B-4258-B9D6-3E612F20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and Improving Data Management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D298-5480-40E4-9493-D7914C3E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and governance are critical for organizations to make informed decisions and achieve business objectives</a:t>
            </a:r>
          </a:p>
          <a:p>
            <a:r>
              <a:rPr lang="en-US" dirty="0"/>
              <a:t>Maturity models provide a framework for assessing and improving data management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90BD1-EC65-4958-911D-11D5F1E3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A09B8-EE88-4553-875B-E02453B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05" y="3278426"/>
            <a:ext cx="5246547" cy="28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E7B8-E64C-45F5-B589-9A219534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EDM Council's Data Management Capability Assessment Model (DCAM)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F739-385C-4DDB-83DF-1BDCD41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Rigorous evaluation criteria</a:t>
            </a:r>
          </a:p>
          <a:p>
            <a:pPr lvl="1"/>
            <a:r>
              <a:rPr lang="en-US" dirty="0"/>
              <a:t>Benchmark Data Management practices against industry standards</a:t>
            </a:r>
          </a:p>
          <a:p>
            <a:pPr lvl="1"/>
            <a:r>
              <a:rPr lang="en-US" dirty="0"/>
              <a:t>Simplifies regulatory compliance</a:t>
            </a:r>
          </a:p>
          <a:p>
            <a:pPr lvl="1"/>
            <a:r>
              <a:rPr lang="en-US" dirty="0"/>
              <a:t>Potential support from DCAM-certified consultants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Potential lack of adaptability outside financial institutions</a:t>
            </a:r>
          </a:p>
          <a:p>
            <a:pPr lvl="1"/>
            <a:r>
              <a:rPr lang="en-US" dirty="0"/>
              <a:t>May not be appropriate for assessing the capabilities of smaller organizations</a:t>
            </a:r>
          </a:p>
          <a:p>
            <a:pPr lvl="1"/>
            <a:r>
              <a:rPr lang="en-US" dirty="0"/>
              <a:t>Relatively complex with components, capabilities, and sub-capabilities</a:t>
            </a:r>
          </a:p>
          <a:p>
            <a:pPr lvl="1"/>
            <a:r>
              <a:rPr lang="en-US" dirty="0"/>
              <a:t>Access requires becoming or partnering with a member of EDM Council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37B9-0AF2-4445-9FA9-55CF9AA1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F42B-68C0-401C-921C-D220995C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CMMI's Data Management Maturity (DMM)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8C10-BFEB-4513-BD62-D102B2C9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9CDB-DF4C-45B0-B1D7-18FE12F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32A1-B6F1-4777-AE43-2E6FF5D7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1" y="1435109"/>
            <a:ext cx="8507057" cy="50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F42B-68C0-401C-921C-D220995C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CMMI's Data Management Maturity (DMM)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8C10-BFEB-4513-BD62-D102B2C9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framework provides a structured approach, delineating maturity levels and domains for assessing Data Management practices. </a:t>
            </a:r>
          </a:p>
          <a:p>
            <a:r>
              <a:rPr lang="en-US" dirty="0"/>
              <a:t>Its subsequent versions have evolved with technological advancements, gaining traction across various industries.</a:t>
            </a:r>
          </a:p>
          <a:p>
            <a:r>
              <a:rPr lang="en-US" dirty="0"/>
              <a:t>DMM was discontinued in January 2022. </a:t>
            </a:r>
          </a:p>
          <a:p>
            <a:r>
              <a:rPr lang="en-US" dirty="0"/>
              <a:t>It enables businesses to fortify Data Governance, adopt effective practices, and navigate complex data challenges, thereby demonstrating its ongoing relevance and adaptability.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an organization seeking to understand alternative methodologies to compare fundamental principles of different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9CDB-DF4C-45B0-B1D7-18FE12F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F42B-68C0-401C-921C-D220995C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CMMI's Data Management Maturity (DMM)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8C10-BFEB-4513-BD62-D102B2C9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Based on how organizations typically build their Data Management program</a:t>
            </a:r>
          </a:p>
          <a:p>
            <a:pPr lvl="1"/>
            <a:r>
              <a:rPr lang="en-US" dirty="0"/>
              <a:t>Scores are based on the scope of the organization, so this model scales well for small organizations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No longer updated or supported by CMMI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9CDB-DF4C-45B0-B1D7-18FE12F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5849-5AE5-4E02-BCF4-402B09B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Crossroads' "Orange" Data Management Framework (DMF)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9373-D2C4-4E5B-A7D0-A6B3EB5F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74CE-D4A0-4BF7-83F6-C909377F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C8437-71C8-4C04-B352-8BE122A5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22" y="1312450"/>
            <a:ext cx="8748955" cy="518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4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5849-5AE5-4E02-BCF4-402B09B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Crossroads' "Orange" Data Management Framework (DMF)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9373-D2C4-4E5B-A7D0-A6B3EB5F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 combination of models, methods, and templates whose design has been informed by assessments of other common models such as DCAM to improve Data Management practices such as DMMAs.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particularly useful for an organizations seeking to implement Data Management function from scratch or develop a new Data Management sub-capability due to comprehensive nature of DMF approach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Provides assessment of Data Management capabilities and maturity level</a:t>
            </a:r>
          </a:p>
          <a:p>
            <a:pPr lvl="1"/>
            <a:r>
              <a:rPr lang="en-US" dirty="0"/>
              <a:t>Supports implementation of Data Management function</a:t>
            </a:r>
          </a:p>
          <a:p>
            <a:pPr lvl="1"/>
            <a:r>
              <a:rPr lang="en-US" dirty="0"/>
              <a:t>Methodology to document data lineage and develop a knowledge graph of data assets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Broad scope may be less useful for practitioners seeking a straightforward capability 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74CE-D4A0-4BF7-83F6-C909377F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4931-983B-45A1-9B43-D500A300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ZS' Data Maturity Compass (DMC)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E303-044A-42B3-A98A-F27B4868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8C00E-077A-468A-86B2-36E7D62F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6DDE5-9660-4E8C-87E7-A4CDDF22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1456491"/>
            <a:ext cx="922148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0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4931-983B-45A1-9B43-D500A300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ZS' Data Maturity Compass (DMC)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E303-044A-42B3-A98A-F27B4868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Maturity Compass (DMC) is a largely automated DMMA system that uses Generative AI, standard benchmarks, and best practices to streamline the assessment process within organizations. </a:t>
            </a:r>
          </a:p>
          <a:p>
            <a:r>
              <a:rPr lang="en-US" dirty="0"/>
              <a:t>The DMC consists of three modules: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Insights</a:t>
            </a:r>
          </a:p>
          <a:p>
            <a:r>
              <a:rPr lang="en-US" dirty="0"/>
              <a:t>Best suited for:  </a:t>
            </a:r>
          </a:p>
          <a:p>
            <a:pPr lvl="1"/>
            <a:r>
              <a:rPr lang="en-US" dirty="0"/>
              <a:t>an organization ready for an automated approach to data management maturity 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8C00E-077A-468A-86B2-36E7D62F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4931-983B-45A1-9B43-D500A300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ZS' Data Maturity Compass (DMC)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E303-044A-42B3-A98A-F27B4868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Offers tailored recommendations in the form of strategic profiles</a:t>
            </a:r>
          </a:p>
          <a:p>
            <a:pPr lvl="1"/>
            <a:r>
              <a:rPr lang="en-US" dirty="0"/>
              <a:t>Logical roadmap stages toward improvement auto-generated in real time</a:t>
            </a:r>
          </a:p>
          <a:p>
            <a:pPr lvl="1"/>
            <a:r>
              <a:rPr lang="en-US" dirty="0"/>
              <a:t>Automated end-to-end process using cloud-native infrastructure that efficiently connects individual system components and automates key processes, reducing costs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Given the recent development of the model, there are limited customer reviews and a lack of proven effectiveness</a:t>
            </a:r>
          </a:p>
          <a:p>
            <a:pPr lvl="1"/>
            <a:r>
              <a:rPr lang="en-US" dirty="0"/>
              <a:t>Reliance on complex automations could generate unexpected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8C00E-077A-468A-86B2-36E7D62F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6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691A-D5BF-4688-9F45-5F8A9FFC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Professional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7FAC-69E8-45B1-9863-D3D8BFC4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Certified Data Governance Professional (CDGP)</a:t>
            </a:r>
          </a:p>
          <a:p>
            <a:r>
              <a:rPr lang="en-US" dirty="0"/>
              <a:t>Certified Data Manager (CDM)</a:t>
            </a:r>
          </a:p>
          <a:p>
            <a:r>
              <a:rPr lang="en-US" dirty="0"/>
              <a:t>Certified Business Intelligence Analyst (CBIA)</a:t>
            </a:r>
          </a:p>
          <a:p>
            <a:r>
              <a:rPr lang="en-US" dirty="0"/>
              <a:t>Certified Data Scientist (CDS)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24A5B-8376-4B89-B184-9B25A20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1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C2DC-099A-4CF2-BD41-1BAB01B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Maturity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C31-DC56-4319-96DE-85AEF56F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set of maturity levels (e.g. initial, repeatable, defined, managed, optimized)</a:t>
            </a:r>
          </a:p>
          <a:p>
            <a:r>
              <a:rPr lang="en-US" dirty="0"/>
              <a:t>Assess data management capabilities across multiple dimensions (e.g. data quality, data security, data governance)</a:t>
            </a:r>
          </a:p>
          <a:p>
            <a:r>
              <a:rPr lang="en-US" dirty="0"/>
              <a:t>Provide a roadmap for improvement and a framework for measuring progress</a:t>
            </a:r>
          </a:p>
          <a:p>
            <a:r>
              <a:rPr lang="en-US" dirty="0"/>
              <a:t>Are industry-agnostic and can be applied to various organizations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4EF9-2DA3-4066-9BE9-CD5450DF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4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3019-07A4-41C7-AF95-EA453392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Certified Data Governance Professional (CDGP)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B326-C7CF-463D-837F-527F9817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CDGP certification is designed for professionals who work in data governance, data management, data quality, data security, or related fields.</a:t>
            </a:r>
          </a:p>
          <a:p>
            <a:r>
              <a:rPr lang="en-US" dirty="0"/>
              <a:t>To become a CDGP certified professional, you'll need to meet the following requirements:</a:t>
            </a:r>
          </a:p>
          <a:p>
            <a:pPr lvl="1"/>
            <a:r>
              <a:rPr lang="en-US" dirty="0"/>
              <a:t>Education: A bachelor's degree or higher in a related field (e.g., computer science, information systems, business administration).</a:t>
            </a:r>
          </a:p>
          <a:p>
            <a:pPr lvl="1"/>
            <a:r>
              <a:rPr lang="en-US" dirty="0"/>
              <a:t>Experience: A minimum of 2 years of experience in data governance, data management, or a related field.</a:t>
            </a:r>
          </a:p>
          <a:p>
            <a:pPr lvl="1"/>
            <a:r>
              <a:rPr lang="en-US" dirty="0"/>
              <a:t>Training: Completion of a DGPA-approved data governance training program or equivalent.</a:t>
            </a:r>
          </a:p>
          <a:p>
            <a:pPr lvl="1"/>
            <a:r>
              <a:rPr lang="en-US" dirty="0"/>
              <a:t>Exam: Pass the CDGP certification exam, which consists of 100 multiple-choice questions that test your knowledge and skills in data governance.</a:t>
            </a:r>
          </a:p>
          <a:p>
            <a:pPr lvl="1"/>
            <a:r>
              <a:rPr lang="en-US" dirty="0"/>
              <a:t>Continuing education: Complete ongoing professional development requirements to maintain your certification.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ED3F9-7EFF-4644-BADD-F0D5E62C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3019-07A4-41C7-AF95-EA453392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Certified Data Governance Professional (CDGP)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B326-C7CF-463D-837F-527F9817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CDGP certification exam like?</a:t>
            </a:r>
          </a:p>
          <a:p>
            <a:pPr lvl="1"/>
            <a:r>
              <a:rPr lang="en-US" dirty="0"/>
              <a:t>The CDGP certification exam is a 2-hour, multiple-choice exam that covers the following topics:</a:t>
            </a:r>
          </a:p>
          <a:p>
            <a:pPr lvl="2"/>
            <a:r>
              <a:rPr lang="en-US" dirty="0"/>
              <a:t>Data Governance Frameworks and Models</a:t>
            </a:r>
          </a:p>
          <a:p>
            <a:pPr lvl="2"/>
            <a:r>
              <a:rPr lang="en-US" dirty="0"/>
              <a:t>Data Quality Management</a:t>
            </a:r>
          </a:p>
          <a:p>
            <a:pPr lvl="2"/>
            <a:r>
              <a:rPr lang="en-US" dirty="0"/>
              <a:t>Data Security and Privacy</a:t>
            </a:r>
          </a:p>
          <a:p>
            <a:pPr lvl="2"/>
            <a:r>
              <a:rPr lang="en-US" dirty="0"/>
              <a:t>Data Management and Architecture</a:t>
            </a:r>
          </a:p>
          <a:p>
            <a:pPr lvl="2"/>
            <a:r>
              <a:rPr lang="en-US" dirty="0"/>
              <a:t>Data Governance Policies and Procedures</a:t>
            </a:r>
          </a:p>
          <a:p>
            <a:pPr lvl="2"/>
            <a:r>
              <a:rPr lang="en-US" dirty="0"/>
              <a:t>Data Governance Roles and Responsibilities</a:t>
            </a:r>
          </a:p>
          <a:p>
            <a:pPr lvl="2"/>
            <a:r>
              <a:rPr lang="en-US" dirty="0"/>
              <a:t>Data Governance Metrics and Reporting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ED3F9-7EFF-4644-BADD-F0D5E62C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49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204D-CBB7-41FD-AC95-BA2B0B4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Certified Data Manager (CDM)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64E9-0B89-4804-9CE6-121128BD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CDM Certification Requirements:</a:t>
            </a:r>
          </a:p>
          <a:p>
            <a:pPr lvl="1"/>
            <a:r>
              <a:rPr lang="en-US" dirty="0"/>
              <a:t>Education: Bachelor's degree or higher in a related field (e.g., computer science, information systems, business administration).</a:t>
            </a:r>
          </a:p>
          <a:p>
            <a:pPr lvl="1"/>
            <a:r>
              <a:rPr lang="en-US" dirty="0"/>
              <a:t>Experience: Minimum 2 years of experience in data management or a related field.</a:t>
            </a:r>
          </a:p>
          <a:p>
            <a:pPr lvl="1"/>
            <a:r>
              <a:rPr lang="en-US" dirty="0"/>
              <a:t>Training: Completion of a DAMA-approved data management training program or equivalent.</a:t>
            </a:r>
          </a:p>
          <a:p>
            <a:pPr lvl="1"/>
            <a:r>
              <a:rPr lang="en-US" dirty="0"/>
              <a:t>Exam: Pass the CDM certification exam, which consists of 100 multiple-choice questions.</a:t>
            </a:r>
          </a:p>
          <a:p>
            <a:r>
              <a:rPr lang="en-US" dirty="0"/>
              <a:t>CDM Certification Exam Topics:</a:t>
            </a:r>
          </a:p>
          <a:p>
            <a:pPr lvl="1"/>
            <a:r>
              <a:rPr lang="en-US" dirty="0"/>
              <a:t>Data Governance and Management</a:t>
            </a:r>
          </a:p>
          <a:p>
            <a:pPr lvl="1"/>
            <a:r>
              <a:rPr lang="en-US" dirty="0"/>
              <a:t>Data Architecture and Design</a:t>
            </a:r>
          </a:p>
          <a:p>
            <a:pPr lvl="1"/>
            <a:r>
              <a:rPr lang="en-US" dirty="0"/>
              <a:t>Data Security and Privacy</a:t>
            </a:r>
          </a:p>
          <a:p>
            <a:pPr lvl="1"/>
            <a:r>
              <a:rPr lang="en-US" dirty="0"/>
              <a:t>Data Quality and Integrity</a:t>
            </a:r>
          </a:p>
          <a:p>
            <a:pPr lvl="1"/>
            <a:r>
              <a:rPr lang="en-US" dirty="0"/>
              <a:t>Data Storage and Operations</a:t>
            </a:r>
          </a:p>
          <a:p>
            <a:pPr lvl="1"/>
            <a:r>
              <a:rPr lang="en-US" dirty="0"/>
              <a:t>Data Analytics and Reporting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79979-710A-49F1-80DE-1BD4A220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55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1F7F-56AE-49B2-91DF-B0F700C4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Certified Business Intelligence Analyst (CBIA)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5815-0410-4E1C-9840-215DF0BC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CBIA Certification Requirements:</a:t>
            </a:r>
          </a:p>
          <a:p>
            <a:pPr lvl="1"/>
            <a:r>
              <a:rPr lang="en-US" dirty="0"/>
              <a:t>Education: Bachelor's degree or higher in a related field (e.g., computer science, information systems, business administration).</a:t>
            </a:r>
          </a:p>
          <a:p>
            <a:pPr lvl="1"/>
            <a:r>
              <a:rPr lang="en-US" dirty="0"/>
              <a:t>Experience: Minimum 2 years of experience in business intelligence, data analysis, or a related field.</a:t>
            </a:r>
          </a:p>
          <a:p>
            <a:pPr lvl="1"/>
            <a:r>
              <a:rPr lang="en-US" dirty="0"/>
              <a:t>Training: Completion of a Business Intelligence Institute-approved training program or equivalent.</a:t>
            </a:r>
          </a:p>
          <a:p>
            <a:pPr lvl="1"/>
            <a:r>
              <a:rPr lang="en-US" dirty="0"/>
              <a:t>Exam: Pass the CBIA certification exam, which consists of 100 multiple-choice questions.</a:t>
            </a:r>
          </a:p>
          <a:p>
            <a:r>
              <a:rPr lang="en-US" dirty="0"/>
              <a:t>CBIA Certification Exam Topics:</a:t>
            </a:r>
          </a:p>
          <a:p>
            <a:pPr lvl="1"/>
            <a:r>
              <a:rPr lang="en-US" dirty="0"/>
              <a:t>Data Analysis and Modeling</a:t>
            </a:r>
          </a:p>
          <a:p>
            <a:pPr lvl="1"/>
            <a:r>
              <a:rPr lang="en-US" dirty="0"/>
              <a:t>Data Visualization and Reporting</a:t>
            </a:r>
          </a:p>
          <a:p>
            <a:pPr lvl="1"/>
            <a:r>
              <a:rPr lang="en-US" dirty="0"/>
              <a:t>Business Analytics and Decision Support</a:t>
            </a:r>
          </a:p>
          <a:p>
            <a:pPr lvl="1"/>
            <a:r>
              <a:rPr lang="en-US" dirty="0"/>
              <a:t>Data Mining and Machine Learning</a:t>
            </a:r>
          </a:p>
          <a:p>
            <a:pPr lvl="1"/>
            <a:r>
              <a:rPr lang="en-US" dirty="0"/>
              <a:t>Business Intelligence Tools and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E7CF-59B4-48E3-AB5D-E5FC5579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24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E4A2-79B8-44F5-ABE5-82C89654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Certified Data Scientist (CDS)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2E820-D18A-40DC-AC1E-C7AAC6EA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CDS Certification Requirements:</a:t>
            </a:r>
          </a:p>
          <a:p>
            <a:pPr lvl="1"/>
            <a:r>
              <a:rPr lang="en-US" dirty="0"/>
              <a:t>Education: Bachelor's degree or higher in a related field (e.g., computer science, statistics, mathematics).</a:t>
            </a:r>
          </a:p>
          <a:p>
            <a:pPr lvl="1"/>
            <a:r>
              <a:rPr lang="en-US" dirty="0"/>
              <a:t>Experience: Minimum 2 years of experience in data science, data analysis, or a related field.</a:t>
            </a:r>
          </a:p>
          <a:p>
            <a:pPr lvl="1"/>
            <a:r>
              <a:rPr lang="en-US" dirty="0"/>
              <a:t>Training: Completion of a DASCA-approved data science training program or equivalent.</a:t>
            </a:r>
          </a:p>
          <a:p>
            <a:pPr lvl="1"/>
            <a:r>
              <a:rPr lang="en-US" dirty="0"/>
              <a:t>Exam: Pass the CDS certification exam, which consists of 100 multiple-choice questions.</a:t>
            </a:r>
          </a:p>
          <a:p>
            <a:r>
              <a:rPr lang="en-US" dirty="0"/>
              <a:t>CDS Certification Exam Topics:</a:t>
            </a:r>
          </a:p>
          <a:p>
            <a:pPr lvl="1"/>
            <a:r>
              <a:rPr lang="en-US" dirty="0"/>
              <a:t>Data Acquisition and Preparation</a:t>
            </a:r>
          </a:p>
          <a:p>
            <a:pPr lvl="1"/>
            <a:r>
              <a:rPr lang="en-US" dirty="0"/>
              <a:t>Data Analysis and Modeling</a:t>
            </a:r>
          </a:p>
          <a:p>
            <a:pPr lvl="1"/>
            <a:r>
              <a:rPr lang="en-US" dirty="0"/>
              <a:t>Data Visualization and Communication</a:t>
            </a:r>
          </a:p>
          <a:p>
            <a:pPr lvl="1"/>
            <a:r>
              <a:rPr lang="en-US" dirty="0"/>
              <a:t>Machine Learning and AI</a:t>
            </a:r>
          </a:p>
          <a:p>
            <a:pPr lvl="1"/>
            <a:r>
              <a:rPr lang="en-US" dirty="0"/>
              <a:t>Big Data and NoSQL Databases</a:t>
            </a:r>
          </a:p>
          <a:p>
            <a:pPr lvl="1"/>
            <a:r>
              <a:rPr lang="en-US" dirty="0"/>
              <a:t>Data Science Tools and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B4575-FE78-4F57-B276-B55C8C3B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0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402E-76F9-4332-9F16-E2DF5746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25B1-8760-42FA-B54A-BEC50551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data quality and reduced errors</a:t>
            </a:r>
          </a:p>
          <a:p>
            <a:r>
              <a:rPr lang="en-US" dirty="0"/>
              <a:t>Enhanced data security and compliance</a:t>
            </a:r>
          </a:p>
          <a:p>
            <a:r>
              <a:rPr lang="en-US" dirty="0"/>
              <a:t>Increased transparency and accountability</a:t>
            </a:r>
          </a:p>
          <a:p>
            <a:r>
              <a:rPr lang="en-US" dirty="0"/>
              <a:t>Better decision-making and business outcomes</a:t>
            </a:r>
          </a:p>
          <a:p>
            <a:r>
              <a:rPr lang="en-US" dirty="0"/>
              <a:t>Improved collaboration and communication across the organization</a:t>
            </a:r>
          </a:p>
          <a:p>
            <a:r>
              <a:rPr lang="en-US" dirty="0"/>
              <a:t>Identification of areas for cost reduction and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DEFD-EC69-4280-B878-1D080FD0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1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5074-C5DC-4EA7-9BFD-8A262701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4842-34CA-44BA-AC0C-21BC10C8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CMMI's Data Management Maturity (DMM) Model</a:t>
            </a:r>
          </a:p>
          <a:p>
            <a:r>
              <a:rPr lang="en-US" dirty="0"/>
              <a:t>DM-BOK (Data Management Body of Knowledge) Maturity Model</a:t>
            </a:r>
          </a:p>
          <a:p>
            <a:r>
              <a:rPr lang="en-US" dirty="0"/>
              <a:t>Gartner's Data Management Maturity Model</a:t>
            </a:r>
          </a:p>
          <a:p>
            <a:r>
              <a:rPr lang="en-US" dirty="0"/>
              <a:t>IBM's Data Governance Maturity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7ADF3-7BB1-4B2E-91DE-26186615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3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4B48-4643-4160-A264-189026C1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Management Maturity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2E56-9B7B-4262-AAB0-83807DECC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Management Maturity Model is a framework or set of frameworks for evaluating the maturity level of an organization's data-related capabilities. </a:t>
            </a:r>
          </a:p>
          <a:p>
            <a:r>
              <a:rPr lang="en-US" dirty="0"/>
              <a:t>It may be used to identify opportunities for improvement through internal assessment (rather than by benchmarking against competitors). </a:t>
            </a:r>
          </a:p>
          <a:p>
            <a:r>
              <a:rPr lang="en-US" dirty="0"/>
              <a:t>It can serve as a yardstick for measuring capability development over time, evaluating progress against specific objectives, or understanding gaps to best practice.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5693C-234D-4C17-B8EA-76FCE016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09C2-B880-49B2-9DC7-E8EEE2E3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I choose the best one for my organization?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76C7-0473-4EB2-9805-31ECF56E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the right model involves evaluating your organization's specific Data Management needs, industry requirements, organizational goals, and available resources. </a:t>
            </a:r>
          </a:p>
          <a:p>
            <a:r>
              <a:rPr lang="en-US" dirty="0"/>
              <a:t>Assess the strengths and weaknesses of each model within the context of your organization. </a:t>
            </a:r>
          </a:p>
          <a:p>
            <a:r>
              <a:rPr lang="en-US" dirty="0"/>
              <a:t>Look for alignment with your objectives, scalability, adaptability, ease of implementation, and potential fit for effectively addressing your specific Data Management challenges.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893B2-714B-42CF-B810-4D3740C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0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09C2-B880-49B2-9DC7-E8EEE2E3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key steps involved in implementing Maturity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76C7-0473-4EB2-9805-31ECF56E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 Data Management Maturity Model typically involves numerous steps. </a:t>
            </a:r>
          </a:p>
          <a:p>
            <a:r>
              <a:rPr lang="en-US" dirty="0"/>
              <a:t>First, assess organizational needs, then select a suitable model, engage stakeholders, and plan for implementation. </a:t>
            </a:r>
          </a:p>
          <a:p>
            <a:r>
              <a:rPr lang="en-US" dirty="0"/>
              <a:t>Next, pilot the model in a specific data domain and evaluate the results before rolling out to the broader organization. </a:t>
            </a:r>
          </a:p>
          <a:p>
            <a:r>
              <a:rPr lang="en-US" dirty="0"/>
              <a:t>You may choose to seek external support if needed. </a:t>
            </a:r>
          </a:p>
          <a:p>
            <a:r>
              <a:rPr lang="en-US" dirty="0"/>
              <a:t>As you and your team conduct the assessment, it's important to adapt the chosen model based on your organization's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893B2-714B-42CF-B810-4D3740C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9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501C-C433-4022-965C-CE67546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Conducting a DMMA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49A7-ECA9-40F7-846E-DA5996F05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Knowing where you stand</a:t>
            </a:r>
          </a:p>
          <a:p>
            <a:r>
              <a:rPr lang="en-US" dirty="0"/>
              <a:t>Finding the gaps</a:t>
            </a:r>
          </a:p>
          <a:p>
            <a:r>
              <a:rPr lang="en-US" dirty="0"/>
              <a:t>Avoiding problems</a:t>
            </a:r>
          </a:p>
          <a:p>
            <a:r>
              <a:rPr lang="en-US" dirty="0"/>
              <a:t>Working smarter</a:t>
            </a:r>
          </a:p>
          <a:p>
            <a:r>
              <a:rPr lang="en-US" dirty="0"/>
              <a:t>Making better decisions</a:t>
            </a:r>
          </a:p>
          <a:p>
            <a:r>
              <a:rPr lang="en-US" dirty="0"/>
              <a:t>Alignment with objectives</a:t>
            </a:r>
          </a:p>
          <a:p>
            <a:r>
              <a:rPr lang="en-US" dirty="0"/>
              <a:t>Getting better over time</a:t>
            </a:r>
          </a:p>
          <a:p>
            <a:r>
              <a:rPr lang="en-US" dirty="0"/>
              <a:t>Improved data quality</a:t>
            </a:r>
          </a:p>
          <a:p>
            <a:r>
              <a:rPr lang="en-US" dirty="0"/>
              <a:t>Reduced data risk</a:t>
            </a:r>
          </a:p>
          <a:p>
            <a:r>
              <a:rPr lang="en-US" dirty="0"/>
              <a:t>Enhanced data-driven decision-making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D501E-E17D-4AE6-BAC4-96DC94A6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4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2136</Words>
  <Application>Microsoft Office PowerPoint</Application>
  <PresentationFormat>Widescreen</PresentationFormat>
  <Paragraphs>248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Candara</vt:lpstr>
      <vt:lpstr>Office Theme</vt:lpstr>
      <vt:lpstr>Maturity Models</vt:lpstr>
      <vt:lpstr>Assessing and Improving Data Management Capabilities</vt:lpstr>
      <vt:lpstr>Characteristics of Maturity Models</vt:lpstr>
      <vt:lpstr>Benefits</vt:lpstr>
      <vt:lpstr>Examples </vt:lpstr>
      <vt:lpstr>What is a Data Management Maturity Model?</vt:lpstr>
      <vt:lpstr>How do I choose the best one for my organization?</vt:lpstr>
      <vt:lpstr>What are the key steps involved in implementing Maturity Model?</vt:lpstr>
      <vt:lpstr>Rationale for Conducting a DMMA</vt:lpstr>
      <vt:lpstr>IBM's Data Governance Council Maturity Model</vt:lpstr>
      <vt:lpstr>IBM's Data Governance Council Maturity Model</vt:lpstr>
      <vt:lpstr>IBM's Data Governance Council Maturity Model</vt:lpstr>
      <vt:lpstr>Gartner's Enterprise Information Management Maturity Model</vt:lpstr>
      <vt:lpstr>Gartner's Enterprise Information Management Maturity Model</vt:lpstr>
      <vt:lpstr>Stanford's Data Governance Maturity Model</vt:lpstr>
      <vt:lpstr>Stanford's Data Governance Maturity Model</vt:lpstr>
      <vt:lpstr>Stanford's Data Governance Maturity Model</vt:lpstr>
      <vt:lpstr>EDM Council's Data Management Capability Assessment Model (DCAM)</vt:lpstr>
      <vt:lpstr>EDM Council's Data Management Capability Assessment Model (DCAM)</vt:lpstr>
      <vt:lpstr>EDM Council's Data Management Capability Assessment Model (DCAM)</vt:lpstr>
      <vt:lpstr>CMMI's Data Management Maturity (DMM) Model</vt:lpstr>
      <vt:lpstr>CMMI's Data Management Maturity (DMM) Model</vt:lpstr>
      <vt:lpstr>CMMI's Data Management Maturity (DMM) Model</vt:lpstr>
      <vt:lpstr>Data Crossroads' "Orange" Data Management Framework (DMF)</vt:lpstr>
      <vt:lpstr>Data Crossroads' "Orange" Data Management Framework (DMF)</vt:lpstr>
      <vt:lpstr>ZS' Data Maturity Compass (DMC)</vt:lpstr>
      <vt:lpstr>ZS' Data Maturity Compass (DMC)</vt:lpstr>
      <vt:lpstr>ZS' Data Maturity Compass (DMC)</vt:lpstr>
      <vt:lpstr>Relevant Professional Certificates</vt:lpstr>
      <vt:lpstr>Certified Data Governance Professional (CDGP)</vt:lpstr>
      <vt:lpstr>Certified Data Governance Professional (CDGP)</vt:lpstr>
      <vt:lpstr>Certified Data Manager (CDM)</vt:lpstr>
      <vt:lpstr>Certified Business Intelligence Analyst (CBIA)</vt:lpstr>
      <vt:lpstr>Certified Data Scientist (CDS)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268</cp:revision>
  <cp:lastPrinted>2021-10-18T07:27:50Z</cp:lastPrinted>
  <dcterms:created xsi:type="dcterms:W3CDTF">2021-10-12T10:09:12Z</dcterms:created>
  <dcterms:modified xsi:type="dcterms:W3CDTF">2024-05-05T05:38:49Z</dcterms:modified>
</cp:coreProperties>
</file>