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774" r:id="rId3"/>
    <p:sldId id="775" r:id="rId4"/>
    <p:sldId id="748" r:id="rId5"/>
    <p:sldId id="776" r:id="rId6"/>
    <p:sldId id="777" r:id="rId7"/>
    <p:sldId id="750" r:id="rId8"/>
    <p:sldId id="778" r:id="rId9"/>
    <p:sldId id="780" r:id="rId10"/>
    <p:sldId id="779" r:id="rId11"/>
    <p:sldId id="781" r:id="rId12"/>
    <p:sldId id="782" r:id="rId13"/>
    <p:sldId id="783" r:id="rId14"/>
    <p:sldId id="784" r:id="rId15"/>
    <p:sldId id="785" r:id="rId16"/>
    <p:sldId id="786" r:id="rId17"/>
    <p:sldId id="788" r:id="rId18"/>
    <p:sldId id="790" r:id="rId19"/>
    <p:sldId id="789" r:id="rId20"/>
    <p:sldId id="792" r:id="rId21"/>
    <p:sldId id="791" r:id="rId22"/>
    <p:sldId id="793" r:id="rId23"/>
    <p:sldId id="794" r:id="rId24"/>
    <p:sldId id="787" r:id="rId25"/>
    <p:sldId id="751" r:id="rId26"/>
    <p:sldId id="752" r:id="rId27"/>
    <p:sldId id="753" r:id="rId28"/>
    <p:sldId id="754" r:id="rId29"/>
    <p:sldId id="755" r:id="rId30"/>
    <p:sldId id="756" r:id="rId31"/>
    <p:sldId id="763" r:id="rId32"/>
    <p:sldId id="795" r:id="rId33"/>
    <p:sldId id="796" r:id="rId34"/>
    <p:sldId id="764" r:id="rId35"/>
    <p:sldId id="797" r:id="rId36"/>
    <p:sldId id="798" r:id="rId37"/>
    <p:sldId id="799" r:id="rId38"/>
    <p:sldId id="800" r:id="rId39"/>
    <p:sldId id="801" r:id="rId40"/>
    <p:sldId id="802" r:id="rId41"/>
    <p:sldId id="803" r:id="rId42"/>
    <p:sldId id="804" r:id="rId43"/>
    <p:sldId id="805" r:id="rId44"/>
    <p:sldId id="806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58" r:id="rId55"/>
    <p:sldId id="757" r:id="rId56"/>
    <p:sldId id="759" r:id="rId57"/>
    <p:sldId id="760" r:id="rId58"/>
    <p:sldId id="761" r:id="rId59"/>
    <p:sldId id="76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884" autoAdjust="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Alignment of goals and objectives</a:t>
          </a: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CAB335-B0BA-46EE-A787-A433662FDF03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Structured processes and systems</a:t>
          </a:r>
          <a:endParaRPr lang="en-US" dirty="0">
            <a:latin typeface="Candara" panose="020E0502030303020204" pitchFamily="34" charset="0"/>
          </a:endParaRPr>
        </a:p>
      </dgm:t>
    </dgm:pt>
    <dgm:pt modelId="{AFA04E42-1B52-4F4D-95A5-4C8EA518451F}" type="par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99ECA96-9128-4010-BD84-3AF37621F7C6}" type="sibTrans" cxnId="{6F361136-8398-45F4-9667-FDA7D256EB4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50222EB-16C6-4566-A48B-A9E61F7BCF5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Talent acquisition and retention</a:t>
          </a:r>
          <a:endParaRPr lang="en-US" dirty="0">
            <a:latin typeface="Candara" panose="020E0502030303020204" pitchFamily="34" charset="0"/>
          </a:endParaRPr>
        </a:p>
      </dgm:t>
    </dgm:pt>
    <dgm:pt modelId="{332D28D8-CCA2-4E41-9AC8-A88C11CF71A5}" type="par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29F668F-5A14-46C6-B3B5-B08C2FD6302E}" type="sibTrans" cxnId="{5D74F46C-D056-4AD6-8CD2-6C6AF16D791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05CFAB-C2FC-4101-A67F-1FC3DA163121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Communication and collaboration</a:t>
          </a:r>
          <a:endParaRPr lang="en-US" dirty="0">
            <a:latin typeface="Candara" panose="020E0502030303020204" pitchFamily="34" charset="0"/>
          </a:endParaRPr>
        </a:p>
      </dgm:t>
    </dgm:pt>
    <dgm:pt modelId="{0309538E-F1AC-4191-9FF7-F0BF70142EC7}" type="par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13CE173-12B1-4EEE-8FF1-B55FDCEC65EA}" type="sibTrans" cxnId="{4494D6FA-EE95-4560-8973-61B451581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FBF6719-F2E3-418E-A315-57C9172E1C39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Adaptability and flexibility</a:t>
          </a:r>
          <a:endParaRPr lang="en-US" dirty="0">
            <a:latin typeface="Candara" panose="020E0502030303020204" pitchFamily="34" charset="0"/>
          </a:endParaRPr>
        </a:p>
      </dgm:t>
    </dgm:pt>
    <dgm:pt modelId="{3B821343-7EB6-40A4-9C9A-E0B0FEAA6ED0}" type="par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7D68830-5BCB-4764-A43F-EEADD9C781BA}" type="sibTrans" cxnId="{BEB11A39-73D6-42A3-82D0-D3B4DE970113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9A14205-D814-43E4-B450-8BB1902346B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Leadership development</a:t>
          </a:r>
          <a:endParaRPr lang="en-US" dirty="0">
            <a:latin typeface="Candara" panose="020E0502030303020204" pitchFamily="34" charset="0"/>
          </a:endParaRPr>
        </a:p>
      </dgm:t>
    </dgm:pt>
    <dgm:pt modelId="{C36D662D-B63D-46CF-8EFF-2643870785FB}" type="par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BF220E4A-B4B3-4350-8C42-9A530BB88A67}" type="sibTrans" cxnId="{D3130B2F-3216-40EB-BF75-E722C1AEBC2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5752B60-6BCC-41BC-B5C7-E81444CC721A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Learning and continuous improvement</a:t>
          </a:r>
          <a:endParaRPr lang="en-US" dirty="0">
            <a:latin typeface="Candara" panose="020E0502030303020204" pitchFamily="34" charset="0"/>
          </a:endParaRPr>
        </a:p>
      </dgm:t>
    </dgm:pt>
    <dgm:pt modelId="{22493926-16D4-49CE-B26A-03A0E49C3DE5}" type="par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C668B4F-3AFE-4FDF-AF49-157448AC595F}" type="sibTrans" cxnId="{B721B53B-E0CB-44B9-8063-1E8E5E96B2F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CB58B27D-2170-44E7-8D79-C18083AE1407}" type="pres">
      <dgm:prSet presAssocID="{0BCAB335-B0BA-46EE-A787-A433662FDF03}" presName="text_2" presStyleLbl="node1" presStyleIdx="1" presStyleCnt="7">
        <dgm:presLayoutVars>
          <dgm:bulletEnabled val="1"/>
        </dgm:presLayoutVars>
      </dgm:prSet>
      <dgm:spPr/>
    </dgm:pt>
    <dgm:pt modelId="{258B3B11-A2A5-45BC-9A78-52D5CAF8D22E}" type="pres">
      <dgm:prSet presAssocID="{0BCAB335-B0BA-46EE-A787-A433662FDF03}" presName="accent_2" presStyleCnt="0"/>
      <dgm:spPr/>
    </dgm:pt>
    <dgm:pt modelId="{2AC81AD4-1FCA-4FB8-BE74-E536AD590A2F}" type="pres">
      <dgm:prSet presAssocID="{0BCAB335-B0BA-46EE-A787-A433662FDF03}" presName="accentRepeatNode" presStyleLbl="solidFgAcc1" presStyleIdx="1" presStyleCnt="7"/>
      <dgm:spPr/>
    </dgm:pt>
    <dgm:pt modelId="{6C1B0AB3-662F-4609-B5BC-2701754DF2CA}" type="pres">
      <dgm:prSet presAssocID="{C50222EB-16C6-4566-A48B-A9E61F7BCF59}" presName="text_3" presStyleLbl="node1" presStyleIdx="2" presStyleCnt="7">
        <dgm:presLayoutVars>
          <dgm:bulletEnabled val="1"/>
        </dgm:presLayoutVars>
      </dgm:prSet>
      <dgm:spPr/>
    </dgm:pt>
    <dgm:pt modelId="{2EA4ECB9-7FC4-4FBD-8050-B9E2DD885605}" type="pres">
      <dgm:prSet presAssocID="{C50222EB-16C6-4566-A48B-A9E61F7BCF59}" presName="accent_3" presStyleCnt="0"/>
      <dgm:spPr/>
    </dgm:pt>
    <dgm:pt modelId="{7CD46A24-40DD-4CE5-BAB4-400ABB589BC3}" type="pres">
      <dgm:prSet presAssocID="{C50222EB-16C6-4566-A48B-A9E61F7BCF59}" presName="accentRepeatNode" presStyleLbl="solidFgAcc1" presStyleIdx="2" presStyleCnt="7"/>
      <dgm:spPr/>
    </dgm:pt>
    <dgm:pt modelId="{DAB9CBE8-E20B-434B-B322-C5DC0DD506EC}" type="pres">
      <dgm:prSet presAssocID="{3905CFAB-C2FC-4101-A67F-1FC3DA163121}" presName="text_4" presStyleLbl="node1" presStyleIdx="3" presStyleCnt="7">
        <dgm:presLayoutVars>
          <dgm:bulletEnabled val="1"/>
        </dgm:presLayoutVars>
      </dgm:prSet>
      <dgm:spPr/>
    </dgm:pt>
    <dgm:pt modelId="{7F6D9DA3-3DB2-43CF-B0C7-B687E63A95A6}" type="pres">
      <dgm:prSet presAssocID="{3905CFAB-C2FC-4101-A67F-1FC3DA163121}" presName="accent_4" presStyleCnt="0"/>
      <dgm:spPr/>
    </dgm:pt>
    <dgm:pt modelId="{BC3C1255-D9E7-4B4C-919B-89FF46C59188}" type="pres">
      <dgm:prSet presAssocID="{3905CFAB-C2FC-4101-A67F-1FC3DA163121}" presName="accentRepeatNode" presStyleLbl="solidFgAcc1" presStyleIdx="3" presStyleCnt="7"/>
      <dgm:spPr/>
    </dgm:pt>
    <dgm:pt modelId="{1DF924FF-2071-4287-AA03-2A60B28B4AD9}" type="pres">
      <dgm:prSet presAssocID="{4FBF6719-F2E3-418E-A315-57C9172E1C39}" presName="text_5" presStyleLbl="node1" presStyleIdx="4" presStyleCnt="7">
        <dgm:presLayoutVars>
          <dgm:bulletEnabled val="1"/>
        </dgm:presLayoutVars>
      </dgm:prSet>
      <dgm:spPr/>
    </dgm:pt>
    <dgm:pt modelId="{F4E2621D-B8D5-4DFC-B1EC-F8D627A0884B}" type="pres">
      <dgm:prSet presAssocID="{4FBF6719-F2E3-418E-A315-57C9172E1C39}" presName="accent_5" presStyleCnt="0"/>
      <dgm:spPr/>
    </dgm:pt>
    <dgm:pt modelId="{AFACAED0-A158-48B6-9791-81CEA5055780}" type="pres">
      <dgm:prSet presAssocID="{4FBF6719-F2E3-418E-A315-57C9172E1C39}" presName="accentRepeatNode" presStyleLbl="solidFgAcc1" presStyleIdx="4" presStyleCnt="7"/>
      <dgm:spPr/>
    </dgm:pt>
    <dgm:pt modelId="{80C6E57E-CD74-41E8-B26E-3775358FBAFD}" type="pres">
      <dgm:prSet presAssocID="{E9A14205-D814-43E4-B450-8BB1902346BA}" presName="text_6" presStyleLbl="node1" presStyleIdx="5" presStyleCnt="7">
        <dgm:presLayoutVars>
          <dgm:bulletEnabled val="1"/>
        </dgm:presLayoutVars>
      </dgm:prSet>
      <dgm:spPr/>
    </dgm:pt>
    <dgm:pt modelId="{E14DF0E6-832F-4A82-8129-1F2DEEBC22F7}" type="pres">
      <dgm:prSet presAssocID="{E9A14205-D814-43E4-B450-8BB1902346BA}" presName="accent_6" presStyleCnt="0"/>
      <dgm:spPr/>
    </dgm:pt>
    <dgm:pt modelId="{7DEBDA85-63BA-47D3-AA08-1A732E77DD44}" type="pres">
      <dgm:prSet presAssocID="{E9A14205-D814-43E4-B450-8BB1902346BA}" presName="accentRepeatNode" presStyleLbl="solidFgAcc1" presStyleIdx="5" presStyleCnt="7"/>
      <dgm:spPr/>
    </dgm:pt>
    <dgm:pt modelId="{96D4EFCB-D258-4E0E-B72A-39624ABE79AF}" type="pres">
      <dgm:prSet presAssocID="{E5752B60-6BCC-41BC-B5C7-E81444CC721A}" presName="text_7" presStyleLbl="node1" presStyleIdx="6" presStyleCnt="7">
        <dgm:presLayoutVars>
          <dgm:bulletEnabled val="1"/>
        </dgm:presLayoutVars>
      </dgm:prSet>
      <dgm:spPr/>
    </dgm:pt>
    <dgm:pt modelId="{A8081EC6-DF36-4354-A6F7-3C5DB143D5BA}" type="pres">
      <dgm:prSet presAssocID="{E5752B60-6BCC-41BC-B5C7-E81444CC721A}" presName="accent_7" presStyleCnt="0"/>
      <dgm:spPr/>
    </dgm:pt>
    <dgm:pt modelId="{2466A9BD-DE12-46BA-A276-BCE340B6CA65}" type="pres">
      <dgm:prSet presAssocID="{E5752B60-6BCC-41BC-B5C7-E81444CC721A}" presName="accentRepeatNode" presStyleLbl="solidFgAcc1" presStyleIdx="6" presStyleCnt="7"/>
      <dgm:spPr/>
    </dgm:pt>
  </dgm:ptLst>
  <dgm:cxnLst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F448A003-767C-49FB-8038-47CDEA8CDC67}" type="presOf" srcId="{4FBF6719-F2E3-418E-A315-57C9172E1C39}" destId="{1DF924FF-2071-4287-AA03-2A60B28B4AD9}" srcOrd="0" destOrd="0" presId="urn:microsoft.com/office/officeart/2008/layout/VerticalCurvedList"/>
    <dgm:cxn modelId="{D3130B2F-3216-40EB-BF75-E722C1AEBC29}" srcId="{F0F21155-2457-4AA9-B2A9-AEFAFC8D1C13}" destId="{E9A14205-D814-43E4-B450-8BB1902346BA}" srcOrd="5" destOrd="0" parTransId="{C36D662D-B63D-46CF-8EFF-2643870785FB}" sibTransId="{BF220E4A-B4B3-4350-8C42-9A530BB88A67}"/>
    <dgm:cxn modelId="{6F361136-8398-45F4-9667-FDA7D256EB4A}" srcId="{F0F21155-2457-4AA9-B2A9-AEFAFC8D1C13}" destId="{0BCAB335-B0BA-46EE-A787-A433662FDF03}" srcOrd="1" destOrd="0" parTransId="{AFA04E42-1B52-4F4D-95A5-4C8EA518451F}" sibTransId="{699ECA96-9128-4010-BD84-3AF37621F7C6}"/>
    <dgm:cxn modelId="{BEB11A39-73D6-42A3-82D0-D3B4DE970113}" srcId="{F0F21155-2457-4AA9-B2A9-AEFAFC8D1C13}" destId="{4FBF6719-F2E3-418E-A315-57C9172E1C39}" srcOrd="4" destOrd="0" parTransId="{3B821343-7EB6-40A4-9C9A-E0B0FEAA6ED0}" sibTransId="{67D68830-5BCB-4764-A43F-EEADD9C781BA}"/>
    <dgm:cxn modelId="{B721B53B-E0CB-44B9-8063-1E8E5E96B2FC}" srcId="{F0F21155-2457-4AA9-B2A9-AEFAFC8D1C13}" destId="{E5752B60-6BCC-41BC-B5C7-E81444CC721A}" srcOrd="6" destOrd="0" parTransId="{22493926-16D4-49CE-B26A-03A0E49C3DE5}" sibTransId="{6C668B4F-3AFE-4FDF-AF49-157448AC595F}"/>
    <dgm:cxn modelId="{69332C5B-AFFD-4C4F-8CB3-C699E534FA34}" type="presOf" srcId="{C50222EB-16C6-4566-A48B-A9E61F7BCF59}" destId="{6C1B0AB3-662F-4609-B5BC-2701754DF2CA}" srcOrd="0" destOrd="0" presId="urn:microsoft.com/office/officeart/2008/layout/VerticalCurvedList"/>
    <dgm:cxn modelId="{F5EA315F-0D61-4C38-873B-10E4861A19A8}" type="presOf" srcId="{0BCAB335-B0BA-46EE-A787-A433662FDF03}" destId="{CB58B27D-2170-44E7-8D79-C18083AE1407}" srcOrd="0" destOrd="0" presId="urn:microsoft.com/office/officeart/2008/layout/VerticalCurvedList"/>
    <dgm:cxn modelId="{5D74F46C-D056-4AD6-8CD2-6C6AF16D7918}" srcId="{F0F21155-2457-4AA9-B2A9-AEFAFC8D1C13}" destId="{C50222EB-16C6-4566-A48B-A9E61F7BCF59}" srcOrd="2" destOrd="0" parTransId="{332D28D8-CCA2-4E41-9AC8-A88C11CF71A5}" sibTransId="{929F668F-5A14-46C6-B3B5-B08C2FD6302E}"/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3745A38A-73C0-45EE-9187-B0B425D64D37}" type="presOf" srcId="{3905CFAB-C2FC-4101-A67F-1FC3DA163121}" destId="{DAB9CBE8-E20B-434B-B322-C5DC0DD506EC}" srcOrd="0" destOrd="0" presId="urn:microsoft.com/office/officeart/2008/layout/VerticalCurvedList"/>
    <dgm:cxn modelId="{72BD788F-6D30-4CA8-823C-7B5508D11EDD}" type="presOf" srcId="{E9A14205-D814-43E4-B450-8BB1902346BA}" destId="{80C6E57E-CD74-41E8-B26E-3775358FBAFD}" srcOrd="0" destOrd="0" presId="urn:microsoft.com/office/officeart/2008/layout/VerticalCurvedList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8C4AE7EE-B5FE-49CE-9C5F-395D80C7B73E}" type="presOf" srcId="{E5752B60-6BCC-41BC-B5C7-E81444CC721A}" destId="{96D4EFCB-D258-4E0E-B72A-39624ABE79AF}" srcOrd="0" destOrd="0" presId="urn:microsoft.com/office/officeart/2008/layout/VerticalCurvedList"/>
    <dgm:cxn modelId="{4494D6FA-EE95-4560-8973-61B4515817D6}" srcId="{F0F21155-2457-4AA9-B2A9-AEFAFC8D1C13}" destId="{3905CFAB-C2FC-4101-A67F-1FC3DA163121}" srcOrd="3" destOrd="0" parTransId="{0309538E-F1AC-4191-9FF7-F0BF70142EC7}" sibTransId="{613CE173-12B1-4EEE-8FF1-B55FDCEC65EA}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0865EEC7-1805-4F27-B6B1-95F6BD5BA067}" type="presParOf" srcId="{0624B792-5DAF-4A95-89DC-FC7139A4273D}" destId="{CB58B27D-2170-44E7-8D79-C18083AE1407}" srcOrd="3" destOrd="0" presId="urn:microsoft.com/office/officeart/2008/layout/VerticalCurvedList"/>
    <dgm:cxn modelId="{25BA70BD-31E9-4652-BF01-16AB65EC7BF9}" type="presParOf" srcId="{0624B792-5DAF-4A95-89DC-FC7139A4273D}" destId="{258B3B11-A2A5-45BC-9A78-52D5CAF8D22E}" srcOrd="4" destOrd="0" presId="urn:microsoft.com/office/officeart/2008/layout/VerticalCurvedList"/>
    <dgm:cxn modelId="{05B3B89A-1BA5-4082-B65A-F1BBF218467F}" type="presParOf" srcId="{258B3B11-A2A5-45BC-9A78-52D5CAF8D22E}" destId="{2AC81AD4-1FCA-4FB8-BE74-E536AD590A2F}" srcOrd="0" destOrd="0" presId="urn:microsoft.com/office/officeart/2008/layout/VerticalCurvedList"/>
    <dgm:cxn modelId="{F8E93A04-E619-42F6-AB4C-02EBAAE51C96}" type="presParOf" srcId="{0624B792-5DAF-4A95-89DC-FC7139A4273D}" destId="{6C1B0AB3-662F-4609-B5BC-2701754DF2CA}" srcOrd="5" destOrd="0" presId="urn:microsoft.com/office/officeart/2008/layout/VerticalCurvedList"/>
    <dgm:cxn modelId="{692329CD-3FE5-4773-AC34-519F07F49A2C}" type="presParOf" srcId="{0624B792-5DAF-4A95-89DC-FC7139A4273D}" destId="{2EA4ECB9-7FC4-4FBD-8050-B9E2DD885605}" srcOrd="6" destOrd="0" presId="urn:microsoft.com/office/officeart/2008/layout/VerticalCurvedList"/>
    <dgm:cxn modelId="{9623B42B-D4B8-4E6C-A783-76E06898103B}" type="presParOf" srcId="{2EA4ECB9-7FC4-4FBD-8050-B9E2DD885605}" destId="{7CD46A24-40DD-4CE5-BAB4-400ABB589BC3}" srcOrd="0" destOrd="0" presId="urn:microsoft.com/office/officeart/2008/layout/VerticalCurvedList"/>
    <dgm:cxn modelId="{5321E250-A14C-48C2-9AB6-79372819B890}" type="presParOf" srcId="{0624B792-5DAF-4A95-89DC-FC7139A4273D}" destId="{DAB9CBE8-E20B-434B-B322-C5DC0DD506EC}" srcOrd="7" destOrd="0" presId="urn:microsoft.com/office/officeart/2008/layout/VerticalCurvedList"/>
    <dgm:cxn modelId="{A901A6C1-EB9C-4EB7-9437-9B15BD86F7D8}" type="presParOf" srcId="{0624B792-5DAF-4A95-89DC-FC7139A4273D}" destId="{7F6D9DA3-3DB2-43CF-B0C7-B687E63A95A6}" srcOrd="8" destOrd="0" presId="urn:microsoft.com/office/officeart/2008/layout/VerticalCurvedList"/>
    <dgm:cxn modelId="{384128AA-B89D-4352-9B2C-15234D673471}" type="presParOf" srcId="{7F6D9DA3-3DB2-43CF-B0C7-B687E63A95A6}" destId="{BC3C1255-D9E7-4B4C-919B-89FF46C59188}" srcOrd="0" destOrd="0" presId="urn:microsoft.com/office/officeart/2008/layout/VerticalCurvedList"/>
    <dgm:cxn modelId="{6D6D9365-E67A-4983-8D86-12EB45280F90}" type="presParOf" srcId="{0624B792-5DAF-4A95-89DC-FC7139A4273D}" destId="{1DF924FF-2071-4287-AA03-2A60B28B4AD9}" srcOrd="9" destOrd="0" presId="urn:microsoft.com/office/officeart/2008/layout/VerticalCurvedList"/>
    <dgm:cxn modelId="{DB834BB5-2B99-41C7-9C7C-B0EE820AD438}" type="presParOf" srcId="{0624B792-5DAF-4A95-89DC-FC7139A4273D}" destId="{F4E2621D-B8D5-4DFC-B1EC-F8D627A0884B}" srcOrd="10" destOrd="0" presId="urn:microsoft.com/office/officeart/2008/layout/VerticalCurvedList"/>
    <dgm:cxn modelId="{BCC323D3-2F14-4997-8EA9-8E14EC339F29}" type="presParOf" srcId="{F4E2621D-B8D5-4DFC-B1EC-F8D627A0884B}" destId="{AFACAED0-A158-48B6-9791-81CEA5055780}" srcOrd="0" destOrd="0" presId="urn:microsoft.com/office/officeart/2008/layout/VerticalCurvedList"/>
    <dgm:cxn modelId="{831BF5C2-F475-413B-ABE9-6D6A98C14DF7}" type="presParOf" srcId="{0624B792-5DAF-4A95-89DC-FC7139A4273D}" destId="{80C6E57E-CD74-41E8-B26E-3775358FBAFD}" srcOrd="11" destOrd="0" presId="urn:microsoft.com/office/officeart/2008/layout/VerticalCurvedList"/>
    <dgm:cxn modelId="{912C933A-4AF3-49D1-9707-6AA539474B67}" type="presParOf" srcId="{0624B792-5DAF-4A95-89DC-FC7139A4273D}" destId="{E14DF0E6-832F-4A82-8129-1F2DEEBC22F7}" srcOrd="12" destOrd="0" presId="urn:microsoft.com/office/officeart/2008/layout/VerticalCurvedList"/>
    <dgm:cxn modelId="{21010355-C5DB-4DD3-B2DD-442A3CF60541}" type="presParOf" srcId="{E14DF0E6-832F-4A82-8129-1F2DEEBC22F7}" destId="{7DEBDA85-63BA-47D3-AA08-1A732E77DD44}" srcOrd="0" destOrd="0" presId="urn:microsoft.com/office/officeart/2008/layout/VerticalCurvedList"/>
    <dgm:cxn modelId="{C531540A-16DA-4CA4-A9A7-A3F82B95A159}" type="presParOf" srcId="{0624B792-5DAF-4A95-89DC-FC7139A4273D}" destId="{96D4EFCB-D258-4E0E-B72A-39624ABE79AF}" srcOrd="13" destOrd="0" presId="urn:microsoft.com/office/officeart/2008/layout/VerticalCurvedList"/>
    <dgm:cxn modelId="{B869E1EE-8A3F-42FA-A6A5-2C64D60AA070}" type="presParOf" srcId="{0624B792-5DAF-4A95-89DC-FC7139A4273D}" destId="{A8081EC6-DF36-4354-A6F7-3C5DB143D5BA}" srcOrd="14" destOrd="0" presId="urn:microsoft.com/office/officeart/2008/layout/VerticalCurvedList"/>
    <dgm:cxn modelId="{379BA5B9-4A75-4CEA-B947-CF35804A758F}" type="presParOf" srcId="{A8081EC6-DF36-4354-A6F7-3C5DB143D5BA}" destId="{2466A9BD-DE12-46BA-A276-BCE340B6CA6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F21155-2457-4AA9-B2A9-AEFAFC8D1C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0B3E7-D146-4D00-83AE-9D621AC30089}">
      <dgm:prSet phldrT="[Text]"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Define job roles</a:t>
          </a:r>
        </a:p>
      </dgm:t>
    </dgm:pt>
    <dgm:pt modelId="{327A1D77-C40E-4758-A20C-F2F083682F4E}" type="par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4D95B77-4F00-4A77-BFAA-E8173E4737F1}" type="sibTrans" cxnId="{4067A302-43A3-4C67-8663-9CE94054C5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A036067-4185-49DD-8890-0CECE5BEE054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Source candidates</a:t>
          </a:r>
        </a:p>
      </dgm:t>
    </dgm:pt>
    <dgm:pt modelId="{4A6600AD-AA85-4478-8EED-4F52F501CBAA}" type="par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9542662-9D10-469A-8422-4F3C709E1897}" type="sibTrans" cxnId="{43195D4A-A1E6-400B-A1B6-AAD5DE8812C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7613910-3CA0-4C7D-8416-42B5FD4FB08D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Screen and shortlist resumes</a:t>
          </a:r>
        </a:p>
      </dgm:t>
    </dgm:pt>
    <dgm:pt modelId="{2CC19C81-AE6D-4358-BB71-E981BDE88538}" type="par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2DE2879-A253-4C28-821B-5E46FFBFB131}" type="sibTrans" cxnId="{33C8405B-AB98-4E45-A6E0-8915D667949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8EF0BF7-9383-4F38-A784-0ACE8387AB95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Conduct interviews</a:t>
          </a:r>
        </a:p>
      </dgm:t>
    </dgm:pt>
    <dgm:pt modelId="{2B4B4141-802C-49E9-92D2-2A12F3889786}" type="par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F488DA-BB41-4D5F-A1F7-0E1450047B70}" type="sibTrans" cxnId="{E6F412F7-90DC-4561-A142-FB48241775E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C2A66C0-5CCE-449B-84D6-9159EFF69A4B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Assess skills and cultural fit</a:t>
          </a:r>
        </a:p>
      </dgm:t>
    </dgm:pt>
    <dgm:pt modelId="{33C474B1-EB8F-4911-AD09-BADE011DE5A5}" type="par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D8A7DAA-E61B-49A7-970D-F7341C002132}" type="sibTrans" cxnId="{DA332183-8337-4CA9-AAAF-221C6E93788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D482811-4D9D-4B62-ADC3-F4AD312CD17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Check references</a:t>
          </a:r>
        </a:p>
      </dgm:t>
    </dgm:pt>
    <dgm:pt modelId="{C4D9B516-2234-4109-914C-D53A04758CE8}" type="par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EBFE5AB-A21D-4971-BB97-85FA2473125D}" type="sibTrans" cxnId="{930CF489-4364-4C4A-9926-77DADAE0955D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6A337F5-AC03-4A25-8D29-C3DC5BA53608}">
      <dgm:prSet/>
      <dgm:spPr/>
      <dgm:t>
        <a:bodyPr/>
        <a:lstStyle/>
        <a:p>
          <a:r>
            <a:rPr lang="en-US">
              <a:latin typeface="Candara" panose="020E0502030303020204" pitchFamily="34" charset="0"/>
            </a:rPr>
            <a:t>Make job offers</a:t>
          </a:r>
        </a:p>
      </dgm:t>
    </dgm:pt>
    <dgm:pt modelId="{DE95B12A-C1AD-45B4-9CDF-FBC0A8A3EF6E}" type="par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CEB55532-6C7D-4681-A057-15DAC8959D1D}" type="sibTrans" cxnId="{44AFC8B6-B287-4D19-B00B-F12F68903AAE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828309EC-F737-435B-98FB-455CEDC2B903}">
      <dgm:prSet/>
      <dgm:spPr/>
    </dgm:pt>
    <dgm:pt modelId="{7FA2A065-D48F-45A7-A527-9247E7E3AD58}" type="par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C9676A8-EAED-4C80-A066-F7543B708CD6}" type="sibTrans" cxnId="{5CDA01E2-DA1F-4634-9338-32F756324ACB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289E8A5-8625-400B-9F87-F531A88AB6DB}" type="pres">
      <dgm:prSet presAssocID="{F0F21155-2457-4AA9-B2A9-AEFAFC8D1C13}" presName="Name0" presStyleCnt="0">
        <dgm:presLayoutVars>
          <dgm:chMax val="7"/>
          <dgm:chPref val="7"/>
          <dgm:dir/>
        </dgm:presLayoutVars>
      </dgm:prSet>
      <dgm:spPr/>
    </dgm:pt>
    <dgm:pt modelId="{0624B792-5DAF-4A95-89DC-FC7139A4273D}" type="pres">
      <dgm:prSet presAssocID="{F0F21155-2457-4AA9-B2A9-AEFAFC8D1C13}" presName="Name1" presStyleCnt="0"/>
      <dgm:spPr/>
    </dgm:pt>
    <dgm:pt modelId="{F070BA12-FE1E-4BBB-A273-0ACF78F9F063}" type="pres">
      <dgm:prSet presAssocID="{F0F21155-2457-4AA9-B2A9-AEFAFC8D1C13}" presName="cycle" presStyleCnt="0"/>
      <dgm:spPr/>
    </dgm:pt>
    <dgm:pt modelId="{5D12A953-31E1-4D5B-8621-E784360AF5A6}" type="pres">
      <dgm:prSet presAssocID="{F0F21155-2457-4AA9-B2A9-AEFAFC8D1C13}" presName="srcNode" presStyleLbl="node1" presStyleIdx="0" presStyleCnt="7"/>
      <dgm:spPr/>
    </dgm:pt>
    <dgm:pt modelId="{391AB5BF-F936-43FD-A4BA-0E11A52D479B}" type="pres">
      <dgm:prSet presAssocID="{F0F21155-2457-4AA9-B2A9-AEFAFC8D1C13}" presName="conn" presStyleLbl="parChTrans1D2" presStyleIdx="0" presStyleCnt="1"/>
      <dgm:spPr/>
    </dgm:pt>
    <dgm:pt modelId="{A9B2A0B0-4476-46F0-B357-DADFFAB97084}" type="pres">
      <dgm:prSet presAssocID="{F0F21155-2457-4AA9-B2A9-AEFAFC8D1C13}" presName="extraNode" presStyleLbl="node1" presStyleIdx="0" presStyleCnt="7"/>
      <dgm:spPr/>
    </dgm:pt>
    <dgm:pt modelId="{09022650-2883-4FE8-A37F-98666DADB519}" type="pres">
      <dgm:prSet presAssocID="{F0F21155-2457-4AA9-B2A9-AEFAFC8D1C13}" presName="dstNode" presStyleLbl="node1" presStyleIdx="0" presStyleCnt="7"/>
      <dgm:spPr/>
    </dgm:pt>
    <dgm:pt modelId="{31BF967A-8F3C-4937-B785-74B2EDE7CB83}" type="pres">
      <dgm:prSet presAssocID="{8200B3E7-D146-4D00-83AE-9D621AC30089}" presName="text_1" presStyleLbl="node1" presStyleIdx="0" presStyleCnt="7">
        <dgm:presLayoutVars>
          <dgm:bulletEnabled val="1"/>
        </dgm:presLayoutVars>
      </dgm:prSet>
      <dgm:spPr/>
    </dgm:pt>
    <dgm:pt modelId="{2E153BC9-974D-46DE-AA91-647CAA5D0234}" type="pres">
      <dgm:prSet presAssocID="{8200B3E7-D146-4D00-83AE-9D621AC30089}" presName="accent_1" presStyleCnt="0"/>
      <dgm:spPr/>
    </dgm:pt>
    <dgm:pt modelId="{83E5BAAC-7F05-4B2B-9291-EFDD5968F6A6}" type="pres">
      <dgm:prSet presAssocID="{8200B3E7-D146-4D00-83AE-9D621AC30089}" presName="accentRepeatNode" presStyleLbl="solidFgAcc1" presStyleIdx="0" presStyleCnt="7"/>
      <dgm:spPr/>
    </dgm:pt>
    <dgm:pt modelId="{F914FE14-6C88-4349-B612-685B0F960C5C}" type="pres">
      <dgm:prSet presAssocID="{5A036067-4185-49DD-8890-0CECE5BEE054}" presName="text_2" presStyleLbl="node1" presStyleIdx="1" presStyleCnt="7">
        <dgm:presLayoutVars>
          <dgm:bulletEnabled val="1"/>
        </dgm:presLayoutVars>
      </dgm:prSet>
      <dgm:spPr/>
    </dgm:pt>
    <dgm:pt modelId="{22FB2C01-DA7B-4F28-B64F-8F6378037DC4}" type="pres">
      <dgm:prSet presAssocID="{5A036067-4185-49DD-8890-0CECE5BEE054}" presName="accent_2" presStyleCnt="0"/>
      <dgm:spPr/>
    </dgm:pt>
    <dgm:pt modelId="{9FA519AA-C94B-448C-A95D-3F262AC77F0B}" type="pres">
      <dgm:prSet presAssocID="{5A036067-4185-49DD-8890-0CECE5BEE054}" presName="accentRepeatNode" presStyleLbl="solidFgAcc1" presStyleIdx="1" presStyleCnt="7"/>
      <dgm:spPr/>
    </dgm:pt>
    <dgm:pt modelId="{50F19C3A-CD62-4C92-A9E9-C8D5EA31E698}" type="pres">
      <dgm:prSet presAssocID="{17613910-3CA0-4C7D-8416-42B5FD4FB08D}" presName="text_3" presStyleLbl="node1" presStyleIdx="2" presStyleCnt="7">
        <dgm:presLayoutVars>
          <dgm:bulletEnabled val="1"/>
        </dgm:presLayoutVars>
      </dgm:prSet>
      <dgm:spPr/>
    </dgm:pt>
    <dgm:pt modelId="{E3ECAE25-99AD-437D-850A-181278B2B7F0}" type="pres">
      <dgm:prSet presAssocID="{17613910-3CA0-4C7D-8416-42B5FD4FB08D}" presName="accent_3" presStyleCnt="0"/>
      <dgm:spPr/>
    </dgm:pt>
    <dgm:pt modelId="{B64B14D8-6311-45A0-97AC-D639C4B12089}" type="pres">
      <dgm:prSet presAssocID="{17613910-3CA0-4C7D-8416-42B5FD4FB08D}" presName="accentRepeatNode" presStyleLbl="solidFgAcc1" presStyleIdx="2" presStyleCnt="7"/>
      <dgm:spPr/>
    </dgm:pt>
    <dgm:pt modelId="{ED7E4598-6B00-4C47-8C89-1BC8868A638C}" type="pres">
      <dgm:prSet presAssocID="{38EF0BF7-9383-4F38-A784-0ACE8387AB95}" presName="text_4" presStyleLbl="node1" presStyleIdx="3" presStyleCnt="7">
        <dgm:presLayoutVars>
          <dgm:bulletEnabled val="1"/>
        </dgm:presLayoutVars>
      </dgm:prSet>
      <dgm:spPr/>
    </dgm:pt>
    <dgm:pt modelId="{B2235F9E-2A8B-4561-AEF2-E2B44333860C}" type="pres">
      <dgm:prSet presAssocID="{38EF0BF7-9383-4F38-A784-0ACE8387AB95}" presName="accent_4" presStyleCnt="0"/>
      <dgm:spPr/>
    </dgm:pt>
    <dgm:pt modelId="{556A4573-293B-4A8F-85FF-4FD5AB51BAD5}" type="pres">
      <dgm:prSet presAssocID="{38EF0BF7-9383-4F38-A784-0ACE8387AB95}" presName="accentRepeatNode" presStyleLbl="solidFgAcc1" presStyleIdx="3" presStyleCnt="7"/>
      <dgm:spPr/>
    </dgm:pt>
    <dgm:pt modelId="{C81F556B-95C2-4369-B0F9-C8912900EEEA}" type="pres">
      <dgm:prSet presAssocID="{3C2A66C0-5CCE-449B-84D6-9159EFF69A4B}" presName="text_5" presStyleLbl="node1" presStyleIdx="4" presStyleCnt="7">
        <dgm:presLayoutVars>
          <dgm:bulletEnabled val="1"/>
        </dgm:presLayoutVars>
      </dgm:prSet>
      <dgm:spPr/>
    </dgm:pt>
    <dgm:pt modelId="{9349F46E-B463-47B5-B302-AEF2F357DD76}" type="pres">
      <dgm:prSet presAssocID="{3C2A66C0-5CCE-449B-84D6-9159EFF69A4B}" presName="accent_5" presStyleCnt="0"/>
      <dgm:spPr/>
    </dgm:pt>
    <dgm:pt modelId="{89A75AF2-3200-46E5-B713-62D2515BF113}" type="pres">
      <dgm:prSet presAssocID="{3C2A66C0-5CCE-449B-84D6-9159EFF69A4B}" presName="accentRepeatNode" presStyleLbl="solidFgAcc1" presStyleIdx="4" presStyleCnt="7"/>
      <dgm:spPr/>
    </dgm:pt>
    <dgm:pt modelId="{C4A36307-7317-40DD-9B15-B49378E72CEF}" type="pres">
      <dgm:prSet presAssocID="{6D482811-4D9D-4B62-ADC3-F4AD312CD178}" presName="text_6" presStyleLbl="node1" presStyleIdx="5" presStyleCnt="7">
        <dgm:presLayoutVars>
          <dgm:bulletEnabled val="1"/>
        </dgm:presLayoutVars>
      </dgm:prSet>
      <dgm:spPr/>
    </dgm:pt>
    <dgm:pt modelId="{34083855-4A0F-4004-8DC4-B54C891478FB}" type="pres">
      <dgm:prSet presAssocID="{6D482811-4D9D-4B62-ADC3-F4AD312CD178}" presName="accent_6" presStyleCnt="0"/>
      <dgm:spPr/>
    </dgm:pt>
    <dgm:pt modelId="{6EC33575-8921-4108-916A-76365E369E8D}" type="pres">
      <dgm:prSet presAssocID="{6D482811-4D9D-4B62-ADC3-F4AD312CD178}" presName="accentRepeatNode" presStyleLbl="solidFgAcc1" presStyleIdx="5" presStyleCnt="7"/>
      <dgm:spPr/>
    </dgm:pt>
    <dgm:pt modelId="{510B1DCB-D754-40F9-9ECF-E0C385FEAAAD}" type="pres">
      <dgm:prSet presAssocID="{E6A337F5-AC03-4A25-8D29-C3DC5BA53608}" presName="text_7" presStyleLbl="node1" presStyleIdx="6" presStyleCnt="7">
        <dgm:presLayoutVars>
          <dgm:bulletEnabled val="1"/>
        </dgm:presLayoutVars>
      </dgm:prSet>
      <dgm:spPr/>
    </dgm:pt>
    <dgm:pt modelId="{A527C424-057C-4D9B-A7A2-B05F65E5A8AF}" type="pres">
      <dgm:prSet presAssocID="{E6A337F5-AC03-4A25-8D29-C3DC5BA53608}" presName="accent_7" presStyleCnt="0"/>
      <dgm:spPr/>
    </dgm:pt>
    <dgm:pt modelId="{EA82413E-F9EF-4A0E-B739-2410D6810B6A}" type="pres">
      <dgm:prSet presAssocID="{E6A337F5-AC03-4A25-8D29-C3DC5BA53608}" presName="accentRepeatNode" presStyleLbl="solidFgAcc1" presStyleIdx="6" presStyleCnt="7"/>
      <dgm:spPr/>
    </dgm:pt>
  </dgm:ptLst>
  <dgm:cxnLst>
    <dgm:cxn modelId="{4067A302-43A3-4C67-8663-9CE94054C5C6}" srcId="{F0F21155-2457-4AA9-B2A9-AEFAFC8D1C13}" destId="{8200B3E7-D146-4D00-83AE-9D621AC30089}" srcOrd="0" destOrd="0" parTransId="{327A1D77-C40E-4758-A20C-F2F083682F4E}" sibTransId="{54D95B77-4F00-4A77-BFAA-E8173E4737F1}"/>
    <dgm:cxn modelId="{36145212-C756-440D-BFBD-27EBB1C5CD56}" type="presOf" srcId="{5A036067-4185-49DD-8890-0CECE5BEE054}" destId="{F914FE14-6C88-4349-B612-685B0F960C5C}" srcOrd="0" destOrd="0" presId="urn:microsoft.com/office/officeart/2008/layout/VerticalCurvedList"/>
    <dgm:cxn modelId="{33C8405B-AB98-4E45-A6E0-8915D6679494}" srcId="{F0F21155-2457-4AA9-B2A9-AEFAFC8D1C13}" destId="{17613910-3CA0-4C7D-8416-42B5FD4FB08D}" srcOrd="2" destOrd="0" parTransId="{2CC19C81-AE6D-4358-BB71-E981BDE88538}" sibTransId="{F2DE2879-A253-4C28-821B-5E46FFBFB131}"/>
    <dgm:cxn modelId="{43195D4A-A1E6-400B-A1B6-AAD5DE8812CD}" srcId="{F0F21155-2457-4AA9-B2A9-AEFAFC8D1C13}" destId="{5A036067-4185-49DD-8890-0CECE5BEE054}" srcOrd="1" destOrd="0" parTransId="{4A6600AD-AA85-4478-8EED-4F52F501CBAA}" sibTransId="{C9542662-9D10-469A-8422-4F3C709E1897}"/>
    <dgm:cxn modelId="{9D0E0054-2AF4-4766-BD6A-75DA351CF28E}" type="presOf" srcId="{54D95B77-4F00-4A77-BFAA-E8173E4737F1}" destId="{391AB5BF-F936-43FD-A4BA-0E11A52D479B}" srcOrd="0" destOrd="0" presId="urn:microsoft.com/office/officeart/2008/layout/VerticalCurvedList"/>
    <dgm:cxn modelId="{DA332183-8337-4CA9-AAAF-221C6E93788B}" srcId="{F0F21155-2457-4AA9-B2A9-AEFAFC8D1C13}" destId="{3C2A66C0-5CCE-449B-84D6-9159EFF69A4B}" srcOrd="4" destOrd="0" parTransId="{33C474B1-EB8F-4911-AD09-BADE011DE5A5}" sibTransId="{9D8A7DAA-E61B-49A7-970D-F7341C002132}"/>
    <dgm:cxn modelId="{C6694A89-6484-451F-AC6E-4EDBAE27FDF4}" type="presOf" srcId="{6D482811-4D9D-4B62-ADC3-F4AD312CD178}" destId="{C4A36307-7317-40DD-9B15-B49378E72CEF}" srcOrd="0" destOrd="0" presId="urn:microsoft.com/office/officeart/2008/layout/VerticalCurvedList"/>
    <dgm:cxn modelId="{930CF489-4364-4C4A-9926-77DADAE0955D}" srcId="{F0F21155-2457-4AA9-B2A9-AEFAFC8D1C13}" destId="{6D482811-4D9D-4B62-ADC3-F4AD312CD178}" srcOrd="5" destOrd="0" parTransId="{C4D9B516-2234-4109-914C-D53A04758CE8}" sibTransId="{0EBFE5AB-A21D-4971-BB97-85FA2473125D}"/>
    <dgm:cxn modelId="{6282E391-1684-44AA-AB08-B8F8F5BF137E}" type="presOf" srcId="{E6A337F5-AC03-4A25-8D29-C3DC5BA53608}" destId="{510B1DCB-D754-40F9-9ECF-E0C385FEAAAD}" srcOrd="0" destOrd="0" presId="urn:microsoft.com/office/officeart/2008/layout/VerticalCurvedList"/>
    <dgm:cxn modelId="{1745B7A7-43C6-4BFF-9450-DC2112450B8F}" type="presOf" srcId="{17613910-3CA0-4C7D-8416-42B5FD4FB08D}" destId="{50F19C3A-CD62-4C92-A9E9-C8D5EA31E698}" srcOrd="0" destOrd="0" presId="urn:microsoft.com/office/officeart/2008/layout/VerticalCurvedList"/>
    <dgm:cxn modelId="{44AFC8B6-B287-4D19-B00B-F12F68903AAE}" srcId="{F0F21155-2457-4AA9-B2A9-AEFAFC8D1C13}" destId="{E6A337F5-AC03-4A25-8D29-C3DC5BA53608}" srcOrd="6" destOrd="0" parTransId="{DE95B12A-C1AD-45B4-9CDF-FBC0A8A3EF6E}" sibTransId="{CEB55532-6C7D-4681-A057-15DAC8959D1D}"/>
    <dgm:cxn modelId="{1580CEC3-C093-41DD-87CF-1BF311D7180D}" type="presOf" srcId="{38EF0BF7-9383-4F38-A784-0ACE8387AB95}" destId="{ED7E4598-6B00-4C47-8C89-1BC8868A638C}" srcOrd="0" destOrd="0" presId="urn:microsoft.com/office/officeart/2008/layout/VerticalCurvedList"/>
    <dgm:cxn modelId="{B3B5C3C7-D14C-44E0-9097-361C3BF70C2B}" type="presOf" srcId="{F0F21155-2457-4AA9-B2A9-AEFAFC8D1C13}" destId="{7289E8A5-8625-400B-9F87-F531A88AB6DB}" srcOrd="0" destOrd="0" presId="urn:microsoft.com/office/officeart/2008/layout/VerticalCurvedList"/>
    <dgm:cxn modelId="{36F09CD9-0EF0-4F87-A325-F63C78294ABC}" type="presOf" srcId="{8200B3E7-D146-4D00-83AE-9D621AC30089}" destId="{31BF967A-8F3C-4937-B785-74B2EDE7CB83}" srcOrd="0" destOrd="0" presId="urn:microsoft.com/office/officeart/2008/layout/VerticalCurvedList"/>
    <dgm:cxn modelId="{3928C3E0-6864-414F-9512-022E1809D139}" type="presOf" srcId="{3C2A66C0-5CCE-449B-84D6-9159EFF69A4B}" destId="{C81F556B-95C2-4369-B0F9-C8912900EEEA}" srcOrd="0" destOrd="0" presId="urn:microsoft.com/office/officeart/2008/layout/VerticalCurvedList"/>
    <dgm:cxn modelId="{5CDA01E2-DA1F-4634-9338-32F756324ACB}" srcId="{F0F21155-2457-4AA9-B2A9-AEFAFC8D1C13}" destId="{828309EC-F737-435B-98FB-455CEDC2B903}" srcOrd="7" destOrd="0" parTransId="{7FA2A065-D48F-45A7-A527-9247E7E3AD58}" sibTransId="{0C9676A8-EAED-4C80-A066-F7543B708CD6}"/>
    <dgm:cxn modelId="{E6F412F7-90DC-4561-A142-FB48241775E7}" srcId="{F0F21155-2457-4AA9-B2A9-AEFAFC8D1C13}" destId="{38EF0BF7-9383-4F38-A784-0ACE8387AB95}" srcOrd="3" destOrd="0" parTransId="{2B4B4141-802C-49E9-92D2-2A12F3889786}" sibTransId="{75F488DA-BB41-4D5F-A1F7-0E1450047B70}"/>
    <dgm:cxn modelId="{84E0AF16-32A5-48C8-860D-F1B7035B5821}" type="presParOf" srcId="{7289E8A5-8625-400B-9F87-F531A88AB6DB}" destId="{0624B792-5DAF-4A95-89DC-FC7139A4273D}" srcOrd="0" destOrd="0" presId="urn:microsoft.com/office/officeart/2008/layout/VerticalCurvedList"/>
    <dgm:cxn modelId="{89CCC16C-4693-4992-93F7-25C8092F398A}" type="presParOf" srcId="{0624B792-5DAF-4A95-89DC-FC7139A4273D}" destId="{F070BA12-FE1E-4BBB-A273-0ACF78F9F063}" srcOrd="0" destOrd="0" presId="urn:microsoft.com/office/officeart/2008/layout/VerticalCurvedList"/>
    <dgm:cxn modelId="{5E718EAB-3809-459B-B65A-DAF2F686DBC0}" type="presParOf" srcId="{F070BA12-FE1E-4BBB-A273-0ACF78F9F063}" destId="{5D12A953-31E1-4D5B-8621-E784360AF5A6}" srcOrd="0" destOrd="0" presId="urn:microsoft.com/office/officeart/2008/layout/VerticalCurvedList"/>
    <dgm:cxn modelId="{B965033B-B5BA-484F-AED2-C464A9C0CB28}" type="presParOf" srcId="{F070BA12-FE1E-4BBB-A273-0ACF78F9F063}" destId="{391AB5BF-F936-43FD-A4BA-0E11A52D479B}" srcOrd="1" destOrd="0" presId="urn:microsoft.com/office/officeart/2008/layout/VerticalCurvedList"/>
    <dgm:cxn modelId="{7ED25844-CCF2-4760-AA2A-DE2B7B79984A}" type="presParOf" srcId="{F070BA12-FE1E-4BBB-A273-0ACF78F9F063}" destId="{A9B2A0B0-4476-46F0-B357-DADFFAB97084}" srcOrd="2" destOrd="0" presId="urn:microsoft.com/office/officeart/2008/layout/VerticalCurvedList"/>
    <dgm:cxn modelId="{F2007A59-8C2B-4C79-8F68-7ED24A8F47DC}" type="presParOf" srcId="{F070BA12-FE1E-4BBB-A273-0ACF78F9F063}" destId="{09022650-2883-4FE8-A37F-98666DADB519}" srcOrd="3" destOrd="0" presId="urn:microsoft.com/office/officeart/2008/layout/VerticalCurvedList"/>
    <dgm:cxn modelId="{6F8EF3EA-60D7-41DB-B352-CC92E5657F80}" type="presParOf" srcId="{0624B792-5DAF-4A95-89DC-FC7139A4273D}" destId="{31BF967A-8F3C-4937-B785-74B2EDE7CB83}" srcOrd="1" destOrd="0" presId="urn:microsoft.com/office/officeart/2008/layout/VerticalCurvedList"/>
    <dgm:cxn modelId="{02DEC464-0238-4263-BA18-725A54C08752}" type="presParOf" srcId="{0624B792-5DAF-4A95-89DC-FC7139A4273D}" destId="{2E153BC9-974D-46DE-AA91-647CAA5D0234}" srcOrd="2" destOrd="0" presId="urn:microsoft.com/office/officeart/2008/layout/VerticalCurvedList"/>
    <dgm:cxn modelId="{B1A81D60-C9DA-4C3D-B16C-D8545D3A4E7C}" type="presParOf" srcId="{2E153BC9-974D-46DE-AA91-647CAA5D0234}" destId="{83E5BAAC-7F05-4B2B-9291-EFDD5968F6A6}" srcOrd="0" destOrd="0" presId="urn:microsoft.com/office/officeart/2008/layout/VerticalCurvedList"/>
    <dgm:cxn modelId="{F0E66002-78D2-4AC8-BFE8-406169A71DDC}" type="presParOf" srcId="{0624B792-5DAF-4A95-89DC-FC7139A4273D}" destId="{F914FE14-6C88-4349-B612-685B0F960C5C}" srcOrd="3" destOrd="0" presId="urn:microsoft.com/office/officeart/2008/layout/VerticalCurvedList"/>
    <dgm:cxn modelId="{A394A396-87AF-4165-ACE9-D74ADC9848EC}" type="presParOf" srcId="{0624B792-5DAF-4A95-89DC-FC7139A4273D}" destId="{22FB2C01-DA7B-4F28-B64F-8F6378037DC4}" srcOrd="4" destOrd="0" presId="urn:microsoft.com/office/officeart/2008/layout/VerticalCurvedList"/>
    <dgm:cxn modelId="{E01BC53F-E445-44F8-BC25-BD063612BC55}" type="presParOf" srcId="{22FB2C01-DA7B-4F28-B64F-8F6378037DC4}" destId="{9FA519AA-C94B-448C-A95D-3F262AC77F0B}" srcOrd="0" destOrd="0" presId="urn:microsoft.com/office/officeart/2008/layout/VerticalCurvedList"/>
    <dgm:cxn modelId="{48DDC5C4-3B09-4633-A1A1-DFF12B0CC6B8}" type="presParOf" srcId="{0624B792-5DAF-4A95-89DC-FC7139A4273D}" destId="{50F19C3A-CD62-4C92-A9E9-C8D5EA31E698}" srcOrd="5" destOrd="0" presId="urn:microsoft.com/office/officeart/2008/layout/VerticalCurvedList"/>
    <dgm:cxn modelId="{DC4A5A77-E48E-40AD-B54C-8FD9BA39CF21}" type="presParOf" srcId="{0624B792-5DAF-4A95-89DC-FC7139A4273D}" destId="{E3ECAE25-99AD-437D-850A-181278B2B7F0}" srcOrd="6" destOrd="0" presId="urn:microsoft.com/office/officeart/2008/layout/VerticalCurvedList"/>
    <dgm:cxn modelId="{93CADCF1-1430-45CE-BF03-B0217B2AAA55}" type="presParOf" srcId="{E3ECAE25-99AD-437D-850A-181278B2B7F0}" destId="{B64B14D8-6311-45A0-97AC-D639C4B12089}" srcOrd="0" destOrd="0" presId="urn:microsoft.com/office/officeart/2008/layout/VerticalCurvedList"/>
    <dgm:cxn modelId="{4236DEE8-CC31-48E8-B0AC-93AFA55F2976}" type="presParOf" srcId="{0624B792-5DAF-4A95-89DC-FC7139A4273D}" destId="{ED7E4598-6B00-4C47-8C89-1BC8868A638C}" srcOrd="7" destOrd="0" presId="urn:microsoft.com/office/officeart/2008/layout/VerticalCurvedList"/>
    <dgm:cxn modelId="{46161FBC-495F-45AF-86CF-91C26CAC03C0}" type="presParOf" srcId="{0624B792-5DAF-4A95-89DC-FC7139A4273D}" destId="{B2235F9E-2A8B-4561-AEF2-E2B44333860C}" srcOrd="8" destOrd="0" presId="urn:microsoft.com/office/officeart/2008/layout/VerticalCurvedList"/>
    <dgm:cxn modelId="{95058F51-137E-4ED7-98EA-77645B4F35C6}" type="presParOf" srcId="{B2235F9E-2A8B-4561-AEF2-E2B44333860C}" destId="{556A4573-293B-4A8F-85FF-4FD5AB51BAD5}" srcOrd="0" destOrd="0" presId="urn:microsoft.com/office/officeart/2008/layout/VerticalCurvedList"/>
    <dgm:cxn modelId="{4EE3DFD9-1C74-4900-9255-0C71D40C6E58}" type="presParOf" srcId="{0624B792-5DAF-4A95-89DC-FC7139A4273D}" destId="{C81F556B-95C2-4369-B0F9-C8912900EEEA}" srcOrd="9" destOrd="0" presId="urn:microsoft.com/office/officeart/2008/layout/VerticalCurvedList"/>
    <dgm:cxn modelId="{BBFD6066-442B-4B66-A1F9-F836D20C003E}" type="presParOf" srcId="{0624B792-5DAF-4A95-89DC-FC7139A4273D}" destId="{9349F46E-B463-47B5-B302-AEF2F357DD76}" srcOrd="10" destOrd="0" presId="urn:microsoft.com/office/officeart/2008/layout/VerticalCurvedList"/>
    <dgm:cxn modelId="{D1249480-98C8-44FC-B8FC-7EE10EC194DC}" type="presParOf" srcId="{9349F46E-B463-47B5-B302-AEF2F357DD76}" destId="{89A75AF2-3200-46E5-B713-62D2515BF113}" srcOrd="0" destOrd="0" presId="urn:microsoft.com/office/officeart/2008/layout/VerticalCurvedList"/>
    <dgm:cxn modelId="{670A0AE4-D191-4998-8BE3-D03BA7111E32}" type="presParOf" srcId="{0624B792-5DAF-4A95-89DC-FC7139A4273D}" destId="{C4A36307-7317-40DD-9B15-B49378E72CEF}" srcOrd="11" destOrd="0" presId="urn:microsoft.com/office/officeart/2008/layout/VerticalCurvedList"/>
    <dgm:cxn modelId="{35264926-EDEF-4127-9AFD-2F0764809F36}" type="presParOf" srcId="{0624B792-5DAF-4A95-89DC-FC7139A4273D}" destId="{34083855-4A0F-4004-8DC4-B54C891478FB}" srcOrd="12" destOrd="0" presId="urn:microsoft.com/office/officeart/2008/layout/VerticalCurvedList"/>
    <dgm:cxn modelId="{1550276B-F440-4E40-9ACB-84BDE5C17F8B}" type="presParOf" srcId="{34083855-4A0F-4004-8DC4-B54C891478FB}" destId="{6EC33575-8921-4108-916A-76365E369E8D}" srcOrd="0" destOrd="0" presId="urn:microsoft.com/office/officeart/2008/layout/VerticalCurvedList"/>
    <dgm:cxn modelId="{6C2C1A2A-8322-46FB-B2BB-DCA4161121A1}" type="presParOf" srcId="{0624B792-5DAF-4A95-89DC-FC7139A4273D}" destId="{510B1DCB-D754-40F9-9ECF-E0C385FEAAAD}" srcOrd="13" destOrd="0" presId="urn:microsoft.com/office/officeart/2008/layout/VerticalCurvedList"/>
    <dgm:cxn modelId="{1AC2D099-7B05-428E-B943-44C40B5D62EE}" type="presParOf" srcId="{0624B792-5DAF-4A95-89DC-FC7139A4273D}" destId="{A527C424-057C-4D9B-A7A2-B05F65E5A8AF}" srcOrd="14" destOrd="0" presId="urn:microsoft.com/office/officeart/2008/layout/VerticalCurvedList"/>
    <dgm:cxn modelId="{142DE7CF-BC22-4266-8DD7-224F66A65AAC}" type="presParOf" srcId="{A527C424-057C-4D9B-A7A2-B05F65E5A8AF}" destId="{EA82413E-F9EF-4A0E-B739-2410D6810B6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Alignment of goals and objectives</a:t>
          </a: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8B27D-2170-44E7-8D79-C18083AE1407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Structured processes and systems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826075" y="985438"/>
        <a:ext cx="8396069" cy="492448"/>
      </dsp:txXfrm>
    </dsp:sp>
    <dsp:sp modelId="{2AC81AD4-1FCA-4FB8-BE74-E536AD590A2F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0AB3-662F-4609-B5BC-2701754DF2CA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Talent acquisition and retention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070457" y="1724003"/>
        <a:ext cx="8151687" cy="492448"/>
      </dsp:txXfrm>
    </dsp:sp>
    <dsp:sp modelId="{7CD46A24-40DD-4CE5-BAB4-400ABB589BC3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9CBE8-E20B-434B-B322-C5DC0DD506E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Communication and collaboration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148486" y="2463109"/>
        <a:ext cx="8073658" cy="492448"/>
      </dsp:txXfrm>
    </dsp:sp>
    <dsp:sp modelId="{BC3C1255-D9E7-4B4C-919B-89FF46C59188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924FF-2071-4287-AA03-2A60B28B4AD9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Adaptability and flexibility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1070457" y="3202215"/>
        <a:ext cx="8151687" cy="492448"/>
      </dsp:txXfrm>
    </dsp:sp>
    <dsp:sp modelId="{AFACAED0-A158-48B6-9791-81CEA5055780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6E57E-CD74-41E8-B26E-3775358FBAFD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Leadership development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826075" y="3940779"/>
        <a:ext cx="8396069" cy="492448"/>
      </dsp:txXfrm>
    </dsp:sp>
    <dsp:sp modelId="{7DEBDA85-63BA-47D3-AA08-1A732E77DD44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EFCB-D258-4E0E-B72A-39624ABE79AF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Learning and continuous improvement</a:t>
          </a:r>
          <a:endParaRPr lang="en-US" sz="2500" kern="1200" dirty="0">
            <a:latin typeface="Candara" panose="020E0502030303020204" pitchFamily="34" charset="0"/>
          </a:endParaRPr>
        </a:p>
      </dsp:txBody>
      <dsp:txXfrm>
        <a:off x="380119" y="4679885"/>
        <a:ext cx="8842025" cy="492448"/>
      </dsp:txXfrm>
    </dsp:sp>
    <dsp:sp modelId="{2466A9BD-DE12-46BA-A276-BCE340B6CA65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AB5BF-F936-43FD-A4BA-0E11A52D479B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F967A-8F3C-4937-B785-74B2EDE7CB83}">
      <dsp:nvSpPr>
        <dsp:cNvPr id="0" name=""/>
        <dsp:cNvSpPr/>
      </dsp:nvSpPr>
      <dsp:spPr>
        <a:xfrm>
          <a:off x="380119" y="246332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Define job roles</a:t>
          </a:r>
        </a:p>
      </dsp:txBody>
      <dsp:txXfrm>
        <a:off x="380119" y="246332"/>
        <a:ext cx="8842025" cy="492448"/>
      </dsp:txXfrm>
    </dsp:sp>
    <dsp:sp modelId="{83E5BAAC-7F05-4B2B-9291-EFDD5968F6A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4FE14-6C88-4349-B612-685B0F960C5C}">
      <dsp:nvSpPr>
        <dsp:cNvPr id="0" name=""/>
        <dsp:cNvSpPr/>
      </dsp:nvSpPr>
      <dsp:spPr>
        <a:xfrm>
          <a:off x="826075" y="985438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Source candidates</a:t>
          </a:r>
        </a:p>
      </dsp:txBody>
      <dsp:txXfrm>
        <a:off x="826075" y="985438"/>
        <a:ext cx="8396069" cy="492448"/>
      </dsp:txXfrm>
    </dsp:sp>
    <dsp:sp modelId="{9FA519AA-C94B-448C-A95D-3F262AC77F0B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19C3A-CD62-4C92-A9E9-C8D5EA31E698}">
      <dsp:nvSpPr>
        <dsp:cNvPr id="0" name=""/>
        <dsp:cNvSpPr/>
      </dsp:nvSpPr>
      <dsp:spPr>
        <a:xfrm>
          <a:off x="1070457" y="1724003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Screen and shortlist resumes</a:t>
          </a:r>
        </a:p>
      </dsp:txBody>
      <dsp:txXfrm>
        <a:off x="1070457" y="1724003"/>
        <a:ext cx="8151687" cy="492448"/>
      </dsp:txXfrm>
    </dsp:sp>
    <dsp:sp modelId="{B64B14D8-6311-45A0-97AC-D639C4B12089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E4598-6B00-4C47-8C89-1BC8868A638C}">
      <dsp:nvSpPr>
        <dsp:cNvPr id="0" name=""/>
        <dsp:cNvSpPr/>
      </dsp:nvSpPr>
      <dsp:spPr>
        <a:xfrm>
          <a:off x="1148486" y="2463109"/>
          <a:ext cx="8073658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Conduct interviews</a:t>
          </a:r>
        </a:p>
      </dsp:txBody>
      <dsp:txXfrm>
        <a:off x="1148486" y="2463109"/>
        <a:ext cx="8073658" cy="492448"/>
      </dsp:txXfrm>
    </dsp:sp>
    <dsp:sp modelId="{556A4573-293B-4A8F-85FF-4FD5AB51BAD5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F556B-95C2-4369-B0F9-C8912900EEEA}">
      <dsp:nvSpPr>
        <dsp:cNvPr id="0" name=""/>
        <dsp:cNvSpPr/>
      </dsp:nvSpPr>
      <dsp:spPr>
        <a:xfrm>
          <a:off x="1070457" y="3202215"/>
          <a:ext cx="8151687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Assess skills and cultural fit</a:t>
          </a:r>
        </a:p>
      </dsp:txBody>
      <dsp:txXfrm>
        <a:off x="1070457" y="3202215"/>
        <a:ext cx="8151687" cy="492448"/>
      </dsp:txXfrm>
    </dsp:sp>
    <dsp:sp modelId="{89A75AF2-3200-46E5-B713-62D2515BF113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6307-7317-40DD-9B15-B49378E72CEF}">
      <dsp:nvSpPr>
        <dsp:cNvPr id="0" name=""/>
        <dsp:cNvSpPr/>
      </dsp:nvSpPr>
      <dsp:spPr>
        <a:xfrm>
          <a:off x="826075" y="3940779"/>
          <a:ext cx="8396069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Check references</a:t>
          </a:r>
        </a:p>
      </dsp:txBody>
      <dsp:txXfrm>
        <a:off x="826075" y="3940779"/>
        <a:ext cx="8396069" cy="492448"/>
      </dsp:txXfrm>
    </dsp:sp>
    <dsp:sp modelId="{6EC33575-8921-4108-916A-76365E369E8D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1DCB-D754-40F9-9ECF-E0C385FEAAAD}">
      <dsp:nvSpPr>
        <dsp:cNvPr id="0" name=""/>
        <dsp:cNvSpPr/>
      </dsp:nvSpPr>
      <dsp:spPr>
        <a:xfrm>
          <a:off x="380119" y="4679885"/>
          <a:ext cx="8842025" cy="4924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ndara" panose="020E0502030303020204" pitchFamily="34" charset="0"/>
            </a:rPr>
            <a:t>Make job offers</a:t>
          </a:r>
        </a:p>
      </dsp:txBody>
      <dsp:txXfrm>
        <a:off x="380119" y="4679885"/>
        <a:ext cx="8842025" cy="492448"/>
      </dsp:txXfrm>
    </dsp:sp>
    <dsp:sp modelId="{EA82413E-F9EF-4A0E-B739-2410D6810B6A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oftware Development and Entrepreneurship - Peace Child International">
            <a:extLst>
              <a:ext uri="{FF2B5EF4-FFF2-40B4-BE49-F238E27FC236}">
                <a16:creationId xmlns:a16="http://schemas.microsoft.com/office/drawing/2014/main" id="{FA7DDC31-EC59-FF3E-2147-68EA766C5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77" y="542338"/>
            <a:ext cx="2346614" cy="11600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solidFill>
            <a:srgbClr val="00B2E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  <a:solidFill>
            <a:srgbClr val="00B2E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Organizational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3F82-B94B-4E5E-BDBB-F207901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Concepts and Principles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61FB-5301-4CF7-9649-49F558BE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02590"/>
            <a:ext cx="11650767" cy="4850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Human capital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Organizational culture</a:t>
            </a:r>
          </a:p>
          <a:p>
            <a:pPr>
              <a:lnSpc>
                <a:spcPct val="150000"/>
              </a:lnSpc>
            </a:pPr>
            <a:r>
              <a:rPr lang="en-US" dirty="0"/>
              <a:t>Leadership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 management</a:t>
            </a:r>
          </a:p>
          <a:p>
            <a:pPr>
              <a:lnSpc>
                <a:spcPct val="150000"/>
              </a:lnSpc>
            </a:pPr>
            <a:r>
              <a:rPr lang="en-US" dirty="0"/>
              <a:t>Learning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865F-6BDD-4D7B-B2CF-0118630D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ndiafreenotes.com/wp-content/uploads/2021/11/Principle-OD-indiafreenotes.png">
            <a:extLst>
              <a:ext uri="{FF2B5EF4-FFF2-40B4-BE49-F238E27FC236}">
                <a16:creationId xmlns:a16="http://schemas.microsoft.com/office/drawing/2014/main" id="{70F67C56-3F67-4778-BD8E-4EA7778B0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1" y="136525"/>
            <a:ext cx="11335110" cy="655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5C6D7-692B-48BC-BB19-3D1BE4A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CE597F-7349-4663-888E-3018982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 descr="The 5 Principles for Organizational Performance">
            <a:extLst>
              <a:ext uri="{FF2B5EF4-FFF2-40B4-BE49-F238E27FC236}">
                <a16:creationId xmlns:a16="http://schemas.microsoft.com/office/drawing/2014/main" id="{80620836-24C1-4A25-9360-451B6D51E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"/>
          <a:stretch/>
        </p:blipFill>
        <p:spPr bwMode="auto">
          <a:xfrm>
            <a:off x="1397479" y="65760"/>
            <a:ext cx="9224963" cy="655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0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Improved collaboration and communication</a:t>
            </a:r>
          </a:p>
          <a:p>
            <a:pPr>
              <a:lnSpc>
                <a:spcPct val="150000"/>
              </a:lnSpc>
            </a:pPr>
            <a:r>
              <a:rPr lang="en-US" dirty="0"/>
              <a:t>Enhanced employee engagement and motivation</a:t>
            </a:r>
          </a:p>
          <a:p>
            <a:pPr>
              <a:lnSpc>
                <a:spcPct val="150000"/>
              </a:lnSpc>
            </a:pPr>
            <a:r>
              <a:rPr lang="en-US" dirty="0"/>
              <a:t>Better adaptability to changing requirements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Increased efficiency and productivity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Resistance to change</a:t>
            </a:r>
          </a:p>
          <a:p>
            <a:pPr>
              <a:lnSpc>
                <a:spcPct val="150000"/>
              </a:lnSpc>
            </a:pPr>
            <a:r>
              <a:rPr lang="en-US" dirty="0"/>
              <a:t>Lack of clear vision and 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Insufficient communication and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Limited resources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0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E4030E-D82F-4510-B366-BB35E1B1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2151E-A6F0-4131-9994-F049BBB1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07300"/>
            <a:ext cx="11650767" cy="49456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Establish a clear vision and strategy</a:t>
            </a:r>
          </a:p>
          <a:p>
            <a:pPr>
              <a:lnSpc>
                <a:spcPct val="150000"/>
              </a:lnSpc>
            </a:pPr>
            <a:r>
              <a:rPr lang="en-US" dirty="0"/>
              <a:t>Engage employees and stakeholders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comprehensive training and development opportunities</a:t>
            </a:r>
          </a:p>
          <a:p>
            <a:pPr>
              <a:lnSpc>
                <a:spcPct val="150000"/>
              </a:lnSpc>
            </a:pPr>
            <a:r>
              <a:rPr lang="en-US" dirty="0"/>
              <a:t>Monitor and measure progress</a:t>
            </a:r>
          </a:p>
          <a:p>
            <a:pPr>
              <a:lnSpc>
                <a:spcPct val="150000"/>
              </a:lnSpc>
            </a:pPr>
            <a:r>
              <a:rPr lang="en-US" dirty="0"/>
              <a:t>Foster a culture of continuous improvement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1B50E-2749-4036-8215-2E8AC19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1268F-D2A9-4410-A296-1F7E82F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and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E494F-A2D8-4FAD-AB82-68BCD57D1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FF71-2F5F-411C-AD75-2DD4B35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4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91CBA-6078-422F-B610-BA9F897D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D04B9-3CB1-4D7D-878A-7414BB12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structure refers to the way in which an organization arranges its components, such as departments, teams, and individuals, to achieve its objectives.</a:t>
            </a:r>
          </a:p>
          <a:p>
            <a:r>
              <a:rPr lang="en-US" dirty="0"/>
              <a:t>It defines the hierarchy of authority, roles, and responsibilities within the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3348-BEB0-468B-9FF7-D03D51F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A62D-A3E8-4511-9AF1-D3639B1C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Effective Organizational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2FBB-1F0D-4AA9-8271-385A4876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organizational design is critical to the success of an organization, as it enables the organization to achieve its objectives efficiently and effectively.</a:t>
            </a:r>
          </a:p>
          <a:p>
            <a:r>
              <a:rPr lang="en-US" dirty="0"/>
              <a:t>A well-designed organization structure can help to:</a:t>
            </a:r>
          </a:p>
          <a:p>
            <a:pPr lvl="1"/>
            <a:r>
              <a:rPr lang="en-US" dirty="0"/>
              <a:t>Improve communication and collaboration among employees</a:t>
            </a:r>
          </a:p>
          <a:p>
            <a:pPr lvl="1"/>
            <a:r>
              <a:rPr lang="en-US" dirty="0"/>
              <a:t>Clearly define roles and responsibilities</a:t>
            </a:r>
          </a:p>
          <a:p>
            <a:pPr lvl="1"/>
            <a:r>
              <a:rPr lang="en-US" dirty="0"/>
              <a:t>Enhance decision-making processes</a:t>
            </a:r>
          </a:p>
          <a:p>
            <a:pPr lvl="1"/>
            <a:r>
              <a:rPr lang="en-US" dirty="0"/>
              <a:t>Increase productivity and efficiency</a:t>
            </a:r>
          </a:p>
          <a:p>
            <a:pPr lvl="1"/>
            <a:r>
              <a:rPr lang="en-US" dirty="0"/>
              <a:t>Facilitate growth and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ECB9-B9E3-4B4E-BE67-1EBB9F6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7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91CBA-6078-422F-B610-BA9F897D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Organizational Structures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D04B9-3CB1-4D7D-878A-7414BB12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53348-BEB0-468B-9FF7-D03D51F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 descr="7 organizational structures: Which is best for your business?">
            <a:extLst>
              <a:ext uri="{FF2B5EF4-FFF2-40B4-BE49-F238E27FC236}">
                <a16:creationId xmlns:a16="http://schemas.microsoft.com/office/drawing/2014/main" id="{E39A4609-FBA6-4DB7-BF52-F263ECC5B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 t="12956" r="1104"/>
          <a:stretch/>
        </p:blipFill>
        <p:spPr bwMode="auto">
          <a:xfrm>
            <a:off x="1371605" y="1226912"/>
            <a:ext cx="8798938" cy="524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DFE8-9C99-48F0-90A4-2B176998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B380-E223-4824-8593-5B2CEF45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Organizational Development</a:t>
            </a:r>
          </a:p>
          <a:p>
            <a:r>
              <a:rPr lang="en-US" dirty="0"/>
              <a:t>Organizational Structure and Design</a:t>
            </a:r>
          </a:p>
          <a:p>
            <a:r>
              <a:rPr lang="en-US" dirty="0"/>
              <a:t>Team Building and Management</a:t>
            </a:r>
          </a:p>
          <a:p>
            <a:r>
              <a:rPr lang="en-US" dirty="0"/>
              <a:t>Conflict Resolution and Negotiation</a:t>
            </a:r>
          </a:p>
          <a:p>
            <a:r>
              <a:rPr lang="en-US" dirty="0"/>
              <a:t>Organizational Culture and Communication</a:t>
            </a:r>
          </a:p>
          <a:p>
            <a:r>
              <a:rPr lang="en-US" dirty="0"/>
              <a:t>Case Studies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24B77-1D7C-4BF0-A5DC-B1CF1D5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5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B84A-71C9-4C26-83CE-F8FDCE0A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Organizational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584F8-231E-4A64-8BCC-5AD7D240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B799-98AF-4277-A83F-30926FB7065E}"/>
              </a:ext>
            </a:extLst>
          </p:cNvPr>
          <p:cNvSpPr/>
          <p:nvPr/>
        </p:nvSpPr>
        <p:spPr>
          <a:xfrm>
            <a:off x="86278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Functional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35054-0EA7-41A7-A489-BEA63D54B021}"/>
              </a:ext>
            </a:extLst>
          </p:cNvPr>
          <p:cNvSpPr/>
          <p:nvPr/>
        </p:nvSpPr>
        <p:spPr>
          <a:xfrm>
            <a:off x="86278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Clearly defined roles and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Specialization and efficiency in each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Easy to manage and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F7ABC-2AF0-4EF5-BC64-F4CEBB4D2B76}"/>
              </a:ext>
            </a:extLst>
          </p:cNvPr>
          <p:cNvSpPr/>
          <p:nvPr/>
        </p:nvSpPr>
        <p:spPr>
          <a:xfrm>
            <a:off x="86277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Communication and collaboration between departments can be 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Limited flexibility and 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diverse and complex products/services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BA478B-8296-4197-BE52-E0FC46645506}"/>
              </a:ext>
            </a:extLst>
          </p:cNvPr>
          <p:cNvSpPr/>
          <p:nvPr/>
        </p:nvSpPr>
        <p:spPr>
          <a:xfrm>
            <a:off x="3163032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Divisional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DEE59-62D4-4C62-A956-DAFF67B38FB8}"/>
              </a:ext>
            </a:extLst>
          </p:cNvPr>
          <p:cNvSpPr/>
          <p:nvPr/>
        </p:nvSpPr>
        <p:spPr>
          <a:xfrm>
            <a:off x="3163032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Clearly defined roles and 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Each division has its own management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E0859-3E34-4047-933B-A1DD376B3052}"/>
              </a:ext>
            </a:extLst>
          </p:cNvPr>
          <p:cNvSpPr/>
          <p:nvPr/>
        </p:nvSpPr>
        <p:spPr>
          <a:xfrm>
            <a:off x="3163031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lead to duplication of resources and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Difficult to coordinate and control across divisions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small organizations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740A8-4DF9-44E8-8D7F-AD40F06BE3C9}"/>
              </a:ext>
            </a:extLst>
          </p:cNvPr>
          <p:cNvSpPr/>
          <p:nvPr/>
        </p:nvSpPr>
        <p:spPr>
          <a:xfrm>
            <a:off x="6239784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E87039-5D3B-45BB-8F87-BD3302369D1C}"/>
              </a:ext>
            </a:extLst>
          </p:cNvPr>
          <p:cNvSpPr/>
          <p:nvPr/>
        </p:nvSpPr>
        <p:spPr>
          <a:xfrm>
            <a:off x="6239784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Allows for both functional and divisional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Encourages collaboration and communication across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E0026-45C8-4216-B98F-91F3AC573BFE}"/>
              </a:ext>
            </a:extLst>
          </p:cNvPr>
          <p:cNvSpPr/>
          <p:nvPr/>
        </p:nvSpPr>
        <p:spPr>
          <a:xfrm>
            <a:off x="6239783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Can be complex and difficult to manage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Conflicting priorities and roles can lead to confusion and inefficiencies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a simple and straightforward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9BC9FC-A1C3-4C17-AB3D-F5D81E9F369B}"/>
              </a:ext>
            </a:extLst>
          </p:cNvPr>
          <p:cNvSpPr/>
          <p:nvPr/>
        </p:nvSpPr>
        <p:spPr>
          <a:xfrm>
            <a:off x="9316534" y="1406880"/>
            <a:ext cx="2777703" cy="551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Team-Based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1FB1B1-C4E7-48A1-8F5A-B8E41B1379E6}"/>
              </a:ext>
            </a:extLst>
          </p:cNvPr>
          <p:cNvSpPr/>
          <p:nvPr/>
        </p:nvSpPr>
        <p:spPr>
          <a:xfrm>
            <a:off x="9316534" y="1958195"/>
            <a:ext cx="2777703" cy="20875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Encourages collaboration and 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Flexibility and adaptability in responding to changing market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Empowers employees and promotes ownership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E3F29-1705-4D26-A7A6-2029962C3F8F}"/>
              </a:ext>
            </a:extLst>
          </p:cNvPr>
          <p:cNvSpPr/>
          <p:nvPr/>
        </p:nvSpPr>
        <p:spPr>
          <a:xfrm>
            <a:off x="9316533" y="4045789"/>
            <a:ext cx="2777703" cy="20875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Can be challenging to manage and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lead to conflict and communication issues within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ndara" panose="020E0502030303020204" pitchFamily="34" charset="0"/>
              </a:rPr>
              <a:t>May not be suitable for organizations with a large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4549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F2FD-3076-4961-87E3-772CEDC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7A70-C020-4C48-9271-51C2ADFE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Aligning structure with business goals and strategy</a:t>
            </a:r>
          </a:p>
          <a:p>
            <a:r>
              <a:rPr lang="en-US" dirty="0"/>
              <a:t>Defining roles and responsibilities</a:t>
            </a:r>
          </a:p>
          <a:p>
            <a:r>
              <a:rPr lang="en-US" dirty="0"/>
              <a:t>Assigning authority and decision-making powers</a:t>
            </a:r>
          </a:p>
          <a:p>
            <a:r>
              <a:rPr lang="en-US" dirty="0"/>
              <a:t>Ensuring effective communication and collaboration</a:t>
            </a:r>
          </a:p>
          <a:p>
            <a:r>
              <a:rPr lang="en-US" dirty="0"/>
              <a:t>Providing opportunities for growth and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B91F3-4838-44BA-B809-93B2C464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8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7AB-8632-415C-8F70-7798D2AA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Scalability and Adaptability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B014-E1B8-44B1-A3ED-6B44AE18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Accommodating growth and change</a:t>
            </a:r>
          </a:p>
          <a:p>
            <a:r>
              <a:rPr lang="en-US" dirty="0"/>
              <a:t>Responding to market demands and customer needs</a:t>
            </a:r>
          </a:p>
          <a:p>
            <a:r>
              <a:rPr lang="en-US" dirty="0"/>
              <a:t>Encouraging innovation and agility</a:t>
            </a:r>
          </a:p>
          <a:p>
            <a:r>
              <a:rPr lang="en-US" dirty="0"/>
              <a:t>Maintaining efficiency and effectiveness</a:t>
            </a:r>
          </a:p>
          <a:p>
            <a:r>
              <a:rPr lang="en-US" dirty="0"/>
              <a:t>Enabling organizational learning and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C76A0-01DE-4961-B6E0-1A0DE571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6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DB43-0F35-4D7F-A562-4782C86D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Overcoming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954E-80CB-4BB9-8496-13DA036B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Resistance to change</a:t>
            </a:r>
          </a:p>
          <a:p>
            <a:r>
              <a:rPr lang="en-US" dirty="0"/>
              <a:t>Lack of clear communication and vision</a:t>
            </a:r>
          </a:p>
          <a:p>
            <a:r>
              <a:rPr lang="en-US" dirty="0"/>
              <a:t>Inadequate training and support</a:t>
            </a:r>
          </a:p>
          <a:p>
            <a:r>
              <a:rPr lang="en-US" dirty="0"/>
              <a:t>Insufficient resources and funding</a:t>
            </a:r>
          </a:p>
          <a:p>
            <a:r>
              <a:rPr lang="en-US" dirty="0"/>
              <a:t>Cultural and organizational barriers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50D52-93B4-4289-9C43-DA9ED8EF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31268F-D2A9-4410-A296-1F7E82FF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and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3E494F-A2D8-4FAD-AB82-68BCD57D1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CFF71-2F5F-411C-AD75-2DD4B35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79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strong team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Diverse skill sets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Collaboration and synergy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Motivation and morale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Effective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Adaptability and resilience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Talent attraction and retention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Innovation and creativity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2050" name="Picture 2" descr="Team Building - Definition, Importance, Types &amp; Process | HRM Overview |  MBA Sk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845" y="1570125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93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074" name="Picture 2" descr="Startup Hiring: A Step-by-Step Guide to Recruiting Your First Team Me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3" y="1406880"/>
            <a:ext cx="11817932" cy="512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472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35152196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070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Founder's role:</a:t>
            </a:r>
          </a:p>
          <a:p>
            <a:pPr lvl="1"/>
            <a:r>
              <a:rPr lang="en-US" dirty="0"/>
              <a:t>Setting the vision</a:t>
            </a:r>
          </a:p>
          <a:p>
            <a:pPr lvl="1"/>
            <a:r>
              <a:rPr lang="en-US" dirty="0"/>
              <a:t>Strategy development</a:t>
            </a:r>
          </a:p>
          <a:p>
            <a:pPr lvl="1"/>
            <a:r>
              <a:rPr lang="en-US" dirty="0"/>
              <a:t>Culture creation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173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members' roles:</a:t>
            </a:r>
          </a:p>
          <a:p>
            <a:pPr lvl="1"/>
            <a:r>
              <a:rPr lang="en-US" dirty="0"/>
              <a:t>Defining clear roles</a:t>
            </a:r>
          </a:p>
          <a:p>
            <a:pPr lvl="1"/>
            <a:r>
              <a:rPr lang="en-US" dirty="0"/>
              <a:t>Collaboration and teamwork</a:t>
            </a:r>
          </a:p>
          <a:p>
            <a:pPr lvl="1"/>
            <a:r>
              <a:rPr lang="en-US" dirty="0"/>
              <a:t>Task execution</a:t>
            </a:r>
          </a:p>
          <a:p>
            <a:pPr lvl="1"/>
            <a:r>
              <a:rPr lang="en-US" dirty="0"/>
              <a:t>Continuous learning and improvement</a:t>
            </a:r>
          </a:p>
          <a:p>
            <a:pPr lvl="1"/>
            <a:r>
              <a:rPr lang="en-US" dirty="0"/>
              <a:t>Communication and transparency</a:t>
            </a:r>
          </a:p>
          <a:p>
            <a:pPr lvl="1"/>
            <a:r>
              <a:rPr lang="en-US" dirty="0"/>
              <a:t>Problem-solving and decision-making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 descr="Responsibility Assignment Matrix Techniques for Agile World | Administ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660" y="3364301"/>
            <a:ext cx="3977339" cy="33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5C17AC-8EA9-46EE-AB19-6876D810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64B905-C360-4224-A9E7-9A69A4718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174A8-0EF4-4ACC-8A85-27712361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Clear communication channels: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Project management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49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listening:</a:t>
            </a:r>
          </a:p>
          <a:p>
            <a:pPr lvl="1"/>
            <a:r>
              <a:rPr lang="en-US" dirty="0"/>
              <a:t>Provide a safe and open environment</a:t>
            </a:r>
          </a:p>
          <a:p>
            <a:pPr lvl="1"/>
            <a:r>
              <a:rPr lang="en-US" dirty="0"/>
              <a:t>Practice empathy</a:t>
            </a:r>
          </a:p>
          <a:p>
            <a:pPr lvl="1"/>
            <a:r>
              <a:rPr lang="en-US" dirty="0"/>
              <a:t>Repeat and summarize</a:t>
            </a:r>
          </a:p>
          <a:p>
            <a:pPr lvl="1"/>
            <a:r>
              <a:rPr lang="en-US" dirty="0"/>
              <a:t>Ask for clarification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146" name="Picture 2" descr="Communica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640" y="1397399"/>
            <a:ext cx="524827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6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70F68A-58BD-4115-B323-EE0DEB6E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and Negotiation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E0020-0102-4B55-89A2-E508084B0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1BFD-D41C-4AF3-B0C0-4ED83CD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146" name="Picture 2" descr="5 Conflict Resolution Strategies: Steps, Benefits and Tips ...">
            <a:extLst>
              <a:ext uri="{FF2B5EF4-FFF2-40B4-BE49-F238E27FC236}">
                <a16:creationId xmlns:a16="http://schemas.microsoft.com/office/drawing/2014/main" id="{548773F0-63E6-49AC-8EF0-25A7853C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232" y="241539"/>
            <a:ext cx="4382218" cy="328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60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355470-889F-489B-9D8C-50C283A8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37632-A051-4468-B6A3-C0E862F6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319842"/>
            <a:ext cx="11650767" cy="48331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Conflict resolution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process of identifying and addressing conflicts in a way that is fair and constructive</a:t>
            </a:r>
          </a:p>
          <a:p>
            <a:pPr>
              <a:lnSpc>
                <a:spcPct val="150000"/>
              </a:lnSpc>
            </a:pPr>
            <a:r>
              <a:rPr lang="en-US" dirty="0"/>
              <a:t>Negotiation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process of communicating and bargaining with others to reach a mutually beneficial agreement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1FB03-9E70-4781-93F0-EFD97BB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Conflict management is a crucial skill for startup teams to maintain a healthy and productive work environment. </a:t>
            </a:r>
          </a:p>
          <a:p>
            <a:r>
              <a:rPr lang="en-US" dirty="0"/>
              <a:t>Here are some approaches and techniques that can be used to address conflicts promptly and effectively:</a:t>
            </a:r>
          </a:p>
          <a:p>
            <a:pPr lvl="1"/>
            <a:r>
              <a:rPr lang="en-US" dirty="0"/>
              <a:t>Address conflicts promptly</a:t>
            </a:r>
          </a:p>
          <a:p>
            <a:pPr lvl="1"/>
            <a:r>
              <a:rPr lang="en-US" dirty="0"/>
              <a:t>Active listening and empathy</a:t>
            </a:r>
          </a:p>
          <a:p>
            <a:pPr lvl="1"/>
            <a:r>
              <a:rPr lang="en-US" dirty="0"/>
              <a:t>Mediation</a:t>
            </a:r>
          </a:p>
          <a:p>
            <a:pPr lvl="1"/>
            <a:r>
              <a:rPr lang="en-US" dirty="0"/>
              <a:t>Problem-solving and collaboration</a:t>
            </a:r>
          </a:p>
          <a:p>
            <a:pPr lvl="1"/>
            <a:r>
              <a:rPr lang="en-US" dirty="0"/>
              <a:t>Compromise and negotiation</a:t>
            </a:r>
          </a:p>
          <a:p>
            <a:pPr lvl="1"/>
            <a:r>
              <a:rPr lang="en-US" dirty="0"/>
              <a:t>Establish clear guidelines and policies</a:t>
            </a:r>
          </a:p>
          <a:p>
            <a:pPr lvl="1"/>
            <a:r>
              <a:rPr lang="en-US" dirty="0"/>
              <a:t>Learn from conflicts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218" name="Picture 2" descr="8 Conflict Resolution Skills That You Need at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043" y="2684372"/>
            <a:ext cx="7055957" cy="39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29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8FDD-8901-4E0B-B2FD-C652DA1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Concepts and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5B95-3F84-4B03-A4DF-F85AB92F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conflict styles and modes</a:t>
            </a:r>
          </a:p>
          <a:p>
            <a:r>
              <a:rPr lang="en-US" dirty="0"/>
              <a:t>Approaches to conflict resolution</a:t>
            </a:r>
          </a:p>
          <a:p>
            <a:pPr lvl="1"/>
            <a:r>
              <a:rPr lang="en-US" dirty="0"/>
              <a:t>problem-solving, interest-based, and principled negotiation</a:t>
            </a:r>
          </a:p>
          <a:p>
            <a:r>
              <a:rPr lang="en-US" dirty="0"/>
              <a:t>Key negotiation tactics</a:t>
            </a:r>
          </a:p>
          <a:p>
            <a:pPr lvl="1"/>
            <a:r>
              <a:rPr lang="en-US" dirty="0"/>
              <a:t>anchoring, compromising, and collaborating</a:t>
            </a:r>
          </a:p>
          <a:p>
            <a:r>
              <a:rPr lang="en-US" dirty="0"/>
              <a:t>Importance of active listening and effective communication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6CAF-264A-4B5A-BB1D-F250915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69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EEF0-10F7-433E-84C5-658CBC1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and Addressing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9C73-8C7D-4592-98B8-5016AA8EA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sources of conflict in software development teams</a:t>
            </a:r>
          </a:p>
          <a:p>
            <a:r>
              <a:rPr lang="en-US" dirty="0"/>
              <a:t>Understanding the impact of conflict on team performance and productivity</a:t>
            </a:r>
          </a:p>
          <a:p>
            <a:r>
              <a:rPr lang="en-US" dirty="0"/>
              <a:t>Strategies for managing conflict: negotiation, mediation, and problem-solving</a:t>
            </a:r>
          </a:p>
          <a:p>
            <a:r>
              <a:rPr lang="en-US" dirty="0"/>
              <a:t>Role of leadership in conflict management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C8946-FB2B-4C00-98C8-78677972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36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8569-8383-4912-A6F8-B98A0D9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Difficult Conversations and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CB88-0CC0-4827-B786-7BD96A77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Identifying difficult conversations and conflicts</a:t>
            </a:r>
          </a:p>
          <a:p>
            <a:r>
              <a:rPr lang="en-US" dirty="0"/>
              <a:t>Understanding the impact of difficult conversations and conflicts on software development teams</a:t>
            </a:r>
          </a:p>
          <a:p>
            <a:r>
              <a:rPr lang="en-US" dirty="0"/>
              <a:t>Strategies for handling difficult conversations and conflicts: active listening, empathy, and problem-solving</a:t>
            </a:r>
          </a:p>
          <a:p>
            <a:r>
              <a:rPr lang="en-US" dirty="0"/>
              <a:t>Role of emotional intelligence in conflict resolution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DE6F7-CC6D-4E46-90C1-3D8DE248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6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9610-91F2-43FC-816E-0DD074DE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170" name="Picture 2" descr="Becoming Emotionally Intelligent Teams – Pedagogy that Aids Transition in  Higher-Ed Students">
            <a:extLst>
              <a:ext uri="{FF2B5EF4-FFF2-40B4-BE49-F238E27FC236}">
                <a16:creationId xmlns:a16="http://schemas.microsoft.com/office/drawing/2014/main" id="{B5E8E1DE-E12E-48BF-82E5-4696EDDF4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34"/>
          <a:stretch/>
        </p:blipFill>
        <p:spPr bwMode="auto">
          <a:xfrm>
            <a:off x="2667000" y="136525"/>
            <a:ext cx="6858000" cy="647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062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95228-0540-4FFE-AC7A-7CB96E47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Culture and Communication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4F002-128C-424B-935C-8E049A979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29B87-8BDD-44FC-8ECE-BC4B9BAF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4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Development is the process of improving the efficiency, effectiveness, and overall performance of an organization. </a:t>
            </a:r>
          </a:p>
          <a:p>
            <a:r>
              <a:rPr lang="en-US" dirty="0"/>
              <a:t>In the context of software startups, it plays a crucial role in their ability to scale and succeed.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4" descr="Organization Development – Potent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3500770"/>
            <a:ext cx="6090644" cy="28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345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3C02DF-B996-423F-ACB0-501247AF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Culture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DE8CB-034D-4663-850B-FFDA0F24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culture refers to the shared values, beliefs, attitudes, and behaviors that define an organization and influence its interactions with employees, customers, and stakeholders.</a:t>
            </a:r>
          </a:p>
          <a:p>
            <a:r>
              <a:rPr lang="en-US" dirty="0"/>
              <a:t>Culture is often seen as the underlying fabric that shapes an organization's identity and guides its decision-making processes.</a:t>
            </a:r>
          </a:p>
          <a:p>
            <a:r>
              <a:rPr lang="en-US" dirty="0"/>
              <a:t>In software development, organizational culture can have a significant impact on the success of a project, as it can affect the way team members communicate, collaborate, and approach problem-solving.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C619-8725-44D8-B381-930681D2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D88-5EDF-4FFD-888B-35A2DA69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C739-DA53-40BD-90CC-FDC46B7FA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strong and positive organizational culture can help software development teams to work more effectively and efficiently.</a:t>
            </a:r>
          </a:p>
          <a:p>
            <a:r>
              <a:rPr lang="en-US" dirty="0"/>
              <a:t>A culture that values collaboration, communication, and innovation can foster a sense of community and shared purpose among team members, leading to better project outcomes.</a:t>
            </a:r>
          </a:p>
          <a:p>
            <a:r>
              <a:rPr lang="en-US" dirty="0"/>
              <a:t>In contrast, a culture that is dysfunctional or toxic can lead to conflicts, misunderstandings, and poor performance.</a:t>
            </a:r>
          </a:p>
          <a:p>
            <a:r>
              <a:rPr lang="en-US" dirty="0"/>
              <a:t>Therefore, it is essential to intentionally cultivate a positive and supportive organizational culture in software development.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1AD27-C3C2-49AA-AEAD-8C1BA7B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38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CC20-4DBA-401C-B70B-0F132996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DE94-6B95-480A-AFBF-929366B3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26" y="1276710"/>
            <a:ext cx="11650767" cy="48762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Values and beliefs</a:t>
            </a:r>
          </a:p>
          <a:p>
            <a:pPr>
              <a:lnSpc>
                <a:spcPct val="150000"/>
              </a:lnSpc>
            </a:pPr>
            <a:r>
              <a:rPr lang="en-US" dirty="0"/>
              <a:t>Norms and expectations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Communication styles</a:t>
            </a:r>
          </a:p>
          <a:p>
            <a:pPr>
              <a:lnSpc>
                <a:spcPct val="150000"/>
              </a:lnSpc>
            </a:pPr>
            <a:r>
              <a:rPr lang="en-US" dirty="0"/>
              <a:t>Leadership styles</a:t>
            </a:r>
          </a:p>
          <a:p>
            <a:pPr>
              <a:lnSpc>
                <a:spcPct val="150000"/>
              </a:lnSpc>
            </a:pPr>
            <a:r>
              <a:rPr lang="en-US" dirty="0"/>
              <a:t>Conflict resolution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Organizational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FF43-8659-47EC-ADD2-644DEE5B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912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A03D-A6C0-48D6-BC64-7447A873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Strategies and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E31A-F99C-4C05-AB5A-137BFEE6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intentional culture-building</a:t>
            </a:r>
          </a:p>
          <a:p>
            <a:r>
              <a:rPr lang="en-US" dirty="0"/>
              <a:t>Strategies for creating a positive and productive culture:</a:t>
            </a:r>
          </a:p>
          <a:p>
            <a:pPr lvl="1"/>
            <a:r>
              <a:rPr lang="en-US" dirty="0"/>
              <a:t>Establishing clear values and norms</a:t>
            </a:r>
          </a:p>
          <a:p>
            <a:pPr lvl="1"/>
            <a:r>
              <a:rPr lang="en-US" dirty="0"/>
              <a:t>Encouraging open communication and feedback</a:t>
            </a:r>
          </a:p>
          <a:p>
            <a:pPr lvl="1"/>
            <a:r>
              <a:rPr lang="en-US" dirty="0"/>
              <a:t>Fostering collaboration and teamwork</a:t>
            </a:r>
          </a:p>
          <a:p>
            <a:pPr lvl="1"/>
            <a:r>
              <a:rPr lang="en-US" dirty="0"/>
              <a:t>Promoting continuous learning and improvement</a:t>
            </a:r>
          </a:p>
          <a:p>
            <a:r>
              <a:rPr lang="en-US" dirty="0"/>
              <a:t>Best practices for sustaining a positive culture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749BE-4A6B-4EE4-9F4F-77B317BB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3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E048-4BD8-4E3B-8BB2-AD4B90D7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Overcoming Barriers and Improving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57CF-A086-4FAC-8011-907D357A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communication challenges in software development teams:</a:t>
            </a:r>
          </a:p>
          <a:p>
            <a:pPr lvl="1"/>
            <a:r>
              <a:rPr lang="en-US" dirty="0"/>
              <a:t>Language and cultural barriers</a:t>
            </a:r>
          </a:p>
          <a:p>
            <a:pPr lvl="1"/>
            <a:r>
              <a:rPr lang="en-US" dirty="0"/>
              <a:t>Technical jargon and terminology</a:t>
            </a:r>
          </a:p>
          <a:p>
            <a:pPr lvl="1"/>
            <a:r>
              <a:rPr lang="en-US" dirty="0"/>
              <a:t>Different communication styles and preferences</a:t>
            </a:r>
          </a:p>
          <a:p>
            <a:pPr lvl="1"/>
            <a:r>
              <a:rPr lang="en-US" dirty="0"/>
              <a:t>Time zone and location differences</a:t>
            </a:r>
          </a:p>
          <a:p>
            <a:r>
              <a:rPr lang="en-US" dirty="0"/>
              <a:t>Strategies for overcoming communication challenges:</a:t>
            </a:r>
          </a:p>
          <a:p>
            <a:pPr lvl="1"/>
            <a:r>
              <a:rPr lang="en-US" dirty="0"/>
              <a:t>Establishing clear communication channels</a:t>
            </a:r>
          </a:p>
          <a:p>
            <a:pPr lvl="1"/>
            <a:r>
              <a:rPr lang="en-US" dirty="0"/>
              <a:t>Using collaboration tools and software</a:t>
            </a:r>
          </a:p>
          <a:p>
            <a:pPr lvl="1"/>
            <a:r>
              <a:rPr lang="en-US" dirty="0"/>
              <a:t>Encouraging open and honest communication</a:t>
            </a:r>
          </a:p>
          <a:p>
            <a:pPr lvl="1"/>
            <a:r>
              <a:rPr lang="en-US" dirty="0"/>
              <a:t>Providing training and resources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9235-64DA-4517-BC5B-87522A9E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61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goals and expectations: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 and measurable goals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Individualized goals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Regular goal review and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541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feedback: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Ongoing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Constructive feedback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Recognition and rewards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266" name="Picture 2" descr="What Is Performance Management? The Complete Guide - AIH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4" t="27614" r="3777" b="12853"/>
          <a:stretch/>
        </p:blipFill>
        <p:spPr bwMode="auto">
          <a:xfrm>
            <a:off x="6020184" y="3832458"/>
            <a:ext cx="5978107" cy="254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429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494549" cy="5142260"/>
          </a:xfrm>
        </p:spPr>
        <p:txBody>
          <a:bodyPr>
            <a:normAutofit/>
          </a:bodyPr>
          <a:lstStyle/>
          <a:p>
            <a:r>
              <a:rPr lang="en-US" dirty="0"/>
              <a:t>Protecting intellectual property (IP) is crucial for startups to safeguard their innovations and creations. </a:t>
            </a:r>
          </a:p>
          <a:p>
            <a:r>
              <a:rPr lang="en-US" dirty="0"/>
              <a:t>Two important aspects related to IP protection and incorporation:</a:t>
            </a:r>
          </a:p>
          <a:p>
            <a:r>
              <a:rPr lang="en-US" dirty="0"/>
              <a:t>Protecting IP:</a:t>
            </a:r>
          </a:p>
          <a:p>
            <a:pPr lvl="1"/>
            <a:r>
              <a:rPr lang="en-US" dirty="0"/>
              <a:t>Non-disclosure agreements (NDAs)</a:t>
            </a:r>
          </a:p>
          <a:p>
            <a:pPr lvl="1"/>
            <a:r>
              <a:rPr lang="en-US" dirty="0"/>
              <a:t>Copyrights</a:t>
            </a:r>
          </a:p>
          <a:p>
            <a:pPr lvl="1"/>
            <a:r>
              <a:rPr lang="en-US" dirty="0"/>
              <a:t>Patents</a:t>
            </a:r>
          </a:p>
          <a:p>
            <a:r>
              <a:rPr lang="en-US" dirty="0"/>
              <a:t>    Incorporation:</a:t>
            </a:r>
          </a:p>
          <a:p>
            <a:pPr lvl="1"/>
            <a:r>
              <a:rPr lang="en-US" dirty="0"/>
              <a:t>Registering as a legal entity</a:t>
            </a:r>
          </a:p>
          <a:p>
            <a:pPr lvl="1"/>
            <a:r>
              <a:rPr lang="en-US" dirty="0"/>
              <a:t>Tax benefits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2290" name="Picture 2" descr="Start-up Tax Compliance Services | Importance Of Tax Compliance For Startu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1" t="11680" r="10381"/>
          <a:stretch/>
        </p:blipFill>
        <p:spPr bwMode="auto">
          <a:xfrm>
            <a:off x="8781693" y="1307483"/>
            <a:ext cx="3349925" cy="51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42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statements: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Balance sheets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Income statements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Cash flow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1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Accounting methods: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Cash basis accounting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Accrual basis accounting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8005"/>
          <a:stretch/>
        </p:blipFill>
        <p:spPr>
          <a:xfrm>
            <a:off x="7043859" y="3174203"/>
            <a:ext cx="4954432" cy="31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3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9F78-7421-420C-8D4A-CD7CDA4E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014F-DAC1-4627-824B-3E48F2A1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Organizational development is a critical aspect of software entrepreneurship</a:t>
            </a:r>
          </a:p>
          <a:p>
            <a:r>
              <a:rPr lang="en-US" dirty="0"/>
              <a:t>Helps organizations adapt to changing market conditions and customer needs</a:t>
            </a:r>
          </a:p>
          <a:p>
            <a:r>
              <a:rPr lang="en-US" dirty="0"/>
              <a:t>Enhances employee engagement, motivation, and productivity</a:t>
            </a:r>
          </a:p>
          <a:p>
            <a:r>
              <a:rPr lang="en-US" dirty="0"/>
              <a:t>Supports the development of a competitive advantage</a:t>
            </a:r>
          </a:p>
          <a:p>
            <a:r>
              <a:rPr lang="en-US" dirty="0"/>
              <a:t>Essential for long-term success and sustainability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34A7-FE2D-4535-A21A-AF1CA7A6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7034802" cy="47460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Budgeting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a comprehensive budget to manage expenses and forecast revenue.</a:t>
            </a:r>
          </a:p>
          <a:p>
            <a:pPr>
              <a:lnSpc>
                <a:spcPct val="150000"/>
              </a:lnSpc>
            </a:pPr>
            <a:r>
              <a:rPr lang="en-US" dirty="0"/>
              <a:t>Cash flow management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Ensuring sufficient cash reserves for operations and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15362" name="Picture 2" descr="Financial Planning - Getting started with a financial plan - The Chin Famil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2" t="8587" r="25105" b="11612"/>
          <a:stretch/>
        </p:blipFill>
        <p:spPr bwMode="auto">
          <a:xfrm>
            <a:off x="7382328" y="1406880"/>
            <a:ext cx="4770408" cy="47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Fundraising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  <a:p>
            <a:pPr lvl="1"/>
            <a:r>
              <a:rPr lang="en-US" dirty="0"/>
              <a:t>Financing the startup through personal savings, revenue, and cost-cutting measures.</a:t>
            </a:r>
          </a:p>
          <a:p>
            <a:r>
              <a:rPr lang="en-US" dirty="0"/>
              <a:t>Angel/seed investors</a:t>
            </a:r>
          </a:p>
          <a:p>
            <a:pPr lvl="1"/>
            <a:r>
              <a:rPr lang="en-US" dirty="0"/>
              <a:t>Pitching to angel investors or seed-stage venture capitalists for funding.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7410" name="Picture 2" descr="Fundraising with MUE – The Original MakeUp Eraser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3" t="15934" r="16135" b="16340"/>
          <a:stretch/>
        </p:blipFill>
        <p:spPr bwMode="auto">
          <a:xfrm>
            <a:off x="8127541" y="3775554"/>
            <a:ext cx="3716933" cy="27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208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Financial forecasting</a:t>
            </a:r>
          </a:p>
          <a:p>
            <a:pPr lvl="1"/>
            <a:r>
              <a:rPr lang="en-US" dirty="0"/>
              <a:t>Creating realistic revenue and expense projections.</a:t>
            </a:r>
          </a:p>
          <a:p>
            <a:r>
              <a:rPr lang="en-US" dirty="0"/>
              <a:t>Cost control</a:t>
            </a:r>
          </a:p>
          <a:p>
            <a:pPr lvl="1"/>
            <a:r>
              <a:rPr lang="en-US" dirty="0"/>
              <a:t>Monitoring and controlling expenses to optimize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8434" name="Picture 2" descr="The Project Financial Management System - OverEagles S.r.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98" y="3218820"/>
            <a:ext cx="4325702" cy="313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12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Retention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5389040" cy="4746091"/>
          </a:xfrm>
        </p:spPr>
        <p:txBody>
          <a:bodyPr/>
          <a:lstStyle/>
          <a:p>
            <a:r>
              <a:rPr lang="en-US" dirty="0"/>
              <a:t>Employee retention</a:t>
            </a:r>
          </a:p>
          <a:p>
            <a:pPr lvl="1"/>
            <a:r>
              <a:rPr lang="en-US" dirty="0"/>
              <a:t>Implementing strategies to retain top performers (e.g., equity, bonuses).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Creating a motivating work environment through recognition, rewards, and opportunities for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9458" name="Picture 2" descr="10 Benefits of Employee Retention for Businesses | NetSu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34" y="1588258"/>
            <a:ext cx="7107747" cy="452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5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GitHub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742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was founded in 2008 and quickly became the go-to platform for software developers to collaborate and share code. </a:t>
            </a:r>
          </a:p>
          <a:p>
            <a:r>
              <a:rPr lang="en-US" dirty="0"/>
              <a:t>The company grew rapidly, and by 2015, it had over 100 employees. </a:t>
            </a:r>
          </a:p>
          <a:p>
            <a:r>
              <a:rPr lang="en-US" dirty="0"/>
              <a:t>However, as the company grew, the founders realized that their flat organizational structure and lack of formal processes were causing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194" name="Picture 2" descr="What is GitHub? — Pythia Foundati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27" y="4026234"/>
            <a:ext cx="4135674" cy="23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738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Clear Communication: </a:t>
            </a:r>
          </a:p>
          <a:p>
            <a:pPr lvl="1"/>
            <a:r>
              <a:rPr lang="en-US" dirty="0"/>
              <a:t>GitHub's flat structure meant that there were no clear channels for communication, and employees often had to rely on informal networks to get information. </a:t>
            </a:r>
          </a:p>
          <a:p>
            <a:r>
              <a:rPr lang="en-US" dirty="0"/>
              <a:t>Inefficient Decision-Making Process: </a:t>
            </a:r>
          </a:p>
          <a:p>
            <a:pPr lvl="1"/>
            <a:r>
              <a:rPr lang="en-US" dirty="0"/>
              <a:t>GitHub's decision-making process was slow and inefficient. </a:t>
            </a:r>
          </a:p>
          <a:p>
            <a:r>
              <a:rPr lang="en-US" dirty="0"/>
              <a:t>Inadequate Performance Management: </a:t>
            </a:r>
          </a:p>
          <a:p>
            <a:pPr lvl="1"/>
            <a:r>
              <a:rPr lang="en-US" dirty="0"/>
              <a:t>GitHub had a lack of effective performance management.</a:t>
            </a:r>
          </a:p>
          <a:p>
            <a:r>
              <a:rPr lang="en-US" dirty="0"/>
              <a:t>Poor Employee Engagement: </a:t>
            </a:r>
          </a:p>
          <a:p>
            <a:pPr lvl="1"/>
            <a:r>
              <a:rPr lang="en-US" dirty="0"/>
              <a:t>GitHub had a high turnover rate, and employees often reported feeling disengaged and unvalued.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implemented several organizational development initiatives. </a:t>
            </a:r>
          </a:p>
          <a:p>
            <a:pPr lvl="1"/>
            <a:r>
              <a:rPr lang="en-US" dirty="0"/>
              <a:t>Establishing a clear communication channel that included regular town hall meetings, departmental meetings, and one-on-one check-ins between managers and employees. </a:t>
            </a:r>
          </a:p>
          <a:p>
            <a:pPr lvl="1"/>
            <a:r>
              <a:rPr lang="en-US" dirty="0"/>
              <a:t>Developing a performance management system that included regular feedback and evaluations. </a:t>
            </a:r>
          </a:p>
          <a:p>
            <a:pPr lvl="1"/>
            <a:r>
              <a:rPr lang="en-US" dirty="0"/>
              <a:t>GitHub focused on building a positive company culture.</a:t>
            </a:r>
          </a:p>
          <a:p>
            <a:pPr lvl="1"/>
            <a:r>
              <a:rPr lang="en-US" dirty="0"/>
              <a:t>GitHub established a clear career development path for employees, providing opportunities for growth and advancement within the company.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5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implementing these organizational development initiatives, GitHub saw a significant improvement in their operations and culture. </a:t>
            </a:r>
          </a:p>
          <a:p>
            <a:r>
              <a:rPr lang="en-US" dirty="0"/>
              <a:t>Communication improved, decision-making became more efficient, and employee engagement and retention increased. </a:t>
            </a:r>
          </a:p>
          <a:p>
            <a:r>
              <a:rPr lang="en-US" dirty="0"/>
              <a:t>The company was able to respond more quickly to changing market conditions, and productivity and morale improved.</a:t>
            </a:r>
          </a:p>
          <a:p>
            <a:r>
              <a:rPr lang="en-US" dirty="0"/>
              <a:t>In 2018, Microsoft acquired GitHub for $7.5 billion, a testament to the company's success in addressing its organizational development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932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GitHub's experience highlights the importance of organizational development in supporting the growth and success of a tech startup. </a:t>
            </a:r>
          </a:p>
          <a:p>
            <a:r>
              <a:rPr lang="en-US" dirty="0"/>
              <a:t>By addressing issues such as communication, decision-making, performance management, employee engagement, and career development, tech startups can create a strong foundation for growth and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3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51F8-3EC7-4FBD-8708-D9220615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0E7F-19CD-4188-B61D-74081F71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 1: Start-up (Entrepreneurial, adaptive, and hands-on)</a:t>
            </a:r>
          </a:p>
          <a:p>
            <a:r>
              <a:rPr lang="en-US" dirty="0"/>
              <a:t>Stage 2: Growth (Visionary, strategic, and delegative)</a:t>
            </a:r>
          </a:p>
          <a:p>
            <a:r>
              <a:rPr lang="en-US" dirty="0"/>
              <a:t>Stage 3: Maturity ( Strategic, operational, and bureaucratic)</a:t>
            </a:r>
          </a:p>
          <a:p>
            <a:r>
              <a:rPr lang="en-US" dirty="0"/>
              <a:t>Stage 4: Renewal (Transformative, innovative, and adaptive)</a:t>
            </a:r>
          </a:p>
          <a:p>
            <a:r>
              <a:rPr lang="en-US" dirty="0"/>
              <a:t>Stage 5: Transformation (Visionary, courageous, and empowering)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BEEF-3A26-43E3-9060-78F50272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5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Development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2023911"/>
              </p:ext>
            </p:extLst>
          </p:nvPr>
        </p:nvGraphicFramePr>
        <p:xfrm>
          <a:off x="858807" y="1140754"/>
          <a:ext cx="9294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40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DFBD-EDA3-4942-A123-69AB0F76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Organizational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B5BB-C005-47AC-AFFF-7B0888AE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Culture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Employee Engagement</a:t>
            </a:r>
          </a:p>
          <a:p>
            <a:r>
              <a:rPr lang="en-US" dirty="0"/>
              <a:t>Innovation</a:t>
            </a:r>
          </a:p>
          <a:p>
            <a:r>
              <a:rPr lang="en-US" dirty="0"/>
              <a:t>Adaptability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0722-8075-4C0D-A4D8-6BCE4402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What is Organization Development | The 5 Phases of OD Strategies | ATD">
            <a:extLst>
              <a:ext uri="{FF2B5EF4-FFF2-40B4-BE49-F238E27FC236}">
                <a16:creationId xmlns:a16="http://schemas.microsoft.com/office/drawing/2014/main" id="{B6A916A7-333A-439A-A383-4C52D105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369" y="2268747"/>
            <a:ext cx="5243933" cy="359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84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DFE13-91F8-4DB1-A8A9-2BB3041C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Organizational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10A757-3C9C-47F9-AF8D-CC45487D1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8AC6-CB01-448F-BEAE-AA90625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7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1998</TotalTime>
  <Words>1941</Words>
  <Application>Microsoft Office PowerPoint</Application>
  <PresentationFormat>Widescreen</PresentationFormat>
  <Paragraphs>373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Candara</vt:lpstr>
      <vt:lpstr>Office Theme</vt:lpstr>
      <vt:lpstr>Organizational Development</vt:lpstr>
      <vt:lpstr>Outline</vt:lpstr>
      <vt:lpstr>Introduction</vt:lpstr>
      <vt:lpstr>Organizational Development </vt:lpstr>
      <vt:lpstr>Why it Matters</vt:lpstr>
      <vt:lpstr>Stages of Organizational Development</vt:lpstr>
      <vt:lpstr>Organizational Development Importance</vt:lpstr>
      <vt:lpstr>Key Drivers of Organizational Development</vt:lpstr>
      <vt:lpstr>Understanding Organizational Development</vt:lpstr>
      <vt:lpstr>Key Concepts and Principles of Organizational Development</vt:lpstr>
      <vt:lpstr>PowerPoint Presentation</vt:lpstr>
      <vt:lpstr>PowerPoint Presentation</vt:lpstr>
      <vt:lpstr>Importance</vt:lpstr>
      <vt:lpstr>Key Challenges</vt:lpstr>
      <vt:lpstr>Best Practices</vt:lpstr>
      <vt:lpstr>Organizational Structure and Design</vt:lpstr>
      <vt:lpstr>Organizational Structure </vt:lpstr>
      <vt:lpstr>Importance of Effective Organizational Design</vt:lpstr>
      <vt:lpstr>Types of Organizational Structures</vt:lpstr>
      <vt:lpstr>Types of Organizational Structures</vt:lpstr>
      <vt:lpstr>Key Considerations</vt:lpstr>
      <vt:lpstr>Importance of Scalability and Adaptability</vt:lpstr>
      <vt:lpstr>Overcoming Obstacles</vt:lpstr>
      <vt:lpstr>Team Building and Management</vt:lpstr>
      <vt:lpstr>Team Building and Management</vt:lpstr>
      <vt:lpstr>Hiring Process</vt:lpstr>
      <vt:lpstr>Hiring Process</vt:lpstr>
      <vt:lpstr>Roles and Responsibilities</vt:lpstr>
      <vt:lpstr>Roles and Responsibilities</vt:lpstr>
      <vt:lpstr>Effective Communication</vt:lpstr>
      <vt:lpstr>Effective Communication</vt:lpstr>
      <vt:lpstr>Conflict Resolution and Negotiation</vt:lpstr>
      <vt:lpstr>What?</vt:lpstr>
      <vt:lpstr>Conflict Resolution</vt:lpstr>
      <vt:lpstr>Key Concepts and Strategies</vt:lpstr>
      <vt:lpstr>Identifying and Addressing Conflicts</vt:lpstr>
      <vt:lpstr>Handling Difficult Conversations and Conflicts</vt:lpstr>
      <vt:lpstr>PowerPoint Presentation</vt:lpstr>
      <vt:lpstr>Organizational Culture and Communication </vt:lpstr>
      <vt:lpstr>Organizational Culture </vt:lpstr>
      <vt:lpstr>Importance</vt:lpstr>
      <vt:lpstr>Key Concepts and Topics</vt:lpstr>
      <vt:lpstr>Strategies and Best Practices</vt:lpstr>
      <vt:lpstr>Overcoming Barriers and Improving Communication</vt:lpstr>
      <vt:lpstr>Performance Management</vt:lpstr>
      <vt:lpstr>Performance Management</vt:lpstr>
      <vt:lpstr>Legal Considerations</vt:lpstr>
      <vt:lpstr>Accounting Basics</vt:lpstr>
      <vt:lpstr>Accounting Basics</vt:lpstr>
      <vt:lpstr>Financial Planning</vt:lpstr>
      <vt:lpstr>Fundraising</vt:lpstr>
      <vt:lpstr>Financial Management</vt:lpstr>
      <vt:lpstr>Retention and Motivation</vt:lpstr>
      <vt:lpstr>Case Study: GitHub</vt:lpstr>
      <vt:lpstr>Background</vt:lpstr>
      <vt:lpstr>Issues</vt:lpstr>
      <vt:lpstr>Solution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Prof. Mamdouh Alenezi</cp:lastModifiedBy>
  <cp:revision>259</cp:revision>
  <cp:lastPrinted>2021-10-18T07:27:50Z</cp:lastPrinted>
  <dcterms:created xsi:type="dcterms:W3CDTF">2021-10-12T10:09:12Z</dcterms:created>
  <dcterms:modified xsi:type="dcterms:W3CDTF">2024-05-05T05:48:29Z</dcterms:modified>
</cp:coreProperties>
</file>