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744" r:id="rId3"/>
    <p:sldId id="749" r:id="rId4"/>
    <p:sldId id="748" r:id="rId5"/>
    <p:sldId id="750" r:id="rId6"/>
    <p:sldId id="751" r:id="rId7"/>
    <p:sldId id="752" r:id="rId8"/>
    <p:sldId id="753" r:id="rId9"/>
    <p:sldId id="795" r:id="rId10"/>
    <p:sldId id="755" r:id="rId11"/>
    <p:sldId id="754" r:id="rId12"/>
    <p:sldId id="757" r:id="rId13"/>
    <p:sldId id="756" r:id="rId14"/>
    <p:sldId id="758" r:id="rId15"/>
    <p:sldId id="759" r:id="rId16"/>
    <p:sldId id="804" r:id="rId17"/>
    <p:sldId id="760" r:id="rId18"/>
    <p:sldId id="761" r:id="rId19"/>
    <p:sldId id="796" r:id="rId20"/>
    <p:sldId id="805" r:id="rId21"/>
    <p:sldId id="762" r:id="rId22"/>
    <p:sldId id="797" r:id="rId23"/>
    <p:sldId id="763" r:id="rId24"/>
    <p:sldId id="765" r:id="rId25"/>
    <p:sldId id="764" r:id="rId26"/>
    <p:sldId id="766" r:id="rId27"/>
    <p:sldId id="767" r:id="rId28"/>
    <p:sldId id="768" r:id="rId29"/>
    <p:sldId id="769" r:id="rId30"/>
    <p:sldId id="770" r:id="rId31"/>
    <p:sldId id="771" r:id="rId32"/>
    <p:sldId id="773" r:id="rId33"/>
    <p:sldId id="772" r:id="rId34"/>
    <p:sldId id="774" r:id="rId35"/>
    <p:sldId id="775" r:id="rId36"/>
    <p:sldId id="776" r:id="rId37"/>
    <p:sldId id="777" r:id="rId38"/>
    <p:sldId id="778" r:id="rId39"/>
    <p:sldId id="779" r:id="rId40"/>
    <p:sldId id="786" r:id="rId41"/>
    <p:sldId id="785" r:id="rId42"/>
    <p:sldId id="787" r:id="rId43"/>
    <p:sldId id="788" r:id="rId44"/>
    <p:sldId id="789" r:id="rId45"/>
    <p:sldId id="791" r:id="rId46"/>
    <p:sldId id="792" r:id="rId47"/>
    <p:sldId id="790" r:id="rId48"/>
    <p:sldId id="793" r:id="rId49"/>
    <p:sldId id="794" r:id="rId50"/>
    <p:sldId id="781" r:id="rId51"/>
    <p:sldId id="780" r:id="rId52"/>
    <p:sldId id="798" r:id="rId53"/>
    <p:sldId id="799" r:id="rId54"/>
    <p:sldId id="782" r:id="rId55"/>
    <p:sldId id="783" r:id="rId56"/>
    <p:sldId id="784" r:id="rId57"/>
    <p:sldId id="803" r:id="rId58"/>
    <p:sldId id="800" r:id="rId59"/>
    <p:sldId id="801" r:id="rId60"/>
    <p:sldId id="80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27EC8-FB62-4FAF-98C0-31217343496F}"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0F68A36B-A73C-4969-BAA9-64B7C676C302}">
      <dgm:prSet phldrT="[Text]"/>
      <dgm:spPr/>
      <dgm:t>
        <a:bodyPr/>
        <a:lstStyle/>
        <a:p>
          <a:r>
            <a:rPr lang="en-US" b="1" dirty="0">
              <a:latin typeface="Candara" panose="020E0502030303020204" pitchFamily="34" charset="0"/>
            </a:rPr>
            <a:t>User Testing</a:t>
          </a:r>
        </a:p>
      </dgm:t>
    </dgm:pt>
    <dgm:pt modelId="{CF5934FC-8DB5-4FDA-A390-5F18295CA38E}" type="parTrans" cxnId="{83295B8B-A090-408A-9275-46F54BAB3D91}">
      <dgm:prSet/>
      <dgm:spPr/>
      <dgm:t>
        <a:bodyPr/>
        <a:lstStyle/>
        <a:p>
          <a:endParaRPr lang="en-US">
            <a:latin typeface="Candara" panose="020E0502030303020204" pitchFamily="34" charset="0"/>
          </a:endParaRPr>
        </a:p>
      </dgm:t>
    </dgm:pt>
    <dgm:pt modelId="{65103CC3-30AD-4B60-8EAF-A3444178AEC2}" type="sibTrans" cxnId="{83295B8B-A090-408A-9275-46F54BAB3D91}">
      <dgm:prSet/>
      <dgm:spPr/>
      <dgm:t>
        <a:bodyPr/>
        <a:lstStyle/>
        <a:p>
          <a:endParaRPr lang="en-US">
            <a:latin typeface="Candara" panose="020E0502030303020204" pitchFamily="34" charset="0"/>
          </a:endParaRPr>
        </a:p>
      </dgm:t>
    </dgm:pt>
    <dgm:pt modelId="{1570CC13-DE8E-42C1-ABF2-F01BB04115BA}">
      <dgm:prSet phldrT="[Text]"/>
      <dgm:spPr/>
      <dgm:t>
        <a:bodyPr/>
        <a:lstStyle/>
        <a:p>
          <a:r>
            <a:rPr lang="en-US" b="0" i="0" dirty="0">
              <a:latin typeface="Candara" panose="020E0502030303020204" pitchFamily="34" charset="0"/>
            </a:rPr>
            <a:t>Testing the prototype with real users to gather feedback and identify usability issues.</a:t>
          </a:r>
          <a:endParaRPr lang="en-US" dirty="0">
            <a:latin typeface="Candara" panose="020E0502030303020204" pitchFamily="34" charset="0"/>
          </a:endParaRPr>
        </a:p>
      </dgm:t>
    </dgm:pt>
    <dgm:pt modelId="{0EB093A3-8F55-4E6A-A12D-C23011A756C3}" type="parTrans" cxnId="{FBEF67CE-7966-4D81-AE9F-0E437555A143}">
      <dgm:prSet/>
      <dgm:spPr/>
      <dgm:t>
        <a:bodyPr/>
        <a:lstStyle/>
        <a:p>
          <a:endParaRPr lang="en-US">
            <a:latin typeface="Candara" panose="020E0502030303020204" pitchFamily="34" charset="0"/>
          </a:endParaRPr>
        </a:p>
      </dgm:t>
    </dgm:pt>
    <dgm:pt modelId="{E90944B2-BCBA-438C-9DF5-AA127B67B4F6}" type="sibTrans" cxnId="{FBEF67CE-7966-4D81-AE9F-0E437555A143}">
      <dgm:prSet/>
      <dgm:spPr/>
      <dgm:t>
        <a:bodyPr/>
        <a:lstStyle/>
        <a:p>
          <a:endParaRPr lang="en-US">
            <a:latin typeface="Candara" panose="020E0502030303020204" pitchFamily="34" charset="0"/>
          </a:endParaRPr>
        </a:p>
      </dgm:t>
    </dgm:pt>
    <dgm:pt modelId="{82CBA92A-0049-46F3-B44C-3BE368BAB2FF}">
      <dgm:prSet phldrT="[Text]"/>
      <dgm:spPr/>
      <dgm:t>
        <a:bodyPr/>
        <a:lstStyle/>
        <a:p>
          <a:r>
            <a:rPr lang="en-US" b="1" i="0" dirty="0">
              <a:latin typeface="Candara" panose="020E0502030303020204" pitchFamily="34" charset="0"/>
            </a:rPr>
            <a:t>A/B Testing</a:t>
          </a:r>
          <a:endParaRPr lang="en-US" b="1" dirty="0">
            <a:latin typeface="Candara" panose="020E0502030303020204" pitchFamily="34" charset="0"/>
          </a:endParaRPr>
        </a:p>
      </dgm:t>
    </dgm:pt>
    <dgm:pt modelId="{BC84F7AD-C2D0-40CC-9968-7F4094BE40EC}" type="parTrans" cxnId="{F19D52F9-0F63-4E8C-BA99-C9041610DC2C}">
      <dgm:prSet/>
      <dgm:spPr/>
      <dgm:t>
        <a:bodyPr/>
        <a:lstStyle/>
        <a:p>
          <a:endParaRPr lang="en-US">
            <a:latin typeface="Candara" panose="020E0502030303020204" pitchFamily="34" charset="0"/>
          </a:endParaRPr>
        </a:p>
      </dgm:t>
    </dgm:pt>
    <dgm:pt modelId="{1DB30FFF-0FB4-43B0-BF00-0C3D60EA42D2}" type="sibTrans" cxnId="{F19D52F9-0F63-4E8C-BA99-C9041610DC2C}">
      <dgm:prSet/>
      <dgm:spPr/>
      <dgm:t>
        <a:bodyPr/>
        <a:lstStyle/>
        <a:p>
          <a:endParaRPr lang="en-US">
            <a:latin typeface="Candara" panose="020E0502030303020204" pitchFamily="34" charset="0"/>
          </a:endParaRPr>
        </a:p>
      </dgm:t>
    </dgm:pt>
    <dgm:pt modelId="{7067A81B-CE84-4CDF-B384-BD35709B7F92}">
      <dgm:prSet phldrT="[Text]"/>
      <dgm:spPr/>
      <dgm:t>
        <a:bodyPr/>
        <a:lstStyle/>
        <a:p>
          <a:r>
            <a:rPr lang="en-US" b="0" i="0" dirty="0">
              <a:latin typeface="Candara" panose="020E0502030303020204" pitchFamily="34" charset="0"/>
            </a:rPr>
            <a:t>Testing two versions of a prototype to compare user behavior and preferences.</a:t>
          </a:r>
          <a:endParaRPr lang="en-US" dirty="0">
            <a:latin typeface="Candara" panose="020E0502030303020204" pitchFamily="34" charset="0"/>
          </a:endParaRPr>
        </a:p>
      </dgm:t>
    </dgm:pt>
    <dgm:pt modelId="{72AB9829-97C7-4B8D-A1F9-C16519F4BCCA}" type="parTrans" cxnId="{E0215A24-861C-41F7-BB10-C89E941140F5}">
      <dgm:prSet/>
      <dgm:spPr/>
      <dgm:t>
        <a:bodyPr/>
        <a:lstStyle/>
        <a:p>
          <a:endParaRPr lang="en-US">
            <a:latin typeface="Candara" panose="020E0502030303020204" pitchFamily="34" charset="0"/>
          </a:endParaRPr>
        </a:p>
      </dgm:t>
    </dgm:pt>
    <dgm:pt modelId="{724DBFE8-7BE0-4649-A9E8-740246997130}" type="sibTrans" cxnId="{E0215A24-861C-41F7-BB10-C89E941140F5}">
      <dgm:prSet/>
      <dgm:spPr/>
      <dgm:t>
        <a:bodyPr/>
        <a:lstStyle/>
        <a:p>
          <a:endParaRPr lang="en-US">
            <a:latin typeface="Candara" panose="020E0502030303020204" pitchFamily="34" charset="0"/>
          </a:endParaRPr>
        </a:p>
      </dgm:t>
    </dgm:pt>
    <dgm:pt modelId="{660A9B53-81F7-494B-8EB5-71BDC6006AE7}">
      <dgm:prSet phldrT="[Text]"/>
      <dgm:spPr/>
      <dgm:t>
        <a:bodyPr/>
        <a:lstStyle/>
        <a:p>
          <a:r>
            <a:rPr lang="en-US" b="1" dirty="0">
              <a:latin typeface="Candara" panose="020E0502030303020204" pitchFamily="34" charset="0"/>
            </a:rPr>
            <a:t>Unit Testing</a:t>
          </a:r>
        </a:p>
      </dgm:t>
    </dgm:pt>
    <dgm:pt modelId="{ED3B6A12-CD0A-43B1-ADD1-DDF3A0BD724D}" type="parTrans" cxnId="{0DA28349-E1F4-4EDB-8104-1504DC1E21DF}">
      <dgm:prSet/>
      <dgm:spPr/>
      <dgm:t>
        <a:bodyPr/>
        <a:lstStyle/>
        <a:p>
          <a:endParaRPr lang="en-US">
            <a:latin typeface="Candara" panose="020E0502030303020204" pitchFamily="34" charset="0"/>
          </a:endParaRPr>
        </a:p>
      </dgm:t>
    </dgm:pt>
    <dgm:pt modelId="{6F578161-CFB5-4C92-BD61-CBA1639979F7}" type="sibTrans" cxnId="{0DA28349-E1F4-4EDB-8104-1504DC1E21DF}">
      <dgm:prSet/>
      <dgm:spPr/>
      <dgm:t>
        <a:bodyPr/>
        <a:lstStyle/>
        <a:p>
          <a:endParaRPr lang="en-US">
            <a:latin typeface="Candara" panose="020E0502030303020204" pitchFamily="34" charset="0"/>
          </a:endParaRPr>
        </a:p>
      </dgm:t>
    </dgm:pt>
    <dgm:pt modelId="{7512F0C1-10BA-4169-AF7D-D6993417D2F9}">
      <dgm:prSet phldrT="[Text]"/>
      <dgm:spPr/>
      <dgm:t>
        <a:bodyPr/>
        <a:lstStyle/>
        <a:p>
          <a:r>
            <a:rPr lang="en-US" b="0" i="0" dirty="0">
              <a:latin typeface="Candara" panose="020E0502030303020204" pitchFamily="34" charset="0"/>
            </a:rPr>
            <a:t>Testing individual components or units of the prototype to ensure they function correctly.</a:t>
          </a:r>
          <a:endParaRPr lang="en-US" dirty="0">
            <a:latin typeface="Candara" panose="020E0502030303020204" pitchFamily="34" charset="0"/>
          </a:endParaRPr>
        </a:p>
      </dgm:t>
    </dgm:pt>
    <dgm:pt modelId="{7ADFB01C-7398-4C60-9E33-C08F45D25895}" type="parTrans" cxnId="{0F743D9A-218C-494F-882A-BA95E7AE7986}">
      <dgm:prSet/>
      <dgm:spPr/>
      <dgm:t>
        <a:bodyPr/>
        <a:lstStyle/>
        <a:p>
          <a:endParaRPr lang="en-US">
            <a:latin typeface="Candara" panose="020E0502030303020204" pitchFamily="34" charset="0"/>
          </a:endParaRPr>
        </a:p>
      </dgm:t>
    </dgm:pt>
    <dgm:pt modelId="{6994DD48-2430-4603-B3F1-14A0DF7AC0B5}" type="sibTrans" cxnId="{0F743D9A-218C-494F-882A-BA95E7AE7986}">
      <dgm:prSet/>
      <dgm:spPr/>
      <dgm:t>
        <a:bodyPr/>
        <a:lstStyle/>
        <a:p>
          <a:endParaRPr lang="en-US">
            <a:latin typeface="Candara" panose="020E0502030303020204" pitchFamily="34" charset="0"/>
          </a:endParaRPr>
        </a:p>
      </dgm:t>
    </dgm:pt>
    <dgm:pt modelId="{BDF1CB67-FD3F-4770-AD8C-B5DB708677BC}" type="pres">
      <dgm:prSet presAssocID="{BB327EC8-FB62-4FAF-98C0-31217343496F}" presName="Name0" presStyleCnt="0">
        <dgm:presLayoutVars>
          <dgm:dir/>
          <dgm:animLvl val="lvl"/>
          <dgm:resizeHandles val="exact"/>
        </dgm:presLayoutVars>
      </dgm:prSet>
      <dgm:spPr/>
    </dgm:pt>
    <dgm:pt modelId="{AB1FD4BF-8D4A-4946-92F8-BCF1500B7ECE}" type="pres">
      <dgm:prSet presAssocID="{0F68A36B-A73C-4969-BAA9-64B7C676C302}" presName="composite" presStyleCnt="0"/>
      <dgm:spPr/>
    </dgm:pt>
    <dgm:pt modelId="{AC37BE0F-A55F-4D6F-8332-EA142D02862B}" type="pres">
      <dgm:prSet presAssocID="{0F68A36B-A73C-4969-BAA9-64B7C676C302}" presName="parTx" presStyleLbl="alignNode1" presStyleIdx="0" presStyleCnt="3">
        <dgm:presLayoutVars>
          <dgm:chMax val="0"/>
          <dgm:chPref val="0"/>
          <dgm:bulletEnabled val="1"/>
        </dgm:presLayoutVars>
      </dgm:prSet>
      <dgm:spPr/>
    </dgm:pt>
    <dgm:pt modelId="{10EA4D31-1340-43E9-8D03-27D0C537FFC9}" type="pres">
      <dgm:prSet presAssocID="{0F68A36B-A73C-4969-BAA9-64B7C676C302}" presName="desTx" presStyleLbl="alignAccFollowNode1" presStyleIdx="0" presStyleCnt="3">
        <dgm:presLayoutVars>
          <dgm:bulletEnabled val="1"/>
        </dgm:presLayoutVars>
      </dgm:prSet>
      <dgm:spPr/>
    </dgm:pt>
    <dgm:pt modelId="{D21BDAD3-AF6C-4DEB-B6C0-9F33B373EAAD}" type="pres">
      <dgm:prSet presAssocID="{65103CC3-30AD-4B60-8EAF-A3444178AEC2}" presName="space" presStyleCnt="0"/>
      <dgm:spPr/>
    </dgm:pt>
    <dgm:pt modelId="{993ED10B-1F85-4BDA-8666-7D0853943F3B}" type="pres">
      <dgm:prSet presAssocID="{82CBA92A-0049-46F3-B44C-3BE368BAB2FF}" presName="composite" presStyleCnt="0"/>
      <dgm:spPr/>
    </dgm:pt>
    <dgm:pt modelId="{B4BE7516-06A3-409A-9313-2F44E0970C58}" type="pres">
      <dgm:prSet presAssocID="{82CBA92A-0049-46F3-B44C-3BE368BAB2FF}" presName="parTx" presStyleLbl="alignNode1" presStyleIdx="1" presStyleCnt="3">
        <dgm:presLayoutVars>
          <dgm:chMax val="0"/>
          <dgm:chPref val="0"/>
          <dgm:bulletEnabled val="1"/>
        </dgm:presLayoutVars>
      </dgm:prSet>
      <dgm:spPr/>
    </dgm:pt>
    <dgm:pt modelId="{B3190B89-B3BA-4AD0-BA09-E229B0FC4D2D}" type="pres">
      <dgm:prSet presAssocID="{82CBA92A-0049-46F3-B44C-3BE368BAB2FF}" presName="desTx" presStyleLbl="alignAccFollowNode1" presStyleIdx="1" presStyleCnt="3">
        <dgm:presLayoutVars>
          <dgm:bulletEnabled val="1"/>
        </dgm:presLayoutVars>
      </dgm:prSet>
      <dgm:spPr/>
    </dgm:pt>
    <dgm:pt modelId="{FC9D108C-5854-454B-B3EF-09823E5DFE98}" type="pres">
      <dgm:prSet presAssocID="{1DB30FFF-0FB4-43B0-BF00-0C3D60EA42D2}" presName="space" presStyleCnt="0"/>
      <dgm:spPr/>
    </dgm:pt>
    <dgm:pt modelId="{5CCA8249-6609-4DEC-A81A-9AD75D2808BB}" type="pres">
      <dgm:prSet presAssocID="{660A9B53-81F7-494B-8EB5-71BDC6006AE7}" presName="composite" presStyleCnt="0"/>
      <dgm:spPr/>
    </dgm:pt>
    <dgm:pt modelId="{1A801A5D-90C2-4AAD-A5A6-1A7088B2AAB8}" type="pres">
      <dgm:prSet presAssocID="{660A9B53-81F7-494B-8EB5-71BDC6006AE7}" presName="parTx" presStyleLbl="alignNode1" presStyleIdx="2" presStyleCnt="3">
        <dgm:presLayoutVars>
          <dgm:chMax val="0"/>
          <dgm:chPref val="0"/>
          <dgm:bulletEnabled val="1"/>
        </dgm:presLayoutVars>
      </dgm:prSet>
      <dgm:spPr/>
    </dgm:pt>
    <dgm:pt modelId="{CE284E02-305E-4254-8B7C-69498E1E16FD}" type="pres">
      <dgm:prSet presAssocID="{660A9B53-81F7-494B-8EB5-71BDC6006AE7}" presName="desTx" presStyleLbl="alignAccFollowNode1" presStyleIdx="2" presStyleCnt="3">
        <dgm:presLayoutVars>
          <dgm:bulletEnabled val="1"/>
        </dgm:presLayoutVars>
      </dgm:prSet>
      <dgm:spPr/>
    </dgm:pt>
  </dgm:ptLst>
  <dgm:cxnLst>
    <dgm:cxn modelId="{E0215A24-861C-41F7-BB10-C89E941140F5}" srcId="{82CBA92A-0049-46F3-B44C-3BE368BAB2FF}" destId="{7067A81B-CE84-4CDF-B384-BD35709B7F92}" srcOrd="0" destOrd="0" parTransId="{72AB9829-97C7-4B8D-A1F9-C16519F4BCCA}" sibTransId="{724DBFE8-7BE0-4649-A9E8-740246997130}"/>
    <dgm:cxn modelId="{0DA28349-E1F4-4EDB-8104-1504DC1E21DF}" srcId="{BB327EC8-FB62-4FAF-98C0-31217343496F}" destId="{660A9B53-81F7-494B-8EB5-71BDC6006AE7}" srcOrd="2" destOrd="0" parTransId="{ED3B6A12-CD0A-43B1-ADD1-DDF3A0BD724D}" sibTransId="{6F578161-CFB5-4C92-BD61-CBA1639979F7}"/>
    <dgm:cxn modelId="{1BA1D557-C31A-46C1-9C92-D1FCFC3DE8B2}" type="presOf" srcId="{82CBA92A-0049-46F3-B44C-3BE368BAB2FF}" destId="{B4BE7516-06A3-409A-9313-2F44E0970C58}" srcOrd="0" destOrd="0" presId="urn:microsoft.com/office/officeart/2005/8/layout/hList1"/>
    <dgm:cxn modelId="{F358765A-07F3-43F9-B6E8-B042DAB7CD62}" type="presOf" srcId="{BB327EC8-FB62-4FAF-98C0-31217343496F}" destId="{BDF1CB67-FD3F-4770-AD8C-B5DB708677BC}" srcOrd="0" destOrd="0" presId="urn:microsoft.com/office/officeart/2005/8/layout/hList1"/>
    <dgm:cxn modelId="{54A0A65A-7155-4358-963C-864DD4813104}" type="presOf" srcId="{1570CC13-DE8E-42C1-ABF2-F01BB04115BA}" destId="{10EA4D31-1340-43E9-8D03-27D0C537FFC9}" srcOrd="0" destOrd="0" presId="urn:microsoft.com/office/officeart/2005/8/layout/hList1"/>
    <dgm:cxn modelId="{83295B8B-A090-408A-9275-46F54BAB3D91}" srcId="{BB327EC8-FB62-4FAF-98C0-31217343496F}" destId="{0F68A36B-A73C-4969-BAA9-64B7C676C302}" srcOrd="0" destOrd="0" parTransId="{CF5934FC-8DB5-4FDA-A390-5F18295CA38E}" sibTransId="{65103CC3-30AD-4B60-8EAF-A3444178AEC2}"/>
    <dgm:cxn modelId="{0F743D9A-218C-494F-882A-BA95E7AE7986}" srcId="{660A9B53-81F7-494B-8EB5-71BDC6006AE7}" destId="{7512F0C1-10BA-4169-AF7D-D6993417D2F9}" srcOrd="0" destOrd="0" parTransId="{7ADFB01C-7398-4C60-9E33-C08F45D25895}" sibTransId="{6994DD48-2430-4603-B3F1-14A0DF7AC0B5}"/>
    <dgm:cxn modelId="{8955179B-54F6-4806-B8DB-CD58173B7071}" type="presOf" srcId="{0F68A36B-A73C-4969-BAA9-64B7C676C302}" destId="{AC37BE0F-A55F-4D6F-8332-EA142D02862B}" srcOrd="0" destOrd="0" presId="urn:microsoft.com/office/officeart/2005/8/layout/hList1"/>
    <dgm:cxn modelId="{08A93F9D-9BE8-4F3D-8A7D-49E914BE1ECE}" type="presOf" srcId="{660A9B53-81F7-494B-8EB5-71BDC6006AE7}" destId="{1A801A5D-90C2-4AAD-A5A6-1A7088B2AAB8}" srcOrd="0" destOrd="0" presId="urn:microsoft.com/office/officeart/2005/8/layout/hList1"/>
    <dgm:cxn modelId="{26E2A9AE-9835-4DC1-BE36-24EEE0E9518F}" type="presOf" srcId="{7067A81B-CE84-4CDF-B384-BD35709B7F92}" destId="{B3190B89-B3BA-4AD0-BA09-E229B0FC4D2D}" srcOrd="0" destOrd="0" presId="urn:microsoft.com/office/officeart/2005/8/layout/hList1"/>
    <dgm:cxn modelId="{37AF88B9-1B84-4FDB-A59C-9FD4BF35FE68}" type="presOf" srcId="{7512F0C1-10BA-4169-AF7D-D6993417D2F9}" destId="{CE284E02-305E-4254-8B7C-69498E1E16FD}" srcOrd="0" destOrd="0" presId="urn:microsoft.com/office/officeart/2005/8/layout/hList1"/>
    <dgm:cxn modelId="{FBEF67CE-7966-4D81-AE9F-0E437555A143}" srcId="{0F68A36B-A73C-4969-BAA9-64B7C676C302}" destId="{1570CC13-DE8E-42C1-ABF2-F01BB04115BA}" srcOrd="0" destOrd="0" parTransId="{0EB093A3-8F55-4E6A-A12D-C23011A756C3}" sibTransId="{E90944B2-BCBA-438C-9DF5-AA127B67B4F6}"/>
    <dgm:cxn modelId="{F19D52F9-0F63-4E8C-BA99-C9041610DC2C}" srcId="{BB327EC8-FB62-4FAF-98C0-31217343496F}" destId="{82CBA92A-0049-46F3-B44C-3BE368BAB2FF}" srcOrd="1" destOrd="0" parTransId="{BC84F7AD-C2D0-40CC-9968-7F4094BE40EC}" sibTransId="{1DB30FFF-0FB4-43B0-BF00-0C3D60EA42D2}"/>
    <dgm:cxn modelId="{149168D6-3883-4DD2-AE24-F79D0F1AC81A}" type="presParOf" srcId="{BDF1CB67-FD3F-4770-AD8C-B5DB708677BC}" destId="{AB1FD4BF-8D4A-4946-92F8-BCF1500B7ECE}" srcOrd="0" destOrd="0" presId="urn:microsoft.com/office/officeart/2005/8/layout/hList1"/>
    <dgm:cxn modelId="{4F0AC98E-5A5C-494B-8F3E-DA3CE31DE0B0}" type="presParOf" srcId="{AB1FD4BF-8D4A-4946-92F8-BCF1500B7ECE}" destId="{AC37BE0F-A55F-4D6F-8332-EA142D02862B}" srcOrd="0" destOrd="0" presId="urn:microsoft.com/office/officeart/2005/8/layout/hList1"/>
    <dgm:cxn modelId="{27CC5F26-B221-434A-BA31-1B9448998E01}" type="presParOf" srcId="{AB1FD4BF-8D4A-4946-92F8-BCF1500B7ECE}" destId="{10EA4D31-1340-43E9-8D03-27D0C537FFC9}" srcOrd="1" destOrd="0" presId="urn:microsoft.com/office/officeart/2005/8/layout/hList1"/>
    <dgm:cxn modelId="{A40098A4-2CFF-4272-8A6C-4F65B4240C55}" type="presParOf" srcId="{BDF1CB67-FD3F-4770-AD8C-B5DB708677BC}" destId="{D21BDAD3-AF6C-4DEB-B6C0-9F33B373EAAD}" srcOrd="1" destOrd="0" presId="urn:microsoft.com/office/officeart/2005/8/layout/hList1"/>
    <dgm:cxn modelId="{1D21C451-2BBE-4521-90C5-BA7A4C35345C}" type="presParOf" srcId="{BDF1CB67-FD3F-4770-AD8C-B5DB708677BC}" destId="{993ED10B-1F85-4BDA-8666-7D0853943F3B}" srcOrd="2" destOrd="0" presId="urn:microsoft.com/office/officeart/2005/8/layout/hList1"/>
    <dgm:cxn modelId="{F46D1527-538C-4FA3-8BCB-02053A2B1C59}" type="presParOf" srcId="{993ED10B-1F85-4BDA-8666-7D0853943F3B}" destId="{B4BE7516-06A3-409A-9313-2F44E0970C58}" srcOrd="0" destOrd="0" presId="urn:microsoft.com/office/officeart/2005/8/layout/hList1"/>
    <dgm:cxn modelId="{547954FF-BB60-4154-BFAE-BA758CEEC0D6}" type="presParOf" srcId="{993ED10B-1F85-4BDA-8666-7D0853943F3B}" destId="{B3190B89-B3BA-4AD0-BA09-E229B0FC4D2D}" srcOrd="1" destOrd="0" presId="urn:microsoft.com/office/officeart/2005/8/layout/hList1"/>
    <dgm:cxn modelId="{D86BF1A3-9131-4164-874A-B4FC502BA501}" type="presParOf" srcId="{BDF1CB67-FD3F-4770-AD8C-B5DB708677BC}" destId="{FC9D108C-5854-454B-B3EF-09823E5DFE98}" srcOrd="3" destOrd="0" presId="urn:microsoft.com/office/officeart/2005/8/layout/hList1"/>
    <dgm:cxn modelId="{FC1DCE78-8443-4DCA-8499-9FD06DB32943}" type="presParOf" srcId="{BDF1CB67-FD3F-4770-AD8C-B5DB708677BC}" destId="{5CCA8249-6609-4DEC-A81A-9AD75D2808BB}" srcOrd="4" destOrd="0" presId="urn:microsoft.com/office/officeart/2005/8/layout/hList1"/>
    <dgm:cxn modelId="{C943A732-3513-4930-8C77-3D59A577DCA3}" type="presParOf" srcId="{5CCA8249-6609-4DEC-A81A-9AD75D2808BB}" destId="{1A801A5D-90C2-4AAD-A5A6-1A7088B2AAB8}" srcOrd="0" destOrd="0" presId="urn:microsoft.com/office/officeart/2005/8/layout/hList1"/>
    <dgm:cxn modelId="{45EAD66F-D63F-4DB9-8DC9-D610F6C11EB2}" type="presParOf" srcId="{5CCA8249-6609-4DEC-A81A-9AD75D2808BB}" destId="{CE284E02-305E-4254-8B7C-69498E1E16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327EC8-FB62-4FAF-98C0-31217343496F}"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0F68A36B-A73C-4969-BAA9-64B7C676C302}">
      <dgm:prSet phldrT="[Text]"/>
      <dgm:spPr/>
      <dgm:t>
        <a:bodyPr/>
        <a:lstStyle/>
        <a:p>
          <a:r>
            <a:rPr lang="en-US" b="1" i="0" dirty="0">
              <a:latin typeface="Candara" panose="020E0502030303020204" pitchFamily="34" charset="0"/>
            </a:rPr>
            <a:t>Iterative Development</a:t>
          </a:r>
          <a:endParaRPr lang="en-US" b="1" dirty="0">
            <a:latin typeface="Candara" panose="020E0502030303020204" pitchFamily="34" charset="0"/>
          </a:endParaRPr>
        </a:p>
      </dgm:t>
    </dgm:pt>
    <dgm:pt modelId="{CF5934FC-8DB5-4FDA-A390-5F18295CA38E}" type="parTrans" cxnId="{83295B8B-A090-408A-9275-46F54BAB3D91}">
      <dgm:prSet/>
      <dgm:spPr/>
      <dgm:t>
        <a:bodyPr/>
        <a:lstStyle/>
        <a:p>
          <a:endParaRPr lang="en-US">
            <a:latin typeface="Candara" panose="020E0502030303020204" pitchFamily="34" charset="0"/>
          </a:endParaRPr>
        </a:p>
      </dgm:t>
    </dgm:pt>
    <dgm:pt modelId="{65103CC3-30AD-4B60-8EAF-A3444178AEC2}" type="sibTrans" cxnId="{83295B8B-A090-408A-9275-46F54BAB3D91}">
      <dgm:prSet/>
      <dgm:spPr/>
      <dgm:t>
        <a:bodyPr/>
        <a:lstStyle/>
        <a:p>
          <a:endParaRPr lang="en-US">
            <a:latin typeface="Candara" panose="020E0502030303020204" pitchFamily="34" charset="0"/>
          </a:endParaRPr>
        </a:p>
      </dgm:t>
    </dgm:pt>
    <dgm:pt modelId="{1570CC13-DE8E-42C1-ABF2-F01BB04115BA}">
      <dgm:prSet phldrT="[Text]"/>
      <dgm:spPr/>
      <dgm:t>
        <a:bodyPr/>
        <a:lstStyle/>
        <a:p>
          <a:r>
            <a:rPr lang="en-US" b="0" i="0" dirty="0">
              <a:latin typeface="Candara" panose="020E0502030303020204" pitchFamily="34" charset="0"/>
            </a:rPr>
            <a:t>Building and refining a product incrementally, with feedback from customers and stakeholders.</a:t>
          </a:r>
          <a:endParaRPr lang="en-US" dirty="0">
            <a:latin typeface="Candara" panose="020E0502030303020204" pitchFamily="34" charset="0"/>
          </a:endParaRPr>
        </a:p>
      </dgm:t>
    </dgm:pt>
    <dgm:pt modelId="{0EB093A3-8F55-4E6A-A12D-C23011A756C3}" type="parTrans" cxnId="{FBEF67CE-7966-4D81-AE9F-0E437555A143}">
      <dgm:prSet/>
      <dgm:spPr/>
      <dgm:t>
        <a:bodyPr/>
        <a:lstStyle/>
        <a:p>
          <a:endParaRPr lang="en-US">
            <a:latin typeface="Candara" panose="020E0502030303020204" pitchFamily="34" charset="0"/>
          </a:endParaRPr>
        </a:p>
      </dgm:t>
    </dgm:pt>
    <dgm:pt modelId="{E90944B2-BCBA-438C-9DF5-AA127B67B4F6}" type="sibTrans" cxnId="{FBEF67CE-7966-4D81-AE9F-0E437555A143}">
      <dgm:prSet/>
      <dgm:spPr/>
      <dgm:t>
        <a:bodyPr/>
        <a:lstStyle/>
        <a:p>
          <a:endParaRPr lang="en-US">
            <a:latin typeface="Candara" panose="020E0502030303020204" pitchFamily="34" charset="0"/>
          </a:endParaRPr>
        </a:p>
      </dgm:t>
    </dgm:pt>
    <dgm:pt modelId="{82CBA92A-0049-46F3-B44C-3BE368BAB2FF}">
      <dgm:prSet phldrT="[Text]"/>
      <dgm:spPr/>
      <dgm:t>
        <a:bodyPr/>
        <a:lstStyle/>
        <a:p>
          <a:r>
            <a:rPr lang="en-US" b="1" i="0" dirty="0">
              <a:latin typeface="Candara" panose="020E0502030303020204" pitchFamily="34" charset="0"/>
            </a:rPr>
            <a:t>Customer Feedback</a:t>
          </a:r>
          <a:endParaRPr lang="en-US" b="1" dirty="0">
            <a:latin typeface="Candara" panose="020E0502030303020204" pitchFamily="34" charset="0"/>
          </a:endParaRPr>
        </a:p>
      </dgm:t>
    </dgm:pt>
    <dgm:pt modelId="{BC84F7AD-C2D0-40CC-9968-7F4094BE40EC}" type="parTrans" cxnId="{F19D52F9-0F63-4E8C-BA99-C9041610DC2C}">
      <dgm:prSet/>
      <dgm:spPr/>
      <dgm:t>
        <a:bodyPr/>
        <a:lstStyle/>
        <a:p>
          <a:endParaRPr lang="en-US">
            <a:latin typeface="Candara" panose="020E0502030303020204" pitchFamily="34" charset="0"/>
          </a:endParaRPr>
        </a:p>
      </dgm:t>
    </dgm:pt>
    <dgm:pt modelId="{1DB30FFF-0FB4-43B0-BF00-0C3D60EA42D2}" type="sibTrans" cxnId="{F19D52F9-0F63-4E8C-BA99-C9041610DC2C}">
      <dgm:prSet/>
      <dgm:spPr/>
      <dgm:t>
        <a:bodyPr/>
        <a:lstStyle/>
        <a:p>
          <a:endParaRPr lang="en-US">
            <a:latin typeface="Candara" panose="020E0502030303020204" pitchFamily="34" charset="0"/>
          </a:endParaRPr>
        </a:p>
      </dgm:t>
    </dgm:pt>
    <dgm:pt modelId="{7067A81B-CE84-4CDF-B384-BD35709B7F92}">
      <dgm:prSet phldrT="[Text]"/>
      <dgm:spPr/>
      <dgm:t>
        <a:bodyPr/>
        <a:lstStyle/>
        <a:p>
          <a:r>
            <a:rPr lang="en-US" b="0" i="0">
              <a:latin typeface="Candara" panose="020E0502030303020204" pitchFamily="34" charset="0"/>
            </a:rPr>
            <a:t>Gathering insights from early customers to validate product assumptions and guide product development.</a:t>
          </a:r>
          <a:endParaRPr lang="en-US" dirty="0">
            <a:latin typeface="Candara" panose="020E0502030303020204" pitchFamily="34" charset="0"/>
          </a:endParaRPr>
        </a:p>
      </dgm:t>
    </dgm:pt>
    <dgm:pt modelId="{72AB9829-97C7-4B8D-A1F9-C16519F4BCCA}" type="parTrans" cxnId="{E0215A24-861C-41F7-BB10-C89E941140F5}">
      <dgm:prSet/>
      <dgm:spPr/>
      <dgm:t>
        <a:bodyPr/>
        <a:lstStyle/>
        <a:p>
          <a:endParaRPr lang="en-US">
            <a:latin typeface="Candara" panose="020E0502030303020204" pitchFamily="34" charset="0"/>
          </a:endParaRPr>
        </a:p>
      </dgm:t>
    </dgm:pt>
    <dgm:pt modelId="{724DBFE8-7BE0-4649-A9E8-740246997130}" type="sibTrans" cxnId="{E0215A24-861C-41F7-BB10-C89E941140F5}">
      <dgm:prSet/>
      <dgm:spPr/>
      <dgm:t>
        <a:bodyPr/>
        <a:lstStyle/>
        <a:p>
          <a:endParaRPr lang="en-US">
            <a:latin typeface="Candara" panose="020E0502030303020204" pitchFamily="34" charset="0"/>
          </a:endParaRPr>
        </a:p>
      </dgm:t>
    </dgm:pt>
    <dgm:pt modelId="{660A9B53-81F7-494B-8EB5-71BDC6006AE7}">
      <dgm:prSet phldrT="[Text]"/>
      <dgm:spPr/>
      <dgm:t>
        <a:bodyPr/>
        <a:lstStyle/>
        <a:p>
          <a:r>
            <a:rPr lang="en-US" b="1" i="0" dirty="0">
              <a:latin typeface="Candara" panose="020E0502030303020204" pitchFamily="34" charset="0"/>
            </a:rPr>
            <a:t>Minimizing Waste</a:t>
          </a:r>
          <a:endParaRPr lang="en-US" b="1" dirty="0">
            <a:latin typeface="Candara" panose="020E0502030303020204" pitchFamily="34" charset="0"/>
          </a:endParaRPr>
        </a:p>
      </dgm:t>
    </dgm:pt>
    <dgm:pt modelId="{ED3B6A12-CD0A-43B1-ADD1-DDF3A0BD724D}" type="parTrans" cxnId="{0DA28349-E1F4-4EDB-8104-1504DC1E21DF}">
      <dgm:prSet/>
      <dgm:spPr/>
      <dgm:t>
        <a:bodyPr/>
        <a:lstStyle/>
        <a:p>
          <a:endParaRPr lang="en-US">
            <a:latin typeface="Candara" panose="020E0502030303020204" pitchFamily="34" charset="0"/>
          </a:endParaRPr>
        </a:p>
      </dgm:t>
    </dgm:pt>
    <dgm:pt modelId="{6F578161-CFB5-4C92-BD61-CBA1639979F7}" type="sibTrans" cxnId="{0DA28349-E1F4-4EDB-8104-1504DC1E21DF}">
      <dgm:prSet/>
      <dgm:spPr/>
      <dgm:t>
        <a:bodyPr/>
        <a:lstStyle/>
        <a:p>
          <a:endParaRPr lang="en-US">
            <a:latin typeface="Candara" panose="020E0502030303020204" pitchFamily="34" charset="0"/>
          </a:endParaRPr>
        </a:p>
      </dgm:t>
    </dgm:pt>
    <dgm:pt modelId="{7512F0C1-10BA-4169-AF7D-D6993417D2F9}">
      <dgm:prSet phldrT="[Text]"/>
      <dgm:spPr/>
      <dgm:t>
        <a:bodyPr/>
        <a:lstStyle/>
        <a:p>
          <a:r>
            <a:rPr lang="en-US" b="0" i="0" dirty="0">
              <a:latin typeface="Candara" panose="020E0502030303020204" pitchFamily="34" charset="0"/>
            </a:rPr>
            <a:t>Avoiding unnecessary work and resources by focusing on the most valuable features and iteratively refining the product.</a:t>
          </a:r>
          <a:endParaRPr lang="en-US" dirty="0">
            <a:latin typeface="Candara" panose="020E0502030303020204" pitchFamily="34" charset="0"/>
          </a:endParaRPr>
        </a:p>
      </dgm:t>
    </dgm:pt>
    <dgm:pt modelId="{7ADFB01C-7398-4C60-9E33-C08F45D25895}" type="parTrans" cxnId="{0F743D9A-218C-494F-882A-BA95E7AE7986}">
      <dgm:prSet/>
      <dgm:spPr/>
      <dgm:t>
        <a:bodyPr/>
        <a:lstStyle/>
        <a:p>
          <a:endParaRPr lang="en-US">
            <a:latin typeface="Candara" panose="020E0502030303020204" pitchFamily="34" charset="0"/>
          </a:endParaRPr>
        </a:p>
      </dgm:t>
    </dgm:pt>
    <dgm:pt modelId="{6994DD48-2430-4603-B3F1-14A0DF7AC0B5}" type="sibTrans" cxnId="{0F743D9A-218C-494F-882A-BA95E7AE7986}">
      <dgm:prSet/>
      <dgm:spPr/>
      <dgm:t>
        <a:bodyPr/>
        <a:lstStyle/>
        <a:p>
          <a:endParaRPr lang="en-US">
            <a:latin typeface="Candara" panose="020E0502030303020204" pitchFamily="34" charset="0"/>
          </a:endParaRPr>
        </a:p>
      </dgm:t>
    </dgm:pt>
    <dgm:pt modelId="{BDF1CB67-FD3F-4770-AD8C-B5DB708677BC}" type="pres">
      <dgm:prSet presAssocID="{BB327EC8-FB62-4FAF-98C0-31217343496F}" presName="Name0" presStyleCnt="0">
        <dgm:presLayoutVars>
          <dgm:dir/>
          <dgm:animLvl val="lvl"/>
          <dgm:resizeHandles val="exact"/>
        </dgm:presLayoutVars>
      </dgm:prSet>
      <dgm:spPr/>
    </dgm:pt>
    <dgm:pt modelId="{AB1FD4BF-8D4A-4946-92F8-BCF1500B7ECE}" type="pres">
      <dgm:prSet presAssocID="{0F68A36B-A73C-4969-BAA9-64B7C676C302}" presName="composite" presStyleCnt="0"/>
      <dgm:spPr/>
    </dgm:pt>
    <dgm:pt modelId="{AC37BE0F-A55F-4D6F-8332-EA142D02862B}" type="pres">
      <dgm:prSet presAssocID="{0F68A36B-A73C-4969-BAA9-64B7C676C302}" presName="parTx" presStyleLbl="alignNode1" presStyleIdx="0" presStyleCnt="3">
        <dgm:presLayoutVars>
          <dgm:chMax val="0"/>
          <dgm:chPref val="0"/>
          <dgm:bulletEnabled val="1"/>
        </dgm:presLayoutVars>
      </dgm:prSet>
      <dgm:spPr/>
    </dgm:pt>
    <dgm:pt modelId="{10EA4D31-1340-43E9-8D03-27D0C537FFC9}" type="pres">
      <dgm:prSet presAssocID="{0F68A36B-A73C-4969-BAA9-64B7C676C302}" presName="desTx" presStyleLbl="alignAccFollowNode1" presStyleIdx="0" presStyleCnt="3">
        <dgm:presLayoutVars>
          <dgm:bulletEnabled val="1"/>
        </dgm:presLayoutVars>
      </dgm:prSet>
      <dgm:spPr/>
    </dgm:pt>
    <dgm:pt modelId="{D21BDAD3-AF6C-4DEB-B6C0-9F33B373EAAD}" type="pres">
      <dgm:prSet presAssocID="{65103CC3-30AD-4B60-8EAF-A3444178AEC2}" presName="space" presStyleCnt="0"/>
      <dgm:spPr/>
    </dgm:pt>
    <dgm:pt modelId="{993ED10B-1F85-4BDA-8666-7D0853943F3B}" type="pres">
      <dgm:prSet presAssocID="{82CBA92A-0049-46F3-B44C-3BE368BAB2FF}" presName="composite" presStyleCnt="0"/>
      <dgm:spPr/>
    </dgm:pt>
    <dgm:pt modelId="{B4BE7516-06A3-409A-9313-2F44E0970C58}" type="pres">
      <dgm:prSet presAssocID="{82CBA92A-0049-46F3-B44C-3BE368BAB2FF}" presName="parTx" presStyleLbl="alignNode1" presStyleIdx="1" presStyleCnt="3">
        <dgm:presLayoutVars>
          <dgm:chMax val="0"/>
          <dgm:chPref val="0"/>
          <dgm:bulletEnabled val="1"/>
        </dgm:presLayoutVars>
      </dgm:prSet>
      <dgm:spPr/>
    </dgm:pt>
    <dgm:pt modelId="{B3190B89-B3BA-4AD0-BA09-E229B0FC4D2D}" type="pres">
      <dgm:prSet presAssocID="{82CBA92A-0049-46F3-B44C-3BE368BAB2FF}" presName="desTx" presStyleLbl="alignAccFollowNode1" presStyleIdx="1" presStyleCnt="3">
        <dgm:presLayoutVars>
          <dgm:bulletEnabled val="1"/>
        </dgm:presLayoutVars>
      </dgm:prSet>
      <dgm:spPr/>
    </dgm:pt>
    <dgm:pt modelId="{FC9D108C-5854-454B-B3EF-09823E5DFE98}" type="pres">
      <dgm:prSet presAssocID="{1DB30FFF-0FB4-43B0-BF00-0C3D60EA42D2}" presName="space" presStyleCnt="0"/>
      <dgm:spPr/>
    </dgm:pt>
    <dgm:pt modelId="{5CCA8249-6609-4DEC-A81A-9AD75D2808BB}" type="pres">
      <dgm:prSet presAssocID="{660A9B53-81F7-494B-8EB5-71BDC6006AE7}" presName="composite" presStyleCnt="0"/>
      <dgm:spPr/>
    </dgm:pt>
    <dgm:pt modelId="{1A801A5D-90C2-4AAD-A5A6-1A7088B2AAB8}" type="pres">
      <dgm:prSet presAssocID="{660A9B53-81F7-494B-8EB5-71BDC6006AE7}" presName="parTx" presStyleLbl="alignNode1" presStyleIdx="2" presStyleCnt="3">
        <dgm:presLayoutVars>
          <dgm:chMax val="0"/>
          <dgm:chPref val="0"/>
          <dgm:bulletEnabled val="1"/>
        </dgm:presLayoutVars>
      </dgm:prSet>
      <dgm:spPr/>
    </dgm:pt>
    <dgm:pt modelId="{CE284E02-305E-4254-8B7C-69498E1E16FD}" type="pres">
      <dgm:prSet presAssocID="{660A9B53-81F7-494B-8EB5-71BDC6006AE7}" presName="desTx" presStyleLbl="alignAccFollowNode1" presStyleIdx="2" presStyleCnt="3">
        <dgm:presLayoutVars>
          <dgm:bulletEnabled val="1"/>
        </dgm:presLayoutVars>
      </dgm:prSet>
      <dgm:spPr/>
    </dgm:pt>
  </dgm:ptLst>
  <dgm:cxnLst>
    <dgm:cxn modelId="{E0215A24-861C-41F7-BB10-C89E941140F5}" srcId="{82CBA92A-0049-46F3-B44C-3BE368BAB2FF}" destId="{7067A81B-CE84-4CDF-B384-BD35709B7F92}" srcOrd="0" destOrd="0" parTransId="{72AB9829-97C7-4B8D-A1F9-C16519F4BCCA}" sibTransId="{724DBFE8-7BE0-4649-A9E8-740246997130}"/>
    <dgm:cxn modelId="{0DA28349-E1F4-4EDB-8104-1504DC1E21DF}" srcId="{BB327EC8-FB62-4FAF-98C0-31217343496F}" destId="{660A9B53-81F7-494B-8EB5-71BDC6006AE7}" srcOrd="2" destOrd="0" parTransId="{ED3B6A12-CD0A-43B1-ADD1-DDF3A0BD724D}" sibTransId="{6F578161-CFB5-4C92-BD61-CBA1639979F7}"/>
    <dgm:cxn modelId="{1BA1D557-C31A-46C1-9C92-D1FCFC3DE8B2}" type="presOf" srcId="{82CBA92A-0049-46F3-B44C-3BE368BAB2FF}" destId="{B4BE7516-06A3-409A-9313-2F44E0970C58}" srcOrd="0" destOrd="0" presId="urn:microsoft.com/office/officeart/2005/8/layout/hList1"/>
    <dgm:cxn modelId="{F358765A-07F3-43F9-B6E8-B042DAB7CD62}" type="presOf" srcId="{BB327EC8-FB62-4FAF-98C0-31217343496F}" destId="{BDF1CB67-FD3F-4770-AD8C-B5DB708677BC}" srcOrd="0" destOrd="0" presId="urn:microsoft.com/office/officeart/2005/8/layout/hList1"/>
    <dgm:cxn modelId="{54A0A65A-7155-4358-963C-864DD4813104}" type="presOf" srcId="{1570CC13-DE8E-42C1-ABF2-F01BB04115BA}" destId="{10EA4D31-1340-43E9-8D03-27D0C537FFC9}" srcOrd="0" destOrd="0" presId="urn:microsoft.com/office/officeart/2005/8/layout/hList1"/>
    <dgm:cxn modelId="{83295B8B-A090-408A-9275-46F54BAB3D91}" srcId="{BB327EC8-FB62-4FAF-98C0-31217343496F}" destId="{0F68A36B-A73C-4969-BAA9-64B7C676C302}" srcOrd="0" destOrd="0" parTransId="{CF5934FC-8DB5-4FDA-A390-5F18295CA38E}" sibTransId="{65103CC3-30AD-4B60-8EAF-A3444178AEC2}"/>
    <dgm:cxn modelId="{0F743D9A-218C-494F-882A-BA95E7AE7986}" srcId="{660A9B53-81F7-494B-8EB5-71BDC6006AE7}" destId="{7512F0C1-10BA-4169-AF7D-D6993417D2F9}" srcOrd="0" destOrd="0" parTransId="{7ADFB01C-7398-4C60-9E33-C08F45D25895}" sibTransId="{6994DD48-2430-4603-B3F1-14A0DF7AC0B5}"/>
    <dgm:cxn modelId="{8955179B-54F6-4806-B8DB-CD58173B7071}" type="presOf" srcId="{0F68A36B-A73C-4969-BAA9-64B7C676C302}" destId="{AC37BE0F-A55F-4D6F-8332-EA142D02862B}" srcOrd="0" destOrd="0" presId="urn:microsoft.com/office/officeart/2005/8/layout/hList1"/>
    <dgm:cxn modelId="{08A93F9D-9BE8-4F3D-8A7D-49E914BE1ECE}" type="presOf" srcId="{660A9B53-81F7-494B-8EB5-71BDC6006AE7}" destId="{1A801A5D-90C2-4AAD-A5A6-1A7088B2AAB8}" srcOrd="0" destOrd="0" presId="urn:microsoft.com/office/officeart/2005/8/layout/hList1"/>
    <dgm:cxn modelId="{26E2A9AE-9835-4DC1-BE36-24EEE0E9518F}" type="presOf" srcId="{7067A81B-CE84-4CDF-B384-BD35709B7F92}" destId="{B3190B89-B3BA-4AD0-BA09-E229B0FC4D2D}" srcOrd="0" destOrd="0" presId="urn:microsoft.com/office/officeart/2005/8/layout/hList1"/>
    <dgm:cxn modelId="{37AF88B9-1B84-4FDB-A59C-9FD4BF35FE68}" type="presOf" srcId="{7512F0C1-10BA-4169-AF7D-D6993417D2F9}" destId="{CE284E02-305E-4254-8B7C-69498E1E16FD}" srcOrd="0" destOrd="0" presId="urn:microsoft.com/office/officeart/2005/8/layout/hList1"/>
    <dgm:cxn modelId="{FBEF67CE-7966-4D81-AE9F-0E437555A143}" srcId="{0F68A36B-A73C-4969-BAA9-64B7C676C302}" destId="{1570CC13-DE8E-42C1-ABF2-F01BB04115BA}" srcOrd="0" destOrd="0" parTransId="{0EB093A3-8F55-4E6A-A12D-C23011A756C3}" sibTransId="{E90944B2-BCBA-438C-9DF5-AA127B67B4F6}"/>
    <dgm:cxn modelId="{F19D52F9-0F63-4E8C-BA99-C9041610DC2C}" srcId="{BB327EC8-FB62-4FAF-98C0-31217343496F}" destId="{82CBA92A-0049-46F3-B44C-3BE368BAB2FF}" srcOrd="1" destOrd="0" parTransId="{BC84F7AD-C2D0-40CC-9968-7F4094BE40EC}" sibTransId="{1DB30FFF-0FB4-43B0-BF00-0C3D60EA42D2}"/>
    <dgm:cxn modelId="{149168D6-3883-4DD2-AE24-F79D0F1AC81A}" type="presParOf" srcId="{BDF1CB67-FD3F-4770-AD8C-B5DB708677BC}" destId="{AB1FD4BF-8D4A-4946-92F8-BCF1500B7ECE}" srcOrd="0" destOrd="0" presId="urn:microsoft.com/office/officeart/2005/8/layout/hList1"/>
    <dgm:cxn modelId="{4F0AC98E-5A5C-494B-8F3E-DA3CE31DE0B0}" type="presParOf" srcId="{AB1FD4BF-8D4A-4946-92F8-BCF1500B7ECE}" destId="{AC37BE0F-A55F-4D6F-8332-EA142D02862B}" srcOrd="0" destOrd="0" presId="urn:microsoft.com/office/officeart/2005/8/layout/hList1"/>
    <dgm:cxn modelId="{27CC5F26-B221-434A-BA31-1B9448998E01}" type="presParOf" srcId="{AB1FD4BF-8D4A-4946-92F8-BCF1500B7ECE}" destId="{10EA4D31-1340-43E9-8D03-27D0C537FFC9}" srcOrd="1" destOrd="0" presId="urn:microsoft.com/office/officeart/2005/8/layout/hList1"/>
    <dgm:cxn modelId="{A40098A4-2CFF-4272-8A6C-4F65B4240C55}" type="presParOf" srcId="{BDF1CB67-FD3F-4770-AD8C-B5DB708677BC}" destId="{D21BDAD3-AF6C-4DEB-B6C0-9F33B373EAAD}" srcOrd="1" destOrd="0" presId="urn:microsoft.com/office/officeart/2005/8/layout/hList1"/>
    <dgm:cxn modelId="{1D21C451-2BBE-4521-90C5-BA7A4C35345C}" type="presParOf" srcId="{BDF1CB67-FD3F-4770-AD8C-B5DB708677BC}" destId="{993ED10B-1F85-4BDA-8666-7D0853943F3B}" srcOrd="2" destOrd="0" presId="urn:microsoft.com/office/officeart/2005/8/layout/hList1"/>
    <dgm:cxn modelId="{F46D1527-538C-4FA3-8BCB-02053A2B1C59}" type="presParOf" srcId="{993ED10B-1F85-4BDA-8666-7D0853943F3B}" destId="{B4BE7516-06A3-409A-9313-2F44E0970C58}" srcOrd="0" destOrd="0" presId="urn:microsoft.com/office/officeart/2005/8/layout/hList1"/>
    <dgm:cxn modelId="{547954FF-BB60-4154-BFAE-BA758CEEC0D6}" type="presParOf" srcId="{993ED10B-1F85-4BDA-8666-7D0853943F3B}" destId="{B3190B89-B3BA-4AD0-BA09-E229B0FC4D2D}" srcOrd="1" destOrd="0" presId="urn:microsoft.com/office/officeart/2005/8/layout/hList1"/>
    <dgm:cxn modelId="{D86BF1A3-9131-4164-874A-B4FC502BA501}" type="presParOf" srcId="{BDF1CB67-FD3F-4770-AD8C-B5DB708677BC}" destId="{FC9D108C-5854-454B-B3EF-09823E5DFE98}" srcOrd="3" destOrd="0" presId="urn:microsoft.com/office/officeart/2005/8/layout/hList1"/>
    <dgm:cxn modelId="{FC1DCE78-8443-4DCA-8499-9FD06DB32943}" type="presParOf" srcId="{BDF1CB67-FD3F-4770-AD8C-B5DB708677BC}" destId="{5CCA8249-6609-4DEC-A81A-9AD75D2808BB}" srcOrd="4" destOrd="0" presId="urn:microsoft.com/office/officeart/2005/8/layout/hList1"/>
    <dgm:cxn modelId="{C943A732-3513-4930-8C77-3D59A577DCA3}" type="presParOf" srcId="{5CCA8249-6609-4DEC-A81A-9AD75D2808BB}" destId="{1A801A5D-90C2-4AAD-A5A6-1A7088B2AAB8}" srcOrd="0" destOrd="0" presId="urn:microsoft.com/office/officeart/2005/8/layout/hList1"/>
    <dgm:cxn modelId="{45EAD66F-D63F-4DB9-8DC9-D610F6C11EB2}" type="presParOf" srcId="{5CCA8249-6609-4DEC-A81A-9AD75D2808BB}" destId="{CE284E02-305E-4254-8B7C-69498E1E16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7BE0F-A55F-4D6F-8332-EA142D02862B}">
      <dsp:nvSpPr>
        <dsp:cNvPr id="0" name=""/>
        <dsp:cNvSpPr/>
      </dsp:nvSpPr>
      <dsp:spPr>
        <a:xfrm>
          <a:off x="3640" y="203738"/>
          <a:ext cx="3549811" cy="8928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Candara" panose="020E0502030303020204" pitchFamily="34" charset="0"/>
            </a:rPr>
            <a:t>User Testing</a:t>
          </a:r>
        </a:p>
      </dsp:txBody>
      <dsp:txXfrm>
        <a:off x="3640" y="203738"/>
        <a:ext cx="3549811" cy="892800"/>
      </dsp:txXfrm>
    </dsp:sp>
    <dsp:sp modelId="{10EA4D31-1340-43E9-8D03-27D0C537FFC9}">
      <dsp:nvSpPr>
        <dsp:cNvPr id="0" name=""/>
        <dsp:cNvSpPr/>
      </dsp:nvSpPr>
      <dsp:spPr>
        <a:xfrm>
          <a:off x="3640" y="1096538"/>
          <a:ext cx="3549811" cy="344634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b="0" i="0" kern="1200" dirty="0">
              <a:latin typeface="Candara" panose="020E0502030303020204" pitchFamily="34" charset="0"/>
            </a:rPr>
            <a:t>Testing the prototype with real users to gather feedback and identify usability issues.</a:t>
          </a:r>
          <a:endParaRPr lang="en-US" sz="3100" kern="1200" dirty="0">
            <a:latin typeface="Candara" panose="020E0502030303020204" pitchFamily="34" charset="0"/>
          </a:endParaRPr>
        </a:p>
      </dsp:txBody>
      <dsp:txXfrm>
        <a:off x="3640" y="1096538"/>
        <a:ext cx="3549811" cy="3446347"/>
      </dsp:txXfrm>
    </dsp:sp>
    <dsp:sp modelId="{B4BE7516-06A3-409A-9313-2F44E0970C58}">
      <dsp:nvSpPr>
        <dsp:cNvPr id="0" name=""/>
        <dsp:cNvSpPr/>
      </dsp:nvSpPr>
      <dsp:spPr>
        <a:xfrm>
          <a:off x="4050425" y="203738"/>
          <a:ext cx="3549811" cy="8928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b="1" i="0" kern="1200" dirty="0">
              <a:latin typeface="Candara" panose="020E0502030303020204" pitchFamily="34" charset="0"/>
            </a:rPr>
            <a:t>A/B Testing</a:t>
          </a:r>
          <a:endParaRPr lang="en-US" sz="3100" b="1" kern="1200" dirty="0">
            <a:latin typeface="Candara" panose="020E0502030303020204" pitchFamily="34" charset="0"/>
          </a:endParaRPr>
        </a:p>
      </dsp:txBody>
      <dsp:txXfrm>
        <a:off x="4050425" y="203738"/>
        <a:ext cx="3549811" cy="892800"/>
      </dsp:txXfrm>
    </dsp:sp>
    <dsp:sp modelId="{B3190B89-B3BA-4AD0-BA09-E229B0FC4D2D}">
      <dsp:nvSpPr>
        <dsp:cNvPr id="0" name=""/>
        <dsp:cNvSpPr/>
      </dsp:nvSpPr>
      <dsp:spPr>
        <a:xfrm>
          <a:off x="4050425" y="1096538"/>
          <a:ext cx="3549811" cy="344634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b="0" i="0" kern="1200" dirty="0">
              <a:latin typeface="Candara" panose="020E0502030303020204" pitchFamily="34" charset="0"/>
            </a:rPr>
            <a:t>Testing two versions of a prototype to compare user behavior and preferences.</a:t>
          </a:r>
          <a:endParaRPr lang="en-US" sz="3100" kern="1200" dirty="0">
            <a:latin typeface="Candara" panose="020E0502030303020204" pitchFamily="34" charset="0"/>
          </a:endParaRPr>
        </a:p>
      </dsp:txBody>
      <dsp:txXfrm>
        <a:off x="4050425" y="1096538"/>
        <a:ext cx="3549811" cy="3446347"/>
      </dsp:txXfrm>
    </dsp:sp>
    <dsp:sp modelId="{1A801A5D-90C2-4AAD-A5A6-1A7088B2AAB8}">
      <dsp:nvSpPr>
        <dsp:cNvPr id="0" name=""/>
        <dsp:cNvSpPr/>
      </dsp:nvSpPr>
      <dsp:spPr>
        <a:xfrm>
          <a:off x="8097210" y="203738"/>
          <a:ext cx="3549811" cy="8928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Candara" panose="020E0502030303020204" pitchFamily="34" charset="0"/>
            </a:rPr>
            <a:t>Unit Testing</a:t>
          </a:r>
        </a:p>
      </dsp:txBody>
      <dsp:txXfrm>
        <a:off x="8097210" y="203738"/>
        <a:ext cx="3549811" cy="892800"/>
      </dsp:txXfrm>
    </dsp:sp>
    <dsp:sp modelId="{CE284E02-305E-4254-8B7C-69498E1E16FD}">
      <dsp:nvSpPr>
        <dsp:cNvPr id="0" name=""/>
        <dsp:cNvSpPr/>
      </dsp:nvSpPr>
      <dsp:spPr>
        <a:xfrm>
          <a:off x="8097210" y="1096538"/>
          <a:ext cx="3549811" cy="344634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b="0" i="0" kern="1200" dirty="0">
              <a:latin typeface="Candara" panose="020E0502030303020204" pitchFamily="34" charset="0"/>
            </a:rPr>
            <a:t>Testing individual components or units of the prototype to ensure they function correctly.</a:t>
          </a:r>
          <a:endParaRPr lang="en-US" sz="3100" kern="1200" dirty="0">
            <a:latin typeface="Candara" panose="020E0502030303020204" pitchFamily="34" charset="0"/>
          </a:endParaRPr>
        </a:p>
      </dsp:txBody>
      <dsp:txXfrm>
        <a:off x="8097210" y="1096538"/>
        <a:ext cx="3549811" cy="34463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7BE0F-A55F-4D6F-8332-EA142D02862B}">
      <dsp:nvSpPr>
        <dsp:cNvPr id="0" name=""/>
        <dsp:cNvSpPr/>
      </dsp:nvSpPr>
      <dsp:spPr>
        <a:xfrm>
          <a:off x="3640" y="32575"/>
          <a:ext cx="3549811" cy="105447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i="0" kern="1200" dirty="0">
              <a:latin typeface="Candara" panose="020E0502030303020204" pitchFamily="34" charset="0"/>
            </a:rPr>
            <a:t>Iterative Development</a:t>
          </a:r>
          <a:endParaRPr lang="en-US" sz="2900" b="1" kern="1200" dirty="0">
            <a:latin typeface="Candara" panose="020E0502030303020204" pitchFamily="34" charset="0"/>
          </a:endParaRPr>
        </a:p>
      </dsp:txBody>
      <dsp:txXfrm>
        <a:off x="3640" y="32575"/>
        <a:ext cx="3549811" cy="1054471"/>
      </dsp:txXfrm>
    </dsp:sp>
    <dsp:sp modelId="{10EA4D31-1340-43E9-8D03-27D0C537FFC9}">
      <dsp:nvSpPr>
        <dsp:cNvPr id="0" name=""/>
        <dsp:cNvSpPr/>
      </dsp:nvSpPr>
      <dsp:spPr>
        <a:xfrm>
          <a:off x="3640" y="1087046"/>
          <a:ext cx="3549811" cy="362700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b="0" i="0" kern="1200" dirty="0">
              <a:latin typeface="Candara" panose="020E0502030303020204" pitchFamily="34" charset="0"/>
            </a:rPr>
            <a:t>Building and refining a product incrementally, with feedback from customers and stakeholders.</a:t>
          </a:r>
          <a:endParaRPr lang="en-US" sz="2900" kern="1200" dirty="0">
            <a:latin typeface="Candara" panose="020E0502030303020204" pitchFamily="34" charset="0"/>
          </a:endParaRPr>
        </a:p>
      </dsp:txBody>
      <dsp:txXfrm>
        <a:off x="3640" y="1087046"/>
        <a:ext cx="3549811" cy="3627002"/>
      </dsp:txXfrm>
    </dsp:sp>
    <dsp:sp modelId="{B4BE7516-06A3-409A-9313-2F44E0970C58}">
      <dsp:nvSpPr>
        <dsp:cNvPr id="0" name=""/>
        <dsp:cNvSpPr/>
      </dsp:nvSpPr>
      <dsp:spPr>
        <a:xfrm>
          <a:off x="4050425" y="32575"/>
          <a:ext cx="3549811" cy="105447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i="0" kern="1200" dirty="0">
              <a:latin typeface="Candara" panose="020E0502030303020204" pitchFamily="34" charset="0"/>
            </a:rPr>
            <a:t>Customer Feedback</a:t>
          </a:r>
          <a:endParaRPr lang="en-US" sz="2900" b="1" kern="1200" dirty="0">
            <a:latin typeface="Candara" panose="020E0502030303020204" pitchFamily="34" charset="0"/>
          </a:endParaRPr>
        </a:p>
      </dsp:txBody>
      <dsp:txXfrm>
        <a:off x="4050425" y="32575"/>
        <a:ext cx="3549811" cy="1054471"/>
      </dsp:txXfrm>
    </dsp:sp>
    <dsp:sp modelId="{B3190B89-B3BA-4AD0-BA09-E229B0FC4D2D}">
      <dsp:nvSpPr>
        <dsp:cNvPr id="0" name=""/>
        <dsp:cNvSpPr/>
      </dsp:nvSpPr>
      <dsp:spPr>
        <a:xfrm>
          <a:off x="4050425" y="1087046"/>
          <a:ext cx="3549811" cy="362700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b="0" i="0" kern="1200">
              <a:latin typeface="Candara" panose="020E0502030303020204" pitchFamily="34" charset="0"/>
            </a:rPr>
            <a:t>Gathering insights from early customers to validate product assumptions and guide product development.</a:t>
          </a:r>
          <a:endParaRPr lang="en-US" sz="2900" kern="1200" dirty="0">
            <a:latin typeface="Candara" panose="020E0502030303020204" pitchFamily="34" charset="0"/>
          </a:endParaRPr>
        </a:p>
      </dsp:txBody>
      <dsp:txXfrm>
        <a:off x="4050425" y="1087046"/>
        <a:ext cx="3549811" cy="3627002"/>
      </dsp:txXfrm>
    </dsp:sp>
    <dsp:sp modelId="{1A801A5D-90C2-4AAD-A5A6-1A7088B2AAB8}">
      <dsp:nvSpPr>
        <dsp:cNvPr id="0" name=""/>
        <dsp:cNvSpPr/>
      </dsp:nvSpPr>
      <dsp:spPr>
        <a:xfrm>
          <a:off x="8097210" y="32575"/>
          <a:ext cx="3549811" cy="105447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i="0" kern="1200" dirty="0">
              <a:latin typeface="Candara" panose="020E0502030303020204" pitchFamily="34" charset="0"/>
            </a:rPr>
            <a:t>Minimizing Waste</a:t>
          </a:r>
          <a:endParaRPr lang="en-US" sz="2900" b="1" kern="1200" dirty="0">
            <a:latin typeface="Candara" panose="020E0502030303020204" pitchFamily="34" charset="0"/>
          </a:endParaRPr>
        </a:p>
      </dsp:txBody>
      <dsp:txXfrm>
        <a:off x="8097210" y="32575"/>
        <a:ext cx="3549811" cy="1054471"/>
      </dsp:txXfrm>
    </dsp:sp>
    <dsp:sp modelId="{CE284E02-305E-4254-8B7C-69498E1E16FD}">
      <dsp:nvSpPr>
        <dsp:cNvPr id="0" name=""/>
        <dsp:cNvSpPr/>
      </dsp:nvSpPr>
      <dsp:spPr>
        <a:xfrm>
          <a:off x="8097210" y="1087046"/>
          <a:ext cx="3549811" cy="362700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b="0" i="0" kern="1200" dirty="0">
              <a:latin typeface="Candara" panose="020E0502030303020204" pitchFamily="34" charset="0"/>
            </a:rPr>
            <a:t>Avoiding unnecessary work and resources by focusing on the most valuable features and iteratively refining the product.</a:t>
          </a:r>
          <a:endParaRPr lang="en-US" sz="2900" kern="1200" dirty="0">
            <a:latin typeface="Candara" panose="020E0502030303020204" pitchFamily="34" charset="0"/>
          </a:endParaRPr>
        </a:p>
      </dsp:txBody>
      <dsp:txXfrm>
        <a:off x="8097210" y="1087046"/>
        <a:ext cx="3549811" cy="362700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1/30/2024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1/30/2024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1/30/2024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1/30/2024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Development and Prototyping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Agile and Lean Principles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20837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Core Concepts</a:t>
            </a:r>
          </a:p>
        </p:txBody>
      </p:sp>
      <p:sp>
        <p:nvSpPr>
          <p:cNvPr id="3" name="Content Placeholder 2"/>
          <p:cNvSpPr>
            <a:spLocks noGrp="1"/>
          </p:cNvSpPr>
          <p:nvPr>
            <p:ph idx="1"/>
          </p:nvPr>
        </p:nvSpPr>
        <p:spPr/>
        <p:txBody>
          <a:bodyPr/>
          <a:lstStyle/>
          <a:p>
            <a:r>
              <a:rPr lang="en-US" dirty="0"/>
              <a:t>Agile and Lean are two methodologies that share similar principles and aim to improve software development processes.</a:t>
            </a:r>
          </a:p>
          <a:p>
            <a:r>
              <a:rPr lang="en-US" dirty="0"/>
              <a:t>Agile focuses on iterative development, customer satisfaction, and team collaboration.</a:t>
            </a:r>
          </a:p>
          <a:p>
            <a:r>
              <a:rPr lang="en-US" dirty="0"/>
              <a:t>Lean emphasizes eliminating waste, continuous improvement, and customer value.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411890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1026" name="Picture 2" descr="Agile Development. Agile software development refer to a… | by Davin Iddo |  Moodah POS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13513" r="12470"/>
          <a:stretch/>
        </p:blipFill>
        <p:spPr bwMode="auto">
          <a:xfrm>
            <a:off x="1149791" y="1673806"/>
            <a:ext cx="3313569" cy="3286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We Align Lean Principles in Our Software Development Process"/>
          <p:cNvPicPr>
            <a:picLocks noChangeAspect="1" noChangeArrowheads="1"/>
          </p:cNvPicPr>
          <p:nvPr/>
        </p:nvPicPr>
        <p:blipFill rotWithShape="1">
          <a:blip r:embed="rId3">
            <a:extLst>
              <a:ext uri="{28A0092B-C50C-407E-A947-70E740481C1C}">
                <a14:useLocalDpi xmlns:a14="http://schemas.microsoft.com/office/drawing/2010/main" val="0"/>
              </a:ext>
            </a:extLst>
          </a:blip>
          <a:srcRect t="15128" b="2872"/>
          <a:stretch/>
        </p:blipFill>
        <p:spPr bwMode="auto">
          <a:xfrm>
            <a:off x="5297822" y="1774478"/>
            <a:ext cx="6126299" cy="338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2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Development</a:t>
            </a:r>
          </a:p>
        </p:txBody>
      </p:sp>
      <p:sp>
        <p:nvSpPr>
          <p:cNvPr id="3" name="Content Placeholder 2"/>
          <p:cNvSpPr>
            <a:spLocks noGrp="1"/>
          </p:cNvSpPr>
          <p:nvPr>
            <p:ph idx="1"/>
          </p:nvPr>
        </p:nvSpPr>
        <p:spPr/>
        <p:txBody>
          <a:bodyPr/>
          <a:lstStyle/>
          <a:p>
            <a:r>
              <a:rPr lang="en-US" dirty="0"/>
              <a:t>Breaking down the development process into smaller, manageable chunks, and continuously improving them.</a:t>
            </a:r>
          </a:p>
          <a:p>
            <a:r>
              <a:rPr lang="en-US" dirty="0"/>
              <a:t>Key benefits</a:t>
            </a:r>
          </a:p>
          <a:p>
            <a:pPr lvl="1"/>
            <a:r>
              <a:rPr lang="en-US" dirty="0"/>
              <a:t>Faster time-to-market, lower risk, and increased adaptability to changing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2050" name="Picture 2" descr="What is a Sprint in S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6321" y="3181750"/>
            <a:ext cx="6334632" cy="331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75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Improvement</a:t>
            </a:r>
          </a:p>
        </p:txBody>
      </p:sp>
      <p:sp>
        <p:nvSpPr>
          <p:cNvPr id="3" name="Content Placeholder 2"/>
          <p:cNvSpPr>
            <a:spLocks noGrp="1"/>
          </p:cNvSpPr>
          <p:nvPr>
            <p:ph idx="1"/>
          </p:nvPr>
        </p:nvSpPr>
        <p:spPr/>
        <p:txBody>
          <a:bodyPr/>
          <a:lstStyle/>
          <a:p>
            <a:r>
              <a:rPr lang="en-US" dirty="0"/>
              <a:t>Regularly analyzing and optimizing processes, tools, and techniques to increase efficiency and quality.</a:t>
            </a:r>
          </a:p>
          <a:p>
            <a:r>
              <a:rPr lang="en-US" dirty="0"/>
              <a:t>Key benefits</a:t>
            </a:r>
          </a:p>
          <a:p>
            <a:pPr lvl="1"/>
            <a:r>
              <a:rPr lang="en-US" dirty="0"/>
              <a:t>Improved productivity, reduced errors, and increased customer satisfaction.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3074" name="Picture 2" descr="Scrum Fundamentals: What is a Sprint Retrospective? [Infograph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31" y="3185210"/>
            <a:ext cx="4688029" cy="330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30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Feedback</a:t>
            </a:r>
          </a:p>
        </p:txBody>
      </p:sp>
      <p:sp>
        <p:nvSpPr>
          <p:cNvPr id="3" name="Content Placeholder 2"/>
          <p:cNvSpPr>
            <a:spLocks noGrp="1"/>
          </p:cNvSpPr>
          <p:nvPr>
            <p:ph idx="1"/>
          </p:nvPr>
        </p:nvSpPr>
        <p:spPr/>
        <p:txBody>
          <a:bodyPr/>
          <a:lstStyle/>
          <a:p>
            <a:r>
              <a:rPr lang="en-US" dirty="0"/>
              <a:t>Gathering insights and feedback from customers to validate assumptions and improve the product.</a:t>
            </a:r>
          </a:p>
          <a:p>
            <a:r>
              <a:rPr lang="en-US" dirty="0"/>
              <a:t>Key benefits</a:t>
            </a:r>
          </a:p>
          <a:p>
            <a:pPr lvl="1"/>
            <a:r>
              <a:rPr lang="en-US" dirty="0"/>
              <a:t>Better alignment with customer needs, increased customer satisfaction, and improved product-market fit.</a:t>
            </a:r>
          </a:p>
          <a:p>
            <a:r>
              <a:rPr lang="en-US" dirty="0"/>
              <a:t>Example: User testing, customer interviews, and feedback sessions.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18301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1026" name="Picture 2" descr="Product Feedback: 4 Steps to Improve Your Products | Maze">
            <a:extLst>
              <a:ext uri="{FF2B5EF4-FFF2-40B4-BE49-F238E27FC236}">
                <a16:creationId xmlns:a16="http://schemas.microsoft.com/office/drawing/2014/main" id="{0EE0F222-5C16-467F-B3BC-52BD21A110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47" t="7381" r="4214" b="6363"/>
          <a:stretch/>
        </p:blipFill>
        <p:spPr bwMode="auto">
          <a:xfrm>
            <a:off x="1133856" y="1303700"/>
            <a:ext cx="9208008" cy="487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54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Waste</a:t>
            </a:r>
          </a:p>
        </p:txBody>
      </p:sp>
      <p:sp>
        <p:nvSpPr>
          <p:cNvPr id="3" name="Content Placeholder 2"/>
          <p:cNvSpPr>
            <a:spLocks noGrp="1"/>
          </p:cNvSpPr>
          <p:nvPr>
            <p:ph idx="1"/>
          </p:nvPr>
        </p:nvSpPr>
        <p:spPr/>
        <p:txBody>
          <a:bodyPr/>
          <a:lstStyle/>
          <a:p>
            <a:r>
              <a:rPr lang="en-US" dirty="0"/>
              <a:t>Any activity that does not add value to the product or service.</a:t>
            </a:r>
          </a:p>
          <a:p>
            <a:r>
              <a:rPr lang="en-US" dirty="0"/>
              <a:t>Types of waste</a:t>
            </a:r>
          </a:p>
          <a:p>
            <a:pPr lvl="1"/>
            <a:r>
              <a:rPr lang="en-US" dirty="0"/>
              <a:t>Extra processes, unnecessary features, excessive meetings, and unnecessary overhead.</a:t>
            </a:r>
          </a:p>
          <a:p>
            <a:r>
              <a:rPr lang="en-US" dirty="0"/>
              <a:t>Key benefits</a:t>
            </a:r>
          </a:p>
          <a:p>
            <a:pPr lvl="1"/>
            <a:r>
              <a:rPr lang="en-US" dirty="0"/>
              <a:t>Reduced costs, increased efficiency, and faster time-to-market.</a:t>
            </a:r>
          </a:p>
          <a:p>
            <a:r>
              <a:rPr lang="en-US" dirty="0"/>
              <a:t>Example: Identifying and eliminating unnecessary steps in the development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801868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Methodologies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4098" name="Picture 2" descr="Top 10 Most Popular Agile Methodologies and Frameworks | LITSLINK Blog"/>
          <p:cNvPicPr>
            <a:picLocks noChangeAspect="1" noChangeArrowheads="1"/>
          </p:cNvPicPr>
          <p:nvPr/>
        </p:nvPicPr>
        <p:blipFill rotWithShape="1">
          <a:blip r:embed="rId2">
            <a:extLst>
              <a:ext uri="{28A0092B-C50C-407E-A947-70E740481C1C}">
                <a14:useLocalDpi xmlns:a14="http://schemas.microsoft.com/office/drawing/2010/main" val="0"/>
              </a:ext>
            </a:extLst>
          </a:blip>
          <a:srcRect l="3358" t="8444" r="4608" b="6670"/>
          <a:stretch/>
        </p:blipFill>
        <p:spPr bwMode="auto">
          <a:xfrm>
            <a:off x="1765426" y="1403287"/>
            <a:ext cx="7877176" cy="4843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166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244C-B592-4F6F-8093-F60638715D1D}"/>
              </a:ext>
            </a:extLst>
          </p:cNvPr>
          <p:cNvSpPr>
            <a:spLocks noGrp="1"/>
          </p:cNvSpPr>
          <p:nvPr>
            <p:ph type="title"/>
          </p:nvPr>
        </p:nvSpPr>
        <p:spPr/>
        <p:txBody>
          <a:bodyPr/>
          <a:lstStyle/>
          <a:p>
            <a:r>
              <a:rPr lang="en-US" dirty="0"/>
              <a:t>Agile Teams</a:t>
            </a:r>
          </a:p>
        </p:txBody>
      </p:sp>
      <p:pic>
        <p:nvPicPr>
          <p:cNvPr id="7" name="Content Placeholder 6">
            <a:extLst>
              <a:ext uri="{FF2B5EF4-FFF2-40B4-BE49-F238E27FC236}">
                <a16:creationId xmlns:a16="http://schemas.microsoft.com/office/drawing/2014/main" id="{0FBBA06E-93EA-4904-A8F9-402A54377D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57902" y="1406525"/>
            <a:ext cx="6030183" cy="4746625"/>
          </a:xfrm>
        </p:spPr>
      </p:pic>
      <p:sp>
        <p:nvSpPr>
          <p:cNvPr id="4" name="Slide Number Placeholder 3">
            <a:extLst>
              <a:ext uri="{FF2B5EF4-FFF2-40B4-BE49-F238E27FC236}">
                <a16:creationId xmlns:a16="http://schemas.microsoft.com/office/drawing/2014/main" id="{944AA5B7-0F87-4611-ADD4-DC713A0736C4}"/>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83701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Overview</a:t>
            </a:r>
          </a:p>
          <a:p>
            <a:r>
              <a:rPr lang="en-US" dirty="0"/>
              <a:t>Agile and Lean Principles</a:t>
            </a:r>
          </a:p>
          <a:p>
            <a:r>
              <a:rPr lang="en-US" dirty="0"/>
              <a:t>Prototyping and Testing</a:t>
            </a:r>
          </a:p>
          <a:p>
            <a:r>
              <a:rPr lang="en-US" dirty="0"/>
              <a:t>DevOps</a:t>
            </a:r>
          </a:p>
          <a:p>
            <a:r>
              <a:rPr lang="en-US" dirty="0"/>
              <a:t>Cloud-based Development and Containerization</a:t>
            </a:r>
          </a:p>
          <a:p>
            <a:r>
              <a:rPr lang="en-US" dirty="0"/>
              <a:t>MVP and Customer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05679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38FF-05AF-4C06-AE88-870EA5940A0D}"/>
              </a:ext>
            </a:extLst>
          </p:cNvPr>
          <p:cNvSpPr>
            <a:spLocks noGrp="1"/>
          </p:cNvSpPr>
          <p:nvPr>
            <p:ph type="title"/>
          </p:nvPr>
        </p:nvSpPr>
        <p:spPr/>
        <p:txBody>
          <a:bodyPr/>
          <a:lstStyle/>
          <a:p>
            <a:r>
              <a:rPr lang="en-US" dirty="0"/>
              <a:t>Lean Development </a:t>
            </a:r>
          </a:p>
        </p:txBody>
      </p:sp>
      <p:sp>
        <p:nvSpPr>
          <p:cNvPr id="3" name="Content Placeholder 2">
            <a:extLst>
              <a:ext uri="{FF2B5EF4-FFF2-40B4-BE49-F238E27FC236}">
                <a16:creationId xmlns:a16="http://schemas.microsoft.com/office/drawing/2014/main" id="{3C22CCD5-2E5F-47ED-BCFA-58C6099712F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FA8A0A2-475C-4ADB-9F15-C3341D6E3FED}"/>
              </a:ext>
            </a:extLst>
          </p:cNvPr>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2050" name="Picture 2" descr="The 7 Principles of Lean Software Development">
            <a:extLst>
              <a:ext uri="{FF2B5EF4-FFF2-40B4-BE49-F238E27FC236}">
                <a16:creationId xmlns:a16="http://schemas.microsoft.com/office/drawing/2014/main" id="{2AFC5344-4AC8-410C-8FBE-58377DC176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41" t="5512" r="2106" b="18322"/>
          <a:stretch/>
        </p:blipFill>
        <p:spPr bwMode="auto">
          <a:xfrm>
            <a:off x="1106424" y="1321771"/>
            <a:ext cx="9491472" cy="5056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739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 Principles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pic>
        <p:nvPicPr>
          <p:cNvPr id="5124" name="Picture 4" descr="Define || Measure || Analyze || Improve ||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42" y="813627"/>
            <a:ext cx="10796303" cy="6072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826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36BD-4748-429E-AE20-F708DB8F1B01}"/>
              </a:ext>
            </a:extLst>
          </p:cNvPr>
          <p:cNvSpPr>
            <a:spLocks noGrp="1"/>
          </p:cNvSpPr>
          <p:nvPr>
            <p:ph type="title"/>
          </p:nvPr>
        </p:nvSpPr>
        <p:spPr/>
        <p:txBody>
          <a:bodyPr/>
          <a:lstStyle/>
          <a:p>
            <a:r>
              <a:rPr lang="en-US" dirty="0"/>
              <a:t>Lean Teams</a:t>
            </a:r>
          </a:p>
        </p:txBody>
      </p:sp>
      <p:sp>
        <p:nvSpPr>
          <p:cNvPr id="3" name="Content Placeholder 2">
            <a:extLst>
              <a:ext uri="{FF2B5EF4-FFF2-40B4-BE49-F238E27FC236}">
                <a16:creationId xmlns:a16="http://schemas.microsoft.com/office/drawing/2014/main" id="{D24C7487-E719-4DEB-97D8-50247FD3A8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A8AF7A2-9739-4992-9980-394AF0945FEB}"/>
              </a:ext>
            </a:extLst>
          </p:cNvPr>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1030" name="Picture 6" descr="Principles+of+Lean+Manufacturing+2.webp [webp-to-png output image]">
            <a:extLst>
              <a:ext uri="{FF2B5EF4-FFF2-40B4-BE49-F238E27FC236}">
                <a16:creationId xmlns:a16="http://schemas.microsoft.com/office/drawing/2014/main" id="{2F083D90-9C1C-44EE-9225-DF6F81AE1D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694"/>
          <a:stretch/>
        </p:blipFill>
        <p:spPr bwMode="auto">
          <a:xfrm>
            <a:off x="2705809" y="1823121"/>
            <a:ext cx="6934200" cy="3913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4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Agile and Lean Principles</a:t>
            </a:r>
          </a:p>
        </p:txBody>
      </p:sp>
      <p:sp>
        <p:nvSpPr>
          <p:cNvPr id="3" name="Content Placeholder 2"/>
          <p:cNvSpPr>
            <a:spLocks noGrp="1"/>
          </p:cNvSpPr>
          <p:nvPr>
            <p:ph idx="1"/>
          </p:nvPr>
        </p:nvSpPr>
        <p:spPr/>
        <p:txBody>
          <a:bodyPr/>
          <a:lstStyle/>
          <a:p>
            <a:r>
              <a:rPr lang="en-US" dirty="0"/>
              <a:t>Key strategies</a:t>
            </a:r>
          </a:p>
          <a:p>
            <a:pPr lvl="1"/>
            <a:r>
              <a:rPr lang="en-US" dirty="0"/>
              <a:t>Start small</a:t>
            </a:r>
          </a:p>
          <a:p>
            <a:pPr lvl="1"/>
            <a:r>
              <a:rPr lang="en-US" dirty="0"/>
              <a:t>train the team</a:t>
            </a:r>
          </a:p>
          <a:p>
            <a:pPr lvl="1"/>
            <a:r>
              <a:rPr lang="en-US" dirty="0"/>
              <a:t>set clear goals, and </a:t>
            </a:r>
          </a:p>
          <a:p>
            <a:pPr lvl="1"/>
            <a:r>
              <a:rPr lang="en-US" dirty="0"/>
              <a:t>continuously improve.</a:t>
            </a:r>
          </a:p>
          <a:p>
            <a:r>
              <a:rPr lang="en-US" dirty="0"/>
              <a:t>Importance of leadership buy-in and involvement.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46400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Prototyping and Testing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005745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Importance of Prototyping</a:t>
            </a:r>
          </a:p>
        </p:txBody>
      </p:sp>
      <p:sp>
        <p:nvSpPr>
          <p:cNvPr id="3" name="Content Placeholder 2"/>
          <p:cNvSpPr>
            <a:spLocks noGrp="1"/>
          </p:cNvSpPr>
          <p:nvPr>
            <p:ph idx="1"/>
          </p:nvPr>
        </p:nvSpPr>
        <p:spPr/>
        <p:txBody>
          <a:bodyPr/>
          <a:lstStyle/>
          <a:p>
            <a:r>
              <a:rPr lang="en-US" dirty="0"/>
              <a:t>A preliminary version of a product or service that is used to test and validate assumptions.</a:t>
            </a:r>
          </a:p>
          <a:p>
            <a:r>
              <a:rPr lang="en-US" dirty="0"/>
              <a:t>Allows for early detection of errors, gathers feedback from users, and reduces the risk of investing in a faulty product.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6148" name="Picture 4" descr="Rapid Protoyping- The Complete Guide - Cuelogic An LTI Company"/>
          <p:cNvPicPr>
            <a:picLocks noChangeAspect="1" noChangeArrowheads="1"/>
          </p:cNvPicPr>
          <p:nvPr/>
        </p:nvPicPr>
        <p:blipFill rotWithShape="1">
          <a:blip r:embed="rId2">
            <a:extLst>
              <a:ext uri="{28A0092B-C50C-407E-A947-70E740481C1C}">
                <a14:useLocalDpi xmlns:a14="http://schemas.microsoft.com/office/drawing/2010/main" val="0"/>
              </a:ext>
            </a:extLst>
          </a:blip>
          <a:srcRect l="23931" t="12515" r="21211" b="14885"/>
          <a:stretch/>
        </p:blipFill>
        <p:spPr bwMode="auto">
          <a:xfrm>
            <a:off x="5975288" y="3331675"/>
            <a:ext cx="4659026" cy="31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751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Prototypes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pic>
        <p:nvPicPr>
          <p:cNvPr id="7170" name="Picture 2" descr="The 4 Different Types of Product Prototypes — Refo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193" y="1406880"/>
            <a:ext cx="9294415" cy="487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626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Methods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71954093"/>
              </p:ext>
            </p:extLst>
          </p:nvPr>
        </p:nvGraphicFramePr>
        <p:xfrm>
          <a:off x="347663" y="1406525"/>
          <a:ext cx="11650662" cy="4746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417998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Identifies usability issues, validates assumptions, and provides valuable feedback.</a:t>
            </a:r>
          </a:p>
          <a:p>
            <a:r>
              <a:rPr lang="en-US" dirty="0"/>
              <a:t>Recruiting users, creating test scenarios, and setting up equipment.</a:t>
            </a:r>
          </a:p>
          <a:p>
            <a:r>
              <a:rPr lang="en-US" dirty="0"/>
              <a:t>Observing users, asking questions, and gathering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8194" name="Picture 2" descr="User Testing: The Ultimate 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406" y="4243588"/>
            <a:ext cx="4554239" cy="210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41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a:t>
            </a:r>
          </a:p>
        </p:txBody>
      </p:sp>
      <p:sp>
        <p:nvSpPr>
          <p:cNvPr id="3" name="Content Placeholder 2"/>
          <p:cNvSpPr>
            <a:spLocks noGrp="1"/>
          </p:cNvSpPr>
          <p:nvPr>
            <p:ph idx="1"/>
          </p:nvPr>
        </p:nvSpPr>
        <p:spPr/>
        <p:txBody>
          <a:bodyPr/>
          <a:lstStyle/>
          <a:p>
            <a:r>
              <a:rPr lang="en-US" dirty="0"/>
              <a:t>Testing two versions of a prototype to compare user behavior and preferences.</a:t>
            </a:r>
          </a:p>
          <a:p>
            <a:r>
              <a:rPr lang="en-US" dirty="0"/>
              <a:t>Identifies which version performs better, validates assumptions, and provides valuable feedback.</a:t>
            </a:r>
          </a:p>
          <a:p>
            <a:r>
              <a:rPr lang="en-US" dirty="0"/>
              <a:t>Defining the test scope, creating test variants, and setting up tracking and analysis tools.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9218" name="Picture 2" descr="How to conduct A/B Testing?. The idea of A/B testing is to present… | by  Isak Kabir | Towards Data Science"/>
          <p:cNvPicPr>
            <a:picLocks noChangeAspect="1" noChangeArrowheads="1"/>
          </p:cNvPicPr>
          <p:nvPr/>
        </p:nvPicPr>
        <p:blipFill rotWithShape="1">
          <a:blip r:embed="rId2">
            <a:extLst>
              <a:ext uri="{28A0092B-C50C-407E-A947-70E740481C1C}">
                <a14:useLocalDpi xmlns:a14="http://schemas.microsoft.com/office/drawing/2010/main" val="0"/>
              </a:ext>
            </a:extLst>
          </a:blip>
          <a:srcRect l="2245" t="4647" b="12569"/>
          <a:stretch/>
        </p:blipFill>
        <p:spPr bwMode="auto">
          <a:xfrm>
            <a:off x="4046900" y="3779925"/>
            <a:ext cx="6590923" cy="271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50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5932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Testing individual components or units of the prototype to ensure they function correctly.</a:t>
            </a:r>
          </a:p>
          <a:p>
            <a:r>
              <a:rPr lang="en-US" dirty="0"/>
              <a:t>Identifies bugs and issues early on, reduces the risk of system failures, and improves overall quality.</a:t>
            </a:r>
          </a:p>
          <a:p>
            <a:r>
              <a:rPr lang="en-US" dirty="0"/>
              <a:t>Defining test cases, creating test data, and setting up testing environments.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10242" name="Picture 2" descr="Unit Testing vs Integration Testing: An in-depth comparis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763" r="13741"/>
          <a:stretch/>
        </p:blipFill>
        <p:spPr bwMode="auto">
          <a:xfrm>
            <a:off x="7795034" y="3739081"/>
            <a:ext cx="3087257" cy="278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62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 and Testing in Agile Development</a:t>
            </a:r>
          </a:p>
        </p:txBody>
      </p:sp>
      <p:sp>
        <p:nvSpPr>
          <p:cNvPr id="3" name="Content Placeholder 2"/>
          <p:cNvSpPr>
            <a:spLocks noGrp="1"/>
          </p:cNvSpPr>
          <p:nvPr>
            <p:ph idx="1"/>
          </p:nvPr>
        </p:nvSpPr>
        <p:spPr/>
        <p:txBody>
          <a:bodyPr/>
          <a:lstStyle/>
          <a:p>
            <a:r>
              <a:rPr lang="en-US" dirty="0"/>
              <a:t>Integrating prototyping and testing into Agile development</a:t>
            </a:r>
          </a:p>
          <a:p>
            <a:pPr lvl="1"/>
            <a:r>
              <a:rPr lang="en-US" dirty="0"/>
              <a:t>Iterative development, continuous improvement, and customer feedback.</a:t>
            </a:r>
          </a:p>
          <a:p>
            <a:r>
              <a:rPr lang="en-US" dirty="0"/>
              <a:t>Benefits of combining prototyping and testing in Agile development</a:t>
            </a:r>
          </a:p>
          <a:p>
            <a:pPr lvl="1"/>
            <a:r>
              <a:rPr lang="en-US" dirty="0"/>
              <a:t>Faster time-to-market, higher quality, and increased customer satisfaction.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374571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DevOps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477929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a:t>
            </a:r>
          </a:p>
        </p:txBody>
      </p:sp>
      <p:sp>
        <p:nvSpPr>
          <p:cNvPr id="3" name="Content Placeholder 2"/>
          <p:cNvSpPr>
            <a:spLocks noGrp="1"/>
          </p:cNvSpPr>
          <p:nvPr>
            <p:ph idx="1"/>
          </p:nvPr>
        </p:nvSpPr>
        <p:spPr>
          <a:xfrm>
            <a:off x="347527" y="1406880"/>
            <a:ext cx="6080434" cy="4746091"/>
          </a:xfrm>
        </p:spPr>
        <p:txBody>
          <a:bodyPr/>
          <a:lstStyle/>
          <a:p>
            <a:r>
              <a:rPr lang="en-US" dirty="0"/>
              <a:t>A set of practices that emphasizes collaboration and communication between development and operations teams.</a:t>
            </a:r>
          </a:p>
          <a:p>
            <a:r>
              <a:rPr lang="en-US" dirty="0"/>
              <a:t>Improving efficiency, reducing errors, and increasing customer satisfaction.</a:t>
            </a:r>
          </a:p>
          <a:p>
            <a:r>
              <a:rPr lang="en-US" dirty="0"/>
              <a:t>In today's fast-paced digital landscape, DevOps is crucial for delivering high-quality software quickly and reliably.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11266" name="Picture 2" descr="What Is DevOps? Complete Guide to Best Practices - Orange Ma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127" y="1904417"/>
            <a:ext cx="5846873" cy="354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424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lstStyle/>
          <a:p>
            <a:r>
              <a:rPr lang="en-US" dirty="0"/>
              <a:t>The practice of integrating code changes into a central repository frequently, usually through automated processes.</a:t>
            </a:r>
          </a:p>
          <a:p>
            <a:r>
              <a:rPr lang="en-US" dirty="0"/>
              <a:t>Early detection of integration issues, improved build quality, and reduced risk of project delays.</a:t>
            </a:r>
          </a:p>
          <a:p>
            <a:r>
              <a:rPr lang="en-US" dirty="0"/>
              <a:t>Tools for continuous integration: Jenkins, Travis CI, </a:t>
            </a:r>
            <a:r>
              <a:rPr lang="en-US" dirty="0" err="1"/>
              <a:t>CircleCI</a:t>
            </a:r>
            <a:r>
              <a:rPr lang="en-US" dirty="0"/>
              <a:t>, and </a:t>
            </a:r>
            <a:r>
              <a:rPr lang="en-US" dirty="0" err="1"/>
              <a:t>GitLab</a:t>
            </a:r>
            <a:r>
              <a:rPr lang="en-US" dirty="0"/>
              <a:t> CI/CD.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12290" name="Picture 2" descr="What is Continuous Integration? | PagerDuty"/>
          <p:cNvPicPr>
            <a:picLocks noChangeAspect="1" noChangeArrowheads="1"/>
          </p:cNvPicPr>
          <p:nvPr/>
        </p:nvPicPr>
        <p:blipFill rotWithShape="1">
          <a:blip r:embed="rId2">
            <a:extLst>
              <a:ext uri="{28A0092B-C50C-407E-A947-70E740481C1C}">
                <a14:useLocalDpi xmlns:a14="http://schemas.microsoft.com/office/drawing/2010/main" val="0"/>
              </a:ext>
            </a:extLst>
          </a:blip>
          <a:srcRect l="4599" t="4137" r="2976" b="6203"/>
          <a:stretch/>
        </p:blipFill>
        <p:spPr bwMode="auto">
          <a:xfrm>
            <a:off x="6971168" y="3623136"/>
            <a:ext cx="3440317" cy="2861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167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Deployment</a:t>
            </a:r>
          </a:p>
        </p:txBody>
      </p:sp>
      <p:sp>
        <p:nvSpPr>
          <p:cNvPr id="3" name="Content Placeholder 2"/>
          <p:cNvSpPr>
            <a:spLocks noGrp="1"/>
          </p:cNvSpPr>
          <p:nvPr>
            <p:ph idx="1"/>
          </p:nvPr>
        </p:nvSpPr>
        <p:spPr/>
        <p:txBody>
          <a:bodyPr/>
          <a:lstStyle/>
          <a:p>
            <a:r>
              <a:rPr lang="en-US" dirty="0"/>
              <a:t>The practice of automatically deploying software changes to production after they pass automated tests.</a:t>
            </a:r>
          </a:p>
          <a:p>
            <a:r>
              <a:rPr lang="en-US" dirty="0"/>
              <a:t>Faster time-to-market, reduced risk of human error, and improved collaboration between teams.</a:t>
            </a:r>
          </a:p>
          <a:p>
            <a:r>
              <a:rPr lang="en-US" dirty="0"/>
              <a:t>Tools for continuous deployment: Kubernetes, Docker, </a:t>
            </a:r>
            <a:r>
              <a:rPr lang="en-US" dirty="0" err="1"/>
              <a:t>Ansible</a:t>
            </a:r>
            <a:r>
              <a:rPr lang="en-US" dirty="0"/>
              <a:t>, and Puppet.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13314" name="Picture 2" descr="Continuous deployment | Atlassi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5485" y="3567065"/>
            <a:ext cx="4681296" cy="292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726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a:t>
            </a:r>
          </a:p>
        </p:txBody>
      </p:sp>
      <p:sp>
        <p:nvSpPr>
          <p:cNvPr id="3" name="Content Placeholder 2"/>
          <p:cNvSpPr>
            <a:spLocks noGrp="1"/>
          </p:cNvSpPr>
          <p:nvPr>
            <p:ph idx="1"/>
          </p:nvPr>
        </p:nvSpPr>
        <p:spPr/>
        <p:txBody>
          <a:bodyPr/>
          <a:lstStyle/>
          <a:p>
            <a:r>
              <a:rPr lang="en-US" dirty="0"/>
              <a:t>The use of technology to perform repetitive tasks or processes without human intervention.</a:t>
            </a:r>
          </a:p>
          <a:p>
            <a:r>
              <a:rPr lang="en-US" dirty="0"/>
              <a:t>Increased efficiency, reduced errors, and improved scalability.</a:t>
            </a:r>
          </a:p>
          <a:p>
            <a:r>
              <a:rPr lang="en-US" dirty="0"/>
              <a:t>Automation tools: </a:t>
            </a:r>
            <a:r>
              <a:rPr lang="en-US" dirty="0" err="1"/>
              <a:t>Ansible</a:t>
            </a:r>
            <a:r>
              <a:rPr lang="en-US" dirty="0"/>
              <a:t>, </a:t>
            </a:r>
            <a:r>
              <a:rPr lang="en-US" dirty="0" err="1"/>
              <a:t>SaltStack</a:t>
            </a:r>
            <a:r>
              <a:rPr lang="en-US" dirty="0"/>
              <a:t>, Chef, and Puppet.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14338" name="Picture 2" descr="Making the Most of Automation in DevOps | JFr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594" y="4122134"/>
            <a:ext cx="5667452" cy="203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419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a:t>
            </a:r>
          </a:p>
        </p:txBody>
      </p:sp>
      <p:sp>
        <p:nvSpPr>
          <p:cNvPr id="3" name="Content Placeholder 2"/>
          <p:cNvSpPr>
            <a:spLocks noGrp="1"/>
          </p:cNvSpPr>
          <p:nvPr>
            <p:ph idx="1"/>
          </p:nvPr>
        </p:nvSpPr>
        <p:spPr/>
        <p:txBody>
          <a:bodyPr/>
          <a:lstStyle/>
          <a:p>
            <a:r>
              <a:rPr lang="en-US" dirty="0"/>
              <a:t>The practice of tracking system performance and health to identify issues and optimize processes.</a:t>
            </a:r>
          </a:p>
          <a:p>
            <a:r>
              <a:rPr lang="en-US" dirty="0"/>
              <a:t>Improved system reliability, faster issue detection, and better decision-making.</a:t>
            </a:r>
          </a:p>
          <a:p>
            <a:r>
              <a:rPr lang="en-US" dirty="0"/>
              <a:t>Monitoring tools: Nagios, Prometheus, </a:t>
            </a:r>
            <a:r>
              <a:rPr lang="en-US" dirty="0" err="1"/>
              <a:t>Grafana</a:t>
            </a:r>
            <a:r>
              <a:rPr lang="en-US" dirty="0"/>
              <a:t>, and New Relic.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pic>
        <p:nvPicPr>
          <p:cNvPr id="15362" name="Picture 2" descr="DevOps Monitoring Tools: Sensu, Librato, Prometheus and More"/>
          <p:cNvPicPr>
            <a:picLocks noChangeAspect="1" noChangeArrowheads="1"/>
          </p:cNvPicPr>
          <p:nvPr/>
        </p:nvPicPr>
        <p:blipFill rotWithShape="1">
          <a:blip r:embed="rId2">
            <a:extLst>
              <a:ext uri="{28A0092B-C50C-407E-A947-70E740481C1C}">
                <a14:useLocalDpi xmlns:a14="http://schemas.microsoft.com/office/drawing/2010/main" val="0"/>
              </a:ext>
            </a:extLst>
          </a:blip>
          <a:srcRect l="4780" t="9209" r="8280" b="10226"/>
          <a:stretch/>
        </p:blipFill>
        <p:spPr bwMode="auto">
          <a:xfrm>
            <a:off x="4671589" y="3697014"/>
            <a:ext cx="5631256" cy="2795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808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Pipelines</a:t>
            </a:r>
          </a:p>
        </p:txBody>
      </p:sp>
      <p:sp>
        <p:nvSpPr>
          <p:cNvPr id="3" name="Content Placeholder 2"/>
          <p:cNvSpPr>
            <a:spLocks noGrp="1"/>
          </p:cNvSpPr>
          <p:nvPr>
            <p:ph idx="1"/>
          </p:nvPr>
        </p:nvSpPr>
        <p:spPr/>
        <p:txBody>
          <a:bodyPr/>
          <a:lstStyle/>
          <a:p>
            <a:r>
              <a:rPr lang="en-US" dirty="0"/>
              <a:t> A visual representation of the DevOps process, highlighting each stage and its dependencies.</a:t>
            </a:r>
          </a:p>
          <a:p>
            <a:r>
              <a:rPr lang="en-US" dirty="0"/>
              <a:t>Improved collaboration, better communication, and increased transparency.</a:t>
            </a:r>
          </a:p>
          <a:p>
            <a:r>
              <a:rPr lang="en-US" dirty="0"/>
              <a:t>DevOps pipeline tools: Jenkins, </a:t>
            </a:r>
            <a:r>
              <a:rPr lang="en-US" dirty="0" err="1"/>
              <a:t>GitLab</a:t>
            </a:r>
            <a:r>
              <a:rPr lang="en-US" dirty="0"/>
              <a:t> CI/CD, and </a:t>
            </a:r>
            <a:r>
              <a:rPr lang="en-US" dirty="0" err="1"/>
              <a:t>CircleCI</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16386" name="Picture 2" descr="DevOps release pipeline | Pega Aca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731" y="3779925"/>
            <a:ext cx="7835886" cy="2572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793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Metrics</a:t>
            </a:r>
          </a:p>
        </p:txBody>
      </p:sp>
      <p:sp>
        <p:nvSpPr>
          <p:cNvPr id="3" name="Content Placeholder 2"/>
          <p:cNvSpPr>
            <a:spLocks noGrp="1"/>
          </p:cNvSpPr>
          <p:nvPr>
            <p:ph idx="1"/>
          </p:nvPr>
        </p:nvSpPr>
        <p:spPr/>
        <p:txBody>
          <a:bodyPr/>
          <a:lstStyle/>
          <a:p>
            <a:r>
              <a:rPr lang="en-US" dirty="0"/>
              <a:t>Quantifiable measures used to evaluate the success of DevOps practices and identify areas for improvement.</a:t>
            </a:r>
          </a:p>
          <a:p>
            <a:r>
              <a:rPr lang="en-US" dirty="0"/>
              <a:t>Key metrics: Lead time, cycle time, deployment frequency, mean time to recover (MTTR), and mean time to detect (MTTD).</a:t>
            </a:r>
          </a:p>
          <a:p>
            <a:r>
              <a:rPr lang="en-US" dirty="0"/>
              <a:t>Improved process efficiency, faster issue resolution, and better decision-making.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17410" name="Picture 2" descr="Four key metrics for DevOps success"/>
          <p:cNvPicPr>
            <a:picLocks noChangeAspect="1" noChangeArrowheads="1"/>
          </p:cNvPicPr>
          <p:nvPr/>
        </p:nvPicPr>
        <p:blipFill rotWithShape="1">
          <a:blip r:embed="rId2">
            <a:extLst>
              <a:ext uri="{28A0092B-C50C-407E-A947-70E740481C1C}">
                <a14:useLocalDpi xmlns:a14="http://schemas.microsoft.com/office/drawing/2010/main" val="0"/>
              </a:ext>
            </a:extLst>
          </a:blip>
          <a:srcRect t="26111" b="35380"/>
          <a:stretch/>
        </p:blipFill>
        <p:spPr bwMode="auto">
          <a:xfrm>
            <a:off x="1894624" y="4432235"/>
            <a:ext cx="10103667" cy="18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21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Development and Prototyping Matter</a:t>
            </a:r>
          </a:p>
        </p:txBody>
      </p:sp>
      <p:sp>
        <p:nvSpPr>
          <p:cNvPr id="3" name="Content Placeholder 2"/>
          <p:cNvSpPr>
            <a:spLocks noGrp="1"/>
          </p:cNvSpPr>
          <p:nvPr>
            <p:ph idx="1"/>
          </p:nvPr>
        </p:nvSpPr>
        <p:spPr/>
        <p:txBody>
          <a:bodyPr/>
          <a:lstStyle/>
          <a:p>
            <a:r>
              <a:rPr lang="en-US" dirty="0"/>
              <a:t>Development and prototyping are critical steps in turning ideas into functional software products.</a:t>
            </a:r>
          </a:p>
          <a:p>
            <a:r>
              <a:rPr lang="en-US" dirty="0"/>
              <a:t>They allow entrepreneurs to test and validate their ideas, identify potential issues, and refine their products.</a:t>
            </a:r>
          </a:p>
          <a:p>
            <a:r>
              <a:rPr lang="en-US" dirty="0"/>
              <a:t>Development and prototyping also help entrepreneurs to communicate their ideas effectively to stakeholders, investors, and potential customers.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4130345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Cloud-based Development and Containerization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658333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Cloud-based Development and Containerization</a:t>
            </a:r>
          </a:p>
        </p:txBody>
      </p:sp>
      <p:sp>
        <p:nvSpPr>
          <p:cNvPr id="3" name="Content Placeholder 2"/>
          <p:cNvSpPr>
            <a:spLocks noGrp="1"/>
          </p:cNvSpPr>
          <p:nvPr>
            <p:ph idx="1"/>
          </p:nvPr>
        </p:nvSpPr>
        <p:spPr/>
        <p:txBody>
          <a:bodyPr/>
          <a:lstStyle/>
          <a:p>
            <a:r>
              <a:rPr lang="en-US" dirty="0"/>
              <a:t>The practice of developing, testing, and deploying software applications using cloud computing infrastructure and services.</a:t>
            </a:r>
          </a:p>
          <a:p>
            <a:r>
              <a:rPr lang="en-US" dirty="0" err="1"/>
              <a:t>Containerizationis</a:t>
            </a:r>
            <a:r>
              <a:rPr lang="en-US" dirty="0"/>
              <a:t> a technique used to package software applications and their dependencies into self-contained units called containers. </a:t>
            </a:r>
          </a:p>
          <a:p>
            <a:r>
              <a:rPr lang="en-US" dirty="0"/>
              <a:t>Key benefits</a:t>
            </a:r>
          </a:p>
          <a:p>
            <a:pPr lvl="1"/>
            <a:r>
              <a:rPr lang="en-US" dirty="0"/>
              <a:t>Scalability</a:t>
            </a:r>
          </a:p>
          <a:p>
            <a:pPr lvl="1"/>
            <a:r>
              <a:rPr lang="en-US" dirty="0"/>
              <a:t>Flexibility, and </a:t>
            </a:r>
          </a:p>
          <a:p>
            <a:pPr lvl="1"/>
            <a:r>
              <a:rPr lang="en-US" dirty="0"/>
              <a:t>Cost-effectiveness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19460" name="Picture 4" descr="What is Cloud Native application development? - Quora"/>
          <p:cNvPicPr>
            <a:picLocks noChangeAspect="1" noChangeArrowheads="1"/>
          </p:cNvPicPr>
          <p:nvPr/>
        </p:nvPicPr>
        <p:blipFill rotWithShape="1">
          <a:blip r:embed="rId2">
            <a:extLst>
              <a:ext uri="{28A0092B-C50C-407E-A947-70E740481C1C}">
                <a14:useLocalDpi xmlns:a14="http://schemas.microsoft.com/office/drawing/2010/main" val="0"/>
              </a:ext>
            </a:extLst>
          </a:blip>
          <a:srcRect l="5815" t="2964" r="5247" b="2595"/>
          <a:stretch/>
        </p:blipFill>
        <p:spPr bwMode="auto">
          <a:xfrm>
            <a:off x="6835365" y="3232087"/>
            <a:ext cx="3965419" cy="325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147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Cloud-based Development and Containerization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pic>
        <p:nvPicPr>
          <p:cNvPr id="19458" name="Picture 2" descr="Embracing Cloud Native Development (using Containers) with Microsoft Azure  | by Vikram Dadwa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228" y="1207300"/>
            <a:ext cx="7962350" cy="507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225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pic>
        <p:nvPicPr>
          <p:cNvPr id="21506" name="Picture 2" descr="What is a Container? | Docker"/>
          <p:cNvPicPr>
            <a:picLocks noChangeAspect="1" noChangeArrowheads="1"/>
          </p:cNvPicPr>
          <p:nvPr/>
        </p:nvPicPr>
        <p:blipFill rotWithShape="1">
          <a:blip r:embed="rId2">
            <a:extLst>
              <a:ext uri="{28A0092B-C50C-407E-A947-70E740481C1C}">
                <a14:useLocalDpi xmlns:a14="http://schemas.microsoft.com/office/drawing/2010/main" val="0"/>
              </a:ext>
            </a:extLst>
          </a:blip>
          <a:srcRect l="2660" t="9962" r="5185"/>
          <a:stretch/>
        </p:blipFill>
        <p:spPr bwMode="auto">
          <a:xfrm>
            <a:off x="2544024" y="787651"/>
            <a:ext cx="648554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233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pic>
        <p:nvPicPr>
          <p:cNvPr id="21508" name="Picture 4" descr="Deploy a scalable web app to Kubernetes using Helm | by Vidyasagar  Machupalli | vmacwrite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97" y="1638677"/>
            <a:ext cx="11451031" cy="345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786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Serverless</a:t>
            </a:r>
            <a:r>
              <a:rPr lang="en-US" dirty="0"/>
              <a:t> Computing</a:t>
            </a:r>
          </a:p>
        </p:txBody>
      </p:sp>
      <p:sp>
        <p:nvSpPr>
          <p:cNvPr id="2" name="Slide Number Placeholder 1"/>
          <p:cNvSpPr>
            <a:spLocks noGrp="1"/>
          </p:cNvSpPr>
          <p:nvPr>
            <p:ph type="sldNum" sz="quarter" idx="12"/>
          </p:nvPr>
        </p:nvSpPr>
        <p:spPr/>
        <p:txBody>
          <a:bodyPr/>
          <a:lstStyle/>
          <a:p>
            <a:fld id="{B8DACC02-A2BD-4578-8E03-6D891060A695}" type="slidenum">
              <a:rPr lang="en-US" smtClean="0"/>
              <a:t>45</a:t>
            </a:fld>
            <a:endParaRPr lang="en-US"/>
          </a:p>
        </p:txBody>
      </p:sp>
      <p:pic>
        <p:nvPicPr>
          <p:cNvPr id="24578" name="Picture 2" descr="Serverless Architecture- Why and How It's a Smart Choi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80" y="1435499"/>
            <a:ext cx="9753600"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520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Serverless</a:t>
            </a:r>
            <a:r>
              <a:rPr lang="en-US" dirty="0"/>
              <a:t> Computing</a:t>
            </a:r>
          </a:p>
        </p:txBody>
      </p:sp>
      <p:sp>
        <p:nvSpPr>
          <p:cNvPr id="4" name="Content Placeholder 3"/>
          <p:cNvSpPr>
            <a:spLocks noGrp="1"/>
          </p:cNvSpPr>
          <p:nvPr>
            <p:ph idx="1"/>
          </p:nvPr>
        </p:nvSpPr>
        <p:spPr/>
        <p:txBody>
          <a:bodyPr/>
          <a:lstStyle/>
          <a:p>
            <a:r>
              <a:rPr lang="en-US" dirty="0" err="1"/>
              <a:t>Serverless</a:t>
            </a:r>
            <a:r>
              <a:rPr lang="en-US" dirty="0"/>
              <a:t> computing, also known as function-as-a-service (</a:t>
            </a:r>
            <a:r>
              <a:rPr lang="en-US" dirty="0" err="1"/>
              <a:t>FaaS</a:t>
            </a:r>
            <a:r>
              <a:rPr lang="en-US" dirty="0"/>
              <a:t>), is a cloud computing model where the cloud provider manages the underlying infrastructure and automatically allocates resources to execute code in response to events or requests. </a:t>
            </a:r>
          </a:p>
          <a:p>
            <a:r>
              <a:rPr lang="en-US" dirty="0"/>
              <a:t>In </a:t>
            </a:r>
            <a:r>
              <a:rPr lang="en-US" dirty="0" err="1"/>
              <a:t>serverless</a:t>
            </a:r>
            <a:r>
              <a:rPr lang="en-US" dirty="0"/>
              <a:t> computing, developers focus solely on writing and deploying individual functions or pieces of code, without the need to provision or manage servers.</a:t>
            </a:r>
          </a:p>
        </p:txBody>
      </p:sp>
      <p:sp>
        <p:nvSpPr>
          <p:cNvPr id="2" name="Slide Number Placeholder 1"/>
          <p:cNvSpPr>
            <a:spLocks noGrp="1"/>
          </p:cNvSpPr>
          <p:nvPr>
            <p:ph type="sldNum" sz="quarter" idx="12"/>
          </p:nvPr>
        </p:nvSpPr>
        <p:spPr/>
        <p:txBody>
          <a:bodyPr/>
          <a:lstStyle/>
          <a:p>
            <a:fld id="{B8DACC02-A2BD-4578-8E03-6D891060A695}" type="slidenum">
              <a:rPr lang="en-US" smtClean="0"/>
              <a:t>46</a:t>
            </a:fld>
            <a:endParaRPr lang="en-US"/>
          </a:p>
        </p:txBody>
      </p:sp>
    </p:spTree>
    <p:extLst>
      <p:ext uri="{BB962C8B-B14F-4D97-AF65-F5344CB8AC3E}">
        <p14:creationId xmlns:p14="http://schemas.microsoft.com/office/powerpoint/2010/main" val="1905811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Serverless</a:t>
            </a:r>
            <a:r>
              <a:rPr lang="en-US" dirty="0"/>
              <a:t> Computing</a:t>
            </a:r>
          </a:p>
        </p:txBody>
      </p:sp>
      <p:sp>
        <p:nvSpPr>
          <p:cNvPr id="4" name="Content Placeholder 3"/>
          <p:cNvSpPr>
            <a:spLocks noGrp="1"/>
          </p:cNvSpPr>
          <p:nvPr>
            <p:ph idx="1"/>
          </p:nvPr>
        </p:nvSpPr>
        <p:spPr/>
        <p:txBody>
          <a:bodyPr/>
          <a:lstStyle/>
          <a:p>
            <a:r>
              <a:rPr lang="en-US" dirty="0"/>
              <a:t>Key Benefits:</a:t>
            </a:r>
          </a:p>
        </p:txBody>
      </p:sp>
      <p:sp>
        <p:nvSpPr>
          <p:cNvPr id="2" name="Slide Number Placeholder 1"/>
          <p:cNvSpPr>
            <a:spLocks noGrp="1"/>
          </p:cNvSpPr>
          <p:nvPr>
            <p:ph type="sldNum" sz="quarter" idx="12"/>
          </p:nvPr>
        </p:nvSpPr>
        <p:spPr/>
        <p:txBody>
          <a:bodyPr/>
          <a:lstStyle/>
          <a:p>
            <a:fld id="{B8DACC02-A2BD-4578-8E03-6D891060A695}" type="slidenum">
              <a:rPr lang="en-US" smtClean="0"/>
              <a:t>47</a:t>
            </a:fld>
            <a:endParaRPr lang="en-US"/>
          </a:p>
        </p:txBody>
      </p:sp>
      <p:pic>
        <p:nvPicPr>
          <p:cNvPr id="22530" name="Picture 2" descr="What Is Serverless Computing? Advantages of Serverless"/>
          <p:cNvPicPr>
            <a:picLocks noChangeAspect="1" noChangeArrowheads="1"/>
          </p:cNvPicPr>
          <p:nvPr/>
        </p:nvPicPr>
        <p:blipFill rotWithShape="1">
          <a:blip r:embed="rId2">
            <a:extLst>
              <a:ext uri="{28A0092B-C50C-407E-A947-70E740481C1C}">
                <a14:useLocalDpi xmlns:a14="http://schemas.microsoft.com/office/drawing/2010/main" val="0"/>
              </a:ext>
            </a:extLst>
          </a:blip>
          <a:srcRect l="2314" t="19479" r="2928" b="8937"/>
          <a:stretch/>
        </p:blipFill>
        <p:spPr bwMode="auto">
          <a:xfrm>
            <a:off x="2744630" y="1810694"/>
            <a:ext cx="8460857" cy="418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981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in </a:t>
            </a:r>
            <a:r>
              <a:rPr lang="en-US" dirty="0" err="1"/>
              <a:t>Serverless</a:t>
            </a:r>
            <a:r>
              <a:rPr lang="en-US" dirty="0"/>
              <a:t> Computing</a:t>
            </a:r>
          </a:p>
        </p:txBody>
      </p:sp>
      <p:sp>
        <p:nvSpPr>
          <p:cNvPr id="3" name="Content Placeholder 2"/>
          <p:cNvSpPr>
            <a:spLocks noGrp="1"/>
          </p:cNvSpPr>
          <p:nvPr>
            <p:ph idx="1"/>
          </p:nvPr>
        </p:nvSpPr>
        <p:spPr/>
        <p:txBody>
          <a:bodyPr/>
          <a:lstStyle/>
          <a:p>
            <a:r>
              <a:rPr lang="en-US" dirty="0"/>
              <a:t>Event-driven architecture: designing applications around events and triggers</a:t>
            </a:r>
          </a:p>
          <a:p>
            <a:r>
              <a:rPr lang="en-US" dirty="0"/>
              <a:t>Third-party services: using existing services instead of building everything from scratch</a:t>
            </a:r>
          </a:p>
          <a:p>
            <a:r>
              <a:rPr lang="en-US" dirty="0"/>
              <a:t>Reduced overhead: reduced infrastructure and maintenance costs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4226952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Reusing Existing Libraries and Platforms</a:t>
            </a:r>
          </a:p>
        </p:txBody>
      </p:sp>
      <p:sp>
        <p:nvSpPr>
          <p:cNvPr id="3" name="Content Placeholder 2"/>
          <p:cNvSpPr>
            <a:spLocks noGrp="1"/>
          </p:cNvSpPr>
          <p:nvPr>
            <p:ph idx="1"/>
          </p:nvPr>
        </p:nvSpPr>
        <p:spPr/>
        <p:txBody>
          <a:bodyPr/>
          <a:lstStyle/>
          <a:p>
            <a:r>
              <a:rPr lang="en-US" dirty="0"/>
              <a:t>Reducing development time: using existing libraries and platforms to speed up development</a:t>
            </a:r>
          </a:p>
          <a:p>
            <a:r>
              <a:rPr lang="en-US" dirty="0"/>
              <a:t>Leveraging existing resources: using existing resources to reduce costs and improve efficiency</a:t>
            </a:r>
          </a:p>
          <a:p>
            <a:r>
              <a:rPr lang="en-US" dirty="0"/>
              <a:t>Minimizing waste: reducing unnecessary work and minimizing waste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33955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Development?</a:t>
            </a:r>
          </a:p>
        </p:txBody>
      </p:sp>
      <p:sp>
        <p:nvSpPr>
          <p:cNvPr id="3" name="Content Placeholder 2"/>
          <p:cNvSpPr>
            <a:spLocks noGrp="1"/>
          </p:cNvSpPr>
          <p:nvPr>
            <p:ph idx="1"/>
          </p:nvPr>
        </p:nvSpPr>
        <p:spPr/>
        <p:txBody>
          <a:bodyPr/>
          <a:lstStyle/>
          <a:p>
            <a:r>
              <a:rPr lang="en-US" dirty="0"/>
              <a:t>The process of designing, creating, testing, and maintaining software products.</a:t>
            </a:r>
          </a:p>
          <a:p>
            <a:r>
              <a:rPr lang="en-US" dirty="0"/>
              <a:t>Key stages of software development</a:t>
            </a:r>
          </a:p>
          <a:p>
            <a:pPr lvl="1"/>
            <a:r>
              <a:rPr lang="en-US" dirty="0"/>
              <a:t>Requirements gathering, design, implementation, testing, deployment, and maintenance.</a:t>
            </a:r>
          </a:p>
          <a:p>
            <a:r>
              <a:rPr lang="en-US" dirty="0"/>
              <a:t>Importance of development in software entrepreneurship</a:t>
            </a:r>
          </a:p>
          <a:p>
            <a:pPr lvl="1"/>
            <a:r>
              <a:rPr lang="en-US" dirty="0"/>
              <a:t>Turning ideas into functional products that meet customer needs.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739722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MVP and Customer Feedback</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003310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Viable Product (MVP)</a:t>
            </a:r>
          </a:p>
        </p:txBody>
      </p:sp>
      <p:sp>
        <p:nvSpPr>
          <p:cNvPr id="3" name="Content Placeholder 2"/>
          <p:cNvSpPr>
            <a:spLocks noGrp="1"/>
          </p:cNvSpPr>
          <p:nvPr>
            <p:ph idx="1"/>
          </p:nvPr>
        </p:nvSpPr>
        <p:spPr/>
        <p:txBody>
          <a:bodyPr/>
          <a:lstStyle/>
          <a:p>
            <a:r>
              <a:rPr lang="en-US" dirty="0"/>
              <a:t>A product or service with just enough features to gather feedback from early customers and validate the product's value proposition.</a:t>
            </a:r>
          </a:p>
          <a:p>
            <a:r>
              <a:rPr lang="en-US" dirty="0"/>
              <a:t>Reduces risk, saves time and resources, and helps validate product assumptions.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pic>
        <p:nvPicPr>
          <p:cNvPr id="18434" name="Picture 2" descr="What Is A Minimum Viable Product + Methodologies For Marketers - CleverTa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39" t="24643" r="3113" b="5886"/>
          <a:stretch/>
        </p:blipFill>
        <p:spPr bwMode="auto">
          <a:xfrm>
            <a:off x="6614081" y="3250194"/>
            <a:ext cx="4983409" cy="324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848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38CE-F2D8-492A-882A-3F289422CAB7}"/>
              </a:ext>
            </a:extLst>
          </p:cNvPr>
          <p:cNvSpPr>
            <a:spLocks noGrp="1"/>
          </p:cNvSpPr>
          <p:nvPr>
            <p:ph type="title"/>
          </p:nvPr>
        </p:nvSpPr>
        <p:spPr/>
        <p:txBody>
          <a:bodyPr>
            <a:normAutofit/>
          </a:bodyPr>
          <a:lstStyle/>
          <a:p>
            <a:r>
              <a:rPr lang="en-US" dirty="0"/>
              <a:t>Benefits of MVP</a:t>
            </a:r>
          </a:p>
        </p:txBody>
      </p:sp>
      <p:sp>
        <p:nvSpPr>
          <p:cNvPr id="3" name="Content Placeholder 2">
            <a:extLst>
              <a:ext uri="{FF2B5EF4-FFF2-40B4-BE49-F238E27FC236}">
                <a16:creationId xmlns:a16="http://schemas.microsoft.com/office/drawing/2014/main" id="{DA7DECFB-94F5-43A4-B1EC-D25AA3904D0E}"/>
              </a:ext>
            </a:extLst>
          </p:cNvPr>
          <p:cNvSpPr>
            <a:spLocks noGrp="1"/>
          </p:cNvSpPr>
          <p:nvPr>
            <p:ph idx="1"/>
          </p:nvPr>
        </p:nvSpPr>
        <p:spPr>
          <a:xfrm>
            <a:off x="347526" y="1288008"/>
            <a:ext cx="11650767" cy="4746091"/>
          </a:xfrm>
        </p:spPr>
        <p:txBody>
          <a:bodyPr/>
          <a:lstStyle/>
          <a:p>
            <a:pPr>
              <a:lnSpc>
                <a:spcPct val="150000"/>
              </a:lnSpc>
            </a:pPr>
            <a:r>
              <a:rPr lang="en-US" dirty="0"/>
              <a:t>Reduced risk</a:t>
            </a:r>
          </a:p>
          <a:p>
            <a:pPr lvl="1">
              <a:lnSpc>
                <a:spcPct val="150000"/>
              </a:lnSpc>
            </a:pPr>
            <a:r>
              <a:rPr lang="en-US" dirty="0"/>
              <a:t>Test the product's assumptions without investing a lot of time and resources.</a:t>
            </a:r>
          </a:p>
          <a:p>
            <a:pPr>
              <a:lnSpc>
                <a:spcPct val="150000"/>
              </a:lnSpc>
            </a:pPr>
            <a:r>
              <a:rPr lang="en-US" dirty="0"/>
              <a:t>Faster time-to-market</a:t>
            </a:r>
          </a:p>
          <a:p>
            <a:pPr lvl="1">
              <a:lnSpc>
                <a:spcPct val="150000"/>
              </a:lnSpc>
            </a:pPr>
            <a:r>
              <a:rPr lang="en-US" dirty="0"/>
              <a:t>Get your product to market quickly, which can give you a competitive advantage.</a:t>
            </a:r>
          </a:p>
          <a:p>
            <a:pPr>
              <a:lnSpc>
                <a:spcPct val="150000"/>
              </a:lnSpc>
            </a:pPr>
            <a:r>
              <a:rPr lang="en-US" dirty="0"/>
              <a:t>Customer feedback</a:t>
            </a:r>
          </a:p>
          <a:p>
            <a:pPr lvl="1">
              <a:lnSpc>
                <a:spcPct val="150000"/>
              </a:lnSpc>
            </a:pPr>
            <a:r>
              <a:rPr lang="en-US" dirty="0"/>
              <a:t>Gather feedback from early customers, which can help you validate the product's value proposition and improve the product.</a:t>
            </a:r>
          </a:p>
        </p:txBody>
      </p:sp>
      <p:sp>
        <p:nvSpPr>
          <p:cNvPr id="4" name="Slide Number Placeholder 3">
            <a:extLst>
              <a:ext uri="{FF2B5EF4-FFF2-40B4-BE49-F238E27FC236}">
                <a16:creationId xmlns:a16="http://schemas.microsoft.com/office/drawing/2014/main" id="{533F8944-C0F4-49A4-A463-504F8DE8AA77}"/>
              </a:ext>
            </a:extLst>
          </p:cNvPr>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5594437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CA66-6D2D-49F8-8786-133716B1C2FC}"/>
              </a:ext>
            </a:extLst>
          </p:cNvPr>
          <p:cNvSpPr>
            <a:spLocks noGrp="1"/>
          </p:cNvSpPr>
          <p:nvPr>
            <p:ph type="title"/>
          </p:nvPr>
        </p:nvSpPr>
        <p:spPr/>
        <p:txBody>
          <a:bodyPr/>
          <a:lstStyle/>
          <a:p>
            <a:r>
              <a:rPr lang="en-US" dirty="0"/>
              <a:t>Benefits of MVP</a:t>
            </a:r>
          </a:p>
        </p:txBody>
      </p:sp>
      <p:sp>
        <p:nvSpPr>
          <p:cNvPr id="3" name="Content Placeholder 2">
            <a:extLst>
              <a:ext uri="{FF2B5EF4-FFF2-40B4-BE49-F238E27FC236}">
                <a16:creationId xmlns:a16="http://schemas.microsoft.com/office/drawing/2014/main" id="{D9DCE89F-4E8B-4084-8ADB-63FAF543D81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D23C12F-4338-49BE-B5BD-C18BD910D450}"/>
              </a:ext>
            </a:extLst>
          </p:cNvPr>
          <p:cNvSpPr>
            <a:spLocks noGrp="1"/>
          </p:cNvSpPr>
          <p:nvPr>
            <p:ph type="sldNum" sz="quarter" idx="12"/>
          </p:nvPr>
        </p:nvSpPr>
        <p:spPr/>
        <p:txBody>
          <a:bodyPr/>
          <a:lstStyle/>
          <a:p>
            <a:fld id="{B8DACC02-A2BD-4578-8E03-6D891060A695}" type="slidenum">
              <a:rPr lang="en-US" smtClean="0"/>
              <a:pPr/>
              <a:t>53</a:t>
            </a:fld>
            <a:endParaRPr lang="en-US" dirty="0"/>
          </a:p>
        </p:txBody>
      </p:sp>
      <p:pic>
        <p:nvPicPr>
          <p:cNvPr id="2050" name="Picture 2" descr="Benefits Of MVP Development Approach In Product Development">
            <a:extLst>
              <a:ext uri="{FF2B5EF4-FFF2-40B4-BE49-F238E27FC236}">
                <a16:creationId xmlns:a16="http://schemas.microsoft.com/office/drawing/2014/main" id="{F9D44061-B050-4F0E-87BB-9BBC938E0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41587"/>
            <a:ext cx="731520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166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in MVP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4652112"/>
              </p:ext>
            </p:extLst>
          </p:nvPr>
        </p:nvGraphicFramePr>
        <p:xfrm>
          <a:off x="347663" y="1406525"/>
          <a:ext cx="11650662" cy="4746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85555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Feedback</a:t>
            </a:r>
          </a:p>
        </p:txBody>
      </p:sp>
      <p:sp>
        <p:nvSpPr>
          <p:cNvPr id="3" name="Content Placeholder 2"/>
          <p:cNvSpPr>
            <a:spLocks noGrp="1"/>
          </p:cNvSpPr>
          <p:nvPr>
            <p:ph idx="1"/>
          </p:nvPr>
        </p:nvSpPr>
        <p:spPr/>
        <p:txBody>
          <a:bodyPr>
            <a:normAutofit/>
          </a:bodyPr>
          <a:lstStyle/>
          <a:p>
            <a:r>
              <a:rPr lang="en-US" dirty="0"/>
              <a:t>Helps validate product assumptions and ensures the product meets customer needs.</a:t>
            </a:r>
          </a:p>
          <a:p>
            <a:r>
              <a:rPr lang="en-US" dirty="0"/>
              <a:t>Helps identify usability issues and areas for improvement.</a:t>
            </a:r>
          </a:p>
          <a:p>
            <a:r>
              <a:rPr lang="en-US" dirty="0"/>
              <a:t>Helps build trust and rapport with early customers, which can lead to loyalty and positive word-of-mouth.</a:t>
            </a:r>
          </a:p>
          <a:p>
            <a:r>
              <a:rPr lang="en-US" dirty="0"/>
              <a:t>Methods:</a:t>
            </a:r>
          </a:p>
          <a:p>
            <a:pPr lvl="1"/>
            <a:r>
              <a:rPr lang="en-US" dirty="0"/>
              <a:t>Surveys</a:t>
            </a:r>
          </a:p>
          <a:p>
            <a:pPr lvl="1"/>
            <a:r>
              <a:rPr lang="en-US" dirty="0"/>
              <a:t>Interviews</a:t>
            </a:r>
          </a:p>
          <a:p>
            <a:pPr lvl="1"/>
            <a:r>
              <a:rPr lang="en-US" dirty="0"/>
              <a:t>User testing</a:t>
            </a:r>
          </a:p>
          <a:p>
            <a:pPr lvl="1"/>
            <a:r>
              <a:rPr lang="en-US" dirty="0"/>
              <a:t>Focus groups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399074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Gathering Customer Feedback</a:t>
            </a:r>
          </a:p>
        </p:txBody>
      </p:sp>
      <p:sp>
        <p:nvSpPr>
          <p:cNvPr id="3" name="Content Placeholder 2"/>
          <p:cNvSpPr>
            <a:spLocks noGrp="1"/>
          </p:cNvSpPr>
          <p:nvPr>
            <p:ph idx="1"/>
          </p:nvPr>
        </p:nvSpPr>
        <p:spPr/>
        <p:txBody>
          <a:bodyPr/>
          <a:lstStyle/>
          <a:p>
            <a:r>
              <a:rPr lang="en-US" dirty="0"/>
              <a:t>Improved product development: Customer feedback helps identify areas for improvement and guides product refinement.</a:t>
            </a:r>
          </a:p>
          <a:p>
            <a:r>
              <a:rPr lang="en-US" dirty="0"/>
              <a:t>Increased customer satisfaction: Gathering feedback shows customers that their opinions matter, leading to higher satisfaction and loyalty.</a:t>
            </a:r>
          </a:p>
          <a:p>
            <a:r>
              <a:rPr lang="en-US" dirty="0"/>
              <a:t>Competitive advantage: Continuously gathering feedback and iteratively improving the product helps stay ahead of competitors.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6505668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E939-9481-49FD-BD9B-46A5A3921925}"/>
              </a:ext>
            </a:extLst>
          </p:cNvPr>
          <p:cNvSpPr>
            <a:spLocks noGrp="1"/>
          </p:cNvSpPr>
          <p:nvPr>
            <p:ph type="title"/>
          </p:nvPr>
        </p:nvSpPr>
        <p:spPr/>
        <p:txBody>
          <a:bodyPr/>
          <a:lstStyle/>
          <a:p>
            <a:r>
              <a:rPr lang="en-US" dirty="0"/>
              <a:t>MVP Types</a:t>
            </a:r>
          </a:p>
        </p:txBody>
      </p:sp>
      <p:sp>
        <p:nvSpPr>
          <p:cNvPr id="3" name="Content Placeholder 2">
            <a:extLst>
              <a:ext uri="{FF2B5EF4-FFF2-40B4-BE49-F238E27FC236}">
                <a16:creationId xmlns:a16="http://schemas.microsoft.com/office/drawing/2014/main" id="{5C13FA91-4443-4EB1-A8FF-2BCFCA83CD2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1B54270-752D-4CB3-ADEC-2B24528E5E3B}"/>
              </a:ext>
            </a:extLst>
          </p:cNvPr>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1026" name="Picture 2" descr="MVP‌ ‌Development‌ ‌For‌ ‌Startups‌:‌ ‌Types‌ ‌Of‌ ‌MVPs‌ &amp; Best‌  ‌Practices‌">
            <a:extLst>
              <a:ext uri="{FF2B5EF4-FFF2-40B4-BE49-F238E27FC236}">
                <a16:creationId xmlns:a16="http://schemas.microsoft.com/office/drawing/2014/main" id="{C6DD7C1E-A06C-4A26-9B9D-2C35F80EC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522857"/>
            <a:ext cx="64770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912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B482-5D90-4CED-9DBF-066333DE19BE}"/>
              </a:ext>
            </a:extLst>
          </p:cNvPr>
          <p:cNvSpPr>
            <a:spLocks noGrp="1"/>
          </p:cNvSpPr>
          <p:nvPr>
            <p:ph type="title"/>
          </p:nvPr>
        </p:nvSpPr>
        <p:spPr/>
        <p:txBody>
          <a:bodyPr>
            <a:normAutofit/>
          </a:bodyPr>
          <a:lstStyle/>
          <a:p>
            <a:r>
              <a:rPr lang="en-US" dirty="0"/>
              <a:t>MVP Roadmap</a:t>
            </a:r>
          </a:p>
        </p:txBody>
      </p:sp>
      <p:sp>
        <p:nvSpPr>
          <p:cNvPr id="3" name="Content Placeholder 2">
            <a:extLst>
              <a:ext uri="{FF2B5EF4-FFF2-40B4-BE49-F238E27FC236}">
                <a16:creationId xmlns:a16="http://schemas.microsoft.com/office/drawing/2014/main" id="{B671ABD6-1621-4255-A16B-39DBB20A1FE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7167B03-1B3C-46DC-8700-A936304DD7E3}"/>
              </a:ext>
            </a:extLst>
          </p:cNvPr>
          <p:cNvSpPr>
            <a:spLocks noGrp="1"/>
          </p:cNvSpPr>
          <p:nvPr>
            <p:ph type="sldNum" sz="quarter" idx="12"/>
          </p:nvPr>
        </p:nvSpPr>
        <p:spPr/>
        <p:txBody>
          <a:bodyPr/>
          <a:lstStyle/>
          <a:p>
            <a:fld id="{B8DACC02-A2BD-4578-8E03-6D891060A695}" type="slidenum">
              <a:rPr lang="en-US" smtClean="0"/>
              <a:pPr/>
              <a:t>58</a:t>
            </a:fld>
            <a:endParaRPr lang="en-US" dirty="0"/>
          </a:p>
        </p:txBody>
      </p:sp>
      <p:pic>
        <p:nvPicPr>
          <p:cNvPr id="3074" name="Picture 2" descr="Guide to Minimum Viable Product: Make Something Out of Nothing - Cobbleweb">
            <a:extLst>
              <a:ext uri="{FF2B5EF4-FFF2-40B4-BE49-F238E27FC236}">
                <a16:creationId xmlns:a16="http://schemas.microsoft.com/office/drawing/2014/main" id="{3B47BC76-1130-422B-9E21-34A10AC50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09" y="1406880"/>
            <a:ext cx="73152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5743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40C8-AA4B-4C2A-AB42-EB3811A6A25A}"/>
              </a:ext>
            </a:extLst>
          </p:cNvPr>
          <p:cNvSpPr>
            <a:spLocks noGrp="1"/>
          </p:cNvSpPr>
          <p:nvPr>
            <p:ph type="title"/>
          </p:nvPr>
        </p:nvSpPr>
        <p:spPr/>
        <p:txBody>
          <a:bodyPr/>
          <a:lstStyle/>
          <a:p>
            <a:r>
              <a:rPr lang="en-US" dirty="0"/>
              <a:t>Successful MVP Examples</a:t>
            </a:r>
          </a:p>
        </p:txBody>
      </p:sp>
      <p:sp>
        <p:nvSpPr>
          <p:cNvPr id="3" name="Content Placeholder 2">
            <a:extLst>
              <a:ext uri="{FF2B5EF4-FFF2-40B4-BE49-F238E27FC236}">
                <a16:creationId xmlns:a16="http://schemas.microsoft.com/office/drawing/2014/main" id="{D6CFD837-CCE3-4B60-AC67-2BC08B6EB582}"/>
              </a:ext>
            </a:extLst>
          </p:cNvPr>
          <p:cNvSpPr>
            <a:spLocks noGrp="1"/>
          </p:cNvSpPr>
          <p:nvPr>
            <p:ph idx="1"/>
          </p:nvPr>
        </p:nvSpPr>
        <p:spPr/>
        <p:txBody>
          <a:bodyPr>
            <a:normAutofit/>
          </a:bodyPr>
          <a:lstStyle/>
          <a:p>
            <a:r>
              <a:rPr lang="en-US" dirty="0"/>
              <a:t>The cost of building a prototype was too high. </a:t>
            </a:r>
          </a:p>
          <a:p>
            <a:r>
              <a:rPr lang="en-US" dirty="0"/>
              <a:t>To test their value proposition, Dropbox developed a low-fidelity MVP in the form of a video. </a:t>
            </a:r>
          </a:p>
          <a:p>
            <a:r>
              <a:rPr lang="en-US" dirty="0"/>
              <a:t>Using simple animation, this 3-minute video conveyed the basic functionality of the product and why someone would want to pay to use it. </a:t>
            </a:r>
          </a:p>
          <a:p>
            <a:r>
              <a:rPr lang="en-US" dirty="0"/>
              <a:t>Because of that video, 75,000 users signed up to use Dropbox before the product was developed. </a:t>
            </a:r>
          </a:p>
          <a:p>
            <a:r>
              <a:rPr lang="en-US" dirty="0"/>
              <a:t>This gave the founders the confidence they needed to proceed with their development.</a:t>
            </a:r>
          </a:p>
        </p:txBody>
      </p:sp>
      <p:sp>
        <p:nvSpPr>
          <p:cNvPr id="4" name="Slide Number Placeholder 3">
            <a:extLst>
              <a:ext uri="{FF2B5EF4-FFF2-40B4-BE49-F238E27FC236}">
                <a16:creationId xmlns:a16="http://schemas.microsoft.com/office/drawing/2014/main" id="{6EEF9E45-8EA1-4916-ACDF-2B0F6868F0EA}"/>
              </a:ext>
            </a:extLst>
          </p:cNvPr>
          <p:cNvSpPr>
            <a:spLocks noGrp="1"/>
          </p:cNvSpPr>
          <p:nvPr>
            <p:ph type="sldNum" sz="quarter" idx="12"/>
          </p:nvPr>
        </p:nvSpPr>
        <p:spPr/>
        <p:txBody>
          <a:bodyPr/>
          <a:lstStyle/>
          <a:p>
            <a:fld id="{B8DACC02-A2BD-4578-8E03-6D891060A695}" type="slidenum">
              <a:rPr lang="en-US" smtClean="0"/>
              <a:pPr/>
              <a:t>59</a:t>
            </a:fld>
            <a:endParaRPr lang="en-US" dirty="0"/>
          </a:p>
        </p:txBody>
      </p:sp>
      <p:pic>
        <p:nvPicPr>
          <p:cNvPr id="4098" name="Picture 2" descr="https://www.cobbleweb.co.uk/wp/wp-content/uploads/2018/01/dropbox-2-1-1.png">
            <a:extLst>
              <a:ext uri="{FF2B5EF4-FFF2-40B4-BE49-F238E27FC236}">
                <a16:creationId xmlns:a16="http://schemas.microsoft.com/office/drawing/2014/main" id="{2B41C3B9-5D64-43A7-824F-10DF5D0FF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2938" y="103586"/>
            <a:ext cx="7239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85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Prototyping?</a:t>
            </a:r>
          </a:p>
        </p:txBody>
      </p:sp>
      <p:sp>
        <p:nvSpPr>
          <p:cNvPr id="3" name="Content Placeholder 2"/>
          <p:cNvSpPr>
            <a:spLocks noGrp="1"/>
          </p:cNvSpPr>
          <p:nvPr>
            <p:ph idx="1"/>
          </p:nvPr>
        </p:nvSpPr>
        <p:spPr/>
        <p:txBody>
          <a:bodyPr/>
          <a:lstStyle/>
          <a:p>
            <a:r>
              <a:rPr lang="en-US" dirty="0"/>
              <a:t>The process of creating a preliminary or experimental model of a product, service, or system.</a:t>
            </a:r>
          </a:p>
          <a:p>
            <a:r>
              <a:rPr lang="en-US" dirty="0"/>
              <a:t>Key purposes of prototyping</a:t>
            </a:r>
          </a:p>
          <a:p>
            <a:pPr lvl="1"/>
            <a:r>
              <a:rPr lang="en-US" dirty="0"/>
              <a:t>Testing, validating, and refining ideas, identifying potential issues, and communicating concepts to stakeholders.</a:t>
            </a:r>
          </a:p>
          <a:p>
            <a:r>
              <a:rPr lang="en-US" dirty="0"/>
              <a:t>Importance of prototyping in software entrepreneurship</a:t>
            </a:r>
          </a:p>
          <a:p>
            <a:pPr lvl="1"/>
            <a:r>
              <a:rPr lang="en-US" dirty="0"/>
              <a:t>Allows entrepreneurs to validate their ideas before investing time, money, and resources into a full-scale product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0383117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40C8-AA4B-4C2A-AB42-EB3811A6A25A}"/>
              </a:ext>
            </a:extLst>
          </p:cNvPr>
          <p:cNvSpPr>
            <a:spLocks noGrp="1"/>
          </p:cNvSpPr>
          <p:nvPr>
            <p:ph type="title"/>
          </p:nvPr>
        </p:nvSpPr>
        <p:spPr/>
        <p:txBody>
          <a:bodyPr/>
          <a:lstStyle/>
          <a:p>
            <a:r>
              <a:rPr lang="en-US" dirty="0"/>
              <a:t>Successful MVP Examples</a:t>
            </a:r>
          </a:p>
        </p:txBody>
      </p:sp>
      <p:sp>
        <p:nvSpPr>
          <p:cNvPr id="3" name="Content Placeholder 2">
            <a:extLst>
              <a:ext uri="{FF2B5EF4-FFF2-40B4-BE49-F238E27FC236}">
                <a16:creationId xmlns:a16="http://schemas.microsoft.com/office/drawing/2014/main" id="{D6CFD837-CCE3-4B60-AC67-2BC08B6EB582}"/>
              </a:ext>
            </a:extLst>
          </p:cNvPr>
          <p:cNvSpPr>
            <a:spLocks noGrp="1"/>
          </p:cNvSpPr>
          <p:nvPr>
            <p:ph idx="1"/>
          </p:nvPr>
        </p:nvSpPr>
        <p:spPr/>
        <p:txBody>
          <a:bodyPr>
            <a:normAutofit fontScale="92500" lnSpcReduction="10000"/>
          </a:bodyPr>
          <a:lstStyle/>
          <a:p>
            <a:r>
              <a:rPr lang="en-US" dirty="0"/>
              <a:t>To test the principle, the founders took pictures of their apartment and advertised online that it was available for rent during a popular conference in their town.</a:t>
            </a:r>
          </a:p>
          <a:p>
            <a:r>
              <a:rPr lang="en-US" dirty="0"/>
              <a:t>The founders were able to “book” their apartment for the entire duration of the conference to three separate, unrelated customers, validating their initial assumption. Further, the founders were able to interact with their guests during their stay.</a:t>
            </a:r>
          </a:p>
          <a:p>
            <a:r>
              <a:rPr lang="en-US" dirty="0"/>
              <a:t>The Airbnb founders used this experience to understand what potential customers might want and were able to generate a list of features to develop in the future.</a:t>
            </a:r>
          </a:p>
          <a:p>
            <a:r>
              <a:rPr lang="en-US" dirty="0"/>
              <a:t>Using this information, the founders then began to develop their now famous platform.</a:t>
            </a:r>
          </a:p>
        </p:txBody>
      </p:sp>
      <p:sp>
        <p:nvSpPr>
          <p:cNvPr id="4" name="Slide Number Placeholder 3">
            <a:extLst>
              <a:ext uri="{FF2B5EF4-FFF2-40B4-BE49-F238E27FC236}">
                <a16:creationId xmlns:a16="http://schemas.microsoft.com/office/drawing/2014/main" id="{6EEF9E45-8EA1-4916-ACDF-2B0F6868F0EA}"/>
              </a:ext>
            </a:extLst>
          </p:cNvPr>
          <p:cNvSpPr>
            <a:spLocks noGrp="1"/>
          </p:cNvSpPr>
          <p:nvPr>
            <p:ph type="sldNum" sz="quarter" idx="12"/>
          </p:nvPr>
        </p:nvSpPr>
        <p:spPr/>
        <p:txBody>
          <a:bodyPr/>
          <a:lstStyle/>
          <a:p>
            <a:fld id="{B8DACC02-A2BD-4578-8E03-6D891060A695}" type="slidenum">
              <a:rPr lang="en-US" smtClean="0"/>
              <a:pPr/>
              <a:t>60</a:t>
            </a:fld>
            <a:endParaRPr lang="en-US" dirty="0"/>
          </a:p>
        </p:txBody>
      </p:sp>
      <p:pic>
        <p:nvPicPr>
          <p:cNvPr id="5122" name="Picture 2" descr="https://www.cobbleweb.co.uk/wp/wp-content/uploads/2018/01/airbnb-1.png">
            <a:extLst>
              <a:ext uri="{FF2B5EF4-FFF2-40B4-BE49-F238E27FC236}">
                <a16:creationId xmlns:a16="http://schemas.microsoft.com/office/drawing/2014/main" id="{0A12E3A0-8B6E-4EDE-A2A6-E35869EEE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8855" y="375049"/>
            <a:ext cx="146685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Best Practices for Development and Prototyping</a:t>
            </a:r>
          </a:p>
        </p:txBody>
      </p:sp>
      <p:sp>
        <p:nvSpPr>
          <p:cNvPr id="3" name="Content Placeholder 2"/>
          <p:cNvSpPr>
            <a:spLocks noGrp="1"/>
          </p:cNvSpPr>
          <p:nvPr>
            <p:ph idx="1"/>
          </p:nvPr>
        </p:nvSpPr>
        <p:spPr/>
        <p:txBody>
          <a:bodyPr/>
          <a:lstStyle/>
          <a:p>
            <a:r>
              <a:rPr lang="en-US" dirty="0"/>
              <a:t>Best practices for development:</a:t>
            </a:r>
          </a:p>
          <a:p>
            <a:pPr lvl="1"/>
            <a:r>
              <a:rPr lang="en-US" dirty="0"/>
              <a:t>Define clear requirements and goals.</a:t>
            </a:r>
          </a:p>
          <a:p>
            <a:pPr lvl="1"/>
            <a:r>
              <a:rPr lang="en-US" dirty="0"/>
              <a:t>Follow a structured development process.</a:t>
            </a:r>
          </a:p>
          <a:p>
            <a:pPr lvl="1"/>
            <a:r>
              <a:rPr lang="en-US" dirty="0"/>
              <a:t>Test and validate the product regularly.</a:t>
            </a:r>
          </a:p>
          <a:p>
            <a:pPr lvl="1"/>
            <a:r>
              <a:rPr lang="en-US" dirty="0"/>
              <a:t>Document the development process and product features.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83924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Best Practices for Development and Prototyping</a:t>
            </a:r>
          </a:p>
        </p:txBody>
      </p:sp>
      <p:sp>
        <p:nvSpPr>
          <p:cNvPr id="3" name="Content Placeholder 2"/>
          <p:cNvSpPr>
            <a:spLocks noGrp="1"/>
          </p:cNvSpPr>
          <p:nvPr>
            <p:ph idx="1"/>
          </p:nvPr>
        </p:nvSpPr>
        <p:spPr/>
        <p:txBody>
          <a:bodyPr/>
          <a:lstStyle/>
          <a:p>
            <a:r>
              <a:rPr lang="en-US" dirty="0"/>
              <a:t>Best practices for prototyping:</a:t>
            </a:r>
          </a:p>
          <a:p>
            <a:pPr lvl="1"/>
            <a:r>
              <a:rPr lang="en-US" dirty="0"/>
              <a:t>Start with a simple, low-fidelity prototype.</a:t>
            </a:r>
          </a:p>
          <a:p>
            <a:pPr lvl="1"/>
            <a:r>
              <a:rPr lang="en-US" dirty="0"/>
              <a:t>Test the prototype with real users.</a:t>
            </a:r>
          </a:p>
          <a:p>
            <a:pPr lvl="1"/>
            <a:r>
              <a:rPr lang="en-US" dirty="0"/>
              <a:t>Refine the prototype based on user feedback.</a:t>
            </a:r>
          </a:p>
          <a:p>
            <a:pPr lvl="1"/>
            <a:r>
              <a:rPr lang="en-US" dirty="0"/>
              <a:t>Use prototyping as an iterative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605006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07C7-5B93-4CCA-8BE7-E9D709A7E9C2}"/>
              </a:ext>
            </a:extLst>
          </p:cNvPr>
          <p:cNvSpPr>
            <a:spLocks noGrp="1"/>
          </p:cNvSpPr>
          <p:nvPr>
            <p:ph type="title"/>
          </p:nvPr>
        </p:nvSpPr>
        <p:spPr/>
        <p:txBody>
          <a:bodyPr/>
          <a:lstStyle/>
          <a:p>
            <a:r>
              <a:rPr lang="en-US" dirty="0"/>
              <a:t>Prototyping Stages</a:t>
            </a:r>
          </a:p>
        </p:txBody>
      </p:sp>
      <p:sp>
        <p:nvSpPr>
          <p:cNvPr id="3" name="Content Placeholder 2">
            <a:extLst>
              <a:ext uri="{FF2B5EF4-FFF2-40B4-BE49-F238E27FC236}">
                <a16:creationId xmlns:a16="http://schemas.microsoft.com/office/drawing/2014/main" id="{642981AF-6E60-4FFF-8999-186526F0B16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F9CDAB1-2ED1-46DD-A746-F0C105161DFF}"/>
              </a:ext>
            </a:extLst>
          </p:cNvPr>
          <p:cNvSpPr>
            <a:spLocks noGrp="1"/>
          </p:cNvSpPr>
          <p:nvPr>
            <p:ph type="sldNum" sz="quarter" idx="12"/>
          </p:nvPr>
        </p:nvSpPr>
        <p:spPr/>
        <p:txBody>
          <a:bodyPr/>
          <a:lstStyle/>
          <a:p>
            <a:fld id="{B8DACC02-A2BD-4578-8E03-6D891060A695}" type="slidenum">
              <a:rPr lang="en-US" smtClean="0"/>
              <a:pPr/>
              <a:t>9</a:t>
            </a:fld>
            <a:endParaRPr lang="en-US" dirty="0"/>
          </a:p>
        </p:txBody>
      </p:sp>
      <p:pic>
        <p:nvPicPr>
          <p:cNvPr id="1028" name="Picture 4" descr="Prototyping: Five Steps from Concept to Reality | SEA-LECT Plastics |  Plastic Injection Molding">
            <a:extLst>
              <a:ext uri="{FF2B5EF4-FFF2-40B4-BE49-F238E27FC236}">
                <a16:creationId xmlns:a16="http://schemas.microsoft.com/office/drawing/2014/main" id="{35B1C08E-862D-4A0B-B1A4-62C4A80CB7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7" t="14134" r="4212" b="7067"/>
          <a:stretch/>
        </p:blipFill>
        <p:spPr bwMode="auto">
          <a:xfrm>
            <a:off x="1170432" y="1448777"/>
            <a:ext cx="9491472" cy="480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939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1718</TotalTime>
  <Words>1882</Words>
  <Application>Microsoft Office PowerPoint</Application>
  <PresentationFormat>Widescreen</PresentationFormat>
  <Paragraphs>263</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Candara</vt:lpstr>
      <vt:lpstr>Office Theme</vt:lpstr>
      <vt:lpstr>Development and Prototyping</vt:lpstr>
      <vt:lpstr>Outline</vt:lpstr>
      <vt:lpstr>Overview</vt:lpstr>
      <vt:lpstr>Why Development and Prototyping Matter</vt:lpstr>
      <vt:lpstr>What is Development?</vt:lpstr>
      <vt:lpstr>What is Prototyping?</vt:lpstr>
      <vt:lpstr>Best Practices for Development and Prototyping</vt:lpstr>
      <vt:lpstr>Best Practices for Development and Prototyping</vt:lpstr>
      <vt:lpstr>Prototyping Stages</vt:lpstr>
      <vt:lpstr>Agile and Lean Principles</vt:lpstr>
      <vt:lpstr>Understanding the Core Concepts</vt:lpstr>
      <vt:lpstr>PowerPoint Presentation</vt:lpstr>
      <vt:lpstr>Iterative Development</vt:lpstr>
      <vt:lpstr>Continuous Improvement</vt:lpstr>
      <vt:lpstr>Customer Feedback</vt:lpstr>
      <vt:lpstr>Customer Feedback</vt:lpstr>
      <vt:lpstr>Minimizing Waste</vt:lpstr>
      <vt:lpstr>Agile Methodologies</vt:lpstr>
      <vt:lpstr>Agile Teams</vt:lpstr>
      <vt:lpstr>Lean Development </vt:lpstr>
      <vt:lpstr>Lean Principles</vt:lpstr>
      <vt:lpstr>Lean Teams</vt:lpstr>
      <vt:lpstr>Implementing Agile and Lean Principles</vt:lpstr>
      <vt:lpstr>Prototyping and Testing</vt:lpstr>
      <vt:lpstr>Understanding the Importance of Prototyping</vt:lpstr>
      <vt:lpstr>Types of Prototypes</vt:lpstr>
      <vt:lpstr>Testing Methods</vt:lpstr>
      <vt:lpstr>User Testing</vt:lpstr>
      <vt:lpstr>A/B Testing</vt:lpstr>
      <vt:lpstr>Unit Testing</vt:lpstr>
      <vt:lpstr>Prototyping and Testing in Agile Development</vt:lpstr>
      <vt:lpstr>DevOps</vt:lpstr>
      <vt:lpstr>DevOps</vt:lpstr>
      <vt:lpstr>Continuous Integration</vt:lpstr>
      <vt:lpstr>Continuous Deployment</vt:lpstr>
      <vt:lpstr>Automation</vt:lpstr>
      <vt:lpstr>Monitoring</vt:lpstr>
      <vt:lpstr>DevOps Pipelines</vt:lpstr>
      <vt:lpstr>DevOps Metrics</vt:lpstr>
      <vt:lpstr>Cloud-based Development and Containerization</vt:lpstr>
      <vt:lpstr>Cloud-based Development and Containerization</vt:lpstr>
      <vt:lpstr>Cloud-based Development and Containerization</vt:lpstr>
      <vt:lpstr>PowerPoint Presentation</vt:lpstr>
      <vt:lpstr>PowerPoint Presentation</vt:lpstr>
      <vt:lpstr>Serverless Computing</vt:lpstr>
      <vt:lpstr>Serverless Computing</vt:lpstr>
      <vt:lpstr>Serverless Computing</vt:lpstr>
      <vt:lpstr>Key Concepts in Serverless Computing</vt:lpstr>
      <vt:lpstr>Reusing Existing Libraries and Platforms</vt:lpstr>
      <vt:lpstr>MVP and Customer Feedback</vt:lpstr>
      <vt:lpstr>Minimum Viable Product (MVP)</vt:lpstr>
      <vt:lpstr>Benefits of MVP</vt:lpstr>
      <vt:lpstr>Benefits of MVP</vt:lpstr>
      <vt:lpstr>Key Concepts in MVP</vt:lpstr>
      <vt:lpstr>Customer Feedback</vt:lpstr>
      <vt:lpstr>Benefits of Gathering Customer Feedback</vt:lpstr>
      <vt:lpstr>MVP Types</vt:lpstr>
      <vt:lpstr>MVP Roadmap</vt:lpstr>
      <vt:lpstr>Successful MVP Examples</vt:lpstr>
      <vt:lpstr>Successful MVP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222</cp:revision>
  <cp:lastPrinted>2021-10-18T07:27:50Z</cp:lastPrinted>
  <dcterms:created xsi:type="dcterms:W3CDTF">2021-10-12T10:09:12Z</dcterms:created>
  <dcterms:modified xsi:type="dcterms:W3CDTF">2024-01-30T05:11:23Z</dcterms:modified>
</cp:coreProperties>
</file>