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744" r:id="rId3"/>
    <p:sldId id="749" r:id="rId4"/>
    <p:sldId id="764" r:id="rId5"/>
    <p:sldId id="748" r:id="rId6"/>
    <p:sldId id="750" r:id="rId7"/>
    <p:sldId id="751" r:id="rId8"/>
    <p:sldId id="752" r:id="rId9"/>
    <p:sldId id="753" r:id="rId10"/>
    <p:sldId id="755" r:id="rId11"/>
    <p:sldId id="754" r:id="rId12"/>
    <p:sldId id="756" r:id="rId13"/>
    <p:sldId id="757" r:id="rId14"/>
    <p:sldId id="758" r:id="rId15"/>
    <p:sldId id="785" r:id="rId16"/>
    <p:sldId id="760" r:id="rId17"/>
    <p:sldId id="759" r:id="rId18"/>
    <p:sldId id="761" r:id="rId19"/>
    <p:sldId id="762" r:id="rId20"/>
    <p:sldId id="763" r:id="rId21"/>
    <p:sldId id="765" r:id="rId22"/>
    <p:sldId id="766" r:id="rId23"/>
    <p:sldId id="770" r:id="rId24"/>
    <p:sldId id="771" r:id="rId25"/>
    <p:sldId id="767" r:id="rId26"/>
    <p:sldId id="769" r:id="rId27"/>
    <p:sldId id="768" r:id="rId28"/>
    <p:sldId id="772" r:id="rId29"/>
    <p:sldId id="773" r:id="rId30"/>
    <p:sldId id="774" r:id="rId31"/>
    <p:sldId id="775" r:id="rId32"/>
    <p:sldId id="777" r:id="rId33"/>
    <p:sldId id="776" r:id="rId34"/>
    <p:sldId id="778" r:id="rId35"/>
    <p:sldId id="779" r:id="rId36"/>
    <p:sldId id="780" r:id="rId37"/>
    <p:sldId id="781" r:id="rId38"/>
    <p:sldId id="782" r:id="rId39"/>
    <p:sldId id="783" r:id="rId40"/>
    <p:sldId id="78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2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884" autoAdjust="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FECA89-3F06-4C0D-A281-A165F7DBF19B}" type="doc">
      <dgm:prSet loTypeId="urn:microsoft.com/office/officeart/2005/8/layout/default" loCatId="list" qsTypeId="urn:microsoft.com/office/officeart/2005/8/quickstyle/3d4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9C09DCE-7211-47BA-A43A-D370FA8D73D2}">
      <dgm:prSet phldrT="[Text]"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Problem statement</a:t>
          </a:r>
        </a:p>
      </dgm:t>
    </dgm:pt>
    <dgm:pt modelId="{2E3E19EC-9F2C-4162-B38D-A7044A4B45AF}" type="parTrans" cxnId="{92424E58-9A31-4E9E-9BFC-AD2804DAF11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7E08C8C-0929-4BB9-8276-F436AE100295}" type="sibTrans" cxnId="{92424E58-9A31-4E9E-9BFC-AD2804DAF11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F5753A4-C3B6-47F6-8829-C869BC86C1F0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Solution</a:t>
          </a:r>
        </a:p>
      </dgm:t>
    </dgm:pt>
    <dgm:pt modelId="{063A4745-D547-4F5B-8417-D5B690B18BBF}" type="parTrans" cxnId="{787DE4B5-A6AF-4B52-87F2-BEACD57AAD2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9726AA2-DA3D-4754-8721-BEAB2D910312}" type="sibTrans" cxnId="{787DE4B5-A6AF-4B52-87F2-BEACD57AAD2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95B555D-AA7D-4246-B69D-FDD1E904230D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Market opportunity</a:t>
          </a:r>
        </a:p>
      </dgm:t>
    </dgm:pt>
    <dgm:pt modelId="{B0FB1B12-5DA3-4B81-8FCC-DD3F63DD0A59}" type="parTrans" cxnId="{20BF939D-C77A-41D5-921E-363AB658715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1355496-27EC-43AE-8666-53FE7431987B}" type="sibTrans" cxnId="{20BF939D-C77A-41D5-921E-363AB658715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4AA8E5E-DEC5-4CC1-B53C-6BADBA82AF75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Competitive advantage</a:t>
          </a:r>
        </a:p>
      </dgm:t>
    </dgm:pt>
    <dgm:pt modelId="{7AC14614-332F-43BA-9DD3-DF22B8495FDB}" type="parTrans" cxnId="{E7EDADEA-05E8-4319-9A14-C6BACD2B925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168AD87-B9CF-43B8-BA47-80A826305D1F}" type="sibTrans" cxnId="{E7EDADEA-05E8-4319-9A14-C6BACD2B925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9327994-CD71-4396-8F23-2160A20A70B8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Business model</a:t>
          </a:r>
        </a:p>
      </dgm:t>
    </dgm:pt>
    <dgm:pt modelId="{275AB4B1-00B8-4D28-B932-26D4B13F065E}" type="parTrans" cxnId="{D21F3CE0-3109-4AD6-BA63-119837EFAF8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1324782-D34A-4BBA-BB90-A454956C5FE4}" type="sibTrans" cxnId="{D21F3CE0-3109-4AD6-BA63-119837EFAF8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6AEE996-7063-4453-9938-51551EE35BB4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Team</a:t>
          </a:r>
        </a:p>
      </dgm:t>
    </dgm:pt>
    <dgm:pt modelId="{A87EA9CD-B9EA-4136-A9E8-A4D0F35AF84C}" type="parTrans" cxnId="{C9D413D0-FCE0-4BCC-B27D-22885CA1FB8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6913FB1-AFAD-4F79-8102-216775677043}" type="sibTrans" cxnId="{C9D413D0-FCE0-4BCC-B27D-22885CA1FB8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F86BDA9-3828-4136-BD40-08241ECA2551}" type="pres">
      <dgm:prSet presAssocID="{7BFECA89-3F06-4C0D-A281-A165F7DBF19B}" presName="diagram" presStyleCnt="0">
        <dgm:presLayoutVars>
          <dgm:dir/>
          <dgm:resizeHandles val="exact"/>
        </dgm:presLayoutVars>
      </dgm:prSet>
      <dgm:spPr/>
    </dgm:pt>
    <dgm:pt modelId="{37D3A03D-4EB1-495F-9E90-D98F0857BB95}" type="pres">
      <dgm:prSet presAssocID="{39C09DCE-7211-47BA-A43A-D370FA8D73D2}" presName="node" presStyleLbl="node1" presStyleIdx="0" presStyleCnt="6">
        <dgm:presLayoutVars>
          <dgm:bulletEnabled val="1"/>
        </dgm:presLayoutVars>
      </dgm:prSet>
      <dgm:spPr/>
    </dgm:pt>
    <dgm:pt modelId="{46810A3B-2D05-49F0-A97A-CD9ACC5D8A13}" type="pres">
      <dgm:prSet presAssocID="{57E08C8C-0929-4BB9-8276-F436AE100295}" presName="sibTrans" presStyleCnt="0"/>
      <dgm:spPr/>
    </dgm:pt>
    <dgm:pt modelId="{A5E03356-BB04-46A7-B2E6-57C997B56F3F}" type="pres">
      <dgm:prSet presAssocID="{4F5753A4-C3B6-47F6-8829-C869BC86C1F0}" presName="node" presStyleLbl="node1" presStyleIdx="1" presStyleCnt="6">
        <dgm:presLayoutVars>
          <dgm:bulletEnabled val="1"/>
        </dgm:presLayoutVars>
      </dgm:prSet>
      <dgm:spPr/>
    </dgm:pt>
    <dgm:pt modelId="{CFD22EA4-C0A9-406C-A843-E0428EF8C74F}" type="pres">
      <dgm:prSet presAssocID="{49726AA2-DA3D-4754-8721-BEAB2D910312}" presName="sibTrans" presStyleCnt="0"/>
      <dgm:spPr/>
    </dgm:pt>
    <dgm:pt modelId="{33F2F352-21D5-4438-AD44-922C87306AB6}" type="pres">
      <dgm:prSet presAssocID="{295B555D-AA7D-4246-B69D-FDD1E904230D}" presName="node" presStyleLbl="node1" presStyleIdx="2" presStyleCnt="6">
        <dgm:presLayoutVars>
          <dgm:bulletEnabled val="1"/>
        </dgm:presLayoutVars>
      </dgm:prSet>
      <dgm:spPr/>
    </dgm:pt>
    <dgm:pt modelId="{A05D8108-CD4F-425D-B622-7BE6E37F9FCD}" type="pres">
      <dgm:prSet presAssocID="{C1355496-27EC-43AE-8666-53FE7431987B}" presName="sibTrans" presStyleCnt="0"/>
      <dgm:spPr/>
    </dgm:pt>
    <dgm:pt modelId="{1BB0E963-99C3-4857-A230-DA6C31DECDCC}" type="pres">
      <dgm:prSet presAssocID="{74AA8E5E-DEC5-4CC1-B53C-6BADBA82AF75}" presName="node" presStyleLbl="node1" presStyleIdx="3" presStyleCnt="6">
        <dgm:presLayoutVars>
          <dgm:bulletEnabled val="1"/>
        </dgm:presLayoutVars>
      </dgm:prSet>
      <dgm:spPr/>
    </dgm:pt>
    <dgm:pt modelId="{B93D2235-C6A9-482F-B404-C25E4F69C50D}" type="pres">
      <dgm:prSet presAssocID="{1168AD87-B9CF-43B8-BA47-80A826305D1F}" presName="sibTrans" presStyleCnt="0"/>
      <dgm:spPr/>
    </dgm:pt>
    <dgm:pt modelId="{7104323F-6C65-47AD-9BF5-B74885318834}" type="pres">
      <dgm:prSet presAssocID="{09327994-CD71-4396-8F23-2160A20A70B8}" presName="node" presStyleLbl="node1" presStyleIdx="4" presStyleCnt="6">
        <dgm:presLayoutVars>
          <dgm:bulletEnabled val="1"/>
        </dgm:presLayoutVars>
      </dgm:prSet>
      <dgm:spPr/>
    </dgm:pt>
    <dgm:pt modelId="{E5B2D578-BA62-41CE-9BFC-017916B499BA}" type="pres">
      <dgm:prSet presAssocID="{81324782-D34A-4BBA-BB90-A454956C5FE4}" presName="sibTrans" presStyleCnt="0"/>
      <dgm:spPr/>
    </dgm:pt>
    <dgm:pt modelId="{9077DD8E-EC60-40FA-963A-D844858E2C9A}" type="pres">
      <dgm:prSet presAssocID="{66AEE996-7063-4453-9938-51551EE35BB4}" presName="node" presStyleLbl="node1" presStyleIdx="5" presStyleCnt="6">
        <dgm:presLayoutVars>
          <dgm:bulletEnabled val="1"/>
        </dgm:presLayoutVars>
      </dgm:prSet>
      <dgm:spPr/>
    </dgm:pt>
  </dgm:ptLst>
  <dgm:cxnLst>
    <dgm:cxn modelId="{271D3321-5705-4500-8A5B-84CEE524F461}" type="presOf" srcId="{7BFECA89-3F06-4C0D-A281-A165F7DBF19B}" destId="{0F86BDA9-3828-4136-BD40-08241ECA2551}" srcOrd="0" destOrd="0" presId="urn:microsoft.com/office/officeart/2005/8/layout/default"/>
    <dgm:cxn modelId="{E8B69C4E-3FA2-465D-9DB1-61C6DFEE32B8}" type="presOf" srcId="{295B555D-AA7D-4246-B69D-FDD1E904230D}" destId="{33F2F352-21D5-4438-AD44-922C87306AB6}" srcOrd="0" destOrd="0" presId="urn:microsoft.com/office/officeart/2005/8/layout/default"/>
    <dgm:cxn modelId="{92424E58-9A31-4E9E-9BFC-AD2804DAF11E}" srcId="{7BFECA89-3F06-4C0D-A281-A165F7DBF19B}" destId="{39C09DCE-7211-47BA-A43A-D370FA8D73D2}" srcOrd="0" destOrd="0" parTransId="{2E3E19EC-9F2C-4162-B38D-A7044A4B45AF}" sibTransId="{57E08C8C-0929-4BB9-8276-F436AE100295}"/>
    <dgm:cxn modelId="{13AB4293-25EA-4BDF-8300-3B427CF2136D}" type="presOf" srcId="{39C09DCE-7211-47BA-A43A-D370FA8D73D2}" destId="{37D3A03D-4EB1-495F-9E90-D98F0857BB95}" srcOrd="0" destOrd="0" presId="urn:microsoft.com/office/officeart/2005/8/layout/default"/>
    <dgm:cxn modelId="{A8A3899D-3E0E-4EFF-B1BE-00895F3A47A4}" type="presOf" srcId="{09327994-CD71-4396-8F23-2160A20A70B8}" destId="{7104323F-6C65-47AD-9BF5-B74885318834}" srcOrd="0" destOrd="0" presId="urn:microsoft.com/office/officeart/2005/8/layout/default"/>
    <dgm:cxn modelId="{20BF939D-C77A-41D5-921E-363AB6587158}" srcId="{7BFECA89-3F06-4C0D-A281-A165F7DBF19B}" destId="{295B555D-AA7D-4246-B69D-FDD1E904230D}" srcOrd="2" destOrd="0" parTransId="{B0FB1B12-5DA3-4B81-8FCC-DD3F63DD0A59}" sibTransId="{C1355496-27EC-43AE-8666-53FE7431987B}"/>
    <dgm:cxn modelId="{787DE4B5-A6AF-4B52-87F2-BEACD57AAD2B}" srcId="{7BFECA89-3F06-4C0D-A281-A165F7DBF19B}" destId="{4F5753A4-C3B6-47F6-8829-C869BC86C1F0}" srcOrd="1" destOrd="0" parTransId="{063A4745-D547-4F5B-8417-D5B690B18BBF}" sibTransId="{49726AA2-DA3D-4754-8721-BEAB2D910312}"/>
    <dgm:cxn modelId="{C99AF3B5-4F93-45FF-95D8-740B5F5BD442}" type="presOf" srcId="{74AA8E5E-DEC5-4CC1-B53C-6BADBA82AF75}" destId="{1BB0E963-99C3-4857-A230-DA6C31DECDCC}" srcOrd="0" destOrd="0" presId="urn:microsoft.com/office/officeart/2005/8/layout/default"/>
    <dgm:cxn modelId="{375006CA-40A6-44FA-9E72-A278C89DCAE9}" type="presOf" srcId="{4F5753A4-C3B6-47F6-8829-C869BC86C1F0}" destId="{A5E03356-BB04-46A7-B2E6-57C997B56F3F}" srcOrd="0" destOrd="0" presId="urn:microsoft.com/office/officeart/2005/8/layout/default"/>
    <dgm:cxn modelId="{C9D413D0-FCE0-4BCC-B27D-22885CA1FB83}" srcId="{7BFECA89-3F06-4C0D-A281-A165F7DBF19B}" destId="{66AEE996-7063-4453-9938-51551EE35BB4}" srcOrd="5" destOrd="0" parTransId="{A87EA9CD-B9EA-4136-A9E8-A4D0F35AF84C}" sibTransId="{06913FB1-AFAD-4F79-8102-216775677043}"/>
    <dgm:cxn modelId="{D21F3CE0-3109-4AD6-BA63-119837EFAF80}" srcId="{7BFECA89-3F06-4C0D-A281-A165F7DBF19B}" destId="{09327994-CD71-4396-8F23-2160A20A70B8}" srcOrd="4" destOrd="0" parTransId="{275AB4B1-00B8-4D28-B932-26D4B13F065E}" sibTransId="{81324782-D34A-4BBA-BB90-A454956C5FE4}"/>
    <dgm:cxn modelId="{6A76BEE1-7A94-42A6-A3C6-35E0C6AD8389}" type="presOf" srcId="{66AEE996-7063-4453-9938-51551EE35BB4}" destId="{9077DD8E-EC60-40FA-963A-D844858E2C9A}" srcOrd="0" destOrd="0" presId="urn:microsoft.com/office/officeart/2005/8/layout/default"/>
    <dgm:cxn modelId="{E7EDADEA-05E8-4319-9A14-C6BACD2B9251}" srcId="{7BFECA89-3F06-4C0D-A281-A165F7DBF19B}" destId="{74AA8E5E-DEC5-4CC1-B53C-6BADBA82AF75}" srcOrd="3" destOrd="0" parTransId="{7AC14614-332F-43BA-9DD3-DF22B8495FDB}" sibTransId="{1168AD87-B9CF-43B8-BA47-80A826305D1F}"/>
    <dgm:cxn modelId="{63626D02-A10F-43D4-985A-BB5C87213D95}" type="presParOf" srcId="{0F86BDA9-3828-4136-BD40-08241ECA2551}" destId="{37D3A03D-4EB1-495F-9E90-D98F0857BB95}" srcOrd="0" destOrd="0" presId="urn:microsoft.com/office/officeart/2005/8/layout/default"/>
    <dgm:cxn modelId="{5FD6F95C-424F-42B2-93BA-5E0FD40D53FE}" type="presParOf" srcId="{0F86BDA9-3828-4136-BD40-08241ECA2551}" destId="{46810A3B-2D05-49F0-A97A-CD9ACC5D8A13}" srcOrd="1" destOrd="0" presId="urn:microsoft.com/office/officeart/2005/8/layout/default"/>
    <dgm:cxn modelId="{0C83ADFE-32CD-42D9-88FC-52296AF83B97}" type="presParOf" srcId="{0F86BDA9-3828-4136-BD40-08241ECA2551}" destId="{A5E03356-BB04-46A7-B2E6-57C997B56F3F}" srcOrd="2" destOrd="0" presId="urn:microsoft.com/office/officeart/2005/8/layout/default"/>
    <dgm:cxn modelId="{C257453A-1686-488D-8536-A26997E48C96}" type="presParOf" srcId="{0F86BDA9-3828-4136-BD40-08241ECA2551}" destId="{CFD22EA4-C0A9-406C-A843-E0428EF8C74F}" srcOrd="3" destOrd="0" presId="urn:microsoft.com/office/officeart/2005/8/layout/default"/>
    <dgm:cxn modelId="{858DA80F-92D2-40D9-A421-75DCEF203812}" type="presParOf" srcId="{0F86BDA9-3828-4136-BD40-08241ECA2551}" destId="{33F2F352-21D5-4438-AD44-922C87306AB6}" srcOrd="4" destOrd="0" presId="urn:microsoft.com/office/officeart/2005/8/layout/default"/>
    <dgm:cxn modelId="{7AFB6736-28DB-4D0D-8476-1328D1961E25}" type="presParOf" srcId="{0F86BDA9-3828-4136-BD40-08241ECA2551}" destId="{A05D8108-CD4F-425D-B622-7BE6E37F9FCD}" srcOrd="5" destOrd="0" presId="urn:microsoft.com/office/officeart/2005/8/layout/default"/>
    <dgm:cxn modelId="{D3A58364-0234-4190-8AEB-F79DA22AE2A5}" type="presParOf" srcId="{0F86BDA9-3828-4136-BD40-08241ECA2551}" destId="{1BB0E963-99C3-4857-A230-DA6C31DECDCC}" srcOrd="6" destOrd="0" presId="urn:microsoft.com/office/officeart/2005/8/layout/default"/>
    <dgm:cxn modelId="{1AFC3514-335D-4CF3-B687-A09DAEC9DD00}" type="presParOf" srcId="{0F86BDA9-3828-4136-BD40-08241ECA2551}" destId="{B93D2235-C6A9-482F-B404-C25E4F69C50D}" srcOrd="7" destOrd="0" presId="urn:microsoft.com/office/officeart/2005/8/layout/default"/>
    <dgm:cxn modelId="{9CF6E5F8-85C1-4DB1-9A61-328BD0BBC9B4}" type="presParOf" srcId="{0F86BDA9-3828-4136-BD40-08241ECA2551}" destId="{7104323F-6C65-47AD-9BF5-B74885318834}" srcOrd="8" destOrd="0" presId="urn:microsoft.com/office/officeart/2005/8/layout/default"/>
    <dgm:cxn modelId="{613A45CB-4777-42ED-B08F-D70DF363A7A9}" type="presParOf" srcId="{0F86BDA9-3828-4136-BD40-08241ECA2551}" destId="{E5B2D578-BA62-41CE-9BFC-017916B499BA}" srcOrd="9" destOrd="0" presId="urn:microsoft.com/office/officeart/2005/8/layout/default"/>
    <dgm:cxn modelId="{D0B90D09-6478-4C30-BC84-95644883B24A}" type="presParOf" srcId="{0F86BDA9-3828-4136-BD40-08241ECA2551}" destId="{9077DD8E-EC60-40FA-963A-D844858E2C9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3A03D-4EB1-495F-9E90-D98F0857BB95}">
      <dsp:nvSpPr>
        <dsp:cNvPr id="0" name=""/>
        <dsp:cNvSpPr/>
      </dsp:nvSpPr>
      <dsp:spPr>
        <a:xfrm>
          <a:off x="0" y="300913"/>
          <a:ext cx="2012230" cy="12073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ndara" panose="020E0502030303020204" pitchFamily="34" charset="0"/>
            </a:rPr>
            <a:t>Problem statement</a:t>
          </a:r>
        </a:p>
      </dsp:txBody>
      <dsp:txXfrm>
        <a:off x="0" y="300913"/>
        <a:ext cx="2012230" cy="1207338"/>
      </dsp:txXfrm>
    </dsp:sp>
    <dsp:sp modelId="{A5E03356-BB04-46A7-B2E6-57C997B56F3F}">
      <dsp:nvSpPr>
        <dsp:cNvPr id="0" name=""/>
        <dsp:cNvSpPr/>
      </dsp:nvSpPr>
      <dsp:spPr>
        <a:xfrm>
          <a:off x="2213454" y="300913"/>
          <a:ext cx="2012230" cy="12073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ndara" panose="020E0502030303020204" pitchFamily="34" charset="0"/>
            </a:rPr>
            <a:t>Solution</a:t>
          </a:r>
        </a:p>
      </dsp:txBody>
      <dsp:txXfrm>
        <a:off x="2213454" y="300913"/>
        <a:ext cx="2012230" cy="1207338"/>
      </dsp:txXfrm>
    </dsp:sp>
    <dsp:sp modelId="{33F2F352-21D5-4438-AD44-922C87306AB6}">
      <dsp:nvSpPr>
        <dsp:cNvPr id="0" name=""/>
        <dsp:cNvSpPr/>
      </dsp:nvSpPr>
      <dsp:spPr>
        <a:xfrm>
          <a:off x="4426908" y="300913"/>
          <a:ext cx="2012230" cy="12073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ndara" panose="020E0502030303020204" pitchFamily="34" charset="0"/>
            </a:rPr>
            <a:t>Market opportunity</a:t>
          </a:r>
        </a:p>
      </dsp:txBody>
      <dsp:txXfrm>
        <a:off x="4426908" y="300913"/>
        <a:ext cx="2012230" cy="1207338"/>
      </dsp:txXfrm>
    </dsp:sp>
    <dsp:sp modelId="{1BB0E963-99C3-4857-A230-DA6C31DECDCC}">
      <dsp:nvSpPr>
        <dsp:cNvPr id="0" name=""/>
        <dsp:cNvSpPr/>
      </dsp:nvSpPr>
      <dsp:spPr>
        <a:xfrm>
          <a:off x="0" y="1709475"/>
          <a:ext cx="2012230" cy="12073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ndara" panose="020E0502030303020204" pitchFamily="34" charset="0"/>
            </a:rPr>
            <a:t>Competitive advantage</a:t>
          </a:r>
        </a:p>
      </dsp:txBody>
      <dsp:txXfrm>
        <a:off x="0" y="1709475"/>
        <a:ext cx="2012230" cy="1207338"/>
      </dsp:txXfrm>
    </dsp:sp>
    <dsp:sp modelId="{7104323F-6C65-47AD-9BF5-B74885318834}">
      <dsp:nvSpPr>
        <dsp:cNvPr id="0" name=""/>
        <dsp:cNvSpPr/>
      </dsp:nvSpPr>
      <dsp:spPr>
        <a:xfrm>
          <a:off x="2213454" y="1709475"/>
          <a:ext cx="2012230" cy="12073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ndara" panose="020E0502030303020204" pitchFamily="34" charset="0"/>
            </a:rPr>
            <a:t>Business model</a:t>
          </a:r>
        </a:p>
      </dsp:txBody>
      <dsp:txXfrm>
        <a:off x="2213454" y="1709475"/>
        <a:ext cx="2012230" cy="1207338"/>
      </dsp:txXfrm>
    </dsp:sp>
    <dsp:sp modelId="{9077DD8E-EC60-40FA-963A-D844858E2C9A}">
      <dsp:nvSpPr>
        <dsp:cNvPr id="0" name=""/>
        <dsp:cNvSpPr/>
      </dsp:nvSpPr>
      <dsp:spPr>
        <a:xfrm>
          <a:off x="4426908" y="1709475"/>
          <a:ext cx="2012230" cy="12073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ndara" panose="020E0502030303020204" pitchFamily="34" charset="0"/>
            </a:rPr>
            <a:t>Team</a:t>
          </a:r>
        </a:p>
      </dsp:txBody>
      <dsp:txXfrm>
        <a:off x="4426908" y="1709475"/>
        <a:ext cx="2012230" cy="1207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oftware Development and Entrepreneurship - Peace Child International">
            <a:extLst>
              <a:ext uri="{FF2B5EF4-FFF2-40B4-BE49-F238E27FC236}">
                <a16:creationId xmlns:a16="http://schemas.microsoft.com/office/drawing/2014/main" id="{FA7DDC31-EC59-FF3E-2147-68EA766C55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77" y="542338"/>
            <a:ext cx="2346614" cy="11600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Securing Funding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Entrepreneurship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Crafting a Compelling Pitch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9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Crafting a Compelling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pitch is a presentation that entrepreneurs use to convince investors or stakeholders to invest in their business.</a:t>
            </a:r>
          </a:p>
          <a:p>
            <a:r>
              <a:rPr lang="en-US" dirty="0"/>
              <a:t>A compelling pitch is crucial for securing funding and support for a business.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74247855"/>
              </p:ext>
            </p:extLst>
          </p:nvPr>
        </p:nvGraphicFramePr>
        <p:xfrm>
          <a:off x="4188604" y="3134824"/>
          <a:ext cx="6439139" cy="3217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480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Creating a Clear and Concise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the essentials</a:t>
            </a:r>
          </a:p>
          <a:p>
            <a:pPr lvl="1"/>
            <a:r>
              <a:rPr lang="en-US" dirty="0"/>
              <a:t>Avoid unnecessary details and focus on the key elements of the pitch.</a:t>
            </a:r>
          </a:p>
          <a:p>
            <a:r>
              <a:rPr lang="en-US" dirty="0"/>
              <a:t>Practice</a:t>
            </a:r>
          </a:p>
          <a:p>
            <a:pPr lvl="1"/>
            <a:r>
              <a:rPr lang="en-US" dirty="0"/>
              <a:t>Rehearse the pitch to ensure a smooth and confident delivery.</a:t>
            </a:r>
          </a:p>
          <a:p>
            <a:r>
              <a:rPr lang="en-US" dirty="0"/>
              <a:t>Use storytelling techniques</a:t>
            </a:r>
          </a:p>
          <a:p>
            <a:pPr lvl="1"/>
            <a:r>
              <a:rPr lang="en-US" dirty="0"/>
              <a:t>Use anecdotes and examples to make the pitch more engaging and memorable.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080" name="Picture 8" descr="Perfect your business pitch | Nord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933" y="4094901"/>
            <a:ext cx="6918085" cy="259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29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Common Mistakes to Avoid in a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preparation: Failing to research the investor's interests and preferences.</a:t>
            </a:r>
          </a:p>
          <a:p>
            <a:r>
              <a:rPr lang="en-US" dirty="0"/>
              <a:t>Poor storytelling: Failing to engage the audience with a compelling narrative.</a:t>
            </a:r>
          </a:p>
          <a:p>
            <a:r>
              <a:rPr lang="en-US" dirty="0"/>
              <a:t>Overemphasis on technology: Focusing too much on the technical details of the product or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48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Crafting a Compelling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Your Audience</a:t>
            </a:r>
          </a:p>
          <a:p>
            <a:r>
              <a:rPr lang="en-US" dirty="0"/>
              <a:t>Defining Your Value Proposition</a:t>
            </a:r>
          </a:p>
          <a:p>
            <a:r>
              <a:rPr lang="en-US" dirty="0"/>
              <a:t>Crafting a Captivating Story</a:t>
            </a:r>
          </a:p>
          <a:p>
            <a:r>
              <a:rPr lang="en-US" dirty="0"/>
              <a:t>Building a Strong Brand</a:t>
            </a:r>
          </a:p>
          <a:p>
            <a:r>
              <a:rPr lang="en-US" dirty="0"/>
              <a:t>Creating a Compelling Demo</a:t>
            </a:r>
          </a:p>
          <a:p>
            <a:r>
              <a:rPr lang="en-US" dirty="0"/>
              <a:t>Preparing for Common Questions</a:t>
            </a:r>
          </a:p>
          <a:p>
            <a:r>
              <a:rPr lang="en-US" dirty="0"/>
              <a:t>Practicing Your Pitch</a:t>
            </a:r>
          </a:p>
          <a:p>
            <a:r>
              <a:rPr lang="en-US" dirty="0"/>
              <a:t>Delivering a Confident and Effective Pitch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64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authentic and passionate about the business.</a:t>
            </a:r>
          </a:p>
          <a:p>
            <a:r>
              <a:rPr lang="en-US" dirty="0"/>
              <a:t>Use visual aids to support the pitch.</a:t>
            </a:r>
          </a:p>
          <a:p>
            <a:r>
              <a:rPr lang="en-US" dirty="0"/>
              <a:t>Anticipate questions and have a clear call to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8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Investor Perspectives and Expectations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58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Investors are individuals or organizations that provide capital to startups in exchange for equity or other forms of return.</a:t>
            </a:r>
          </a:p>
          <a:p>
            <a:r>
              <a:rPr lang="en-US" dirty="0"/>
              <a:t>Understanding investor perspectives is crucial for crafting a compelling pitch and securing funding.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098" name="Picture 2" descr="A picture of a person holding a briefcase, with a question mark or a thought bubble above their head, to represent the idea of understanding investor perspectives.. Image 2 of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183" y="3252248"/>
            <a:ext cx="25717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0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Investors and Their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Friends/Family</a:t>
            </a:r>
          </a:p>
          <a:p>
            <a:pPr lvl="1"/>
            <a:r>
              <a:rPr lang="en-US" dirty="0"/>
              <a:t>Friends and family investors are typically motivated by a personal relationship with the entrepreneur and have a lower risk tolerance. </a:t>
            </a:r>
          </a:p>
          <a:p>
            <a:pPr lvl="1"/>
            <a:r>
              <a:rPr lang="en-US" dirty="0"/>
              <a:t>They expect a lower return on investment and are more focused on supporting the entrepreneur.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11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Investors and Their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Angels: </a:t>
            </a:r>
          </a:p>
          <a:p>
            <a:pPr lvl="1"/>
            <a:r>
              <a:rPr lang="en-US" dirty="0"/>
              <a:t>Angel investors are typically high net worth individuals who invest their own personal capital in startups in exchange for equity. </a:t>
            </a:r>
          </a:p>
          <a:p>
            <a:pPr lvl="1"/>
            <a:r>
              <a:rPr lang="en-US" dirty="0"/>
              <a:t>They have a higher risk tolerance than friends/family investors and expect a higher return on investment.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146" name="Picture 2" descr="Top tips for new angel investors - Arif Harbo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503" y="3848283"/>
            <a:ext cx="5736267" cy="247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20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Crafting a Compelling Pitch</a:t>
            </a:r>
          </a:p>
          <a:p>
            <a:r>
              <a:rPr lang="en-US" dirty="0"/>
              <a:t>Investor Perspectives and Expectations</a:t>
            </a:r>
          </a:p>
          <a:p>
            <a:r>
              <a:rPr lang="en-US" dirty="0"/>
              <a:t>Due Diligence and Valuation</a:t>
            </a:r>
          </a:p>
          <a:p>
            <a:r>
              <a:rPr lang="en-US" dirty="0"/>
              <a:t>Incubators and Accelerators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91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Investors and Their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VCs</a:t>
            </a:r>
          </a:p>
          <a:p>
            <a:pPr lvl="1"/>
            <a:r>
              <a:rPr lang="en-US" dirty="0"/>
              <a:t>Venture capitalists (VCs) invest capital in startups in exchange for equity and take an active role in the company's growth. </a:t>
            </a:r>
          </a:p>
          <a:p>
            <a:pPr lvl="1"/>
            <a:r>
              <a:rPr lang="en-US" dirty="0"/>
              <a:t>They have a high risk tolerance and expect a significant return on investment.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170" name="Picture 2" descr="Venture Capital 101: Structure, Returns, Exit and Beyond | by Pocket Sun |  SoGal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267" y="3646398"/>
            <a:ext cx="64293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117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Importance of Understanding Investor Perspectives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investor perspectives helps entrepreneurs tailor their pitch to the specific investor.</a:t>
            </a:r>
          </a:p>
          <a:p>
            <a:r>
              <a:rPr lang="en-US" dirty="0"/>
              <a:t>A well-crafted pitch that addresses investor concerns can increase the chances of securing funding.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194" name="Picture 2" descr="A picture of a person crafting a pitch, with a speech bubble or a thought bubble showing the investor's perspective. Image 1 of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218" y="3581220"/>
            <a:ext cx="25717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705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Meets Investor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the problem the startup is solving and the solution it offers.</a:t>
            </a:r>
          </a:p>
          <a:p>
            <a:r>
              <a:rPr lang="en-US" dirty="0"/>
              <a:t>Highlight the market opportunity and the startup's competitive advantage.</a:t>
            </a:r>
          </a:p>
          <a:p>
            <a:r>
              <a:rPr lang="en-US" dirty="0"/>
              <a:t>Emphasize the team's relevant skills and experience.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80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Crowdfunding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of raising capital through small contributions from a large number of people, typically through an online platform.</a:t>
            </a:r>
          </a:p>
          <a:p>
            <a:r>
              <a:rPr lang="en-US" dirty="0"/>
              <a:t>Crowdfunding can provide valuable marketing and exposure for a startup, and it can help entrepreneurs validate their idea and build a community of supporters.</a:t>
            </a:r>
          </a:p>
          <a:p>
            <a:r>
              <a:rPr lang="en-US" dirty="0"/>
              <a:t>Crowdfunding may not provide enough capital to meet a startup's needs, and it can be time-consuming and resource-intensive.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218" name="Picture 2" descr="Crowdfunding expla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54" y="4559299"/>
            <a:ext cx="39338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039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Crowdfunding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242" name="Picture 2" descr="Crowdfunding: What It Is, How It Works, Types &amp; Websi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8" b="12220"/>
          <a:stretch/>
        </p:blipFill>
        <p:spPr bwMode="auto">
          <a:xfrm>
            <a:off x="975084" y="1526635"/>
            <a:ext cx="9806400" cy="479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688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the investor's interests and preferences before crafting a pitch.</a:t>
            </a:r>
          </a:p>
          <a:p>
            <a:r>
              <a:rPr lang="en-US" dirty="0"/>
              <a:t>Use storytelling techniques to engage the investor and make the pitch more memorable.</a:t>
            </a:r>
          </a:p>
          <a:p>
            <a:r>
              <a:rPr lang="en-US" dirty="0"/>
              <a:t>Anticipate questions and have a clear call to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91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Due Diligence and Valuation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31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Diligence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diligence is the process of conducting a thorough examination of a business or investment opportunity to confirm all facts and assess its potential for growth.</a:t>
            </a:r>
          </a:p>
          <a:p>
            <a:r>
              <a:rPr lang="en-US" dirty="0"/>
              <a:t>Due diligence is crucial for investors to make informed decisions and for entrepreneurs to secure funding.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4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Items to Include in a Due Diligence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plan</a:t>
            </a:r>
          </a:p>
          <a:p>
            <a:pPr lvl="1"/>
            <a:r>
              <a:rPr lang="en-US" dirty="0"/>
              <a:t>A comprehensive plan outlining the business model, market opportunity, competitive landscape, and growth strategy.</a:t>
            </a:r>
          </a:p>
          <a:p>
            <a:r>
              <a:rPr lang="en-US" dirty="0"/>
              <a:t>Financial projections</a:t>
            </a:r>
          </a:p>
          <a:p>
            <a:pPr lvl="1"/>
            <a:r>
              <a:rPr lang="en-US" dirty="0"/>
              <a:t>Detailed financial statements, including income statements, balance sheets, and cash flow statements.</a:t>
            </a:r>
          </a:p>
          <a:p>
            <a:r>
              <a:rPr lang="en-US" dirty="0"/>
              <a:t>Market research</a:t>
            </a:r>
          </a:p>
          <a:p>
            <a:pPr lvl="1"/>
            <a:r>
              <a:rPr lang="en-US" dirty="0"/>
              <a:t>Analysis of the target market, including size, growth potential, and trends.</a:t>
            </a:r>
          </a:p>
          <a:p>
            <a:r>
              <a:rPr lang="en-US" dirty="0"/>
              <a:t>Legal documents</a:t>
            </a:r>
          </a:p>
          <a:p>
            <a:pPr lvl="1"/>
            <a:r>
              <a:rPr lang="en-US" dirty="0"/>
              <a:t>Copies of all relevant legal documents, such as contracts, patents, and trademarks.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46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Valuations and Term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Valuation</a:t>
            </a:r>
          </a:p>
          <a:p>
            <a:pPr lvl="1"/>
            <a:r>
              <a:rPr lang="en-US" dirty="0"/>
              <a:t>The process of determining the economic value of a business or asset.</a:t>
            </a:r>
          </a:p>
          <a:p>
            <a:r>
              <a:rPr lang="en-US" dirty="0"/>
              <a:t>Term sheet</a:t>
            </a:r>
          </a:p>
          <a:p>
            <a:pPr lvl="1"/>
            <a:r>
              <a:rPr lang="en-US" dirty="0"/>
              <a:t>A non-binding agreement outlining the basic terms and conditions of a proposed investment.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9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27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Importance of Understanding Terms and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terms and conditions of funding agreements is crucial for entrepreneurs to avoid misunderstandings and ensure they receive the funding they need.</a:t>
            </a:r>
          </a:p>
          <a:p>
            <a:r>
              <a:rPr lang="en-US" dirty="0"/>
              <a:t>Key terms to focus on include valuation, equity ownership, board representation, and liquidation preferences.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12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that Contributed to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leadership</a:t>
            </a:r>
          </a:p>
          <a:p>
            <a:r>
              <a:rPr lang="en-US" dirty="0"/>
              <a:t>Innovative products or services</a:t>
            </a:r>
          </a:p>
          <a:p>
            <a:r>
              <a:rPr lang="en-US" dirty="0"/>
              <a:t>Market timing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86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Incubators and Accelerators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68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Incubators and Accelerators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026" name="Picture 2" descr="Incubators vs. Accelerators… What the heck is the difference? | by Bridge  for Billions | Bridge for Billions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15" y="1771470"/>
            <a:ext cx="992505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826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Incubators and Accelerators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Incubators and accelerators are programs designed to support early-stage startups and help them grow and succeed.</a:t>
            </a:r>
          </a:p>
          <a:p>
            <a:r>
              <a:rPr lang="en-US" dirty="0"/>
              <a:t>Incubators focus on nurturing startups in their early stages, while accelerators provide a more structured program with a fixed duration and a focus on scaling.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40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Incubators and Accelerators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5259644" cy="4746091"/>
          </a:xfrm>
        </p:spPr>
        <p:txBody>
          <a:bodyPr/>
          <a:lstStyle/>
          <a:p>
            <a:r>
              <a:rPr lang="en-US" dirty="0"/>
              <a:t>Incubators focus on nurturing startups in their early stages</a:t>
            </a:r>
          </a:p>
          <a:p>
            <a:r>
              <a:rPr lang="en-US" dirty="0"/>
              <a:t>Accelerators provide a more structured program with a fixed duration and a focus on scaling.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2052" name="Picture 4" descr="difference between incubator and accelerator - scoala-de-soferi.r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2" t="15932" r="15805" b="7968"/>
          <a:stretch/>
        </p:blipFill>
        <p:spPr bwMode="auto">
          <a:xfrm>
            <a:off x="5512279" y="1406880"/>
            <a:ext cx="6581956" cy="417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180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Incubators and Accelerators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Incubators:</a:t>
            </a:r>
          </a:p>
          <a:p>
            <a:pPr lvl="1"/>
            <a:r>
              <a:rPr lang="en-US" dirty="0"/>
              <a:t>University-based incubators</a:t>
            </a:r>
          </a:p>
          <a:p>
            <a:pPr lvl="1"/>
            <a:r>
              <a:rPr lang="en-US" dirty="0"/>
              <a:t>Independent incubators</a:t>
            </a:r>
          </a:p>
          <a:p>
            <a:pPr lvl="1"/>
            <a:r>
              <a:rPr lang="en-US" dirty="0"/>
              <a:t>Corporate incubators</a:t>
            </a:r>
          </a:p>
          <a:p>
            <a:r>
              <a:rPr lang="en-US" dirty="0"/>
              <a:t>Accelerators:</a:t>
            </a:r>
          </a:p>
          <a:p>
            <a:pPr lvl="1"/>
            <a:r>
              <a:rPr lang="en-US" dirty="0"/>
              <a:t>General accelerators</a:t>
            </a:r>
          </a:p>
          <a:p>
            <a:pPr lvl="1"/>
            <a:r>
              <a:rPr lang="en-US" dirty="0"/>
              <a:t>Sector-specific accelerators (e.g., </a:t>
            </a:r>
            <a:r>
              <a:rPr lang="en-US" dirty="0" err="1"/>
              <a:t>fintech</a:t>
            </a:r>
            <a:r>
              <a:rPr lang="en-US" dirty="0"/>
              <a:t>, </a:t>
            </a:r>
            <a:r>
              <a:rPr lang="en-US" dirty="0" err="1"/>
              <a:t>healthtech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Corporate accelerators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55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Incubators and Accelerators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to resources</a:t>
            </a:r>
          </a:p>
          <a:p>
            <a:pPr lvl="1"/>
            <a:r>
              <a:rPr lang="en-US" dirty="0"/>
              <a:t>Incubators and accelerators provide startups with access to resources such as office space, mentorship, networking opportunities, and funding.</a:t>
            </a:r>
          </a:p>
          <a:p>
            <a:r>
              <a:rPr lang="en-US" dirty="0"/>
              <a:t>Guidance and support</a:t>
            </a:r>
          </a:p>
          <a:p>
            <a:pPr lvl="1"/>
            <a:r>
              <a:rPr lang="en-US" dirty="0"/>
              <a:t>Startups receive guidance and support from experienced entrepreneurs, investors, and industry experts.</a:t>
            </a:r>
          </a:p>
          <a:p>
            <a:r>
              <a:rPr lang="en-US" dirty="0"/>
              <a:t>Focus and accountability</a:t>
            </a:r>
          </a:p>
          <a:p>
            <a:pPr lvl="1"/>
            <a:r>
              <a:rPr lang="en-US" dirty="0"/>
              <a:t>Incubators and accelerators provide a structured environment that helps startups stay focused and accountable.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56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Incubator and Accelerator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programs offered by incubators:</a:t>
            </a:r>
          </a:p>
          <a:p>
            <a:pPr lvl="1"/>
            <a:r>
              <a:rPr lang="en-US" dirty="0"/>
              <a:t>Business planning and strategy</a:t>
            </a:r>
          </a:p>
          <a:p>
            <a:pPr lvl="1"/>
            <a:r>
              <a:rPr lang="en-US" dirty="0"/>
              <a:t>Marketing and branding</a:t>
            </a:r>
          </a:p>
          <a:p>
            <a:pPr lvl="1"/>
            <a:r>
              <a:rPr lang="en-US" dirty="0"/>
              <a:t>Legal and regulatory compliance</a:t>
            </a:r>
          </a:p>
          <a:p>
            <a:pPr lvl="1"/>
            <a:r>
              <a:rPr lang="en-US" dirty="0"/>
              <a:t>Access to funding and finance</a:t>
            </a:r>
          </a:p>
          <a:p>
            <a:r>
              <a:rPr lang="en-US" dirty="0"/>
              <a:t>Typical programs offered by accelerators:</a:t>
            </a:r>
          </a:p>
          <a:p>
            <a:pPr lvl="1"/>
            <a:r>
              <a:rPr lang="en-US" dirty="0"/>
              <a:t>Mentorship and coaching</a:t>
            </a:r>
          </a:p>
          <a:p>
            <a:pPr lvl="1"/>
            <a:r>
              <a:rPr lang="en-US" dirty="0"/>
              <a:t>Workshops and training sessions</a:t>
            </a:r>
          </a:p>
          <a:p>
            <a:pPr lvl="1"/>
            <a:r>
              <a:rPr lang="en-US" dirty="0"/>
              <a:t>Pitching and presentation skills</a:t>
            </a:r>
          </a:p>
          <a:p>
            <a:pPr lvl="1"/>
            <a:r>
              <a:rPr lang="en-US" dirty="0"/>
              <a:t>Access to funding and investors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89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Successful Incubators and Accelerators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Incubators:</a:t>
            </a:r>
          </a:p>
          <a:p>
            <a:pPr lvl="1"/>
            <a:r>
              <a:rPr lang="en-US" dirty="0"/>
              <a:t>Y </a:t>
            </a:r>
            <a:r>
              <a:rPr lang="en-US" dirty="0" err="1"/>
              <a:t>Combinator</a:t>
            </a:r>
            <a:r>
              <a:rPr lang="en-US" dirty="0"/>
              <a:t> (Airbnb, Dropbox, </a:t>
            </a:r>
            <a:r>
              <a:rPr lang="en-US" dirty="0" err="1"/>
              <a:t>Reddit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500 Startups (</a:t>
            </a:r>
            <a:r>
              <a:rPr lang="en-US" dirty="0" err="1"/>
              <a:t>Twilio</a:t>
            </a:r>
            <a:r>
              <a:rPr lang="en-US" dirty="0"/>
              <a:t>, </a:t>
            </a:r>
            <a:r>
              <a:rPr lang="en-US" dirty="0" err="1"/>
              <a:t>SendGrid</a:t>
            </a:r>
            <a:r>
              <a:rPr lang="en-US" dirty="0"/>
              <a:t>, Intercom)</a:t>
            </a:r>
          </a:p>
          <a:p>
            <a:pPr lvl="1"/>
            <a:r>
              <a:rPr lang="en-US" dirty="0" err="1"/>
              <a:t>Techstars</a:t>
            </a:r>
            <a:r>
              <a:rPr lang="en-US" dirty="0"/>
              <a:t> (</a:t>
            </a:r>
            <a:r>
              <a:rPr lang="en-US" dirty="0" err="1"/>
              <a:t>SendGrid</a:t>
            </a:r>
            <a:r>
              <a:rPr lang="en-US" dirty="0"/>
              <a:t>, Sphero, Fitbit)</a:t>
            </a:r>
          </a:p>
          <a:p>
            <a:r>
              <a:rPr lang="en-US" dirty="0"/>
              <a:t>Accelerators:</a:t>
            </a:r>
          </a:p>
          <a:p>
            <a:pPr lvl="1"/>
            <a:r>
              <a:rPr lang="en-US" dirty="0" err="1"/>
              <a:t>Accel</a:t>
            </a:r>
            <a:r>
              <a:rPr lang="en-US" dirty="0"/>
              <a:t> (Dropbox, Facebook, Spotify)</a:t>
            </a:r>
          </a:p>
          <a:p>
            <a:pPr lvl="1"/>
            <a:r>
              <a:rPr lang="en-US" dirty="0"/>
              <a:t>KPCB (Google, Twitter, Uber)</a:t>
            </a:r>
          </a:p>
          <a:p>
            <a:pPr lvl="1"/>
            <a:r>
              <a:rPr lang="en-US" dirty="0" err="1"/>
              <a:t>Greylock</a:t>
            </a:r>
            <a:r>
              <a:rPr lang="en-US" dirty="0"/>
              <a:t> (Airbnb, Facebook, LinkedIn)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8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</a:t>
            </a:fld>
            <a:endParaRPr lang="en-US"/>
          </a:p>
        </p:txBody>
      </p:sp>
      <p:pic>
        <p:nvPicPr>
          <p:cNvPr id="5122" name="Picture 2" descr="How Funding Works for Startups: A Guide to Funding Rounds | by themainstage 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t="4458" r="3391" b="3037"/>
          <a:stretch/>
        </p:blipFill>
        <p:spPr bwMode="auto">
          <a:xfrm>
            <a:off x="475890" y="198407"/>
            <a:ext cx="10877910" cy="609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2411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Saudi Incubators and Accelerators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9/10ths</a:t>
            </a:r>
          </a:p>
          <a:p>
            <a:r>
              <a:rPr lang="en-US" dirty="0"/>
              <a:t>KAUST Innovation Fund</a:t>
            </a:r>
          </a:p>
          <a:p>
            <a:r>
              <a:rPr lang="en-US" dirty="0"/>
              <a:t>Riyadh Valley Company</a:t>
            </a:r>
          </a:p>
          <a:p>
            <a:r>
              <a:rPr lang="en-US" dirty="0"/>
              <a:t>Business Incubators and Accelerators Company</a:t>
            </a:r>
          </a:p>
          <a:p>
            <a:r>
              <a:rPr lang="en-US" dirty="0" err="1"/>
              <a:t>Taqadam</a:t>
            </a:r>
            <a:endParaRPr lang="en-US" dirty="0"/>
          </a:p>
          <a:p>
            <a:r>
              <a:rPr lang="en-US" dirty="0" err="1"/>
              <a:t>Falak</a:t>
            </a:r>
            <a:r>
              <a:rPr lang="en-US" dirty="0"/>
              <a:t> Business Hub</a:t>
            </a:r>
          </a:p>
          <a:p>
            <a:r>
              <a:rPr lang="en-US" dirty="0" err="1"/>
              <a:t>Nomow</a:t>
            </a:r>
            <a:r>
              <a:rPr lang="en-US" dirty="0"/>
              <a:t> Incubator</a:t>
            </a:r>
          </a:p>
          <a:p>
            <a:r>
              <a:rPr lang="en-US" dirty="0"/>
              <a:t>SURE International Technology</a:t>
            </a:r>
          </a:p>
          <a:p>
            <a:r>
              <a:rPr lang="en-US" dirty="0"/>
              <a:t>Startups House</a:t>
            </a:r>
          </a:p>
          <a:p>
            <a:r>
              <a:rPr lang="en-US" dirty="0" err="1"/>
              <a:t>Wa'ed</a:t>
            </a:r>
            <a:endParaRPr lang="en-US" dirty="0"/>
          </a:p>
          <a:p>
            <a:r>
              <a:rPr lang="en-US" dirty="0" err="1"/>
              <a:t>Wadi</a:t>
            </a:r>
            <a:r>
              <a:rPr lang="en-US" dirty="0"/>
              <a:t> Makkah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Pitching and Securing Funding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Pitching is the process of presenting a business idea or plan to potential investors or stakeholders to secure funding.</a:t>
            </a:r>
          </a:p>
          <a:p>
            <a:r>
              <a:rPr lang="en-US" dirty="0"/>
              <a:t>Pitching is crucial for securing funding, as it allows entrepreneurs to showcase their idea, team, and vision to investors, and convince them to invest in their business.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5 Steps To Craft A Memorable, Attention-Grabbing Sales Pi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960" y="3233773"/>
            <a:ext cx="5023007" cy="308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34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Elevator pitch</a:t>
            </a:r>
          </a:p>
          <a:p>
            <a:pPr lvl="1"/>
            <a:r>
              <a:rPr lang="en-US" dirty="0"/>
              <a:t>A brief, 30-second to 1-minute pitch that highlights the key aspects of a business idea, often used in informal settings.</a:t>
            </a:r>
          </a:p>
          <a:p>
            <a:r>
              <a:rPr lang="en-US" dirty="0"/>
              <a:t>Pitch deck</a:t>
            </a:r>
          </a:p>
          <a:p>
            <a:pPr lvl="1"/>
            <a:r>
              <a:rPr lang="en-US" dirty="0"/>
              <a:t>A visual presentation that summarizes a business idea or plan, typically consisting of 10-20 slides, used in formal pitching sessions.</a:t>
            </a:r>
          </a:p>
          <a:p>
            <a:r>
              <a:rPr lang="en-US" dirty="0"/>
              <a:t>Other types of pitches:</a:t>
            </a:r>
          </a:p>
          <a:p>
            <a:pPr lvl="1"/>
            <a:r>
              <a:rPr lang="en-US" dirty="0"/>
              <a:t>Executive summary</a:t>
            </a:r>
          </a:p>
          <a:p>
            <a:pPr lvl="1"/>
            <a:r>
              <a:rPr lang="en-US" dirty="0"/>
              <a:t>Business plan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A picture of a person holding a pitch deck,. Image 2 of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998" y="3780800"/>
            <a:ext cx="25717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2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Standing Out from the Crowd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many startups vying for funding, a compelling pitch is crucial for standing out from the crowd and securing investor interest.</a:t>
            </a:r>
          </a:p>
          <a:p>
            <a:r>
              <a:rPr lang="en-US" dirty="0"/>
              <a:t>Key elements of a compelling pitch:</a:t>
            </a:r>
          </a:p>
          <a:p>
            <a:pPr lvl="1"/>
            <a:r>
              <a:rPr lang="en-US" dirty="0"/>
              <a:t>Unique value proposition</a:t>
            </a:r>
          </a:p>
          <a:p>
            <a:pPr lvl="1"/>
            <a:r>
              <a:rPr lang="en-US" dirty="0"/>
              <a:t>Strong team</a:t>
            </a:r>
          </a:p>
          <a:p>
            <a:pPr lvl="1"/>
            <a:r>
              <a:rPr lang="en-US" dirty="0"/>
              <a:t>Large market opportunity</a:t>
            </a:r>
          </a:p>
          <a:p>
            <a:pPr lvl="1"/>
            <a:r>
              <a:rPr lang="en-US" dirty="0"/>
              <a:t>Competitive advantage</a:t>
            </a:r>
          </a:p>
          <a:p>
            <a:pPr lvl="1"/>
            <a:r>
              <a:rPr lang="en-US" dirty="0"/>
              <a:t>Clear business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 descr=" A picture of a person standing out from a crowd, or a graph showing the impact of a compelling pitch on funding success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441" y="2674792"/>
            <a:ext cx="3677759" cy="367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95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Research, Practice, and Perfect Your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  <a:p>
            <a:pPr lvl="1"/>
            <a:r>
              <a:rPr lang="en-US" dirty="0"/>
              <a:t>Understand the investor's interests, preferences, and criteria for investment.</a:t>
            </a:r>
          </a:p>
          <a:p>
            <a:r>
              <a:rPr lang="en-US" dirty="0"/>
              <a:t>Practice</a:t>
            </a:r>
          </a:p>
          <a:p>
            <a:pPr lvl="1"/>
            <a:r>
              <a:rPr lang="en-US" dirty="0"/>
              <a:t>Rehearse the pitch to ensure a smooth and confident delivery.</a:t>
            </a:r>
          </a:p>
          <a:p>
            <a:r>
              <a:rPr lang="en-US" dirty="0"/>
              <a:t>Perfect</a:t>
            </a:r>
          </a:p>
          <a:p>
            <a:pPr lvl="1"/>
            <a:r>
              <a:rPr lang="en-US" dirty="0"/>
              <a:t>Refine the pitch based on feedback from mentors, advisors, and potential investors.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6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Confidence, Passion, and Storytelling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Confidence</a:t>
            </a:r>
          </a:p>
          <a:p>
            <a:pPr lvl="1"/>
            <a:r>
              <a:rPr lang="en-US" dirty="0"/>
              <a:t>Show confidence in the business idea and team.</a:t>
            </a:r>
          </a:p>
          <a:p>
            <a:r>
              <a:rPr lang="en-US" dirty="0"/>
              <a:t>Passion</a:t>
            </a:r>
          </a:p>
          <a:p>
            <a:pPr lvl="1"/>
            <a:r>
              <a:rPr lang="en-US" dirty="0"/>
              <a:t>Demonstrate passion for the business and its potential impact.</a:t>
            </a:r>
          </a:p>
          <a:p>
            <a:r>
              <a:rPr lang="en-US" dirty="0"/>
              <a:t>Storytelling</a:t>
            </a:r>
          </a:p>
          <a:p>
            <a:pPr lvl="1"/>
            <a:r>
              <a:rPr lang="en-US" dirty="0"/>
              <a:t>Use storytelling techniques to engage the audience and make the pitch memorable.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9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</TotalTime>
  <Words>1440</Words>
  <Application>Microsoft Office PowerPoint</Application>
  <PresentationFormat>Widescreen</PresentationFormat>
  <Paragraphs>229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Candara</vt:lpstr>
      <vt:lpstr>Office Theme</vt:lpstr>
      <vt:lpstr>Securing Funding</vt:lpstr>
      <vt:lpstr>Outline</vt:lpstr>
      <vt:lpstr>Overview</vt:lpstr>
      <vt:lpstr>PowerPoint Presentation</vt:lpstr>
      <vt:lpstr>Introduction to Pitching and Securing Funding</vt:lpstr>
      <vt:lpstr>Types of Pitches</vt:lpstr>
      <vt:lpstr>Standing Out from the Crowd</vt:lpstr>
      <vt:lpstr>Research, Practice, and Perfect Your Pitch</vt:lpstr>
      <vt:lpstr> Confidence, Passion, and Storytelling</vt:lpstr>
      <vt:lpstr>Crafting a Compelling Pitch</vt:lpstr>
      <vt:lpstr>Crafting a Compelling Pitch</vt:lpstr>
      <vt:lpstr>Tips for Creating a Clear and Concise Pitch</vt:lpstr>
      <vt:lpstr> Common Mistakes to Avoid in a Pitch</vt:lpstr>
      <vt:lpstr>Crafting a Compelling Pitch</vt:lpstr>
      <vt:lpstr>Final tips</vt:lpstr>
      <vt:lpstr>Investor Perspectives and Expectations</vt:lpstr>
      <vt:lpstr>Introduction</vt:lpstr>
      <vt:lpstr>Types of Investors and Their Expectations</vt:lpstr>
      <vt:lpstr>Types of Investors and Their Expectations</vt:lpstr>
      <vt:lpstr>Types of Investors and Their Expectations</vt:lpstr>
      <vt:lpstr> Importance of Understanding Investor Perspectives</vt:lpstr>
      <vt:lpstr>Meets Investor Expectations</vt:lpstr>
      <vt:lpstr>Crowdfunding</vt:lpstr>
      <vt:lpstr>Crowdfunding</vt:lpstr>
      <vt:lpstr>Final tips</vt:lpstr>
      <vt:lpstr> Due Diligence and Valuation</vt:lpstr>
      <vt:lpstr>Due Diligence Process</vt:lpstr>
      <vt:lpstr>Key Items to Include in a Due Diligence Package</vt:lpstr>
      <vt:lpstr>Overview of Valuations and Term Sheets</vt:lpstr>
      <vt:lpstr>Importance of Understanding Terms and Conditions</vt:lpstr>
      <vt:lpstr>Factors that Contributed to Success</vt:lpstr>
      <vt:lpstr>Incubators and Accelerators</vt:lpstr>
      <vt:lpstr>Incubators and Accelerators</vt:lpstr>
      <vt:lpstr>Incubators and Accelerators</vt:lpstr>
      <vt:lpstr>Incubators and Accelerators</vt:lpstr>
      <vt:lpstr>Types of Incubators and Accelerators</vt:lpstr>
      <vt:lpstr>Benefits of Incubators and Accelerators</vt:lpstr>
      <vt:lpstr>Incubator and Accelerator Programs</vt:lpstr>
      <vt:lpstr>Examples of Successful Incubators and Accelerators</vt:lpstr>
      <vt:lpstr>Saudi Incubators and Accelerators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Prof. Mamdouh Alenezi</cp:lastModifiedBy>
  <cp:revision>227</cp:revision>
  <cp:lastPrinted>2021-10-18T07:27:50Z</cp:lastPrinted>
  <dcterms:created xsi:type="dcterms:W3CDTF">2021-10-12T10:09:12Z</dcterms:created>
  <dcterms:modified xsi:type="dcterms:W3CDTF">2024-01-29T11:15:29Z</dcterms:modified>
</cp:coreProperties>
</file>