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53" r:id="rId3"/>
    <p:sldId id="1000" r:id="rId4"/>
    <p:sldId id="1001" r:id="rId5"/>
    <p:sldId id="1002" r:id="rId6"/>
    <p:sldId id="1003" r:id="rId7"/>
    <p:sldId id="1004" r:id="rId8"/>
    <p:sldId id="1005" r:id="rId9"/>
    <p:sldId id="1052" r:id="rId10"/>
    <p:sldId id="1007" r:id="rId11"/>
    <p:sldId id="1008" r:id="rId12"/>
    <p:sldId id="1009" r:id="rId13"/>
    <p:sldId id="1010" r:id="rId14"/>
    <p:sldId id="1011" r:id="rId15"/>
    <p:sldId id="1012" r:id="rId16"/>
    <p:sldId id="1013" r:id="rId17"/>
    <p:sldId id="1014" r:id="rId18"/>
    <p:sldId id="1015" r:id="rId19"/>
    <p:sldId id="1016" r:id="rId20"/>
    <p:sldId id="1017" r:id="rId21"/>
    <p:sldId id="1018" r:id="rId22"/>
    <p:sldId id="1019" r:id="rId23"/>
    <p:sldId id="1020" r:id="rId24"/>
    <p:sldId id="1021" r:id="rId25"/>
    <p:sldId id="1022" r:id="rId26"/>
    <p:sldId id="1023" r:id="rId27"/>
    <p:sldId id="1024" r:id="rId28"/>
    <p:sldId id="1025" r:id="rId29"/>
    <p:sldId id="1026" r:id="rId30"/>
    <p:sldId id="1027" r:id="rId31"/>
    <p:sldId id="1028" r:id="rId32"/>
    <p:sldId id="1029" r:id="rId33"/>
    <p:sldId id="1050" r:id="rId34"/>
    <p:sldId id="1031" r:id="rId35"/>
    <p:sldId id="1032" r:id="rId36"/>
    <p:sldId id="1033" r:id="rId37"/>
    <p:sldId id="1034" r:id="rId38"/>
    <p:sldId id="1035" r:id="rId39"/>
    <p:sldId id="1036" r:id="rId40"/>
    <p:sldId id="1037" r:id="rId41"/>
    <p:sldId id="1038" r:id="rId42"/>
    <p:sldId id="1039" r:id="rId43"/>
    <p:sldId id="1040" r:id="rId44"/>
    <p:sldId id="1041" r:id="rId45"/>
    <p:sldId id="1042" r:id="rId46"/>
    <p:sldId id="1043" r:id="rId47"/>
    <p:sldId id="1051" r:id="rId48"/>
    <p:sldId id="1045" r:id="rId49"/>
    <p:sldId id="1046" r:id="rId50"/>
    <p:sldId id="1047" r:id="rId51"/>
    <p:sldId id="1048" r:id="rId52"/>
    <p:sldId id="104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38ED10-CB30-4C79-8FE7-F550068F53CB}" type="slidenum">
              <a:rPr lang="en-US" b="0" smtClean="0">
                <a:latin typeface="Arial" charset="0"/>
              </a:rPr>
              <a:pPr/>
              <a:t>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09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17432-3BFA-4F29-BE42-D7E7A5B53BB8}" type="slidenum">
              <a:rPr lang="en-US" b="0" smtClean="0">
                <a:latin typeface="Arial" charset="0"/>
              </a:rPr>
              <a:pPr/>
              <a:t>17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8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5C79D-A4FF-40B9-A09A-1921EE936E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4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839DB-EE7C-4492-BC86-EC4021C7846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E809A7-A52E-4252-BABC-3EF014A4B8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881F4A-B909-4CB2-8917-8BE10738A2CB}" type="slidenum">
              <a:rPr lang="en-US" b="0" smtClean="0">
                <a:latin typeface="Arial" charset="0"/>
              </a:rPr>
              <a:pPr/>
              <a:t>34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02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EE43A2-32B7-45BE-9CCC-F23D9E1C3105}" type="slidenum">
              <a:rPr lang="en-US" b="0" smtClean="0">
                <a:latin typeface="Arial" charset="0"/>
              </a:rPr>
              <a:pPr/>
              <a:t>35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6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F3C6CE-7114-40FF-9A8A-658C1CDB2EF7}" type="slidenum">
              <a:rPr lang="en-US" b="0" smtClean="0">
                <a:latin typeface="Arial" charset="0"/>
              </a:rPr>
              <a:pPr/>
              <a:t>36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22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4622FB-E209-4350-B173-246042B2C207}" type="slidenum">
              <a:rPr lang="en-US" b="0" smtClean="0">
                <a:latin typeface="Arial" charset="0"/>
              </a:rPr>
              <a:pPr/>
              <a:t>37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2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FF22E-D22B-4B46-89B6-CAC6652E62AD}" type="slidenum">
              <a:rPr lang="en-US" b="0" smtClean="0">
                <a:latin typeface="Arial" charset="0"/>
              </a:rPr>
              <a:pPr/>
              <a:t>38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7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39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1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862619-BD63-4520-90D9-8B28BC961B5D}" type="slidenum">
              <a:rPr lang="en-US" b="0" smtClean="0">
                <a:latin typeface="Arial" charset="0"/>
              </a:rPr>
              <a:pPr/>
              <a:t>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5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40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03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591838-CB6E-4D21-A05D-49A8D0ECA546}" type="slidenum">
              <a:rPr lang="en-US" b="0" smtClean="0">
                <a:latin typeface="Arial" charset="0"/>
              </a:rPr>
              <a:pPr/>
              <a:t>41</a:t>
            </a:fld>
            <a:endParaRPr lang="en-US" b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17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9B4FEF-6E65-4561-8C56-470296CF4178}" type="slidenum">
              <a:rPr lang="en-US" b="0" smtClean="0">
                <a:latin typeface="Arial" charset="0"/>
              </a:rPr>
              <a:pPr/>
              <a:t>42</a:t>
            </a:fld>
            <a:endParaRPr lang="en-US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49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F0D900-0129-41FE-917A-5653C4498F61}" type="slidenum">
              <a:rPr lang="en-US" b="0" smtClean="0">
                <a:latin typeface="Arial" charset="0"/>
              </a:rPr>
              <a:pPr/>
              <a:t>43</a:t>
            </a:fld>
            <a:endParaRPr lang="en-US" b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2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80A9B-C2CF-4F81-BEE2-6A513C5B4FCF}" type="slidenum">
              <a:rPr lang="en-US" b="0" smtClean="0">
                <a:latin typeface="Arial" charset="0"/>
              </a:rPr>
              <a:pPr/>
              <a:t>44</a:t>
            </a:fld>
            <a:endParaRPr lang="en-US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90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6F24A4-49A1-40A8-9052-6FB8A36A90BA}" type="slidenum">
              <a:rPr lang="en-US" b="0" smtClean="0">
                <a:latin typeface="Arial" charset="0"/>
              </a:rPr>
              <a:pPr/>
              <a:t>45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83872D-E3CE-4892-AC93-C9CD4289764E}" type="slidenum">
              <a:rPr lang="en-US" b="0" smtClean="0">
                <a:latin typeface="Arial" charset="0"/>
              </a:rPr>
              <a:pPr/>
              <a:t>46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39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C1BF3-9A0C-4380-921E-AF8676742DFB}" type="slidenum">
              <a:rPr lang="en-US" b="0" smtClean="0">
                <a:latin typeface="Arial" charset="0"/>
              </a:rPr>
              <a:pPr/>
              <a:t>48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2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94339-D0E0-48F8-9E6C-18464D4B4A13}" type="slidenum">
              <a:rPr lang="en-US" b="0" smtClean="0">
                <a:latin typeface="Arial" charset="0"/>
              </a:rPr>
              <a:pPr/>
              <a:t>49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19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7C6B3D-ABF9-4621-B9C4-7C4D00A79BBB}" type="slidenum">
              <a:rPr lang="en-US" b="0" smtClean="0">
                <a:latin typeface="Arial" charset="0"/>
              </a:rPr>
              <a:pPr/>
              <a:t>50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3F7AFB-AE44-45CC-89EF-F7FA35789603}" type="slidenum">
              <a:rPr lang="en-US" b="0" smtClean="0">
                <a:latin typeface="Arial" charset="0"/>
              </a:rPr>
              <a:pPr/>
              <a:t>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1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2D6864-806A-481B-A4CA-8FD50E6C930D}" type="slidenum">
              <a:rPr lang="en-US" b="0" smtClean="0">
                <a:latin typeface="Arial" charset="0"/>
              </a:rPr>
              <a:pPr/>
              <a:t>51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97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AFFD7-8228-442A-A048-8413C5D6D383}" type="slidenum">
              <a:rPr lang="en-US" b="0" smtClean="0">
                <a:latin typeface="Arial" charset="0"/>
              </a:rPr>
              <a:pPr/>
              <a:t>52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6665A-8844-4ECF-B3A1-E494816A731B}" type="slidenum">
              <a:rPr lang="en-US" b="0" smtClean="0">
                <a:latin typeface="Arial" charset="0"/>
              </a:rPr>
              <a:pPr/>
              <a:t>11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9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FA79F6-F4C2-40C4-951C-4804C07F33F7}" type="slidenum">
              <a:rPr lang="en-US" b="0" smtClean="0">
                <a:latin typeface="Arial" charset="0"/>
              </a:rPr>
              <a:pPr/>
              <a:t>12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4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21F5B-F302-4E9D-8DFF-EE02387AE2FE}" type="slidenum">
              <a:rPr lang="en-US" b="0" smtClean="0">
                <a:latin typeface="Arial" charset="0"/>
              </a:rPr>
              <a:pPr/>
              <a:t>13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4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C45517-D637-4BD3-B0FF-F8138550F0DF}" type="slidenum">
              <a:rPr lang="en-US" b="0" smtClean="0">
                <a:latin typeface="Arial" charset="0"/>
              </a:rPr>
              <a:pPr/>
              <a:t>14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0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2D1B01-3C58-435A-9468-8B3AB1F6C16C}" type="slidenum">
              <a:rPr lang="en-US" b="0" smtClean="0">
                <a:latin typeface="Arial" charset="0"/>
              </a:rPr>
              <a:pPr/>
              <a:t>15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0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856FD8-29CA-4B2F-AC1D-CF9BDB8431D1}" type="slidenum">
              <a:rPr lang="en-US" b="0" smtClean="0">
                <a:latin typeface="Arial" charset="0"/>
              </a:rPr>
              <a:pPr/>
              <a:t>16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9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5DF-50E6-44A5-8993-EA285B5C1F01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06-1134-45A3-8F08-683A6C00F195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C5F-689C-4FC8-89B7-23434D4B84B6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1569-34B3-4C85-B3B4-D02F88DEC3A3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208B-F0D4-447A-915D-B459E6DC40F4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81A-6DBB-402F-80DD-CB713C15171C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4BE9-5435-450C-8BEC-5D6E2049C3B8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D3-CDB4-441D-A7B4-3D50F795EB00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8257-AD97-4886-9D53-E90AFFA855BF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A70A-BFD8-4EA6-948E-7853E0210BFF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1C0C-3378-44F2-9780-B409078676A8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5D34-A33B-49EA-A4B0-69D6C101D85A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79AE-DDEF-4B0B-AD00-2E130CA1D5C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howstuffworks.com/innovation/repurposed-inventions/5-web-mashups.htm#page3" TargetMode="External"/><Relationship Id="rId2" Type="http://schemas.openxmlformats.org/officeDocument/2006/relationships/hyperlink" Target="https://science.howstuffworks.com/innovation/repurposed-inventions/5-web-mashups.htm#page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.howstuffworks.com/innovation/repurposed-inventions/5-web-mashups.htm#page5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Other Web Data and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Other Data Formats?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15223" y="1143000"/>
            <a:ext cx="10139881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XML is </a:t>
            </a:r>
            <a:r>
              <a:rPr lang="en-US" dirty="0">
                <a:solidFill>
                  <a:srgbClr val="0000FF"/>
                </a:solidFill>
              </a:rPr>
              <a:t>flexible</a:t>
            </a:r>
            <a:r>
              <a:rPr lang="en-US" dirty="0"/>
              <a:t> and can be used to define any data structure in a rooted tree. </a:t>
            </a:r>
          </a:p>
          <a:p>
            <a:pPr>
              <a:defRPr/>
            </a:pPr>
            <a:r>
              <a:rPr lang="en-US" dirty="0"/>
              <a:t>For any specific data structure, an XML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 or DTD is needed to define the structure.</a:t>
            </a:r>
          </a:p>
          <a:p>
            <a:pPr>
              <a:defRPr/>
            </a:pPr>
            <a:r>
              <a:rPr lang="en-US" dirty="0"/>
              <a:t>For convenience, a few predefined XML data structures are used, which </a:t>
            </a:r>
            <a:r>
              <a:rPr lang="en-US" dirty="0">
                <a:solidFill>
                  <a:srgbClr val="0000FF"/>
                </a:solidFill>
              </a:rPr>
              <a:t>do not need a schema </a:t>
            </a:r>
            <a:r>
              <a:rPr lang="en-US" dirty="0"/>
              <a:t>file:</a:t>
            </a:r>
          </a:p>
          <a:p>
            <a:pPr lvl="1">
              <a:defRPr/>
            </a:pPr>
            <a:r>
              <a:rPr lang="en-US" dirty="0"/>
              <a:t>POX</a:t>
            </a:r>
          </a:p>
          <a:p>
            <a:pPr lvl="1">
              <a:defRPr/>
            </a:pPr>
            <a:r>
              <a:rPr lang="en-US" dirty="0"/>
              <a:t>RSS</a:t>
            </a:r>
          </a:p>
          <a:p>
            <a:pPr lvl="1">
              <a:defRPr/>
            </a:pPr>
            <a:r>
              <a:rPr lang="en-US" dirty="0"/>
              <a:t>ATOM</a:t>
            </a:r>
          </a:p>
          <a:p>
            <a:pPr>
              <a:defRPr/>
            </a:pPr>
            <a:r>
              <a:rPr lang="en-US" dirty="0"/>
              <a:t>They are widely used in Web page feed: Another Web page can conveniently read your Web data with structure, instead of a </a:t>
            </a:r>
            <a:r>
              <a:rPr lang="en-US" dirty="0" smtClean="0"/>
              <a:t>string.</a:t>
            </a: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89468-46BE-4AA6-8E23-3F11106094C2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RSS: An XML-based Feed Data Structure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048" y="1104523"/>
            <a:ext cx="10592554" cy="55248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feed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data structure that contains a list of items</a:t>
            </a:r>
          </a:p>
          <a:p>
            <a:r>
              <a:rPr lang="en-US" dirty="0"/>
              <a:t>Each items is described by a few attributes, including the hyperlink and other information of the item, such as title, author, etc. </a:t>
            </a:r>
          </a:p>
          <a:p>
            <a:r>
              <a:rPr lang="en-US" dirty="0"/>
              <a:t>RSS is a language used to describe syndicated feed data. </a:t>
            </a:r>
          </a:p>
          <a:p>
            <a:r>
              <a:rPr lang="en-US" dirty="0"/>
              <a:t>A number of RSS versions exist. </a:t>
            </a:r>
          </a:p>
          <a:p>
            <a:r>
              <a:rPr lang="en-US" b="1" dirty="0"/>
              <a:t>RSS</a:t>
            </a:r>
            <a:r>
              <a:rPr lang="en-US" dirty="0"/>
              <a:t> </a:t>
            </a:r>
            <a:r>
              <a:rPr lang="en-US" b="1" dirty="0"/>
              <a:t>1.0</a:t>
            </a:r>
            <a:r>
              <a:rPr lang="en-US" dirty="0"/>
              <a:t> stands for </a:t>
            </a:r>
            <a:r>
              <a:rPr lang="en-US" b="1" dirty="0"/>
              <a:t>RDF Site Summary</a:t>
            </a:r>
            <a:r>
              <a:rPr lang="en-US" dirty="0"/>
              <a:t>, where RDF (Resource Description Framework) is an ontology language widely used in semantic Web authoring. </a:t>
            </a:r>
          </a:p>
          <a:p>
            <a:r>
              <a:rPr lang="en-US" b="1" dirty="0"/>
              <a:t>RSS 2.0 </a:t>
            </a:r>
            <a:r>
              <a:rPr lang="en-US" dirty="0"/>
              <a:t>stands for </a:t>
            </a:r>
            <a:r>
              <a:rPr lang="en-US" b="1" dirty="0"/>
              <a:t>Really Simple Syndication</a:t>
            </a:r>
            <a:r>
              <a:rPr lang="en-US" dirty="0"/>
              <a:t>. It is an XML document with a specific schema definition.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3C444-97B5-4DCE-81AB-F3E51E2E1A27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 Schema, with a four-layer structure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C84910-0C3E-492E-A0F2-A294F397D9B7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74676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1367073" y="4419600"/>
            <a:ext cx="2900127" cy="609600"/>
          </a:xfrm>
          <a:prstGeom prst="wedgeRoundRectCallout">
            <a:avLst>
              <a:gd name="adj1" fmla="val 47185"/>
              <a:gd name="adj2" fmla="val -13830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Four-level structure</a:t>
            </a:r>
          </a:p>
        </p:txBody>
      </p:sp>
    </p:spTree>
    <p:extLst>
      <p:ext uri="{BB962C8B-B14F-4D97-AF65-F5344CB8AC3E}">
        <p14:creationId xmlns:p14="http://schemas.microsoft.com/office/powerpoint/2010/main" val="8672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52600" y="920750"/>
            <a:ext cx="8574088" cy="57848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1800" dirty="0"/>
              <a:t>&lt;?</a:t>
            </a:r>
            <a:r>
              <a:rPr lang="en-US" sz="1800" dirty="0">
                <a:solidFill>
                  <a:srgbClr val="C00000"/>
                </a:solidFill>
              </a:rPr>
              <a:t>xml</a:t>
            </a:r>
            <a:r>
              <a:rPr lang="en-US" sz="1800" dirty="0"/>
              <a:t> version="1.0"?&gt;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dirty="0" err="1"/>
              <a:t>rss</a:t>
            </a:r>
            <a:r>
              <a:rPr lang="en-US" sz="1800" dirty="0"/>
              <a:t> version="2.0"&gt;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&lt;</a:t>
            </a:r>
            <a:r>
              <a:rPr lang="en-US" sz="1800" dirty="0">
                <a:solidFill>
                  <a:srgbClr val="0000FF"/>
                </a:solidFill>
              </a:rPr>
              <a:t>channel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title</a:t>
            </a:r>
            <a:r>
              <a:rPr lang="en-US" sz="1800" dirty="0"/>
              <a:t>&gt;Computer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link</a:t>
            </a:r>
            <a:r>
              <a:rPr lang="en-US" sz="1800" dirty="0"/>
              <a:t>&gt;http://cslibrary.asu.edu/&lt;/link&gt;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&lt;</a:t>
            </a:r>
            <a:r>
              <a:rPr lang="en-US" sz="1800" dirty="0">
                <a:solidFill>
                  <a:srgbClr val="0000FF"/>
                </a:solidFill>
              </a:rPr>
              <a:t>description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This example will be further discussed in RESTful service in Chapter 7.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&lt;/description&gt;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item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title</a:t>
            </a:r>
            <a:r>
              <a:rPr lang="en-US" sz="1800" dirty="0"/>
              <a:t>&gt;Operating Systems&lt;/title&gt;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link</a:t>
            </a:r>
            <a:r>
              <a:rPr lang="en-US" sz="1800" dirty="0"/>
              <a:t>&gt;http://mylibrary.asu.edu/authors/{author=Aaron}&lt;/link&gt;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description</a:t>
            </a:r>
            <a:r>
              <a:rPr lang="en-US" sz="1800" dirty="0"/>
              <a:t>&gt;Operating system design and analysis&lt;/description&gt;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autho</a:t>
            </a:r>
            <a:r>
              <a:rPr lang="en-US" sz="1800" dirty="0"/>
              <a:t>r&gt;aaronauthor@asu.edu&lt;/author&gt;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&lt;/item&gt;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	…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00FF"/>
                </a:solidFill>
              </a:rPr>
              <a:t>channel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title</a:t>
            </a:r>
            <a:r>
              <a:rPr lang="en-US" sz="1800" dirty="0"/>
              <a:t>&gt;Biology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…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B745D2-43D3-4A99-8701-301129ADF2DC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15388" name="Group 15387"/>
          <p:cNvGrpSpPr/>
          <p:nvPr/>
        </p:nvGrpSpPr>
        <p:grpSpPr>
          <a:xfrm>
            <a:off x="6563086" y="1204913"/>
            <a:ext cx="3723914" cy="5349875"/>
            <a:chOff x="5343886" y="1204912"/>
            <a:chExt cx="3723914" cy="5349875"/>
          </a:xfrm>
        </p:grpSpPr>
        <p:grpSp>
          <p:nvGrpSpPr>
            <p:cNvPr id="15386" name="Group 15385"/>
            <p:cNvGrpSpPr/>
            <p:nvPr/>
          </p:nvGrpSpPr>
          <p:grpSpPr>
            <a:xfrm>
              <a:off x="6815137" y="1204912"/>
              <a:ext cx="2252663" cy="5078412"/>
              <a:chOff x="4322353" y="1204912"/>
              <a:chExt cx="2252663" cy="5078412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title</a:t>
                </a:r>
                <a:endParaRPr lang="en-US" altLang="en-US"/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2535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 dirty="0">
                    <a:solidFill>
                      <a:srgbClr val="000000"/>
                    </a:solidFill>
                    <a:latin typeface="Times New Roman" pitchFamily="18" charset="0"/>
                  </a:rPr>
                  <a:t>description</a:t>
                </a:r>
                <a:endParaRPr lang="en-US" altLang="en-US" dirty="0"/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link</a:t>
                </a:r>
                <a:endParaRPr lang="en-US" altLang="en-US"/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0820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copyright</a:t>
                </a:r>
                <a:endParaRPr lang="en-US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221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webmaster</a:t>
                </a:r>
                <a:endParaRPr lang="en-US" altLang="en-US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95539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pubDate</a:t>
                </a:r>
                <a:endParaRPr lang="en-US" alt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68929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image</a:t>
                </a:r>
                <a:endParaRPr lang="en-US" altLang="en-US"/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57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3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4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5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15376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0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2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  <p:sp>
            <p:nvSpPr>
              <p:cNvPr id="1538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</p:grpSp>
        <p:sp>
          <p:nvSpPr>
            <p:cNvPr id="15387" name="Rectangle 1538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2845542-329E-47EB-A8F6-ABB25D5992B2}"/>
                </a:ext>
              </a:extLst>
            </p:cNvPr>
            <p:cNvSpPr/>
            <p:nvPr/>
          </p:nvSpPr>
          <p:spPr bwMode="auto">
            <a:xfrm>
              <a:off x="5343886" y="6102349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15390" name="Straight Arrow Connector 15389"/>
          <p:cNvCxnSpPr/>
          <p:nvPr/>
        </p:nvCxnSpPr>
        <p:spPr bwMode="auto">
          <a:xfrm flipV="1">
            <a:off x="10287000" y="52197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58EB33-43C6-4AFB-AB97-B8D876BE9D36}"/>
              </a:ext>
            </a:extLst>
          </p:cNvPr>
          <p:cNvSpPr txBox="1"/>
          <p:nvPr/>
        </p:nvSpPr>
        <p:spPr>
          <a:xfrm>
            <a:off x="7113269" y="1754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E1F579-B319-4652-A499-7D87C26B4246}"/>
              </a:ext>
            </a:extLst>
          </p:cNvPr>
          <p:cNvCxnSpPr/>
          <p:nvPr/>
        </p:nvCxnSpPr>
        <p:spPr bwMode="auto">
          <a:xfrm flipV="1">
            <a:off x="3238500" y="1580357"/>
            <a:ext cx="3103562" cy="226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4BC07D-AAEF-4D0F-926E-AE26C7D24924}"/>
              </a:ext>
            </a:extLst>
          </p:cNvPr>
          <p:cNvCxnSpPr>
            <a:cxnSpLocks/>
          </p:cNvCxnSpPr>
          <p:nvPr/>
        </p:nvCxnSpPr>
        <p:spPr bwMode="auto">
          <a:xfrm>
            <a:off x="2971801" y="6062662"/>
            <a:ext cx="3480955" cy="211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87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 (contd.)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&lt;title&gt;Compilers&lt;/title&gt;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&lt;link&gt; http://cslibrary.asu.edu/years/{year=1999}&lt;/link&gt;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&lt;title&gt;Algorithm Analysis and Design&lt;/title&gt;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&lt;author&gt;zetaauthor@asu.edu&lt;/author&gt;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&lt;/channel&gt;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&lt;channel&gt;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&lt;title&gt;Biology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&lt;link&gt;http://biolibrary.asu.edu/&lt;/link&gt;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. . 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FBB98-050C-43E4-A817-AF6F3549BC26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29400" y="1204912"/>
            <a:ext cx="3657600" cy="5078412"/>
            <a:chOff x="5410200" y="1204912"/>
            <a:chExt cx="3657600" cy="5078412"/>
          </a:xfrm>
        </p:grpSpPr>
        <p:grpSp>
          <p:nvGrpSpPr>
            <p:cNvPr id="6" name="Group 5"/>
            <p:cNvGrpSpPr/>
            <p:nvPr/>
          </p:nvGrpSpPr>
          <p:grpSpPr>
            <a:xfrm>
              <a:off x="6815137" y="1204912"/>
              <a:ext cx="2252663" cy="5078412"/>
              <a:chOff x="4322353" y="1204912"/>
              <a:chExt cx="2252663" cy="5078412"/>
            </a:xfrm>
          </p:grpSpPr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title</a:t>
                </a:r>
                <a:endParaRPr lang="en-US" alt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2535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 dirty="0">
                    <a:solidFill>
                      <a:srgbClr val="000000"/>
                    </a:solidFill>
                    <a:latin typeface="Times New Roman" pitchFamily="18" charset="0"/>
                  </a:rPr>
                  <a:t>description</a:t>
                </a:r>
                <a:endParaRPr lang="en-US" alt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link</a:t>
                </a:r>
                <a:endParaRPr lang="en-US" altLang="en-US"/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0820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copyright</a:t>
                </a:r>
                <a:endParaRPr lang="en-US" altLang="en-US"/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221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webmaster</a:t>
                </a:r>
                <a:endParaRPr lang="en-US" altLang="en-US"/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95539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pubDate</a:t>
                </a:r>
                <a:endParaRPr lang="en-US" altLang="en-US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68929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image</a:t>
                </a:r>
                <a:endParaRPr lang="en-US" altLang="en-US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32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42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  <p:sp>
            <p:nvSpPr>
              <p:cNvPr id="4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 bwMode="auto">
          <a:xfrm flipV="1">
            <a:off x="10287000" y="52197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0287000" y="60960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79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866" y="1070956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&lt;channel&gt;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&lt;title&gt;My Books&lt;/title&gt;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&lt;link&gt;http://mylibrary.asu.edu/&lt;/link&gt;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&lt;item&gt;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&lt;title&gt;Programming Languages&lt;/title&gt;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&lt;link&gt;http://www.kendallhunt.com/index.cfm&lt;/link&gt;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   Introduce different programming paradigms and program techniques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&lt;/description&gt;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&lt;author&gt;yinong.chen@asu.edu&lt;/author&gt;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&lt;/item&gt;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&lt;/channel&gt;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&lt;/</a:t>
            </a:r>
            <a:r>
              <a:rPr lang="en-US" sz="2000" dirty="0" err="1"/>
              <a:t>rss</a:t>
            </a:r>
            <a:r>
              <a:rPr lang="en-US" sz="2000" dirty="0"/>
              <a:t>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F62E6B-6EF2-487C-B2DA-B732C1204345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RSS 2.0 widely used for representing feed data for its simplicity.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eally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yndication, which does not have many features that today’s feed data desired to have. </a:t>
            </a:r>
          </a:p>
          <a:p>
            <a:r>
              <a:rPr lang="en-US" dirty="0"/>
              <a:t>There are frequent reports with the interoperability problems with different feed readers and protocols. </a:t>
            </a:r>
          </a:p>
          <a:p>
            <a:r>
              <a:rPr lang="en-US" b="1" dirty="0"/>
              <a:t>Atom</a:t>
            </a:r>
            <a:r>
              <a:rPr lang="en-US" dirty="0"/>
              <a:t> is a more recent language designed for describing feed data with more features and with improved structure.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33AF3-0F9D-4F4B-97B0-F7F83C8F95B6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263881-0DED-4026-B920-D5BD08B777AA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17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318381" y="501713"/>
            <a:ext cx="410122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Atom Schema, with a three-layer structure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52400"/>
            <a:ext cx="57642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611517" y="4267200"/>
            <a:ext cx="2960483" cy="1490804"/>
          </a:xfrm>
          <a:prstGeom prst="wedgeRoundRectCallout">
            <a:avLst>
              <a:gd name="adj1" fmla="val 52715"/>
              <a:gd name="adj2" fmla="val -942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Three-level structure, but with more elements</a:t>
            </a:r>
          </a:p>
        </p:txBody>
      </p:sp>
    </p:spTree>
    <p:extLst>
      <p:ext uri="{BB962C8B-B14F-4D97-AF65-F5344CB8AC3E}">
        <p14:creationId xmlns:p14="http://schemas.microsoft.com/office/powerpoint/2010/main" val="22152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9176" y="152400"/>
            <a:ext cx="10468824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Feeds Applications: ASU Feed</a:t>
            </a:r>
          </a:p>
        </p:txBody>
      </p:sp>
      <p:pic>
        <p:nvPicPr>
          <p:cNvPr id="13" name="Picture 2" descr="Image result for R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53" y="431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FD6C173D-213A-4B8B-98AC-F3355226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63" y="1143000"/>
            <a:ext cx="3552825" cy="1028700"/>
          </a:xfrm>
          <a:prstGeom prst="rect">
            <a:avLst/>
          </a:prstGeom>
        </p:spPr>
      </p:pic>
      <p:pic>
        <p:nvPicPr>
          <p:cNvPr id="17" name="Picture 1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AD1DC668-F87D-4FDA-ADC3-2DC31F2E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13" y="2296197"/>
            <a:ext cx="6515100" cy="3798222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878F979-E860-4BC7-AF99-1A220E764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1381125"/>
            <a:ext cx="34480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6916B-0075-4B6C-8B10-46F8218B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52" y="2466582"/>
            <a:ext cx="5518484" cy="4085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45" y="899390"/>
            <a:ext cx="9709543" cy="4608513"/>
          </a:xfrm>
        </p:spPr>
        <p:txBody>
          <a:bodyPr/>
          <a:lstStyle/>
          <a:p>
            <a:r>
              <a:rPr lang="en-US" sz="2400" dirty="0"/>
              <a:t>RSS feeds offer another way to get NYTimes.com content. </a:t>
            </a:r>
          </a:p>
          <a:p>
            <a:r>
              <a:rPr lang="en-US" sz="2400" dirty="0"/>
              <a:t>You can get the latest headlines, summaries and links back to full articles - formatted for your favorite </a:t>
            </a:r>
            <a:r>
              <a:rPr lang="en-US" sz="2400" dirty="0">
                <a:solidFill>
                  <a:srgbClr val="3333CC"/>
                </a:solidFill>
              </a:rPr>
              <a:t>feed reader </a:t>
            </a:r>
            <a:r>
              <a:rPr lang="en-US" sz="2400" dirty="0"/>
              <a:t>and updated throughout the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802" y="152400"/>
            <a:ext cx="1053219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Feeds Applications: New York Times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002" y="3515726"/>
            <a:ext cx="2150883" cy="29008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190394" y="3529862"/>
            <a:ext cx="2743200" cy="2971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498" y="3794395"/>
            <a:ext cx="1505005" cy="1415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434" y="5432789"/>
            <a:ext cx="1600200" cy="1026763"/>
          </a:xfrm>
          <a:prstGeom prst="rect">
            <a:avLst/>
          </a:prstGeom>
        </p:spPr>
      </p:pic>
      <p:pic>
        <p:nvPicPr>
          <p:cNvPr id="14" name="Picture 2" descr="Image result for R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53" y="431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6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Google Protocol Buffers and Big Table</a:t>
            </a:r>
          </a:p>
          <a:p>
            <a:pPr>
              <a:lnSpc>
                <a:spcPct val="100000"/>
              </a:lnSpc>
            </a:pPr>
            <a:r>
              <a:rPr lang="en-US" dirty="0"/>
              <a:t>Feed: RSS and Atom</a:t>
            </a:r>
          </a:p>
          <a:p>
            <a:pPr>
              <a:lnSpc>
                <a:spcPct val="100000"/>
              </a:lnSpc>
            </a:pPr>
            <a:r>
              <a:rPr lang="en-US" dirty="0"/>
              <a:t>JSON</a:t>
            </a:r>
          </a:p>
          <a:p>
            <a:pPr>
              <a:lnSpc>
                <a:spcPct val="100000"/>
              </a:lnSpc>
            </a:pPr>
            <a:r>
              <a:rPr lang="en-US" dirty="0"/>
              <a:t>HTTP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Intro to Ontology languages: Complex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>
            <a:off x="1905000" y="3657600"/>
            <a:ext cx="83820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algn="ctr" eaLnBrk="0" hangingPunct="0">
              <a:defRPr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Mashup Pipes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What is a Mashup?</a:t>
            </a:r>
            <a:br>
              <a:rPr lang="en-US" dirty="0"/>
            </a:br>
            <a:r>
              <a:rPr lang="en-US" sz="1800" b="0" dirty="0"/>
              <a:t>https://en.wikipedia.org/wiki/Mashup_(web_application_hybrid)</a:t>
            </a:r>
            <a:endParaRPr lang="en-US" b="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69956" y="1219200"/>
            <a:ext cx="9540844" cy="1295400"/>
          </a:xfrm>
        </p:spPr>
        <p:txBody>
          <a:bodyPr rtlCol="0">
            <a:normAutofit fontScale="92500" lnSpcReduction="10000"/>
          </a:bodyPr>
          <a:lstStyle/>
          <a:p>
            <a:pPr indent="4763">
              <a:buNone/>
              <a:defRPr/>
            </a:pPr>
            <a:r>
              <a:rPr lang="en-GB" sz="2400" b="1" dirty="0" err="1"/>
              <a:t>Mashup</a:t>
            </a:r>
            <a:r>
              <a:rPr lang="en-GB" sz="2400" dirty="0"/>
              <a:t>: is a service-oriented composition method. It composes one or </a:t>
            </a:r>
            <a:r>
              <a:rPr lang="en-US" sz="2400" dirty="0"/>
              <a:t>multiple Web applications using multiple resources, including Web applications, services, APIs, and </a:t>
            </a:r>
            <a:r>
              <a:rPr lang="en-US" sz="2400" b="1" dirty="0">
                <a:solidFill>
                  <a:srgbClr val="990000"/>
                </a:solidFill>
              </a:rPr>
              <a:t>feeds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990000"/>
                </a:solidFill>
              </a:rPr>
              <a:t>data </a:t>
            </a:r>
            <a:r>
              <a:rPr lang="en-US" sz="2400" dirty="0"/>
              <a:t>from different vendors. Many mashup applications can be created.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A7249-B90E-4128-9E72-A8C50E80534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197" name="Rounded Rectangle 4"/>
          <p:cNvSpPr>
            <a:spLocks noChangeArrowheads="1"/>
          </p:cNvSpPr>
          <p:nvPr/>
        </p:nvSpPr>
        <p:spPr bwMode="auto">
          <a:xfrm>
            <a:off x="20574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Google</a:t>
            </a:r>
          </a:p>
        </p:txBody>
      </p:sp>
      <p:sp>
        <p:nvSpPr>
          <p:cNvPr id="8198" name="Rounded Rectangle 5"/>
          <p:cNvSpPr>
            <a:spLocks noChangeArrowheads="1"/>
          </p:cNvSpPr>
          <p:nvPr/>
        </p:nvSpPr>
        <p:spPr bwMode="auto">
          <a:xfrm>
            <a:off x="3505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>
                <a:latin typeface="Candara" panose="020E0502030303020204" pitchFamily="34" charset="0"/>
              </a:rPr>
              <a:t>Yahoo</a:t>
            </a:r>
          </a:p>
        </p:txBody>
      </p:sp>
      <p:sp>
        <p:nvSpPr>
          <p:cNvPr id="8199" name="Rounded Rectangle 6"/>
          <p:cNvSpPr>
            <a:spLocks noChangeArrowheads="1"/>
          </p:cNvSpPr>
          <p:nvPr/>
        </p:nvSpPr>
        <p:spPr bwMode="auto">
          <a:xfrm>
            <a:off x="48768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Amazon</a:t>
            </a:r>
          </a:p>
        </p:txBody>
      </p:sp>
      <p:sp>
        <p:nvSpPr>
          <p:cNvPr id="8200" name="Rounded Rectangle 7"/>
          <p:cNvSpPr>
            <a:spLocks noChangeArrowheads="1"/>
          </p:cNvSpPr>
          <p:nvPr/>
        </p:nvSpPr>
        <p:spPr bwMode="auto">
          <a:xfrm>
            <a:off x="6172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eBay</a:t>
            </a:r>
          </a:p>
        </p:txBody>
      </p:sp>
      <p:sp>
        <p:nvSpPr>
          <p:cNvPr id="8201" name="Rounded Rectangle 8"/>
          <p:cNvSpPr>
            <a:spLocks noChangeArrowheads="1"/>
          </p:cNvSpPr>
          <p:nvPr/>
        </p:nvSpPr>
        <p:spPr bwMode="auto">
          <a:xfrm>
            <a:off x="7467600" y="60198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err="1">
                <a:latin typeface="Candara" panose="020E0502030303020204" pitchFamily="34" charset="0"/>
              </a:rPr>
              <a:t>Craiglist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02" name="Rounded Rectangle 9"/>
          <p:cNvSpPr>
            <a:spLocks noChangeArrowheads="1"/>
          </p:cNvSpPr>
          <p:nvPr/>
        </p:nvSpPr>
        <p:spPr bwMode="auto">
          <a:xfrm>
            <a:off x="9220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Yapis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28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09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971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505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267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876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257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638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24600" y="55626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5600" y="55626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315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696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077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458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220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601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36" name="Straight Connector 35"/>
          <p:cNvCxnSpPr>
            <a:cxnSpLocks noChangeShapeType="1"/>
            <a:stCxn id="11" idx="0"/>
          </p:cNvCxnSpPr>
          <p:nvPr/>
        </p:nvCxnSpPr>
        <p:spPr bwMode="auto">
          <a:xfrm rot="5400000" flipH="1" flipV="1">
            <a:off x="990600" y="4038600"/>
            <a:ext cx="25146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2286000" y="3505200"/>
            <a:ext cx="251460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  <a:stCxn id="15" idx="0"/>
          </p:cNvCxnSpPr>
          <p:nvPr/>
        </p:nvCxnSpPr>
        <p:spPr bwMode="auto">
          <a:xfrm rot="16200000" flipV="1">
            <a:off x="2019300" y="3924300"/>
            <a:ext cx="25146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18" idx="0"/>
          </p:cNvCxnSpPr>
          <p:nvPr/>
        </p:nvCxnSpPr>
        <p:spPr bwMode="auto">
          <a:xfrm rot="5400000" flipH="1" flipV="1">
            <a:off x="5372100" y="2781300"/>
            <a:ext cx="24384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  <a:stCxn id="30" idx="0"/>
          </p:cNvCxnSpPr>
          <p:nvPr/>
        </p:nvCxnSpPr>
        <p:spPr bwMode="auto">
          <a:xfrm rot="16200000" flipV="1">
            <a:off x="8420100" y="3848100"/>
            <a:ext cx="25146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  <a:stCxn id="29" idx="0"/>
          </p:cNvCxnSpPr>
          <p:nvPr/>
        </p:nvCxnSpPr>
        <p:spPr bwMode="auto">
          <a:xfrm rot="16200000" flipV="1">
            <a:off x="6324600" y="2133600"/>
            <a:ext cx="2514600" cy="434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cxnSpLocks noChangeShapeType="1"/>
            <a:stCxn id="16" idx="0"/>
          </p:cNvCxnSpPr>
          <p:nvPr/>
        </p:nvCxnSpPr>
        <p:spPr bwMode="auto">
          <a:xfrm rot="5400000" flipH="1" flipV="1">
            <a:off x="3962400" y="3124200"/>
            <a:ext cx="2514600" cy="236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  <a:stCxn id="27" idx="0"/>
          </p:cNvCxnSpPr>
          <p:nvPr/>
        </p:nvCxnSpPr>
        <p:spPr bwMode="auto">
          <a:xfrm rot="5400000" flipH="1" flipV="1">
            <a:off x="7543800" y="4114800"/>
            <a:ext cx="25146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  <a:stCxn id="26" idx="0"/>
          </p:cNvCxnSpPr>
          <p:nvPr/>
        </p:nvCxnSpPr>
        <p:spPr bwMode="auto">
          <a:xfrm rot="16200000" flipV="1">
            <a:off x="5410200" y="2743200"/>
            <a:ext cx="25146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3162300" y="2628900"/>
            <a:ext cx="2514600" cy="3352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>
            <a:cxnSpLocks noChangeShapeType="1"/>
            <a:stCxn id="24" idx="0"/>
          </p:cNvCxnSpPr>
          <p:nvPr/>
        </p:nvCxnSpPr>
        <p:spPr bwMode="auto">
          <a:xfrm rot="16200000" flipV="1">
            <a:off x="60579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>
            <a:cxnSpLocks noChangeShapeType="1"/>
            <a:stCxn id="20" idx="0"/>
          </p:cNvCxnSpPr>
          <p:nvPr/>
        </p:nvCxnSpPr>
        <p:spPr bwMode="auto">
          <a:xfrm rot="16200000" flipV="1">
            <a:off x="3390900" y="3162300"/>
            <a:ext cx="2514600" cy="228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33147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21" idx="0"/>
          </p:cNvCxnSpPr>
          <p:nvPr/>
        </p:nvCxnSpPr>
        <p:spPr bwMode="auto">
          <a:xfrm rot="5400000" flipH="1" flipV="1">
            <a:off x="6248400" y="3352800"/>
            <a:ext cx="2438400" cy="1981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5"/>
          <p:cNvCxnSpPr>
            <a:cxnSpLocks noChangeShapeType="1"/>
            <a:stCxn id="22" idx="0"/>
          </p:cNvCxnSpPr>
          <p:nvPr/>
        </p:nvCxnSpPr>
        <p:spPr bwMode="auto">
          <a:xfrm rot="16200000" flipV="1">
            <a:off x="4648200" y="3352800"/>
            <a:ext cx="2514600" cy="1905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12573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72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4381500" y="3086100"/>
            <a:ext cx="2514600" cy="2438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  <a:stCxn id="26" idx="0"/>
            <a:endCxn id="34" idx="1"/>
          </p:cNvCxnSpPr>
          <p:nvPr/>
        </p:nvCxnSpPr>
        <p:spPr bwMode="auto">
          <a:xfrm rot="5400000" flipH="1" flipV="1">
            <a:off x="7258050" y="4095750"/>
            <a:ext cx="2438400" cy="495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  <a:stCxn id="20" idx="0"/>
          </p:cNvCxnSpPr>
          <p:nvPr/>
        </p:nvCxnSpPr>
        <p:spPr bwMode="auto">
          <a:xfrm rot="5400000" flipH="1" flipV="1">
            <a:off x="5143500" y="3695700"/>
            <a:ext cx="2514600" cy="1219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905000" y="3657600"/>
            <a:ext cx="83820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>
              <a:latin typeface="Candara" panose="020E0502030303020204" pitchFamily="34" charset="0"/>
            </a:endParaRPr>
          </a:p>
          <a:p>
            <a:pPr algn="ctr"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3" name="TextBox 60"/>
          <p:cNvSpPr txBox="1">
            <a:spLocks noChangeArrowheads="1"/>
          </p:cNvSpPr>
          <p:nvPr/>
        </p:nvSpPr>
        <p:spPr bwMode="auto">
          <a:xfrm>
            <a:off x="8728075" y="59436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31" name="Snip Same Side Corner Rectangle 30"/>
          <p:cNvSpPr/>
          <p:nvPr/>
        </p:nvSpPr>
        <p:spPr bwMode="auto">
          <a:xfrm>
            <a:off x="23622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2" name="Snip Same Side Corner Rectangle 31"/>
          <p:cNvSpPr/>
          <p:nvPr/>
        </p:nvSpPr>
        <p:spPr bwMode="auto">
          <a:xfrm>
            <a:off x="41148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3" name="Snip Same Side Corner Rectangle 32"/>
          <p:cNvSpPr/>
          <p:nvPr/>
        </p:nvSpPr>
        <p:spPr bwMode="auto">
          <a:xfrm>
            <a:off x="58674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4" name="Snip Same Side Corner Rectangle 33"/>
          <p:cNvSpPr/>
          <p:nvPr/>
        </p:nvSpPr>
        <p:spPr bwMode="auto">
          <a:xfrm>
            <a:off x="80010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8248" name="TextBox 54"/>
          <p:cNvSpPr txBox="1">
            <a:spLocks noChangeArrowheads="1"/>
          </p:cNvSpPr>
          <p:nvPr/>
        </p:nvSpPr>
        <p:spPr bwMode="auto">
          <a:xfrm>
            <a:off x="7391400" y="26670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59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8" grpId="0" animBg="1"/>
      <p:bldP spid="8243" grpId="0"/>
      <p:bldP spid="31" grpId="0" animBg="1"/>
      <p:bldP spid="32" grpId="0" animBg="1"/>
      <p:bldP spid="33" grpId="0" animBg="1"/>
      <p:bldP spid="34" grpId="0" animBg="1"/>
      <p:bldP spid="82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ChangeArrowheads="1"/>
          </p:cNvSpPr>
          <p:nvPr/>
        </p:nvSpPr>
        <p:spPr bwMode="auto">
          <a:xfrm>
            <a:off x="4572000" y="1524000"/>
            <a:ext cx="1219200" cy="495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262550" y="0"/>
            <a:ext cx="9948250" cy="762000"/>
          </a:xfrm>
        </p:spPr>
        <p:txBody>
          <a:bodyPr/>
          <a:lstStyle/>
          <a:p>
            <a:pPr eaLnBrk="1" hangingPunct="1"/>
            <a:r>
              <a:rPr lang="en-US" dirty="0" err="1"/>
              <a:t>Mashup</a:t>
            </a:r>
            <a:r>
              <a:rPr lang="en-US" dirty="0"/>
              <a:t> Ideas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3048000" cy="4876800"/>
          </a:xfrm>
        </p:spPr>
        <p:txBody>
          <a:bodyPr/>
          <a:lstStyle/>
          <a:p>
            <a:pPr eaLnBrk="1" hangingPunct="1"/>
            <a:r>
              <a:rPr lang="en-US" sz="2400"/>
              <a:t>Map</a:t>
            </a:r>
          </a:p>
          <a:p>
            <a:pPr eaLnBrk="1" hangingPunct="1"/>
            <a:r>
              <a:rPr lang="en-US" sz="2400"/>
              <a:t>Weather achieve</a:t>
            </a:r>
          </a:p>
          <a:p>
            <a:pPr lvl="1" eaLnBrk="1" hangingPunct="1"/>
            <a:r>
              <a:rPr lang="en-US"/>
              <a:t>Sunshine</a:t>
            </a:r>
          </a:p>
          <a:p>
            <a:pPr lvl="1" eaLnBrk="1" hangingPunct="1"/>
            <a:r>
              <a:rPr lang="en-US"/>
              <a:t>Wind</a:t>
            </a:r>
          </a:p>
          <a:p>
            <a:pPr lvl="1" eaLnBrk="1" hangingPunct="1"/>
            <a:r>
              <a:rPr lang="en-US"/>
              <a:t>Rainfall</a:t>
            </a:r>
          </a:p>
          <a:p>
            <a:pPr eaLnBrk="1" hangingPunct="1"/>
            <a:r>
              <a:rPr lang="en-US" sz="2400"/>
              <a:t>Robotics service</a:t>
            </a:r>
          </a:p>
          <a:p>
            <a:pPr lvl="1" eaLnBrk="1" hangingPunct="1"/>
            <a:r>
              <a:rPr lang="en-US"/>
              <a:t>Solar generator</a:t>
            </a:r>
          </a:p>
          <a:p>
            <a:pPr lvl="1" eaLnBrk="1" hangingPunct="1"/>
            <a:r>
              <a:rPr lang="en-US"/>
              <a:t>Windmill</a:t>
            </a:r>
          </a:p>
          <a:p>
            <a:pPr eaLnBrk="1" hangingPunct="1"/>
            <a:r>
              <a:rPr lang="en-US" sz="2400"/>
              <a:t>Farmer services</a:t>
            </a:r>
          </a:p>
          <a:p>
            <a:pPr eaLnBrk="1" hangingPunct="1"/>
            <a:r>
              <a:rPr lang="en-US" sz="2400"/>
              <a:t>Fashion services</a:t>
            </a:r>
          </a:p>
          <a:p>
            <a:pPr eaLnBrk="1" hangingPunct="1"/>
            <a:r>
              <a:rPr lang="en-US" sz="2400"/>
              <a:t>Barbie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36BB6-FA36-4176-9B62-45D113CD284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905000"/>
            <a:ext cx="464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solar power plants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windmill power plants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Farmers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Fashion designs</a:t>
            </a:r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3200400" y="1905001"/>
            <a:ext cx="2743200" cy="2614613"/>
          </a:xfrm>
          <a:custGeom>
            <a:avLst/>
            <a:gdLst>
              <a:gd name="T0" fmla="*/ 0 w 2775473"/>
              <a:gd name="T1" fmla="*/ 0 h 2657139"/>
              <a:gd name="T2" fmla="*/ 1891240 w 2775473"/>
              <a:gd name="T3" fmla="*/ 0 h 2657139"/>
              <a:gd name="T4" fmla="*/ 1873810 w 2775473"/>
              <a:gd name="T5" fmla="*/ 1979002 h 2657139"/>
              <a:gd name="T6" fmla="*/ 2248570 w 2775473"/>
              <a:gd name="T7" fmla="*/ 1987051 h 2657139"/>
              <a:gd name="T8" fmla="*/ 0 60000 65536"/>
              <a:gd name="T9" fmla="*/ 0 60000 65536"/>
              <a:gd name="T10" fmla="*/ 0 60000 65536"/>
              <a:gd name="T11" fmla="*/ 0 60000 65536"/>
              <a:gd name="T12" fmla="*/ 0 w 2775473"/>
              <a:gd name="T13" fmla="*/ 0 h 2657139"/>
              <a:gd name="T14" fmla="*/ 2775473 w 2775473"/>
              <a:gd name="T15" fmla="*/ 2657139 h 2657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5473" h="2657139">
                <a:moveTo>
                  <a:pt x="0" y="0"/>
                </a:moveTo>
                <a:lnTo>
                  <a:pt x="2334409" y="0"/>
                </a:lnTo>
                <a:lnTo>
                  <a:pt x="2312894" y="2646382"/>
                </a:lnTo>
                <a:lnTo>
                  <a:pt x="2775473" y="265713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4513264" y="4638676"/>
            <a:ext cx="1430337" cy="752475"/>
          </a:xfrm>
          <a:custGeom>
            <a:avLst/>
            <a:gdLst>
              <a:gd name="T0" fmla="*/ 0 w 1430448"/>
              <a:gd name="T1" fmla="*/ 769279 h 751437"/>
              <a:gd name="T2" fmla="*/ 1003609 w 1430448"/>
              <a:gd name="T3" fmla="*/ 750742 h 751437"/>
              <a:gd name="T4" fmla="*/ 1012646 w 1430448"/>
              <a:gd name="T5" fmla="*/ 0 h 751437"/>
              <a:gd name="T6" fmla="*/ 1428561 w 1430448"/>
              <a:gd name="T7" fmla="*/ 0 h 751437"/>
              <a:gd name="T8" fmla="*/ 0 60000 65536"/>
              <a:gd name="T9" fmla="*/ 0 60000 65536"/>
              <a:gd name="T10" fmla="*/ 0 60000 65536"/>
              <a:gd name="T11" fmla="*/ 0 60000 65536"/>
              <a:gd name="T12" fmla="*/ 0 w 1430448"/>
              <a:gd name="T13" fmla="*/ 0 h 751437"/>
              <a:gd name="T14" fmla="*/ 1430448 w 1430448"/>
              <a:gd name="T15" fmla="*/ 751437 h 751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0448" h="751437">
                <a:moveTo>
                  <a:pt x="0" y="751437"/>
                </a:moveTo>
                <a:lnTo>
                  <a:pt x="1004935" y="733330"/>
                </a:lnTo>
                <a:lnTo>
                  <a:pt x="1013989" y="0"/>
                </a:lnTo>
                <a:lnTo>
                  <a:pt x="14304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4079875" y="2584451"/>
            <a:ext cx="1955800" cy="161925"/>
          </a:xfrm>
          <a:custGeom>
            <a:avLst/>
            <a:gdLst>
              <a:gd name="T0" fmla="*/ 0 w 1955548"/>
              <a:gd name="T1" fmla="*/ 146204 h 162962"/>
              <a:gd name="T2" fmla="*/ 1642271 w 1955548"/>
              <a:gd name="T3" fmla="*/ 146204 h 162962"/>
              <a:gd name="T4" fmla="*/ 1642271 w 1955548"/>
              <a:gd name="T5" fmla="*/ 0 h 162962"/>
              <a:gd name="T6" fmla="*/ 1959833 w 1955548"/>
              <a:gd name="T7" fmla="*/ 0 h 162962"/>
              <a:gd name="T8" fmla="*/ 0 60000 65536"/>
              <a:gd name="T9" fmla="*/ 0 60000 65536"/>
              <a:gd name="T10" fmla="*/ 0 60000 65536"/>
              <a:gd name="T11" fmla="*/ 0 60000 65536"/>
              <a:gd name="T12" fmla="*/ 0 w 1955548"/>
              <a:gd name="T13" fmla="*/ 0 h 162962"/>
              <a:gd name="T14" fmla="*/ 1955548 w 1955548"/>
              <a:gd name="T15" fmla="*/ 162962 h 1629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5548" h="162962">
                <a:moveTo>
                  <a:pt x="0" y="162962"/>
                </a:moveTo>
                <a:lnTo>
                  <a:pt x="1638677" y="162962"/>
                </a:lnTo>
                <a:lnTo>
                  <a:pt x="1638677" y="0"/>
                </a:lnTo>
                <a:lnTo>
                  <a:pt x="19555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3192464" y="1824039"/>
            <a:ext cx="2827337" cy="1755775"/>
          </a:xfrm>
          <a:custGeom>
            <a:avLst/>
            <a:gdLst>
              <a:gd name="T0" fmla="*/ 0 w 2869949"/>
              <a:gd name="T1" fmla="*/ 0 h 1756372"/>
              <a:gd name="T2" fmla="*/ 1839985 w 2869949"/>
              <a:gd name="T3" fmla="*/ 0 h 1756372"/>
              <a:gd name="T4" fmla="*/ 1839985 w 2869949"/>
              <a:gd name="T5" fmla="*/ 1746250 h 1756372"/>
              <a:gd name="T6" fmla="*/ 2192769 w 2869949"/>
              <a:gd name="T7" fmla="*/ 1746250 h 1756372"/>
              <a:gd name="T8" fmla="*/ 0 60000 65536"/>
              <a:gd name="T9" fmla="*/ 0 60000 65536"/>
              <a:gd name="T10" fmla="*/ 0 60000 65536"/>
              <a:gd name="T11" fmla="*/ 0 60000 65536"/>
              <a:gd name="T12" fmla="*/ 0 w 2869949"/>
              <a:gd name="T13" fmla="*/ 0 h 1756372"/>
              <a:gd name="T14" fmla="*/ 2869949 w 2869949"/>
              <a:gd name="T15" fmla="*/ 1756372 h 1756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9949" h="1756372">
                <a:moveTo>
                  <a:pt x="0" y="0"/>
                </a:moveTo>
                <a:lnTo>
                  <a:pt x="2408222" y="0"/>
                </a:lnTo>
                <a:lnTo>
                  <a:pt x="2408222" y="1756372"/>
                </a:lnTo>
                <a:lnTo>
                  <a:pt x="2869949" y="1756372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3654426" y="3154364"/>
            <a:ext cx="2365375" cy="344487"/>
          </a:xfrm>
          <a:custGeom>
            <a:avLst/>
            <a:gdLst>
              <a:gd name="T0" fmla="*/ 0 w 2399168"/>
              <a:gd name="T1" fmla="*/ 0 h 344032"/>
              <a:gd name="T2" fmla="*/ 0 w 2399168"/>
              <a:gd name="T3" fmla="*/ 0 h 344032"/>
              <a:gd name="T4" fmla="*/ 1564359 w 2399168"/>
              <a:gd name="T5" fmla="*/ 0 h 344032"/>
              <a:gd name="T6" fmla="*/ 1564359 w 2399168"/>
              <a:gd name="T7" fmla="*/ 351849 h 344032"/>
              <a:gd name="T8" fmla="*/ 1858991 w 2399168"/>
              <a:gd name="T9" fmla="*/ 342590 h 344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9168"/>
              <a:gd name="T16" fmla="*/ 0 h 344032"/>
              <a:gd name="T17" fmla="*/ 2399168 w 2399168"/>
              <a:gd name="T18" fmla="*/ 344032 h 344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9168" h="344032">
                <a:moveTo>
                  <a:pt x="0" y="0"/>
                </a:moveTo>
                <a:lnTo>
                  <a:pt x="0" y="0"/>
                </a:lnTo>
                <a:lnTo>
                  <a:pt x="2018922" y="0"/>
                </a:lnTo>
                <a:lnTo>
                  <a:pt x="2018922" y="344032"/>
                </a:lnTo>
                <a:lnTo>
                  <a:pt x="2399168" y="33497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3200401" y="1751014"/>
            <a:ext cx="2835275" cy="733425"/>
          </a:xfrm>
          <a:custGeom>
            <a:avLst/>
            <a:gdLst>
              <a:gd name="T0" fmla="*/ 0 w 2824681"/>
              <a:gd name="T1" fmla="*/ 0 h 733331"/>
              <a:gd name="T2" fmla="*/ 2652830 w 2824681"/>
              <a:gd name="T3" fmla="*/ 0 h 733331"/>
              <a:gd name="T4" fmla="*/ 2652830 w 2824681"/>
              <a:gd name="T5" fmla="*/ 734929 h 733331"/>
              <a:gd name="T6" fmla="*/ 3020747 w 2824681"/>
              <a:gd name="T7" fmla="*/ 725858 h 733331"/>
              <a:gd name="T8" fmla="*/ 0 60000 65536"/>
              <a:gd name="T9" fmla="*/ 0 60000 65536"/>
              <a:gd name="T10" fmla="*/ 0 60000 65536"/>
              <a:gd name="T11" fmla="*/ 0 60000 65536"/>
              <a:gd name="T12" fmla="*/ 0 w 2824681"/>
              <a:gd name="T13" fmla="*/ 0 h 733331"/>
              <a:gd name="T14" fmla="*/ 2824681 w 2824681"/>
              <a:gd name="T15" fmla="*/ 733331 h 7333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4681" h="733331">
                <a:moveTo>
                  <a:pt x="0" y="0"/>
                </a:moveTo>
                <a:lnTo>
                  <a:pt x="2480649" y="0"/>
                </a:lnTo>
                <a:lnTo>
                  <a:pt x="2480649" y="733331"/>
                </a:lnTo>
                <a:lnTo>
                  <a:pt x="2824681" y="7242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4781550" y="2708275"/>
            <a:ext cx="1238250" cy="1811338"/>
          </a:xfrm>
          <a:custGeom>
            <a:avLst/>
            <a:gdLst>
              <a:gd name="T0" fmla="*/ 0 w 1237672"/>
              <a:gd name="T1" fmla="*/ 1827591 h 1810327"/>
              <a:gd name="T2" fmla="*/ 223439 w 1237672"/>
              <a:gd name="T3" fmla="*/ 1827591 h 1810327"/>
              <a:gd name="T4" fmla="*/ 223439 w 1237672"/>
              <a:gd name="T5" fmla="*/ 111890 h 1810327"/>
              <a:gd name="T6" fmla="*/ 1033404 w 1237672"/>
              <a:gd name="T7" fmla="*/ 111890 h 1810327"/>
              <a:gd name="T8" fmla="*/ 1042713 w 1237672"/>
              <a:gd name="T9" fmla="*/ 0 h 1810327"/>
              <a:gd name="T10" fmla="*/ 1247535 w 1237672"/>
              <a:gd name="T11" fmla="*/ 0 h 18103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7672"/>
              <a:gd name="T19" fmla="*/ 0 h 1810327"/>
              <a:gd name="T20" fmla="*/ 1237672 w 1237672"/>
              <a:gd name="T21" fmla="*/ 1810327 h 18103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7672" h="1810327">
                <a:moveTo>
                  <a:pt x="0" y="1810327"/>
                </a:moveTo>
                <a:lnTo>
                  <a:pt x="221672" y="1810327"/>
                </a:lnTo>
                <a:lnTo>
                  <a:pt x="221672" y="110836"/>
                </a:lnTo>
                <a:lnTo>
                  <a:pt x="1025236" y="110836"/>
                </a:lnTo>
                <a:lnTo>
                  <a:pt x="1034472" y="0"/>
                </a:lnTo>
                <a:lnTo>
                  <a:pt x="12376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4191000" y="3668714"/>
            <a:ext cx="1828800" cy="1284287"/>
          </a:xfrm>
          <a:custGeom>
            <a:avLst/>
            <a:gdLst>
              <a:gd name="T0" fmla="*/ 0 w 1819564"/>
              <a:gd name="T1" fmla="*/ 1291234 h 1283854"/>
              <a:gd name="T2" fmla="*/ 1032003 w 1819564"/>
              <a:gd name="T3" fmla="*/ 1291234 h 1283854"/>
              <a:gd name="T4" fmla="*/ 1032003 w 1819564"/>
              <a:gd name="T5" fmla="*/ 0 h 1283854"/>
              <a:gd name="T6" fmla="*/ 1993183 w 1819564"/>
              <a:gd name="T7" fmla="*/ 0 h 1283854"/>
              <a:gd name="T8" fmla="*/ 0 60000 65536"/>
              <a:gd name="T9" fmla="*/ 0 60000 65536"/>
              <a:gd name="T10" fmla="*/ 0 60000 65536"/>
              <a:gd name="T11" fmla="*/ 0 60000 65536"/>
              <a:gd name="T12" fmla="*/ 0 w 1819564"/>
              <a:gd name="T13" fmla="*/ 0 h 1283854"/>
              <a:gd name="T14" fmla="*/ 1819564 w 1819564"/>
              <a:gd name="T15" fmla="*/ 1283854 h 1283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9564" h="1283854">
                <a:moveTo>
                  <a:pt x="0" y="1283854"/>
                </a:moveTo>
                <a:lnTo>
                  <a:pt x="942109" y="1283854"/>
                </a:lnTo>
                <a:lnTo>
                  <a:pt x="942109" y="0"/>
                </a:lnTo>
                <a:lnTo>
                  <a:pt x="181956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2438401" y="990601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Sources</a:t>
            </a:r>
          </a:p>
        </p:txBody>
      </p:sp>
      <p:sp>
        <p:nvSpPr>
          <p:cNvPr id="20496" name="TextBox 16"/>
          <p:cNvSpPr txBox="1">
            <a:spLocks noChangeArrowheads="1"/>
          </p:cNvSpPr>
          <p:nvPr/>
        </p:nvSpPr>
        <p:spPr bwMode="auto">
          <a:xfrm>
            <a:off x="6875464" y="995364"/>
            <a:ext cx="2122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Mashup output</a:t>
            </a:r>
          </a:p>
        </p:txBody>
      </p: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4191001" y="990601"/>
            <a:ext cx="1938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>
                <a:latin typeface="Calibri" pitchFamily="34" charset="0"/>
              </a:rPr>
              <a:t>Mashup</a:t>
            </a:r>
            <a:r>
              <a:rPr lang="en-US" sz="2400" dirty="0">
                <a:latin typeface="Calibri" pitchFamily="34" charset="0"/>
              </a:rPr>
              <a:t> pipes</a:t>
            </a:r>
          </a:p>
        </p:txBody>
      </p:sp>
      <p:sp>
        <p:nvSpPr>
          <p:cNvPr id="18" name="Freeform 17"/>
          <p:cNvSpPr/>
          <p:nvPr/>
        </p:nvSpPr>
        <p:spPr>
          <a:xfrm>
            <a:off x="4270376" y="5522914"/>
            <a:ext cx="1712913" cy="276225"/>
          </a:xfrm>
          <a:custGeom>
            <a:avLst/>
            <a:gdLst>
              <a:gd name="connsiteX0" fmla="*/ 0 w 1712685"/>
              <a:gd name="connsiteY0" fmla="*/ 275771 h 275771"/>
              <a:gd name="connsiteX1" fmla="*/ 1161142 w 1712685"/>
              <a:gd name="connsiteY1" fmla="*/ 275771 h 275771"/>
              <a:gd name="connsiteX2" fmla="*/ 1161142 w 1712685"/>
              <a:gd name="connsiteY2" fmla="*/ 0 h 275771"/>
              <a:gd name="connsiteX3" fmla="*/ 1712685 w 1712685"/>
              <a:gd name="connsiteY3" fmla="*/ 0 h 2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685" h="275771">
                <a:moveTo>
                  <a:pt x="0" y="275771"/>
                </a:moveTo>
                <a:lnTo>
                  <a:pt x="1161142" y="275771"/>
                </a:lnTo>
                <a:lnTo>
                  <a:pt x="1161142" y="0"/>
                </a:lnTo>
                <a:lnTo>
                  <a:pt x="1712685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97338" y="5653088"/>
            <a:ext cx="1885950" cy="609600"/>
          </a:xfrm>
          <a:custGeom>
            <a:avLst/>
            <a:gdLst>
              <a:gd name="connsiteX0" fmla="*/ 0 w 1886857"/>
              <a:gd name="connsiteY0" fmla="*/ 609600 h 609600"/>
              <a:gd name="connsiteX1" fmla="*/ 1480457 w 1886857"/>
              <a:gd name="connsiteY1" fmla="*/ 609600 h 609600"/>
              <a:gd name="connsiteX2" fmla="*/ 1480457 w 1886857"/>
              <a:gd name="connsiteY2" fmla="*/ 0 h 609600"/>
              <a:gd name="connsiteX3" fmla="*/ 1886857 w 1886857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7" h="609600">
                <a:moveTo>
                  <a:pt x="0" y="609600"/>
                </a:moveTo>
                <a:lnTo>
                  <a:pt x="1480457" y="609600"/>
                </a:lnTo>
                <a:lnTo>
                  <a:pt x="1480457" y="0"/>
                </a:lnTo>
                <a:lnTo>
                  <a:pt x="1886857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44444" y="0"/>
            <a:ext cx="9890156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Widgets: A simpler Version of Mashups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78187" y="990600"/>
            <a:ext cx="9388762" cy="38100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/>
              <a:t>A simpler version of mashup without programming;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Data sources are connected to a web page without processing/blending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Sources :</a:t>
            </a:r>
          </a:p>
          <a:p>
            <a:pPr lvl="1"/>
            <a:r>
              <a:rPr lang="en-US" sz="2000" dirty="0">
                <a:cs typeface="Arial" charset="0"/>
              </a:rPr>
              <a:t>IBM Widget Composer:</a:t>
            </a:r>
          </a:p>
          <a:p>
            <a:pPr lvl="1"/>
            <a:r>
              <a:rPr lang="en-US" sz="2000" dirty="0">
                <a:cs typeface="Arial" charset="0"/>
              </a:rPr>
              <a:t>Amazon Widget Source: </a:t>
            </a:r>
          </a:p>
          <a:p>
            <a:pPr lvl="1"/>
            <a:r>
              <a:rPr lang="en-US" sz="2000" dirty="0">
                <a:cs typeface="Arial" charset="0"/>
              </a:rPr>
              <a:t>http://www.simile-widgets.org/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9DFD9-CBEC-4C31-82F9-519AC60D4D5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3" name="Rectangle 18"/>
          <p:cNvSpPr>
            <a:spLocks noChangeArrowheads="1"/>
          </p:cNvSpPr>
          <p:nvPr/>
        </p:nvSpPr>
        <p:spPr bwMode="auto">
          <a:xfrm>
            <a:off x="8458200" y="4676775"/>
            <a:ext cx="1905000" cy="17526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553200" y="49053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553200" y="53625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Web service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553200" y="58197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Mashup output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8839200" y="49053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1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8839200" y="53625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2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8839200" y="58197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n</a:t>
            </a:r>
          </a:p>
        </p:txBody>
      </p:sp>
      <p:cxnSp>
        <p:nvCxnSpPr>
          <p:cNvPr id="22540" name="Straight Arrow Connector 11"/>
          <p:cNvCxnSpPr>
            <a:cxnSpLocks noChangeShapeType="1"/>
            <a:stCxn id="22534" idx="3"/>
            <a:endCxn id="22537" idx="1"/>
          </p:cNvCxnSpPr>
          <p:nvPr/>
        </p:nvCxnSpPr>
        <p:spPr bwMode="auto">
          <a:xfrm>
            <a:off x="8077200" y="50958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Arrow Connector 12"/>
          <p:cNvCxnSpPr>
            <a:cxnSpLocks noChangeShapeType="1"/>
            <a:stCxn id="22536" idx="3"/>
            <a:endCxn id="22539" idx="1"/>
          </p:cNvCxnSpPr>
          <p:nvPr/>
        </p:nvCxnSpPr>
        <p:spPr bwMode="auto">
          <a:xfrm>
            <a:off x="8077200" y="6010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Arrow Connector 13"/>
          <p:cNvCxnSpPr>
            <a:cxnSpLocks noChangeShapeType="1"/>
            <a:stCxn id="22535" idx="3"/>
            <a:endCxn id="22538" idx="1"/>
          </p:cNvCxnSpPr>
          <p:nvPr/>
        </p:nvCxnSpPr>
        <p:spPr bwMode="auto">
          <a:xfrm>
            <a:off x="8077200" y="55530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8839200" y="4371975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Web page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3962400" y="4905375"/>
            <a:ext cx="1905000" cy="1524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22545" name="Rectangle 21"/>
          <p:cNvSpPr>
            <a:spLocks noChangeArrowheads="1"/>
          </p:cNvSpPr>
          <p:nvPr/>
        </p:nvSpPr>
        <p:spPr bwMode="auto">
          <a:xfrm>
            <a:off x="1676400" y="49815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1</a:t>
            </a:r>
          </a:p>
        </p:txBody>
      </p:sp>
      <p:sp>
        <p:nvSpPr>
          <p:cNvPr id="22546" name="Rectangle 22"/>
          <p:cNvSpPr>
            <a:spLocks noChangeArrowheads="1"/>
          </p:cNvSpPr>
          <p:nvPr/>
        </p:nvSpPr>
        <p:spPr bwMode="auto">
          <a:xfrm>
            <a:off x="1676400" y="54387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2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1676400" y="58959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n</a:t>
            </a:r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4343400" y="5286375"/>
            <a:ext cx="1066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200000"/>
              </a:lnSpc>
            </a:pPr>
            <a:r>
              <a:rPr lang="en-US">
                <a:latin typeface="Calibri" pitchFamily="34" charset="0"/>
              </a:rPr>
              <a:t>Mashup</a:t>
            </a:r>
          </a:p>
        </p:txBody>
      </p:sp>
      <p:cxnSp>
        <p:nvCxnSpPr>
          <p:cNvPr id="22549" name="Straight Arrow Connector 27"/>
          <p:cNvCxnSpPr>
            <a:cxnSpLocks noChangeShapeType="1"/>
            <a:stCxn id="22545" idx="3"/>
            <a:endCxn id="22548" idx="1"/>
          </p:cNvCxnSpPr>
          <p:nvPr/>
        </p:nvCxnSpPr>
        <p:spPr bwMode="auto">
          <a:xfrm>
            <a:off x="3581400" y="51720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Arrow Connector 28"/>
          <p:cNvCxnSpPr>
            <a:cxnSpLocks noChangeShapeType="1"/>
            <a:stCxn id="22547" idx="3"/>
            <a:endCxn id="22548" idx="1"/>
          </p:cNvCxnSpPr>
          <p:nvPr/>
        </p:nvCxnSpPr>
        <p:spPr bwMode="auto">
          <a:xfrm flipV="1">
            <a:off x="3581400" y="56292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Straight Arrow Connector 29"/>
          <p:cNvCxnSpPr>
            <a:cxnSpLocks noChangeShapeType="1"/>
            <a:stCxn id="22546" idx="3"/>
            <a:endCxn id="22548" idx="1"/>
          </p:cNvCxnSpPr>
          <p:nvPr/>
        </p:nvCxnSpPr>
        <p:spPr bwMode="auto">
          <a:xfrm>
            <a:off x="3581400" y="5629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Rectangle 30"/>
          <p:cNvSpPr>
            <a:spLocks noChangeArrowheads="1"/>
          </p:cNvSpPr>
          <p:nvPr/>
        </p:nvSpPr>
        <p:spPr bwMode="auto">
          <a:xfrm>
            <a:off x="4343400" y="4611688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Web page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7258050" y="3564857"/>
            <a:ext cx="3162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kern="0" dirty="0">
                <a:cs typeface="Arial" pitchFamily="34" charset="0"/>
              </a:rPr>
              <a:t>http://pollen.com/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kern="0" dirty="0">
                <a:cs typeface="Arial" pitchFamily="34" charset="0"/>
              </a:rPr>
              <a:t>http://airnow.gov/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endParaRPr lang="en-US" sz="2400" kern="0" dirty="0">
              <a:cs typeface="Arial" pitchFamily="34" charset="0"/>
            </a:endParaRPr>
          </a:p>
        </p:txBody>
      </p:sp>
      <p:cxnSp>
        <p:nvCxnSpPr>
          <p:cNvPr id="22554" name="Straight Arrow Connector 7"/>
          <p:cNvCxnSpPr>
            <a:cxnSpLocks noChangeShapeType="1"/>
            <a:stCxn id="22548" idx="3"/>
            <a:endCxn id="22536" idx="1"/>
          </p:cNvCxnSpPr>
          <p:nvPr/>
        </p:nvCxnSpPr>
        <p:spPr bwMode="auto">
          <a:xfrm>
            <a:off x="5410200" y="5629275"/>
            <a:ext cx="1143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5006254" y="2976146"/>
            <a:ext cx="5525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https://www.ibm.com/support/knowledgecenter/en/SSZLC2_8.0.0/com.ibm.commerce.pagecomposerframework.doc/tasks/tpzwidgetcreatesrccd.htm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5806" y="3419475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https://widgets.amazon.co.uk/Widget-Source/</a:t>
            </a:r>
          </a:p>
        </p:txBody>
      </p:sp>
    </p:spTree>
    <p:extLst>
      <p:ext uri="{BB962C8B-B14F-4D97-AF65-F5344CB8AC3E}">
        <p14:creationId xmlns:p14="http://schemas.microsoft.com/office/powerpoint/2010/main" val="387216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04" y="152400"/>
            <a:ext cx="10396396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Mashup Applications: </a:t>
            </a:r>
            <a:r>
              <a:rPr lang="en-US" dirty="0" err="1"/>
              <a:t>HousingMaps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73" y="1010444"/>
            <a:ext cx="10102615" cy="4608513"/>
          </a:xfrm>
        </p:spPr>
        <p:txBody>
          <a:bodyPr/>
          <a:lstStyle/>
          <a:p>
            <a:r>
              <a:rPr lang="en-US" sz="2400" dirty="0"/>
              <a:t>http://HousingMaps.com was the first Google Maps mashup, created before there was a Google Maps API. </a:t>
            </a:r>
          </a:p>
          <a:p>
            <a:r>
              <a:rPr lang="en-US" sz="2400" dirty="0"/>
              <a:t>It feeds Craigslist apartment/housing listings on a map</a:t>
            </a:r>
          </a:p>
          <a:p>
            <a:r>
              <a:rPr lang="en-US" sz="2400" dirty="0"/>
              <a:t>The idea that real estate was best browsed on a map. Real estate sites was showed </a:t>
            </a:r>
            <a:r>
              <a:rPr lang="en-US" sz="2400" i="1" dirty="0"/>
              <a:t>lists</a:t>
            </a:r>
            <a:r>
              <a:rPr lang="en-US" sz="2400" dirty="0"/>
              <a:t> of properties only! </a:t>
            </a:r>
          </a:p>
          <a:p>
            <a:r>
              <a:rPr lang="en-US" sz="2400" dirty="0"/>
              <a:t>Other mashup:</a:t>
            </a:r>
            <a:br>
              <a:rPr lang="en-US" sz="2400" dirty="0"/>
            </a:br>
            <a:r>
              <a:rPr lang="en-US" sz="2400" dirty="0"/>
              <a:t>Music mashup: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24" y="2701967"/>
            <a:ext cx="5448280" cy="369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38894" y="3819793"/>
            <a:ext cx="2263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https://mashup.mixedinkey.com/</a:t>
            </a:r>
          </a:p>
        </p:txBody>
      </p:sp>
    </p:spTree>
    <p:extLst>
      <p:ext uri="{BB962C8B-B14F-4D97-AF65-F5344CB8AC3E}">
        <p14:creationId xmlns:p14="http://schemas.microsoft.com/office/powerpoint/2010/main" val="350657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64" y="104274"/>
            <a:ext cx="10164282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JSON (</a:t>
            </a:r>
            <a:r>
              <a:rPr lang="en-US" altLang="en-US" dirty="0"/>
              <a:t>JavaScript Object Notation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" y="1095469"/>
            <a:ext cx="10719303" cy="5037045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JSON is a light-weight alternative to XML for simple data-interchange</a:t>
            </a:r>
          </a:p>
          <a:p>
            <a:r>
              <a:rPr lang="en-US" altLang="en-US" dirty="0">
                <a:ea typeface="ＭＳ Ｐゴシック" pitchFamily="34" charset="-128"/>
              </a:rPr>
              <a:t>JSON is simpler than XML and more compact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JSON uses no tags, and it uses braces instead, like programming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XML parsing is harder because of its complexity</a:t>
            </a:r>
          </a:p>
          <a:p>
            <a:r>
              <a:rPr lang="en-US" altLang="en-US" dirty="0">
                <a:ea typeface="ＭＳ Ｐゴシック" pitchFamily="34" charset="-128"/>
              </a:rPr>
              <a:t>JSON has fixed schema (structure definition), and it is not as extensible as XML</a:t>
            </a:r>
          </a:p>
          <a:p>
            <a:r>
              <a:rPr lang="en-US" altLang="en-US" dirty="0">
                <a:ea typeface="ＭＳ Ｐゴシック" pitchFamily="34" charset="-128"/>
              </a:rPr>
              <a:t>Preferred for simple data exchange by many</a:t>
            </a:r>
          </a:p>
          <a:p>
            <a:r>
              <a:rPr lang="en-US" altLang="en-US" dirty="0">
                <a:ea typeface="ＭＳ Ｐゴシック" pitchFamily="34" charset="-128"/>
              </a:rPr>
              <a:t>Transforms to other formats?  Find library or write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348" y="2209800"/>
            <a:ext cx="1736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&lt;number&gt;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6919" y="267718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&lt;string&gt;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972" y="3144560"/>
            <a:ext cx="149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&lt;object&gt;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388" y="3611940"/>
            <a:ext cx="132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&lt;array&gt;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7795" y="4079320"/>
            <a:ext cx="82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9633" y="4546700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222" y="4963180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null</a:t>
            </a: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 bwMode="auto">
          <a:xfrm>
            <a:off x="4051057" y="3873550"/>
            <a:ext cx="174533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175257" y="3886200"/>
            <a:ext cx="1676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5" idx="1"/>
          </p:cNvCxnSpPr>
          <p:nvPr/>
        </p:nvCxnSpPr>
        <p:spPr bwMode="auto">
          <a:xfrm>
            <a:off x="4889257" y="2471410"/>
            <a:ext cx="6987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8892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8892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892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892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8892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892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327657" y="247141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76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3276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3276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3276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73276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81658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24201" y="3632247"/>
            <a:ext cx="94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value 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98764" y="104274"/>
            <a:ext cx="10164282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JSON (</a:t>
            </a:r>
            <a:r>
              <a:rPr lang="en-US" altLang="en-US" dirty="0"/>
              <a:t>JavaScript Object Notation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37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76" y="152401"/>
            <a:ext cx="9803663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JSON Number and Object Format</a:t>
            </a:r>
          </a:p>
        </p:txBody>
      </p:sp>
      <p:cxnSp>
        <p:nvCxnSpPr>
          <p:cNvPr id="70" name="Straight Arrow Connector 69"/>
          <p:cNvCxnSpPr>
            <a:endCxn id="80" idx="1"/>
          </p:cNvCxnSpPr>
          <p:nvPr/>
        </p:nvCxnSpPr>
        <p:spPr bwMode="auto">
          <a:xfrm flipV="1">
            <a:off x="1905000" y="1754834"/>
            <a:ext cx="1795046" cy="6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700046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3990976" y="1750369"/>
            <a:ext cx="1038225" cy="208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029200" y="14388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88232" y="151507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5233441" y="1755064"/>
            <a:ext cx="440864" cy="35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673074" y="1759528"/>
            <a:ext cx="3613927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Freeform 86"/>
          <p:cNvSpPr/>
          <p:nvPr/>
        </p:nvSpPr>
        <p:spPr bwMode="auto">
          <a:xfrm>
            <a:off x="5453874" y="1757296"/>
            <a:ext cx="1390997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18926" y="2009013"/>
            <a:ext cx="22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89" name="Freeform 88"/>
          <p:cNvSpPr/>
          <p:nvPr/>
        </p:nvSpPr>
        <p:spPr bwMode="auto">
          <a:xfrm>
            <a:off x="6981701" y="1760857"/>
            <a:ext cx="225829" cy="488835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 rot="16200000">
            <a:off x="9689412" y="1968101"/>
            <a:ext cx="595517" cy="201832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7640159" y="2359164"/>
            <a:ext cx="114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Freeform 91"/>
          <p:cNvSpPr/>
          <p:nvPr/>
        </p:nvSpPr>
        <p:spPr bwMode="auto">
          <a:xfrm>
            <a:off x="7839297" y="2351501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3" name="Freeform 92"/>
          <p:cNvSpPr/>
          <p:nvPr/>
        </p:nvSpPr>
        <p:spPr bwMode="auto">
          <a:xfrm rot="16200000">
            <a:off x="8223761" y="243116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88925" y="241444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92685" y="214233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sp>
        <p:nvSpPr>
          <p:cNvPr id="96" name="Freeform 95"/>
          <p:cNvSpPr/>
          <p:nvPr/>
        </p:nvSpPr>
        <p:spPr bwMode="auto">
          <a:xfrm>
            <a:off x="8620888" y="2359165"/>
            <a:ext cx="1366282" cy="38207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61813" y="1914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grpSp>
        <p:nvGrpSpPr>
          <p:cNvPr id="98" name="Group 97"/>
          <p:cNvGrpSpPr/>
          <p:nvPr/>
        </p:nvGrpSpPr>
        <p:grpSpPr>
          <a:xfrm flipV="1">
            <a:off x="7837452" y="2091151"/>
            <a:ext cx="590204" cy="285401"/>
            <a:chOff x="5793971" y="3753198"/>
            <a:chExt cx="590204" cy="285401"/>
          </a:xfrm>
        </p:grpSpPr>
        <p:sp>
          <p:nvSpPr>
            <p:cNvPr id="99" name="Freeform 98"/>
            <p:cNvSpPr/>
            <p:nvPr/>
          </p:nvSpPr>
          <p:spPr bwMode="auto">
            <a:xfrm>
              <a:off x="5793971" y="3753198"/>
              <a:ext cx="149629" cy="271549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 rot="16200000">
              <a:off x="6178435" y="3832860"/>
              <a:ext cx="275705" cy="135774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1" name="Freeform 100"/>
          <p:cNvSpPr/>
          <p:nvPr/>
        </p:nvSpPr>
        <p:spPr bwMode="auto">
          <a:xfrm>
            <a:off x="2211645" y="1754677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 rot="16200000">
            <a:off x="2596109" y="181282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61273" y="18068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17354" y="199161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&lt;digit1-9&gt;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2916823" y="1771260"/>
            <a:ext cx="224453" cy="45118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 rot="16200000">
            <a:off x="4413319" y="1891152"/>
            <a:ext cx="461594" cy="22711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0890" y="251013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sp>
        <p:nvSpPr>
          <p:cNvPr id="108" name="Freeform 107"/>
          <p:cNvSpPr/>
          <p:nvPr/>
        </p:nvSpPr>
        <p:spPr bwMode="auto">
          <a:xfrm>
            <a:off x="4757674" y="2236043"/>
            <a:ext cx="740100" cy="491320"/>
          </a:xfrm>
          <a:custGeom>
            <a:avLst/>
            <a:gdLst>
              <a:gd name="connsiteX0" fmla="*/ 0 w 648269"/>
              <a:gd name="connsiteY0" fmla="*/ 0 h 491320"/>
              <a:gd name="connsiteX1" fmla="*/ 648269 w 648269"/>
              <a:gd name="connsiteY1" fmla="*/ 0 h 491320"/>
              <a:gd name="connsiteX2" fmla="*/ 648269 w 648269"/>
              <a:gd name="connsiteY2" fmla="*/ 491320 h 491320"/>
              <a:gd name="connsiteX3" fmla="*/ 450377 w 64826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69" h="491320">
                <a:moveTo>
                  <a:pt x="0" y="0"/>
                </a:moveTo>
                <a:lnTo>
                  <a:pt x="648269" y="0"/>
                </a:lnTo>
                <a:lnTo>
                  <a:pt x="648269" y="491320"/>
                </a:lnTo>
                <a:lnTo>
                  <a:pt x="450377" y="49132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9" name="Freeform 108"/>
          <p:cNvSpPr/>
          <p:nvPr/>
        </p:nvSpPr>
        <p:spPr bwMode="auto">
          <a:xfrm>
            <a:off x="4071582" y="2249692"/>
            <a:ext cx="566382" cy="504967"/>
          </a:xfrm>
          <a:custGeom>
            <a:avLst/>
            <a:gdLst>
              <a:gd name="connsiteX0" fmla="*/ 150125 w 566382"/>
              <a:gd name="connsiteY0" fmla="*/ 498144 h 504967"/>
              <a:gd name="connsiteX1" fmla="*/ 0 w 566382"/>
              <a:gd name="connsiteY1" fmla="*/ 504967 h 504967"/>
              <a:gd name="connsiteX2" fmla="*/ 6824 w 566382"/>
              <a:gd name="connsiteY2" fmla="*/ 232012 h 504967"/>
              <a:gd name="connsiteX3" fmla="*/ 559558 w 566382"/>
              <a:gd name="connsiteY3" fmla="*/ 238836 h 504967"/>
              <a:gd name="connsiteX4" fmla="*/ 566382 w 566382"/>
              <a:gd name="connsiteY4" fmla="*/ 0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82" h="504967">
                <a:moveTo>
                  <a:pt x="150125" y="498144"/>
                </a:moveTo>
                <a:lnTo>
                  <a:pt x="0" y="504967"/>
                </a:lnTo>
                <a:lnTo>
                  <a:pt x="6824" y="232012"/>
                </a:lnTo>
                <a:lnTo>
                  <a:pt x="559558" y="238836"/>
                </a:lnTo>
                <a:lnTo>
                  <a:pt x="56638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0" name="Freeform 109"/>
          <p:cNvSpPr/>
          <p:nvPr/>
        </p:nvSpPr>
        <p:spPr bwMode="auto">
          <a:xfrm flipV="1">
            <a:off x="4885130" y="1414271"/>
            <a:ext cx="2054374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6981701" y="1913256"/>
            <a:ext cx="225829" cy="588918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7438901" y="2229002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7438901" y="2484910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7632866" y="2234838"/>
            <a:ext cx="0" cy="246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5" name="Group 114"/>
          <p:cNvGrpSpPr/>
          <p:nvPr/>
        </p:nvGrpSpPr>
        <p:grpSpPr>
          <a:xfrm>
            <a:off x="1981200" y="3525364"/>
            <a:ext cx="7848600" cy="1046637"/>
            <a:chOff x="609600" y="3622595"/>
            <a:chExt cx="7848600" cy="1046637"/>
          </a:xfrm>
        </p:grpSpPr>
        <p:cxnSp>
          <p:nvCxnSpPr>
            <p:cNvPr id="116" name="Straight Arrow Connector 115"/>
            <p:cNvCxnSpPr/>
            <p:nvPr/>
          </p:nvCxnSpPr>
          <p:spPr bwMode="auto">
            <a:xfrm>
              <a:off x="1519468" y="3997332"/>
              <a:ext cx="73988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2259351" y="3777608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{</a:t>
              </a: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>
              <a:off x="2535389" y="3978817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128908" y="3751402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&lt;string&gt;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34879" y="3777608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>
              <a:off x="4360335" y="3982234"/>
              <a:ext cx="48101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5192208" y="3993915"/>
              <a:ext cx="4465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715000" y="3766500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&lt;value&gt;</a:t>
              </a:r>
            </a:p>
          </p:txBody>
        </p:sp>
        <p:cxnSp>
          <p:nvCxnSpPr>
            <p:cNvPr id="124" name="Straight Arrow Connector 123"/>
            <p:cNvCxnSpPr>
              <a:stCxn id="123" idx="3"/>
            </p:cNvCxnSpPr>
            <p:nvPr/>
          </p:nvCxnSpPr>
          <p:spPr bwMode="auto">
            <a:xfrm flipV="1">
              <a:off x="6911161" y="3997332"/>
              <a:ext cx="587005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7577270" y="3781025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}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>
              <a:off x="7853308" y="3982234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Freeform 126"/>
            <p:cNvSpPr/>
            <p:nvPr/>
          </p:nvSpPr>
          <p:spPr bwMode="auto">
            <a:xfrm flipV="1">
              <a:off x="2654831" y="3622595"/>
              <a:ext cx="4602829" cy="359637"/>
            </a:xfrm>
            <a:custGeom>
              <a:avLst/>
              <a:gdLst>
                <a:gd name="connsiteX0" fmla="*/ 1390997 w 1390997"/>
                <a:gd name="connsiteY0" fmla="*/ 0 h 393469"/>
                <a:gd name="connsiteX1" fmla="*/ 1385455 w 1390997"/>
                <a:gd name="connsiteY1" fmla="*/ 393469 h 393469"/>
                <a:gd name="connsiteX2" fmla="*/ 0 w 1390997"/>
                <a:gd name="connsiteY2" fmla="*/ 393469 h 393469"/>
                <a:gd name="connsiteX3" fmla="*/ 5542 w 1390997"/>
                <a:gd name="connsiteY3" fmla="*/ 5542 h 39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997" h="393469">
                  <a:moveTo>
                    <a:pt x="1390997" y="0"/>
                  </a:moveTo>
                  <a:cubicBezTo>
                    <a:pt x="1389150" y="131156"/>
                    <a:pt x="1387302" y="262313"/>
                    <a:pt x="1385455" y="393469"/>
                  </a:cubicBezTo>
                  <a:lnTo>
                    <a:pt x="0" y="393469"/>
                  </a:lnTo>
                  <a:cubicBezTo>
                    <a:pt x="1847" y="264160"/>
                    <a:pt x="3695" y="134851"/>
                    <a:pt x="5542" y="554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" name="Freeform 127"/>
            <p:cNvSpPr/>
            <p:nvPr/>
          </p:nvSpPr>
          <p:spPr bwMode="auto">
            <a:xfrm flipH="1">
              <a:off x="5196488" y="3997332"/>
              <a:ext cx="1931767" cy="591973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24698" y="42999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2824108" y="3972907"/>
              <a:ext cx="2092905" cy="605766"/>
            </a:xfrm>
            <a:custGeom>
              <a:avLst/>
              <a:gdLst>
                <a:gd name="connsiteX0" fmla="*/ 914400 w 914400"/>
                <a:gd name="connsiteY0" fmla="*/ 446568 h 457200"/>
                <a:gd name="connsiteX1" fmla="*/ 0 w 914400"/>
                <a:gd name="connsiteY1" fmla="*/ 457200 h 457200"/>
                <a:gd name="connsiteX2" fmla="*/ 0 w 91440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914400" y="446568"/>
                  </a:move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9600" y="37680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object</a:t>
              </a:r>
              <a:r>
                <a:rPr lang="en-US" dirty="0"/>
                <a:t> 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755310" y="1254205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374466" y="4921984"/>
            <a:ext cx="5845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err="1">
                <a:latin typeface="Courier New" pitchFamily="49" charset="0"/>
              </a:rPr>
              <a:t>name":"John</a:t>
            </a:r>
            <a:r>
              <a:rPr lang="en-US" altLang="en-US" sz="2000" dirty="0">
                <a:latin typeface="Courier New" pitchFamily="49" charset="0"/>
              </a:rPr>
              <a:t> Doe", "age":25, "married":true, "</a:t>
            </a:r>
            <a:r>
              <a:rPr lang="en-US" altLang="en-US" sz="2000" dirty="0" err="1">
                <a:latin typeface="Courier New" pitchFamily="49" charset="0"/>
              </a:rPr>
              <a:t>University":"ASU</a:t>
            </a:r>
            <a:r>
              <a:rPr lang="en-US" altLang="en-US" sz="2000" dirty="0">
                <a:latin typeface="Courier New" pitchFamily="49" charset="0"/>
              </a:rPr>
              <a:t>", "</a:t>
            </a:r>
            <a:r>
              <a:rPr lang="en-US" altLang="en-US" sz="2000" dirty="0" err="1">
                <a:latin typeface="Courier New" pitchFamily="49" charset="0"/>
              </a:rPr>
              <a:t>Graduated":false</a:t>
            </a:r>
            <a:r>
              <a:rPr lang="en-US" altLang="en-US" sz="2000" dirty="0">
                <a:latin typeface="Courier New" pitchFamily="49" charset="0"/>
              </a:rPr>
              <a:t>, "Courses":</a:t>
            </a: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dirty="0">
                <a:latin typeface="Courier New" pitchFamily="49" charset="0"/>
              </a:rPr>
              <a:t>"CSE240":200,"CSE310":300,"CSE445":400, "GPA":3.75</a:t>
            </a: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943752" y="4884004"/>
            <a:ext cx="13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</a:t>
            </a:r>
            <a:r>
              <a:rPr lang="en-US" dirty="0"/>
              <a:t>  Example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8967197" y="4387334"/>
            <a:ext cx="1472203" cy="912167"/>
          </a:xfrm>
          <a:prstGeom prst="wedgeRoundRectCallout">
            <a:avLst>
              <a:gd name="adj1" fmla="val -79805"/>
              <a:gd name="adj2" fmla="val -561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A list of string</a:t>
            </a:r>
            <a:r>
              <a:rPr lang="en-US" dirty="0"/>
              <a:t>-</a:t>
            </a:r>
            <a:r>
              <a:rPr lang="en-US" dirty="0">
                <a:latin typeface="Times New Roman" pitchFamily="18" charset="0"/>
              </a:rPr>
              <a:t>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24" y="152401"/>
            <a:ext cx="9812716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JSON Array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3043469" y="1898737"/>
            <a:ext cx="7398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783351" y="16790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044962" y="1877380"/>
            <a:ext cx="1822439" cy="21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943601" y="1667906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&lt;value&gt;</a:t>
            </a:r>
          </a:p>
        </p:txBody>
      </p:sp>
      <p:cxnSp>
        <p:nvCxnSpPr>
          <p:cNvPr id="73" name="Straight Arrow Connector 72"/>
          <p:cNvCxnSpPr>
            <a:stCxn id="68" idx="3"/>
          </p:cNvCxnSpPr>
          <p:nvPr/>
        </p:nvCxnSpPr>
        <p:spPr bwMode="auto">
          <a:xfrm flipV="1">
            <a:off x="7139762" y="1883640"/>
            <a:ext cx="1961509" cy="150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101270" y="16824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]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9377308" y="1883640"/>
            <a:ext cx="604892" cy="3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Freeform 77"/>
          <p:cNvSpPr/>
          <p:nvPr/>
        </p:nvSpPr>
        <p:spPr bwMode="auto">
          <a:xfrm flipH="1">
            <a:off x="6720489" y="1898738"/>
            <a:ext cx="1931767" cy="591973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8698" y="22013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4348109" y="1898738"/>
            <a:ext cx="2092905" cy="581340"/>
          </a:xfrm>
          <a:custGeom>
            <a:avLst/>
            <a:gdLst>
              <a:gd name="connsiteX0" fmla="*/ 914400 w 914400"/>
              <a:gd name="connsiteY0" fmla="*/ 446568 h 457200"/>
              <a:gd name="connsiteX1" fmla="*/ 0 w 914400"/>
              <a:gd name="connsiteY1" fmla="*/ 457200 h 457200"/>
              <a:gd name="connsiteX2" fmla="*/ 0 w 9144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7200">
                <a:moveTo>
                  <a:pt x="914400" y="446568"/>
                </a:moveTo>
                <a:lnTo>
                  <a:pt x="0" y="45720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12646" y="16880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3110299"/>
            <a:ext cx="497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["John Doe", "Marry", "Smith"]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00201" y="3124200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string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00400" y="3810000"/>
            <a:ext cx="709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[{"John Doe":25}, {"Marry":30}, "Smith", 20, true]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00401" y="4445676"/>
            <a:ext cx="2699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[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[1, 2, 3, 4], 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[2, 3, 4, 5],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[5, 2, 3, 5]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00201" y="3676105"/>
            <a:ext cx="167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</a:t>
            </a:r>
          </a:p>
          <a:p>
            <a:r>
              <a:rPr lang="en-US" dirty="0"/>
              <a:t>mixed values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00201" y="4431268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arrays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4256567" y="1371600"/>
            <a:ext cx="4550735" cy="531628"/>
          </a:xfrm>
          <a:custGeom>
            <a:avLst/>
            <a:gdLst>
              <a:gd name="connsiteX0" fmla="*/ 0 w 4561368"/>
              <a:gd name="connsiteY0" fmla="*/ 308344 h 308344"/>
              <a:gd name="connsiteX1" fmla="*/ 0 w 4561368"/>
              <a:gd name="connsiteY1" fmla="*/ 0 h 308344"/>
              <a:gd name="connsiteX2" fmla="*/ 4550735 w 4561368"/>
              <a:gd name="connsiteY2" fmla="*/ 0 h 308344"/>
              <a:gd name="connsiteX3" fmla="*/ 4540103 w 4561368"/>
              <a:gd name="connsiteY3" fmla="*/ 308344 h 308344"/>
              <a:gd name="connsiteX4" fmla="*/ 4561368 w 4561368"/>
              <a:gd name="connsiteY4" fmla="*/ 297711 h 308344"/>
              <a:gd name="connsiteX0" fmla="*/ 0 w 4816550"/>
              <a:gd name="connsiteY0" fmla="*/ 308344 h 637953"/>
              <a:gd name="connsiteX1" fmla="*/ 0 w 4816550"/>
              <a:gd name="connsiteY1" fmla="*/ 0 h 637953"/>
              <a:gd name="connsiteX2" fmla="*/ 4550735 w 4816550"/>
              <a:gd name="connsiteY2" fmla="*/ 0 h 637953"/>
              <a:gd name="connsiteX3" fmla="*/ 4540103 w 4816550"/>
              <a:gd name="connsiteY3" fmla="*/ 308344 h 637953"/>
              <a:gd name="connsiteX4" fmla="*/ 4816550 w 4816550"/>
              <a:gd name="connsiteY4" fmla="*/ 637953 h 637953"/>
              <a:gd name="connsiteX0" fmla="*/ 0 w 4550735"/>
              <a:gd name="connsiteY0" fmla="*/ 308344 h 308344"/>
              <a:gd name="connsiteX1" fmla="*/ 0 w 4550735"/>
              <a:gd name="connsiteY1" fmla="*/ 0 h 308344"/>
              <a:gd name="connsiteX2" fmla="*/ 4550735 w 4550735"/>
              <a:gd name="connsiteY2" fmla="*/ 0 h 308344"/>
              <a:gd name="connsiteX3" fmla="*/ 4540103 w 4550735"/>
              <a:gd name="connsiteY3" fmla="*/ 308344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735" h="308344">
                <a:moveTo>
                  <a:pt x="0" y="308344"/>
                </a:moveTo>
                <a:lnTo>
                  <a:pt x="0" y="0"/>
                </a:lnTo>
                <a:lnTo>
                  <a:pt x="4550735" y="0"/>
                </a:lnTo>
                <a:lnTo>
                  <a:pt x="4540103" y="30834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0" y="4900818"/>
            <a:ext cx="4419600" cy="13849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i=0;i&lt;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myArray.length;i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[i].name, </a:t>
            </a:r>
            <a:br>
              <a:rPr lang="en-US" altLang="en-US" dirty="0">
                <a:latin typeface="Consolas" pitchFamily="49" charset="0"/>
                <a:cs typeface="Consolas" pitchFamily="49" charset="0"/>
              </a:rPr>
            </a:b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[i].value);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917625" y="396875"/>
            <a:ext cx="2628900" cy="685800"/>
          </a:xfrm>
          <a:prstGeom prst="wedgeRoundRectCallout">
            <a:avLst>
              <a:gd name="adj1" fmla="val -90398"/>
              <a:gd name="adj2" fmla="val 14182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Different types of values are allowed in one array.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  <p:bldP spid="70" grpId="0"/>
      <p:bldP spid="80" grpId="0"/>
      <p:bldP spid="82" grpId="0"/>
      <p:bldP spid="83" grpId="0"/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vs.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461" y="1143000"/>
            <a:ext cx="4242758" cy="5372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&lt;students&gt;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&lt;name&gt;John Doe&lt;/name&gt;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&lt;phone&gt;4801234567&lt;/phone&gt;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&lt;name&gt;Mary Smith&lt;/name&gt;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&lt;phone&gt;6022345678&lt;/phone&gt;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&lt;name&gt;April Lee&lt;/name&gt;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&lt;phone&gt;6233456789&lt;/phone&gt;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&lt;/students&gt;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857250"/>
            <a:ext cx="397605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{ “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 :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{ “students” : 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“John Doe”,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4801234567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“Mary Smith”,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6022345678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“April Lee”,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6233456789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]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95900" y="857250"/>
            <a:ext cx="800100" cy="342900"/>
          </a:xfrm>
          <a:prstGeom prst="wedgeRoundRectCallout">
            <a:avLst>
              <a:gd name="adj1" fmla="val 106391"/>
              <a:gd name="adj2" fmla="val 1470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95950" y="1733550"/>
            <a:ext cx="800100" cy="342900"/>
          </a:xfrm>
          <a:prstGeom prst="wedgeRoundRectCallout">
            <a:avLst>
              <a:gd name="adj1" fmla="val 146284"/>
              <a:gd name="adj2" fmla="val -5573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array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50098" y="1276350"/>
            <a:ext cx="800100" cy="342900"/>
          </a:xfrm>
          <a:prstGeom prst="wedgeRoundRectCallout">
            <a:avLst>
              <a:gd name="adj1" fmla="val 137658"/>
              <a:gd name="adj2" fmla="val 212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981700" y="2195243"/>
            <a:ext cx="800100" cy="342900"/>
          </a:xfrm>
          <a:prstGeom prst="wedgeRoundRectCallout">
            <a:avLst>
              <a:gd name="adj1" fmla="val 151674"/>
              <a:gd name="adj2" fmla="val -8089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4685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7924800" cy="623888"/>
          </a:xfrm>
        </p:spPr>
        <p:txBody>
          <a:bodyPr/>
          <a:lstStyle/>
          <a:p>
            <a:r>
              <a:rPr lang="en-US" sz="2800" dirty="0"/>
              <a:t>Processing RSS, Atom, and JSON Data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3688"/>
            <a:ext cx="8497888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users =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JsonArray.Load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responseStream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	from member in users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where member["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IsMember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"]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select member;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 in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string name = member["Name"];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int age = member["Age"];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// Do something...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819834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https://msdn.microsoft.com/en-us/library/cc197957(v=vs.95).aspx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496300" y="3429000"/>
            <a:ext cx="1982788" cy="1143000"/>
          </a:xfrm>
          <a:prstGeom prst="wedgeRoundRectCallout">
            <a:avLst>
              <a:gd name="adj1" fmla="val -80376"/>
              <a:gd name="adj2" fmla="val -5496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Query in LINQ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To be discussed in CSE446/598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5CD262-F011-3C98-DDCE-421E5F2F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Protocol Buffers and Big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45E5C-9AED-384A-67D6-33C697E8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14300"/>
            <a:ext cx="8305800" cy="1257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JSON Object Defined for IoT Communication</a:t>
            </a:r>
            <a:br>
              <a:rPr lang="en-US" dirty="0"/>
            </a:br>
            <a:r>
              <a:rPr lang="en-US" dirty="0"/>
              <a:t>Discussed in more detail in Text Chapter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62101" y="1371601"/>
            <a:ext cx="9005887" cy="4200525"/>
            <a:chOff x="38100" y="1371600"/>
            <a:chExt cx="9005887" cy="4200525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" y="1371600"/>
              <a:ext cx="8905875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4114800"/>
              <a:ext cx="760095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2920561"/>
              <a:ext cx="1303322" cy="1260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3086100" y="33812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86100" y="35336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343400" y="3647955"/>
              <a:ext cx="457200" cy="1050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8100" y="2724150"/>
              <a:ext cx="8953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1228277" y="2936420"/>
              <a:ext cx="1857823" cy="1065835"/>
              <a:chOff x="800098" y="3163265"/>
              <a:chExt cx="2211735" cy="12688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00098" y="3163265"/>
                <a:ext cx="2211735" cy="1268874"/>
                <a:chOff x="1943099" y="1028700"/>
                <a:chExt cx="1371600" cy="914399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2171700" y="1028700"/>
                  <a:ext cx="914400" cy="6858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>
                  <a:off x="1943099" y="1714499"/>
                  <a:ext cx="1371600" cy="2286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1143000" y="3200400"/>
                <a:ext cx="1586094" cy="87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ASU VIPLE</a:t>
                </a:r>
              </a:p>
              <a:p>
                <a:pPr algn="ctr"/>
                <a:r>
                  <a:rPr lang="en-US" sz="1400" dirty="0"/>
                  <a:t>Visual IoT Programming</a:t>
                </a:r>
              </a:p>
            </p:txBody>
          </p:sp>
        </p:grpSp>
        <p:sp>
          <p:nvSpPr>
            <p:cNvPr id="21" name="Rounded Rectangular Callout 20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52813"/>
                <a:gd name="adj2" fmla="val 140012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3443" y="4180701"/>
              <a:ext cx="901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IoT / Robot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4000500" y="2781179"/>
              <a:ext cx="237346" cy="527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42900" y="5486400"/>
              <a:ext cx="7581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ounded Rectangular Callout 28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43231"/>
                <a:gd name="adj2" fmla="val -143649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Times New Roman" pitchFamily="18" charset="0"/>
                </a:rPr>
                <a:t>An object pair, with the second element an array of objects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1752601" y="5943600"/>
            <a:ext cx="800100" cy="416630"/>
          </a:xfrm>
          <a:prstGeom prst="wedgeRoundRectCallout">
            <a:avLst>
              <a:gd name="adj1" fmla="val -30357"/>
              <a:gd name="adj2" fmla="val -14783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640259" y="5962650"/>
            <a:ext cx="800100" cy="416630"/>
          </a:xfrm>
          <a:prstGeom prst="wedgeRoundRectCallout">
            <a:avLst>
              <a:gd name="adj1" fmla="val -8928"/>
              <a:gd name="adj2" fmla="val -1546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Array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3500365" y="5972432"/>
            <a:ext cx="800100" cy="416630"/>
          </a:xfrm>
          <a:prstGeom prst="wedgeRoundRectCallout">
            <a:avLst>
              <a:gd name="adj1" fmla="val -95833"/>
              <a:gd name="adj2" fmla="val -15697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115049" y="5962650"/>
            <a:ext cx="800100" cy="416630"/>
          </a:xfrm>
          <a:prstGeom prst="wedgeRoundRectCallout">
            <a:avLst>
              <a:gd name="adj1" fmla="val -41071"/>
              <a:gd name="adj2" fmla="val -1524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RSS, Atom, and JSON used?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09800" y="952500"/>
            <a:ext cx="7467600" cy="28575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They are widely used in </a:t>
            </a:r>
          </a:p>
          <a:p>
            <a:pPr>
              <a:defRPr/>
            </a:pPr>
            <a:r>
              <a:rPr lang="en-US" dirty="0"/>
              <a:t>Web data integration – Web page feed: Another Web page can conveniently read your Web data with a structure, instead of in a string.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did you do in Project 3 for getting data from any web page?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E0DC65-1646-4AE6-8270-16E24E414A67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78930" y="3657600"/>
            <a:ext cx="816047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They are widely used as the RESTful service outputs.</a:t>
            </a:r>
          </a:p>
          <a:p>
            <a:pPr>
              <a:defRPr/>
            </a:pPr>
            <a:r>
              <a:rPr lang="en-US" dirty="0"/>
              <a:t>Top 5 Web Mashups:</a:t>
            </a:r>
            <a:br>
              <a:rPr lang="en-US" dirty="0"/>
            </a:br>
            <a:r>
              <a:rPr lang="en-US" sz="1600" dirty="0"/>
              <a:t>https://science.howstuffworks.com/innovation/repurposed-inventions/5-web-mashups.htm</a:t>
            </a:r>
            <a:endParaRPr lang="en-US" sz="1600" kern="0" dirty="0"/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/>
              <a:t>The </a:t>
            </a:r>
            <a:r>
              <a:rPr lang="en-US" sz="1800" dirty="0" err="1"/>
              <a:t>Tracktor</a:t>
            </a:r>
            <a:endParaRPr lang="en-US" sz="1800" dirty="0"/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Poligraft</a:t>
            </a: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/>
              <a:t>ThisWeKnow</a:t>
            </a: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SonDNA</a:t>
            </a:r>
            <a:endParaRPr lang="en-US" sz="1800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/>
              <a:t>TrendsMap</a:t>
            </a:r>
            <a:endParaRPr lang="en-US" sz="1800" dirty="0"/>
          </a:p>
          <a:p>
            <a:pPr lvl="1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009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743200" y="76201"/>
            <a:ext cx="7848600" cy="64928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Choice Check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09800" y="2286001"/>
            <a:ext cx="8269288" cy="3846513"/>
          </a:xfrm>
        </p:spPr>
        <p:txBody>
          <a:bodyPr>
            <a:normAutofit fontScale="92500"/>
          </a:bodyPr>
          <a:lstStyle/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is too simple to represent feed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cannot represent a collection of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is a meta language, and it can be used to define languages only. 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file requires a schema definition, while RSS, Atom, and JSON have fixed schemas and do not need to attach a schema file. A simpler and fixed structure is good enough for most feed applications.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BE72FB-EDE0-46B2-8F9F-9D19750BC045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67B82-E400-3CFD-5B8E-99B061BDDDF2}"/>
              </a:ext>
            </a:extLst>
          </p:cNvPr>
          <p:cNvSpPr txBox="1">
            <a:spLocks/>
          </p:cNvSpPr>
          <p:nvPr/>
        </p:nvSpPr>
        <p:spPr bwMode="auto">
          <a:xfrm>
            <a:off x="2171700" y="801254"/>
            <a:ext cx="7848600" cy="125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Why do we need RSS, Atom, JSON, instead of using general XML? Choose one!</a:t>
            </a:r>
          </a:p>
        </p:txBody>
      </p:sp>
    </p:spTree>
    <p:extLst>
      <p:ext uri="{BB962C8B-B14F-4D97-AF65-F5344CB8AC3E}">
        <p14:creationId xmlns:p14="http://schemas.microsoft.com/office/powerpoint/2010/main" val="301040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(Hypertext Transfer Protocol) Operations and SOAP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5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114800" y="152400"/>
            <a:ext cx="5791200" cy="623888"/>
          </a:xfrm>
        </p:spPr>
        <p:txBody>
          <a:bodyPr>
            <a:normAutofit fontScale="90000"/>
          </a:bodyPr>
          <a:lstStyle/>
          <a:p>
            <a:r>
              <a:rPr lang="en-US"/>
              <a:t>HTTP (Version 1.1)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305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HTTP is an application-level protocol for distributed, collaborative, and hypermedia information systems. </a:t>
            </a:r>
          </a:p>
          <a:p>
            <a:pPr>
              <a:defRPr/>
            </a:pPr>
            <a:r>
              <a:rPr lang="en-US" dirty="0"/>
              <a:t>HTTP messages are always </a:t>
            </a:r>
            <a:r>
              <a:rPr lang="en-US" dirty="0">
                <a:solidFill>
                  <a:srgbClr val="0000FF"/>
                </a:solidFill>
              </a:rPr>
              <a:t>two ways</a:t>
            </a:r>
            <a:r>
              <a:rPr lang="en-US" dirty="0"/>
              <a:t>: requests from client to server and responses from server to client.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HTTP-message = Request | Response</a:t>
            </a:r>
          </a:p>
          <a:p>
            <a:pPr>
              <a:defRPr/>
            </a:pPr>
            <a:r>
              <a:rPr lang="en-US" dirty="0"/>
              <a:t>Request: Request-Line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Method</a:t>
            </a:r>
            <a:r>
              <a:rPr lang="en-US" sz="2400" dirty="0"/>
              <a:t>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Request-URI</a:t>
            </a:r>
            <a:r>
              <a:rPr lang="en-US" sz="2400" dirty="0"/>
              <a:t>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i="1" dirty="0"/>
              <a:t>HTTP-Version</a:t>
            </a:r>
            <a:r>
              <a:rPr lang="en-US" sz="2400" dirty="0"/>
              <a:t> </a:t>
            </a:r>
            <a:r>
              <a:rPr lang="en-US" sz="2400" i="1" dirty="0"/>
              <a:t>CRLF</a:t>
            </a:r>
          </a:p>
          <a:p>
            <a:pPr>
              <a:defRPr/>
            </a:pPr>
            <a:r>
              <a:rPr lang="en-US" dirty="0"/>
              <a:t>Response: Status-Line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sz="2400" dirty="0"/>
              <a:t>HTTP-Version </a:t>
            </a:r>
            <a:r>
              <a:rPr lang="en-US" sz="2400" i="1" dirty="0"/>
              <a:t>SP</a:t>
            </a:r>
            <a:r>
              <a:rPr lang="en-US" sz="2400" dirty="0"/>
              <a:t> Status-Code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i="1" dirty="0"/>
              <a:t>Reason-Phrase</a:t>
            </a:r>
            <a:r>
              <a:rPr lang="en-US" sz="2400" dirty="0"/>
              <a:t> </a:t>
            </a:r>
            <a:r>
              <a:rPr lang="en-US" sz="2400" i="1" dirty="0"/>
              <a:t>CRLF</a:t>
            </a:r>
          </a:p>
          <a:p>
            <a:pPr marL="342900" lvl="1" indent="-342900">
              <a:lnSpc>
                <a:spcPct val="15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dirty="0"/>
              <a:t>	where, </a:t>
            </a:r>
            <a:r>
              <a:rPr lang="en-US" i="1" dirty="0"/>
              <a:t>SP</a:t>
            </a:r>
            <a:r>
              <a:rPr lang="en-US" dirty="0"/>
              <a:t>: Space and </a:t>
            </a:r>
            <a:r>
              <a:rPr lang="en-US" i="1" dirty="0"/>
              <a:t>CRLF</a:t>
            </a:r>
            <a:r>
              <a:rPr lang="en-US" dirty="0"/>
              <a:t>: end of line mark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B0B57-87B5-49E5-948C-3CF2A89D4539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971800" y="776289"/>
            <a:ext cx="723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http://www.w3.org/Protocols/rfc2616/rfc2616.html</a:t>
            </a:r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2667000" y="3124200"/>
            <a:ext cx="6096000" cy="533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Box 2"/>
          <p:cNvSpPr txBox="1">
            <a:spLocks noChangeArrowheads="1"/>
          </p:cNvSpPr>
          <p:nvPr/>
        </p:nvSpPr>
        <p:spPr bwMode="auto">
          <a:xfrm>
            <a:off x="9448800" y="3276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6632" name="Rounded Rectangular Callout 3"/>
          <p:cNvSpPr>
            <a:spLocks noChangeArrowheads="1"/>
          </p:cNvSpPr>
          <p:nvPr/>
        </p:nvSpPr>
        <p:spPr bwMode="auto">
          <a:xfrm>
            <a:off x="9067800" y="3646488"/>
            <a:ext cx="1143000" cy="468312"/>
          </a:xfrm>
          <a:prstGeom prst="wedgeRoundRectCallout">
            <a:avLst>
              <a:gd name="adj1" fmla="val -76046"/>
              <a:gd name="adj2" fmla="val -11054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406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86200" y="152400"/>
            <a:ext cx="6705600" cy="623888"/>
          </a:xfrm>
        </p:spPr>
        <p:txBody>
          <a:bodyPr>
            <a:normAutofit fontScale="90000"/>
          </a:bodyPr>
          <a:lstStyle/>
          <a:p>
            <a:r>
              <a:rPr lang="en-US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8610600" cy="5486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Method </a:t>
            </a:r>
            <a:r>
              <a:rPr lang="en-US" dirty="0"/>
              <a:t>indicates the </a:t>
            </a:r>
            <a:r>
              <a:rPr lang="en-US" dirty="0">
                <a:solidFill>
                  <a:srgbClr val="C00000"/>
                </a:solidFill>
              </a:rPr>
              <a:t>operation</a:t>
            </a:r>
            <a:r>
              <a:rPr lang="en-US" dirty="0"/>
              <a:t> to be performed on the resource identified by the </a:t>
            </a:r>
            <a:r>
              <a:rPr lang="en-US" dirty="0">
                <a:solidFill>
                  <a:srgbClr val="0000FF"/>
                </a:solidFill>
              </a:rPr>
              <a:t>Request-URI</a:t>
            </a:r>
            <a:r>
              <a:rPr lang="en-US" dirty="0"/>
              <a:t>. The method is case-sensitive.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dirty="0"/>
              <a:t>retrieves the information (entity) identified by Request-URI. </a:t>
            </a:r>
          </a:p>
          <a:p>
            <a:pPr lvl="1">
              <a:defRPr/>
            </a:pPr>
            <a:r>
              <a:rPr lang="en-US" dirty="0"/>
              <a:t>If the Request-URI refers to a </a:t>
            </a:r>
            <a:r>
              <a:rPr lang="en-US" dirty="0">
                <a:solidFill>
                  <a:srgbClr val="0000FF"/>
                </a:solidFill>
              </a:rPr>
              <a:t>data-producing process </a:t>
            </a:r>
            <a:r>
              <a:rPr lang="en-US" dirty="0"/>
              <a:t>(method), the produced data shall be returned in the response.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dirty="0"/>
              <a:t>The HEAD method is identical to GET, except that the server </a:t>
            </a:r>
            <a:r>
              <a:rPr lang="en-US" dirty="0">
                <a:solidFill>
                  <a:srgbClr val="0000FF"/>
                </a:solidFill>
              </a:rPr>
              <a:t>MUST NOT </a:t>
            </a:r>
            <a:r>
              <a:rPr lang="en-US" dirty="0"/>
              <a:t>return a message-body in the response. </a:t>
            </a:r>
          </a:p>
          <a:p>
            <a:pPr lvl="1">
              <a:defRPr/>
            </a:pPr>
            <a:r>
              <a:rPr lang="en-US" dirty="0"/>
              <a:t>Used to obtain meta-information about the entity implied by the request without transferring the entity-body itself. </a:t>
            </a:r>
          </a:p>
          <a:p>
            <a:pPr lvl="1">
              <a:defRPr/>
            </a:pPr>
            <a:r>
              <a:rPr lang="en-US" dirty="0"/>
              <a:t>Use for making one-way call.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AA746-0529-43C9-A51A-E2BE9D13D0FB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497888" cy="51816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PUT</a:t>
            </a:r>
            <a:r>
              <a:rPr lang="en-US" sz="2400" dirty="0"/>
              <a:t>: For creating and </a:t>
            </a:r>
            <a:r>
              <a:rPr lang="en-US" sz="2400" dirty="0">
                <a:solidFill>
                  <a:srgbClr val="0000FF"/>
                </a:solidFill>
              </a:rPr>
              <a:t>modifying/replacing</a:t>
            </a:r>
            <a:r>
              <a:rPr lang="en-US" sz="2400" dirty="0"/>
              <a:t> resource. It requests the enclosed entity to be stored under the supplied Request-URI. </a:t>
            </a:r>
          </a:p>
          <a:p>
            <a:pPr lvl="1">
              <a:defRPr/>
            </a:pPr>
            <a:r>
              <a:rPr lang="en-US" dirty="0"/>
              <a:t>If the Request-URI refers to an already existing resource, the enclosed entity SHOULD be considered as a modified version of the one residing on the origin server. </a:t>
            </a:r>
          </a:p>
          <a:p>
            <a:pPr lvl="1">
              <a:defRPr/>
            </a:pPr>
            <a:r>
              <a:rPr lang="en-US" dirty="0"/>
              <a:t>If the Request-URI does not point to an existing resource, and that URI is capable of being defined as a new resource by the requesting user agent, the origin server can create the resource with that URI.</a:t>
            </a:r>
          </a:p>
          <a:p>
            <a:pPr lvl="1">
              <a:defRPr/>
            </a:pPr>
            <a:r>
              <a:rPr lang="en-US" dirty="0"/>
              <a:t>If a new resource is created, the origin server MUST inform the user agent via the 201 (Created) response. 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01FF03-0C3D-41E1-ADD8-5B0C78B488C5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0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97888" cy="5334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POST</a:t>
            </a:r>
            <a:r>
              <a:rPr lang="en-US" sz="2400" dirty="0"/>
              <a:t>: used to request the server to accept the (data) entity enclosed in the request as a new subordinate of the resource identified by the Request-URI in the Request-Line. Used for</a:t>
            </a:r>
          </a:p>
          <a:p>
            <a:pPr lvl="1">
              <a:defRPr/>
            </a:pPr>
            <a:r>
              <a:rPr lang="en-US" dirty="0"/>
              <a:t>Annotation of existing resources; </a:t>
            </a:r>
          </a:p>
          <a:p>
            <a:pPr lvl="1">
              <a:defRPr/>
            </a:pPr>
            <a:r>
              <a:rPr lang="en-US" dirty="0"/>
              <a:t>Posting a message to a bulletin board, newsgroup, mailing list, or similar group of articles; </a:t>
            </a:r>
          </a:p>
          <a:p>
            <a:pPr lvl="1">
              <a:defRPr/>
            </a:pPr>
            <a:r>
              <a:rPr lang="en-US" dirty="0"/>
              <a:t>Providing a block of data, such as the result of submitting a form, to a data-handling process; </a:t>
            </a:r>
          </a:p>
          <a:p>
            <a:pPr lvl="1">
              <a:defRPr/>
            </a:pPr>
            <a:r>
              <a:rPr lang="en-US" dirty="0"/>
              <a:t>Extending a database through an append operation.  </a:t>
            </a:r>
          </a:p>
          <a:p>
            <a:pPr>
              <a:defRPr/>
            </a:pPr>
            <a:r>
              <a:rPr lang="en-US" sz="2400" dirty="0"/>
              <a:t>POST and PUT have some similarity, but are used in different situations: </a:t>
            </a:r>
          </a:p>
          <a:p>
            <a:pPr lvl="1">
              <a:defRPr/>
            </a:pPr>
            <a:r>
              <a:rPr lang="en-US" dirty="0"/>
              <a:t>POST: append;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4B6655-0125-45C0-81EF-B2A06A2BBA1D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5811838" y="5462885"/>
            <a:ext cx="609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5969001" y="557718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5969001" y="588198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53000" y="5715000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485062" y="6072188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953500" y="614362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0B4397-A672-4991-8BC4-17B570CBED6E}"/>
              </a:ext>
            </a:extLst>
          </p:cNvPr>
          <p:cNvSpPr/>
          <p:nvPr/>
        </p:nvSpPr>
        <p:spPr>
          <a:xfrm>
            <a:off x="6421439" y="5539267"/>
            <a:ext cx="3684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dirty="0"/>
              <a:t>PUT: replace or create</a:t>
            </a:r>
          </a:p>
        </p:txBody>
      </p:sp>
    </p:spTree>
    <p:extLst>
      <p:ext uri="{BB962C8B-B14F-4D97-AF65-F5344CB8AC3E}">
        <p14:creationId xmlns:p14="http://schemas.microsoft.com/office/powerpoint/2010/main" val="2081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10625 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5434 0.0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8570914" y="4191000"/>
            <a:ext cx="2020887" cy="685800"/>
          </a:xfrm>
          <a:prstGeom prst="wedgeRoundRectCallout">
            <a:avLst>
              <a:gd name="adj1" fmla="val -50565"/>
              <a:gd name="adj2" fmla="val -18512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Not to hold the client for too long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726488" cy="51054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DELETE</a:t>
            </a:r>
            <a:r>
              <a:rPr lang="en-US" sz="2400" dirty="0"/>
              <a:t>: requests that the origin server deletes the resource identified by the Request-URI.  </a:t>
            </a:r>
          </a:p>
          <a:p>
            <a:pPr lvl="1">
              <a:defRPr/>
            </a:pPr>
            <a:r>
              <a:rPr lang="en-US" dirty="0"/>
              <a:t>The client cannot be guaranteed that the operation has been carried out, even if the status code returned from the origin server indicates that the action is </a:t>
            </a:r>
            <a:r>
              <a:rPr lang="en-US" dirty="0">
                <a:solidFill>
                  <a:srgbClr val="0000FF"/>
                </a:solidFill>
              </a:rPr>
              <a:t>successful</a:t>
            </a:r>
            <a:r>
              <a:rPr lang="en-US" dirty="0"/>
              <a:t>.   Why?  </a:t>
            </a:r>
          </a:p>
          <a:p>
            <a:pPr lvl="1">
              <a:defRPr/>
            </a:pPr>
            <a:r>
              <a:rPr lang="en-US" dirty="0"/>
              <a:t>However, the server SHOULD NOT indicate success unless, at the time the response is given, it intends to delete the resource or move it to an inaccessible location.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TRACE</a:t>
            </a:r>
            <a:r>
              <a:rPr lang="en-US" sz="2400" dirty="0"/>
              <a:t>: invoke a remote, application-layer </a:t>
            </a:r>
            <a:br>
              <a:rPr lang="en-US" sz="2400" dirty="0"/>
            </a:br>
            <a:r>
              <a:rPr lang="en-US" sz="2400" dirty="0"/>
              <a:t>loop-back of the request message.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CONNECT</a:t>
            </a:r>
            <a:r>
              <a:rPr lang="en-US" sz="2400" dirty="0"/>
              <a:t>: for use with a proxy that can dynamically switch to a tunnel (e.g., SSL tunneling)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BAC023-28C6-41D2-972E-3ED3001739ED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077200" y="2819400"/>
            <a:ext cx="1066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 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497888" cy="533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Sample Response Codes:</a:t>
            </a:r>
          </a:p>
          <a:p>
            <a:pPr lvl="1">
              <a:defRPr/>
            </a:pPr>
            <a:r>
              <a:rPr lang="en-US" dirty="0"/>
              <a:t>200 (OK) </a:t>
            </a:r>
          </a:p>
          <a:p>
            <a:pPr lvl="1">
              <a:defRPr/>
            </a:pPr>
            <a:r>
              <a:rPr lang="en-US" dirty="0"/>
              <a:t>201 (Created)</a:t>
            </a:r>
          </a:p>
          <a:p>
            <a:pPr lvl="1">
              <a:defRPr/>
            </a:pPr>
            <a:r>
              <a:rPr lang="en-US" dirty="0"/>
              <a:t>202 (Accepted)</a:t>
            </a:r>
          </a:p>
          <a:p>
            <a:pPr lvl="1">
              <a:defRPr/>
            </a:pPr>
            <a:r>
              <a:rPr lang="en-US" dirty="0"/>
              <a:t>204 (No Content)</a:t>
            </a:r>
          </a:p>
          <a:p>
            <a:pPr lvl="1">
              <a:defRPr/>
            </a:pPr>
            <a:r>
              <a:rPr lang="en-US" dirty="0"/>
              <a:t>301 (Moved Permanently)</a:t>
            </a:r>
          </a:p>
          <a:p>
            <a:pPr lvl="1">
              <a:defRPr/>
            </a:pPr>
            <a:r>
              <a:rPr lang="en-US" dirty="0"/>
              <a:t>400 (Bad Request: Server does not understand the command)</a:t>
            </a:r>
          </a:p>
          <a:p>
            <a:pPr lvl="1">
              <a:defRPr/>
            </a:pPr>
            <a:r>
              <a:rPr lang="en-US" dirty="0"/>
              <a:t>401 (Unauthorized user)</a:t>
            </a:r>
          </a:p>
          <a:p>
            <a:pPr lvl="1">
              <a:defRPr/>
            </a:pPr>
            <a:r>
              <a:rPr lang="en-US" dirty="0"/>
              <a:t>403 (Forbidden)</a:t>
            </a:r>
          </a:p>
          <a:p>
            <a:pPr lvl="1">
              <a:defRPr/>
            </a:pPr>
            <a:r>
              <a:rPr lang="en-US" dirty="0"/>
              <a:t>404 (Not Found: The service/app not deployed or not registered to Web Administrative Service) </a:t>
            </a:r>
          </a:p>
          <a:p>
            <a:pPr lvl="1">
              <a:defRPr/>
            </a:pPr>
            <a:r>
              <a:rPr lang="en-US" dirty="0"/>
              <a:t>500 (Internal Server Error)</a:t>
            </a:r>
          </a:p>
          <a:p>
            <a:pPr lvl="1">
              <a:defRPr/>
            </a:pPr>
            <a:r>
              <a:rPr lang="en-US" dirty="0"/>
              <a:t>501 (Not Implemented) 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97EFB7C-E31B-45A0-A50C-86728C3B4FDD}"/>
              </a:ext>
            </a:extLst>
          </p:cNvPr>
          <p:cNvSpPr/>
          <p:nvPr/>
        </p:nvSpPr>
        <p:spPr bwMode="auto">
          <a:xfrm>
            <a:off x="6781800" y="5943600"/>
            <a:ext cx="3697288" cy="762000"/>
          </a:xfrm>
          <a:prstGeom prst="wedgeRoundRectCallout">
            <a:avLst>
              <a:gd name="adj1" fmla="val 2384"/>
              <a:gd name="adj2" fmla="val -1321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.</a:t>
            </a:r>
            <a:r>
              <a:rPr lang="en-US" dirty="0">
                <a:latin typeface="Times New Roman" pitchFamily="18" charset="0"/>
              </a:rPr>
              <a:t>svc is not accessible by default. Need to override the security setting</a:t>
            </a:r>
          </a:p>
        </p:txBody>
      </p:sp>
    </p:spTree>
    <p:extLst>
      <p:ext uri="{BB962C8B-B14F-4D97-AF65-F5344CB8AC3E}">
        <p14:creationId xmlns:p14="http://schemas.microsoft.com/office/powerpoint/2010/main" val="27717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2962" y="8947"/>
            <a:ext cx="11314038" cy="990600"/>
          </a:xfrm>
        </p:spPr>
        <p:txBody>
          <a:bodyPr>
            <a:noAutofit/>
          </a:bodyPr>
          <a:lstStyle/>
          <a:p>
            <a:r>
              <a:rPr lang="en-US" sz="3200" dirty="0"/>
              <a:t>Distributed Software </a:t>
            </a:r>
            <a:r>
              <a:rPr lang="en-US" sz="3200" dirty="0" smtClean="0"/>
              <a:t>Development through </a:t>
            </a:r>
            <a:r>
              <a:rPr lang="en-US" sz="3200" dirty="0"/>
              <a:t>Data Standards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06D985-F480-4253-AAD4-B69EB01614EC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4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43200" y="2058155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Enrollment applications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953000" y="2058155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Applications evaluation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5182355"/>
            <a:ext cx="1524000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 book in Canvas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239000" y="2058155"/>
            <a:ext cx="1828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>
                <a:latin typeface="Candara" panose="020E0502030303020204" pitchFamily="34" charset="0"/>
              </a:rPr>
              <a:t>Student </a:t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>
                <a:latin typeface="Candara" panose="020E0502030303020204" pitchFamily="34" charset="0"/>
              </a:rPr>
              <a:t>ranks / admission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029201" y="5182355"/>
            <a:ext cx="1371599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Grades in university student DB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7162800" y="5182355"/>
            <a:ext cx="17907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 transfer to other schools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86000" y="3353555"/>
            <a:ext cx="70104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standards and transformation</a:t>
            </a:r>
          </a:p>
        </p:txBody>
      </p:sp>
      <p:cxnSp>
        <p:nvCxnSpPr>
          <p:cNvPr id="5131" name="Elbow Connector 12"/>
          <p:cNvCxnSpPr>
            <a:cxnSpLocks noChangeShapeType="1"/>
            <a:stCxn id="5124" idx="3"/>
          </p:cNvCxnSpPr>
          <p:nvPr/>
        </p:nvCxnSpPr>
        <p:spPr bwMode="auto">
          <a:xfrm>
            <a:off x="41910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hape 19"/>
          <p:cNvCxnSpPr>
            <a:cxnSpLocks noChangeShapeType="1"/>
            <a:stCxn id="5125" idx="1"/>
          </p:cNvCxnSpPr>
          <p:nvPr/>
        </p:nvCxnSpPr>
        <p:spPr bwMode="auto">
          <a:xfrm rot="10800000" flipV="1">
            <a:off x="47244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hape 22"/>
          <p:cNvCxnSpPr>
            <a:cxnSpLocks noChangeShapeType="1"/>
            <a:stCxn id="5125" idx="3"/>
          </p:cNvCxnSpPr>
          <p:nvPr/>
        </p:nvCxnSpPr>
        <p:spPr bwMode="auto">
          <a:xfrm>
            <a:off x="6400800" y="2362955"/>
            <a:ext cx="1524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hape 23"/>
          <p:cNvCxnSpPr>
            <a:cxnSpLocks noChangeShapeType="1"/>
          </p:cNvCxnSpPr>
          <p:nvPr/>
        </p:nvCxnSpPr>
        <p:spPr bwMode="auto">
          <a:xfrm rot="10800000" flipV="1">
            <a:off x="70104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hape 29"/>
          <p:cNvCxnSpPr>
            <a:cxnSpLocks noChangeShapeType="1"/>
            <a:stCxn id="5126" idx="3"/>
          </p:cNvCxnSpPr>
          <p:nvPr/>
        </p:nvCxnSpPr>
        <p:spPr bwMode="auto">
          <a:xfrm flipV="1">
            <a:off x="4191000" y="4420355"/>
            <a:ext cx="152400" cy="1238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hape 32"/>
          <p:cNvCxnSpPr>
            <a:cxnSpLocks noChangeShapeType="1"/>
            <a:endCxn id="5128" idx="1"/>
          </p:cNvCxnSpPr>
          <p:nvPr/>
        </p:nvCxnSpPr>
        <p:spPr bwMode="auto">
          <a:xfrm rot="16200000" flipH="1">
            <a:off x="4295775" y="4925180"/>
            <a:ext cx="1238250" cy="228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hape 33"/>
          <p:cNvCxnSpPr>
            <a:cxnSpLocks noChangeShapeType="1"/>
            <a:stCxn id="5128" idx="3"/>
          </p:cNvCxnSpPr>
          <p:nvPr/>
        </p:nvCxnSpPr>
        <p:spPr bwMode="auto">
          <a:xfrm flipV="1">
            <a:off x="6400800" y="4420355"/>
            <a:ext cx="152401" cy="1238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Shape 34"/>
          <p:cNvCxnSpPr>
            <a:cxnSpLocks noChangeShapeType="1"/>
          </p:cNvCxnSpPr>
          <p:nvPr/>
        </p:nvCxnSpPr>
        <p:spPr bwMode="auto">
          <a:xfrm rot="16200000" flipH="1">
            <a:off x="6553200" y="4877555"/>
            <a:ext cx="10668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6"/>
          <p:cNvSpPr/>
          <p:nvPr/>
        </p:nvSpPr>
        <p:spPr bwMode="auto">
          <a:xfrm>
            <a:off x="2438400" y="3582155"/>
            <a:ext cx="11430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37338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105400" y="3505955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4770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8486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5144" name="Straight Arrow Connector 42"/>
          <p:cNvCxnSpPr>
            <a:cxnSpLocks noChangeShapeType="1"/>
            <a:endCxn id="5124" idx="1"/>
          </p:cNvCxnSpPr>
          <p:nvPr/>
        </p:nvCxnSpPr>
        <p:spPr bwMode="auto">
          <a:xfrm flipV="1">
            <a:off x="2286000" y="2362955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Straight Arrow Connector 45"/>
          <p:cNvCxnSpPr>
            <a:cxnSpLocks noChangeShapeType="1"/>
            <a:stCxn id="5129" idx="3"/>
          </p:cNvCxnSpPr>
          <p:nvPr/>
        </p:nvCxnSpPr>
        <p:spPr bwMode="auto">
          <a:xfrm>
            <a:off x="8953500" y="5487155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Straight Arrow Connector 47"/>
          <p:cNvCxnSpPr>
            <a:cxnSpLocks noChangeShapeType="1"/>
            <a:stCxn id="5127" idx="3"/>
          </p:cNvCxnSpPr>
          <p:nvPr/>
        </p:nvCxnSpPr>
        <p:spPr bwMode="auto">
          <a:xfrm>
            <a:off x="9067800" y="2362955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Straight Arrow Connector 49"/>
          <p:cNvCxnSpPr>
            <a:cxnSpLocks noChangeShapeType="1"/>
            <a:endCxn id="5126" idx="1"/>
          </p:cNvCxnSpPr>
          <p:nvPr/>
        </p:nvCxnSpPr>
        <p:spPr bwMode="auto">
          <a:xfrm>
            <a:off x="2209800" y="5658605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209801" y="1028594"/>
            <a:ext cx="7188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Example: A University Enterprise System</a:t>
            </a:r>
          </a:p>
        </p:txBody>
      </p:sp>
    </p:spTree>
    <p:extLst>
      <p:ext uri="{BB962C8B-B14F-4D97-AF65-F5344CB8AC3E}">
        <p14:creationId xmlns:p14="http://schemas.microsoft.com/office/powerpoint/2010/main" val="16565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vs.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820" y="11430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HTTP method is necessary for a </a:t>
            </a:r>
            <a:r>
              <a:rPr lang="en-US" dirty="0">
                <a:solidFill>
                  <a:srgbClr val="0000FF"/>
                </a:solidFill>
              </a:rPr>
              <a:t>traditional</a:t>
            </a:r>
            <a:r>
              <a:rPr lang="en-US" dirty="0"/>
              <a:t> HTTP request, where no programming method / function is defined on server side.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RESTful service </a:t>
            </a:r>
            <a:r>
              <a:rPr lang="en-US" dirty="0"/>
              <a:t>is also accessed by an HTTP request, but it is defined by a function / method, on server side. It does not necessarily need an HTTP method, and thus, HTTP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/>
              <a:t> can be used when we define a RESTful service, even if the service is about storing data into the server. </a:t>
            </a:r>
          </a:p>
          <a:p>
            <a:pPr>
              <a:defRPr/>
            </a:pPr>
            <a:r>
              <a:rPr lang="en-US" dirty="0"/>
              <a:t>We may use other HTTP methods, for specific services, for example, use HTTP Head method for defining a one-way service call.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53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CDD919-3860-4172-9052-5964F832AF65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SOAP Over HTTP </a:t>
            </a:r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421688" cy="54102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As a higher-level protocol, SOAP messages are carried by a lower-level protocol. Often, it is bound to HTTP;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An HTTP client identifies the server via a URI, connects to it using underlying protocols, e.g., TCP/IP;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SOAP is a </a:t>
            </a:r>
            <a:r>
              <a:rPr lang="en-GB" altLang="zh-CN" sz="2400" dirty="0">
                <a:ea typeface="宋体" pitchFamily="2" charset="-122"/>
              </a:rPr>
              <a:t>one-way message exchange protocol;</a:t>
            </a:r>
            <a:r>
              <a:rPr lang="en-US" altLang="zh-CN" sz="2400" dirty="0">
                <a:ea typeface="宋体" pitchFamily="2" charset="-122"/>
              </a:rPr>
              <a:t> It relies on HTTP to relate the return message to the requesting message;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HTTP implicitly correlates its request message with its response message, through its POST, GET and INVOKE methods, which support SOAP’s web method call and return value: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Use the HTTP POST method for conveying SOAP message in the body of a HTTP request and response message;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Use the GET method in an HTTP request to return a SOAP message in the body of an HTTP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7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90137-3824-4261-95CF-F6A391F74A07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SOAP: </a:t>
            </a:r>
            <a:r>
              <a:rPr lang="en-US" altLang="zh-CN">
                <a:ea typeface="宋体" pitchFamily="2" charset="-122"/>
              </a:rPr>
              <a:t>Simple Object Access Protocol </a:t>
            </a: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1" y="51816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55776" y="5334001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200400" y="5295901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&lt;soap:header&gt;  . . . &lt;/soap:header&gt;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024563" y="5295901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&lt;soap:body&gt;     .   .   .    &lt;/soap:body&gt;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991600" y="5324476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133600" y="1447800"/>
            <a:ext cx="79248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protocol is used to transport messages between Web services and Web applications;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a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one-way</a:t>
            </a:r>
            <a:r>
              <a:rPr lang="en-US" altLang="zh-CN" sz="2400" b="0" dirty="0">
                <a:ea typeface="宋体" pitchFamily="2" charset="-122"/>
              </a:rPr>
              <a:t> message protocol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an XML document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</a:t>
            </a:r>
            <a:r>
              <a:rPr lang="en-US" altLang="zh-CN" sz="2400" b="0" dirty="0">
                <a:ea typeface="宋体" pitchFamily="2" charset="-122"/>
              </a:rPr>
              <a:t>packet </a:t>
            </a:r>
            <a:r>
              <a:rPr lang="en-GB" altLang="zh-CN" sz="2400" b="0" dirty="0">
                <a:ea typeface="宋体" pitchFamily="2" charset="-122"/>
              </a:rPr>
              <a:t>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often wrapped in an HTTP packet and sent as a part of HTTP packet over the internet;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packet is in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XML</a:t>
            </a:r>
            <a:r>
              <a:rPr lang="en-US" altLang="zh-CN" sz="2400" b="0" dirty="0">
                <a:ea typeface="宋体" pitchFamily="2" charset="-122"/>
              </a:rPr>
              <a:t> format, which looks as follow: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56549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E3B83-2EFE-4B87-AC49-5D0839EC67FF}" type="slidenum">
              <a:rPr lang="en-US" b="0" smtClean="0">
                <a:solidFill>
                  <a:schemeClr val="tx2"/>
                </a:solidFill>
              </a:rPr>
              <a:pPr/>
              <a:t>43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 Example: Travel Itinerary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802688" cy="55626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92150" algn="l"/>
                <a:tab pos="1031875" algn="l"/>
              </a:tabLst>
            </a:pPr>
            <a:r>
              <a:rPr lang="fr-FR" sz="1800" dirty="0">
                <a:latin typeface="Arial" charset="0"/>
              </a:rPr>
              <a:t>&lt;?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</a:rPr>
              <a:t>xml</a:t>
            </a:r>
            <a:r>
              <a:rPr lang="fr-FR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fr-FR" sz="1800" dirty="0">
                <a:latin typeface="Arial" charset="0"/>
              </a:rPr>
              <a:t>version='1.0' ?&gt;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fr-FR" sz="1800" dirty="0">
                <a:latin typeface="Arial" charset="0"/>
              </a:rPr>
              <a:t>&lt;</a:t>
            </a:r>
            <a:r>
              <a:rPr lang="fr-FR" sz="1800" dirty="0" err="1">
                <a:latin typeface="Arial" charset="0"/>
              </a:rPr>
              <a:t>soap:</a:t>
            </a:r>
            <a:r>
              <a:rPr lang="fr-FR" sz="1800" b="1" dirty="0" err="1">
                <a:latin typeface="Arial" charset="0"/>
              </a:rPr>
              <a:t>Envelope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dirty="0" err="1">
                <a:latin typeface="Arial" charset="0"/>
              </a:rPr>
              <a:t>xmlns:</a:t>
            </a:r>
            <a:r>
              <a:rPr lang="fr-FR" sz="1800" dirty="0" err="1">
                <a:solidFill>
                  <a:schemeClr val="tx2"/>
                </a:solidFill>
                <a:latin typeface="Arial" charset="0"/>
              </a:rPr>
              <a:t>soap</a:t>
            </a:r>
            <a:r>
              <a:rPr lang="fr-FR" sz="1800" dirty="0">
                <a:latin typeface="Arial" charset="0"/>
              </a:rPr>
              <a:t>="http://www.w3.org/2003/05/soap-envelope"&gt; 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 err="1">
                <a:latin typeface="Arial" charset="0"/>
              </a:rPr>
              <a:t>soap:</a:t>
            </a:r>
            <a:r>
              <a:rPr lang="en-US" sz="1800" b="1" dirty="0" err="1">
                <a:latin typeface="Arial" charset="0"/>
              </a:rPr>
              <a:t>Header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latin typeface="Arial" charset="0"/>
              </a:rPr>
              <a:t>m:reservation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xmlns:</a:t>
            </a:r>
            <a:r>
              <a:rPr lang="en-US" sz="1800" dirty="0" err="1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800" dirty="0">
                <a:latin typeface="Arial" charset="0"/>
              </a:rPr>
              <a:t>="http://travelcompany.example.org/reservation" 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</a:t>
            </a:r>
            <a:r>
              <a:rPr lang="en-US" sz="1800" dirty="0" err="1">
                <a:latin typeface="Arial" charset="0"/>
              </a:rPr>
              <a:t>soap:role</a:t>
            </a:r>
            <a:r>
              <a:rPr lang="en-US" sz="1800" dirty="0">
                <a:latin typeface="Arial" charset="0"/>
              </a:rPr>
              <a:t>="http://www.w3.org/2003/05/soap-envelope/role/next"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         	</a:t>
            </a:r>
            <a:r>
              <a:rPr lang="en-US" sz="1800" dirty="0" err="1">
                <a:latin typeface="Arial" charset="0"/>
              </a:rPr>
              <a:t>soap:mustUnderstand</a:t>
            </a:r>
            <a:r>
              <a:rPr lang="en-US" sz="1800" dirty="0">
                <a:latin typeface="Arial" charset="0"/>
              </a:rPr>
              <a:t>="true"&gt;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&lt;</a:t>
            </a:r>
            <a:r>
              <a:rPr lang="en-US" sz="1800" dirty="0" err="1">
                <a:latin typeface="Arial" charset="0"/>
              </a:rPr>
              <a:t>m:reference</a:t>
            </a:r>
            <a:r>
              <a:rPr lang="en-US" sz="1800" dirty="0">
                <a:latin typeface="Arial" charset="0"/>
              </a:rPr>
              <a:t>&gt;uuid:</a:t>
            </a:r>
            <a:r>
              <a:rPr lang="en-US" sz="1800" dirty="0">
                <a:solidFill>
                  <a:schemeClr val="folHlink"/>
                </a:solidFill>
                <a:latin typeface="Arial" charset="0"/>
              </a:rPr>
              <a:t>093a2da1-q345-739r-ba5d-pqff98fe8j7d</a:t>
            </a:r>
            <a:r>
              <a:rPr lang="en-US" sz="1800" dirty="0">
                <a:latin typeface="Arial" charset="0"/>
              </a:rPr>
              <a:t>&lt;/</a:t>
            </a:r>
            <a:r>
              <a:rPr lang="en-US" sz="1800" dirty="0" err="1">
                <a:latin typeface="Arial" charset="0"/>
              </a:rPr>
              <a:t>m:reference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 			&lt;</a:t>
            </a:r>
            <a:r>
              <a:rPr lang="en-US" sz="1800" dirty="0" err="1">
                <a:latin typeface="Arial" charset="0"/>
              </a:rPr>
              <a:t>m:dateAndTime</a:t>
            </a:r>
            <a:r>
              <a:rPr lang="en-US" sz="1800" dirty="0">
                <a:latin typeface="Arial" charset="0"/>
              </a:rPr>
              <a:t>&gt;2001-11-29T13:20:00.000-05:00&lt;/</a:t>
            </a:r>
            <a:r>
              <a:rPr lang="en-US" sz="1800" dirty="0" err="1">
                <a:latin typeface="Arial" charset="0"/>
              </a:rPr>
              <a:t>m:dateAndTime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		&lt;/</a:t>
            </a:r>
            <a:r>
              <a:rPr lang="en-US" sz="1800" dirty="0" err="1">
                <a:latin typeface="Arial" charset="0"/>
              </a:rPr>
              <a:t>m:reservation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		</a:t>
            </a:r>
            <a:r>
              <a:rPr lang="nb-NO" sz="1800" dirty="0">
                <a:latin typeface="Arial" charset="0"/>
              </a:rPr>
              <a:t>&lt;n:passenger xmlns:n="http://mycompany.example.com/employees"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			soap:role="http://www.w3.org/2003/05/soap-envelope/role/next"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          	soap:mustUnderstand="true"&gt;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  			&lt;n:name&gt;David Smith&lt;/n:name&gt;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		 &lt;/n:passenger&gt;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	</a:t>
            </a:r>
            <a:r>
              <a:rPr lang="en-US" sz="1800" dirty="0">
                <a:latin typeface="Arial" charset="0"/>
              </a:rPr>
              <a:t>&lt;/</a:t>
            </a:r>
            <a:r>
              <a:rPr lang="en-US" sz="1800" dirty="0" err="1">
                <a:latin typeface="Arial" charset="0"/>
              </a:rPr>
              <a:t>soap:</a:t>
            </a:r>
            <a:r>
              <a:rPr lang="en-US" sz="1800" b="1" dirty="0" err="1">
                <a:latin typeface="Arial" charset="0"/>
              </a:rPr>
              <a:t>Header</a:t>
            </a:r>
            <a:r>
              <a:rPr lang="en-US" sz="1800" dirty="0"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69001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D94173-0AFC-4883-BFAF-7B7494B6588E}" type="slidenum">
              <a:rPr lang="en-US" b="0" smtClean="0">
                <a:solidFill>
                  <a:schemeClr val="tx2"/>
                </a:solidFill>
              </a:rPr>
              <a:pPr/>
              <a:t>44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 Example: Travel Itinerary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02688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>
                <a:latin typeface="Arial" charset="0"/>
              </a:rPr>
              <a:t>	&lt;soap:Body&gt;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>
                <a:latin typeface="Arial" charset="0"/>
              </a:rPr>
              <a:t>		&lt;p:itinerary xmlns:</a:t>
            </a:r>
            <a:r>
              <a:rPr lang="en-US" sz="1600">
                <a:solidFill>
                  <a:schemeClr val="tx2"/>
                </a:solidFill>
                <a:latin typeface="Arial" charset="0"/>
              </a:rPr>
              <a:t>p</a:t>
            </a:r>
            <a:r>
              <a:rPr lang="en-US" sz="1600">
                <a:latin typeface="Arial" charset="0"/>
              </a:rPr>
              <a:t>="http://travelcompany.example.org/reservation/travel"&gt;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&lt;p:departure&gt;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     				&lt;p:departing&gt;New York&lt;/p:departing&gt;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     				&lt;p:arriving&gt;Phoenix&lt;/p:arriving&gt;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&lt;p:departureDate&gt;2012-01-24&lt;/p:departureDate&gt;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&lt;p:departureTime&gt;late afternoon&lt;/p:departureTime&gt;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&lt;p:seatPreference&gt;aisle&lt;/p:seatPreference&gt;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&lt;/p:departure&gt;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&lt;p:return&gt;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&lt;p:departing&gt;Phoenix&lt;/p:departing&gt;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&lt;p:arriving&gt;New York&lt;/p:arriving&gt;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&lt;p:departureDate&gt;2012-01-30&lt;/p:departureDate&gt;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&lt;p:departureTime&gt;early-morning&lt;/p:departureTime&gt;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&lt;p:seatPreference&gt;window&lt;/p:seatPreference&gt;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&lt;/p:return&gt;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&lt;/p:itinerary&gt;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&lt;q:lodging xmlns:q="http://travelcompany.example.org/reservation/hotels"&gt;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&lt;q:preference&gt;none&lt;/q:preference&gt;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&lt;/q:lodging&gt;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&lt;/soap:Body&gt;</a:t>
            </a:r>
            <a:endParaRPr lang="en-US" altLang="zh-CN" sz="1600"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altLang="zh-CN" sz="1600">
                <a:ea typeface="宋体" pitchFamily="2" charset="-122"/>
              </a:rPr>
              <a:t>&lt;/soap:Envelope&gt; </a:t>
            </a:r>
            <a:endParaRPr lang="en-US" sz="16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546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 of SOAP Over HTTP</a:t>
            </a:r>
            <a:br>
              <a:rPr lang="en-US"/>
            </a:br>
            <a:r>
              <a:rPr lang="en-US" b="0"/>
              <a:t>with a return value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52600" y="1293813"/>
            <a:ext cx="45720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/>
              <a:t>HTTP Request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GET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StockQuoteService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http://www.ibm.com </a:t>
            </a:r>
            <a:r>
              <a:rPr lang="en-US" sz="2000" dirty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Accept-Charset: utf-8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Content-Length: </a:t>
            </a:r>
            <a:r>
              <a:rPr lang="en-US" sz="2000" dirty="0" err="1">
                <a:solidFill>
                  <a:srgbClr val="0000FF"/>
                </a:solidFill>
              </a:rPr>
              <a:t>nnnn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&gt;IBM&lt;/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B4C1F-8D18-43C9-96DC-B73154242A3A}" type="slidenum">
              <a:rPr lang="en-US" b="0" smtClean="0">
                <a:solidFill>
                  <a:schemeClr val="tx2"/>
                </a:solidFill>
              </a:rPr>
              <a:pPr/>
              <a:t>45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2" y="1370013"/>
            <a:ext cx="4419599" cy="5334000"/>
            <a:chOff x="4572000" y="1219200"/>
            <a:chExt cx="4419600" cy="5640388"/>
          </a:xfrm>
        </p:grpSpPr>
        <p:sp>
          <p:nvSpPr>
            <p:cNvPr id="39942" name="Content Placeholder 2"/>
            <p:cNvSpPr txBox="1">
              <a:spLocks/>
            </p:cNvSpPr>
            <p:nvPr/>
          </p:nvSpPr>
          <p:spPr bwMode="auto">
            <a:xfrm>
              <a:off x="4952999" y="1219200"/>
              <a:ext cx="4038601" cy="541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000" b="0" i="1" dirty="0"/>
                <a:t>HTTP Response</a:t>
              </a:r>
              <a:endParaRPr lang="en-US" sz="2000" b="0" dirty="0"/>
            </a:p>
            <a:p>
              <a:pPr>
                <a:defRPr/>
              </a:pPr>
              <a:r>
                <a:rPr lang="en-US" sz="2000" b="0" dirty="0"/>
                <a:t>HTTP/1.1 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B050"/>
                  </a:solidFill>
                </a:rPr>
                <a:t>200 OK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00FF"/>
                  </a:solidFill>
                </a:rPr>
                <a:t>Content-Type: application/</a:t>
              </a:r>
              <a:r>
                <a:rPr lang="en-US" sz="2000" b="0" dirty="0" err="1">
                  <a:solidFill>
                    <a:srgbClr val="0000FF"/>
                  </a:solidFill>
                </a:rPr>
                <a:t>soap+xml</a:t>
              </a:r>
              <a:r>
                <a:rPr lang="en-US" sz="2000" b="0" dirty="0">
                  <a:solidFill>
                    <a:srgbClr val="0000FF"/>
                  </a:solidFill>
                </a:rPr>
                <a:t>; charset="utf-8"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00FF"/>
                  </a:solidFill>
                </a:rPr>
                <a:t>Content-Length: </a:t>
              </a:r>
              <a:r>
                <a:rPr lang="en-US" sz="2000" b="0" dirty="0" err="1">
                  <a:solidFill>
                    <a:srgbClr val="0000FF"/>
                  </a:solidFill>
                </a:rPr>
                <a:t>nnnn</a:t>
              </a:r>
              <a:endParaRPr lang="en-US" sz="2000" b="0" dirty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  <a:r>
                <a:rPr lang="en-US" sz="2000" b="0" dirty="0">
                  <a:solidFill>
                    <a:srgbClr val="0000FF"/>
                  </a:solidFill>
                </a:rPr>
                <a:t>85.00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</p:txBody>
        </p:sp>
        <p:cxnSp>
          <p:nvCxnSpPr>
            <p:cNvPr id="33799" name="Straight Connector 6"/>
            <p:cNvCxnSpPr>
              <a:cxnSpLocks noChangeShapeType="1"/>
            </p:cNvCxnSpPr>
            <p:nvPr/>
          </p:nvCxnSpPr>
          <p:spPr bwMode="auto">
            <a:xfrm rot="5400000">
              <a:off x="1752997" y="4038997"/>
              <a:ext cx="563959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326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 of SOAP Over HTTP, </a:t>
            </a:r>
            <a:br>
              <a:rPr lang="en-US"/>
            </a:br>
            <a:r>
              <a:rPr lang="en-US" b="0"/>
              <a:t>without a return value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752600" y="1293813"/>
            <a:ext cx="45720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/>
              <a:t>HTTP Request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HEAD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DataService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http://www.ibm.com </a:t>
            </a:r>
            <a:r>
              <a:rPr lang="en-US" sz="2000" dirty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Accept: *;q=0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r>
              <a:rPr lang="en-US" sz="2000" dirty="0">
                <a:solidFill>
                  <a:srgbClr val="0000FF"/>
                </a:solidFill>
              </a:rPr>
              <a:t>; charset="utf-8"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Content-Length: </a:t>
            </a:r>
            <a:r>
              <a:rPr lang="en-US" sz="2000" dirty="0" err="1">
                <a:solidFill>
                  <a:srgbClr val="0000FF"/>
                </a:solidFill>
              </a:rPr>
              <a:t>nnnn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abc:SomeDataToInsert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307EFE-6153-4F10-A1CA-BE5700FFFE4E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23014" y="1370013"/>
            <a:ext cx="4192587" cy="5334000"/>
            <a:chOff x="4799012" y="1219200"/>
            <a:chExt cx="4192588" cy="5410200"/>
          </a:xfrm>
        </p:grpSpPr>
        <p:sp>
          <p:nvSpPr>
            <p:cNvPr id="34826" name="Content Placeholder 2"/>
            <p:cNvSpPr txBox="1">
              <a:spLocks/>
            </p:cNvSpPr>
            <p:nvPr/>
          </p:nvSpPr>
          <p:spPr bwMode="auto">
            <a:xfrm>
              <a:off x="4953000" y="1219200"/>
              <a:ext cx="40386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 i="1"/>
                <a:t>HTTP Response</a:t>
              </a:r>
              <a:endParaRPr lang="en-US" sz="2000" b="0"/>
            </a:p>
            <a:p>
              <a:r>
                <a:rPr lang="en-US" sz="2000" b="0"/>
                <a:t>HTTP/1.1 </a:t>
              </a:r>
              <a:r>
                <a:rPr lang="en-US" sz="2000" b="0">
                  <a:solidFill>
                    <a:srgbClr val="00B050"/>
                  </a:solidFill>
                </a:rPr>
                <a:t>204</a:t>
              </a:r>
              <a:r>
                <a:rPr lang="en-US" sz="2000" b="0"/>
                <a:t> No Content</a:t>
              </a:r>
              <a:endParaRPr lang="en-US" sz="2000" b="0">
                <a:solidFill>
                  <a:srgbClr val="0000FF"/>
                </a:solidFill>
              </a:endParaRPr>
            </a:p>
          </p:txBody>
        </p:sp>
        <p:cxnSp>
          <p:nvCxnSpPr>
            <p:cNvPr id="34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2133203" y="3885803"/>
              <a:ext cx="533320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tangular Callout 9"/>
          <p:cNvSpPr/>
          <p:nvPr/>
        </p:nvSpPr>
        <p:spPr bwMode="auto">
          <a:xfrm>
            <a:off x="6630988" y="2133600"/>
            <a:ext cx="3884612" cy="457200"/>
          </a:xfrm>
          <a:prstGeom prst="wedgeRectCallout">
            <a:avLst>
              <a:gd name="adj1" fmla="val -119712"/>
              <a:gd name="adj2" fmla="val -10321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</a:rPr>
              <a:t>Why not to use PUT/</a:t>
            </a:r>
            <a:r>
              <a:rPr lang="en-US" sz="2000" dirty="0" err="1">
                <a:solidFill>
                  <a:srgbClr val="00B050"/>
                </a:solidFill>
              </a:rPr>
              <a:t>DataService</a:t>
            </a:r>
            <a:r>
              <a:rPr lang="en-US" sz="20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30988" y="25908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The detail of the operation (INSERT) is given in the SOAP message. It does not matter what HTTP method to use.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630988" y="38862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Use HEAD can create a non-blocking (loosely coupled, asynchronous)  one-way communication.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630988" y="5181600"/>
            <a:ext cx="3884612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In RESTful service design, it removes the SOAP layer. In that case, PUT could be used in this case of INSERT data.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 to Ontology languages: Complex XML</a:t>
            </a:r>
            <a:br>
              <a:rPr lang="en-US" sz="4800" dirty="0"/>
            </a:br>
            <a:r>
              <a:rPr lang="en-US" sz="4800" dirty="0"/>
              <a:t>For machine learning and semantic Web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5642DF-DB40-46E0-803C-0B93FE45065F}" type="slidenum">
              <a:rPr lang="en-US" b="0" smtClean="0">
                <a:solidFill>
                  <a:schemeClr val="tx2"/>
                </a:solidFill>
              </a:rPr>
              <a:pPr/>
              <a:t>48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79834" y="152400"/>
            <a:ext cx="10111966" cy="623888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dirty="0"/>
              <a:t>XML Related Technologies (</a:t>
            </a:r>
            <a:r>
              <a:rPr lang="en-US" dirty="0">
                <a:solidFill>
                  <a:srgbClr val="C00000"/>
                </a:solidFill>
              </a:rPr>
              <a:t>RDF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OWL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6615114" y="5022243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6473826" y="3191856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6181725" y="4665055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5307014" y="3133119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5657850" y="3679219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6761163" y="2120293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6826251" y="2298093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XPath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5049045" y="2908488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4581525" y="1950431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4916489" y="4922231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4575175" y="2120293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DTD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6562726" y="5261956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11964" y="3536343"/>
            <a:ext cx="3508986" cy="1301750"/>
            <a:chOff x="5287963" y="3070225"/>
            <a:chExt cx="3508986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4208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XML Style and </a:t>
              </a:r>
            </a:p>
            <a:p>
              <a:pPr>
                <a:defRPr/>
              </a:pPr>
              <a:r>
                <a:rPr lang="en-US" sz="1600" dirty="0">
                  <a:latin typeface="Candara" panose="020E0502030303020204" pitchFamily="34" charset="0"/>
                </a:rPr>
                <a:t>Transformation</a:t>
              </a:r>
              <a:endPara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505200" y="1904394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Document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77163" y="2182206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Parser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Query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488" y="5430230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795464" y="3164868"/>
            <a:ext cx="3538537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SOAP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WSDL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UDDI/ebXML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RDF, OWL</a:t>
              </a:r>
            </a:p>
            <a:p>
              <a:pPr algn="ctr"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XML-based</a:t>
              </a:r>
            </a:p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4572001" y="4984143"/>
            <a:ext cx="1293813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4829176" y="5152419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Atom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POX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24201" y="5385780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5646739" y="2561619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5715000" y="1001105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5718175" y="1109056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41190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A48228-CF90-4CD3-A4BD-8863A26BCE15}" type="slidenum">
              <a:rPr lang="en-US" b="0" smtClean="0">
                <a:solidFill>
                  <a:schemeClr val="tx2"/>
                </a:solidFill>
              </a:rPr>
              <a:pPr/>
              <a:t>49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70780" y="44867"/>
            <a:ext cx="9892420" cy="8763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>Semantic Web (Web 3.0) and </a:t>
            </a:r>
            <a:r>
              <a:rPr lang="en-US" altLang="zh-CN" dirty="0" smtClean="0">
                <a:ea typeface="宋体" pitchFamily="2" charset="-122"/>
              </a:rPr>
              <a:t>Ontology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63" y="1028700"/>
            <a:ext cx="10601607" cy="5257800"/>
          </a:xfrm>
        </p:spPr>
        <p:txBody>
          <a:bodyPr/>
          <a:lstStyle/>
          <a:p>
            <a:r>
              <a:rPr lang="en-US" altLang="zh-CN" sz="2400" b="1" dirty="0">
                <a:ea typeface="宋体" pitchFamily="2" charset="-122"/>
              </a:rPr>
              <a:t>Semantic Web</a:t>
            </a:r>
            <a:r>
              <a:rPr lang="en-US" altLang="zh-CN" sz="2400" dirty="0">
                <a:ea typeface="宋体" pitchFamily="2" charset="-122"/>
              </a:rPr>
              <a:t> is a vision for the future of the Web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Information is given explicit meaning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It is possible for Web services to automatically process and integrate information available on the Web. </a:t>
            </a:r>
          </a:p>
          <a:p>
            <a:r>
              <a:rPr lang="en-US" altLang="zh-CN" sz="2400" b="1" dirty="0">
                <a:ea typeface="宋体" pitchFamily="2" charset="-122"/>
              </a:rPr>
              <a:t>Ontology</a:t>
            </a:r>
            <a:r>
              <a:rPr lang="en-US" altLang="zh-CN" sz="2400" dirty="0">
                <a:ea typeface="宋体" pitchFamily="2" charset="-122"/>
              </a:rPr>
              <a:t> is a method of implementing AI and semantic Web, which is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a conceptual model of a domain (ontological theory)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formal specification of a problem to be solved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machine-readability with computational semantics  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commonly understandable 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unambiguous in terminology definition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Example: </a:t>
            </a:r>
            <a:r>
              <a:rPr lang="en-GB" altLang="zh-CN" dirty="0">
                <a:solidFill>
                  <a:srgbClr val="0000FF"/>
                </a:solidFill>
                <a:ea typeface="宋体" pitchFamily="2" charset="-122"/>
              </a:rPr>
              <a:t>automated interview system </a:t>
            </a:r>
          </a:p>
          <a:p>
            <a:r>
              <a:rPr lang="en-GB" altLang="zh-CN" sz="2400" b="1" dirty="0">
                <a:solidFill>
                  <a:srgbClr val="C00000"/>
                </a:solidFill>
                <a:ea typeface="宋体" pitchFamily="2" charset="-122"/>
              </a:rPr>
              <a:t>Ontology languages </a:t>
            </a:r>
            <a:r>
              <a:rPr lang="en-GB" altLang="zh-CN" sz="2400" dirty="0">
                <a:ea typeface="宋体" pitchFamily="2" charset="-122"/>
              </a:rPr>
              <a:t>are in XML – complex XML</a:t>
            </a:r>
          </a:p>
        </p:txBody>
      </p:sp>
    </p:spTree>
    <p:extLst>
      <p:ext uri="{BB962C8B-B14F-4D97-AF65-F5344CB8AC3E}">
        <p14:creationId xmlns:p14="http://schemas.microsoft.com/office/powerpoint/2010/main" val="32428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Do Conversion?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A9EF89-B33D-4295-A767-EE0A7DB334B1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5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10668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9624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7056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0772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514600" y="24384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9624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3340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7056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80772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6158" name="Straight Arrow Connector 15"/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3555253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Straight Arrow Connector 17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3555253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18"/>
          <p:cNvCxnSpPr>
            <a:cxnSpLocks noChangeShapeType="1"/>
            <a:stCxn id="5" idx="5"/>
            <a:endCxn id="14" idx="1"/>
          </p:cNvCxnSpPr>
          <p:nvPr/>
        </p:nvCxnSpPr>
        <p:spPr bwMode="auto">
          <a:xfrm>
            <a:off x="3555253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Straight Arrow Connector 19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3555253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Straight Arrow Connector 20"/>
          <p:cNvCxnSpPr>
            <a:cxnSpLocks noChangeShapeType="1"/>
            <a:stCxn id="5" idx="5"/>
            <a:endCxn id="12" idx="1"/>
          </p:cNvCxnSpPr>
          <p:nvPr/>
        </p:nvCxnSpPr>
        <p:spPr bwMode="auto">
          <a:xfrm>
            <a:off x="3555253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Straight Arrow Connector 30"/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4873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Straight Arrow Connector 31"/>
          <p:cNvCxnSpPr>
            <a:cxnSpLocks noChangeShapeType="1"/>
            <a:stCxn id="6" idx="5"/>
            <a:endCxn id="13" idx="1"/>
          </p:cNvCxnSpPr>
          <p:nvPr/>
        </p:nvCxnSpPr>
        <p:spPr bwMode="auto">
          <a:xfrm>
            <a:off x="4873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Straight Arrow Connector 32"/>
          <p:cNvCxnSpPr>
            <a:cxnSpLocks noChangeShapeType="1"/>
            <a:stCxn id="6" idx="5"/>
            <a:endCxn id="14" idx="1"/>
          </p:cNvCxnSpPr>
          <p:nvPr/>
        </p:nvCxnSpPr>
        <p:spPr bwMode="auto">
          <a:xfrm>
            <a:off x="4873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Straight Arrow Connector 33"/>
          <p:cNvCxnSpPr>
            <a:cxnSpLocks noChangeShapeType="1"/>
            <a:stCxn id="7" idx="3"/>
            <a:endCxn id="11" idx="7"/>
          </p:cNvCxnSpPr>
          <p:nvPr/>
        </p:nvCxnSpPr>
        <p:spPr bwMode="auto">
          <a:xfrm flipH="1">
            <a:off x="4873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Straight Arrow Connector 34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3555253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Straight Arrow Connector 35"/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6245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Straight Arrow Connector 36"/>
          <p:cNvCxnSpPr>
            <a:cxnSpLocks noChangeShapeType="1"/>
            <a:stCxn id="7" idx="5"/>
            <a:endCxn id="14" idx="1"/>
          </p:cNvCxnSpPr>
          <p:nvPr/>
        </p:nvCxnSpPr>
        <p:spPr bwMode="auto">
          <a:xfrm>
            <a:off x="6245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Straight Arrow Connector 37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3555253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Straight Arrow Connector 38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4873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Straight Arrow Connector 39"/>
          <p:cNvCxnSpPr>
            <a:cxnSpLocks noChangeShapeType="1"/>
            <a:stCxn id="8" idx="3"/>
            <a:endCxn id="12" idx="7"/>
          </p:cNvCxnSpPr>
          <p:nvPr/>
        </p:nvCxnSpPr>
        <p:spPr bwMode="auto">
          <a:xfrm flipH="1">
            <a:off x="6245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Straight Arrow Connector 40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7616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Straight Arrow Connector 41"/>
          <p:cNvCxnSpPr>
            <a:cxnSpLocks noChangeShapeType="1"/>
            <a:stCxn id="9" idx="3"/>
            <a:endCxn id="13" idx="7"/>
          </p:cNvCxnSpPr>
          <p:nvPr/>
        </p:nvCxnSpPr>
        <p:spPr bwMode="auto">
          <a:xfrm flipH="1">
            <a:off x="7616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42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6245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Straight Arrow Connector 43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4873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Straight Arrow Connector 4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3555253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85" idx="7"/>
            <a:endCxn id="86" idx="3"/>
          </p:cNvCxnSpPr>
          <p:nvPr/>
        </p:nvCxnSpPr>
        <p:spPr bwMode="auto">
          <a:xfrm flipV="1">
            <a:off x="4818064" y="5529264"/>
            <a:ext cx="661987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83"/>
          <p:cNvSpPr/>
          <p:nvPr/>
        </p:nvSpPr>
        <p:spPr bwMode="auto">
          <a:xfrm>
            <a:off x="3908426" y="3886200"/>
            <a:ext cx="1109663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3908425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322888" y="4813300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6781800" y="38862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6781800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91" name="Straight Arrow Connector 90"/>
          <p:cNvCxnSpPr>
            <a:cxnSpLocks noChangeShapeType="1"/>
            <a:stCxn id="84" idx="5"/>
            <a:endCxn id="86" idx="1"/>
          </p:cNvCxnSpPr>
          <p:nvPr/>
        </p:nvCxnSpPr>
        <p:spPr bwMode="auto">
          <a:xfrm>
            <a:off x="4855583" y="4406526"/>
            <a:ext cx="623535" cy="5295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5"/>
          <p:cNvCxnSpPr>
            <a:cxnSpLocks noChangeShapeType="1"/>
            <a:stCxn id="86" idx="5"/>
            <a:endCxn id="88" idx="1"/>
          </p:cNvCxnSpPr>
          <p:nvPr/>
        </p:nvCxnSpPr>
        <p:spPr bwMode="auto">
          <a:xfrm>
            <a:off x="6234113" y="5529264"/>
            <a:ext cx="703262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  <a:stCxn id="86" idx="7"/>
            <a:endCxn id="87" idx="3"/>
          </p:cNvCxnSpPr>
          <p:nvPr/>
        </p:nvCxnSpPr>
        <p:spPr bwMode="auto">
          <a:xfrm flipV="1">
            <a:off x="6234113" y="4406901"/>
            <a:ext cx="703262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7" name="TextBox 101"/>
          <p:cNvSpPr txBox="1">
            <a:spLocks noChangeArrowheads="1"/>
          </p:cNvSpPr>
          <p:nvPr/>
        </p:nvSpPr>
        <p:spPr bwMode="auto">
          <a:xfrm>
            <a:off x="9372600" y="17922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20 data converters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8115300" y="4886325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8 data converters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688501" y="4005695"/>
            <a:ext cx="1802652" cy="980211"/>
          </a:xfrm>
          <a:prstGeom prst="wedgeRoundRectCallout">
            <a:avLst>
              <a:gd name="adj1" fmla="val 78005"/>
              <a:gd name="adj2" fmla="val -303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Why not use HTML as the main language?</a:t>
            </a: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683066" y="5043920"/>
            <a:ext cx="1802652" cy="1128281"/>
          </a:xfrm>
          <a:prstGeom prst="wedgeRoundRectCallout">
            <a:avLst>
              <a:gd name="adj1" fmla="val 142129"/>
              <a:gd name="adj2" fmla="val -3492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ndara" panose="020E0502030303020204" pitchFamily="34" charset="0"/>
              </a:rPr>
              <a:t>XML is a meta language, while HTML is a concrete language</a:t>
            </a:r>
          </a:p>
        </p:txBody>
      </p:sp>
    </p:spTree>
    <p:extLst>
      <p:ext uri="{BB962C8B-B14F-4D97-AF65-F5344CB8AC3E}">
        <p14:creationId xmlns:p14="http://schemas.microsoft.com/office/powerpoint/2010/main" val="39379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103" grpId="0"/>
      <p:bldP spid="17" grpId="0" animBg="1"/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43208" y="92868"/>
            <a:ext cx="10048592" cy="623888"/>
          </a:xfrm>
        </p:spPr>
        <p:txBody>
          <a:bodyPr>
            <a:normAutofit/>
          </a:bodyPr>
          <a:lstStyle/>
          <a:p>
            <a:r>
              <a:rPr lang="en-US" sz="2800" dirty="0"/>
              <a:t>Ontology Language for Knowledge Representation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23865" y="1023042"/>
            <a:ext cx="10339058" cy="527817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An</a:t>
            </a:r>
            <a:r>
              <a:rPr lang="en-US" altLang="zh-CN" sz="2400" b="1" dirty="0">
                <a:ea typeface="宋体" pitchFamily="2" charset="-122"/>
              </a:rPr>
              <a:t> ontology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b="1" dirty="0">
                <a:ea typeface="宋体" pitchFamily="2" charset="-122"/>
              </a:rPr>
              <a:t>language</a:t>
            </a:r>
            <a:r>
              <a:rPr lang="en-US" altLang="zh-CN" sz="2400" dirty="0">
                <a:ea typeface="宋体" pitchFamily="2" charset="-122"/>
              </a:rPr>
              <a:t> (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RDF, OWL</a:t>
            </a:r>
            <a:r>
              <a:rPr lang="en-US" altLang="zh-CN" sz="2400" dirty="0">
                <a:ea typeface="宋体" pitchFamily="2" charset="-122"/>
              </a:rPr>
              <a:t>) defines: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knowledge base,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vocabulary of terms (words)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their meanings (semantics),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their interconnections (e.g., synonym and subset), and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rules of inference for machine learning</a:t>
            </a:r>
          </a:p>
          <a:p>
            <a:r>
              <a:rPr lang="en-US" altLang="zh-CN" sz="2400" dirty="0">
                <a:ea typeface="宋体" pitchFamily="2" charset="-122"/>
              </a:rPr>
              <a:t>XML-based ontology languages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elements to define vocabulary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attributes to mark up the meanings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XML structure for interconnections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external services to execute rules represented in XML data</a:t>
            </a:r>
          </a:p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0F5CC1-74A3-49F1-9101-F15E9D7FE6E8}" type="slidenum">
              <a:rPr lang="en-US" b="0" smtClean="0">
                <a:solidFill>
                  <a:schemeClr val="tx2"/>
                </a:solidFill>
              </a:rPr>
              <a:pPr/>
              <a:t>50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6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Web Language Stack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A8964-BF93-4D0C-8BA2-77C1D3D67CB0}" type="slidenum">
              <a:rPr lang="en-US" b="0" smtClean="0">
                <a:solidFill>
                  <a:schemeClr val="tx2"/>
                </a:solidFill>
              </a:rPr>
              <a:pPr/>
              <a:t>51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0960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Unicode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528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URI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352800" y="4343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XML and XML Schema</a:t>
            </a:r>
          </a:p>
          <a:p>
            <a:pPr algn="ctr"/>
            <a:endParaRPr lang="en-US" sz="240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352800" y="3886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Ontology Languages: </a:t>
            </a:r>
            <a:r>
              <a:rPr lang="en-US" sz="2400">
                <a:solidFill>
                  <a:srgbClr val="C00000"/>
                </a:solidFill>
              </a:rPr>
              <a:t>RDF, RDFS, OWL</a:t>
            </a:r>
          </a:p>
          <a:p>
            <a:pPr algn="ctr"/>
            <a:endParaRPr lang="en-US" sz="240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352800" y="34290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Ontology Vocabulary</a:t>
            </a:r>
          </a:p>
          <a:p>
            <a:pPr algn="ctr"/>
            <a:endParaRPr lang="en-US" sz="240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352800" y="29718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Ontology Instance / AI / Knowledge Base</a:t>
            </a:r>
          </a:p>
          <a:p>
            <a:pPr algn="ctr"/>
            <a:endParaRPr lang="en-US" sz="2400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352800" y="2514600"/>
            <a:ext cx="2781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Reasoning/Proof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134100" y="2514600"/>
            <a:ext cx="27051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Data Access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352800" y="2057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Semantic Web / AI Programmer’s interface</a:t>
            </a:r>
          </a:p>
          <a:p>
            <a:pPr algn="ctr"/>
            <a:endParaRPr lang="en-US" sz="2400" dirty="0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352800" y="1600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Semantic Web / AI Human User interface</a:t>
            </a:r>
          </a:p>
          <a:p>
            <a:pPr algn="ctr"/>
            <a:endParaRPr lang="en-US" sz="2400" dirty="0"/>
          </a:p>
        </p:txBody>
      </p:sp>
      <p:sp>
        <p:nvSpPr>
          <p:cNvPr id="39950" name="Freeform 18"/>
          <p:cNvSpPr>
            <a:spLocks/>
          </p:cNvSpPr>
          <p:nvPr/>
        </p:nvSpPr>
        <p:spPr bwMode="auto">
          <a:xfrm>
            <a:off x="2416176" y="1600201"/>
            <a:ext cx="7337425" cy="4583113"/>
          </a:xfrm>
          <a:custGeom>
            <a:avLst/>
            <a:gdLst>
              <a:gd name="T0" fmla="*/ 894347 w 7336716"/>
              <a:gd name="T1" fmla="*/ 0 h 4582758"/>
              <a:gd name="T2" fmla="*/ 894347 w 7336716"/>
              <a:gd name="T3" fmla="*/ 3683973 h 4582758"/>
              <a:gd name="T4" fmla="*/ 6443628 w 7336716"/>
              <a:gd name="T5" fmla="*/ 3683973 h 4582758"/>
              <a:gd name="T6" fmla="*/ 6454392 w 7336716"/>
              <a:gd name="T7" fmla="*/ 0 h 4582758"/>
              <a:gd name="T8" fmla="*/ 7337996 w 7336716"/>
              <a:gd name="T9" fmla="*/ 0 h 4582758"/>
              <a:gd name="T10" fmla="*/ 7348764 w 7336716"/>
              <a:gd name="T11" fmla="*/ 4578046 h 4582758"/>
              <a:gd name="T12" fmla="*/ 0 w 7336716"/>
              <a:gd name="T13" fmla="*/ 4588806 h 4582758"/>
              <a:gd name="T14" fmla="*/ 10775 w 7336716"/>
              <a:gd name="T15" fmla="*/ 0 h 4582758"/>
              <a:gd name="T16" fmla="*/ 894347 w 7336716"/>
              <a:gd name="T17" fmla="*/ 0 h 45827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36716"/>
              <a:gd name="T28" fmla="*/ 0 h 4582758"/>
              <a:gd name="T29" fmla="*/ 7336716 w 7336716"/>
              <a:gd name="T30" fmla="*/ 4582758 h 45827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36716" h="4582758">
                <a:moveTo>
                  <a:pt x="892885" y="0"/>
                </a:moveTo>
                <a:lnTo>
                  <a:pt x="892885" y="3679116"/>
                </a:lnTo>
                <a:lnTo>
                  <a:pt x="6433073" y="3679116"/>
                </a:lnTo>
                <a:lnTo>
                  <a:pt x="6443831" y="0"/>
                </a:lnTo>
                <a:lnTo>
                  <a:pt x="7325958" y="0"/>
                </a:lnTo>
                <a:lnTo>
                  <a:pt x="7336716" y="4572000"/>
                </a:lnTo>
                <a:lnTo>
                  <a:pt x="0" y="4582758"/>
                </a:lnTo>
                <a:lnTo>
                  <a:pt x="10758" y="0"/>
                </a:lnTo>
                <a:lnTo>
                  <a:pt x="892885" y="0"/>
                </a:lnTo>
                <a:close/>
              </a:path>
            </a:pathLst>
          </a:cu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Box 19"/>
          <p:cNvSpPr txBox="1">
            <a:spLocks noChangeArrowheads="1"/>
          </p:cNvSpPr>
          <p:nvPr/>
        </p:nvSpPr>
        <p:spPr bwMode="auto">
          <a:xfrm>
            <a:off x="2672479" y="5624830"/>
            <a:ext cx="6824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 dirty="0"/>
              <a:t>Semantic Web and Machine Learning Development Environment</a:t>
            </a:r>
          </a:p>
        </p:txBody>
      </p:sp>
      <p:sp>
        <p:nvSpPr>
          <p:cNvPr id="39952" name="Left-Right Arrow 21"/>
          <p:cNvSpPr>
            <a:spLocks noChangeArrowheads="1"/>
          </p:cNvSpPr>
          <p:nvPr/>
        </p:nvSpPr>
        <p:spPr bwMode="auto">
          <a:xfrm>
            <a:off x="1879998" y="2133600"/>
            <a:ext cx="1524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eft-Right Arrow 22"/>
          <p:cNvSpPr>
            <a:spLocks noChangeArrowheads="1"/>
          </p:cNvSpPr>
          <p:nvPr/>
        </p:nvSpPr>
        <p:spPr bwMode="auto">
          <a:xfrm rot="-5400000">
            <a:off x="5791200" y="1309370"/>
            <a:ext cx="4572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9952" grpId="0" animBg="1"/>
      <p:bldP spid="3995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7527" y="1023042"/>
            <a:ext cx="10779182" cy="5606358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XML and Web Data Representations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Feed: RSS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JSON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HTTP Methods and Services Using the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1F0D7B-3136-4201-9DF9-685B8AECE14B}" type="slidenum">
              <a:rPr lang="en-US" b="0" smtClean="0">
                <a:solidFill>
                  <a:schemeClr val="tx2"/>
                </a:solidFill>
              </a:rPr>
              <a:pPr/>
              <a:t>52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925" y="152400"/>
            <a:ext cx="1026587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XML and Development</a:t>
            </a:r>
          </a:p>
        </p:txBody>
      </p:sp>
      <p:cxnSp>
        <p:nvCxnSpPr>
          <p:cNvPr id="7171" name="AutoShape 3"/>
          <p:cNvCxnSpPr>
            <a:cxnSpLocks noChangeShapeType="1"/>
          </p:cNvCxnSpPr>
          <p:nvPr/>
        </p:nvCxnSpPr>
        <p:spPr bwMode="auto">
          <a:xfrm>
            <a:off x="5943600" y="2658201"/>
            <a:ext cx="0" cy="1600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AutoShape 5"/>
          <p:cNvCxnSpPr>
            <a:cxnSpLocks noChangeShapeType="1"/>
          </p:cNvCxnSpPr>
          <p:nvPr/>
        </p:nvCxnSpPr>
        <p:spPr bwMode="auto">
          <a:xfrm>
            <a:off x="4419600" y="3725001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AutoShape 6"/>
          <p:cNvCxnSpPr>
            <a:cxnSpLocks noChangeShapeType="1"/>
          </p:cNvCxnSpPr>
          <p:nvPr/>
        </p:nvCxnSpPr>
        <p:spPr bwMode="auto">
          <a:xfrm flipH="1">
            <a:off x="4419600" y="2658201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876800" y="1845401"/>
            <a:ext cx="2382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SGML </a:t>
            </a:r>
            <a:r>
              <a:rPr lang="en-US" sz="3200" b="0" dirty="0">
                <a:latin typeface="Candara" panose="020E0502030303020204" pitchFamily="34" charset="0"/>
              </a:rPr>
              <a:t>(1985)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3124200" y="3064602"/>
            <a:ext cx="23374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HTML </a:t>
            </a:r>
            <a:r>
              <a:rPr lang="en-US" sz="3200" b="0" dirty="0">
                <a:latin typeface="Candara" panose="020E0502030303020204" pitchFamily="34" charset="0"/>
              </a:rPr>
              <a:t>(1991)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5029200" y="4360001"/>
            <a:ext cx="2175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rgbClr val="0000FF"/>
                </a:solidFill>
                <a:latin typeface="Candara" panose="020E0502030303020204" pitchFamily="34" charset="0"/>
              </a:rPr>
              <a:t>XML</a:t>
            </a:r>
            <a:r>
              <a:rPr lang="en-US" sz="3200">
                <a:latin typeface="Candara" panose="020E0502030303020204" pitchFamily="34" charset="0"/>
              </a:rPr>
              <a:t> </a:t>
            </a:r>
            <a:r>
              <a:rPr lang="en-US" sz="3200" b="0">
                <a:latin typeface="Candara" panose="020E0502030303020204" pitchFamily="34" charset="0"/>
              </a:rPr>
              <a:t>(1998)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5105400" y="702401"/>
            <a:ext cx="2190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GML </a:t>
            </a:r>
            <a:r>
              <a:rPr lang="en-US" sz="3200" b="0" dirty="0">
                <a:latin typeface="Candara" panose="020E0502030303020204" pitchFamily="34" charset="0"/>
              </a:rPr>
              <a:t>(1969)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7178" name="AutoShape 11"/>
          <p:cNvCxnSpPr>
            <a:cxnSpLocks noChangeShapeType="1"/>
          </p:cNvCxnSpPr>
          <p:nvPr/>
        </p:nvCxnSpPr>
        <p:spPr bwMode="auto">
          <a:xfrm>
            <a:off x="5943600" y="1388201"/>
            <a:ext cx="1588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6"/>
          <p:cNvCxnSpPr>
            <a:cxnSpLocks noChangeShapeType="1"/>
          </p:cNvCxnSpPr>
          <p:nvPr/>
        </p:nvCxnSpPr>
        <p:spPr bwMode="auto">
          <a:xfrm flipH="1">
            <a:off x="4114800" y="4893401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2913064" y="5198201"/>
            <a:ext cx="15520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XHTML 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81" name="Text Box 8"/>
          <p:cNvSpPr txBox="1">
            <a:spLocks noChangeArrowheads="1"/>
          </p:cNvSpPr>
          <p:nvPr/>
        </p:nvSpPr>
        <p:spPr bwMode="auto">
          <a:xfrm>
            <a:off x="5334000" y="6061801"/>
            <a:ext cx="1326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XAML 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7182" name="AutoShape 11"/>
          <p:cNvCxnSpPr>
            <a:cxnSpLocks noChangeShapeType="1"/>
          </p:cNvCxnSpPr>
          <p:nvPr/>
        </p:nvCxnSpPr>
        <p:spPr bwMode="auto">
          <a:xfrm rot="16200000" flipH="1">
            <a:off x="5447507" y="5464108"/>
            <a:ext cx="990600" cy="15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Text Box 8"/>
          <p:cNvSpPr txBox="1">
            <a:spLocks noChangeArrowheads="1"/>
          </p:cNvSpPr>
          <p:nvPr/>
        </p:nvSpPr>
        <p:spPr bwMode="auto">
          <a:xfrm>
            <a:off x="8382000" y="2607401"/>
            <a:ext cx="124104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 dirty="0">
                <a:latin typeface="Candara" panose="020E0502030303020204" pitchFamily="34" charset="0"/>
              </a:rPr>
              <a:t>SOAP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WSDL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RDF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RDFS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OWL</a:t>
            </a:r>
          </a:p>
          <a:p>
            <a:r>
              <a:rPr lang="en-US" sz="3200" b="0" dirty="0">
                <a:solidFill>
                  <a:srgbClr val="0000FF"/>
                </a:solidFill>
                <a:latin typeface="Candara" panose="020E0502030303020204" pitchFamily="34" charset="0"/>
              </a:rPr>
              <a:t>Atom </a:t>
            </a:r>
          </a:p>
          <a:p>
            <a:r>
              <a:rPr lang="en-US" sz="3200" b="0" dirty="0">
                <a:solidFill>
                  <a:srgbClr val="0000FF"/>
                </a:solidFill>
                <a:latin typeface="Candara" panose="020E0502030303020204" pitchFamily="34" charset="0"/>
              </a:rPr>
              <a:t>RSS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…</a:t>
            </a:r>
          </a:p>
        </p:txBody>
      </p:sp>
      <p:cxnSp>
        <p:nvCxnSpPr>
          <p:cNvPr id="9232" name="AutoShape 5"/>
          <p:cNvCxnSpPr>
            <a:cxnSpLocks noChangeShapeType="1"/>
          </p:cNvCxnSpPr>
          <p:nvPr/>
        </p:nvCxnSpPr>
        <p:spPr bwMode="auto">
          <a:xfrm>
            <a:off x="7162800" y="4664801"/>
            <a:ext cx="91440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5"/>
          <p:cNvCxnSpPr>
            <a:cxnSpLocks noChangeShapeType="1"/>
          </p:cNvCxnSpPr>
          <p:nvPr/>
        </p:nvCxnSpPr>
        <p:spPr bwMode="auto">
          <a:xfrm>
            <a:off x="4267200" y="5731601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ular Callout 1"/>
          <p:cNvSpPr/>
          <p:nvPr/>
        </p:nvSpPr>
        <p:spPr bwMode="auto">
          <a:xfrm>
            <a:off x="7315200" y="1235801"/>
            <a:ext cx="2241550" cy="685800"/>
          </a:xfrm>
          <a:prstGeom prst="wedgeRoundRectCallout">
            <a:avLst>
              <a:gd name="adj1" fmla="val -65293"/>
              <a:gd name="adj2" fmla="val 610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SGML is too complex to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6" grpId="0"/>
      <p:bldP spid="7180" grpId="0"/>
      <p:bldP spid="7181" grpId="0"/>
      <p:bldP spid="923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98764" y="76200"/>
            <a:ext cx="10293036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Web Data Representations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8EFC-C447-44E4-8E21-5A495EF07AC7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7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4342"/>
              </p:ext>
            </p:extLst>
          </p:nvPr>
        </p:nvGraphicFramePr>
        <p:xfrm>
          <a:off x="959667" y="1143000"/>
          <a:ext cx="10031240" cy="5056187"/>
        </p:xfrm>
        <a:graphic>
          <a:graphicData uri="http://schemas.openxmlformats.org/drawingml/2006/table">
            <a:tbl>
              <a:tblPr/>
              <a:tblGrid>
                <a:gridCol w="162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Web formats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XML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The premier format for defining data, protocol, and languages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The traditional format for representing Web data and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XHTML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Extended HTML 4.01 to conform with the XML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RSS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RSS (Really Simple Syndication) for feed readers and Web blogs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Atom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Atom extends RSS, and it is also used for representing feeds for feed readers and blog publishing. It has been used in wider context, including the REST architecture.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Plain-Old-XML is used for representing SOAP data, which does not need the header information for complex processing.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JSON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JavaScript Object Notation is efficient for representing data processed or to be processed by a program, such as JavaScript.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Protocol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Google’s Web data structure for search engine.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BigTable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Google’s data structure for large database management.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1F106-2B0A-4F5B-9C7E-A9B7CFDA695D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Related Technologies (Review)</a:t>
            </a:r>
            <a:endParaRPr lang="en-GB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6615114" y="5040349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6473826" y="3209962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6181725" y="4683161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5307014" y="3151225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5657850" y="3697325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6761163" y="2138399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6826251" y="2316199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XPath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5049045" y="2926594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4581525" y="1968537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4916489" y="4940337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4575175" y="2138399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DTD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6562726" y="5280062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11964" y="3554449"/>
            <a:ext cx="3744377" cy="1301750"/>
            <a:chOff x="5287963" y="3070225"/>
            <a:chExt cx="3475037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0813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XML Style and </a:t>
              </a:r>
            </a:p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Transformation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505200" y="1922500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Document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77163" y="2200312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Parser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Query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488" y="5448336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0982" y="3182974"/>
            <a:ext cx="3813019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SOAP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WSDL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UDDI/ebXML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RDF, OWL</a:t>
              </a:r>
            </a:p>
            <a:p>
              <a:pPr algn="ctr"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XML-based</a:t>
              </a:r>
            </a:p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4572001" y="5002249"/>
            <a:ext cx="1293813" cy="12827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4829176" y="5170525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Atom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POX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24201" y="5403886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5646739" y="2579725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5715000" y="1019211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5718175" y="1127162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4825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Feed: </a:t>
            </a:r>
            <a:r>
              <a:rPr lang="en-US" dirty="0" smtClean="0"/>
              <a:t>RSS, Atom, and JSON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4029</Words>
  <Application>Microsoft Office PowerPoint</Application>
  <PresentationFormat>Widescreen</PresentationFormat>
  <Paragraphs>741</Paragraphs>
  <Slides>52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ＭＳ Ｐゴシック</vt:lpstr>
      <vt:lpstr>宋体</vt:lpstr>
      <vt:lpstr>宋体</vt:lpstr>
      <vt:lpstr>Andalus</vt:lpstr>
      <vt:lpstr>Arial</vt:lpstr>
      <vt:lpstr>Calibri</vt:lpstr>
      <vt:lpstr>Calibri Light</vt:lpstr>
      <vt:lpstr>Candara</vt:lpstr>
      <vt:lpstr>Consolas</vt:lpstr>
      <vt:lpstr>Courier New</vt:lpstr>
      <vt:lpstr>Times New Roman</vt:lpstr>
      <vt:lpstr>Wingdings</vt:lpstr>
      <vt:lpstr>Office Theme</vt:lpstr>
      <vt:lpstr>Other Web Data and Standards</vt:lpstr>
      <vt:lpstr>Outline</vt:lpstr>
      <vt:lpstr>Google Protocol Buffers and Big Table</vt:lpstr>
      <vt:lpstr>Distributed Software Development through Data Standards</vt:lpstr>
      <vt:lpstr>How Do You Do Conversion?</vt:lpstr>
      <vt:lpstr>XML and Development</vt:lpstr>
      <vt:lpstr>Other Web Data Representations</vt:lpstr>
      <vt:lpstr>XML Related Technologies (Review)</vt:lpstr>
      <vt:lpstr>Feed: RSS, Atom, and JSON </vt:lpstr>
      <vt:lpstr>Why Other Data Formats?</vt:lpstr>
      <vt:lpstr>RSS: An XML-based Feed Data Structure</vt:lpstr>
      <vt:lpstr>RSS Schema, with a four-layer structure</vt:lpstr>
      <vt:lpstr>An Example of RSS Document</vt:lpstr>
      <vt:lpstr>An Example of RSS Document (contd.)</vt:lpstr>
      <vt:lpstr>An Example of RSS Document (contd.)</vt:lpstr>
      <vt:lpstr>Atom</vt:lpstr>
      <vt:lpstr>Atom Schema, with a three-layer structure</vt:lpstr>
      <vt:lpstr>Feeds Applications: ASU Feed</vt:lpstr>
      <vt:lpstr>Feeds Applications: New York Times</vt:lpstr>
      <vt:lpstr>What is a Mashup? https://en.wikipedia.org/wiki/Mashup_(web_application_hybrid)</vt:lpstr>
      <vt:lpstr>Mashup Ideas</vt:lpstr>
      <vt:lpstr>Widgets: A simpler Version of Mashups</vt:lpstr>
      <vt:lpstr>Mashup Applications: HousingMaps</vt:lpstr>
      <vt:lpstr>JSON (JavaScript Object Notation) </vt:lpstr>
      <vt:lpstr>JSON (JavaScript Object Notation) </vt:lpstr>
      <vt:lpstr>JSON Number and Object Format</vt:lpstr>
      <vt:lpstr>JSON Array</vt:lpstr>
      <vt:lpstr>XML vs. JSON</vt:lpstr>
      <vt:lpstr>Processing RSS, Atom, and JSON Data Example</vt:lpstr>
      <vt:lpstr>JSON Object Defined for IoT Communication Discussed in more detail in Text Chapter 9</vt:lpstr>
      <vt:lpstr>Where are RSS, Atom, and JSON used?</vt:lpstr>
      <vt:lpstr>Multiple Choice Check</vt:lpstr>
      <vt:lpstr>HTTP (Hypertext Transfer Protocol) Operations and SOAP over HTTP</vt:lpstr>
      <vt:lpstr>HTTP (Version 1.1)</vt:lpstr>
      <vt:lpstr>HTTP Methods</vt:lpstr>
      <vt:lpstr>HTTP Methods (contd.)</vt:lpstr>
      <vt:lpstr>HTTP Methods (contd.)</vt:lpstr>
      <vt:lpstr>HTTP Methods (contd.)</vt:lpstr>
      <vt:lpstr>HTTP Method Response Codes</vt:lpstr>
      <vt:lpstr>HTTP Methods vs. RESTful Services</vt:lpstr>
      <vt:lpstr>SOAP Over HTTP </vt:lpstr>
      <vt:lpstr>SOAP: Simple Object Access Protocol </vt:lpstr>
      <vt:lpstr>SOAP Example: Travel Itinerary</vt:lpstr>
      <vt:lpstr>SOAP Example: Travel Itinerary</vt:lpstr>
      <vt:lpstr>Example of SOAP Over HTTP with a return value</vt:lpstr>
      <vt:lpstr>Example of SOAP Over HTTP,  without a return value</vt:lpstr>
      <vt:lpstr>Intro to Ontology languages: Complex XML For machine learning and semantic Web</vt:lpstr>
      <vt:lpstr>XML Related Technologies (RDF and OWL)</vt:lpstr>
      <vt:lpstr>Semantic Web (Web 3.0) and Ontology</vt:lpstr>
      <vt:lpstr>Ontology Language for Knowledge Representation</vt:lpstr>
      <vt:lpstr>Semantic Web Language Stack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194</cp:revision>
  <cp:lastPrinted>2021-10-18T07:27:50Z</cp:lastPrinted>
  <dcterms:created xsi:type="dcterms:W3CDTF">2021-10-12T10:09:12Z</dcterms:created>
  <dcterms:modified xsi:type="dcterms:W3CDTF">2023-03-14T05:20:17Z</dcterms:modified>
</cp:coreProperties>
</file>