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53" r:id="rId3"/>
    <p:sldId id="545" r:id="rId4"/>
    <p:sldId id="296" r:id="rId5"/>
    <p:sldId id="463" r:id="rId6"/>
    <p:sldId id="465" r:id="rId7"/>
    <p:sldId id="694" r:id="rId8"/>
    <p:sldId id="709" r:id="rId9"/>
    <p:sldId id="693" r:id="rId10"/>
    <p:sldId id="471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70" r:id="rId22"/>
    <p:sldId id="703" r:id="rId23"/>
    <p:sldId id="704" r:id="rId24"/>
    <p:sldId id="705" r:id="rId25"/>
    <p:sldId id="669" r:id="rId26"/>
    <p:sldId id="702" r:id="rId27"/>
    <p:sldId id="696" r:id="rId28"/>
    <p:sldId id="697" r:id="rId29"/>
    <p:sldId id="698" r:id="rId30"/>
    <p:sldId id="699" r:id="rId31"/>
    <p:sldId id="700" r:id="rId32"/>
    <p:sldId id="706" r:id="rId33"/>
    <p:sldId id="701" r:id="rId34"/>
    <p:sldId id="708" r:id="rId35"/>
    <p:sldId id="721" r:id="rId36"/>
    <p:sldId id="710" r:id="rId37"/>
    <p:sldId id="711" r:id="rId38"/>
    <p:sldId id="712" r:id="rId39"/>
    <p:sldId id="713" r:id="rId40"/>
    <p:sldId id="714" r:id="rId41"/>
    <p:sldId id="715" r:id="rId42"/>
    <p:sldId id="720" r:id="rId43"/>
    <p:sldId id="716" r:id="rId44"/>
    <p:sldId id="717" r:id="rId45"/>
    <p:sldId id="999" r:id="rId46"/>
    <p:sldId id="707" r:id="rId47"/>
    <p:sldId id="738" r:id="rId48"/>
    <p:sldId id="731" r:id="rId49"/>
    <p:sldId id="736" r:id="rId50"/>
    <p:sldId id="724" r:id="rId51"/>
    <p:sldId id="730" r:id="rId52"/>
    <p:sldId id="739" r:id="rId53"/>
    <p:sldId id="732" r:id="rId54"/>
    <p:sldId id="725" r:id="rId55"/>
    <p:sldId id="722" r:id="rId56"/>
    <p:sldId id="723" r:id="rId57"/>
    <p:sldId id="734" r:id="rId58"/>
    <p:sldId id="733" r:id="rId59"/>
    <p:sldId id="735" r:id="rId60"/>
    <p:sldId id="726" r:id="rId61"/>
    <p:sldId id="727" r:id="rId62"/>
    <p:sldId id="72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6B2D0C-F11F-46E2-AD93-F25A8C239703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0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4F3239-FAB7-454B-9943-B371A3B31FB0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1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93B10A-F72E-46B5-8422-435558A1104D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95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455C9C-AD7A-4713-9633-6169F6243A34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6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408269-0514-4CC6-9484-77E37C29882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7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59CA6D-0015-4EBE-BA69-B5FD38618E0E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0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ACABA9-FC52-438D-8D20-FDABD794D354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6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9B1F03-45F4-437B-B8D0-D7A55C50CFF2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17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F26396-4067-48A2-90D3-2885ADD3B4C9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56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B704B-67B5-4A1D-9D47-557FC20F7E5B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2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D26001-FAC3-45A6-8083-69F5203E62B1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0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DB861D-5F7F-40A1-A81F-163E3AFA7C3D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1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CE58D1-44FE-41CC-97FF-6DE6C0109E3E}" type="slidenum">
              <a:rPr lang="en-US" b="0" smtClean="0">
                <a:latin typeface="Arial" pitchFamily="34" charset="0"/>
              </a:rPr>
              <a:pPr/>
              <a:t>32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0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2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9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3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CF881A-0E41-4AF3-931F-A1754726E7B9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82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7BFC15-45DB-422F-8ABF-34B5BBA0A4B8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2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7386A-31E3-4986-A3BA-0A092AA9D0BD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9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0C4A15-9B81-4BF3-A6E2-C394C3956D71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55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B62939-1B50-438E-942A-B73060DDBEB5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ervices/WcfRestService4/Service1/PiValue" TargetMode="External"/><Relationship Id="rId2" Type="http://schemas.openxmlformats.org/officeDocument/2006/relationships/hyperlink" Target="http://neptune.fulton.ad.asu.edu/WSRepository/Services/WcfRestService4/Service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venus.eas.asu.edu/WSRepository/Services/WcfRestService4/Service1/add2?x=15&amp;y=17" TargetMode="External"/><Relationship Id="rId4" Type="http://schemas.openxmlformats.org/officeDocument/2006/relationships/hyperlink" Target="http://venus.sod.asu.edu/WSRepository/Services/WcfRestService4/Service1/AbsValue?x=-12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venus.eas.asu.edu/WSRepository/Services/RandomString/Service.svc/GetRandomString/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us.sod.asu.edu/WSRepository/Webapis/HelloWebApi/api/hello" TargetMode="External"/><Relationship Id="rId5" Type="http://schemas.openxmlformats.org/officeDocument/2006/relationships/hyperlink" Target="https://localhost:44379/" TargetMode="Externa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grpc/grpc-start?view=aspnetcore-5.0&amp;tabs=visual-studi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Service-Oriented 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B87BA-67C6-45C2-B34E-578054A9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11" y="1213408"/>
            <a:ext cx="5524364" cy="2757646"/>
          </a:xfrm>
          <a:prstGeom prst="rect">
            <a:avLst/>
          </a:prstGeom>
        </p:spPr>
      </p:pic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BE4EE8-DD38-4885-9759-AE6C176CA858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10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359103" y="161926"/>
            <a:ext cx="80629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tx2"/>
                </a:solidFill>
                <a:latin typeface="Candara" panose="020E0502030303020204" pitchFamily="34" charset="0"/>
                <a:cs typeface="Times New Roman" pitchFamily="18" charset="0"/>
              </a:rPr>
              <a:t>Viewing and Testing a .</a:t>
            </a:r>
            <a:r>
              <a:rPr lang="en-US" sz="3000" b="1">
                <a:solidFill>
                  <a:schemeClr val="tx2"/>
                </a:solidFill>
                <a:latin typeface="Candara" panose="020E0502030303020204" pitchFamily="34" charset="0"/>
                <a:cs typeface="Times New Roman" pitchFamily="18" charset="0"/>
              </a:rPr>
              <a:t>svc service</a:t>
            </a:r>
            <a:endParaRPr lang="en-US" sz="3000" b="1" dirty="0">
              <a:solidFill>
                <a:schemeClr val="tx2"/>
              </a:solidFill>
              <a:latin typeface="Candara" panose="020E0502030303020204" pitchFamily="34" charset="0"/>
              <a:cs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524001" y="31952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524001" y="3138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524001" y="3138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551370" y="1268698"/>
            <a:ext cx="431988" cy="3035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196873" y="2956289"/>
            <a:ext cx="55272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7572" y="879176"/>
            <a:ext cx="8517075" cy="329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andara" panose="020E0502030303020204" pitchFamily="34" charset="0"/>
                <a:cs typeface="Times New Roman" pitchFamily="18" charset="0"/>
              </a:rPr>
              <a:t>(1) In Visual Studio, right click service file “Service1.svc” and choose: View in Browser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D38C14-E996-4E8E-A7C0-94C4291BA188}"/>
              </a:ext>
            </a:extLst>
          </p:cNvPr>
          <p:cNvSpPr/>
          <p:nvPr/>
        </p:nvSpPr>
        <p:spPr>
          <a:xfrm>
            <a:off x="1694091" y="3643272"/>
            <a:ext cx="7149395" cy="3277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andara" panose="020E0502030303020204" pitchFamily="34" charset="0"/>
                <a:cs typeface="Times New Roman" pitchFamily="18" charset="0"/>
              </a:rPr>
              <a:t>(2) In Visual Studio, Menu: Debug </a:t>
            </a:r>
            <a:r>
              <a:rPr lang="en-US" b="1" dirty="0">
                <a:solidFill>
                  <a:schemeClr val="tx2"/>
                </a:solidFill>
                <a:latin typeface="Candara" panose="020E0502030303020204" pitchFamily="34" charset="0"/>
                <a:cs typeface="Times New Roman" pitchFamily="18" charset="0"/>
                <a:sym typeface="Wingdings" panose="05000000000000000000" pitchFamily="2" charset="2"/>
              </a:rPr>
              <a:t> Start Without Debugging</a:t>
            </a:r>
            <a:endParaRPr lang="en-US" b="1" dirty="0">
              <a:solidFill>
                <a:schemeClr val="tx2"/>
              </a:solidFill>
              <a:latin typeface="Candara" panose="020E0502030303020204" pitchFamily="34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2848A-7F45-47E2-9D80-38D15C9F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351" y="4026345"/>
            <a:ext cx="7485333" cy="2753533"/>
          </a:xfrm>
          <a:prstGeom prst="rect">
            <a:avLst/>
          </a:prstGeom>
        </p:spPr>
      </p:pic>
      <p:sp>
        <p:nvSpPr>
          <p:cNvPr id="18" name="AutoShape 7">
            <a:extLst>
              <a:ext uri="{FF2B5EF4-FFF2-40B4-BE49-F238E27FC236}">
                <a16:creationId xmlns:a16="http://schemas.microsoft.com/office/drawing/2014/main" id="{520C6A30-DF06-4B4B-83AD-A53482F284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411" y="5682429"/>
            <a:ext cx="393538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4B07E47B-23F7-4C54-ACF5-15BB196CA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427" y="5258557"/>
            <a:ext cx="32696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B39745F-0C25-4E37-A4A9-FC55F9CB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56" y="5502416"/>
            <a:ext cx="32696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2C02C0-EE95-4490-BC61-43628A7738D8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WSDL: </a:t>
            </a:r>
            <a:r>
              <a:rPr lang="en-US" altLang="zh-CN" sz="3200" dirty="0">
                <a:ea typeface="宋体" pitchFamily="2" charset="-122"/>
              </a:rPr>
              <a:t>Web Service Description Language</a:t>
            </a:r>
            <a:endParaRPr lang="en-US" sz="3200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315" y="1195057"/>
            <a:ext cx="10755517" cy="498629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WSDL is an industry-wide standard backed by MS, IBM, Oracle, AWS,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WSDL is used for describing Web services, including four critical aspects of Web services:</a:t>
            </a:r>
            <a:endParaRPr lang="en-GB" sz="2400" dirty="0"/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Functionality description </a:t>
            </a:r>
            <a:r>
              <a:rPr lang="en-GB" dirty="0"/>
              <a:t>of services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Contract </a:t>
            </a:r>
            <a:r>
              <a:rPr lang="en-GB" dirty="0"/>
              <a:t>of parameter types and return type of the function (service) calls;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Binding</a:t>
            </a:r>
            <a:r>
              <a:rPr lang="en-GB" dirty="0"/>
              <a:t>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Address</a:t>
            </a:r>
            <a:r>
              <a:rPr lang="en-GB" dirty="0"/>
              <a:t> information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three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can be searched, matched with the requirement.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provides the remote call detail.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BC2817-0E97-477B-AA28-BE26D269811C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12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9299" y="152400"/>
            <a:ext cx="10202501" cy="609600"/>
          </a:xfrm>
        </p:spPr>
        <p:txBody>
          <a:bodyPr/>
          <a:lstStyle/>
          <a:p>
            <a:pPr eaLnBrk="1" hangingPunct="1"/>
            <a:r>
              <a:rPr lang="en-US" sz="2800" dirty="0"/>
              <a:t>Logical Structure of WSDL Document’s Elements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060700" y="1455348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30588" y="2217348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(URL)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322888" y="2536436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. . .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430588" y="2826948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(soap)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3430588" y="35889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portType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3430588" y="4198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operation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4497388" y="48081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in</a:t>
            </a: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4497388" y="6103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cxnSp>
        <p:nvCxnSpPr>
          <p:cNvPr id="29708" name="AutoShape 14"/>
          <p:cNvCxnSpPr>
            <a:cxnSpLocks noChangeShapeType="1"/>
            <a:stCxn id="29703" idx="2"/>
            <a:endCxn id="29704" idx="0"/>
          </p:cNvCxnSpPr>
          <p:nvPr/>
        </p:nvCxnSpPr>
        <p:spPr bwMode="auto">
          <a:xfrm>
            <a:off x="4116388" y="336034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5"/>
          <p:cNvCxnSpPr>
            <a:cxnSpLocks noChangeShapeType="1"/>
            <a:stCxn id="29705" idx="2"/>
            <a:endCxn id="29712" idx="1"/>
          </p:cNvCxnSpPr>
          <p:nvPr/>
        </p:nvCxnSpPr>
        <p:spPr bwMode="auto">
          <a:xfrm rot="16200000" flipH="1">
            <a:off x="3640138" y="5055798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6"/>
          <p:cNvCxnSpPr>
            <a:cxnSpLocks noChangeShapeType="1"/>
            <a:stCxn id="29705" idx="2"/>
            <a:endCxn id="29706" idx="1"/>
          </p:cNvCxnSpPr>
          <p:nvPr/>
        </p:nvCxnSpPr>
        <p:spPr bwMode="auto">
          <a:xfrm rot="16200000" flipH="1">
            <a:off x="4097338" y="4598598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4497388" y="51891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4497388" y="5722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out</a:t>
            </a:r>
          </a:p>
        </p:txBody>
      </p:sp>
      <p:sp>
        <p:nvSpPr>
          <p:cNvPr id="29713" name="Line 21"/>
          <p:cNvSpPr>
            <a:spLocks noChangeShapeType="1"/>
          </p:cNvSpPr>
          <p:nvPr/>
        </p:nvSpPr>
        <p:spPr bwMode="auto">
          <a:xfrm>
            <a:off x="4116388" y="19125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14" name="Text Box 23"/>
          <p:cNvSpPr txBox="1">
            <a:spLocks noChangeArrowheads="1"/>
          </p:cNvSpPr>
          <p:nvPr/>
        </p:nvSpPr>
        <p:spPr bwMode="auto">
          <a:xfrm>
            <a:off x="4802189" y="2217348"/>
            <a:ext cx="1165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endpoints</a:t>
            </a:r>
          </a:p>
        </p:txBody>
      </p:sp>
      <p:sp>
        <p:nvSpPr>
          <p:cNvPr id="29715" name="Rectangle 24"/>
          <p:cNvSpPr>
            <a:spLocks noChangeArrowheads="1"/>
          </p:cNvSpPr>
          <p:nvPr/>
        </p:nvSpPr>
        <p:spPr bwMode="auto">
          <a:xfrm>
            <a:off x="6402388" y="2217348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(URL)</a:t>
            </a:r>
          </a:p>
        </p:txBody>
      </p:sp>
      <p:sp>
        <p:nvSpPr>
          <p:cNvPr id="29716" name="Rectangle 25"/>
          <p:cNvSpPr>
            <a:spLocks noChangeArrowheads="1"/>
          </p:cNvSpPr>
          <p:nvPr/>
        </p:nvSpPr>
        <p:spPr bwMode="auto">
          <a:xfrm>
            <a:off x="6402388" y="2826948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(soap)</a:t>
            </a:r>
          </a:p>
        </p:txBody>
      </p:sp>
      <p:cxnSp>
        <p:nvCxnSpPr>
          <p:cNvPr id="29717" name="AutoShape 30"/>
          <p:cNvCxnSpPr>
            <a:cxnSpLocks noChangeShapeType="1"/>
            <a:stCxn id="29716" idx="2"/>
            <a:endCxn id="29722" idx="0"/>
          </p:cNvCxnSpPr>
          <p:nvPr/>
        </p:nvCxnSpPr>
        <p:spPr bwMode="auto">
          <a:xfrm>
            <a:off x="7088188" y="336034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Line 36"/>
          <p:cNvSpPr>
            <a:spLocks noChangeShapeType="1"/>
          </p:cNvSpPr>
          <p:nvPr/>
        </p:nvSpPr>
        <p:spPr bwMode="auto">
          <a:xfrm>
            <a:off x="7088188" y="19125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19" name="Text Box 38"/>
          <p:cNvSpPr txBox="1">
            <a:spLocks noChangeArrowheads="1"/>
          </p:cNvSpPr>
          <p:nvPr/>
        </p:nvSpPr>
        <p:spPr bwMode="auto">
          <a:xfrm>
            <a:off x="6167438" y="4808149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. . .</a:t>
            </a:r>
          </a:p>
        </p:txBody>
      </p:sp>
      <p:sp>
        <p:nvSpPr>
          <p:cNvPr id="29720" name="Rectangle 39"/>
          <p:cNvSpPr>
            <a:spLocks noChangeArrowheads="1"/>
          </p:cNvSpPr>
          <p:nvPr/>
        </p:nvSpPr>
        <p:spPr bwMode="auto">
          <a:xfrm>
            <a:off x="3060700" y="998148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definitions</a:t>
            </a:r>
            <a:r>
              <a:rPr lang="en-US">
                <a:latin typeface="Candara" panose="020E0502030303020204" pitchFamily="34" charset="0"/>
              </a:rPr>
              <a:t>, with a name and namespaces used</a:t>
            </a: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 </a:t>
            </a:r>
          </a:p>
        </p:txBody>
      </p:sp>
      <p:cxnSp>
        <p:nvCxnSpPr>
          <p:cNvPr id="29721" name="AutoShape 40"/>
          <p:cNvCxnSpPr>
            <a:cxnSpLocks noChangeShapeType="1"/>
            <a:stCxn id="29704" idx="2"/>
            <a:endCxn id="29705" idx="0"/>
          </p:cNvCxnSpPr>
          <p:nvPr/>
        </p:nvCxnSpPr>
        <p:spPr bwMode="auto">
          <a:xfrm>
            <a:off x="4116388" y="396994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Rectangle 41"/>
          <p:cNvSpPr>
            <a:spLocks noChangeArrowheads="1"/>
          </p:cNvSpPr>
          <p:nvPr/>
        </p:nvSpPr>
        <p:spPr bwMode="auto">
          <a:xfrm>
            <a:off x="6402388" y="35889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portType</a:t>
            </a:r>
          </a:p>
        </p:txBody>
      </p:sp>
      <p:sp>
        <p:nvSpPr>
          <p:cNvPr id="29723" name="Rectangle 42"/>
          <p:cNvSpPr>
            <a:spLocks noChangeArrowheads="1"/>
          </p:cNvSpPr>
          <p:nvPr/>
        </p:nvSpPr>
        <p:spPr bwMode="auto">
          <a:xfrm>
            <a:off x="6402388" y="4198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operation</a:t>
            </a:r>
          </a:p>
        </p:txBody>
      </p:sp>
      <p:sp>
        <p:nvSpPr>
          <p:cNvPr id="29724" name="Rectangle 43"/>
          <p:cNvSpPr>
            <a:spLocks noChangeArrowheads="1"/>
          </p:cNvSpPr>
          <p:nvPr/>
        </p:nvSpPr>
        <p:spPr bwMode="auto">
          <a:xfrm>
            <a:off x="7469188" y="48081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in</a:t>
            </a:r>
          </a:p>
        </p:txBody>
      </p:sp>
      <p:sp>
        <p:nvSpPr>
          <p:cNvPr id="29725" name="Rectangle 44"/>
          <p:cNvSpPr>
            <a:spLocks noChangeArrowheads="1"/>
          </p:cNvSpPr>
          <p:nvPr/>
        </p:nvSpPr>
        <p:spPr bwMode="auto">
          <a:xfrm>
            <a:off x="7469188" y="6103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cxnSp>
        <p:nvCxnSpPr>
          <p:cNvPr id="29726" name="AutoShape 45"/>
          <p:cNvCxnSpPr>
            <a:cxnSpLocks noChangeShapeType="1"/>
            <a:stCxn id="29723" idx="2"/>
            <a:endCxn id="29729" idx="1"/>
          </p:cNvCxnSpPr>
          <p:nvPr/>
        </p:nvCxnSpPr>
        <p:spPr bwMode="auto">
          <a:xfrm rot="16200000" flipH="1">
            <a:off x="6611938" y="5055798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46"/>
          <p:cNvCxnSpPr>
            <a:cxnSpLocks noChangeShapeType="1"/>
            <a:stCxn id="29723" idx="2"/>
            <a:endCxn id="29724" idx="1"/>
          </p:cNvCxnSpPr>
          <p:nvPr/>
        </p:nvCxnSpPr>
        <p:spPr bwMode="auto">
          <a:xfrm rot="16200000" flipH="1">
            <a:off x="7069138" y="4598598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8" name="Rectangle 47"/>
          <p:cNvSpPr>
            <a:spLocks noChangeArrowheads="1"/>
          </p:cNvSpPr>
          <p:nvPr/>
        </p:nvSpPr>
        <p:spPr bwMode="auto">
          <a:xfrm>
            <a:off x="7469188" y="51891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sp>
        <p:nvSpPr>
          <p:cNvPr id="29729" name="Rectangle 48"/>
          <p:cNvSpPr>
            <a:spLocks noChangeArrowheads="1"/>
          </p:cNvSpPr>
          <p:nvPr/>
        </p:nvSpPr>
        <p:spPr bwMode="auto">
          <a:xfrm>
            <a:off x="7469188" y="5722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out</a:t>
            </a:r>
          </a:p>
        </p:txBody>
      </p:sp>
      <p:cxnSp>
        <p:nvCxnSpPr>
          <p:cNvPr id="29730" name="AutoShape 49"/>
          <p:cNvCxnSpPr>
            <a:cxnSpLocks noChangeShapeType="1"/>
            <a:stCxn id="29722" idx="2"/>
            <a:endCxn id="29723" idx="0"/>
          </p:cNvCxnSpPr>
          <p:nvPr/>
        </p:nvCxnSpPr>
        <p:spPr bwMode="auto">
          <a:xfrm>
            <a:off x="7088188" y="396994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8688388" y="2479286"/>
            <a:ext cx="1219200" cy="762000"/>
          </a:xfrm>
          <a:prstGeom prst="wedgeRoundRectCallout">
            <a:avLst>
              <a:gd name="adj1" fmla="val -132264"/>
              <a:gd name="adj2" fmla="val -466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Multiple  methods</a:t>
            </a:r>
          </a:p>
        </p:txBody>
      </p: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1993900" y="3452237"/>
            <a:ext cx="1066800" cy="995363"/>
          </a:xfrm>
          <a:prstGeom prst="wedgeRoundRectCallout">
            <a:avLst>
              <a:gd name="adj1" fmla="val 94982"/>
              <a:gd name="adj2" fmla="val 4008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Method name of the class</a:t>
            </a:r>
          </a:p>
        </p:txBody>
      </p:sp>
      <p:sp>
        <p:nvSpPr>
          <p:cNvPr id="38" name="Rounded Rectangular Callout 37"/>
          <p:cNvSpPr>
            <a:spLocks noChangeArrowheads="1"/>
          </p:cNvSpPr>
          <p:nvPr/>
        </p:nvSpPr>
        <p:spPr bwMode="auto">
          <a:xfrm>
            <a:off x="1993900" y="4498586"/>
            <a:ext cx="1218090" cy="995362"/>
          </a:xfrm>
          <a:prstGeom prst="wedgeRoundRectCallout">
            <a:avLst>
              <a:gd name="adj1" fmla="val 140696"/>
              <a:gd name="adj2" fmla="val -81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Method parameter types</a:t>
            </a:r>
          </a:p>
        </p:txBody>
      </p:sp>
      <p:sp>
        <p:nvSpPr>
          <p:cNvPr id="39" name="Rounded Rectangular Callout 38"/>
          <p:cNvSpPr>
            <a:spLocks noChangeArrowheads="1"/>
          </p:cNvSpPr>
          <p:nvPr/>
        </p:nvSpPr>
        <p:spPr bwMode="auto">
          <a:xfrm>
            <a:off x="1993900" y="5554274"/>
            <a:ext cx="1369880" cy="739775"/>
          </a:xfrm>
          <a:prstGeom prst="wedgeRoundRectCallout">
            <a:avLst>
              <a:gd name="adj1" fmla="val 127845"/>
              <a:gd name="adj2" fmla="val -1242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Method return type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773988" y="1455348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42" name="Rounded Rectangular Callout 41"/>
          <p:cNvSpPr>
            <a:spLocks noChangeArrowheads="1"/>
          </p:cNvSpPr>
          <p:nvPr/>
        </p:nvSpPr>
        <p:spPr bwMode="auto">
          <a:xfrm>
            <a:off x="1770063" y="1225161"/>
            <a:ext cx="982662" cy="381000"/>
          </a:xfrm>
          <a:prstGeom prst="wedgeRoundRectCallout">
            <a:avLst>
              <a:gd name="adj1" fmla="val 124903"/>
              <a:gd name="adj2" fmla="val 74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A class</a:t>
            </a:r>
          </a:p>
        </p:txBody>
      </p:sp>
      <p:sp>
        <p:nvSpPr>
          <p:cNvPr id="43" name="Rounded Rectangular Callout 42"/>
          <p:cNvSpPr>
            <a:spLocks noChangeArrowheads="1"/>
          </p:cNvSpPr>
          <p:nvPr/>
        </p:nvSpPr>
        <p:spPr bwMode="auto">
          <a:xfrm>
            <a:off x="9056688" y="1098162"/>
            <a:ext cx="1807470" cy="668337"/>
          </a:xfrm>
          <a:prstGeom prst="wedgeRoundRectCallout">
            <a:avLst>
              <a:gd name="adj1" fmla="val -68431"/>
              <a:gd name="adj2" fmla="val 37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 namespace of classes</a:t>
            </a:r>
          </a:p>
        </p:txBody>
      </p:sp>
      <p:sp>
        <p:nvSpPr>
          <p:cNvPr id="44" name="Rounded Rectangular Callout 43"/>
          <p:cNvSpPr>
            <a:spLocks noChangeArrowheads="1"/>
          </p:cNvSpPr>
          <p:nvPr/>
        </p:nvSpPr>
        <p:spPr bwMode="auto">
          <a:xfrm>
            <a:off x="1796210" y="1876825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A</a:t>
            </a:r>
            <a:r>
              <a:rPr lang="en-US" dirty="0">
                <a:latin typeface="Candara" panose="020E0502030303020204" pitchFamily="34" charset="0"/>
              </a:rPr>
              <a:t>ddress</a:t>
            </a:r>
          </a:p>
        </p:txBody>
      </p:sp>
      <p:sp>
        <p:nvSpPr>
          <p:cNvPr id="45" name="Rounded Rectangular Callout 44"/>
          <p:cNvSpPr>
            <a:spLocks noChangeArrowheads="1"/>
          </p:cNvSpPr>
          <p:nvPr/>
        </p:nvSpPr>
        <p:spPr bwMode="auto">
          <a:xfrm>
            <a:off x="1831042" y="2488140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B</a:t>
            </a:r>
            <a:r>
              <a:rPr lang="en-US" dirty="0">
                <a:latin typeface="Candara" panose="020E0502030303020204" pitchFamily="34" charset="0"/>
              </a:rPr>
              <a:t>inding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50597" y="3779448"/>
            <a:ext cx="400110" cy="2324100"/>
            <a:chOff x="26597" y="3924300"/>
            <a:chExt cx="400110" cy="2324100"/>
          </a:xfrm>
        </p:grpSpPr>
        <p:sp>
          <p:nvSpPr>
            <p:cNvPr id="4" name="Left Brace 3"/>
            <p:cNvSpPr/>
            <p:nvPr/>
          </p:nvSpPr>
          <p:spPr bwMode="auto">
            <a:xfrm>
              <a:off x="201765" y="3924300"/>
              <a:ext cx="196010" cy="23241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-335361" y="4960365"/>
              <a:ext cx="112402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C</a:t>
              </a:r>
              <a:r>
                <a:rPr lang="en-US" sz="2000" dirty="0">
                  <a:latin typeface="Candara" panose="020E0502030303020204" pitchFamily="34" charset="0"/>
                </a:rPr>
                <a:t>ontract</a:t>
              </a:r>
              <a:endParaRPr lang="en-US" sz="2400" dirty="0">
                <a:latin typeface="Candara" panose="020E0502030303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3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A0FC27-A5B8-4D6D-BA39-78DFF1BBB760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WSDL Example: Get Stock Quote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example shows the WSDL definition of a simple service providing stock quotes. </a:t>
            </a:r>
          </a:p>
          <a:p>
            <a:pPr eaLnBrk="1" hangingPunct="1"/>
            <a:r>
              <a:rPr lang="en-US" dirty="0"/>
              <a:t>The service supports a single </a:t>
            </a:r>
            <a:r>
              <a:rPr lang="en-US" b="1" dirty="0"/>
              <a:t>operation</a:t>
            </a:r>
            <a:r>
              <a:rPr lang="en-US" dirty="0"/>
              <a:t> called </a:t>
            </a:r>
            <a:r>
              <a:rPr lang="en-US" dirty="0" err="1"/>
              <a:t>GetLastTradePrice</a:t>
            </a:r>
            <a:r>
              <a:rPr lang="en-US" dirty="0"/>
              <a:t>, which is deployed using the SOAP protocol over HTTP. </a:t>
            </a:r>
          </a:p>
          <a:p>
            <a:pPr eaLnBrk="1" hangingPunct="1"/>
            <a:r>
              <a:rPr lang="en-US" dirty="0"/>
              <a:t>The request takes a string (</a:t>
            </a:r>
            <a:r>
              <a:rPr lang="en-US" b="1" dirty="0"/>
              <a:t>type</a:t>
            </a:r>
            <a:r>
              <a:rPr lang="en-US" dirty="0"/>
              <a:t>) as input, and returns the price as a float (</a:t>
            </a:r>
            <a:r>
              <a:rPr lang="en-US" b="1" dirty="0"/>
              <a:t>type</a:t>
            </a:r>
            <a:r>
              <a:rPr lang="en-US" dirty="0"/>
              <a:t>).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808191" y="5213639"/>
            <a:ext cx="3143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http://www.w3.org/TR/wsdl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35D254-F475-436A-878F-2E4D37426C11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14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3085" y="76200"/>
            <a:ext cx="10162515" cy="623888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WSDL Example: Organization of the Code</a:t>
            </a:r>
            <a:endParaRPr lang="en-US" sz="28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50292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&lt;?xml version="1.0"?&gt;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&lt;</a:t>
            </a:r>
            <a:r>
              <a:rPr lang="en-US" sz="2000" b="1" dirty="0"/>
              <a:t>definitions</a:t>
            </a:r>
            <a:r>
              <a:rPr lang="en-US" sz="2000" dirty="0"/>
              <a:t> name="</a:t>
            </a:r>
            <a:r>
              <a:rPr lang="en-US" sz="2000" dirty="0" err="1"/>
              <a:t>StockQuote</a:t>
            </a:r>
            <a:r>
              <a:rPr lang="en-US" sz="2000" dirty="0"/>
              <a:t>"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(namespaces used)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</a:t>
            </a:r>
            <a:r>
              <a:rPr lang="de-DE" sz="2000" dirty="0"/>
              <a:t>&lt;types&gt; ... </a:t>
            </a:r>
            <a:r>
              <a:rPr lang="en-US" sz="2000" dirty="0"/>
              <a:t>&lt;/types&gt;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&lt;messages&gt; … &lt;/messages&gt;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 &lt;</a:t>
            </a:r>
            <a:r>
              <a:rPr lang="en-US" sz="2000" dirty="0" err="1"/>
              <a:t>portType</a:t>
            </a:r>
            <a:r>
              <a:rPr lang="en-US" sz="2000" dirty="0"/>
              <a:t>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	 &lt;operation&gt; … &lt;/operation&gt;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&lt;/</a:t>
            </a:r>
            <a:r>
              <a:rPr lang="en-US" sz="2000" dirty="0" err="1"/>
              <a:t>portType</a:t>
            </a:r>
            <a:r>
              <a:rPr lang="en-US" sz="2000" dirty="0"/>
              <a:t>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&lt;binding&gt; … &lt;/binding&gt; 	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&lt;service&gt;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	&lt;port&gt; … &lt;/port&gt;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&lt;/service&gt;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&lt;/definitions&gt;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8486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(URL)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7409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. . .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8486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(soap)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8486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PortType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8486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Operation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9154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in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9154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cxnSp>
        <p:nvCxnSpPr>
          <p:cNvPr id="31756" name="AutoShape 12"/>
          <p:cNvCxnSpPr>
            <a:cxnSpLocks noChangeShapeType="1"/>
            <a:stCxn id="31751" idx="2"/>
            <a:endCxn id="31752" idx="0"/>
          </p:cNvCxnSpPr>
          <p:nvPr/>
        </p:nvCxnSpPr>
        <p:spPr bwMode="auto">
          <a:xfrm>
            <a:off x="85344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3"/>
          <p:cNvCxnSpPr>
            <a:cxnSpLocks noChangeShapeType="1"/>
            <a:stCxn id="31753" idx="2"/>
            <a:endCxn id="31760" idx="1"/>
          </p:cNvCxnSpPr>
          <p:nvPr/>
        </p:nvCxnSpPr>
        <p:spPr bwMode="auto">
          <a:xfrm rot="16200000" flipH="1">
            <a:off x="80581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4"/>
          <p:cNvCxnSpPr>
            <a:cxnSpLocks noChangeShapeType="1"/>
            <a:stCxn id="31753" idx="2"/>
            <a:endCxn id="31754" idx="1"/>
          </p:cNvCxnSpPr>
          <p:nvPr/>
        </p:nvCxnSpPr>
        <p:spPr bwMode="auto">
          <a:xfrm rot="16200000" flipH="1">
            <a:off x="85153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89154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89154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out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8534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31762" name="AutoShape 18"/>
          <p:cNvCxnSpPr>
            <a:cxnSpLocks noChangeShapeType="1"/>
            <a:stCxn id="31752" idx="2"/>
            <a:endCxn id="31753" idx="0"/>
          </p:cNvCxnSpPr>
          <p:nvPr/>
        </p:nvCxnSpPr>
        <p:spPr bwMode="auto">
          <a:xfrm>
            <a:off x="85344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7848600" y="1371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7848600" y="990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definitions</a:t>
            </a:r>
          </a:p>
        </p:txBody>
      </p:sp>
      <p:sp>
        <p:nvSpPr>
          <p:cNvPr id="501782" name="Freeform 22"/>
          <p:cNvSpPr>
            <a:spLocks/>
          </p:cNvSpPr>
          <p:nvPr/>
        </p:nvSpPr>
        <p:spPr bwMode="auto">
          <a:xfrm>
            <a:off x="3962400" y="1600200"/>
            <a:ext cx="3886200" cy="3505200"/>
          </a:xfrm>
          <a:custGeom>
            <a:avLst/>
            <a:gdLst>
              <a:gd name="T0" fmla="*/ 2147483647 w 2448"/>
              <a:gd name="T1" fmla="*/ 0 h 2208"/>
              <a:gd name="T2" fmla="*/ 2147483647 w 2448"/>
              <a:gd name="T3" fmla="*/ 0 h 2208"/>
              <a:gd name="T4" fmla="*/ 2147483647 w 2448"/>
              <a:gd name="T5" fmla="*/ 2147483647 h 2208"/>
              <a:gd name="T6" fmla="*/ 0 w 2448"/>
              <a:gd name="T7" fmla="*/ 2147483647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2208"/>
              <a:gd name="T14" fmla="*/ 2448 w 2448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2208">
                <a:moveTo>
                  <a:pt x="2448" y="0"/>
                </a:moveTo>
                <a:lnTo>
                  <a:pt x="1536" y="0"/>
                </a:lnTo>
                <a:lnTo>
                  <a:pt x="1536" y="2208"/>
                </a:lnTo>
                <a:lnTo>
                  <a:pt x="0" y="2208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3" name="Freeform 23"/>
          <p:cNvSpPr>
            <a:spLocks/>
          </p:cNvSpPr>
          <p:nvPr/>
        </p:nvSpPr>
        <p:spPr bwMode="auto">
          <a:xfrm>
            <a:off x="5105400" y="2362200"/>
            <a:ext cx="2743200" cy="3124200"/>
          </a:xfrm>
          <a:custGeom>
            <a:avLst/>
            <a:gdLst>
              <a:gd name="T0" fmla="*/ 2147483647 w 1728"/>
              <a:gd name="T1" fmla="*/ 0 h 1920"/>
              <a:gd name="T2" fmla="*/ 2147483647 w 1728"/>
              <a:gd name="T3" fmla="*/ 0 h 1920"/>
              <a:gd name="T4" fmla="*/ 2147483647 w 1728"/>
              <a:gd name="T5" fmla="*/ 2147483647 h 1920"/>
              <a:gd name="T6" fmla="*/ 0 w 1728"/>
              <a:gd name="T7" fmla="*/ 2147483647 h 192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920"/>
              <a:gd name="T14" fmla="*/ 1728 w 1728"/>
              <a:gd name="T15" fmla="*/ 1920 h 1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920">
                <a:moveTo>
                  <a:pt x="1728" y="0"/>
                </a:moveTo>
                <a:lnTo>
                  <a:pt x="864" y="0"/>
                </a:lnTo>
                <a:lnTo>
                  <a:pt x="864" y="1920"/>
                </a:lnTo>
                <a:lnTo>
                  <a:pt x="0" y="1920"/>
                </a:lnTo>
              </a:path>
            </a:pathLst>
          </a:custGeom>
          <a:noFill/>
          <a:ln w="19050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4" name="Freeform 24"/>
          <p:cNvSpPr>
            <a:spLocks/>
          </p:cNvSpPr>
          <p:nvPr/>
        </p:nvSpPr>
        <p:spPr bwMode="auto">
          <a:xfrm>
            <a:off x="5486400" y="2971800"/>
            <a:ext cx="2362200" cy="1752600"/>
          </a:xfrm>
          <a:custGeom>
            <a:avLst/>
            <a:gdLst>
              <a:gd name="T0" fmla="*/ 2147483647 w 1488"/>
              <a:gd name="T1" fmla="*/ 0 h 1152"/>
              <a:gd name="T2" fmla="*/ 2147483647 w 1488"/>
              <a:gd name="T3" fmla="*/ 0 h 1152"/>
              <a:gd name="T4" fmla="*/ 2147483647 w 1488"/>
              <a:gd name="T5" fmla="*/ 2147483647 h 1152"/>
              <a:gd name="T6" fmla="*/ 0 w 1488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152"/>
              <a:gd name="T14" fmla="*/ 1488 w 148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152">
                <a:moveTo>
                  <a:pt x="1488" y="0"/>
                </a:moveTo>
                <a:lnTo>
                  <a:pt x="672" y="0"/>
                </a:lnTo>
                <a:lnTo>
                  <a:pt x="672" y="1152"/>
                </a:lnTo>
                <a:lnTo>
                  <a:pt x="0" y="1152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5" name="Freeform 25"/>
          <p:cNvSpPr>
            <a:spLocks/>
          </p:cNvSpPr>
          <p:nvPr/>
        </p:nvSpPr>
        <p:spPr bwMode="auto">
          <a:xfrm>
            <a:off x="4191000" y="3505200"/>
            <a:ext cx="3657600" cy="152400"/>
          </a:xfrm>
          <a:custGeom>
            <a:avLst/>
            <a:gdLst>
              <a:gd name="T0" fmla="*/ 2147483647 w 2304"/>
              <a:gd name="T1" fmla="*/ 2147483647 h 96"/>
              <a:gd name="T2" fmla="*/ 2147483647 w 2304"/>
              <a:gd name="T3" fmla="*/ 2147483647 h 96"/>
              <a:gd name="T4" fmla="*/ 2147483647 w 2304"/>
              <a:gd name="T5" fmla="*/ 0 h 96"/>
              <a:gd name="T6" fmla="*/ 0 w 2304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96"/>
              <a:gd name="T14" fmla="*/ 2304 w 230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96">
                <a:moveTo>
                  <a:pt x="2304" y="96"/>
                </a:moveTo>
                <a:lnTo>
                  <a:pt x="1536" y="96"/>
                </a:lnTo>
                <a:lnTo>
                  <a:pt x="153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99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6" name="Freeform 26"/>
          <p:cNvSpPr>
            <a:spLocks/>
          </p:cNvSpPr>
          <p:nvPr/>
        </p:nvSpPr>
        <p:spPr bwMode="auto">
          <a:xfrm>
            <a:off x="5562600" y="4114800"/>
            <a:ext cx="2286000" cy="152400"/>
          </a:xfrm>
          <a:custGeom>
            <a:avLst/>
            <a:gdLst>
              <a:gd name="T0" fmla="*/ 2147483647 w 1440"/>
              <a:gd name="T1" fmla="*/ 2147483647 h 96"/>
              <a:gd name="T2" fmla="*/ 0 w 1440"/>
              <a:gd name="T3" fmla="*/ 2147483647 h 96"/>
              <a:gd name="T4" fmla="*/ 0 w 1440"/>
              <a:gd name="T5" fmla="*/ 0 h 96"/>
              <a:gd name="T6" fmla="*/ 0 60000 65536"/>
              <a:gd name="T7" fmla="*/ 0 60000 65536"/>
              <a:gd name="T8" fmla="*/ 0 60000 65536"/>
              <a:gd name="T9" fmla="*/ 0 w 1440"/>
              <a:gd name="T10" fmla="*/ 0 h 96"/>
              <a:gd name="T11" fmla="*/ 1440 w 144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96">
                <a:moveTo>
                  <a:pt x="144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7" name="Freeform 27"/>
          <p:cNvSpPr>
            <a:spLocks/>
          </p:cNvSpPr>
          <p:nvPr/>
        </p:nvSpPr>
        <p:spPr bwMode="auto">
          <a:xfrm>
            <a:off x="5029200" y="2743200"/>
            <a:ext cx="3886200" cy="2438400"/>
          </a:xfrm>
          <a:custGeom>
            <a:avLst/>
            <a:gdLst>
              <a:gd name="T0" fmla="*/ 2147483647 w 2688"/>
              <a:gd name="T1" fmla="*/ 2147483647 h 1296"/>
              <a:gd name="T2" fmla="*/ 2147483647 w 2688"/>
              <a:gd name="T3" fmla="*/ 2147483647 h 1296"/>
              <a:gd name="T4" fmla="*/ 2147483647 w 2688"/>
              <a:gd name="T5" fmla="*/ 0 h 1296"/>
              <a:gd name="T6" fmla="*/ 0 w 2688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296"/>
              <a:gd name="T14" fmla="*/ 2688 w 268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296">
                <a:moveTo>
                  <a:pt x="2688" y="1296"/>
                </a:moveTo>
                <a:lnTo>
                  <a:pt x="1248" y="1296"/>
                </a:lnTo>
                <a:lnTo>
                  <a:pt x="124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8" name="Freeform 28"/>
          <p:cNvSpPr>
            <a:spLocks/>
          </p:cNvSpPr>
          <p:nvPr/>
        </p:nvSpPr>
        <p:spPr bwMode="auto">
          <a:xfrm>
            <a:off x="6172200" y="3200400"/>
            <a:ext cx="2743200" cy="1752600"/>
          </a:xfrm>
          <a:custGeom>
            <a:avLst/>
            <a:gdLst>
              <a:gd name="T0" fmla="*/ 2147483647 w 1728"/>
              <a:gd name="T1" fmla="*/ 2147483647 h 1200"/>
              <a:gd name="T2" fmla="*/ 2147483647 w 1728"/>
              <a:gd name="T3" fmla="*/ 2147483647 h 1200"/>
              <a:gd name="T4" fmla="*/ 2147483647 w 1728"/>
              <a:gd name="T5" fmla="*/ 0 h 1200"/>
              <a:gd name="T6" fmla="*/ 0 w 172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200"/>
              <a:gd name="T14" fmla="*/ 1728 w 172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200">
                <a:moveTo>
                  <a:pt x="1728" y="1200"/>
                </a:moveTo>
                <a:lnTo>
                  <a:pt x="720" y="1200"/>
                </a:ln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5194301" y="1198563"/>
            <a:ext cx="2644775" cy="431800"/>
          </a:xfrm>
          <a:custGeom>
            <a:avLst/>
            <a:gdLst>
              <a:gd name="connsiteX0" fmla="*/ 2644346 w 2644346"/>
              <a:gd name="connsiteY0" fmla="*/ 0 h 432487"/>
              <a:gd name="connsiteX1" fmla="*/ 1161535 w 2644346"/>
              <a:gd name="connsiteY1" fmla="*/ 0 h 432487"/>
              <a:gd name="connsiteX2" fmla="*/ 0 w 2644346"/>
              <a:gd name="connsiteY2" fmla="*/ 432487 h 43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346" h="432487">
                <a:moveTo>
                  <a:pt x="2644346" y="0"/>
                </a:moveTo>
                <a:lnTo>
                  <a:pt x="1161535" y="0"/>
                </a:lnTo>
                <a:lnTo>
                  <a:pt x="0" y="432487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2" grpId="0" animBg="1"/>
      <p:bldP spid="501783" grpId="0" animBg="1"/>
      <p:bldP spid="501784" grpId="0" animBg="1"/>
      <p:bldP spid="501785" grpId="0" animBg="1"/>
      <p:bldP spid="501786" grpId="0" animBg="1"/>
      <p:bldP spid="501787" grpId="0" animBg="1"/>
      <p:bldP spid="501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61" name="AutoShape 9"/>
          <p:cNvSpPr>
            <a:spLocks noChangeArrowheads="1"/>
          </p:cNvSpPr>
          <p:nvPr/>
        </p:nvSpPr>
        <p:spPr bwMode="auto">
          <a:xfrm>
            <a:off x="5031795" y="954008"/>
            <a:ext cx="1030287" cy="685800"/>
          </a:xfrm>
          <a:prstGeom prst="wedgeRoundRectCallout">
            <a:avLst>
              <a:gd name="adj1" fmla="val -320872"/>
              <a:gd name="adj2" fmla="val 7841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Root node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6CBBDD-ACBF-4ED5-A948-69059CA16850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15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WSDL Code Example (Namespaces)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22" y="1231271"/>
            <a:ext cx="9899666" cy="341692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&lt;?xml version="1.0"?&gt;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&lt;</a:t>
            </a:r>
            <a:r>
              <a:rPr lang="en-US" sz="2400" b="1" dirty="0">
                <a:latin typeface="Arial" charset="0"/>
              </a:rPr>
              <a:t>definitions</a:t>
            </a:r>
            <a:r>
              <a:rPr lang="en-US" sz="2400" dirty="0">
                <a:latin typeface="Arial" charset="0"/>
              </a:rPr>
              <a:t> name="</a:t>
            </a:r>
            <a:r>
              <a:rPr lang="en-US" sz="2400" dirty="0" err="1">
                <a:latin typeface="Arial" charset="0"/>
              </a:rPr>
              <a:t>StockQuote</a:t>
            </a:r>
            <a:r>
              <a:rPr lang="en-US" sz="2400" dirty="0">
                <a:latin typeface="Arial" charset="0"/>
              </a:rPr>
              <a:t>" </a:t>
            </a:r>
            <a:r>
              <a:rPr lang="en-US" sz="2400" dirty="0" err="1">
                <a:latin typeface="Arial" charset="0"/>
              </a:rPr>
              <a:t>targetNamespace</a:t>
            </a:r>
            <a:r>
              <a:rPr lang="en-US" sz="2400" dirty="0">
                <a:latin typeface="Arial" charset="0"/>
              </a:rPr>
              <a:t>="http://example.com/</a:t>
            </a:r>
            <a:r>
              <a:rPr lang="en-US" sz="2400" dirty="0" err="1">
                <a:latin typeface="Arial" charset="0"/>
              </a:rPr>
              <a:t>stockquote.wsdl</a:t>
            </a:r>
            <a:r>
              <a:rPr lang="en-US" sz="2400" dirty="0">
                <a:latin typeface="Arial" charset="0"/>
              </a:rPr>
              <a:t>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tns</a:t>
            </a:r>
            <a:r>
              <a:rPr lang="en-US" sz="2400" dirty="0">
                <a:latin typeface="Arial" charset="0"/>
              </a:rPr>
              <a:t>="http://example.com/</a:t>
            </a:r>
            <a:r>
              <a:rPr lang="en-US" sz="2400" dirty="0" err="1">
                <a:latin typeface="Arial" charset="0"/>
              </a:rPr>
              <a:t>stockquote.wsdl</a:t>
            </a:r>
            <a:r>
              <a:rPr lang="en-US" sz="2400" dirty="0">
                <a:latin typeface="Arial" charset="0"/>
              </a:rPr>
              <a:t>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xmlns: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xsd1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="http://example.com/stockquote.xsd"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soap</a:t>
            </a:r>
            <a:r>
              <a:rPr lang="en-US" sz="2400" dirty="0">
                <a:latin typeface="Arial" charset="0"/>
              </a:rPr>
              <a:t>="http://schemas.xmlsoap.org/</a:t>
            </a:r>
            <a:r>
              <a:rPr lang="en-US" sz="2400" dirty="0" err="1">
                <a:latin typeface="Arial" charset="0"/>
              </a:rPr>
              <a:t>wsdl</a:t>
            </a:r>
            <a:r>
              <a:rPr lang="en-US" sz="2400" dirty="0">
                <a:latin typeface="Arial" charset="0"/>
              </a:rPr>
              <a:t>/soap/"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</a:t>
            </a:r>
            <a:r>
              <a:rPr lang="en-US" sz="2400" dirty="0">
                <a:latin typeface="Arial" charset="0"/>
              </a:rPr>
              <a:t>="http://schemas.xmlsoap.org/</a:t>
            </a:r>
            <a:r>
              <a:rPr lang="en-US" sz="2400" dirty="0" err="1">
                <a:latin typeface="Arial" charset="0"/>
              </a:rPr>
              <a:t>wsdl</a:t>
            </a:r>
            <a:r>
              <a:rPr lang="en-US" sz="2400" dirty="0">
                <a:latin typeface="Arial" charset="0"/>
              </a:rPr>
              <a:t>/"&gt;</a:t>
            </a: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4648200" y="5135861"/>
            <a:ext cx="1600200" cy="990600"/>
          </a:xfrm>
          <a:prstGeom prst="wedgeRoundRectCallout">
            <a:avLst>
              <a:gd name="adj1" fmla="val -87995"/>
              <a:gd name="adj2" fmla="val -655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Or, the types could be defined here</a:t>
            </a:r>
          </a:p>
        </p:txBody>
      </p:sp>
      <p:sp>
        <p:nvSpPr>
          <p:cNvPr id="484358" name="AutoShape 6"/>
          <p:cNvSpPr>
            <a:spLocks noChangeArrowheads="1"/>
          </p:cNvSpPr>
          <p:nvPr/>
        </p:nvSpPr>
        <p:spPr bwMode="auto">
          <a:xfrm>
            <a:off x="9032651" y="4246359"/>
            <a:ext cx="1644403" cy="1384802"/>
          </a:xfrm>
          <a:prstGeom prst="wedgeRoundRectCallout">
            <a:avLst>
              <a:gd name="adj1" fmla="val -101266"/>
              <a:gd name="adj2" fmla="val -11862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Put types definition in a separate page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00311" y="4660271"/>
            <a:ext cx="2455863" cy="1524000"/>
            <a:chOff x="336" y="2928"/>
            <a:chExt cx="1824" cy="960"/>
          </a:xfrm>
        </p:grpSpPr>
        <p:sp>
          <p:nvSpPr>
            <p:cNvPr id="32783" name="Rectangle 4"/>
            <p:cNvSpPr>
              <a:spLocks noChangeArrowheads="1"/>
            </p:cNvSpPr>
            <p:nvPr/>
          </p:nvSpPr>
          <p:spPr bwMode="auto">
            <a:xfrm>
              <a:off x="336" y="2928"/>
              <a:ext cx="1824" cy="960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473" name="Rectangle 7"/>
            <p:cNvSpPr>
              <a:spLocks noChangeArrowheads="1"/>
            </p:cNvSpPr>
            <p:nvPr/>
          </p:nvSpPr>
          <p:spPr bwMode="auto">
            <a:xfrm>
              <a:off x="432" y="2975"/>
              <a:ext cx="158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Candara" panose="020E0502030303020204" pitchFamily="34" charset="0"/>
                </a:rPr>
                <a:t>&lt;types&gt;</a:t>
              </a:r>
            </a:p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Candara" panose="020E0502030303020204" pitchFamily="34" charset="0"/>
                </a:rPr>
                <a:t>	...</a:t>
              </a:r>
            </a:p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ndara" panose="020E0502030303020204" pitchFamily="34" charset="0"/>
                </a:rPr>
                <a:t>&lt;/types&gt;</a:t>
              </a:r>
            </a:p>
          </p:txBody>
        </p:sp>
      </p:grpSp>
      <p:sp>
        <p:nvSpPr>
          <p:cNvPr id="484362" name="AutoShape 10"/>
          <p:cNvSpPr>
            <a:spLocks noChangeArrowheads="1"/>
          </p:cNvSpPr>
          <p:nvPr/>
        </p:nvSpPr>
        <p:spPr bwMode="auto">
          <a:xfrm>
            <a:off x="7082635" y="1028700"/>
            <a:ext cx="1587008" cy="952500"/>
          </a:xfrm>
          <a:prstGeom prst="wedgeRoundRectCallout">
            <a:avLst>
              <a:gd name="adj1" fmla="val -150934"/>
              <a:gd name="adj2" fmla="val 68608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Declare Namespaces and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qualifiers</a:t>
            </a: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1729457" y="2662850"/>
            <a:ext cx="5334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1865014" y="3166449"/>
            <a:ext cx="740743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1729457" y="3719482"/>
            <a:ext cx="751193" cy="27309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84368" name="Rectangle 16"/>
          <p:cNvSpPr>
            <a:spLocks noChangeArrowheads="1"/>
          </p:cNvSpPr>
          <p:nvPr/>
        </p:nvSpPr>
        <p:spPr bwMode="auto">
          <a:xfrm>
            <a:off x="6248400" y="6188075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84369" name="Text Box 17"/>
          <p:cNvSpPr txBox="1">
            <a:spLocks noChangeArrowheads="1"/>
          </p:cNvSpPr>
          <p:nvPr/>
        </p:nvSpPr>
        <p:spPr bwMode="auto">
          <a:xfrm>
            <a:off x="6934200" y="6155809"/>
            <a:ext cx="30396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Qualifiers to define the scope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913474" y="940711"/>
            <a:ext cx="1763580" cy="952500"/>
          </a:xfrm>
          <a:prstGeom prst="wedgeRoundRectCallout">
            <a:avLst>
              <a:gd name="adj1" fmla="val -73912"/>
              <a:gd name="adj2" fmla="val 2666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Namespaces link to external definitions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1" grpId="0" animBg="1"/>
      <p:bldP spid="484357" grpId="0" animBg="1"/>
      <p:bldP spid="484358" grpId="0" animBg="1"/>
      <p:bldP spid="484362" grpId="0" animBg="1"/>
      <p:bldP spid="484365" grpId="0" animBg="1"/>
      <p:bldP spid="484366" grpId="0" animBg="1"/>
      <p:bldP spid="484367" grpId="0" animBg="1"/>
      <p:bldP spid="484368" grpId="0" animBg="1"/>
      <p:bldP spid="484369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C393F-815D-4D69-8907-68BF12360101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WSDL Code Example (</a:t>
            </a: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689" y="1447800"/>
            <a:ext cx="10375271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</a:t>
            </a:r>
            <a:r>
              <a:rPr lang="de-DE" sz="2000" dirty="0">
                <a:latin typeface="Arial" charset="0"/>
              </a:rPr>
              <a:t>&lt;</a:t>
            </a:r>
            <a:r>
              <a:rPr lang="de-DE" sz="2000" b="1" dirty="0">
                <a:latin typeface="Arial" charset="0"/>
              </a:rPr>
              <a:t>types</a:t>
            </a:r>
            <a:r>
              <a:rPr lang="de-DE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&lt;schema targetNamespace="http://example.com/stockquote.xsd"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	xmlns="http://www.w3.org/2000/10/XMLSchema"&gt;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	</a:t>
            </a:r>
            <a:r>
              <a:rPr lang="en-US" sz="2000" dirty="0">
                <a:latin typeface="Arial" charset="0"/>
              </a:rPr>
              <a:t>&lt;element name="</a:t>
            </a:r>
            <a:r>
              <a:rPr lang="en-US" sz="2000" b="1" dirty="0" err="1">
                <a:solidFill>
                  <a:schemeClr val="folHlink"/>
                </a:solidFill>
                <a:latin typeface="Arial" charset="0"/>
              </a:rPr>
              <a:t>TradePriceRequest</a:t>
            </a:r>
            <a:r>
              <a:rPr lang="en-US" sz="20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&lt;all&gt; &lt;element name="</a:t>
            </a:r>
            <a:r>
              <a:rPr lang="en-US" sz="2000" dirty="0" err="1">
                <a:latin typeface="Arial" charset="0"/>
              </a:rPr>
              <a:t>tickerSymbol</a:t>
            </a:r>
            <a:r>
              <a:rPr lang="en-US" sz="2000" dirty="0">
                <a:latin typeface="Arial" charset="0"/>
              </a:rPr>
              <a:t>" type="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lang="en-US" sz="2000" dirty="0">
                <a:latin typeface="Arial" charset="0"/>
              </a:rPr>
              <a:t>"/&gt; &lt;/all&gt;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&lt;/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&lt;/element&gt;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&lt;element name="</a:t>
            </a:r>
            <a:r>
              <a:rPr lang="en-US" sz="2000" b="1" dirty="0" err="1">
                <a:solidFill>
                  <a:schemeClr val="folHlink"/>
                </a:solidFill>
                <a:latin typeface="Arial" charset="0"/>
              </a:rPr>
              <a:t>TradePrice</a:t>
            </a:r>
            <a:r>
              <a:rPr lang="en-US" sz="20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&lt;all&gt; &lt;element name="price" type="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float</a:t>
            </a:r>
            <a:r>
              <a:rPr lang="en-US" sz="2000" dirty="0">
                <a:latin typeface="Arial" charset="0"/>
              </a:rPr>
              <a:t>"/&gt;&lt;/all&gt;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&lt;/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&lt;/element&gt;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&lt;/schema&gt;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&lt;/</a:t>
            </a:r>
            <a:r>
              <a:rPr lang="en-US" sz="2000" b="1" dirty="0">
                <a:latin typeface="Arial" charset="0"/>
              </a:rPr>
              <a:t>types</a:t>
            </a:r>
            <a:r>
              <a:rPr lang="en-US" sz="2000" dirty="0">
                <a:latin typeface="Arial" charset="0"/>
              </a:rPr>
              <a:t>&gt;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981201" y="914400"/>
            <a:ext cx="825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folHlink"/>
                </a:solidFill>
              </a:rPr>
              <a:t>The types are defined in "http://example.com/stockquote.xsd"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9932" y="2258841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ym typeface="Wingdings" pitchFamily="2" charset="2"/>
              </a:rPr>
              <a:t></a:t>
            </a:r>
            <a:endParaRPr lang="en-US" sz="36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9932" y="3911556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ym typeface="Wingdings" pitchFamily="2" charset="2"/>
              </a:rPr>
              <a:t></a:t>
            </a:r>
            <a:endParaRPr lang="en-US" sz="3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86400" y="5306857"/>
            <a:ext cx="5196689" cy="1186019"/>
          </a:xfrm>
          <a:prstGeom prst="wedgeRoundRectCallout">
            <a:avLst>
              <a:gd name="adj1" fmla="val -54146"/>
              <a:gd name="adj2" fmla="val -755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Typedef in C/C++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>
                <a:solidFill>
                  <a:srgbClr val="0000FF"/>
                </a:solidFill>
              </a:rPr>
              <a:t>TradePriceRequest</a:t>
            </a:r>
            <a:r>
              <a:rPr lang="en-US" sz="2000" dirty="0">
                <a:solidFill>
                  <a:srgbClr val="0000FF"/>
                </a:solidFill>
              </a:rPr>
              <a:t> string;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>
                <a:solidFill>
                  <a:srgbClr val="0000FF"/>
                </a:solidFill>
              </a:rPr>
              <a:t>TradePrice</a:t>
            </a:r>
            <a:r>
              <a:rPr lang="en-US" sz="2000" dirty="0">
                <a:solidFill>
                  <a:srgbClr val="0000FF"/>
                </a:solidFill>
              </a:rPr>
              <a:t> float;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197167" y="2668525"/>
            <a:ext cx="2172354" cy="40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351430" y="4289850"/>
            <a:ext cx="2040317" cy="399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  <p:bldP spid="6" grpId="0"/>
      <p:bldP spid="7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65AEF5-F196-4E97-A6DC-C577E85BDB1D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WSDL Code Example (message &amp; portType)</a:t>
            </a:r>
            <a:endParaRPr lang="en-US" sz="2800">
              <a:ea typeface="宋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8598" y="905347"/>
            <a:ext cx="10502020" cy="5952653"/>
          </a:xfrm>
        </p:spPr>
        <p:txBody>
          <a:bodyPr>
            <a:normAutofit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</a:t>
            </a:r>
            <a:r>
              <a:rPr lang="en-US" sz="2200" b="1" dirty="0">
                <a:latin typeface="Arial" charset="0"/>
              </a:rPr>
              <a:t>message</a:t>
            </a:r>
            <a:r>
              <a:rPr lang="en-US" sz="2200" dirty="0">
                <a:latin typeface="Arial" charset="0"/>
              </a:rPr>
              <a:t> name=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b="1" dirty="0" err="1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&lt;part name=“body”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						element="</a:t>
            </a:r>
            <a:r>
              <a:rPr lang="en-US" sz="2200" b="1" dirty="0">
                <a:solidFill>
                  <a:schemeClr val="folHlink"/>
                </a:solidFill>
                <a:latin typeface="Arial" charset="0"/>
              </a:rPr>
              <a:t>xsd1:TradePriceRequest</a:t>
            </a:r>
            <a:r>
              <a:rPr lang="en-US" sz="22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&lt;/message&gt;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</a:t>
            </a:r>
            <a:r>
              <a:rPr lang="en-US" sz="2200" b="1" dirty="0">
                <a:latin typeface="Arial" charset="0"/>
              </a:rPr>
              <a:t>message</a:t>
            </a:r>
            <a:r>
              <a:rPr lang="en-US" sz="2200" dirty="0">
                <a:latin typeface="Arial" charset="0"/>
              </a:rPr>
              <a:t> name="</a:t>
            </a:r>
            <a:r>
              <a:rPr lang="en-US" sz="2200" b="1" dirty="0" err="1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en-US" sz="22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&lt;part name=“body” element="</a:t>
            </a:r>
            <a:r>
              <a:rPr lang="en-US" sz="2200" b="1" dirty="0">
                <a:solidFill>
                  <a:schemeClr val="folHlink"/>
                </a:solidFill>
                <a:latin typeface="Arial" charset="0"/>
              </a:rPr>
              <a:t>xsd1:TradePrice</a:t>
            </a:r>
            <a:r>
              <a:rPr lang="en-US" sz="22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&lt;/message&gt;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</a:t>
            </a:r>
            <a:r>
              <a:rPr lang="en-US" sz="2200" b="1" dirty="0" err="1">
                <a:latin typeface="Arial" charset="0"/>
              </a:rPr>
              <a:t>portType</a:t>
            </a:r>
            <a:r>
              <a:rPr lang="en-US" sz="2200" dirty="0">
                <a:latin typeface="Arial" charset="0"/>
              </a:rPr>
              <a:t> name=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 err="1">
                <a:latin typeface="Arial" charset="0"/>
              </a:rPr>
              <a:t>StockQuotePortType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&lt;operation name=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 err="1">
                <a:latin typeface="Arial" charset="0"/>
              </a:rPr>
              <a:t>GetLastTradePrice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	&lt;input message=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 err="1">
                <a:latin typeface="Arial" charset="0"/>
              </a:rPr>
              <a:t>tns:</a:t>
            </a:r>
            <a:r>
              <a:rPr lang="en-US" sz="2200" b="1" dirty="0" err="1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	&lt;output message=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 err="1">
                <a:latin typeface="Arial" charset="0"/>
              </a:rPr>
              <a:t>tns:</a:t>
            </a:r>
            <a:r>
              <a:rPr lang="en-US" sz="2200" b="1" dirty="0" err="1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&lt;/operation&gt;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&lt;/</a:t>
            </a:r>
            <a:r>
              <a:rPr lang="en-US" sz="2200" dirty="0" err="1">
                <a:latin typeface="Arial" charset="0"/>
              </a:rPr>
              <a:t>portType</a:t>
            </a:r>
            <a:r>
              <a:rPr lang="en-US" sz="2200" dirty="0">
                <a:latin typeface="Arial" charset="0"/>
              </a:rPr>
              <a:t>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89540" y="1925073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ym typeface="Wingdings" pitchFamily="2" charset="2"/>
              </a:rPr>
              <a:t></a:t>
            </a:r>
            <a:endParaRPr lang="en-US" sz="3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57869" y="3235560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ym typeface="Wingdings" pitchFamily="2" charset="2"/>
              </a:rPr>
              <a:t></a:t>
            </a:r>
            <a:endParaRPr lang="en-US" sz="36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59590" y="3797624"/>
            <a:ext cx="2295150" cy="842047"/>
          </a:xfrm>
          <a:prstGeom prst="wedgeRoundRectCallout">
            <a:avLst>
              <a:gd name="adj1" fmla="val -78714"/>
              <a:gd name="adj2" fmla="val -9971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ndara" panose="020E0502030303020204" pitchFamily="34" charset="0"/>
              </a:rPr>
              <a:t>Use type to define variables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825890" y="5573323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940190" y="5725767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Address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(where)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7990" y="5725767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Binding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(how)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835790" y="5725767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Contract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4DE4C0-C2F5-481A-BC04-959E240C9D6E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(binding via soap)</a:t>
            </a:r>
            <a:endParaRPr lang="en-US">
              <a:ea typeface="宋体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067800" cy="5867400"/>
          </a:xfrm>
        </p:spPr>
        <p:txBody>
          <a:bodyPr/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b="1" dirty="0">
                <a:latin typeface="Arial" charset="0"/>
              </a:rPr>
              <a:t>binding</a:t>
            </a:r>
            <a:r>
              <a:rPr lang="en-US" dirty="0">
                <a:latin typeface="Arial" charset="0"/>
              </a:rPr>
              <a:t> name=“</a:t>
            </a:r>
            <a:r>
              <a:rPr lang="en-US" dirty="0" err="1">
                <a:latin typeface="Arial" charset="0"/>
              </a:rPr>
              <a:t>StockQuoteSoapBinding</a:t>
            </a:r>
            <a:r>
              <a:rPr lang="en-US" dirty="0">
                <a:latin typeface="Arial" charset="0"/>
              </a:rPr>
              <a:t>” 		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type="</a:t>
            </a:r>
            <a:r>
              <a:rPr lang="en-US" dirty="0" err="1">
                <a:latin typeface="Arial" charset="0"/>
              </a:rPr>
              <a:t>tns:StockQuotePortType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:binding</a:t>
            </a:r>
            <a:r>
              <a:rPr lang="en-US" dirty="0">
                <a:latin typeface="Arial" charset="0"/>
              </a:rPr>
              <a:t> style="document"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transport=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"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dirty="0">
                <a:latin typeface="Arial" charset="0"/>
              </a:rPr>
              <a:t>://schemas.xmlsoap.org/soap/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&lt;operation name="</a:t>
            </a:r>
            <a:r>
              <a:rPr lang="en-US" dirty="0" err="1">
                <a:latin typeface="Arial" charset="0"/>
              </a:rPr>
              <a:t>GetLastTradePrice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:operation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soapAction</a:t>
            </a:r>
            <a:r>
              <a:rPr lang="en-US" dirty="0">
                <a:latin typeface="Arial" charset="0"/>
              </a:rPr>
              <a:t>=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		"http://example.com/</a:t>
            </a:r>
            <a:r>
              <a:rPr lang="en-US" dirty="0" err="1">
                <a:latin typeface="Arial" charset="0"/>
              </a:rPr>
              <a:t>GetLastTradePrice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&lt;input&gt; 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:body</a:t>
            </a:r>
            <a:r>
              <a:rPr lang="en-US" dirty="0">
                <a:latin typeface="Arial" charset="0"/>
              </a:rPr>
              <a:t> use="literal"/&gt;&lt;/input&gt;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&lt;output&gt; 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:body</a:t>
            </a:r>
            <a:r>
              <a:rPr lang="en-US" dirty="0">
                <a:latin typeface="Arial" charset="0"/>
              </a:rPr>
              <a:t> use="literal"/&gt;&lt;/output&gt;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&lt;/operation&gt;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&lt;/binding&gt;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570760" y="5853980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68506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(where)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132860" y="60064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Binding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(how)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58066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9F1804-AA5B-4774-BD94-E374D7633101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(service &amp; port)</a:t>
            </a:r>
            <a:endParaRPr lang="en-US">
              <a:ea typeface="宋体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19200"/>
            <a:ext cx="9067800" cy="51816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b="1" dirty="0">
                <a:latin typeface="Arial" charset="0"/>
              </a:rPr>
              <a:t>service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StockQuoteService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&lt;documentation&gt;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This service offers latest stock quotes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&lt;/documentation&gt;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latin typeface="Arial" charset="0"/>
              </a:rPr>
              <a:t>port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StockQuotePort</a:t>
            </a:r>
            <a:r>
              <a:rPr lang="en-US" dirty="0">
                <a:latin typeface="Arial" charset="0"/>
              </a:rPr>
              <a:t>"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   binding= "</a:t>
            </a:r>
            <a:r>
              <a:rPr lang="en-US" dirty="0" err="1">
                <a:latin typeface="Arial" charset="0"/>
              </a:rPr>
              <a:t>tns:StockQuoteBinding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:address</a:t>
            </a:r>
            <a:r>
              <a:rPr lang="en-US" dirty="0">
                <a:latin typeface="Arial" charset="0"/>
              </a:rPr>
              <a:t> location=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			"http://example.com/</a:t>
            </a:r>
            <a:r>
              <a:rPr lang="en-US" dirty="0" err="1">
                <a:latin typeface="Arial" charset="0"/>
              </a:rPr>
              <a:t>stockquote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</a:t>
            </a:r>
            <a:r>
              <a:rPr lang="en-US" b="1" dirty="0">
                <a:latin typeface="Arial" charset="0"/>
              </a:rPr>
              <a:t>port</a:t>
            </a:r>
            <a:r>
              <a:rPr lang="en-US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&lt;/service&gt;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&lt;/definitions&gt;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706680" y="5701580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820980" y="58540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(where)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268780" y="58540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Binding</a:t>
            </a:r>
          </a:p>
          <a:p>
            <a:pPr algn="ctr"/>
            <a:r>
              <a:rPr lang="en-US" dirty="0"/>
              <a:t>(how)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7716580" y="58540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Service-Oriented </a:t>
            </a:r>
            <a:r>
              <a:rPr lang="en-US" dirty="0" smtClean="0"/>
              <a:t>Software Development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20401C-1491-42BC-875C-088A52ED0A87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 of Elements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2098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r>
              <a:rPr lang="en-US"/>
              <a:t>name="StockQuotePort"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22098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>
              <a:lnSpc>
                <a:spcPct val="90000"/>
              </a:lnSpc>
            </a:pPr>
            <a:r>
              <a:rPr lang="en-US"/>
              <a:t>name=“StockQuoteSoapBinding” &lt;binding style="document"/&gt; …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22098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portType: </a:t>
            </a:r>
            <a:r>
              <a:rPr lang="en-US"/>
              <a:t>name=“StockQuotePortType”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22098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operation: </a:t>
            </a:r>
            <a:r>
              <a:rPr lang="en-US"/>
              <a:t>name=“GetLastTradePrice”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276600" y="4572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: name=“</a:t>
            </a:r>
            <a:r>
              <a:rPr lang="en-US" b="1">
                <a:solidFill>
                  <a:srgbClr val="990000"/>
                </a:solidFill>
              </a:rPr>
              <a:t>GetLastTradePriceInput</a:t>
            </a:r>
            <a:r>
              <a:rPr lang="en-US"/>
              <a:t>”&gt;</a:t>
            </a: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32766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</a:t>
            </a:r>
          </a:p>
        </p:txBody>
      </p:sp>
      <p:cxnSp>
        <p:nvCxnSpPr>
          <p:cNvPr id="37898" name="AutoShape 12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28956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3"/>
          <p:cNvCxnSpPr>
            <a:cxnSpLocks noChangeShapeType="1"/>
            <a:stCxn id="37895" idx="2"/>
            <a:endCxn id="37902" idx="1"/>
          </p:cNvCxnSpPr>
          <p:nvPr/>
        </p:nvCxnSpPr>
        <p:spPr bwMode="auto">
          <a:xfrm rot="16200000" flipH="1">
            <a:off x="24193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4"/>
          <p:cNvCxnSpPr>
            <a:cxnSpLocks noChangeShapeType="1"/>
            <a:stCxn id="37895" idx="2"/>
            <a:endCxn id="37896" idx="1"/>
          </p:cNvCxnSpPr>
          <p:nvPr/>
        </p:nvCxnSpPr>
        <p:spPr bwMode="auto">
          <a:xfrm rot="16200000" flipH="1">
            <a:off x="2914650" y="4400550"/>
            <a:ext cx="3429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32766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TradePriceRequest</a:t>
            </a: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32766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name="</a:t>
            </a:r>
            <a:r>
              <a:rPr lang="en-US" b="1">
                <a:solidFill>
                  <a:srgbClr val="008000"/>
                </a:solidFill>
              </a:rPr>
              <a:t>GetLastTradePriceOutput</a:t>
            </a:r>
            <a:r>
              <a:rPr lang="en-US"/>
              <a:t>"&gt;</a:t>
            </a:r>
          </a:p>
        </p:txBody>
      </p:sp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2895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04" name="AutoShape 18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28956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19"/>
          <p:cNvSpPr>
            <a:spLocks noChangeArrowheads="1"/>
          </p:cNvSpPr>
          <p:nvPr/>
        </p:nvSpPr>
        <p:spPr bwMode="auto">
          <a:xfrm>
            <a:off x="2209800" y="1371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service: </a:t>
            </a:r>
            <a:r>
              <a:rPr lang="en-US"/>
              <a:t>name="StockQuoteService"&gt;</a:t>
            </a:r>
          </a:p>
        </p:txBody>
      </p:sp>
      <p:sp>
        <p:nvSpPr>
          <p:cNvPr id="37906" name="Rectangle 20"/>
          <p:cNvSpPr>
            <a:spLocks noChangeArrowheads="1"/>
          </p:cNvSpPr>
          <p:nvPr/>
        </p:nvSpPr>
        <p:spPr bwMode="auto">
          <a:xfrm>
            <a:off x="2209800" y="990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definitions: </a:t>
            </a:r>
            <a:r>
              <a:rPr lang="en-US"/>
              <a:t>name="StockQuote“, namespaces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3B5F5-2441-4343-B63B-4736B7FBA254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Abstraction and Flexibility of Elements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066800"/>
            <a:ext cx="6705600" cy="55626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ea typeface="宋体" pitchFamily="2" charset="-122"/>
              </a:rPr>
              <a:t>port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b="1" dirty="0" err="1">
                <a:ea typeface="宋体" pitchFamily="2" charset="-122"/>
              </a:rPr>
              <a:t>portType</a:t>
            </a:r>
            <a:r>
              <a:rPr lang="en-US" altLang="zh-CN" sz="2400" dirty="0">
                <a:ea typeface="宋体" pitchFamily="2" charset="-122"/>
              </a:rPr>
              <a:t> definitions are abstract; </a:t>
            </a:r>
            <a:r>
              <a:rPr lang="en-US" altLang="zh-CN" sz="2400" b="1" dirty="0">
                <a:ea typeface="宋体" pitchFamily="2" charset="-122"/>
              </a:rPr>
              <a:t>binding/operation</a:t>
            </a:r>
            <a:r>
              <a:rPr lang="en-US" altLang="zh-CN" sz="2400" dirty="0">
                <a:ea typeface="宋体" pitchFamily="2" charset="-122"/>
              </a:rPr>
              <a:t> will be used to specify a concrete protocol/operation. This allows 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separating definitions from their implementation details regarding network deployment or bindings;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the reuse of the definitions in different apps.</a:t>
            </a:r>
          </a:p>
          <a:p>
            <a:pPr eaLnBrk="1" hangingPunct="1"/>
            <a:r>
              <a:rPr lang="en-US" altLang="zh-CN" sz="2400" b="1" dirty="0">
                <a:ea typeface="宋体" pitchFamily="2" charset="-122"/>
              </a:rPr>
              <a:t>message</a:t>
            </a:r>
            <a:r>
              <a:rPr lang="en-US" altLang="zh-CN" sz="2400" dirty="0">
                <a:ea typeface="宋体" pitchFamily="2" charset="-122"/>
              </a:rPr>
              <a:t> definition is abstract: abstract descriptions of the data being exchanged;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b="1" dirty="0">
                <a:ea typeface="宋体" pitchFamily="2" charset="-122"/>
              </a:rPr>
              <a:t>types</a:t>
            </a:r>
            <a:r>
              <a:rPr lang="en-US" altLang="zh-CN" sz="2400" dirty="0">
                <a:ea typeface="宋体" pitchFamily="2" charset="-122"/>
              </a:rPr>
              <a:t> are used to associate specific data types to the messages. This allows 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messages are separated from their implementation detail of data format;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the reuse of message definition;</a:t>
            </a:r>
          </a:p>
          <a:p>
            <a:pPr lvl="1" eaLnBrk="1" hangingPunct="1"/>
            <a:r>
              <a:rPr lang="en-US" sz="2000" dirty="0">
                <a:ea typeface="宋体" pitchFamily="2" charset="-122"/>
              </a:rPr>
              <a:t>wrap multiple parameters in the message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6002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4925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6002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6002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6002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6670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6670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8924" name="AutoShape 12"/>
          <p:cNvCxnSpPr>
            <a:cxnSpLocks noChangeShapeType="1"/>
            <a:stCxn id="38919" idx="2"/>
            <a:endCxn id="38920" idx="0"/>
          </p:cNvCxnSpPr>
          <p:nvPr/>
        </p:nvCxnSpPr>
        <p:spPr bwMode="auto">
          <a:xfrm>
            <a:off x="22860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21" idx="2"/>
            <a:endCxn id="38928" idx="1"/>
          </p:cNvCxnSpPr>
          <p:nvPr/>
        </p:nvCxnSpPr>
        <p:spPr bwMode="auto">
          <a:xfrm rot="16200000" flipH="1">
            <a:off x="18097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2"/>
            <a:endCxn id="38922" idx="1"/>
          </p:cNvCxnSpPr>
          <p:nvPr/>
        </p:nvCxnSpPr>
        <p:spPr bwMode="auto">
          <a:xfrm rot="16200000" flipH="1">
            <a:off x="22669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670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6670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286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0" name="AutoShape 18"/>
          <p:cNvCxnSpPr>
            <a:cxnSpLocks noChangeShapeType="1"/>
            <a:stCxn id="38920" idx="2"/>
            <a:endCxn id="38921" idx="0"/>
          </p:cNvCxnSpPr>
          <p:nvPr/>
        </p:nvCxnSpPr>
        <p:spPr bwMode="auto">
          <a:xfrm>
            <a:off x="22860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600200" y="1371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1600200" y="990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  <p:cxnSp>
        <p:nvCxnSpPr>
          <p:cNvPr id="3" name="Straight Arrow Connector 2"/>
          <p:cNvCxnSpPr>
            <a:stCxn id="38917" idx="3"/>
          </p:cNvCxnSpPr>
          <p:nvPr/>
        </p:nvCxnSpPr>
        <p:spPr bwMode="auto">
          <a:xfrm flipV="1">
            <a:off x="2971800" y="1371600"/>
            <a:ext cx="130272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38922" idx="0"/>
          </p:cNvCxnSpPr>
          <p:nvPr/>
        </p:nvCxnSpPr>
        <p:spPr bwMode="auto">
          <a:xfrm flipV="1">
            <a:off x="3352801" y="3732580"/>
            <a:ext cx="914399" cy="915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38920" idx="3"/>
          </p:cNvCxnSpPr>
          <p:nvPr/>
        </p:nvCxnSpPr>
        <p:spPr bwMode="auto">
          <a:xfrm flipV="1">
            <a:off x="2971801" y="1714502"/>
            <a:ext cx="1295399" cy="1904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51" y="152400"/>
            <a:ext cx="10329252" cy="623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U.S. National Weather Forecast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44898"/>
            <a:ext cx="8290550" cy="516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56620" y="828984"/>
            <a:ext cx="713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http://graphical.weather.gov/xml/SOAP_server/ndfdXMLserver.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0000FF"/>
                </a:solidFill>
              </a:rPr>
              <a:t>?wsdl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195408" y="1541768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173589" y="2023207"/>
            <a:ext cx="49377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050303" y="1529209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zipcode1, …, </a:t>
            </a:r>
            <a:r>
              <a:rPr lang="en-US" dirty="0" err="1">
                <a:solidFill>
                  <a:srgbClr val="0000FF"/>
                </a:solidFill>
              </a:rPr>
              <a:t>zipcoden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  (lat1, lon1), …, (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latn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lonn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1"/>
            <a:ext cx="7620000" cy="468485"/>
          </a:xfrm>
        </p:spPr>
        <p:txBody>
          <a:bodyPr/>
          <a:lstStyle/>
          <a:p>
            <a:r>
              <a:rPr lang="en-US" sz="1800" dirty="0"/>
              <a:t>http://graphical.weather.gov/xml/SOAP_server/ndfdXMLserver.php?wsdl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95" y="1000359"/>
            <a:ext cx="8721505" cy="531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143304" y="2112127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45880" y="924466"/>
            <a:ext cx="8822120" cy="1954536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143304" y="5854524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45880" y="4710759"/>
            <a:ext cx="8822119" cy="1747754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Definition of the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47" y="976414"/>
            <a:ext cx="7604679" cy="159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93" y="2889781"/>
            <a:ext cx="7459158" cy="257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048929" y="1507678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40334" y="924465"/>
            <a:ext cx="7629891" cy="1721638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978139" y="3911657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40333" y="2813886"/>
            <a:ext cx="7629892" cy="280811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1990" y="5585532"/>
            <a:ext cx="667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More detail of the service and its operations are at: </a:t>
            </a:r>
          </a:p>
          <a:p>
            <a:r>
              <a:rPr lang="en-US" dirty="0"/>
              <a:t>http://graphical.weather.gov/xml/</a:t>
            </a:r>
          </a:p>
          <a:p>
            <a:r>
              <a:rPr lang="en-US" dirty="0"/>
              <a:t>http://graphical.weather.gov/xml/SOAP_server/ndfdXMLserver.php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92420" y="1607520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792420" y="2500154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20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WSDL/SOAP to </a:t>
            </a:r>
            <a:r>
              <a:rPr lang="en-US" dirty="0">
                <a:solidFill>
                  <a:srgbClr val="990000"/>
                </a:solidFill>
              </a:rPr>
              <a:t>RESTful</a:t>
            </a:r>
            <a:r>
              <a:rPr lang="en-US" dirty="0"/>
              <a:t> Services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15B834-B29B-427B-B03D-2B75A04F260F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25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8195" y="2290576"/>
            <a:ext cx="8963785" cy="1200329"/>
            <a:chOff x="94195" y="4415635"/>
            <a:chExt cx="8963785" cy="1200329"/>
          </a:xfrm>
        </p:grpSpPr>
        <p:sp>
          <p:nvSpPr>
            <p:cNvPr id="2" name="TextBox 1"/>
            <p:cNvSpPr txBox="1"/>
            <p:nvPr/>
          </p:nvSpPr>
          <p:spPr>
            <a:xfrm>
              <a:off x="94195" y="4659649"/>
              <a:ext cx="20521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.</a:t>
              </a:r>
              <a:r>
                <a:rPr lang="en-US" sz="2400" dirty="0" err="1">
                  <a:latin typeface="Candara" panose="020E0502030303020204" pitchFamily="34" charset="0"/>
                </a:rPr>
                <a:t>asmx</a:t>
              </a:r>
              <a:r>
                <a:rPr lang="en-US" sz="2400" dirty="0">
                  <a:latin typeface="Candara" panose="020E0502030303020204" pitchFamily="34" charset="0"/>
                </a:rPr>
                <a:t> services</a:t>
              </a:r>
            </a:p>
            <a:p>
              <a:r>
                <a:rPr lang="en-US" sz="2400" dirty="0">
                  <a:latin typeface="Candara" panose="020E0502030303020204" pitchFamily="34" charset="0"/>
                </a:rPr>
                <a:t>.svc services</a:t>
              </a: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295150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8574" y="4415635"/>
              <a:ext cx="2338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Use </a:t>
              </a:r>
            </a:p>
            <a:p>
              <a:r>
                <a:rPr lang="en-US" sz="2400" dirty="0">
                  <a:latin typeface="Candara" panose="020E0502030303020204" pitchFamily="34" charset="0"/>
                </a:rPr>
                <a:t>WSDL / SOAP / HTTP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06845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0269" y="4415635"/>
              <a:ext cx="287771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WSDL services</a:t>
              </a:r>
            </a:p>
            <a:p>
              <a:r>
                <a:rPr lang="en-US" sz="2400" dirty="0">
                  <a:latin typeface="Candara" panose="020E0502030303020204" pitchFamily="34" charset="0"/>
                </a:rPr>
                <a:t>SOAP Services</a:t>
              </a:r>
            </a:p>
            <a:p>
              <a:r>
                <a:rPr lang="en-US" sz="2400" dirty="0">
                  <a:latin typeface="Candara" panose="020E0502030303020204" pitchFamily="34" charset="0"/>
                </a:rPr>
                <a:t>WSDL/SOAP services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85372" y="4113978"/>
            <a:ext cx="8360748" cy="830997"/>
            <a:chOff x="461372" y="5719788"/>
            <a:chExt cx="8360748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461372" y="5904455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Services</a:t>
              </a: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Use HTTP Only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6165" y="5719788"/>
              <a:ext cx="25659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  <a:cs typeface="Times New Roman" panose="02020603050405020304" pitchFamily="18" charset="0"/>
                </a:rPr>
                <a:t>RESTful Services</a:t>
              </a:r>
            </a:p>
            <a:p>
              <a:r>
                <a:rPr lang="en-US" sz="2400" dirty="0">
                  <a:latin typeface="Candara" panose="020E0502030303020204" pitchFamily="34" charset="0"/>
                  <a:cs typeface="Times New Roman" panose="02020603050405020304" pitchFamily="18" charset="0"/>
                </a:rPr>
                <a:t>Web APIs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RESTful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47526" y="1700242"/>
            <a:ext cx="11650767" cy="4093283"/>
          </a:xfrm>
        </p:spPr>
        <p:txBody>
          <a:bodyPr/>
          <a:lstStyle/>
          <a:p>
            <a:r>
              <a:rPr lang="en-US" dirty="0"/>
              <a:t>There are different ways of developing RESTful services. We show two ways here: </a:t>
            </a:r>
          </a:p>
          <a:p>
            <a:r>
              <a:rPr lang="en-US" dirty="0"/>
              <a:t>(1) Convert a WSDL/SOAP service into a RESTful service using WCF.</a:t>
            </a:r>
          </a:p>
          <a:p>
            <a:r>
              <a:rPr lang="en-US" dirty="0"/>
              <a:t>(2) Develop RESTful service without first developing WSDL service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9460" y="947176"/>
            <a:ext cx="8057168" cy="543281"/>
            <a:chOff x="764952" y="5857640"/>
            <a:chExt cx="8057168" cy="543281"/>
          </a:xfrm>
        </p:grpSpPr>
        <p:sp>
          <p:nvSpPr>
            <p:cNvPr id="5" name="TextBox 4"/>
            <p:cNvSpPr txBox="1"/>
            <p:nvPr/>
          </p:nvSpPr>
          <p:spPr>
            <a:xfrm>
              <a:off x="764952" y="5904455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Services</a:t>
              </a: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Use HTTP Only</a:t>
              </a: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56165" y="5892439"/>
              <a:ext cx="2565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RESTful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82" y="2442367"/>
            <a:ext cx="7129742" cy="400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RESTful Service Using WCF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38401" y="1066800"/>
            <a:ext cx="8031163" cy="2667000"/>
          </a:xfrm>
        </p:spPr>
        <p:txBody>
          <a:bodyPr/>
          <a:lstStyle/>
          <a:p>
            <a:r>
              <a:rPr lang="en-US" sz="2400" dirty="0"/>
              <a:t>In Visual Studio menu, choose </a:t>
            </a:r>
            <a:r>
              <a:rPr lang="en-US" sz="2400" dirty="0">
                <a:solidFill>
                  <a:srgbClr val="0000FF"/>
                </a:solidFill>
              </a:rPr>
              <a:t>New Web Site </a:t>
            </a:r>
          </a:p>
          <a:p>
            <a:r>
              <a:rPr lang="en-US" sz="2400" dirty="0"/>
              <a:t>Choose C# template, and choose “WCF Service”. </a:t>
            </a:r>
          </a:p>
          <a:p>
            <a:r>
              <a:rPr lang="en-US" sz="2400" dirty="0"/>
              <a:t>Name the project WcfRestService3.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75A1F-A932-4591-8832-5D3DF054C973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3318" name="Left Arrow 4"/>
          <p:cNvSpPr>
            <a:spLocks noChangeArrowheads="1"/>
          </p:cNvSpPr>
          <p:nvPr/>
        </p:nvSpPr>
        <p:spPr bwMode="auto">
          <a:xfrm>
            <a:off x="3224511" y="3547456"/>
            <a:ext cx="381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eft Arrow 8"/>
          <p:cNvSpPr>
            <a:spLocks noChangeArrowheads="1"/>
          </p:cNvSpPr>
          <p:nvPr/>
        </p:nvSpPr>
        <p:spPr bwMode="auto">
          <a:xfrm>
            <a:off x="7131369" y="4752445"/>
            <a:ext cx="533400" cy="304800"/>
          </a:xfrm>
          <a:prstGeom prst="lef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4046835" y="2594155"/>
            <a:ext cx="17526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24" y="1119299"/>
            <a:ext cx="4738377" cy="437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WCF Service First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51850" y="1330859"/>
            <a:ext cx="5154519" cy="4923641"/>
          </a:xfrm>
        </p:spPr>
        <p:txBody>
          <a:bodyPr/>
          <a:lstStyle/>
          <a:p>
            <a:r>
              <a:rPr lang="en-US" sz="2400" dirty="0"/>
              <a:t>The template creates standard WCF service files, including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IService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.cs </a:t>
            </a:r>
            <a:r>
              <a:rPr lang="en-US" dirty="0"/>
              <a:t>interface</a:t>
            </a:r>
          </a:p>
          <a:p>
            <a:pPr lvl="1"/>
            <a:r>
              <a:rPr lang="en-US" dirty="0"/>
              <a:t>Service</a:t>
            </a:r>
            <a:r>
              <a:rPr lang="en-US" altLang="zh-CN" dirty="0"/>
              <a:t>1</a:t>
            </a:r>
            <a:r>
              <a:rPr lang="en-US" dirty="0"/>
              <a:t>.svc.cs file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Service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.svc </a:t>
            </a:r>
            <a:r>
              <a:rPr lang="en-US" dirty="0"/>
              <a:t>file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</a:rPr>
              <a:t>Web.config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8C94A3-59D6-4BE9-B970-F9E30AE92F68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77433" y="3125420"/>
            <a:ext cx="1821480" cy="461016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205367" y="4286206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56908" y="4685242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208102" y="5063447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9729975" y="3122588"/>
            <a:ext cx="381000" cy="304800"/>
          </a:xfrm>
          <a:prstGeom prst="wedgeRectCallout">
            <a:avLst>
              <a:gd name="adj1" fmla="val -213271"/>
              <a:gd name="adj2" fmla="val 2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9730921" y="4350309"/>
            <a:ext cx="381000" cy="304800"/>
          </a:xfrm>
          <a:prstGeom prst="wedgeRectCallout">
            <a:avLst>
              <a:gd name="adj1" fmla="val -177271"/>
              <a:gd name="adj2" fmla="val 107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itchFamily="18" charset="0"/>
              </a:rPr>
              <a:t>2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9729975" y="5278277"/>
            <a:ext cx="381000" cy="304800"/>
          </a:xfrm>
          <a:prstGeom prst="wedgeRectCallout">
            <a:avLst>
              <a:gd name="adj1" fmla="val -189271"/>
              <a:gd name="adj2" fmla="val -38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itchFamily="18" charset="0"/>
              </a:rPr>
              <a:t>3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01" y="840016"/>
            <a:ext cx="2812747" cy="259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479834" y="-72769"/>
            <a:ext cx="9641939" cy="1075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HTTP method: [</a:t>
            </a:r>
            <a:r>
              <a:rPr lang="en-US" dirty="0" err="1">
                <a:solidFill>
                  <a:srgbClr val="FF0000"/>
                </a:solidFill>
              </a:rPr>
              <a:t>WebGet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IService.cs</a:t>
            </a:r>
            <a:r>
              <a:rPr lang="en-US" dirty="0"/>
              <a:t>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2149460" y="1434685"/>
            <a:ext cx="8269288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// Add this HTTP GET attribute/directive, use default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double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“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={x}”)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     // define input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“add2?x={x}&amp;y={y}”)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	// define input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30A926-A88E-468C-BF34-93626A86D002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5366" name="Left Arrow 5"/>
          <p:cNvSpPr>
            <a:spLocks noChangeArrowheads="1"/>
          </p:cNvSpPr>
          <p:nvPr/>
        </p:nvSpPr>
        <p:spPr bwMode="auto">
          <a:xfrm>
            <a:off x="9448072" y="1922100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792420" y="1792239"/>
            <a:ext cx="381000" cy="304800"/>
          </a:xfrm>
          <a:prstGeom prst="wedgeRectCallout">
            <a:avLst>
              <a:gd name="adj1" fmla="val -72069"/>
              <a:gd name="adj2" fmla="val 1164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1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828800" y="3187285"/>
            <a:ext cx="381000" cy="304800"/>
          </a:xfrm>
          <a:prstGeom prst="wedgeRectCallout">
            <a:avLst>
              <a:gd name="adj1" fmla="val 89729"/>
              <a:gd name="adj2" fmla="val 8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88841" y="4895691"/>
            <a:ext cx="4965983" cy="430685"/>
          </a:xfrm>
          <a:prstGeom prst="wedgeRoundRectCallout">
            <a:avLst>
              <a:gd name="adj1" fmla="val -37039"/>
              <a:gd name="adj2" fmla="val -7904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One argument method: this </a:t>
            </a:r>
            <a:r>
              <a:rPr lang="en-GB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</a:rPr>
              <a:t>is implied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88840" y="6185906"/>
            <a:ext cx="5009298" cy="430685"/>
          </a:xfrm>
          <a:prstGeom prst="wedgeRoundRectCallout">
            <a:avLst>
              <a:gd name="adj1" fmla="val -39137"/>
              <a:gd name="adj2" fmla="val -14627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Two-argument method: a </a:t>
            </a:r>
            <a:r>
              <a:rPr lang="en-GB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</a:rPr>
              <a:t>is required</a:t>
            </a:r>
          </a:p>
        </p:txBody>
      </p:sp>
    </p:spTree>
    <p:extLst>
      <p:ext uri="{BB962C8B-B14F-4D97-AF65-F5344CB8AC3E}">
        <p14:creationId xmlns:p14="http://schemas.microsoft.com/office/powerpoint/2010/main" val="291363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8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2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1CF54-7BAC-DD96-0CD4-FA4767FD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7A35F-39A9-1C00-FAF0-8970FAD74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741" y="2214680"/>
            <a:ext cx="2967805" cy="27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Service.cs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(No change to implementation)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19400" y="1371600"/>
            <a:ext cx="7467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double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double pi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System.Math.PI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return (pi);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if (x &gt;= 0) return (x);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else return (-x);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return (x + y);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8F9CA-EC00-4730-BC16-3BDD2DEC7CD7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6390" name="Left Arrow 5"/>
          <p:cNvSpPr>
            <a:spLocks noChangeArrowheads="1"/>
          </p:cNvSpPr>
          <p:nvPr/>
        </p:nvSpPr>
        <p:spPr bwMode="auto">
          <a:xfrm>
            <a:off x="9359485" y="4404205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953000" y="1647825"/>
            <a:ext cx="12954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42300" y="4563194"/>
          <a:ext cx="9060026" cy="196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4" imgW="9925200" imgH="2152800" progId="Paint.Picture">
                  <p:embed/>
                </p:oleObj>
              </mc:Choice>
              <mc:Fallback>
                <p:oleObj name="Bitmap Image" r:id="rId4" imgW="9925200" imgH="2152800" progId="Paint.Pictur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2300" y="4563194"/>
                        <a:ext cx="9060026" cy="1965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27201" y="44376"/>
            <a:ext cx="8876995" cy="580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Modify Service1.svc </a:t>
            </a:r>
            <a:r>
              <a:rPr lang="en-US" dirty="0">
                <a:solidFill>
                  <a:srgbClr val="990000"/>
                </a:solidFill>
              </a:rPr>
              <a:t>Markup </a:t>
            </a:r>
            <a:r>
              <a:rPr lang="en-US" dirty="0"/>
              <a:t>File</a:t>
            </a:r>
            <a:r>
              <a:rPr lang="en-US" dirty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1" y="990600"/>
            <a:ext cx="8716963" cy="1600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Right-click </a:t>
            </a:r>
            <a:r>
              <a:rPr lang="en-US" sz="2400" dirty="0" err="1"/>
              <a:t>Service.svc</a:t>
            </a:r>
            <a:r>
              <a:rPr lang="en-US" sz="2400" dirty="0"/>
              <a:t> and choose </a:t>
            </a:r>
            <a:r>
              <a:rPr lang="en-US" sz="2400" dirty="0">
                <a:solidFill>
                  <a:srgbClr val="990000"/>
                </a:solidFill>
              </a:rPr>
              <a:t>“View Markup”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add one line of code</a:t>
            </a:r>
            <a:r>
              <a:rPr lang="en-US" sz="2400" dirty="0"/>
              <a:t>, which adds RESTful service hosting model:</a:t>
            </a:r>
          </a:p>
          <a:p>
            <a:pPr marL="0" indent="0"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Service="Service" </a:t>
            </a:r>
            <a:r>
              <a:rPr lang="en-US" sz="2000" dirty="0" err="1"/>
              <a:t>CodeBehind</a:t>
            </a:r>
            <a:r>
              <a:rPr lang="en-US" sz="2000" dirty="0"/>
              <a:t>="~/</a:t>
            </a:r>
            <a:r>
              <a:rPr lang="en-US" sz="2000" dirty="0" err="1"/>
              <a:t>App_Code</a:t>
            </a:r>
            <a:r>
              <a:rPr lang="en-US" sz="2000" dirty="0"/>
              <a:t>/</a:t>
            </a:r>
            <a:r>
              <a:rPr lang="en-US" sz="2000" dirty="0" err="1"/>
              <a:t>Service.cs</a:t>
            </a:r>
            <a:r>
              <a:rPr lang="en-US" sz="2000" dirty="0"/>
              <a:t>" %&gt;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11CDD7-8C63-493F-9081-E390B7A8F4C4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17414" name="Left Arrow 4"/>
          <p:cNvSpPr>
            <a:spLocks noChangeArrowheads="1"/>
          </p:cNvSpPr>
          <p:nvPr/>
        </p:nvSpPr>
        <p:spPr bwMode="auto">
          <a:xfrm>
            <a:off x="9944100" y="6239594"/>
            <a:ext cx="381000" cy="31360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Down Arrow 5"/>
          <p:cNvSpPr>
            <a:spLocks noChangeArrowheads="1"/>
          </p:cNvSpPr>
          <p:nvPr/>
        </p:nvSpPr>
        <p:spPr bwMode="auto">
          <a:xfrm>
            <a:off x="5257800" y="2590800"/>
            <a:ext cx="762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27200" y="3027364"/>
            <a:ext cx="8864600" cy="16970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Service="WcfService1.Service1" </a:t>
            </a:r>
            <a:r>
              <a:rPr lang="en-US" sz="2000" dirty="0" err="1"/>
              <a:t>CodeBehind</a:t>
            </a:r>
            <a:r>
              <a:rPr lang="en-US" sz="2000" dirty="0"/>
              <a:t>="Service1.svc.cs"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Factory="</a:t>
            </a:r>
            <a:r>
              <a:rPr lang="en-US" sz="2400" dirty="0" err="1">
                <a:solidFill>
                  <a:srgbClr val="0000FF"/>
                </a:solidFill>
              </a:rPr>
              <a:t>System.ServiceModel.Activation.WebServiceHostFactory</a:t>
            </a:r>
            <a:r>
              <a:rPr lang="en-US" sz="2400" dirty="0">
                <a:solidFill>
                  <a:srgbClr val="0000FF"/>
                </a:solidFill>
              </a:rPr>
              <a:t>" </a:t>
            </a:r>
            <a:r>
              <a:rPr lang="en-US" sz="2400" dirty="0"/>
              <a:t>%&gt;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274410" y="2422643"/>
            <a:ext cx="1669690" cy="475092"/>
          </a:xfrm>
          <a:prstGeom prst="wedgeRoundRectCallout">
            <a:avLst>
              <a:gd name="adj1" fmla="val -59002"/>
              <a:gd name="adj2" fmla="val -9329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Existing code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73566" y="4916725"/>
            <a:ext cx="6451074" cy="300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8275" y="4945681"/>
            <a:ext cx="4267200" cy="227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63" y="4973797"/>
            <a:ext cx="41624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 bwMode="auto">
          <a:xfrm>
            <a:off x="2907190" y="5628735"/>
            <a:ext cx="381000" cy="304800"/>
          </a:xfrm>
          <a:prstGeom prst="wedgeRectCallout">
            <a:avLst>
              <a:gd name="adj1" fmla="val 100515"/>
              <a:gd name="adj2" fmla="val -2172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2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815" y="4965340"/>
            <a:ext cx="171450" cy="13335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2182875" y="4919588"/>
            <a:ext cx="4292600" cy="227685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944100" y="5707484"/>
            <a:ext cx="647700" cy="452102"/>
          </a:xfrm>
          <a:prstGeom prst="wedgeRoundRectCallout">
            <a:avLst>
              <a:gd name="adj1" fmla="val -36715"/>
              <a:gd name="adj2" fmla="val 10547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</a:rPr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629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6" grpId="0" animBg="1"/>
      <p:bldP spid="9" grpId="0" build="allAtOnce"/>
      <p:bldP spid="5" grpId="0" animBg="1"/>
      <p:bldP spid="12" grpId="0" animBg="1"/>
      <p:bldP spid="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92" y="1906364"/>
            <a:ext cx="3353909" cy="309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SOAP Endpoint in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18195" y="1455731"/>
            <a:ext cx="5768020" cy="4913313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Web.config</a:t>
            </a:r>
            <a:r>
              <a:rPr lang="en-US" dirty="0"/>
              <a:t> file, 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the entire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system.serviceModel</a:t>
            </a: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/>
              <a:t>element, which will remove the SOAP endpoints. </a:t>
            </a:r>
          </a:p>
          <a:p>
            <a:r>
              <a:rPr lang="en-US" dirty="0"/>
              <a:t>RESTful services do not support the SOAP-endpoint-based access. </a:t>
            </a:r>
          </a:p>
          <a:p>
            <a:r>
              <a:rPr lang="en-US" dirty="0"/>
              <a:t>Removing this element will immediately disable the accesses from service proxies of all kinds of SOAP clients.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1070D9-B034-43F0-A147-AC1FC6102390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337050" y="990600"/>
            <a:ext cx="381000" cy="304800"/>
          </a:xfrm>
          <a:prstGeom prst="wedgeRectCallout">
            <a:avLst>
              <a:gd name="adj1" fmla="val -85967"/>
              <a:gd name="adj2" fmla="val 2723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3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990076" y="5662612"/>
            <a:ext cx="1507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Open this file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433550" y="4882732"/>
            <a:ext cx="457200" cy="779881"/>
          </a:xfrm>
          <a:custGeom>
            <a:avLst/>
            <a:gdLst>
              <a:gd name="T0" fmla="*/ 18401399 w 287079"/>
              <a:gd name="T1" fmla="*/ 2070148637 h 935665"/>
              <a:gd name="T2" fmla="*/ 18401399 w 287079"/>
              <a:gd name="T3" fmla="*/ 0 h 935665"/>
              <a:gd name="T4" fmla="*/ 0 w 287079"/>
              <a:gd name="T5" fmla="*/ 0 h 935665"/>
              <a:gd name="T6" fmla="*/ 0 60000 65536"/>
              <a:gd name="T7" fmla="*/ 0 60000 65536"/>
              <a:gd name="T8" fmla="*/ 0 60000 65536"/>
              <a:gd name="T9" fmla="*/ 0 w 287079"/>
              <a:gd name="T10" fmla="*/ 0 h 935665"/>
              <a:gd name="T11" fmla="*/ 287079 w 287079"/>
              <a:gd name="T12" fmla="*/ 935665 h 9356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79" h="935665">
                <a:moveTo>
                  <a:pt x="287079" y="935665"/>
                </a:moveTo>
                <a:lnTo>
                  <a:pt x="287079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8296955" y="4666772"/>
            <a:ext cx="1175328" cy="43191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01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680726" y="89620"/>
            <a:ext cx="7911075" cy="623888"/>
          </a:xfrm>
        </p:spPr>
        <p:txBody>
          <a:bodyPr/>
          <a:lstStyle/>
          <a:p>
            <a:pPr algn="ctr"/>
            <a:r>
              <a:rPr lang="en-US" sz="2800" dirty="0"/>
              <a:t>Accessing the Service over HTTP in a Browser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0" y="2745946"/>
            <a:ext cx="8382000" cy="25804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PiValue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it returns: &lt;double&gt;3.1415926535897931&lt;/double&gt;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AbsValue?x=-27,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returns: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&gt;27&lt;/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add2?x=15&amp;y=17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returns: 32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93278-44F3-4717-A3E6-FC6CBD74FA5B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8438" name="Content Placeholder 2"/>
          <p:cNvSpPr txBox="1">
            <a:spLocks/>
          </p:cNvSpPr>
          <p:nvPr/>
        </p:nvSpPr>
        <p:spPr bwMode="auto">
          <a:xfrm>
            <a:off x="2680726" y="924465"/>
            <a:ext cx="7492647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View the Service in Browser</a:t>
            </a:r>
          </a:p>
        </p:txBody>
      </p:sp>
      <p:sp>
        <p:nvSpPr>
          <p:cNvPr id="18439" name="Oval 1"/>
          <p:cNvSpPr>
            <a:spLocks noChangeArrowheads="1"/>
          </p:cNvSpPr>
          <p:nvPr/>
        </p:nvSpPr>
        <p:spPr bwMode="auto">
          <a:xfrm>
            <a:off x="10044205" y="4660144"/>
            <a:ext cx="381000" cy="6461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21776" y="5325329"/>
            <a:ext cx="857613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 the Deployed RESTful services in ASU Repository: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PiValue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AbsValue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add2 operations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http://venus.sod.asu.edu/WSRepository/Services/WcfRestService4/Service1/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3"/>
              </a:rPr>
              <a:t>http://venus.sod.asu.edu/WSRepository/Services/WcfRestService4/Service1/PiValue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4"/>
              </a:rPr>
              <a:t>http://venus.sod.asu.edu/WSRepository/Services/WcfRestService4/Service1/AbsValue?x=-123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5"/>
              </a:rPr>
              <a:t>http://venus.sod.asu.edu/WSRepository/Services/WcfRestService4/Service1/add2?x=15&amp;y=17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endParaRPr lang="en-GB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113" y="1416687"/>
            <a:ext cx="5819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RESTful Service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880" y="1228046"/>
            <a:ext cx="8784998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Knowing the format of accessing the service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http://venus.sod.asu.edu/WSRepository/Services/RandomString/Service.svc/</a:t>
            </a:r>
            <a:br>
              <a:rPr lang="en-GB" sz="2000" dirty="0">
                <a:hlinkClick r:id="rId2"/>
              </a:rPr>
            </a:br>
            <a:r>
              <a:rPr lang="en-GB" sz="2000" dirty="0" err="1">
                <a:hlinkClick r:id="rId2"/>
              </a:rPr>
              <a:t>GetRandomString</a:t>
            </a:r>
            <a:r>
              <a:rPr lang="en-GB" sz="2000" dirty="0">
                <a:hlinkClick r:id="rId2"/>
              </a:rPr>
              <a:t>/8</a:t>
            </a:r>
            <a:r>
              <a:rPr lang="en-GB" dirty="0"/>
              <a:t> 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Construct the URL in the program</a:t>
            </a:r>
          </a:p>
          <a:p>
            <a:pPr lvl="1"/>
            <a:r>
              <a:rPr lang="en-US" dirty="0"/>
              <a:t>Base URL</a:t>
            </a:r>
          </a:p>
          <a:p>
            <a:pPr lvl="1"/>
            <a:r>
              <a:rPr lang="en-US" dirty="0"/>
              <a:t>Operation name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Convert the return data to the required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917481" y="2646089"/>
            <a:ext cx="1290215" cy="607160"/>
          </a:xfrm>
          <a:prstGeom prst="wedgeRoundRectCallout">
            <a:avLst>
              <a:gd name="adj1" fmla="val -59490"/>
              <a:gd name="adj2" fmla="val -1268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Times New Roman" pitchFamily="18" charset="0"/>
              </a:rPr>
              <a:t>baseURL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528936" y="2932940"/>
            <a:ext cx="1290215" cy="714641"/>
          </a:xfrm>
          <a:prstGeom prst="wedgeRoundRectCallout">
            <a:avLst>
              <a:gd name="adj1" fmla="val -48752"/>
              <a:gd name="adj2" fmla="val -997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Operation name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98627" y="2949670"/>
            <a:ext cx="1290215" cy="714641"/>
          </a:xfrm>
          <a:prstGeom prst="wedgeRoundRectCallout">
            <a:avLst>
              <a:gd name="adj1" fmla="val -65933"/>
              <a:gd name="adj2" fmla="val -128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Parameter vale</a:t>
            </a:r>
          </a:p>
        </p:txBody>
      </p:sp>
    </p:spTree>
    <p:extLst>
      <p:ext uri="{BB962C8B-B14F-4D97-AF65-F5344CB8AC3E}">
        <p14:creationId xmlns:p14="http://schemas.microsoft.com/office/powerpoint/2010/main" val="42600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7C6F-2EDB-4EA0-8095-252DDCB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Creating RESTful Web APIs without First Creating WSDL services and without using WCF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5288-B6AD-47A9-B075-81EF56360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/>
              <a:t>A Case Study</a:t>
            </a:r>
          </a:p>
        </p:txBody>
      </p:sp>
    </p:spTree>
    <p:extLst>
      <p:ext uri="{BB962C8B-B14F-4D97-AF65-F5344CB8AC3E}">
        <p14:creationId xmlns:p14="http://schemas.microsoft.com/office/powerpoint/2010/main" val="885992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F61B51-13CF-42A6-AD74-187BE7CF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43" y="4643320"/>
            <a:ext cx="6724650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F6870A-3743-4AA3-892A-C305985E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71422"/>
            <a:ext cx="5867400" cy="3781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3CEB8-E12B-4085-8C19-3F65354D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726" y="125369"/>
            <a:ext cx="798727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RESTful Web APIs without WCF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69540-3CCE-4074-970E-1403742A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77898-2FB3-48D4-AA36-4640E72C3C78}"/>
              </a:ext>
            </a:extLst>
          </p:cNvPr>
          <p:cNvSpPr txBox="1"/>
          <p:nvPr/>
        </p:nvSpPr>
        <p:spPr>
          <a:xfrm>
            <a:off x="3028874" y="799031"/>
            <a:ext cx="745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https://www.tutorialsteacher.com/webapi/create-web-api-project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1ACCC-5589-4F82-9A7A-2192AD1C15AE}"/>
              </a:ext>
            </a:extLst>
          </p:cNvPr>
          <p:cNvSpPr txBox="1"/>
          <p:nvPr/>
        </p:nvSpPr>
        <p:spPr>
          <a:xfrm>
            <a:off x="1600201" y="1385062"/>
            <a:ext cx="1586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</a:t>
            </a:r>
          </a:p>
          <a:p>
            <a:r>
              <a:rPr lang="en-US" dirty="0"/>
              <a:t>Choose </a:t>
            </a:r>
          </a:p>
          <a:p>
            <a:r>
              <a:rPr lang="en-US" dirty="0"/>
              <a:t>right template: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CCEC9B-3CE8-4EBE-92ED-E6E34A03868F}"/>
              </a:ext>
            </a:extLst>
          </p:cNvPr>
          <p:cNvSpPr/>
          <p:nvPr/>
        </p:nvSpPr>
        <p:spPr bwMode="auto">
          <a:xfrm>
            <a:off x="4198625" y="3667683"/>
            <a:ext cx="607160" cy="7589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8E6D00-2FD0-4D7A-8C90-B22279D55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09" y="5950769"/>
            <a:ext cx="7515225" cy="933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3F8521-0AEB-454C-97A1-0D08DA20D40F}"/>
              </a:ext>
            </a:extLst>
          </p:cNvPr>
          <p:cNvSpPr txBox="1"/>
          <p:nvPr/>
        </p:nvSpPr>
        <p:spPr>
          <a:xfrm>
            <a:off x="2369001" y="4571240"/>
            <a:ext cx="1222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DED7E-0775-49F4-B035-7320614EE079}"/>
              </a:ext>
            </a:extLst>
          </p:cNvPr>
          <p:cNvSpPr txBox="1"/>
          <p:nvPr/>
        </p:nvSpPr>
        <p:spPr>
          <a:xfrm>
            <a:off x="1602404" y="5674680"/>
            <a:ext cx="1222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3:</a:t>
            </a:r>
          </a:p>
        </p:txBody>
      </p:sp>
    </p:spTree>
    <p:extLst>
      <p:ext uri="{BB962C8B-B14F-4D97-AF65-F5344CB8AC3E}">
        <p14:creationId xmlns:p14="http://schemas.microsoft.com/office/powerpoint/2010/main" val="40260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DFF9-6050-44C6-BDFB-C2415DB0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NuGet Package Manager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393B-9862-47EA-8AF2-B713D516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DCCCB-E23A-4ADA-8802-70FC0CB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46" y="890698"/>
            <a:ext cx="8120765" cy="59673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0787E5-0C94-48BB-A3DC-8E6ACC304605}"/>
              </a:ext>
            </a:extLst>
          </p:cNvPr>
          <p:cNvSpPr/>
          <p:nvPr/>
        </p:nvSpPr>
        <p:spPr bwMode="auto">
          <a:xfrm>
            <a:off x="2280335" y="762001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364072-10E3-4631-AADA-F58E2E0D0AAE}"/>
              </a:ext>
            </a:extLst>
          </p:cNvPr>
          <p:cNvSpPr/>
          <p:nvPr/>
        </p:nvSpPr>
        <p:spPr bwMode="auto">
          <a:xfrm>
            <a:off x="6554116" y="3755717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007433-8B3B-40E1-936A-6F3DED8113EE}"/>
              </a:ext>
            </a:extLst>
          </p:cNvPr>
          <p:cNvSpPr/>
          <p:nvPr/>
        </p:nvSpPr>
        <p:spPr bwMode="auto">
          <a:xfrm>
            <a:off x="2377146" y="3422725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D1D9-2587-44CA-A355-57BC1A8F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936" y="152400"/>
            <a:ext cx="814821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 to Install </a:t>
            </a:r>
            <a:r>
              <a:rPr lang="en-US" dirty="0" err="1"/>
              <a:t>Microsoft.AspNet.WebApi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3EC3-B3E2-4599-9399-C851D328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B662D-8A35-4FD0-B415-440775672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50" y="1683415"/>
            <a:ext cx="9144000" cy="453031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805087C-852A-4DF0-A94F-028AF6E5D497}"/>
              </a:ext>
            </a:extLst>
          </p:cNvPr>
          <p:cNvSpPr/>
          <p:nvPr/>
        </p:nvSpPr>
        <p:spPr bwMode="auto">
          <a:xfrm>
            <a:off x="1600200" y="1228046"/>
            <a:ext cx="609600" cy="5312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A3ED00-1BAF-4429-942F-9CE22E9C66D0}"/>
              </a:ext>
            </a:extLst>
          </p:cNvPr>
          <p:cNvSpPr/>
          <p:nvPr/>
        </p:nvSpPr>
        <p:spPr bwMode="auto">
          <a:xfrm>
            <a:off x="1600200" y="3580790"/>
            <a:ext cx="5254750" cy="10625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25E4D-D176-4288-9B9A-FE0D5239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26" y="6212396"/>
            <a:ext cx="3391275" cy="37164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9A3936E-7DA3-4562-9CD8-4129B5C894F3}"/>
              </a:ext>
            </a:extLst>
          </p:cNvPr>
          <p:cNvSpPr/>
          <p:nvPr/>
        </p:nvSpPr>
        <p:spPr bwMode="auto">
          <a:xfrm>
            <a:off x="9738960" y="5781746"/>
            <a:ext cx="609600" cy="5312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086A2A54-908F-4806-A225-B5FC9376351F}"/>
              </a:ext>
            </a:extLst>
          </p:cNvPr>
          <p:cNvSpPr/>
          <p:nvPr/>
        </p:nvSpPr>
        <p:spPr bwMode="auto">
          <a:xfrm>
            <a:off x="7276229" y="4112056"/>
            <a:ext cx="607160" cy="53126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9F39-F372-4C9D-88CB-BB15FC43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Add Controllers and Configuration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088C-2392-4E31-B465-E8D04B73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565" y="1124744"/>
            <a:ext cx="8269288" cy="4608513"/>
          </a:xfrm>
        </p:spPr>
        <p:txBody>
          <a:bodyPr/>
          <a:lstStyle/>
          <a:p>
            <a:r>
              <a:rPr lang="en-US" dirty="0"/>
              <a:t>Right click project name and add two New Folders into the project</a:t>
            </a:r>
          </a:p>
          <a:p>
            <a:r>
              <a:rPr lang="en-US" dirty="0"/>
              <a:t>Right click Configuration</a:t>
            </a:r>
            <a:br>
              <a:rPr lang="en-US" dirty="0"/>
            </a:br>
            <a:r>
              <a:rPr lang="en-US" dirty="0"/>
              <a:t>folder and add a class </a:t>
            </a:r>
            <a:br>
              <a:rPr lang="en-US" dirty="0"/>
            </a:br>
            <a:r>
              <a:rPr lang="en-US" sz="24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HelloWebAPIConfig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1A94C-58F7-4729-A098-BAC23D7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2731-C037-4336-AAD9-6697AA41C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60" y="1835205"/>
            <a:ext cx="3305804" cy="258043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1B13977-2368-47F9-93C5-E6FA329CCA05}"/>
              </a:ext>
            </a:extLst>
          </p:cNvPr>
          <p:cNvSpPr/>
          <p:nvPr/>
        </p:nvSpPr>
        <p:spPr bwMode="auto">
          <a:xfrm>
            <a:off x="6829749" y="3277211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BFA4CB-BABE-4DD3-ACD1-4B7A38A31905}"/>
              </a:ext>
            </a:extLst>
          </p:cNvPr>
          <p:cNvSpPr/>
          <p:nvPr/>
        </p:nvSpPr>
        <p:spPr bwMode="auto">
          <a:xfrm>
            <a:off x="6829749" y="3543453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2F72E-8BF6-4081-BB9A-32F98778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78" y="3656686"/>
            <a:ext cx="3310288" cy="28000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85C7B3D-3DE6-49DB-927E-0B7DACEE946D}"/>
              </a:ext>
            </a:extLst>
          </p:cNvPr>
          <p:cNvSpPr/>
          <p:nvPr/>
        </p:nvSpPr>
        <p:spPr bwMode="auto">
          <a:xfrm>
            <a:off x="2301250" y="5324242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3FD726-95D9-4723-9A86-96FD08DF3D05}"/>
              </a:ext>
            </a:extLst>
          </p:cNvPr>
          <p:cNvSpPr txBox="1">
            <a:spLocks/>
          </p:cNvSpPr>
          <p:nvPr/>
        </p:nvSpPr>
        <p:spPr bwMode="auto">
          <a:xfrm>
            <a:off x="6284410" y="4605579"/>
            <a:ext cx="4383591" cy="206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Configuration folder holds a class for registering and configuring the service</a:t>
            </a:r>
          </a:p>
          <a:p>
            <a:r>
              <a:rPr lang="en-US" sz="2400" kern="0" dirty="0"/>
              <a:t>Controller folder holds a class that implement the service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32CD6C0-8DE3-5ACC-9095-5CA6C1CC6DA2}"/>
              </a:ext>
            </a:extLst>
          </p:cNvPr>
          <p:cNvSpPr/>
          <p:nvPr/>
        </p:nvSpPr>
        <p:spPr bwMode="auto">
          <a:xfrm>
            <a:off x="9243425" y="2708607"/>
            <a:ext cx="1384105" cy="1062530"/>
          </a:xfrm>
          <a:prstGeom prst="wedgeRoundRectCallout">
            <a:avLst>
              <a:gd name="adj1" fmla="val -97361"/>
              <a:gd name="adj2" fmla="val 372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</a:rPr>
              <a:t>MVC Architecture Pattern, more in CSE446/598</a:t>
            </a:r>
          </a:p>
        </p:txBody>
      </p:sp>
    </p:spTree>
    <p:extLst>
      <p:ext uri="{BB962C8B-B14F-4D97-AF65-F5344CB8AC3E}">
        <p14:creationId xmlns:p14="http://schemas.microsoft.com/office/powerpoint/2010/main" val="2522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 of </a:t>
            </a:r>
            <a:r>
              <a:rPr lang="en-US"/>
              <a:t>SOD Environments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ASP.NET Web Services (a.k.a. ASMX)</a:t>
            </a:r>
            <a:r>
              <a:rPr lang="en-US" sz="3200" dirty="0"/>
              <a:t>;</a:t>
            </a:r>
            <a:endParaRPr lang="en-US" sz="30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.NET Remoting;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Enterprise Services (the successor to COM+);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Web Services Enhancements (WSE);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Microsoft Message Queuing (MSMQ);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Windows Communication Foundation (WCF);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Java-based SOA Development: </a:t>
            </a:r>
            <a:r>
              <a:rPr lang="en-US" dirty="0" smtClean="0"/>
              <a:t>NetBeans</a:t>
            </a:r>
            <a:r>
              <a:rPr lang="en-US" dirty="0"/>
              <a:t>, Eclipse/Axis/Tomcat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Google </a:t>
            </a:r>
            <a:r>
              <a:rPr lang="en-US" dirty="0" err="1"/>
              <a:t>gRPC</a:t>
            </a:r>
            <a:r>
              <a:rPr lang="en-US" dirty="0"/>
              <a:t> Service and Client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Oracle/JDeveloper (text chapter 8)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Websphere</a:t>
            </a:r>
            <a:r>
              <a:rPr lang="en-US" dirty="0"/>
              <a:t> (IBM)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SCA/SDO (IBM and others)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B5D6F6-F0DA-4D02-A7D3-279740F04EA9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D2B0-C34A-4C6D-BBCC-15DA6017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Copy the code into </a:t>
            </a:r>
            <a:r>
              <a:rPr lang="en-US" sz="28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HelloWebAPIConfig</a:t>
            </a:r>
            <a:r>
              <a:rPr lang="en-US" sz="2800" dirty="0">
                <a:solidFill>
                  <a:srgbClr val="181717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A153-AE37-42B0-9F0E-5F98AE47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475" y="1135728"/>
            <a:ext cx="8139065" cy="5553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HelloWebAPI.Configuration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HelloWebAPIConfig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Register(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config)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config.MapHttpAttributeRoutes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Web API routes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config.Routes.MapHttpRoute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/{controller}/{id}"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defaults: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id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RouteParameter.Optional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63DA-1848-49F8-86A3-1C06615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5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D606-A934-4A63-90A6-0456B2C5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Global.asax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AFA4-438D-4033-A1C6-A0A047C8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48" y="1076255"/>
            <a:ext cx="8269288" cy="1772992"/>
          </a:xfrm>
        </p:spPr>
        <p:txBody>
          <a:bodyPr/>
          <a:lstStyle/>
          <a:p>
            <a:r>
              <a:rPr lang="en-US" dirty="0">
                <a:solidFill>
                  <a:srgbClr val="181717"/>
                </a:solidFill>
                <a:latin typeface="+mj-lt"/>
              </a:rPr>
              <a:t>R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ight clicking project name -&gt; </a:t>
            </a:r>
            <a:br>
              <a:rPr lang="en-US" b="0" i="0" dirty="0">
                <a:solidFill>
                  <a:srgbClr val="181717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Add 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New Item 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 </a:t>
            </a:r>
            <a:br>
              <a:rPr lang="en-US" b="0" i="0" dirty="0">
                <a:solidFill>
                  <a:srgbClr val="181717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Global Application Class</a:t>
            </a:r>
          </a:p>
          <a:p>
            <a:pPr marL="0" indent="0">
              <a:buNone/>
            </a:pPr>
            <a:r>
              <a:rPr lang="en-US" dirty="0">
                <a:solidFill>
                  <a:srgbClr val="181717"/>
                </a:solidFill>
                <a:latin typeface="+mj-lt"/>
              </a:rPr>
              <a:t>   Name it: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+mj-lt"/>
              </a:rPr>
              <a:t>Global.asax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E5AB-2CE5-4AB5-8881-2BDF1A3B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81E3-3121-407C-B69A-D6E597BB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04" y="2530940"/>
            <a:ext cx="8832996" cy="41873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9CF366-0ED2-4F05-AC0E-C0B863C85AC1}"/>
              </a:ext>
            </a:extLst>
          </p:cNvPr>
          <p:cNvSpPr/>
          <p:nvPr/>
        </p:nvSpPr>
        <p:spPr bwMode="auto">
          <a:xfrm>
            <a:off x="4426310" y="4303933"/>
            <a:ext cx="569212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FADAD-41A1-4127-981B-126FCF23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630" y="125913"/>
            <a:ext cx="2564523" cy="26200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DCFA4BB-BBEA-44CB-908E-4917518CEAE1}"/>
              </a:ext>
            </a:extLst>
          </p:cNvPr>
          <p:cNvSpPr/>
          <p:nvPr/>
        </p:nvSpPr>
        <p:spPr bwMode="auto">
          <a:xfrm flipH="1">
            <a:off x="9588202" y="1911100"/>
            <a:ext cx="417423" cy="2856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D2B0-C34A-4C6D-BBCC-15DA6017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Copy this code into </a:t>
            </a:r>
            <a:r>
              <a:rPr lang="en-US" sz="2800" dirty="0" err="1"/>
              <a:t>Global.asax</a:t>
            </a:r>
            <a:r>
              <a:rPr lang="en-US" sz="2800" dirty="0">
                <a:solidFill>
                  <a:srgbClr val="181717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A153-AE37-42B0-9F0E-5F98AE47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287985"/>
            <a:ext cx="8991600" cy="5553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HelloWebAPI.Configuration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MyWebApi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GlobalConfiguration.Configure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HelloWebAPIConfig.Register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63DA-1848-49F8-86A3-1C06615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2F12044-8FE7-7BF6-0C9F-8C8015B40270}"/>
              </a:ext>
            </a:extLst>
          </p:cNvPr>
          <p:cNvSpPr/>
          <p:nvPr/>
        </p:nvSpPr>
        <p:spPr bwMode="auto">
          <a:xfrm>
            <a:off x="5488840" y="5687794"/>
            <a:ext cx="4021364" cy="999750"/>
          </a:xfrm>
          <a:prstGeom prst="wedgeRoundRectCallout">
            <a:avLst>
              <a:gd name="adj1" fmla="val -47760"/>
              <a:gd name="adj2" fmla="val -1156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</a:rPr>
              <a:t>Application_Start</a:t>
            </a:r>
            <a:r>
              <a:rPr lang="en-US" sz="2000" dirty="0">
                <a:latin typeface="Times New Roman" pitchFamily="18" charset="0"/>
              </a:rPr>
              <a:t> event handler: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When the application starts, it runs the code to register the </a:t>
            </a:r>
            <a:r>
              <a:rPr lang="en-US" sz="2000" dirty="0" err="1">
                <a:latin typeface="Times New Roman" pitchFamily="18" charset="0"/>
              </a:rPr>
              <a:t>api</a:t>
            </a:r>
            <a:r>
              <a:rPr lang="en-US" sz="20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63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2A19-DC59-48E2-AF31-43692261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FFFC-4AD0-4CEA-8506-3BEC46AF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032796"/>
            <a:ext cx="8269288" cy="1014042"/>
          </a:xfrm>
        </p:spPr>
        <p:txBody>
          <a:bodyPr/>
          <a:lstStyle/>
          <a:p>
            <a:r>
              <a:rPr lang="en-US" dirty="0"/>
              <a:t>Right click Add and choose Controller 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5944F-CB88-428F-95E8-BDE820E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BB10E-7AC3-4170-AD75-7194516E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56" y="1580113"/>
            <a:ext cx="8753873" cy="1014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3F311-DD0E-4E41-9E0D-8BD9339A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54" y="2655934"/>
            <a:ext cx="7534275" cy="29622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6345DED-0818-46A7-90B3-9891A46EC1B5}"/>
              </a:ext>
            </a:extLst>
          </p:cNvPr>
          <p:cNvSpPr/>
          <p:nvPr/>
        </p:nvSpPr>
        <p:spPr bwMode="auto">
          <a:xfrm flipH="1">
            <a:off x="3363780" y="1539818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D0BB6-9BCB-4940-92BA-3B8EBE90D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15" y="5387022"/>
            <a:ext cx="7143750" cy="15049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0353D2D-1A67-4737-938B-C356AE6DA4F8}"/>
              </a:ext>
            </a:extLst>
          </p:cNvPr>
          <p:cNvSpPr/>
          <p:nvPr/>
        </p:nvSpPr>
        <p:spPr bwMode="auto">
          <a:xfrm>
            <a:off x="7006740" y="6326736"/>
            <a:ext cx="569212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781469-FBFA-4A43-B26C-D683A3E4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1" y="3561451"/>
            <a:ext cx="2874439" cy="17007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7DA862-78B8-4DAA-A63C-AC0B2D72F346}"/>
              </a:ext>
            </a:extLst>
          </p:cNvPr>
          <p:cNvSpPr/>
          <p:nvPr/>
        </p:nvSpPr>
        <p:spPr bwMode="auto">
          <a:xfrm flipH="1">
            <a:off x="8145165" y="4147231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61E1A-81C4-449B-9556-F7E6D5731639}"/>
              </a:ext>
            </a:extLst>
          </p:cNvPr>
          <p:cNvSpPr/>
          <p:nvPr/>
        </p:nvSpPr>
        <p:spPr bwMode="auto">
          <a:xfrm flipH="1">
            <a:off x="4053489" y="4374178"/>
            <a:ext cx="607160" cy="3816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F78E-BC16-4960-8D28-3B5CC9D7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code into </a:t>
            </a:r>
            <a:r>
              <a:rPr lang="en-US" sz="28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HelloController.cs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A719-4B6C-4A07-9AD6-F4AA5F7D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MyWebApi.Controllers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HelloController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41D5-AFE8-43A6-BAE0-5E37196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C8990F-B627-D570-F2FC-97CC8AAB127A}"/>
              </a:ext>
            </a:extLst>
          </p:cNvPr>
          <p:cNvSpPr/>
          <p:nvPr/>
        </p:nvSpPr>
        <p:spPr bwMode="auto">
          <a:xfrm>
            <a:off x="7386215" y="5705851"/>
            <a:ext cx="2123989" cy="834845"/>
          </a:xfrm>
          <a:prstGeom prst="wedgeRoundRectCallout">
            <a:avLst>
              <a:gd name="adj1" fmla="val -90137"/>
              <a:gd name="adj2" fmla="val -16757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</a:rPr>
              <a:t>You can add any service code here</a:t>
            </a:r>
          </a:p>
        </p:txBody>
      </p:sp>
    </p:spTree>
    <p:extLst>
      <p:ext uri="{BB962C8B-B14F-4D97-AF65-F5344CB8AC3E}">
        <p14:creationId xmlns:p14="http://schemas.microsoft.com/office/powerpoint/2010/main" val="666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D45DC3C-5F4A-4580-AC2F-F5FF3A4B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16162"/>
            <a:ext cx="8991600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292A5-3EC7-41D1-B8CF-96972A54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then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A650C-D7B1-41B1-88DF-1646988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7DF2B-8829-42E4-A554-03BE8F96A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354" y="1069912"/>
            <a:ext cx="8823292" cy="195673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04BB4C4-BF9C-4E9E-B69A-346D86DABD7B}"/>
              </a:ext>
            </a:extLst>
          </p:cNvPr>
          <p:cNvSpPr/>
          <p:nvPr/>
        </p:nvSpPr>
        <p:spPr bwMode="auto">
          <a:xfrm>
            <a:off x="4957575" y="848570"/>
            <a:ext cx="609600" cy="36350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2CDEC4-87D6-4C26-9AC5-02E7091E12EE}"/>
              </a:ext>
            </a:extLst>
          </p:cNvPr>
          <p:cNvSpPr/>
          <p:nvPr/>
        </p:nvSpPr>
        <p:spPr bwMode="auto">
          <a:xfrm flipH="1">
            <a:off x="8296955" y="2502288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2DEA7-CF06-428A-A547-909297FF9D1C}"/>
              </a:ext>
            </a:extLst>
          </p:cNvPr>
          <p:cNvSpPr txBox="1"/>
          <p:nvPr/>
        </p:nvSpPr>
        <p:spPr>
          <a:xfrm>
            <a:off x="1756577" y="3130618"/>
            <a:ext cx="8678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browser will start at the address: </a:t>
            </a:r>
            <a:r>
              <a:rPr lang="en-US" dirty="0">
                <a:hlinkClick r:id="rId5"/>
              </a:rPr>
              <a:t>https://localhost:44379/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HTTP Error 403.14 - Forbidden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type the full address into your web browser: https://localhost:44379/</a:t>
            </a:r>
            <a:r>
              <a:rPr lang="en-US" dirty="0">
                <a:solidFill>
                  <a:srgbClr val="FF0000"/>
                </a:solidFill>
              </a:rPr>
              <a:t>api/hello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0B85A0-545A-4677-94D3-3BFC9C0234D7}"/>
              </a:ext>
            </a:extLst>
          </p:cNvPr>
          <p:cNvSpPr/>
          <p:nvPr/>
        </p:nvSpPr>
        <p:spPr bwMode="auto">
          <a:xfrm flipV="1">
            <a:off x="7620000" y="5781090"/>
            <a:ext cx="609600" cy="39111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54C09-DD32-468D-9CE6-D21AF49595C9}"/>
              </a:ext>
            </a:extLst>
          </p:cNvPr>
          <p:cNvSpPr txBox="1"/>
          <p:nvPr/>
        </p:nvSpPr>
        <p:spPr>
          <a:xfrm>
            <a:off x="3136095" y="6318726"/>
            <a:ext cx="6526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http://venus.sod.asu.edu/WSRepository/Webapis/HelloWebApi/api/hello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7F5B-093D-47C2-8BDD-996FACE3753F}"/>
              </a:ext>
            </a:extLst>
          </p:cNvPr>
          <p:cNvSpPr txBox="1"/>
          <p:nvPr/>
        </p:nvSpPr>
        <p:spPr>
          <a:xfrm>
            <a:off x="3136096" y="5957920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Deployed to </a:t>
            </a:r>
            <a:r>
              <a:rPr lang="en-US" dirty="0" err="1"/>
              <a:t>venus</a:t>
            </a:r>
            <a:r>
              <a:rPr lang="en-US" dirty="0"/>
              <a:t> server:</a:t>
            </a:r>
          </a:p>
        </p:txBody>
      </p:sp>
    </p:spTree>
    <p:extLst>
      <p:ext uri="{BB962C8B-B14F-4D97-AF65-F5344CB8AC3E}">
        <p14:creationId xmlns:p14="http://schemas.microsoft.com/office/powerpoint/2010/main" val="6172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  <p:bldP spid="12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832515" y="72282"/>
            <a:ext cx="7620000" cy="77628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REST service URL in program </a:t>
            </a:r>
            <a:br>
              <a:rPr lang="en-US" dirty="0"/>
            </a:br>
            <a:r>
              <a:rPr lang="en-US" sz="2000" dirty="0"/>
              <a:t>For more detail read: Text chapter 7.3 on RESTful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752600" y="1303940"/>
            <a:ext cx="8839200" cy="540166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public string </a:t>
            </a:r>
            <a:r>
              <a:rPr lang="en-GB" sz="20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Create the base address to the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service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ZDingbats"/>
                <a:cs typeface="Arial" pitchFamily="34" charset="0"/>
              </a:rPr>
              <a:t>	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	Uri 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Uri("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http://venus.sod.asu.edu/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WSRepository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/Services/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Service.svc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Define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for passing parameter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("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/{Length}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Assign values to variable to obtain the complete URI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Uri </a:t>
            </a:r>
            <a:r>
              <a:rPr lang="en-GB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myTemplate.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BindByPosition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channel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(); // create a channel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byte[]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channel.DownloadData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// return byte array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Stream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MemoryStream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// convert to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mem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stream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typeof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(string)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string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obj.ReadObject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).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(); // convent to string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return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283873-EBE1-40F3-92BF-2963B5C4C785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9701" name="Rounded Rectangular Callout 4"/>
          <p:cNvSpPr>
            <a:spLocks noChangeArrowheads="1"/>
          </p:cNvSpPr>
          <p:nvPr/>
        </p:nvSpPr>
        <p:spPr bwMode="auto">
          <a:xfrm>
            <a:off x="9144000" y="762000"/>
            <a:ext cx="1447800" cy="1219200"/>
          </a:xfrm>
          <a:prstGeom prst="wedgeRoundRectCallout">
            <a:avLst>
              <a:gd name="adj1" fmla="val -55809"/>
              <a:gd name="adj2" fmla="val 8734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Notice how a RESTful service is access here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79030" y="4187950"/>
            <a:ext cx="473365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9511276" y="3407229"/>
            <a:ext cx="227685" cy="5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83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F6E-F803-434E-BDBB-EF014D1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Method not Required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873D5-1C4D-45B4-A886-2382F53B6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reference to new method of service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2823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B12E-04AA-4DA5-991F-EAA24343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Google </a:t>
            </a:r>
            <a:r>
              <a:rPr lang="en-US" dirty="0" err="1"/>
              <a:t>gRPC</a:t>
            </a:r>
            <a:r>
              <a:rPr lang="en-US" dirty="0"/>
              <a:t> Service and Client</a:t>
            </a:r>
            <a:br>
              <a:rPr lang="en-US" dirty="0"/>
            </a:br>
            <a:r>
              <a:rPr lang="en-US" dirty="0"/>
              <a:t>in Visual Studio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7825B-8D3B-4420-9810-877E6433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Create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Server.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Create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client.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Test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client service with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Greeter service.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3D33D-B56E-46F6-ABFD-9E6DDD4EF2D0}"/>
              </a:ext>
            </a:extLst>
          </p:cNvPr>
          <p:cNvSpPr txBox="1"/>
          <p:nvPr/>
        </p:nvSpPr>
        <p:spPr>
          <a:xfrm>
            <a:off x="2145131" y="3730588"/>
            <a:ext cx="7210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read the following slides together with this tutorial:</a:t>
            </a:r>
          </a:p>
          <a:p>
            <a:r>
              <a:rPr lang="en-US" dirty="0">
                <a:hlinkClick r:id="rId3"/>
              </a:rPr>
              <a:t>https://docs.microsoft.com/en-us/aspnet/core/tutorials/grpc/grpc-start?view=aspnetcore-5.0&amp;tabs=visual-studio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737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E2A7-BD47-432F-9C4C-79F5CD2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Cloud Endpoints for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4A95-7CAB-4670-AB93-3AD49736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202124"/>
                </a:solidFill>
                <a:latin typeface="+mj-lt"/>
              </a:rPr>
              <a:t>gRPC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 is a high performance, open-source universal RPC framework, developed by Google.</a:t>
            </a:r>
          </a:p>
          <a:p>
            <a:r>
              <a:rPr lang="en-US" sz="2400" dirty="0">
                <a:latin typeface="+mj-lt"/>
              </a:rPr>
              <a:t>In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, a client application can directly call methods on a server application on a different machine as if it was a local object, making it easier to create distributed applications and services.</a:t>
            </a:r>
          </a:p>
          <a:p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exposes endpoints to the outside to enable different types of clients.</a:t>
            </a:r>
          </a:p>
          <a:p>
            <a:pPr lvl="1"/>
            <a:r>
              <a:rPr lang="en-US" dirty="0" err="1">
                <a:latin typeface="+mj-lt"/>
              </a:rPr>
              <a:t>gRPC</a:t>
            </a:r>
            <a:r>
              <a:rPr lang="en-US" dirty="0">
                <a:latin typeface="+mj-lt"/>
              </a:rPr>
              <a:t> client</a:t>
            </a:r>
          </a:p>
          <a:p>
            <a:pPr lvl="1"/>
            <a:r>
              <a:rPr lang="en-US" dirty="0">
                <a:latin typeface="+mj-lt"/>
              </a:rPr>
              <a:t>HTTP / JSON clients</a:t>
            </a:r>
          </a:p>
          <a:p>
            <a:r>
              <a:rPr lang="en-US" sz="2400" dirty="0">
                <a:latin typeface="+mj-lt"/>
              </a:rPr>
              <a:t>We show an example of using Visual Studio to develop a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service and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F654-D576-4449-B42E-5546760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57940-D82B-4B62-A412-CEC25FB04521}"/>
              </a:ext>
            </a:extLst>
          </p:cNvPr>
          <p:cNvSpPr txBox="1"/>
          <p:nvPr/>
        </p:nvSpPr>
        <p:spPr>
          <a:xfrm>
            <a:off x="6486953" y="176252"/>
            <a:ext cx="5705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https://cloud.google.com/endpoints/docs/grpc/about-grpc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8C618-D449-4A93-813F-30C4E7EC0F80}"/>
              </a:ext>
            </a:extLst>
          </p:cNvPr>
          <p:cNvSpPr txBox="1"/>
          <p:nvPr/>
        </p:nvSpPr>
        <p:spPr>
          <a:xfrm>
            <a:off x="7214314" y="10953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https://www.grpc.io/docs/</a:t>
            </a:r>
          </a:p>
        </p:txBody>
      </p:sp>
    </p:spTree>
    <p:extLst>
      <p:ext uri="{BB962C8B-B14F-4D97-AF65-F5344CB8AC3E}">
        <p14:creationId xmlns:p14="http://schemas.microsoft.com/office/powerpoint/2010/main" val="1694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1AB621-DC29-46EA-9D65-0C35DA7C3EE9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43621" y="63374"/>
            <a:ext cx="9868276" cy="7129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ea typeface="宋体" pitchFamily="2" charset="-122"/>
              </a:rPr>
              <a:t>SOD Frameworks for Service Development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41855"/>
              </p:ext>
            </p:extLst>
          </p:nvPr>
        </p:nvGraphicFramePr>
        <p:xfrm>
          <a:off x="724278" y="953071"/>
          <a:ext cx="10330002" cy="5299096"/>
        </p:xfrm>
        <a:graphic>
          <a:graphicData uri="http://schemas.openxmlformats.org/drawingml/2006/table">
            <a:tbl>
              <a:tblPr/>
              <a:tblGrid>
                <a:gridCol w="256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2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7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7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Service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Development Environment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independent Web service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dependent service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Distributed transactions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WS-* specification (e.g., reliability and security)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Primary language supported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ASMX / ASP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 (obsolete)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 / VB 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 Remoting and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Remoting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Services: BizTalk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XLang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 / BPEL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WCF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AJAX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Script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205288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Eclipse / Axis / Tomcat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457800"/>
                  </a:ext>
                </a:extLst>
              </a:tr>
              <a:tr h="7423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JEE: Java Enterprise Edition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/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Script /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JavaBeans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4392"/>
                  </a:ext>
                </a:extLst>
              </a:tr>
              <a:tr h="425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SimSun" pitchFamily="2" charset="-122"/>
                          <a:cs typeface="Times New Roman" pitchFamily="18" charset="0"/>
                        </a:rPr>
                        <a:t>NetBeans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55437"/>
                  </a:ext>
                </a:extLst>
              </a:tr>
              <a:tr h="425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VS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AspNet.WebApi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517584"/>
                  </a:ext>
                </a:extLst>
              </a:tr>
              <a:tr h="281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VS Google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gRPC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73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8D60-EC37-4BFC-A244-7F17B88D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620" y="152400"/>
            <a:ext cx="783518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dirty="0" err="1"/>
              <a:t>gRPC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11EF-0FF4-434F-9417-87CEAAD0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850150"/>
            <a:ext cx="8269288" cy="1882431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Start Visual Studio 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Create a new project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In the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Create a new project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dialog, select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 Service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Next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F7A29-786D-43F6-8EB5-8ED4AA07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43100-9421-414C-94CC-3BDFF42558B8}"/>
              </a:ext>
            </a:extLst>
          </p:cNvPr>
          <p:cNvSpPr txBox="1"/>
          <p:nvPr/>
        </p:nvSpPr>
        <p:spPr>
          <a:xfrm>
            <a:off x="2756620" y="990054"/>
            <a:ext cx="7835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https://docs.microsoft.com/en-us/aspnet/core/tutorials/grpc/grpc-start?view=aspnetcore-5.0&amp;tabs=visual-studio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D474A-502C-4720-B34A-80B0F2E8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3320782"/>
            <a:ext cx="7453265" cy="297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935F1-2E2B-4429-AC99-56E400E6B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68" y="3328552"/>
            <a:ext cx="2771775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8514F-D6C8-4001-AA86-417D7C4CE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68" y="5062103"/>
            <a:ext cx="2733675" cy="16859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911AFF2-CD91-4C4F-8946-2387FD6A1F2D}"/>
              </a:ext>
            </a:extLst>
          </p:cNvPr>
          <p:cNvSpPr/>
          <p:nvPr/>
        </p:nvSpPr>
        <p:spPr bwMode="auto">
          <a:xfrm>
            <a:off x="2453041" y="5062103"/>
            <a:ext cx="1214320" cy="4160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65-468C-461D-A657-339F83F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 Project is Created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7DED-38EA-488B-A962-F575BEA5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A6FF-F16E-4559-9BE0-9534B53D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760" y="1303941"/>
            <a:ext cx="2886075" cy="402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89478-84EC-451C-AAE9-FE22DD0D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57" y="1303941"/>
            <a:ext cx="5324475" cy="45434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25245-85FC-4925-97F9-AFCFA97B36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12631" y="3272759"/>
            <a:ext cx="1284324" cy="338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0664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BF922-12A5-4EE6-8585-983DAEB03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306381"/>
            <a:ext cx="6595717" cy="4632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66A65-468C-461D-A657-339F83F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7DED-38EA-488B-A962-F575BEA5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A6FF-F16E-4559-9BE0-9534B53D3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6" y="1076256"/>
            <a:ext cx="2886075" cy="4029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25245-85FC-4925-97F9-AFCFA97B36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11593" y="3453447"/>
            <a:ext cx="1284324" cy="338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1361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2C2-0583-4F0C-861A-8E284B03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197" y="152400"/>
            <a:ext cx="8023608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the </a:t>
            </a:r>
            <a:r>
              <a:rPr lang="en-US" dirty="0" err="1"/>
              <a:t>gRPC</a:t>
            </a:r>
            <a:r>
              <a:rPr lang="en-US" dirty="0"/>
              <a:t> service at </a:t>
            </a:r>
            <a:r>
              <a:rPr lang="en-US" sz="2800" dirty="0">
                <a:solidFill>
                  <a:srgbClr val="171717"/>
                </a:solidFill>
                <a:latin typeface="SFMono-Regular"/>
              </a:rPr>
              <a:t>https://localhost:5001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EB16-0AF3-48E7-99D0-4B5E8613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28046"/>
            <a:ext cx="8269288" cy="547755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Press Ctrl+F5 to run without the debugger.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Visual Studio displays a dialog for configuring to use SSL.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Click Yes.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Security Waring dialog for installing security certificate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Click Yes.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Then, Visual Studio will run the service in IIS Express. The information will be displayed in Console window, showing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Now listening on: https://localhost:5001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19E4-4D33-4103-A20D-1148EC94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0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320E9-A246-4C27-B181-5B41DF17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60820"/>
            <a:ext cx="7917562" cy="1669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293953-E97D-4B37-AB67-DD29932B8534}"/>
              </a:ext>
            </a:extLst>
          </p:cNvPr>
          <p:cNvSpPr txBox="1"/>
          <p:nvPr/>
        </p:nvSpPr>
        <p:spPr>
          <a:xfrm>
            <a:off x="1781294" y="1044760"/>
            <a:ext cx="832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Right click Solution and choose to add a New Project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D21220-7B10-47D8-A4C6-547F1EA2F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566" y="4008180"/>
            <a:ext cx="4190999" cy="15725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F81625-AFB5-4848-8A76-6A67FE7988DD}"/>
              </a:ext>
            </a:extLst>
          </p:cNvPr>
          <p:cNvSpPr txBox="1"/>
          <p:nvPr/>
        </p:nvSpPr>
        <p:spPr>
          <a:xfrm>
            <a:off x="1783584" y="3484960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Name the Project: </a:t>
            </a:r>
            <a:r>
              <a:rPr lang="en-US" sz="2800" dirty="0" err="1"/>
              <a:t>GrpcGreeterClient</a:t>
            </a: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59828C-76F3-40A0-8BB7-7542131DF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17" y="2461341"/>
            <a:ext cx="2943225" cy="4276725"/>
          </a:xfrm>
          <a:prstGeom prst="rect">
            <a:avLst/>
          </a:prstGeom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2F0E2AFE-4C5A-4CB9-BF14-90C977A213ED}"/>
              </a:ext>
            </a:extLst>
          </p:cNvPr>
          <p:cNvSpPr/>
          <p:nvPr/>
        </p:nvSpPr>
        <p:spPr bwMode="auto">
          <a:xfrm flipV="1">
            <a:off x="3056549" y="5742902"/>
            <a:ext cx="594655" cy="51606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F9D0172-5F3A-4D88-A01E-34BAA741B351}"/>
              </a:ext>
            </a:extLst>
          </p:cNvPr>
          <p:cNvSpPr/>
          <p:nvPr/>
        </p:nvSpPr>
        <p:spPr bwMode="auto">
          <a:xfrm>
            <a:off x="6689329" y="5961437"/>
            <a:ext cx="644307" cy="2849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7677B-AC2A-4C0D-A488-C57281A9F48A}"/>
              </a:ext>
            </a:extLst>
          </p:cNvPr>
          <p:cNvGrpSpPr/>
          <p:nvPr/>
        </p:nvGrpSpPr>
        <p:grpSpPr>
          <a:xfrm>
            <a:off x="3920510" y="5659924"/>
            <a:ext cx="2352745" cy="1198076"/>
            <a:chOff x="2396509" y="5659924"/>
            <a:chExt cx="2352745" cy="119807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B5D9BCF-00C1-41DB-BC22-256148676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6509" y="5659924"/>
              <a:ext cx="2352745" cy="11980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B676DE-77D6-4016-B4E0-6C3AB65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0368" y="6486504"/>
              <a:ext cx="21050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11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4114-5833-41B2-9958-0D53D0A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Required Packages to Client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D98E3-173A-48E4-8983-AA70B7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040FE-EE59-40CA-A1BD-73B2B6DC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08" y="2489178"/>
            <a:ext cx="7843752" cy="3830419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FC1116EE-F193-4891-AB12-E49A91DB6CDD}"/>
              </a:ext>
            </a:extLst>
          </p:cNvPr>
          <p:cNvSpPr/>
          <p:nvPr/>
        </p:nvSpPr>
        <p:spPr bwMode="auto">
          <a:xfrm>
            <a:off x="9359485" y="5231819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F6CB0-99DC-4F66-9833-E078C06D2DAE}"/>
              </a:ext>
            </a:extLst>
          </p:cNvPr>
          <p:cNvSpPr txBox="1"/>
          <p:nvPr/>
        </p:nvSpPr>
        <p:spPr>
          <a:xfrm>
            <a:off x="2236320" y="996200"/>
            <a:ext cx="6591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Visual Studio Menu, Select: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Tools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 NuGet Package Manager 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 Package Manager Console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E4482C-BCD5-490E-A43E-5E295C19879C}"/>
              </a:ext>
            </a:extLst>
          </p:cNvPr>
          <p:cNvSpPr/>
          <p:nvPr/>
        </p:nvSpPr>
        <p:spPr bwMode="auto">
          <a:xfrm>
            <a:off x="2209800" y="2453615"/>
            <a:ext cx="762000" cy="29233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5ECA981-51EA-418B-9CAE-DD3C58720C87}"/>
              </a:ext>
            </a:extLst>
          </p:cNvPr>
          <p:cNvSpPr/>
          <p:nvPr/>
        </p:nvSpPr>
        <p:spPr bwMode="auto">
          <a:xfrm>
            <a:off x="4729890" y="5208733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98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96B559F-5001-471D-A447-14491783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5" y="859435"/>
            <a:ext cx="5829300" cy="2124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A36FEB-DAB2-464B-B9DB-41A08A4A2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11" y="3072386"/>
            <a:ext cx="5823374" cy="19934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502A00-9E08-4B2A-8326-A8769D442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412" y="5121839"/>
            <a:ext cx="5823375" cy="165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4769-167B-49A1-96E0-3785A434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Three Packages by Commands: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D3195-6A1E-4C41-ADDC-6CB73DE3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8946577-4C2C-4DE0-80ED-5550829944D8}"/>
              </a:ext>
            </a:extLst>
          </p:cNvPr>
          <p:cNvSpPr/>
          <p:nvPr/>
        </p:nvSpPr>
        <p:spPr bwMode="auto">
          <a:xfrm>
            <a:off x="7112665" y="2579801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AADF0-FF6D-4036-BAF2-57BA7C1E0148}"/>
              </a:ext>
            </a:extLst>
          </p:cNvPr>
          <p:cNvSpPr txBox="1"/>
          <p:nvPr/>
        </p:nvSpPr>
        <p:spPr>
          <a:xfrm>
            <a:off x="1759676" y="1303940"/>
            <a:ext cx="1800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lower window in Visual Studio: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05D287-CDAE-4ECA-92E7-D25FE1E49852}"/>
              </a:ext>
            </a:extLst>
          </p:cNvPr>
          <p:cNvCxnSpPr>
            <a:cxnSpLocks/>
          </p:cNvCxnSpPr>
          <p:nvPr/>
        </p:nvCxnSpPr>
        <p:spPr bwMode="auto">
          <a:xfrm flipV="1">
            <a:off x="3439676" y="1000360"/>
            <a:ext cx="697975" cy="607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EFB9871-10FC-4054-87EA-3DDDC5E7D3E1}"/>
              </a:ext>
            </a:extLst>
          </p:cNvPr>
          <p:cNvSpPr/>
          <p:nvPr/>
        </p:nvSpPr>
        <p:spPr bwMode="auto">
          <a:xfrm>
            <a:off x="7112665" y="4699302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CE8EBF1-5BB2-481C-9D48-E5D610C72F48}"/>
              </a:ext>
            </a:extLst>
          </p:cNvPr>
          <p:cNvSpPr/>
          <p:nvPr/>
        </p:nvSpPr>
        <p:spPr bwMode="auto">
          <a:xfrm>
            <a:off x="6680765" y="6417139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A253F-21AA-4C0F-A37C-B1520748894C}"/>
              </a:ext>
            </a:extLst>
          </p:cNvPr>
          <p:cNvSpPr txBox="1"/>
          <p:nvPr/>
        </p:nvSpPr>
        <p:spPr>
          <a:xfrm>
            <a:off x="1600200" y="3205888"/>
            <a:ext cx="28329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Grpc.Net.Client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Google.Protobuf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Grpc.Tools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999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77CC-3F11-4E30-BC60-D885515F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95178"/>
            <a:ext cx="8063170" cy="623888"/>
          </a:xfrm>
        </p:spPr>
        <p:txBody>
          <a:bodyPr/>
          <a:lstStyle/>
          <a:p>
            <a:r>
              <a:rPr lang="en-US" sz="2800" dirty="0"/>
              <a:t>Another Way of Installing NuGet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3170-1740-47E2-85F2-D6922EBF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528576"/>
            <a:ext cx="8269288" cy="2204005"/>
          </a:xfrm>
        </p:spPr>
        <p:txBody>
          <a:bodyPr/>
          <a:lstStyle/>
          <a:p>
            <a:r>
              <a:rPr lang="en-US" sz="2400" dirty="0">
                <a:solidFill>
                  <a:srgbClr val="171717"/>
                </a:solidFill>
              </a:rPr>
              <a:t>Right-click the project in </a:t>
            </a:r>
            <a:r>
              <a:rPr lang="en-US" sz="2400" b="1" dirty="0">
                <a:solidFill>
                  <a:srgbClr val="171717"/>
                </a:solidFill>
              </a:rPr>
              <a:t>Solution Explorer</a:t>
            </a:r>
            <a:r>
              <a:rPr lang="en-US" sz="2400" dirty="0">
                <a:solidFill>
                  <a:srgbClr val="171717"/>
                </a:solidFill>
              </a:rPr>
              <a:t> &gt; </a:t>
            </a:r>
            <a:r>
              <a:rPr lang="en-US" sz="2400" b="1" dirty="0">
                <a:solidFill>
                  <a:srgbClr val="171717"/>
                </a:solidFill>
              </a:rPr>
              <a:t>Manage NuGet Packages</a:t>
            </a:r>
          </a:p>
          <a:p>
            <a:r>
              <a:rPr lang="en-US" sz="2400" dirty="0"/>
              <a:t>Select Browse tab and enter </a:t>
            </a:r>
            <a:r>
              <a:rPr lang="en-US" sz="2400" dirty="0" err="1"/>
              <a:t>Grpc.Net.Client</a:t>
            </a:r>
            <a:r>
              <a:rPr lang="en-US" sz="2400" dirty="0"/>
              <a:t> in the search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03A9-F4B0-4D84-8C72-B690DE6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9EA08-C3B5-4C05-9CBA-39931B07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25" y="2873511"/>
            <a:ext cx="558165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F361E-53F4-46EE-95F2-1C29856A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70" y="4235585"/>
            <a:ext cx="2902310" cy="14155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F90564-E324-4B1D-BD1A-58F63AD3BB27}"/>
              </a:ext>
            </a:extLst>
          </p:cNvPr>
          <p:cNvSpPr txBox="1">
            <a:spLocks/>
          </p:cNvSpPr>
          <p:nvPr/>
        </p:nvSpPr>
        <p:spPr bwMode="auto">
          <a:xfrm>
            <a:off x="2209800" y="4425424"/>
            <a:ext cx="5581650" cy="19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solidFill>
                  <a:srgbClr val="171717"/>
                </a:solidFill>
                <a:latin typeface="+mj-lt"/>
              </a:rPr>
              <a:t>Select the </a:t>
            </a:r>
            <a:r>
              <a:rPr lang="en-US" sz="2400" b="1" dirty="0" err="1">
                <a:solidFill>
                  <a:srgbClr val="171717"/>
                </a:solidFill>
                <a:latin typeface="+mj-lt"/>
              </a:rPr>
              <a:t>Grpc.Net.Client</a:t>
            </a:r>
            <a:r>
              <a:rPr lang="en-US" sz="2400" dirty="0">
                <a:solidFill>
                  <a:srgbClr val="171717"/>
                </a:solidFill>
                <a:latin typeface="+mj-lt"/>
              </a:rPr>
              <a:t> package and select </a:t>
            </a:r>
            <a:r>
              <a:rPr lang="en-US" sz="2400" b="1" dirty="0">
                <a:solidFill>
                  <a:srgbClr val="171717"/>
                </a:solidFill>
                <a:latin typeface="+mj-lt"/>
              </a:rPr>
              <a:t>Install.</a:t>
            </a:r>
          </a:p>
          <a:p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Repeat for </a:t>
            </a:r>
            <a:b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</a:br>
            <a:r>
              <a:rPr lang="en-US" altLang="en-US" sz="2400" b="1" dirty="0" err="1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Google.Protobuf</a:t>
            </a:r>
            <a:r>
              <a:rPr lang="en-US" altLang="en-US" sz="2400" b="1" dirty="0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 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and </a:t>
            </a:r>
            <a:r>
              <a:rPr lang="en-US" altLang="en-US" sz="2400" b="1" dirty="0" err="1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Grpc.Tools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endParaRPr lang="en-US" sz="2400" b="1" kern="0" dirty="0">
              <a:solidFill>
                <a:srgbClr val="171717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8E88F-A122-455A-B385-F8B8EF6205B6}"/>
              </a:ext>
            </a:extLst>
          </p:cNvPr>
          <p:cNvSpPr txBox="1"/>
          <p:nvPr/>
        </p:nvSpPr>
        <p:spPr>
          <a:xfrm>
            <a:off x="2604830" y="888570"/>
            <a:ext cx="7874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Manage NuGet Packages option to install packages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866DE75-D18F-4707-9A7B-37E5D485AD1A}"/>
              </a:ext>
            </a:extLst>
          </p:cNvPr>
          <p:cNvSpPr/>
          <p:nvPr/>
        </p:nvSpPr>
        <p:spPr bwMode="auto">
          <a:xfrm>
            <a:off x="2377146" y="3303045"/>
            <a:ext cx="53126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C1C6A2-53FA-46A1-B300-340CB899EA28}"/>
              </a:ext>
            </a:extLst>
          </p:cNvPr>
          <p:cNvSpPr/>
          <p:nvPr/>
        </p:nvSpPr>
        <p:spPr bwMode="auto">
          <a:xfrm flipH="1">
            <a:off x="4183071" y="3732580"/>
            <a:ext cx="47092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16A827-0B08-468A-B026-098FB121C8CB}"/>
              </a:ext>
            </a:extLst>
          </p:cNvPr>
          <p:cNvSpPr/>
          <p:nvPr/>
        </p:nvSpPr>
        <p:spPr bwMode="auto">
          <a:xfrm>
            <a:off x="7199373" y="5048630"/>
            <a:ext cx="53126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7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7EDE7-CF87-4265-BC2C-B351EC61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30" y="1204913"/>
            <a:ext cx="2962275" cy="46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93674C-5B90-4FC8-9AD6-74D179B28D6F}"/>
              </a:ext>
            </a:extLst>
          </p:cNvPr>
          <p:cNvSpPr/>
          <p:nvPr/>
        </p:nvSpPr>
        <p:spPr bwMode="auto">
          <a:xfrm flipV="1">
            <a:off x="9131800" y="3513573"/>
            <a:ext cx="811530" cy="1736907"/>
          </a:xfrm>
          <a:custGeom>
            <a:avLst/>
            <a:gdLst>
              <a:gd name="connsiteX0" fmla="*/ 0 w 811530"/>
              <a:gd name="connsiteY0" fmla="*/ 1543050 h 1543050"/>
              <a:gd name="connsiteX1" fmla="*/ 811530 w 811530"/>
              <a:gd name="connsiteY1" fmla="*/ 1543050 h 1543050"/>
              <a:gd name="connsiteX2" fmla="*/ 811530 w 811530"/>
              <a:gd name="connsiteY2" fmla="*/ 0 h 1543050"/>
              <a:gd name="connsiteX3" fmla="*/ 11430 w 811530"/>
              <a:gd name="connsiteY3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530" h="1543050">
                <a:moveTo>
                  <a:pt x="0" y="1543050"/>
                </a:moveTo>
                <a:lnTo>
                  <a:pt x="811530" y="1543050"/>
                </a:lnTo>
                <a:lnTo>
                  <a:pt x="811530" y="0"/>
                </a:lnTo>
                <a:lnTo>
                  <a:pt x="1143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C0FAA-2CEE-4F2B-80CE-E22561D1D119}"/>
              </a:ext>
            </a:extLst>
          </p:cNvPr>
          <p:cNvSpPr txBox="1"/>
          <p:nvPr/>
        </p:nvSpPr>
        <p:spPr>
          <a:xfrm>
            <a:off x="1922380" y="1277243"/>
            <a:ext cx="5407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Create a </a:t>
            </a:r>
            <a:r>
              <a:rPr lang="en-US" sz="2400" i="1" dirty="0">
                <a:latin typeface="+mj-lt"/>
              </a:rPr>
              <a:t>Protos</a:t>
            </a:r>
            <a:r>
              <a:rPr lang="en-US" sz="2400" dirty="0">
                <a:latin typeface="+mj-lt"/>
              </a:rPr>
              <a:t> folder in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client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Copy the </a:t>
            </a:r>
            <a:r>
              <a:rPr lang="en-US" sz="2400" i="1" dirty="0">
                <a:latin typeface="+mj-lt"/>
              </a:rPr>
              <a:t>Protos\</a:t>
            </a:r>
            <a:r>
              <a:rPr lang="en-US" sz="2400" i="1" dirty="0" err="1">
                <a:latin typeface="+mj-lt"/>
              </a:rPr>
              <a:t>greet.proto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dirty="0">
                <a:latin typeface="+mj-lt"/>
              </a:rPr>
              <a:t>file from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Greeter service to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client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In the Client project, update the namespace inside the </a:t>
            </a:r>
            <a:r>
              <a:rPr lang="en-US" altLang="en-US" sz="2400" i="1" dirty="0" err="1">
                <a:latin typeface="+mj-lt"/>
              </a:rPr>
              <a:t>greet.proto</a:t>
            </a:r>
            <a:r>
              <a:rPr lang="en-US" altLang="en-US" sz="2400" i="1" dirty="0">
                <a:latin typeface="+mj-lt"/>
              </a:rPr>
              <a:t> 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file to the project's namespace:</a:t>
            </a:r>
            <a:r>
              <a:rPr lang="en-US" altLang="en-US" sz="2400" dirty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F4831-B0F9-4A16-B96C-BDD66876A752}"/>
              </a:ext>
            </a:extLst>
          </p:cNvPr>
          <p:cNvSpPr txBox="1"/>
          <p:nvPr/>
        </p:nvSpPr>
        <p:spPr>
          <a:xfrm>
            <a:off x="2278851" y="4362260"/>
            <a:ext cx="4872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option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csharp_namespace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"</a:t>
            </a:r>
            <a:r>
              <a:rPr lang="en-US" dirty="0" err="1">
                <a:solidFill>
                  <a:srgbClr val="FF0000"/>
                </a:solidFill>
                <a:latin typeface="SFMono-Regular"/>
              </a:rPr>
              <a:t>GrpcGreeterClient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";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F47F-1BE4-40E6-A13D-3D8F6DFE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1" y="4781550"/>
            <a:ext cx="5191125" cy="1924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EB178D4-166E-4031-AA55-C611E34FF739}"/>
              </a:ext>
            </a:extLst>
          </p:cNvPr>
          <p:cNvSpPr/>
          <p:nvPr/>
        </p:nvSpPr>
        <p:spPr bwMode="auto">
          <a:xfrm>
            <a:off x="5019122" y="5250479"/>
            <a:ext cx="1835829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01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7EDE7-CF87-4265-BC2C-B351EC61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6" y="123795"/>
            <a:ext cx="2962275" cy="46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altLang="en-US" sz="3200" i="1" dirty="0" err="1"/>
              <a:t>greet.proto</a:t>
            </a:r>
            <a:r>
              <a:rPr lang="en-US" altLang="en-US" sz="3200" i="1" dirty="0"/>
              <a:t> </a:t>
            </a:r>
            <a:r>
              <a:rPr lang="en-US" altLang="en-US" dirty="0"/>
              <a:t>file</a:t>
            </a:r>
            <a:r>
              <a:rPr lang="en-US" altLang="en-US" sz="3200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C0FAA-2CEE-4F2B-80CE-E22561D1D119}"/>
              </a:ext>
            </a:extLst>
          </p:cNvPr>
          <p:cNvSpPr txBox="1"/>
          <p:nvPr/>
        </p:nvSpPr>
        <p:spPr>
          <a:xfrm>
            <a:off x="1834798" y="1145389"/>
            <a:ext cx="54071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Even though </a:t>
            </a:r>
            <a:r>
              <a:rPr lang="en-US" altLang="en-US" sz="2400" i="1" dirty="0" err="1">
                <a:latin typeface="+mj-lt"/>
              </a:rPr>
              <a:t>greet.proto</a:t>
            </a:r>
            <a:r>
              <a:rPr lang="en-US" altLang="en-US" sz="2400" i="1" dirty="0">
                <a:latin typeface="+mj-lt"/>
              </a:rPr>
              <a:t> 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file is added into the client folder Protos, the file is not linked to the project.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Right click the folder choose “Add”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Existing Item …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39C00-4D29-46E7-B387-70351295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11" y="3267686"/>
            <a:ext cx="7305675" cy="360997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273807B8-FCD4-46F1-8F77-9C8E75DE2C86}"/>
              </a:ext>
            </a:extLst>
          </p:cNvPr>
          <p:cNvSpPr/>
          <p:nvPr/>
        </p:nvSpPr>
        <p:spPr bwMode="auto">
          <a:xfrm>
            <a:off x="9663066" y="3884370"/>
            <a:ext cx="531265" cy="62388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B178D4-166E-4031-AA55-C611E34FF739}"/>
              </a:ext>
            </a:extLst>
          </p:cNvPr>
          <p:cNvSpPr/>
          <p:nvPr/>
        </p:nvSpPr>
        <p:spPr bwMode="auto">
          <a:xfrm>
            <a:off x="1539081" y="3151587"/>
            <a:ext cx="2962275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209D1B-952F-4D79-BC52-4FEFDB58AAB5}"/>
              </a:ext>
            </a:extLst>
          </p:cNvPr>
          <p:cNvSpPr/>
          <p:nvPr/>
        </p:nvSpPr>
        <p:spPr bwMode="auto">
          <a:xfrm>
            <a:off x="3077368" y="3568766"/>
            <a:ext cx="2031998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765B8F-EED4-4608-B74C-B07F2E00CD45}"/>
              </a:ext>
            </a:extLst>
          </p:cNvPr>
          <p:cNvSpPr/>
          <p:nvPr/>
        </p:nvSpPr>
        <p:spPr bwMode="auto">
          <a:xfrm>
            <a:off x="6247791" y="5850556"/>
            <a:ext cx="2504535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88168-539F-4B63-987C-760B50F6BF4E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71192" y="152400"/>
            <a:ext cx="10117421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As a Service Provider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6304" y="856937"/>
            <a:ext cx="5247731" cy="242228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Develop Web Services Using </a:t>
            </a:r>
          </a:p>
          <a:p>
            <a:pPr lvl="1"/>
            <a:r>
              <a:rPr lang="en-US" sz="2000" b="1" dirty="0"/>
              <a:t>Visual Studio WCF</a:t>
            </a:r>
          </a:p>
          <a:p>
            <a:pPr lvl="1"/>
            <a:r>
              <a:rPr lang="en-US" sz="2000" b="1" dirty="0"/>
              <a:t>Java Platforms</a:t>
            </a:r>
          </a:p>
          <a:p>
            <a:pPr lvl="1"/>
            <a:r>
              <a:rPr lang="en-US" sz="2000" b="1" dirty="0"/>
              <a:t>Python Platforms</a:t>
            </a:r>
          </a:p>
          <a:p>
            <a:pPr lvl="1"/>
            <a:r>
              <a:rPr lang="en-US" sz="2000" b="1" dirty="0"/>
              <a:t>Google Platforms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2225513" y="3061464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6" name="Freeform 5"/>
          <p:cNvSpPr>
            <a:spLocks/>
          </p:cNvSpPr>
          <p:nvPr/>
        </p:nvSpPr>
        <p:spPr bwMode="auto">
          <a:xfrm>
            <a:off x="3422488" y="2701101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7" name="Freeform 6"/>
          <p:cNvSpPr>
            <a:spLocks/>
          </p:cNvSpPr>
          <p:nvPr/>
        </p:nvSpPr>
        <p:spPr bwMode="auto">
          <a:xfrm>
            <a:off x="3422488" y="2701101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8" name="Freeform 7"/>
          <p:cNvSpPr>
            <a:spLocks/>
          </p:cNvSpPr>
          <p:nvPr/>
        </p:nvSpPr>
        <p:spPr bwMode="auto">
          <a:xfrm>
            <a:off x="3835238" y="2951925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9" name="Freeform 8"/>
          <p:cNvSpPr>
            <a:spLocks/>
          </p:cNvSpPr>
          <p:nvPr/>
        </p:nvSpPr>
        <p:spPr bwMode="auto">
          <a:xfrm>
            <a:off x="3835238" y="2951925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0" name="Freeform 9"/>
          <p:cNvSpPr>
            <a:spLocks/>
          </p:cNvSpPr>
          <p:nvPr/>
        </p:nvSpPr>
        <p:spPr bwMode="auto">
          <a:xfrm>
            <a:off x="3835238" y="3002725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4051138" y="3045588"/>
            <a:ext cx="6219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3835237" y="2697925"/>
            <a:ext cx="11669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Service brokers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4051137" y="3045588"/>
            <a:ext cx="617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V="1">
            <a:off x="2406487" y="3151951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 flipV="1">
            <a:off x="4859175" y="3151950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514812" y="4029839"/>
            <a:ext cx="1506538" cy="827087"/>
            <a:chOff x="3358" y="2181"/>
            <a:chExt cx="949" cy="521"/>
          </a:xfrm>
        </p:grpSpPr>
        <p:sp>
          <p:nvSpPr>
            <p:cNvPr id="15387" name="Freeform 1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8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9" name="Rectangle 18"/>
            <p:cNvSpPr>
              <a:spLocks noChangeArrowheads="1"/>
            </p:cNvSpPr>
            <p:nvPr/>
          </p:nvSpPr>
          <p:spPr bwMode="auto">
            <a:xfrm>
              <a:off x="3440" y="2197"/>
              <a:ext cx="821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  <a:latin typeface="Candara" panose="020E0502030303020204" pitchFamily="34" charset="0"/>
                </a:rPr>
                <a:t>Service providers</a:t>
              </a:r>
            </a:p>
          </p:txBody>
        </p:sp>
        <p:sp>
          <p:nvSpPr>
            <p:cNvPr id="15390" name="Freeform 1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91" name="Freeform 20"/>
            <p:cNvSpPr>
              <a:spLocks/>
            </p:cNvSpPr>
            <p:nvPr/>
          </p:nvSpPr>
          <p:spPr bwMode="auto">
            <a:xfrm>
              <a:off x="3489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92" name="Freeform 21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10944196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93" name="Rectangle 22"/>
            <p:cNvSpPr>
              <a:spLocks noChangeArrowheads="1"/>
            </p:cNvSpPr>
            <p:nvPr/>
          </p:nvSpPr>
          <p:spPr bwMode="auto">
            <a:xfrm>
              <a:off x="3527" y="2480"/>
              <a:ext cx="636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Class / Object</a:t>
              </a:r>
            </a:p>
          </p:txBody>
        </p:sp>
      </p:grpSp>
      <p:grpSp>
        <p:nvGrpSpPr>
          <p:cNvPr id="15377" name="Group 23"/>
          <p:cNvGrpSpPr>
            <a:grpSpLocks/>
          </p:cNvGrpSpPr>
          <p:nvPr/>
        </p:nvGrpSpPr>
        <p:grpSpPr bwMode="auto">
          <a:xfrm>
            <a:off x="1549237" y="4082225"/>
            <a:ext cx="1593850" cy="774700"/>
            <a:chOff x="860" y="2214"/>
            <a:chExt cx="1004" cy="488"/>
          </a:xfrm>
        </p:grpSpPr>
        <p:sp>
          <p:nvSpPr>
            <p:cNvPr id="15380" name="Freeform 2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1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2" name="Rectangle 26"/>
            <p:cNvSpPr>
              <a:spLocks noChangeArrowheads="1"/>
            </p:cNvSpPr>
            <p:nvPr/>
          </p:nvSpPr>
          <p:spPr bwMode="auto">
            <a:xfrm>
              <a:off x="926" y="2215"/>
              <a:ext cx="9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Application builder</a:t>
              </a: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15383" name="Freeform 2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4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5" name="Freeform 29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147483647 w 116"/>
                <a:gd name="T1" fmla="*/ 273068048 h 219"/>
                <a:gd name="T2" fmla="*/ 0 w 116"/>
                <a:gd name="T3" fmla="*/ 137608273 h 219"/>
                <a:gd name="T4" fmla="*/ 214748364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6" name="Rectangle 30"/>
            <p:cNvSpPr>
              <a:spLocks noChangeArrowheads="1"/>
            </p:cNvSpPr>
            <p:nvPr/>
          </p:nvSpPr>
          <p:spPr bwMode="auto">
            <a:xfrm>
              <a:off x="961" y="2463"/>
              <a:ext cx="5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Applications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sp>
        <p:nvSpPr>
          <p:cNvPr id="15378" name="Line 31"/>
          <p:cNvSpPr>
            <a:spLocks noChangeShapeType="1"/>
          </p:cNvSpPr>
          <p:nvPr/>
        </p:nvSpPr>
        <p:spPr bwMode="auto">
          <a:xfrm flipV="1">
            <a:off x="3155787" y="44759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 flipH="1">
            <a:off x="3155787" y="46283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021350" y="3113483"/>
            <a:ext cx="2420967" cy="3005998"/>
            <a:chOff x="6837362" y="4800732"/>
            <a:chExt cx="2041492" cy="3005998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7152429" y="480073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WCF services: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solidFill>
                    <a:srgbClr val="0000FF"/>
                  </a:solidFill>
                  <a:latin typeface="Candara" panose="020E0502030303020204" pitchFamily="34" charset="0"/>
                </a:rPr>
                <a:t>.svc WSDL/SOAP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52429" y="632742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Java-based services</a:t>
              </a:r>
              <a:endParaRPr lang="en-US" dirty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 bwMode="auto">
            <a:xfrm flipV="1">
              <a:off x="6837363" y="5207244"/>
              <a:ext cx="315067" cy="6873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cxnSpLocks/>
              <a:endCxn id="36" idx="1"/>
            </p:cNvCxnSpPr>
            <p:nvPr/>
          </p:nvCxnSpPr>
          <p:spPr bwMode="auto">
            <a:xfrm>
              <a:off x="6837362" y="6191749"/>
              <a:ext cx="315067" cy="4952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Rounded Rectangle 41"/>
            <p:cNvSpPr/>
            <p:nvPr/>
          </p:nvSpPr>
          <p:spPr bwMode="auto">
            <a:xfrm>
              <a:off x="7133270" y="556847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WCF / Web API: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solidFill>
                    <a:srgbClr val="0000FF"/>
                  </a:solidFill>
                  <a:latin typeface="Candara" panose="020E0502030303020204" pitchFamily="34" charset="0"/>
                </a:rPr>
                <a:t>RESTful</a:t>
              </a:r>
            </a:p>
          </p:txBody>
        </p:sp>
        <p:cxnSp>
          <p:nvCxnSpPr>
            <p:cNvPr id="46" name="Straight Arrow Connector 45"/>
            <p:cNvCxnSpPr>
              <a:cxnSpLocks/>
              <a:endCxn id="42" idx="1"/>
            </p:cNvCxnSpPr>
            <p:nvPr/>
          </p:nvCxnSpPr>
          <p:spPr bwMode="auto">
            <a:xfrm flipV="1">
              <a:off x="6837362" y="5928041"/>
              <a:ext cx="295908" cy="316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DF918141-D0D5-4949-9F59-AF99F9C9293E}"/>
                </a:ext>
              </a:extLst>
            </p:cNvPr>
            <p:cNvSpPr/>
            <p:nvPr/>
          </p:nvSpPr>
          <p:spPr bwMode="auto">
            <a:xfrm>
              <a:off x="7152429" y="7087592"/>
              <a:ext cx="1726424" cy="719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Google </a:t>
              </a:r>
              <a:r>
                <a:rPr lang="en-US" dirty="0" err="1">
                  <a:latin typeface="Candara" panose="020E0502030303020204" pitchFamily="34" charset="0"/>
                </a:rPr>
                <a:t>gRPC</a:t>
              </a:r>
              <a:r>
                <a:rPr lang="en-US" dirty="0">
                  <a:latin typeface="Candara" panose="020E0502030303020204" pitchFamily="34" charset="0"/>
                </a:rPr>
                <a:t> Service (optional)</a:t>
              </a:r>
              <a:endParaRPr lang="en-US" dirty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2ED8B6-5747-4C7C-8411-9CC5558E6D67}"/>
                </a:ext>
              </a:extLst>
            </p:cNvPr>
            <p:cNvCxnSpPr>
              <a:cxnSpLocks/>
              <a:endCxn id="54" idx="1"/>
            </p:cNvCxnSpPr>
            <p:nvPr/>
          </p:nvCxnSpPr>
          <p:spPr bwMode="auto">
            <a:xfrm>
              <a:off x="6837363" y="6327422"/>
              <a:ext cx="315066" cy="11197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 rot="16200000">
            <a:off x="8565549" y="4065738"/>
            <a:ext cx="275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Different programming interfaces, with interface WSDL or Web 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BBECD8-F034-42F9-9BE7-5ED01FED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40" y="3125421"/>
            <a:ext cx="5848350" cy="3267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CD274-6629-4406-BB6E-FAC1E47C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171717"/>
                </a:solidFill>
                <a:effectLst/>
              </a:rPr>
              <a:t>Edit the </a:t>
            </a:r>
            <a:r>
              <a:rPr lang="en-US" b="0" i="1">
                <a:solidFill>
                  <a:srgbClr val="171717"/>
                </a:solidFill>
                <a:effectLst/>
              </a:rPr>
              <a:t>GrpcGreeterClient.csproj</a:t>
            </a:r>
            <a:r>
              <a:rPr lang="en-US" b="0" i="0">
                <a:solidFill>
                  <a:srgbClr val="171717"/>
                </a:solidFill>
                <a:effectLst/>
              </a:rPr>
              <a:t> project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8CD0-9A56-4C8C-8AC5-8EC388BE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140964"/>
            <a:ext cx="8587948" cy="1073716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Right-click Client project 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Edit Project File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171717"/>
                </a:solidFill>
                <a:latin typeface="+mj-lt"/>
              </a:rPr>
              <a:t>Add / or change the new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&gt; </a:t>
            </a:r>
            <a:r>
              <a:rPr lang="en-US" dirty="0">
                <a:solidFill>
                  <a:srgbClr val="171717"/>
                </a:solidFill>
                <a:latin typeface="+mj-lt"/>
              </a:rPr>
              <a:t>element: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7486D-727B-4022-B5FA-BA33517E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A2CB4F2-851B-4037-BE5C-4C12D8884DDE}"/>
              </a:ext>
            </a:extLst>
          </p:cNvPr>
          <p:cNvSpPr/>
          <p:nvPr/>
        </p:nvSpPr>
        <p:spPr bwMode="auto">
          <a:xfrm flipH="1">
            <a:off x="2576950" y="5938979"/>
            <a:ext cx="354200" cy="30358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2375F-030D-40A6-A82C-0426AF3AA4AE}"/>
              </a:ext>
            </a:extLst>
          </p:cNvPr>
          <p:cNvSpPr/>
          <p:nvPr/>
        </p:nvSpPr>
        <p:spPr bwMode="auto">
          <a:xfrm>
            <a:off x="3002740" y="5789046"/>
            <a:ext cx="5848350" cy="603449"/>
          </a:xfrm>
          <a:prstGeom prst="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259FF-9446-42D7-83EC-DB28E9482383}"/>
              </a:ext>
            </a:extLst>
          </p:cNvPr>
          <p:cNvSpPr txBox="1"/>
          <p:nvPr/>
        </p:nvSpPr>
        <p:spPr>
          <a:xfrm>
            <a:off x="2301250" y="2093948"/>
            <a:ext cx="692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  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Protobuf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Include="Protos\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greet.proto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" 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GrpcServices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="Client" /&gt;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endParaRPr lang="en-US" dirty="0">
              <a:latin typeface="+mj-lt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14CFBF6-9E49-470E-A91D-FF67D7D84524}"/>
              </a:ext>
            </a:extLst>
          </p:cNvPr>
          <p:cNvSpPr/>
          <p:nvPr/>
        </p:nvSpPr>
        <p:spPr bwMode="auto">
          <a:xfrm>
            <a:off x="7841585" y="6161220"/>
            <a:ext cx="455370" cy="54438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AC5B-6E86-4412-A501-FC3965C0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</a:rPr>
              <a:t>Write the Greeter client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C103-9A76-423A-997A-8BE98ECF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089" y="988377"/>
            <a:ext cx="6652187" cy="5733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System.Net.Http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System.Threading.Tasks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Grpc.Net.Client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namespace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GrpcGreeterClient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class Program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static async Task Main(string[]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// The port number(5001) must match the port of the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using var channel =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GrpcChannel.ForAddress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("https://localhost:5001");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var client =  new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Greeter.GreeterClient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(channel);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var reply = await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client.SayHelloAsync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new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HelloRequest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{ Name = "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GreeterClient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" });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("Greeting: " +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reply.Message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("Press any key to exit...");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Console.ReadKey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81272-BB22-4F0A-8E55-B353ECF5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E905-3BB5-4FF8-8329-C39CEFA9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Service and Client on Localhost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BBFF-6D57-4EF3-95DF-AEC54DC2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320" y="1142752"/>
            <a:ext cx="8269288" cy="10701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Right click service project and choose “Set as Startup Project”</a:t>
            </a:r>
          </a:p>
          <a:p>
            <a:r>
              <a:rPr lang="en-US" sz="2400" dirty="0"/>
              <a:t>Start Without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37CA-8BDB-4142-B6A7-D819D15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371F2-4978-4770-844A-23F1CFF6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90" y="5202735"/>
            <a:ext cx="3563400" cy="1213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D1F7A-3E79-429B-BB76-42A687DB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25" y="2075989"/>
            <a:ext cx="6520669" cy="21878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B3470D-2384-4F5B-BDF5-6672A6AE3C5F}"/>
              </a:ext>
            </a:extLst>
          </p:cNvPr>
          <p:cNvSpPr txBox="1">
            <a:spLocks/>
          </p:cNvSpPr>
          <p:nvPr/>
        </p:nvSpPr>
        <p:spPr bwMode="auto">
          <a:xfrm>
            <a:off x="2220320" y="4263846"/>
            <a:ext cx="8269288" cy="10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Right click client project and choose “Set as Startup Project”</a:t>
            </a:r>
          </a:p>
          <a:p>
            <a:r>
              <a:rPr lang="en-US" sz="2400" kern="0" dirty="0"/>
              <a:t>Start Without Debugging</a:t>
            </a:r>
          </a:p>
        </p:txBody>
      </p:sp>
    </p:spTree>
    <p:extLst>
      <p:ext uri="{BB962C8B-B14F-4D97-AF65-F5344CB8AC3E}">
        <p14:creationId xmlns:p14="http://schemas.microsoft.com/office/powerpoint/2010/main" val="25462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5"/>
          <p:cNvGrpSpPr>
            <a:grpSpLocks/>
          </p:cNvGrpSpPr>
          <p:nvPr/>
        </p:nvGrpSpPr>
        <p:grpSpPr bwMode="auto">
          <a:xfrm>
            <a:off x="3970307" y="1590825"/>
            <a:ext cx="5981700" cy="2019300"/>
            <a:chOff x="1219200" y="2171700"/>
            <a:chExt cx="5981700" cy="2019300"/>
          </a:xfrm>
        </p:grpSpPr>
        <p:sp>
          <p:nvSpPr>
            <p:cNvPr id="23567" name="Rounded Rectangle 10"/>
            <p:cNvSpPr>
              <a:spLocks noChangeArrowheads="1"/>
            </p:cNvSpPr>
            <p:nvPr/>
          </p:nvSpPr>
          <p:spPr bwMode="auto">
            <a:xfrm>
              <a:off x="1219200" y="2476500"/>
              <a:ext cx="1676400" cy="14859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WCF Client</a:t>
              </a:r>
            </a:p>
          </p:txBody>
        </p:sp>
        <p:sp>
          <p:nvSpPr>
            <p:cNvPr id="23568" name="Rounded Rectangle 12"/>
            <p:cNvSpPr>
              <a:spLocks noChangeArrowheads="1"/>
            </p:cNvSpPr>
            <p:nvPr/>
          </p:nvSpPr>
          <p:spPr bwMode="auto">
            <a:xfrm>
              <a:off x="5143500" y="2171700"/>
              <a:ext cx="2057400" cy="2019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943100" y="30480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 dirty="0">
                  <a:latin typeface="Candara" panose="020E0502030303020204" pitchFamily="34" charset="0"/>
                </a:rPr>
                <a:t>Proxy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057400" y="3314700"/>
              <a:ext cx="800100" cy="228600"/>
              <a:chOff x="1866900" y="54483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24003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>
                    <a:latin typeface="Candara" panose="020E0502030303020204" pitchFamily="34" charset="0"/>
                  </a:rPr>
                  <a:t>C</a:t>
                </a: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21336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>
                    <a:latin typeface="Candara" panose="020E0502030303020204" pitchFamily="34" charset="0"/>
                  </a:rPr>
                  <a:t>B</a:t>
                </a: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8669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>
                    <a:latin typeface="Candara" panose="020E0502030303020204" pitchFamily="34" charset="0"/>
                  </a:rPr>
                  <a:t>A</a:t>
                </a:r>
              </a:p>
            </p:txBody>
          </p:sp>
        </p:grp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5448300" y="25527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Candara" panose="020E0502030303020204" pitchFamily="34" charset="0"/>
                </a:rPr>
                <a:t>Endpoint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372100" y="27813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A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B</a:t>
                </a: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C</a:t>
                </a:r>
              </a:p>
            </p:txBody>
          </p:sp>
        </p:grp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486400" y="30861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Candara" panose="020E0502030303020204" pitchFamily="34" charset="0"/>
                </a:rPr>
                <a:t>Endpoint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410200" y="33147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A</a:t>
                </a: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B</a:t>
                </a:r>
              </a:p>
            </p:txBody>
          </p:sp>
          <p:sp>
            <p:nvSpPr>
              <p:cNvPr id="59" name="Rectangle 27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C</a:t>
                </a:r>
              </a:p>
            </p:txBody>
          </p:sp>
        </p:grp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5524500" y="36195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Candara" panose="020E0502030303020204" pitchFamily="34" charset="0"/>
                </a:rPr>
                <a:t>Endpoint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5448300" y="38481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4" name="Rectangle 30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A</a:t>
                </a:r>
              </a:p>
            </p:txBody>
          </p:sp>
          <p:sp>
            <p:nvSpPr>
              <p:cNvPr id="55" name="Rectangle 31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B</a:t>
                </a:r>
              </a:p>
            </p:txBody>
          </p:sp>
          <p:sp>
            <p:nvSpPr>
              <p:cNvPr id="56" name="Rectangle 32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C</a:t>
                </a:r>
              </a:p>
            </p:txBody>
          </p:sp>
        </p:grpSp>
        <p:cxnSp>
          <p:nvCxnSpPr>
            <p:cNvPr id="23577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2857500" y="2895600"/>
              <a:ext cx="25146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35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527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36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908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5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1242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30099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314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35814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6195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933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6" name="Rectangle 50"/>
            <p:cNvSpPr>
              <a:spLocks noChangeArrowheads="1"/>
            </p:cNvSpPr>
            <p:nvPr/>
          </p:nvSpPr>
          <p:spPr bwMode="auto">
            <a:xfrm>
              <a:off x="5475489" y="2171700"/>
              <a:ext cx="14029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WCF Service.svc</a:t>
              </a:r>
            </a:p>
          </p:txBody>
        </p:sp>
        <p:pic>
          <p:nvPicPr>
            <p:cNvPr id="23587" name="Picture 37" descr="C:\Users\yinong\Pictures\Figure 5.22 server 2093533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0" y="2933700"/>
              <a:ext cx="68580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8" name="Picture 38" descr="C:\Users\yinong\Pictures\Figure 5.23 monitor 21593067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048000"/>
              <a:ext cx="48577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39AD5F-5BF9-42D9-8062-0585B290E6B0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23" y="-32596"/>
            <a:ext cx="11425473" cy="1064691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Developing New Web Services </a:t>
            </a:r>
            <a:r>
              <a:rPr lang="en-US" sz="2800" dirty="0" smtClean="0"/>
              <a:t>in Windows Communication Foundation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903507" y="2997350"/>
            <a:ext cx="4457700" cy="2578102"/>
            <a:chOff x="342900" y="2542386"/>
            <a:chExt cx="4457700" cy="2578286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899241" y="4751314"/>
              <a:ext cx="1694695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Candara" panose="020E0502030303020204" pitchFamily="34" charset="0"/>
                </a:rPr>
                <a:t>Endpoint/Proxy</a:t>
              </a:r>
            </a:p>
          </p:txBody>
        </p:sp>
        <p:sp>
          <p:nvSpPr>
            <p:cNvPr id="23560" name="Rectangle 12"/>
            <p:cNvSpPr>
              <a:spLocks noChangeArrowheads="1"/>
            </p:cNvSpPr>
            <p:nvPr/>
          </p:nvSpPr>
          <p:spPr bwMode="auto">
            <a:xfrm>
              <a:off x="342900" y="3825176"/>
              <a:ext cx="4457700" cy="91446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4572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A</a:t>
              </a:r>
              <a:r>
                <a:rPr lang="en-US" dirty="0">
                  <a:latin typeface="Candara" panose="020E0502030303020204" pitchFamily="34" charset="0"/>
                </a:rPr>
                <a:t>ddress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(where)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9050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B</a:t>
              </a:r>
              <a:r>
                <a:rPr lang="en-US" dirty="0">
                  <a:latin typeface="Candara" panose="020E0502030303020204" pitchFamily="34" charset="0"/>
                </a:rPr>
                <a:t>inding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(how)</a:t>
              </a:r>
            </a:p>
          </p:txBody>
        </p:sp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33528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C</a:t>
              </a:r>
              <a:r>
                <a:rPr lang="en-US" dirty="0">
                  <a:latin typeface="Candara" panose="020E0502030303020204" pitchFamily="34" charset="0"/>
                </a:rPr>
                <a:t>ontract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(what)</a:t>
              </a:r>
            </a:p>
          </p:txBody>
        </p:sp>
        <p:cxnSp>
          <p:nvCxnSpPr>
            <p:cNvPr id="23564" name="Straight Arrow Connector 25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57946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Straight Arrow Connector 26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361952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Straight Arrow Connector 27"/>
            <p:cNvCxnSpPr>
              <a:cxnSpLocks noChangeShapeType="1"/>
              <a:stCxn id="23560" idx="0"/>
            </p:cNvCxnSpPr>
            <p:nvPr/>
          </p:nvCxnSpPr>
          <p:spPr bwMode="auto">
            <a:xfrm flipH="1" flipV="1">
              <a:off x="2400302" y="2542386"/>
              <a:ext cx="171448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TextBox 49"/>
          <p:cNvSpPr txBox="1">
            <a:spLocks noChangeArrowheads="1"/>
          </p:cNvSpPr>
          <p:nvPr/>
        </p:nvSpPr>
        <p:spPr bwMode="auto">
          <a:xfrm rot="667058">
            <a:off x="5881512" y="3213528"/>
            <a:ext cx="1967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HTTP/S and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D8701B-A0A3-44CF-BFDF-ACC3895F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91" y="3247180"/>
            <a:ext cx="5000625" cy="321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65" y="119833"/>
            <a:ext cx="1024559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Web Services Using WCF (VS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300" y="996070"/>
            <a:ext cx="6830550" cy="1628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776" y="3026886"/>
            <a:ext cx="3248025" cy="3286125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 bwMode="auto">
          <a:xfrm>
            <a:off x="8335422" y="160752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4350415" y="5589557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9131800" y="446889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9587170" y="553142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05" y="1338728"/>
            <a:ext cx="3305384" cy="46387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41" y="1340032"/>
            <a:ext cx="3273922" cy="3815473"/>
          </a:xfrm>
          <a:prstGeom prst="rect">
            <a:avLst/>
          </a:prstGeom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IService.cs</a:t>
            </a:r>
            <a:r>
              <a:rPr lang="en-US" dirty="0"/>
              <a:t> and </a:t>
            </a:r>
            <a:r>
              <a:rPr lang="en-US" dirty="0" err="1"/>
              <a:t>Service.cs</a:t>
            </a:r>
            <a:r>
              <a:rPr lang="en-US" dirty="0"/>
              <a:t> Files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8E6F7A-B657-41CB-B2F7-10320CB21582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9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42023" y="5867785"/>
            <a:ext cx="1694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Endpoint/Proxy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85681" y="3247768"/>
            <a:ext cx="4457700" cy="2608347"/>
            <a:chOff x="261681" y="2714172"/>
            <a:chExt cx="4457700" cy="2608347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61681" y="4408118"/>
              <a:ext cx="4457700" cy="91440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59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A</a:t>
              </a:r>
              <a:r>
                <a:rPr lang="en-US" dirty="0">
                  <a:latin typeface="Candara" panose="020E0502030303020204" pitchFamily="34" charset="0"/>
                </a:rPr>
                <a:t>ddress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(where)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8237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B</a:t>
              </a:r>
              <a:r>
                <a:rPr lang="en-US" dirty="0">
                  <a:latin typeface="Candara" panose="020E0502030303020204" pitchFamily="34" charset="0"/>
                </a:rPr>
                <a:t>inding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(how)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2715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C</a:t>
              </a:r>
              <a:r>
                <a:rPr lang="en-US" dirty="0">
                  <a:latin typeface="Candara" panose="020E0502030303020204" pitchFamily="34" charset="0"/>
                </a:rPr>
                <a:t>ontract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(what)</a:t>
              </a:r>
            </a:p>
          </p:txBody>
        </p:sp>
        <p:cxnSp>
          <p:nvCxnSpPr>
            <p:cNvPr id="13" name="Straight Arrow Connector 25"/>
            <p:cNvCxnSpPr>
              <a:cxnSpLocks noChangeShapeType="1"/>
            </p:cNvCxnSpPr>
            <p:nvPr/>
          </p:nvCxnSpPr>
          <p:spPr bwMode="auto">
            <a:xfrm flipH="1" flipV="1">
              <a:off x="3294130" y="3278736"/>
              <a:ext cx="688233" cy="128868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26"/>
            <p:cNvCxnSpPr>
              <a:cxnSpLocks noChangeShapeType="1"/>
            </p:cNvCxnSpPr>
            <p:nvPr/>
          </p:nvCxnSpPr>
          <p:spPr bwMode="auto">
            <a:xfrm flipH="1" flipV="1">
              <a:off x="3294130" y="2714172"/>
              <a:ext cx="688233" cy="18532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27"/>
            <p:cNvCxnSpPr>
              <a:cxnSpLocks noChangeShapeType="1"/>
            </p:cNvCxnSpPr>
            <p:nvPr/>
          </p:nvCxnSpPr>
          <p:spPr bwMode="auto">
            <a:xfrm flipH="1" flipV="1">
              <a:off x="3294130" y="3923080"/>
              <a:ext cx="688233" cy="6443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ular Callout 5"/>
          <p:cNvSpPr/>
          <p:nvPr/>
        </p:nvSpPr>
        <p:spPr bwMode="auto">
          <a:xfrm>
            <a:off x="9424239" y="2408885"/>
            <a:ext cx="1201974" cy="1062530"/>
          </a:xfrm>
          <a:prstGeom prst="wedgeRoundRectCallout">
            <a:avLst>
              <a:gd name="adj1" fmla="val -184003"/>
              <a:gd name="adj2" fmla="val -6482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Ordinary class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997670" y="1230376"/>
            <a:ext cx="1669690" cy="3794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158530" y="1290172"/>
            <a:ext cx="1669690" cy="3794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3470</Words>
  <Application>Microsoft Office PowerPoint</Application>
  <PresentationFormat>Widescreen</PresentationFormat>
  <Paragraphs>714</Paragraphs>
  <Slides>62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宋体</vt:lpstr>
      <vt:lpstr>宋体</vt:lpstr>
      <vt:lpstr>Arial</vt:lpstr>
      <vt:lpstr>Calibri</vt:lpstr>
      <vt:lpstr>Calibri Light</vt:lpstr>
      <vt:lpstr>Candara</vt:lpstr>
      <vt:lpstr>Consolas</vt:lpstr>
      <vt:lpstr>等线</vt:lpstr>
      <vt:lpstr>Google Sans</vt:lpstr>
      <vt:lpstr>Segoe UI</vt:lpstr>
      <vt:lpstr>SFMono-Regular</vt:lpstr>
      <vt:lpstr>Times New Roman</vt:lpstr>
      <vt:lpstr>Verdana</vt:lpstr>
      <vt:lpstr>Wingdings</vt:lpstr>
      <vt:lpstr>ZDingbats</vt:lpstr>
      <vt:lpstr>Office Theme</vt:lpstr>
      <vt:lpstr>Bitmap Image</vt:lpstr>
      <vt:lpstr>Service-Oriented  Software Development</vt:lpstr>
      <vt:lpstr>Outline</vt:lpstr>
      <vt:lpstr>Service-Oriented  Software Development</vt:lpstr>
      <vt:lpstr>Overview of SOD Environments</vt:lpstr>
      <vt:lpstr>SOD Frameworks for Service Development</vt:lpstr>
      <vt:lpstr>As a Service Provider</vt:lpstr>
      <vt:lpstr>Developing New Web Services in Windows Communication Foundation</vt:lpstr>
      <vt:lpstr>Develop Web Services Using WCF (VS 2022)</vt:lpstr>
      <vt:lpstr>IService.cs and Service.cs Files</vt:lpstr>
      <vt:lpstr>PowerPoint Presentation</vt:lpstr>
      <vt:lpstr>WSDL: Web Service Description Language</vt:lpstr>
      <vt:lpstr>Logical Structure of WSDL Document’s Elements</vt:lpstr>
      <vt:lpstr>WSDL Example: Get Stock Quote</vt:lpstr>
      <vt:lpstr>WSDL Example: Organization of the Code</vt:lpstr>
      <vt:lpstr>WSDL Code Example (Namespaces)</vt:lpstr>
      <vt:lpstr>WSDL Code Example (TypeDef)</vt:lpstr>
      <vt:lpstr>WSDL Code Example (message &amp; portType)</vt:lpstr>
      <vt:lpstr>WSDL Code Example (binding via soap)</vt:lpstr>
      <vt:lpstr>WSDL Code Example (service &amp; port)</vt:lpstr>
      <vt:lpstr>Names of Elements</vt:lpstr>
      <vt:lpstr>Abstraction and Flexibility of Elements</vt:lpstr>
      <vt:lpstr>U.S. National Weather Forecast Service</vt:lpstr>
      <vt:lpstr>http://graphical.weather.gov/xml/SOAP_server/ndfdXMLserver.php?wsdl</vt:lpstr>
      <vt:lpstr>Type Definition of the Operations</vt:lpstr>
      <vt:lpstr>From WSDL/SOAP to RESTful Services</vt:lpstr>
      <vt:lpstr>Developing RESTful Services</vt:lpstr>
      <vt:lpstr>Developing a RESTful Service Using WCF</vt:lpstr>
      <vt:lpstr>Developing WCF Service First</vt:lpstr>
      <vt:lpstr>Add HTTP method: [WebGet] in IService.cs: </vt:lpstr>
      <vt:lpstr>Service.cs (No change to implementation)</vt:lpstr>
      <vt:lpstr>Modify Service1.svc Markup File </vt:lpstr>
      <vt:lpstr>Remove SOAP Endpoint in Web.config</vt:lpstr>
      <vt:lpstr>Accessing the Service over HTTP in a Browser</vt:lpstr>
      <vt:lpstr>Accessing RESTful Service in a Program</vt:lpstr>
      <vt:lpstr>Creating RESTful Web APIs without First Creating WSDL services and without using WCF</vt:lpstr>
      <vt:lpstr>Creating RESTful Web APIs without WCF</vt:lpstr>
      <vt:lpstr>Tools  NuGet Package Manager</vt:lpstr>
      <vt:lpstr>Browse to Install Microsoft.AspNet.WebApi</vt:lpstr>
      <vt:lpstr>Add Controllers and Configuration folders</vt:lpstr>
      <vt:lpstr>Copy the code into HelloWebAPIConfig class </vt:lpstr>
      <vt:lpstr>Add Global.asax</vt:lpstr>
      <vt:lpstr>Copy this code into Global.asax file </vt:lpstr>
      <vt:lpstr>Add Controller</vt:lpstr>
      <vt:lpstr>Copy the code into HelloController.cs</vt:lpstr>
      <vt:lpstr>Build and then Start</vt:lpstr>
      <vt:lpstr>Accessing REST service URL in program  For more detail read: Text chapter 7.3 on RESTful Services</vt:lpstr>
      <vt:lpstr>Additional Method not Required</vt:lpstr>
      <vt:lpstr>Creating Google gRPC Service and Client in Visual Studio Core</vt:lpstr>
      <vt:lpstr>Cloud Endpoints for gRPC</vt:lpstr>
      <vt:lpstr>Creating gRPC Service</vt:lpstr>
      <vt:lpstr>gRPC Service Project is Created</vt:lpstr>
      <vt:lpstr>gRPC Service Code</vt:lpstr>
      <vt:lpstr>Start the gRPC service at https://localhost:5001</vt:lpstr>
      <vt:lpstr>Create Client</vt:lpstr>
      <vt:lpstr>Add Required Packages to Client Project</vt:lpstr>
      <vt:lpstr>Install Three Packages by Commands:</vt:lpstr>
      <vt:lpstr>Another Way of Installing NuGet Packages </vt:lpstr>
      <vt:lpstr>Create Client</vt:lpstr>
      <vt:lpstr>Add greet.proto file </vt:lpstr>
      <vt:lpstr>Edit the GrpcGreeterClient.csproj project file</vt:lpstr>
      <vt:lpstr>Write the Greeter client code</vt:lpstr>
      <vt:lpstr>Test Service and Client on Localhost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197</cp:revision>
  <cp:lastPrinted>2021-10-18T07:27:50Z</cp:lastPrinted>
  <dcterms:created xsi:type="dcterms:W3CDTF">2021-10-12T10:09:12Z</dcterms:created>
  <dcterms:modified xsi:type="dcterms:W3CDTF">2023-03-14T05:15:18Z</dcterms:modified>
</cp:coreProperties>
</file>