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53" r:id="rId3"/>
    <p:sldId id="686" r:id="rId4"/>
    <p:sldId id="258" r:id="rId5"/>
    <p:sldId id="687" r:id="rId6"/>
    <p:sldId id="688" r:id="rId7"/>
    <p:sldId id="259" r:id="rId8"/>
    <p:sldId id="260" r:id="rId9"/>
    <p:sldId id="261" r:id="rId10"/>
    <p:sldId id="262" r:id="rId11"/>
    <p:sldId id="263" r:id="rId12"/>
    <p:sldId id="264" r:id="rId13"/>
    <p:sldId id="265" r:id="rId14"/>
    <p:sldId id="266" r:id="rId15"/>
    <p:sldId id="336" r:id="rId16"/>
    <p:sldId id="337" r:id="rId17"/>
    <p:sldId id="338" r:id="rId18"/>
    <p:sldId id="339" r:id="rId19"/>
    <p:sldId id="340" r:id="rId20"/>
    <p:sldId id="341" r:id="rId21"/>
    <p:sldId id="267" r:id="rId22"/>
    <p:sldId id="280" r:id="rId23"/>
    <p:sldId id="281" r:id="rId24"/>
    <p:sldId id="282" r:id="rId25"/>
    <p:sldId id="283" r:id="rId26"/>
    <p:sldId id="284" r:id="rId27"/>
    <p:sldId id="285" r:id="rId28"/>
    <p:sldId id="286" r:id="rId29"/>
    <p:sldId id="287" r:id="rId30"/>
    <p:sldId id="288" r:id="rId31"/>
    <p:sldId id="289" r:id="rId32"/>
    <p:sldId id="303" r:id="rId33"/>
    <p:sldId id="689" r:id="rId34"/>
    <p:sldId id="690" r:id="rId35"/>
    <p:sldId id="691" r:id="rId36"/>
    <p:sldId id="692" r:id="rId37"/>
    <p:sldId id="306" r:id="rId38"/>
    <p:sldId id="307" r:id="rId39"/>
    <p:sldId id="309" r:id="rId40"/>
    <p:sldId id="693" r:id="rId41"/>
    <p:sldId id="310" r:id="rId42"/>
    <p:sldId id="311" r:id="rId43"/>
    <p:sldId id="312" r:id="rId44"/>
    <p:sldId id="313" r:id="rId45"/>
    <p:sldId id="317" r:id="rId46"/>
    <p:sldId id="318" r:id="rId47"/>
    <p:sldId id="319" r:id="rId48"/>
    <p:sldId id="320" r:id="rId49"/>
    <p:sldId id="321" r:id="rId50"/>
    <p:sldId id="323" r:id="rId51"/>
    <p:sldId id="325" r:id="rId52"/>
    <p:sldId id="326" r:id="rId53"/>
    <p:sldId id="327" r:id="rId54"/>
    <p:sldId id="328" r:id="rId55"/>
    <p:sldId id="333" r:id="rId56"/>
    <p:sldId id="332" r:id="rId57"/>
    <p:sldId id="69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latform_(computing)" TargetMode="External"/><Relationship Id="rId5" Type="http://schemas.openxmlformats.org/officeDocument/2006/relationships/hyperlink" Target="https://en.wikipedia.org/wiki/User_interface" TargetMode="External"/><Relationship Id="rId4" Type="http://schemas.openxmlformats.org/officeDocument/2006/relationships/hyperlink" Target="https://en.wikipedia.org/wiki/Application_softwar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4C1A31C-A48E-4F3A-5A9D-4A4754E9F0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B7F0267E-49F7-FCA2-D4CD-4FC83497E1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An </a:t>
            </a:r>
            <a:r>
              <a:rPr lang="en-US" altLang="en-US" b="1"/>
              <a:t>adapter</a:t>
            </a:r>
            <a:r>
              <a:rPr lang="en-US" altLang="en-US"/>
              <a:t> is a software t</a:t>
            </a:r>
          </a:p>
          <a:p>
            <a:pPr eaLnBrk="1" hangingPunct="1"/>
            <a:r>
              <a:rPr lang="en-US" altLang="en-US"/>
              <a:t>ABAP stands for </a:t>
            </a:r>
            <a:r>
              <a:rPr lang="en-US" altLang="en-US" b="1"/>
              <a:t>Advanced Business Application Programming</a:t>
            </a:r>
            <a:r>
              <a:rPr lang="en-US" altLang="en-US"/>
              <a:t>. It is a programming language developed by SAP. SAP is a German company that develops ERP (Enterprise Resource Planning System) systemshat an application server or an application client uses to connect to a specific Enterprise Information </a:t>
            </a:r>
            <a:r>
              <a:rPr lang="en-US" altLang="en-US" b="1"/>
              <a:t>System</a:t>
            </a:r>
            <a:r>
              <a:rPr lang="en-US" altLang="en-US"/>
              <a:t> (EIS).</a:t>
            </a:r>
          </a:p>
          <a:p>
            <a:pPr eaLnBrk="1" hangingPunct="1"/>
            <a:r>
              <a:rPr lang="en-US" altLang="en-US"/>
              <a:t>Heterogeneous computing refers to systems that use more than one kind of processor or cores. These systems gain performance or energy efficiency not just by adding the same type of processors, but by adding dissimilar coprocessors, usually incorporating specialized processing capabilities to handle particular tasks. </a:t>
            </a:r>
          </a:p>
        </p:txBody>
      </p:sp>
      <p:sp>
        <p:nvSpPr>
          <p:cNvPr id="4" name="Slide Number Placeholder 3">
            <a:extLst>
              <a:ext uri="{FF2B5EF4-FFF2-40B4-BE49-F238E27FC236}">
                <a16:creationId xmlns:a16="http://schemas.microsoft.com/office/drawing/2014/main" id="{90C1D078-8825-8202-A2EA-1B055BB403F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52116F-2583-468D-A7F7-EF23D9C20538}"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16DCF09D-D237-13EA-B480-FA804A6509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59996C7E-1729-94B2-3217-77DFC37172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t>
            </a:r>
            <a:r>
              <a:rPr lang="en-US" altLang="en-US">
                <a:hlinkClick r:id="rId3" tooltip="Software engineering"/>
              </a:rPr>
              <a:t>software engineering</a:t>
            </a:r>
            <a:r>
              <a:rPr lang="en-US" altLang="en-US"/>
              <a:t>, a </a:t>
            </a:r>
            <a:r>
              <a:rPr lang="en-US" altLang="en-US" b="1"/>
              <a:t>monolithic application</a:t>
            </a:r>
            <a:r>
              <a:rPr lang="en-US" altLang="en-US"/>
              <a:t> describes a single-tiered </a:t>
            </a:r>
            <a:r>
              <a:rPr lang="en-US" altLang="en-US">
                <a:hlinkClick r:id="rId4" tooltip="Application software"/>
              </a:rPr>
              <a:t>software application</a:t>
            </a:r>
            <a:r>
              <a:rPr lang="en-US" altLang="en-US"/>
              <a:t> in which the </a:t>
            </a:r>
            <a:r>
              <a:rPr lang="en-US" altLang="en-US">
                <a:hlinkClick r:id="rId5" tooltip="User interface"/>
              </a:rPr>
              <a:t>user interface</a:t>
            </a:r>
            <a:r>
              <a:rPr lang="en-US" altLang="en-US"/>
              <a:t> and data access code are combined into a single program from a single </a:t>
            </a:r>
            <a:r>
              <a:rPr lang="en-US" altLang="en-US">
                <a:hlinkClick r:id="rId6" tooltip="Platform (computing)"/>
              </a:rPr>
              <a:t>platform</a:t>
            </a:r>
            <a:r>
              <a:rPr lang="en-US" altLang="en-US"/>
              <a:t>.</a:t>
            </a:r>
          </a:p>
          <a:p>
            <a:r>
              <a:rPr lang="en-US" altLang="en-US"/>
              <a:t>A monolithic application is self-contained, and independent from other computing applications. The design philosophy is that the application is responsible not just for a particular task, but can perform every step needed to complete a particular function.</a:t>
            </a:r>
          </a:p>
          <a:p>
            <a:r>
              <a:rPr lang="en-US" altLang="en-US" b="1"/>
              <a:t>Application Logic</a:t>
            </a:r>
            <a:r>
              <a:rPr lang="en-US" altLang="en-US"/>
              <a:t> is mostly workflow </a:t>
            </a:r>
            <a:r>
              <a:rPr lang="en-US" altLang="en-US" b="1"/>
              <a:t>logic</a:t>
            </a:r>
            <a:r>
              <a:rPr lang="en-US" altLang="en-US"/>
              <a:t>. It is the </a:t>
            </a:r>
            <a:r>
              <a:rPr lang="en-US" altLang="en-US" b="1"/>
              <a:t>application</a:t>
            </a:r>
            <a:r>
              <a:rPr lang="en-US" altLang="en-US"/>
              <a:t> specific coordination of domain and infrastructure components according to the requirements of that particular </a:t>
            </a:r>
            <a:r>
              <a:rPr lang="en-US" altLang="en-US" b="1"/>
              <a:t>application</a:t>
            </a:r>
            <a:r>
              <a:rPr lang="en-US" altLang="en-US"/>
              <a:t>.</a:t>
            </a:r>
          </a:p>
        </p:txBody>
      </p:sp>
      <p:sp>
        <p:nvSpPr>
          <p:cNvPr id="4" name="Slide Number Placeholder 3">
            <a:extLst>
              <a:ext uri="{FF2B5EF4-FFF2-40B4-BE49-F238E27FC236}">
                <a16:creationId xmlns:a16="http://schemas.microsoft.com/office/drawing/2014/main" id="{69FA930D-E9B4-5081-EB60-E97168D96BD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0E3A04-D016-4956-834E-4EC75B5A8DB2}"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9BC0898-5F6B-8D91-3DD6-D4FC3F85E2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3C50BC34-C0C9-5C69-85B7-51C9AF990D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Business logic</a:t>
            </a:r>
            <a:r>
              <a:rPr lang="en-US" altLang="en-US"/>
              <a:t> is the custom rules or algorithms that handle the exchange of information between a database and user interface. </a:t>
            </a:r>
            <a:r>
              <a:rPr lang="en-US" altLang="en-US" b="1"/>
              <a:t>Business logic</a:t>
            </a:r>
            <a:r>
              <a:rPr lang="en-US" altLang="en-US"/>
              <a:t> is essentially the part of a computer program that contains the information (in the form of </a:t>
            </a:r>
            <a:r>
              <a:rPr lang="en-US" altLang="en-US" b="1"/>
              <a:t>business</a:t>
            </a:r>
            <a:r>
              <a:rPr lang="en-US" altLang="en-US"/>
              <a:t> rules) that defines or constrains how a </a:t>
            </a:r>
            <a:r>
              <a:rPr lang="en-US" altLang="en-US" b="1"/>
              <a:t>business</a:t>
            </a:r>
            <a:r>
              <a:rPr lang="en-US" altLang="en-US"/>
              <a:t> operates.</a:t>
            </a:r>
          </a:p>
          <a:p>
            <a:r>
              <a:rPr lang="en-US" altLang="en-US"/>
              <a:t>A </a:t>
            </a:r>
            <a:r>
              <a:rPr lang="en-US" altLang="en-US" b="1"/>
              <a:t>fat client</a:t>
            </a:r>
            <a:r>
              <a:rPr lang="en-US" altLang="en-US"/>
              <a:t> (also called heavy, rich or </a:t>
            </a:r>
            <a:r>
              <a:rPr lang="en-US" altLang="en-US" b="1"/>
              <a:t>thick client</a:t>
            </a:r>
            <a:r>
              <a:rPr lang="en-US" altLang="en-US"/>
              <a:t>) is a computer (</a:t>
            </a:r>
            <a:r>
              <a:rPr lang="en-US" altLang="en-US" b="1"/>
              <a:t>clients</a:t>
            </a:r>
            <a:r>
              <a:rPr lang="en-US" altLang="en-US"/>
              <a:t>), in </a:t>
            </a:r>
            <a:r>
              <a:rPr lang="en-US" altLang="en-US" b="1"/>
              <a:t>client</a:t>
            </a:r>
            <a:r>
              <a:rPr lang="en-US" altLang="en-US"/>
              <a:t>–server architecture or networks, that typically provides rich functionality independent of the central server.</a:t>
            </a:r>
          </a:p>
        </p:txBody>
      </p:sp>
      <p:sp>
        <p:nvSpPr>
          <p:cNvPr id="4" name="Slide Number Placeholder 3">
            <a:extLst>
              <a:ext uri="{FF2B5EF4-FFF2-40B4-BE49-F238E27FC236}">
                <a16:creationId xmlns:a16="http://schemas.microsoft.com/office/drawing/2014/main" id="{FFF4A258-081D-3E28-15B1-0576DC98B1E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CF10F0-9C71-4503-976A-313D5ABE423A}"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D9F162C7-6FB0-6F2E-E289-182039C728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61C75D0-C6AC-37BE-D799-2EA49EE0BF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Middleware is computer software that provides services to software applications beyond those available from the operating system. It can be described as "software glue".</a:t>
            </a:r>
          </a:p>
        </p:txBody>
      </p:sp>
      <p:sp>
        <p:nvSpPr>
          <p:cNvPr id="4" name="Slide Number Placeholder 3">
            <a:extLst>
              <a:ext uri="{FF2B5EF4-FFF2-40B4-BE49-F238E27FC236}">
                <a16:creationId xmlns:a16="http://schemas.microsoft.com/office/drawing/2014/main" id="{1F4E9B24-EE3B-DB85-1B33-A6D3064F929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572517-B167-4CAB-8C05-F3D1A492C71A}"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F97C131-7A01-46AF-1818-0007442242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94E8ED2A-D4BC-2638-47B9-11FBB8605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COM </a:t>
            </a:r>
            <a:r>
              <a:rPr lang="en-US" altLang="en-US" b="1"/>
              <a:t>server</a:t>
            </a:r>
            <a:r>
              <a:rPr lang="en-US" altLang="en-US"/>
              <a:t> is any object that provides services to clients; these services are in the form of COM interface implementations that can be called by any client that is able to get a pointer to one of the interfaces on the </a:t>
            </a:r>
            <a:r>
              <a:rPr lang="en-US" altLang="en-US" b="1"/>
              <a:t>server</a:t>
            </a:r>
            <a:r>
              <a:rPr lang="en-US" altLang="en-US"/>
              <a:t> object. There are two main types of </a:t>
            </a:r>
            <a:r>
              <a:rPr lang="en-US" altLang="en-US" b="1"/>
              <a:t>servers</a:t>
            </a:r>
            <a:r>
              <a:rPr lang="en-US" altLang="en-US"/>
              <a:t>, in-process and out-of-process.</a:t>
            </a:r>
          </a:p>
          <a:p>
            <a:r>
              <a:rPr lang="en-US" altLang="en-US"/>
              <a:t>Common Object Request Broker Architecture</a:t>
            </a:r>
          </a:p>
          <a:p>
            <a:r>
              <a:rPr lang="en-US" altLang="en-US" b="1"/>
              <a:t>CORBA</a:t>
            </a:r>
            <a:r>
              <a:rPr lang="en-US" altLang="en-US"/>
              <a:t> is essentially a design specification for an Object Request Broker (ORB), where an ORB provides the mechanism required for distributed objects to communicate with one another, whether locally or on remote devices, written in different languages, or at different locations on a network.</a:t>
            </a:r>
          </a:p>
          <a:p>
            <a:r>
              <a:rPr lang="en-US" altLang="en-US" b="1"/>
              <a:t>EJB</a:t>
            </a:r>
            <a:r>
              <a:rPr lang="en-US" altLang="en-US"/>
              <a:t> is a server-side software component that encapsulates business logic of an application. An </a:t>
            </a:r>
            <a:r>
              <a:rPr lang="en-US" altLang="en-US" b="1"/>
              <a:t>EJB</a:t>
            </a:r>
            <a:r>
              <a:rPr lang="en-US" altLang="en-US"/>
              <a:t> web container provides a runtime environment for web related software components, including computer security, Java servlet lifecycle management, transaction processing, and other web services</a:t>
            </a:r>
          </a:p>
        </p:txBody>
      </p:sp>
      <p:sp>
        <p:nvSpPr>
          <p:cNvPr id="4" name="Slide Number Placeholder 3">
            <a:extLst>
              <a:ext uri="{FF2B5EF4-FFF2-40B4-BE49-F238E27FC236}">
                <a16:creationId xmlns:a16="http://schemas.microsoft.com/office/drawing/2014/main" id="{D47B266F-C879-CC36-CE93-EAC697FD4A3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08B58C-C75C-476D-AB2E-D3EB07DCB2A8}"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227EF5C-5498-B6AD-B8E8-5E5756438B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EB63B82D-3796-EAB8-312D-642E39881A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information island</a:t>
            </a:r>
            <a:r>
              <a:rPr lang="en-US" altLang="en-US"/>
              <a:t>. </a:t>
            </a:r>
            <a:r>
              <a:rPr lang="en-US" altLang="en-US" b="1"/>
              <a:t>information island</a:t>
            </a:r>
            <a:r>
              <a:rPr lang="en-US" altLang="en-US"/>
              <a:t> - A body of </a:t>
            </a:r>
            <a:r>
              <a:rPr lang="en-US" altLang="en-US" b="1"/>
              <a:t>information</a:t>
            </a:r>
            <a:r>
              <a:rPr lang="en-US" altLang="en-US"/>
              <a:t> (i.e. electronic files) that needs to be shared but has no network connection.</a:t>
            </a:r>
          </a:p>
        </p:txBody>
      </p:sp>
      <p:sp>
        <p:nvSpPr>
          <p:cNvPr id="4" name="Slide Number Placeholder 3">
            <a:extLst>
              <a:ext uri="{FF2B5EF4-FFF2-40B4-BE49-F238E27FC236}">
                <a16:creationId xmlns:a16="http://schemas.microsoft.com/office/drawing/2014/main" id="{AF079F99-927C-E590-9276-67C0866EF2B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4C851-4BED-41BC-90CC-11A5A0C72DB3}"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35838-F84C-9A35-E16D-158C65FD3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BDB63FE-3EEA-F0C5-8DA6-0CB4CA974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Office automation refers to the varied computer machinery and software used to digitally create, collect, store, manipulate, and relay office information needed for accomplishing basic tasks. </a:t>
            </a:r>
          </a:p>
        </p:txBody>
      </p:sp>
      <p:sp>
        <p:nvSpPr>
          <p:cNvPr id="4" name="Slide Number Placeholder 3">
            <a:extLst>
              <a:ext uri="{FF2B5EF4-FFF2-40B4-BE49-F238E27FC236}">
                <a16:creationId xmlns:a16="http://schemas.microsoft.com/office/drawing/2014/main" id="{ECB04402-76D1-3031-B6F9-8DB39CA27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8C2F3-4790-467B-9D95-F6E24BF2E3A2}"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E1E35838-F84C-9A35-E16D-158C65FD3F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BDB63FE-3EEA-F0C5-8DA6-0CB4CA9740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Office automation refers to the varied computer machinery and software used to digitally create, collect, store, manipulate, and relay office information needed for accomplishing basic tasks. </a:t>
            </a:r>
          </a:p>
        </p:txBody>
      </p:sp>
      <p:sp>
        <p:nvSpPr>
          <p:cNvPr id="4" name="Slide Number Placeholder 3">
            <a:extLst>
              <a:ext uri="{FF2B5EF4-FFF2-40B4-BE49-F238E27FC236}">
                <a16:creationId xmlns:a16="http://schemas.microsoft.com/office/drawing/2014/main" id="{ECB04402-76D1-3031-B6F9-8DB39CA27E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8C2F3-4790-467B-9D95-F6E24BF2E3A2}"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25714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E608806-B6F8-EDDB-BD65-0D65BC73DD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BD5443D1-290A-D33A-8BA2-6C1CFDE2C0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workflow consists of an orchestrated and repeatable pattern of activity, enabled by the systematic organization of resources into processes that transform materials, provide services, or process information. </a:t>
            </a:r>
          </a:p>
          <a:p>
            <a:r>
              <a:rPr lang="en-US" altLang="en-US"/>
              <a:t> A </a:t>
            </a:r>
            <a:r>
              <a:rPr lang="en-US" altLang="en-US" b="1"/>
              <a:t>workflow engine</a:t>
            </a:r>
            <a:r>
              <a:rPr lang="en-US" altLang="en-US"/>
              <a:t> facilitates the </a:t>
            </a:r>
            <a:r>
              <a:rPr lang="en-US" altLang="en-US" b="1"/>
              <a:t>flow</a:t>
            </a:r>
            <a:r>
              <a:rPr lang="en-US" altLang="en-US"/>
              <a:t> of information, tasks, and events.</a:t>
            </a:r>
          </a:p>
          <a:p>
            <a:r>
              <a:rPr lang="en-US" altLang="en-US"/>
              <a:t>In the </a:t>
            </a:r>
            <a:r>
              <a:rPr lang="en-US" altLang="en-US" b="1"/>
              <a:t>Workflow architecture</a:t>
            </a:r>
            <a:r>
              <a:rPr lang="en-US" altLang="en-US"/>
              <a:t>, business processes are at the middle level and they define the steps to be performed as part of the </a:t>
            </a:r>
            <a:r>
              <a:rPr lang="en-US" altLang="en-US" b="1"/>
              <a:t>Workflow</a:t>
            </a:r>
            <a:r>
              <a:rPr lang="en-US" altLang="en-US"/>
              <a:t>. ... Events are also used to call subsequent tasks in the </a:t>
            </a:r>
            <a:r>
              <a:rPr lang="en-US" altLang="en-US" b="1"/>
              <a:t>workflow</a:t>
            </a:r>
            <a:r>
              <a:rPr lang="en-US" altLang="en-US"/>
              <a:t>. All the tasks defined under the </a:t>
            </a:r>
            <a:r>
              <a:rPr lang="en-US" altLang="en-US" b="1"/>
              <a:t>Workflow</a:t>
            </a:r>
            <a:r>
              <a:rPr lang="en-US" altLang="en-US"/>
              <a:t> will be executed in the mentioned order as per the </a:t>
            </a:r>
            <a:r>
              <a:rPr lang="en-US" altLang="en-US" b="1"/>
              <a:t>Workflow</a:t>
            </a:r>
            <a:r>
              <a:rPr lang="en-US" altLang="en-US"/>
              <a:t> definition.</a:t>
            </a:r>
          </a:p>
        </p:txBody>
      </p:sp>
      <p:sp>
        <p:nvSpPr>
          <p:cNvPr id="4" name="Slide Number Placeholder 3">
            <a:extLst>
              <a:ext uri="{FF2B5EF4-FFF2-40B4-BE49-F238E27FC236}">
                <a16:creationId xmlns:a16="http://schemas.microsoft.com/office/drawing/2014/main" id="{7811DA9B-ACC6-3275-F95B-66726E0E8DE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81B5ED-16C9-4857-9CB0-056269645ED3}"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7B09B61-795E-51A9-A206-E73B256B77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88C8FE8D-3C30-E595-282E-5EEC296150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t>
            </a:r>
            <a:r>
              <a:rPr lang="en-US" altLang="en-US" b="1"/>
              <a:t>bottleneck</a:t>
            </a:r>
            <a:r>
              <a:rPr lang="en-US" altLang="en-US"/>
              <a:t>, in a </a:t>
            </a:r>
            <a:r>
              <a:rPr lang="en-US" altLang="en-US" b="1"/>
              <a:t>communications</a:t>
            </a:r>
            <a:r>
              <a:rPr lang="en-US" altLang="en-US"/>
              <a:t> context, is a point in the enterprise where the flow of data is impaired or stopped entirely. Effectively, there isn't enough data handling capacity to handle the current volume of traffic.</a:t>
            </a:r>
          </a:p>
        </p:txBody>
      </p:sp>
      <p:sp>
        <p:nvSpPr>
          <p:cNvPr id="4" name="Slide Number Placeholder 3">
            <a:extLst>
              <a:ext uri="{FF2B5EF4-FFF2-40B4-BE49-F238E27FC236}">
                <a16:creationId xmlns:a16="http://schemas.microsoft.com/office/drawing/2014/main" id="{D8AC409A-BFC6-73C4-D02F-0C03D3271C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5BF1CF-6C31-4B66-8837-AA9B05B2783A}"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B9BD8130-FCA4-5C15-3FD0-F6477DE9A7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93C5B2C-28BC-1A3A-0CB3-C5997E8D3C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developed to a high degree of complexity.</a:t>
            </a:r>
          </a:p>
          <a:p>
            <a:r>
              <a:rPr lang="en-US" altLang="en-US"/>
              <a:t>"highly sophisticated computer systems"</a:t>
            </a:r>
          </a:p>
          <a:p>
            <a:endParaRPr lang="en-US" altLang="en-US"/>
          </a:p>
        </p:txBody>
      </p:sp>
      <p:sp>
        <p:nvSpPr>
          <p:cNvPr id="4" name="Slide Number Placeholder 3">
            <a:extLst>
              <a:ext uri="{FF2B5EF4-FFF2-40B4-BE49-F238E27FC236}">
                <a16:creationId xmlns:a16="http://schemas.microsoft.com/office/drawing/2014/main" id="{A414E6E8-AE5E-71A3-54F0-E86808FCBB7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879A5C-D072-44AD-8AF7-73BECBA101FD}"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20B87C6A-F103-1935-E2C2-F084D8E81E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3E399C2C-7A12-DB63-1D6F-9003EEA4D7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Business process design</a:t>
            </a:r>
            <a:r>
              <a:rPr lang="en-US" altLang="en-US"/>
              <a:t> (BPD) is the act of creating a new </a:t>
            </a:r>
            <a:r>
              <a:rPr lang="en-US" altLang="en-US" b="1"/>
              <a:t>process</a:t>
            </a:r>
            <a:r>
              <a:rPr lang="en-US" altLang="en-US"/>
              <a:t> or workflow from scratch. It's different from </a:t>
            </a:r>
            <a:r>
              <a:rPr lang="en-US" altLang="en-US" b="1"/>
              <a:t>business process</a:t>
            </a:r>
            <a:r>
              <a:rPr lang="en-US" altLang="en-US"/>
              <a:t> redesign, which as the name implies, means t</a:t>
            </a:r>
          </a:p>
          <a:p>
            <a:pPr eaLnBrk="1" hangingPunct="1"/>
            <a:r>
              <a:rPr lang="en-US" altLang="en-US"/>
              <a:t>business process modeling in business process management and systems engineering is the activity of representing processes of an enterprise, so that the current process may be analyzed, improved, and automated.aking an already existing </a:t>
            </a:r>
            <a:r>
              <a:rPr lang="en-US" altLang="en-US" b="1"/>
              <a:t>process</a:t>
            </a:r>
            <a:r>
              <a:rPr lang="en-US" altLang="en-US"/>
              <a:t> and improving it. But before we dive into that, talk </a:t>
            </a:r>
            <a:r>
              <a:rPr lang="en-US" altLang="en-US" b="1"/>
              <a:t>processes</a:t>
            </a:r>
            <a:r>
              <a:rPr lang="en-US" altLang="en-US"/>
              <a:t>.</a:t>
            </a:r>
          </a:p>
        </p:txBody>
      </p:sp>
      <p:sp>
        <p:nvSpPr>
          <p:cNvPr id="4" name="Slide Number Placeholder 3">
            <a:extLst>
              <a:ext uri="{FF2B5EF4-FFF2-40B4-BE49-F238E27FC236}">
                <a16:creationId xmlns:a16="http://schemas.microsoft.com/office/drawing/2014/main" id="{87AB1119-E7CF-9949-F807-0253434771C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710481-2833-4289-AF11-186533FE1937}"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591E671-3653-6F39-209B-0402D6B57B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87D876F3-6625-2FD4-FAEF-4C12C2C5C3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SOAP  Simple Object Access Protocolis a messaging protocol specification for exchanging structured information in the implementation of web services in computer networks. Its purpose is to provide extensibility, neutrality, verbosity and independence.</a:t>
            </a:r>
          </a:p>
          <a:p>
            <a:r>
              <a:rPr lang="en-US" altLang="en-US" b="1"/>
              <a:t>WSDL web Services Description Language</a:t>
            </a:r>
            <a:r>
              <a:rPr lang="en-US" altLang="en-US"/>
              <a:t> is often </a:t>
            </a:r>
            <a:r>
              <a:rPr lang="en-US" altLang="en-US" b="1"/>
              <a:t>used</a:t>
            </a:r>
            <a:r>
              <a:rPr lang="en-US" altLang="en-US"/>
              <a:t> in combination with SOAP and XML Schema to provide </a:t>
            </a:r>
            <a:r>
              <a:rPr lang="en-US" altLang="en-US" b="1"/>
              <a:t>web services</a:t>
            </a:r>
            <a:r>
              <a:rPr lang="en-US" altLang="en-US"/>
              <a:t> over the Internet. A client program connecting to a </a:t>
            </a:r>
            <a:r>
              <a:rPr lang="en-US" altLang="en-US" b="1"/>
              <a:t>web service</a:t>
            </a:r>
            <a:r>
              <a:rPr lang="en-US" altLang="en-US"/>
              <a:t> can read the </a:t>
            </a:r>
            <a:r>
              <a:rPr lang="en-US" altLang="en-US" b="1"/>
              <a:t>WSDL</a:t>
            </a:r>
            <a:r>
              <a:rPr lang="en-US" altLang="en-US"/>
              <a:t> to determine what functions are available on the server. Any special datatypes </a:t>
            </a:r>
            <a:r>
              <a:rPr lang="en-US" altLang="en-US" b="1"/>
              <a:t>used</a:t>
            </a:r>
            <a:r>
              <a:rPr lang="en-US" altLang="en-US"/>
              <a:t> are embedded in the </a:t>
            </a:r>
            <a:r>
              <a:rPr lang="en-US" altLang="en-US" b="1"/>
              <a:t>WSDL</a:t>
            </a:r>
            <a:r>
              <a:rPr lang="en-US" altLang="en-US"/>
              <a:t> file in the form of XML Schema.</a:t>
            </a:r>
          </a:p>
          <a:p>
            <a:r>
              <a:rPr lang="en-US" altLang="en-US" b="1"/>
              <a:t>UDDI</a:t>
            </a:r>
            <a:r>
              <a:rPr lang="en-US" altLang="en-US"/>
              <a:t> is an XML-based standard for describing, publishing, and finding web services. </a:t>
            </a:r>
            <a:r>
              <a:rPr lang="en-US" altLang="en-US" b="1"/>
              <a:t>UDDI</a:t>
            </a:r>
            <a:r>
              <a:rPr lang="en-US" altLang="en-US"/>
              <a:t> stands for Universal Description, Discovery, and Integration. </a:t>
            </a:r>
            <a:r>
              <a:rPr lang="en-US" altLang="en-US" b="1"/>
              <a:t>UDDI</a:t>
            </a:r>
            <a:r>
              <a:rPr lang="en-US" altLang="en-US"/>
              <a:t> is a specification for a distributed registry of web services. </a:t>
            </a:r>
            <a:r>
              <a:rPr lang="en-US" altLang="en-US" b="1"/>
              <a:t>UDDI</a:t>
            </a:r>
            <a:r>
              <a:rPr lang="en-US" altLang="en-US"/>
              <a:t> is a platform-independent, open framework.</a:t>
            </a:r>
          </a:p>
        </p:txBody>
      </p:sp>
      <p:sp>
        <p:nvSpPr>
          <p:cNvPr id="4" name="Slide Number Placeholder 3">
            <a:extLst>
              <a:ext uri="{FF2B5EF4-FFF2-40B4-BE49-F238E27FC236}">
                <a16:creationId xmlns:a16="http://schemas.microsoft.com/office/drawing/2014/main" id="{F6BA5CF8-5822-3F73-F570-175FF379CB2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5760AD-BD63-4486-B91D-776B945491B6}"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345097E5-3604-A7CD-74A5-EDE0B9C4E3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4336E898-7C76-4174-7146-A4DDE5D0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Outsourcing</a:t>
            </a:r>
            <a:r>
              <a:rPr lang="en-US" altLang="en-US"/>
              <a:t> is a business practice in which a company hires another company or an individual to perform tasks, handle operations or provide </a:t>
            </a:r>
            <a:r>
              <a:rPr lang="en-US" altLang="en-US" b="1"/>
              <a:t>services</a:t>
            </a:r>
            <a:r>
              <a:rPr lang="en-US" altLang="en-US"/>
              <a:t> that are either usually executed or had previously been done by the company's own employees. ... They frequently </a:t>
            </a:r>
            <a:r>
              <a:rPr lang="en-US" altLang="en-US" b="1"/>
              <a:t>outsource</a:t>
            </a:r>
            <a:r>
              <a:rPr lang="en-US" altLang="en-US"/>
              <a:t> customer </a:t>
            </a:r>
            <a:r>
              <a:rPr lang="en-US" altLang="en-US" b="1"/>
              <a:t>service</a:t>
            </a:r>
            <a:r>
              <a:rPr lang="en-US" altLang="en-US"/>
              <a:t> and call </a:t>
            </a:r>
            <a:r>
              <a:rPr lang="en-US" altLang="en-US" b="1"/>
              <a:t>service</a:t>
            </a:r>
            <a:r>
              <a:rPr lang="en-US" altLang="en-US"/>
              <a:t> functions.</a:t>
            </a:r>
          </a:p>
        </p:txBody>
      </p:sp>
      <p:sp>
        <p:nvSpPr>
          <p:cNvPr id="4" name="Slide Number Placeholder 3">
            <a:extLst>
              <a:ext uri="{FF2B5EF4-FFF2-40B4-BE49-F238E27FC236}">
                <a16:creationId xmlns:a16="http://schemas.microsoft.com/office/drawing/2014/main" id="{AD679AE5-649C-23FB-3224-B47C8E12C7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99133C-CBA4-4CB2-9983-2FCAFC50703B}"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06AAAA2-EE44-3F15-E204-760BB35CD6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28F55AA8-08BB-80EA-8408-36C72822B5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Lightweight Directory Access Protocol</a:t>
            </a:r>
            <a:r>
              <a:rPr lang="en-US" altLang="en-US"/>
              <a:t> (</a:t>
            </a:r>
            <a:r>
              <a:rPr lang="en-US" altLang="en-US" b="1"/>
              <a:t>LDAP</a:t>
            </a:r>
            <a:r>
              <a:rPr lang="en-US" altLang="en-US"/>
              <a:t>) is a client/server </a:t>
            </a:r>
            <a:r>
              <a:rPr lang="en-US" altLang="en-US" b="1"/>
              <a:t>protocol used</a:t>
            </a:r>
            <a:r>
              <a:rPr lang="en-US" altLang="en-US"/>
              <a:t> to </a:t>
            </a:r>
            <a:r>
              <a:rPr lang="en-US" altLang="en-US" b="1"/>
              <a:t>access</a:t>
            </a:r>
            <a:r>
              <a:rPr lang="en-US" altLang="en-US"/>
              <a:t> and manage </a:t>
            </a:r>
            <a:r>
              <a:rPr lang="en-US" altLang="en-US" b="1"/>
              <a:t>directory</a:t>
            </a:r>
            <a:r>
              <a:rPr lang="en-US" altLang="en-US"/>
              <a:t> information. It reads and edits </a:t>
            </a:r>
            <a:r>
              <a:rPr lang="en-US" altLang="en-US" b="1"/>
              <a:t>directories</a:t>
            </a:r>
            <a:r>
              <a:rPr lang="en-US" altLang="en-US"/>
              <a:t> over IP networks and runs directly over TCP/IP using simple string formats for data transfer</a:t>
            </a:r>
          </a:p>
          <a:p>
            <a:pPr eaLnBrk="1" hangingPunct="1"/>
            <a:r>
              <a:rPr lang="en-US" altLang="en-US" b="1"/>
              <a:t>Metadata management</a:t>
            </a:r>
            <a:r>
              <a:rPr lang="en-US" altLang="en-US"/>
              <a:t> is the administration of data that describes other data. It involves establishing policies and processes that ensure information can be integrated, accessed, shared, linked, analyzed and maintained to best effect across the organization.</a:t>
            </a:r>
          </a:p>
        </p:txBody>
      </p:sp>
      <p:sp>
        <p:nvSpPr>
          <p:cNvPr id="4" name="Slide Number Placeholder 3">
            <a:extLst>
              <a:ext uri="{FF2B5EF4-FFF2-40B4-BE49-F238E27FC236}">
                <a16:creationId xmlns:a16="http://schemas.microsoft.com/office/drawing/2014/main" id="{876EBAE0-949C-66BE-9431-2066219C605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2960A6-0C7C-4645-B3AD-19A993E579B3}"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2C40575-9B6A-E1F9-66A8-0478B5C93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95B71A5C-D11F-3E76-C0D8-31BE07744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a:t>Failover</a:t>
            </a:r>
            <a:r>
              <a:rPr lang="en-US" altLang="en-US"/>
              <a:t> is a backup operational mode in which the functions of a system component (such as a processor, server, network, or database, for example) are assumed by secondary system components when the primary component becomes unavailable through either failure or scheduled down time.</a:t>
            </a:r>
          </a:p>
          <a:p>
            <a:pPr eaLnBrk="1" hangingPunct="1"/>
            <a:r>
              <a:rPr lang="en-US" altLang="en-US"/>
              <a:t> </a:t>
            </a:r>
            <a:r>
              <a:rPr lang="en-US" altLang="en-US" b="1"/>
              <a:t>mission critical system</a:t>
            </a:r>
            <a:r>
              <a:rPr lang="en-US" altLang="en-US"/>
              <a:t> is a </a:t>
            </a:r>
            <a:r>
              <a:rPr lang="en-US" altLang="en-US" b="1"/>
              <a:t>system</a:t>
            </a:r>
            <a:r>
              <a:rPr lang="en-US" altLang="en-US"/>
              <a:t> that is essential to the survival of a business or organization. When a </a:t>
            </a:r>
            <a:r>
              <a:rPr lang="en-US" altLang="en-US" b="1"/>
              <a:t>mission critical system</a:t>
            </a:r>
            <a:r>
              <a:rPr lang="en-US" altLang="en-US"/>
              <a:t> fails or is interrupted, business operations are significantly impacted. A </a:t>
            </a:r>
            <a:r>
              <a:rPr lang="en-US" altLang="en-US" b="1"/>
              <a:t>mission</a:t>
            </a:r>
            <a:r>
              <a:rPr lang="en-US" altLang="en-US"/>
              <a:t>-</a:t>
            </a:r>
            <a:r>
              <a:rPr lang="en-US" altLang="en-US" b="1"/>
              <a:t>critical system</a:t>
            </a:r>
            <a:r>
              <a:rPr lang="en-US" altLang="en-US"/>
              <a:t> is also known as </a:t>
            </a:r>
            <a:r>
              <a:rPr lang="en-US" altLang="en-US" b="1"/>
              <a:t>mission</a:t>
            </a:r>
            <a:r>
              <a:rPr lang="en-US" altLang="en-US"/>
              <a:t> essential equipment and </a:t>
            </a:r>
            <a:r>
              <a:rPr lang="en-US" altLang="en-US" b="1"/>
              <a:t>mission critical</a:t>
            </a:r>
            <a:r>
              <a:rPr lang="en-US" altLang="en-US"/>
              <a:t> application.</a:t>
            </a:r>
          </a:p>
        </p:txBody>
      </p:sp>
      <p:sp>
        <p:nvSpPr>
          <p:cNvPr id="4" name="Slide Number Placeholder 3">
            <a:extLst>
              <a:ext uri="{FF2B5EF4-FFF2-40B4-BE49-F238E27FC236}">
                <a16:creationId xmlns:a16="http://schemas.microsoft.com/office/drawing/2014/main" id="{9EE784CD-E15F-6056-4133-1B9879A9C6B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B62E27-E4F7-4D18-BE52-642008F0BF85}"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3563874-19AB-E1BD-B93F-1F8F5AD9D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7B97AF4C-41F3-F816-BC7D-868B6FF30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Message-oriented middleware is software or hardware infrastructure supporting sending and receiving messages between distributed systems.</a:t>
            </a:r>
          </a:p>
          <a:p>
            <a:pPr eaLnBrk="1" hangingPunct="1"/>
            <a:r>
              <a:rPr lang="en-US" altLang="en-US"/>
              <a:t>The </a:t>
            </a:r>
            <a:r>
              <a:rPr lang="en-US" altLang="en-US" b="1"/>
              <a:t>Message Dispatcher</a:t>
            </a:r>
            <a:r>
              <a:rPr lang="en-US" altLang="en-US"/>
              <a:t> EIP consumes </a:t>
            </a:r>
            <a:r>
              <a:rPr lang="en-US" altLang="en-US" b="1"/>
              <a:t>messages</a:t>
            </a:r>
            <a:r>
              <a:rPr lang="en-US" altLang="en-US"/>
              <a:t> from a single channel and distributes them among performers. It allows multiple consumers on a single channel to coordinate their </a:t>
            </a:r>
            <a:r>
              <a:rPr lang="en-US" altLang="en-US" b="1"/>
              <a:t>message</a:t>
            </a:r>
            <a:r>
              <a:rPr lang="en-US" altLang="en-US"/>
              <a:t> processing.</a:t>
            </a:r>
          </a:p>
          <a:p>
            <a:pPr eaLnBrk="1" hangingPunct="1"/>
            <a:r>
              <a:rPr lang="en-US" altLang="en-US"/>
              <a:t>A </a:t>
            </a:r>
            <a:r>
              <a:rPr lang="en-US" altLang="en-US" b="1"/>
              <a:t>purchase order</a:t>
            </a:r>
            <a:r>
              <a:rPr lang="en-US" altLang="en-US"/>
              <a:t> (PO) is a commercial document and first official offer issued by a buyer to a seller indicating types, quantities, and agreed prices for products or services. It is used to control the purchasing of products and services from external suppliers.</a:t>
            </a:r>
          </a:p>
        </p:txBody>
      </p:sp>
      <p:sp>
        <p:nvSpPr>
          <p:cNvPr id="4" name="Slide Number Placeholder 3">
            <a:extLst>
              <a:ext uri="{FF2B5EF4-FFF2-40B4-BE49-F238E27FC236}">
                <a16:creationId xmlns:a16="http://schemas.microsoft.com/office/drawing/2014/main" id="{027A907E-AFF3-60AA-A465-5B59C35CD21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8103D5-9555-45E6-90FE-68D167132074}"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E3467509-2FDB-793B-7842-DD4A00158D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2EA25D3E-B30A-2AEA-89DD-3705467180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a:t>
            </a:r>
            <a:r>
              <a:rPr lang="en-US" altLang="en-US" b="1"/>
              <a:t>message broker</a:t>
            </a:r>
            <a:r>
              <a:rPr lang="en-US" altLang="en-US"/>
              <a:t> is an architectural pattern for </a:t>
            </a:r>
            <a:r>
              <a:rPr lang="en-US" altLang="en-US" b="1"/>
              <a:t>message</a:t>
            </a:r>
            <a:r>
              <a:rPr lang="en-US" altLang="en-US"/>
              <a:t> validation, transformation, and routing. It mediates communication among applications, minimizing the mutual awareness that applications should have of each other in order to be able to exchange </a:t>
            </a:r>
            <a:r>
              <a:rPr lang="en-US" altLang="en-US" b="1"/>
              <a:t>messages</a:t>
            </a:r>
            <a:r>
              <a:rPr lang="en-US" altLang="en-US"/>
              <a:t>, effectively implementing decoupling.</a:t>
            </a:r>
          </a:p>
        </p:txBody>
      </p:sp>
      <p:sp>
        <p:nvSpPr>
          <p:cNvPr id="4" name="Slide Number Placeholder 3">
            <a:extLst>
              <a:ext uri="{FF2B5EF4-FFF2-40B4-BE49-F238E27FC236}">
                <a16:creationId xmlns:a16="http://schemas.microsoft.com/office/drawing/2014/main" id="{DA349D0E-5092-7CBB-031D-4D14267B9EC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0E9237-1D47-4BAF-8EA4-7B36C1AFA82E}"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01FB1C36-D70D-A5F9-AC15-B7826CC737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B5B6B680-0E2F-A471-F59F-5FA25DCCF4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Message oriented middleware .</a:t>
            </a:r>
          </a:p>
        </p:txBody>
      </p:sp>
      <p:sp>
        <p:nvSpPr>
          <p:cNvPr id="4" name="Slide Number Placeholder 3">
            <a:extLst>
              <a:ext uri="{FF2B5EF4-FFF2-40B4-BE49-F238E27FC236}">
                <a16:creationId xmlns:a16="http://schemas.microsoft.com/office/drawing/2014/main" id="{8597CA4C-3CDA-E8BF-F4EF-9E58D7FD5F7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C8842C-E19A-44E0-9F5B-3A88F6628E5A}"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649E83C-BD12-4B50-B6C1-35A03C2F3C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F16987FF-4CC5-F6CC-C765-6E70899766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 </a:t>
            </a:r>
            <a:r>
              <a:rPr lang="en-US" altLang="en-US" b="1"/>
              <a:t>message broker</a:t>
            </a:r>
            <a:r>
              <a:rPr lang="en-US" altLang="en-US"/>
              <a:t> is an architectural pattern for </a:t>
            </a:r>
            <a:r>
              <a:rPr lang="en-US" altLang="en-US" b="1"/>
              <a:t>message</a:t>
            </a:r>
            <a:r>
              <a:rPr lang="en-US" altLang="en-US"/>
              <a:t> validation, transformation, and routing. It mediates communication among applications, minimizing the mutual awareness that applications </a:t>
            </a:r>
            <a:r>
              <a:rPr lang="en-US" altLang="en-US" b="1"/>
              <a:t>should</a:t>
            </a:r>
            <a:r>
              <a:rPr lang="en-US" altLang="en-US"/>
              <a:t> have of each other in order to be able to exchange </a:t>
            </a:r>
            <a:r>
              <a:rPr lang="en-US" altLang="en-US" b="1"/>
              <a:t>messages</a:t>
            </a:r>
            <a:r>
              <a:rPr lang="en-US" altLang="en-US"/>
              <a:t>, effectively implementing decoupling.</a:t>
            </a:r>
          </a:p>
        </p:txBody>
      </p:sp>
      <p:sp>
        <p:nvSpPr>
          <p:cNvPr id="4" name="Slide Number Placeholder 3">
            <a:extLst>
              <a:ext uri="{FF2B5EF4-FFF2-40B4-BE49-F238E27FC236}">
                <a16:creationId xmlns:a16="http://schemas.microsoft.com/office/drawing/2014/main" id="{FAC066FF-6118-3244-C4E8-2FBEB884A6A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510138-4507-4C63-86AD-00A5A909F621}"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504CF35-268E-2443-B62A-9889986889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E98CA135-E35C-059E-D5DF-FB42044E12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a:t>
            </a:r>
            <a:r>
              <a:rPr lang="en-US" altLang="en-US" b="1"/>
              <a:t>transverse</a:t>
            </a:r>
            <a:r>
              <a:rPr lang="en-US" altLang="en-US"/>
              <a:t> plane or axial plane (also called the horizontal plane or transaxial plane) is an imaginary plane that divides the body into superior and inferior parts. It is perpendicular to the coronal plane and sagittal plane.</a:t>
            </a:r>
          </a:p>
        </p:txBody>
      </p:sp>
      <p:sp>
        <p:nvSpPr>
          <p:cNvPr id="4" name="Slide Number Placeholder 3">
            <a:extLst>
              <a:ext uri="{FF2B5EF4-FFF2-40B4-BE49-F238E27FC236}">
                <a16:creationId xmlns:a16="http://schemas.microsoft.com/office/drawing/2014/main" id="{06D5DA55-68E7-8A7B-5978-F017A3C3E8E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88B32C-47F4-4053-B245-2E242266D32B}"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57214"/>
            <a:ext cx="10566400" cy="568325"/>
          </a:xfrm>
        </p:spPr>
        <p:txBody>
          <a:bodyPr/>
          <a:lstStyle/>
          <a:p>
            <a:r>
              <a:rPr lang="en-US"/>
              <a:t>Click to edit Master title style</a:t>
            </a:r>
          </a:p>
        </p:txBody>
      </p:sp>
      <p:sp>
        <p:nvSpPr>
          <p:cNvPr id="3" name="Text Placeholder 2"/>
          <p:cNvSpPr>
            <a:spLocks noGrp="1"/>
          </p:cNvSpPr>
          <p:nvPr>
            <p:ph type="body" sz="half" idx="1"/>
          </p:nvPr>
        </p:nvSpPr>
        <p:spPr>
          <a:xfrm>
            <a:off x="1102784" y="1268413"/>
            <a:ext cx="5027083"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3067" y="1268413"/>
            <a:ext cx="5027084"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3F67E-0484-6EEC-D1C3-CF2C6116048E}"/>
              </a:ext>
            </a:extLst>
          </p:cNvPr>
          <p:cNvSpPr>
            <a:spLocks noGrp="1"/>
          </p:cNvSpPr>
          <p:nvPr>
            <p:ph type="dt" sz="half" idx="10"/>
          </p:nvPr>
        </p:nvSpPr>
        <p:spPr>
          <a:xfrm>
            <a:off x="3251201" y="6381751"/>
            <a:ext cx="2840567" cy="474663"/>
          </a:xfrm>
        </p:spPr>
        <p:txBody>
          <a:bodyPr/>
          <a:lstStyle>
            <a:lvl1pPr>
              <a:defRPr/>
            </a:lvl1pPr>
          </a:lstStyle>
          <a:p>
            <a:pPr>
              <a:defRPr/>
            </a:pPr>
            <a:fld id="{2C98645A-93C6-4520-BD29-7F962E4C026C}" type="datetime1">
              <a:rPr lang="en-US" smtClean="0"/>
              <a:t>3/9/2023</a:t>
            </a:fld>
            <a:endParaRPr lang="en-AU"/>
          </a:p>
        </p:txBody>
      </p:sp>
      <p:sp>
        <p:nvSpPr>
          <p:cNvPr id="6" name="Footer Placeholder 5">
            <a:extLst>
              <a:ext uri="{FF2B5EF4-FFF2-40B4-BE49-F238E27FC236}">
                <a16:creationId xmlns:a16="http://schemas.microsoft.com/office/drawing/2014/main" id="{F7950928-8AED-C17C-1B7E-326F7CDAFB67}"/>
              </a:ext>
            </a:extLst>
          </p:cNvPr>
          <p:cNvSpPr>
            <a:spLocks noGrp="1"/>
          </p:cNvSpPr>
          <p:nvPr>
            <p:ph type="ftr" sz="quarter" idx="11"/>
          </p:nvPr>
        </p:nvSpPr>
        <p:spPr>
          <a:xfrm>
            <a:off x="7721600" y="6338888"/>
            <a:ext cx="3862917" cy="474662"/>
          </a:xfrm>
        </p:spPr>
        <p:txBody>
          <a:bodyPr/>
          <a:lstStyle>
            <a:lvl1pPr>
              <a:defRPr/>
            </a:lvl1pPr>
          </a:lstStyle>
          <a:p>
            <a:pPr>
              <a:defRPr/>
            </a:pPr>
            <a:endParaRPr lang="en-AU"/>
          </a:p>
        </p:txBody>
      </p:sp>
      <p:sp>
        <p:nvSpPr>
          <p:cNvPr id="7" name="Slide Number Placeholder 6">
            <a:extLst>
              <a:ext uri="{FF2B5EF4-FFF2-40B4-BE49-F238E27FC236}">
                <a16:creationId xmlns:a16="http://schemas.microsoft.com/office/drawing/2014/main" id="{BF524393-EB40-4E9B-D0C3-90F762B1D056}"/>
              </a:ext>
            </a:extLst>
          </p:cNvPr>
          <p:cNvSpPr>
            <a:spLocks noGrp="1"/>
          </p:cNvSpPr>
          <p:nvPr>
            <p:ph type="sldNum" sz="quarter" idx="12"/>
          </p:nvPr>
        </p:nvSpPr>
        <p:spPr>
          <a:xfrm>
            <a:off x="112184" y="6242050"/>
            <a:ext cx="783167" cy="488950"/>
          </a:xfrm>
        </p:spPr>
        <p:txBody>
          <a:bodyPr/>
          <a:lstStyle>
            <a:lvl1pPr>
              <a:defRPr/>
            </a:lvl1pPr>
          </a:lstStyle>
          <a:p>
            <a:fld id="{DFC5ACF9-A397-4C9A-B57E-2238D37CFF50}" type="slidenum">
              <a:rPr lang="en-AU" altLang="en-US"/>
              <a:pPr/>
              <a:t>‹#›</a:t>
            </a:fld>
            <a:endParaRPr lang="en-AU" altLang="en-US"/>
          </a:p>
        </p:txBody>
      </p:sp>
    </p:spTree>
    <p:extLst>
      <p:ext uri="{BB962C8B-B14F-4D97-AF65-F5344CB8AC3E}">
        <p14:creationId xmlns:p14="http://schemas.microsoft.com/office/powerpoint/2010/main" val="34254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a:t>Enterprise Application Architecture (EAI)</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62493FC-80AB-8458-50E1-1601F19E3B03}"/>
              </a:ext>
            </a:extLst>
          </p:cNvPr>
          <p:cNvSpPr>
            <a:spLocks noGrp="1" noChangeArrowheads="1"/>
          </p:cNvSpPr>
          <p:nvPr>
            <p:ph type="title"/>
          </p:nvPr>
        </p:nvSpPr>
        <p:spPr/>
        <p:txBody>
          <a:bodyPr/>
          <a:lstStyle/>
          <a:p>
            <a:pPr eaLnBrk="1" hangingPunct="1"/>
            <a:r>
              <a:rPr lang="en-US" altLang="en-US" b="1"/>
              <a:t>EAI Components</a:t>
            </a:r>
          </a:p>
        </p:txBody>
      </p:sp>
      <p:sp>
        <p:nvSpPr>
          <p:cNvPr id="390147" name="Rectangle 3">
            <a:extLst>
              <a:ext uri="{FF2B5EF4-FFF2-40B4-BE49-F238E27FC236}">
                <a16:creationId xmlns:a16="http://schemas.microsoft.com/office/drawing/2014/main" id="{4B70F02B-4320-BE30-5C68-20C64C28BE60}"/>
              </a:ext>
            </a:extLst>
          </p:cNvPr>
          <p:cNvSpPr>
            <a:spLocks noGrp="1" noChangeArrowheads="1"/>
          </p:cNvSpPr>
          <p:nvPr>
            <p:ph type="body" idx="1"/>
          </p:nvPr>
        </p:nvSpPr>
        <p:spPr>
          <a:xfrm>
            <a:off x="347527" y="1130785"/>
            <a:ext cx="10974281" cy="5498615"/>
          </a:xfrm>
        </p:spPr>
        <p:txBody>
          <a:bodyPr rtlCol="0">
            <a:normAutofit/>
          </a:bodyPr>
          <a:lstStyle/>
          <a:p>
            <a:pPr>
              <a:defRPr/>
            </a:pPr>
            <a:r>
              <a:rPr lang="en-US" b="1" dirty="0"/>
              <a:t>Business Rule Component:</a:t>
            </a:r>
            <a:r>
              <a:rPr lang="en-US" dirty="0"/>
              <a:t> to allow the applications to understand your business processes.</a:t>
            </a:r>
          </a:p>
          <a:p>
            <a:pPr>
              <a:defRPr/>
            </a:pPr>
            <a:endParaRPr lang="en-US" dirty="0"/>
          </a:p>
          <a:p>
            <a:pPr>
              <a:defRPr/>
            </a:pPr>
            <a:r>
              <a:rPr lang="en-US" dirty="0"/>
              <a:t>Business Logic Modules (i.e. supply planning, sales order processing. Methods for business process management.)</a:t>
            </a:r>
          </a:p>
          <a:p>
            <a:pPr>
              <a:defRPr/>
            </a:pPr>
            <a:endParaRPr lang="en-US" dirty="0"/>
          </a:p>
          <a:p>
            <a:pPr>
              <a:defRPr/>
            </a:pPr>
            <a:r>
              <a:rPr lang="en-US" dirty="0"/>
              <a:t>Transformation tools (to define how to map data from one system to another)</a:t>
            </a:r>
          </a:p>
        </p:txBody>
      </p:sp>
      <p:sp>
        <p:nvSpPr>
          <p:cNvPr id="2" name="Slide Number Placeholder 1">
            <a:extLst>
              <a:ext uri="{FF2B5EF4-FFF2-40B4-BE49-F238E27FC236}">
                <a16:creationId xmlns:a16="http://schemas.microsoft.com/office/drawing/2014/main" id="{4D97A338-320A-11E9-0B8E-4F38C1DA2866}"/>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F51ECC-0962-3F31-C6B9-DA4E67F1FFDE}"/>
              </a:ext>
            </a:extLst>
          </p:cNvPr>
          <p:cNvSpPr>
            <a:spLocks noGrp="1" noChangeArrowheads="1"/>
          </p:cNvSpPr>
          <p:nvPr>
            <p:ph type="title"/>
          </p:nvPr>
        </p:nvSpPr>
        <p:spPr>
          <a:xfrm>
            <a:off x="333884" y="-70383"/>
            <a:ext cx="8229600" cy="1143000"/>
          </a:xfrm>
        </p:spPr>
        <p:txBody>
          <a:bodyPr/>
          <a:lstStyle/>
          <a:p>
            <a:pPr eaLnBrk="1" hangingPunct="1"/>
            <a:r>
              <a:rPr lang="en-US" altLang="en-US" b="1" dirty="0"/>
              <a:t>EAI Components  …. </a:t>
            </a:r>
            <a:r>
              <a:rPr lang="en-US" altLang="en-US" b="1" dirty="0" err="1"/>
              <a:t>Cont</a:t>
            </a:r>
            <a:r>
              <a:rPr lang="en-US" altLang="en-US" b="1" dirty="0"/>
              <a:t>…</a:t>
            </a:r>
          </a:p>
        </p:txBody>
      </p:sp>
      <p:sp>
        <p:nvSpPr>
          <p:cNvPr id="11267" name="Rectangle 3">
            <a:extLst>
              <a:ext uri="{FF2B5EF4-FFF2-40B4-BE49-F238E27FC236}">
                <a16:creationId xmlns:a16="http://schemas.microsoft.com/office/drawing/2014/main" id="{9CF28872-6148-0875-4A71-BD69CA7F35FD}"/>
              </a:ext>
            </a:extLst>
          </p:cNvPr>
          <p:cNvSpPr>
            <a:spLocks noGrp="1" noChangeArrowheads="1"/>
          </p:cNvSpPr>
          <p:nvPr>
            <p:ph type="body" idx="1"/>
          </p:nvPr>
        </p:nvSpPr>
        <p:spPr>
          <a:xfrm>
            <a:off x="390889" y="1072617"/>
            <a:ext cx="11238045" cy="5556783"/>
          </a:xfrm>
        </p:spPr>
        <p:txBody>
          <a:bodyPr/>
          <a:lstStyle/>
          <a:p>
            <a:pPr eaLnBrk="1" hangingPunct="1"/>
            <a:r>
              <a:rPr lang="en-US" altLang="en-US" b="1" dirty="0"/>
              <a:t>Data Acquisition Component:</a:t>
            </a:r>
            <a:r>
              <a:rPr lang="en-US" altLang="en-US" dirty="0"/>
              <a:t> to allow access to the Data Source and Target Interfaces (i.e. Siebel, SAP, PeopleSoft, ODBC, Oracle, CICS, IMS) - note that the data acquisition component is crucial to EAI success. Most vendors refer to these interfaces as "adapters“</a:t>
            </a:r>
          </a:p>
          <a:p>
            <a:pPr eaLnBrk="1" hangingPunct="1">
              <a:buFont typeface="Arial" panose="020B0604020202020204" pitchFamily="34" charset="0"/>
              <a:buNone/>
            </a:pPr>
            <a:r>
              <a:rPr lang="en-US" altLang="en-US" dirty="0"/>
              <a:t>  </a:t>
            </a:r>
          </a:p>
          <a:p>
            <a:pPr marL="342900" lvl="1" indent="-342900"/>
            <a:r>
              <a:rPr lang="en-US" altLang="en-US" dirty="0"/>
              <a:t>Adapters understand the data structures associated with applications and the means by which to access the data. (SAP/ABAP). </a:t>
            </a:r>
            <a:r>
              <a:rPr lang="de-DE" altLang="en-US" u="sng" dirty="0"/>
              <a:t>map heterogenous data formats, interfaces and protocols into a common model and format. Hide heterogeneity and present uniform view of layers belo</a:t>
            </a:r>
            <a:r>
              <a:rPr lang="en-US" altLang="en-US" u="sng" dirty="0"/>
              <a:t>w. </a:t>
            </a:r>
          </a:p>
        </p:txBody>
      </p:sp>
      <p:sp>
        <p:nvSpPr>
          <p:cNvPr id="2" name="Slide Number Placeholder 1">
            <a:extLst>
              <a:ext uri="{FF2B5EF4-FFF2-40B4-BE49-F238E27FC236}">
                <a16:creationId xmlns:a16="http://schemas.microsoft.com/office/drawing/2014/main" id="{DD40D2DB-AFE9-F6C3-E94D-E7F0E777BCEA}"/>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92BA0E4-D829-6EA1-1E55-A0D30AA049EE}"/>
              </a:ext>
            </a:extLst>
          </p:cNvPr>
          <p:cNvSpPr>
            <a:spLocks noGrp="1" noChangeArrowheads="1"/>
          </p:cNvSpPr>
          <p:nvPr>
            <p:ph type="title"/>
          </p:nvPr>
        </p:nvSpPr>
        <p:spPr/>
        <p:txBody>
          <a:bodyPr/>
          <a:lstStyle/>
          <a:p>
            <a:pPr eaLnBrk="1" hangingPunct="1"/>
            <a:r>
              <a:rPr lang="en-US" altLang="en-US" b="1"/>
              <a:t>EAI Components …… Cont….</a:t>
            </a:r>
          </a:p>
        </p:txBody>
      </p:sp>
      <p:sp>
        <p:nvSpPr>
          <p:cNvPr id="12291" name="Rectangle 3">
            <a:extLst>
              <a:ext uri="{FF2B5EF4-FFF2-40B4-BE49-F238E27FC236}">
                <a16:creationId xmlns:a16="http://schemas.microsoft.com/office/drawing/2014/main" id="{D8E1BCB4-606C-732B-1142-758942121F80}"/>
              </a:ext>
            </a:extLst>
          </p:cNvPr>
          <p:cNvSpPr>
            <a:spLocks noGrp="1" noChangeArrowheads="1"/>
          </p:cNvSpPr>
          <p:nvPr>
            <p:ph type="body" idx="1"/>
          </p:nvPr>
        </p:nvSpPr>
        <p:spPr>
          <a:xfrm>
            <a:off x="404849" y="1291328"/>
            <a:ext cx="11072151" cy="5261872"/>
          </a:xfrm>
        </p:spPr>
        <p:txBody>
          <a:bodyPr/>
          <a:lstStyle/>
          <a:p>
            <a:pPr eaLnBrk="1" hangingPunct="1"/>
            <a:r>
              <a:rPr lang="en-US" altLang="en-US" b="1" dirty="0"/>
              <a:t>System Development Component:</a:t>
            </a:r>
            <a:r>
              <a:rPr lang="en-US" altLang="en-US" dirty="0"/>
              <a:t> to allow programmers to design and test custom requirements - Design tools (for business process design, debugging, and testing) </a:t>
            </a:r>
          </a:p>
        </p:txBody>
      </p:sp>
      <p:sp>
        <p:nvSpPr>
          <p:cNvPr id="2" name="Slide Number Placeholder 1">
            <a:extLst>
              <a:ext uri="{FF2B5EF4-FFF2-40B4-BE49-F238E27FC236}">
                <a16:creationId xmlns:a16="http://schemas.microsoft.com/office/drawing/2014/main" id="{2C87499A-D969-603A-99BD-CAF6B088BAD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13530D-B263-A89E-87AB-2F723BFE11BF}"/>
              </a:ext>
            </a:extLst>
          </p:cNvPr>
          <p:cNvSpPr>
            <a:spLocks noGrp="1" noChangeArrowheads="1"/>
          </p:cNvSpPr>
          <p:nvPr>
            <p:ph type="title"/>
          </p:nvPr>
        </p:nvSpPr>
        <p:spPr/>
        <p:txBody>
          <a:bodyPr/>
          <a:lstStyle/>
          <a:p>
            <a:pPr eaLnBrk="1" hangingPunct="1"/>
            <a:r>
              <a:rPr lang="en-US" altLang="en-US" b="1"/>
              <a:t>EAI - Components</a:t>
            </a:r>
          </a:p>
        </p:txBody>
      </p:sp>
      <p:sp>
        <p:nvSpPr>
          <p:cNvPr id="393219" name="Rectangle 3">
            <a:extLst>
              <a:ext uri="{FF2B5EF4-FFF2-40B4-BE49-F238E27FC236}">
                <a16:creationId xmlns:a16="http://schemas.microsoft.com/office/drawing/2014/main" id="{584FF0D8-DB30-6F80-093D-F32D2D76DEB9}"/>
              </a:ext>
            </a:extLst>
          </p:cNvPr>
          <p:cNvSpPr>
            <a:spLocks noGrp="1" noChangeArrowheads="1"/>
          </p:cNvSpPr>
          <p:nvPr>
            <p:ph type="body" idx="1"/>
          </p:nvPr>
        </p:nvSpPr>
        <p:spPr>
          <a:xfrm>
            <a:off x="347527" y="1151725"/>
            <a:ext cx="11129473" cy="5325275"/>
          </a:xfrm>
        </p:spPr>
        <p:txBody>
          <a:bodyPr rtlCol="0">
            <a:normAutofit/>
          </a:bodyPr>
          <a:lstStyle/>
          <a:p>
            <a:pPr>
              <a:defRPr/>
            </a:pPr>
            <a:r>
              <a:rPr lang="en-US" b="1" dirty="0"/>
              <a:t>System Control Component:</a:t>
            </a:r>
            <a:r>
              <a:rPr lang="en-US" dirty="0"/>
              <a:t> Should have the following features:</a:t>
            </a:r>
          </a:p>
          <a:p>
            <a:pPr lvl="1">
              <a:defRPr/>
            </a:pPr>
            <a:r>
              <a:rPr lang="en-US" dirty="0"/>
              <a:t>Management tools (for application-specific monitoring)</a:t>
            </a:r>
          </a:p>
          <a:p>
            <a:pPr lvl="1">
              <a:defRPr/>
            </a:pPr>
            <a:r>
              <a:rPr lang="en-US" dirty="0"/>
              <a:t>Directory tools (for locating other applications on different platforms), particularly support for the Lightweight Directory Access Protocol (LDAP)</a:t>
            </a:r>
          </a:p>
          <a:p>
            <a:pPr lvl="1">
              <a:defRPr/>
            </a:pPr>
            <a:r>
              <a:rPr lang="en-US" dirty="0"/>
              <a:t>Commitment control management mechanisms (for control of business-level logical units of work) </a:t>
            </a:r>
          </a:p>
          <a:p>
            <a:pPr lvl="1">
              <a:defRPr/>
            </a:pPr>
            <a:r>
              <a:rPr lang="en-US" dirty="0"/>
              <a:t>Strong support for metadata management</a:t>
            </a:r>
          </a:p>
          <a:p>
            <a:pPr lvl="1">
              <a:buNone/>
              <a:defRPr/>
            </a:pPr>
            <a:endParaRPr lang="en-US" dirty="0"/>
          </a:p>
          <a:p>
            <a:pPr lvl="1">
              <a:defRPr/>
            </a:pPr>
            <a:endParaRPr lang="en-US" dirty="0"/>
          </a:p>
          <a:p>
            <a:pPr lvl="1">
              <a:defRPr/>
            </a:pPr>
            <a:endParaRPr lang="en-US" dirty="0"/>
          </a:p>
        </p:txBody>
      </p:sp>
      <p:sp>
        <p:nvSpPr>
          <p:cNvPr id="2" name="Slide Number Placeholder 1">
            <a:extLst>
              <a:ext uri="{FF2B5EF4-FFF2-40B4-BE49-F238E27FC236}">
                <a16:creationId xmlns:a16="http://schemas.microsoft.com/office/drawing/2014/main" id="{AC61AE15-FA40-011D-4403-547F8985D50C}"/>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1DFD2B5-18D8-7D24-4D7A-5D7F3ED22397}"/>
              </a:ext>
            </a:extLst>
          </p:cNvPr>
          <p:cNvSpPr>
            <a:spLocks noGrp="1" noChangeArrowheads="1"/>
          </p:cNvSpPr>
          <p:nvPr>
            <p:ph type="title"/>
          </p:nvPr>
        </p:nvSpPr>
        <p:spPr/>
        <p:txBody>
          <a:bodyPr/>
          <a:lstStyle/>
          <a:p>
            <a:pPr eaLnBrk="1" hangingPunct="1"/>
            <a:r>
              <a:rPr lang="en-US" altLang="en-US" b="1"/>
              <a:t>EAI - Components</a:t>
            </a:r>
          </a:p>
        </p:txBody>
      </p:sp>
      <p:sp>
        <p:nvSpPr>
          <p:cNvPr id="394243" name="Rectangle 3">
            <a:extLst>
              <a:ext uri="{FF2B5EF4-FFF2-40B4-BE49-F238E27FC236}">
                <a16:creationId xmlns:a16="http://schemas.microsoft.com/office/drawing/2014/main" id="{B1BF5F02-57FA-1144-F31F-F2403ADB4436}"/>
              </a:ext>
            </a:extLst>
          </p:cNvPr>
          <p:cNvSpPr>
            <a:spLocks noGrp="1" noChangeArrowheads="1"/>
          </p:cNvSpPr>
          <p:nvPr>
            <p:ph type="body" idx="1"/>
          </p:nvPr>
        </p:nvSpPr>
        <p:spPr>
          <a:xfrm>
            <a:off x="347527" y="1123805"/>
            <a:ext cx="11078983" cy="5505595"/>
          </a:xfrm>
        </p:spPr>
        <p:txBody>
          <a:bodyPr rtlCol="0">
            <a:normAutofit/>
          </a:bodyPr>
          <a:lstStyle/>
          <a:p>
            <a:pPr lvl="1">
              <a:defRPr/>
            </a:pPr>
            <a:r>
              <a:rPr lang="en-US" b="1" dirty="0"/>
              <a:t>Message Brokers</a:t>
            </a:r>
            <a:r>
              <a:rPr lang="en-US" dirty="0"/>
              <a:t> (to control transactions, control security, and perform event notification.  The product should also include the capability to "bridge" messages between different messaging systems (</a:t>
            </a:r>
            <a:r>
              <a:rPr lang="de-DE" dirty="0"/>
              <a:t>facilitates the interaction among adapters</a:t>
            </a:r>
            <a:r>
              <a:rPr lang="en-US" dirty="0"/>
              <a:t>)</a:t>
            </a:r>
          </a:p>
          <a:p>
            <a:pPr lvl="1">
              <a:defRPr/>
            </a:pPr>
            <a:endParaRPr lang="en-US" dirty="0"/>
          </a:p>
          <a:p>
            <a:pPr lvl="1">
              <a:defRPr/>
            </a:pPr>
            <a:r>
              <a:rPr lang="en-US" dirty="0"/>
              <a:t>Scalability for high-volume transaction throughput. It is almost impossible to know at implementation time what the data volumes will be in the future – therefore, EAI must be scalable.</a:t>
            </a:r>
          </a:p>
          <a:p>
            <a:pPr lvl="1">
              <a:defRPr/>
            </a:pPr>
            <a:endParaRPr lang="en-US" dirty="0"/>
          </a:p>
          <a:p>
            <a:pPr lvl="1">
              <a:defRPr/>
            </a:pPr>
            <a:r>
              <a:rPr lang="en-US" dirty="0"/>
              <a:t>Support for varying levels of fault tolerance, load balancing, and failover for mission-critical systems. Workflow enablement is a key requirement to reduce latency between distributed processes.</a:t>
            </a:r>
          </a:p>
        </p:txBody>
      </p:sp>
      <p:sp>
        <p:nvSpPr>
          <p:cNvPr id="2" name="Slide Number Placeholder 1">
            <a:extLst>
              <a:ext uri="{FF2B5EF4-FFF2-40B4-BE49-F238E27FC236}">
                <a16:creationId xmlns:a16="http://schemas.microsoft.com/office/drawing/2014/main" id="{306B74E7-F239-DA39-7383-B1E26D16B206}"/>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9901EB-39EC-BA67-EEBD-24BBE45A5903}"/>
              </a:ext>
            </a:extLst>
          </p:cNvPr>
          <p:cNvSpPr>
            <a:spLocks noGrp="1" noChangeArrowheads="1"/>
          </p:cNvSpPr>
          <p:nvPr>
            <p:ph type="title"/>
          </p:nvPr>
        </p:nvSpPr>
        <p:spPr/>
        <p:txBody>
          <a:bodyPr/>
          <a:lstStyle/>
          <a:p>
            <a:pPr eaLnBrk="1" hangingPunct="1"/>
            <a:r>
              <a:rPr lang="de-DE" altLang="en-US">
                <a:latin typeface="Candara" panose="020E0502030303020204" pitchFamily="34" charset="0"/>
              </a:rPr>
              <a:t>Typical EAI system</a:t>
            </a:r>
          </a:p>
        </p:txBody>
      </p:sp>
      <p:pic>
        <p:nvPicPr>
          <p:cNvPr id="15363" name="Picture 3" descr="Computer">
            <a:extLst>
              <a:ext uri="{FF2B5EF4-FFF2-40B4-BE49-F238E27FC236}">
                <a16:creationId xmlns:a16="http://schemas.microsoft.com/office/drawing/2014/main" id="{E2DCCA2C-27F2-1493-58C0-E11F386621E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95550" y="5157788"/>
            <a:ext cx="1282700" cy="889000"/>
          </a:xfrm>
          <a:noFill/>
        </p:spPr>
      </p:pic>
      <p:sp>
        <p:nvSpPr>
          <p:cNvPr id="15364" name="Text Box 4">
            <a:extLst>
              <a:ext uri="{FF2B5EF4-FFF2-40B4-BE49-F238E27FC236}">
                <a16:creationId xmlns:a16="http://schemas.microsoft.com/office/drawing/2014/main" id="{865A3825-A194-4FCE-D5DF-D665B8540706}"/>
              </a:ext>
            </a:extLst>
          </p:cNvPr>
          <p:cNvSpPr txBox="1">
            <a:spLocks noChangeArrowheads="1"/>
          </p:cNvSpPr>
          <p:nvPr/>
        </p:nvSpPr>
        <p:spPr bwMode="auto">
          <a:xfrm>
            <a:off x="4548642" y="1700214"/>
            <a:ext cx="3320140" cy="646331"/>
          </a:xfrm>
          <a:prstGeom prst="rect">
            <a:avLst/>
          </a:prstGeom>
          <a:gradFill rotWithShape="1">
            <a:gsLst>
              <a:gs pos="0">
                <a:srgbClr val="00FF00"/>
              </a:gs>
              <a:gs pos="100000">
                <a:srgbClr val="007600"/>
              </a:gs>
            </a:gsLst>
            <a:lin ang="5400000" scaled="1"/>
          </a:gra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ndara" panose="020E0502030303020204" pitchFamily="34" charset="0"/>
              </a:rPr>
              <a:t>integrating application</a:t>
            </a:r>
          </a:p>
          <a:p>
            <a:pPr algn="ctr" eaLnBrk="1" hangingPunct="1"/>
            <a:r>
              <a:rPr lang="de-DE" altLang="en-US">
                <a:latin typeface="Candara" panose="020E0502030303020204" pitchFamily="34" charset="0"/>
              </a:rPr>
              <a:t>(contains the composition logic)</a:t>
            </a:r>
          </a:p>
        </p:txBody>
      </p:sp>
      <p:sp>
        <p:nvSpPr>
          <p:cNvPr id="15365" name="Text Box 5">
            <a:extLst>
              <a:ext uri="{FF2B5EF4-FFF2-40B4-BE49-F238E27FC236}">
                <a16:creationId xmlns:a16="http://schemas.microsoft.com/office/drawing/2014/main" id="{C43D4688-16C8-5E5E-43C7-3491BAF5586A}"/>
              </a:ext>
            </a:extLst>
          </p:cNvPr>
          <p:cNvSpPr txBox="1">
            <a:spLocks noChangeArrowheads="1"/>
          </p:cNvSpPr>
          <p:nvPr/>
        </p:nvSpPr>
        <p:spPr bwMode="auto">
          <a:xfrm>
            <a:off x="2424114" y="2924176"/>
            <a:ext cx="7488237" cy="466725"/>
          </a:xfrm>
          <a:prstGeom prst="rect">
            <a:avLst/>
          </a:prstGeom>
          <a:gradFill rotWithShape="1">
            <a:gsLst>
              <a:gs pos="0">
                <a:srgbClr val="99FF33"/>
              </a:gs>
              <a:gs pos="100000">
                <a:srgbClr val="477618"/>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a:latin typeface="Candara" panose="020E0502030303020204" pitchFamily="34" charset="0"/>
              </a:rPr>
              <a:t>message broker</a:t>
            </a:r>
          </a:p>
        </p:txBody>
      </p:sp>
      <p:pic>
        <p:nvPicPr>
          <p:cNvPr id="15366" name="Picture 6" descr="Computer">
            <a:extLst>
              <a:ext uri="{FF2B5EF4-FFF2-40B4-BE49-F238E27FC236}">
                <a16:creationId xmlns:a16="http://schemas.microsoft.com/office/drawing/2014/main" id="{92A8445D-D49A-4E57-4EFB-EC0AC948D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5157788"/>
            <a:ext cx="1282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descr="Computer">
            <a:extLst>
              <a:ext uri="{FF2B5EF4-FFF2-40B4-BE49-F238E27FC236}">
                <a16:creationId xmlns:a16="http://schemas.microsoft.com/office/drawing/2014/main" id="{639F95FF-D583-B1EA-91E5-5FAAF7D1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38" y="5157788"/>
            <a:ext cx="1282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8">
            <a:extLst>
              <a:ext uri="{FF2B5EF4-FFF2-40B4-BE49-F238E27FC236}">
                <a16:creationId xmlns:a16="http://schemas.microsoft.com/office/drawing/2014/main" id="{55F2859B-FDF7-6B9D-52BD-3412C9758018}"/>
              </a:ext>
            </a:extLst>
          </p:cNvPr>
          <p:cNvSpPr txBox="1">
            <a:spLocks noChangeArrowheads="1"/>
          </p:cNvSpPr>
          <p:nvPr/>
        </p:nvSpPr>
        <p:spPr bwMode="auto">
          <a:xfrm>
            <a:off x="2424114" y="6094414"/>
            <a:ext cx="14157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ndara" panose="020E0502030303020204" pitchFamily="34" charset="0"/>
              </a:rPr>
              <a:t>SmartQuotation</a:t>
            </a:r>
          </a:p>
        </p:txBody>
      </p:sp>
      <p:sp>
        <p:nvSpPr>
          <p:cNvPr id="15369" name="AutoShape 9">
            <a:extLst>
              <a:ext uri="{FF2B5EF4-FFF2-40B4-BE49-F238E27FC236}">
                <a16:creationId xmlns:a16="http://schemas.microsoft.com/office/drawing/2014/main" id="{34C5C55B-7C8B-F3D8-7406-8E2963327308}"/>
              </a:ext>
            </a:extLst>
          </p:cNvPr>
          <p:cNvSpPr>
            <a:spLocks noChangeArrowheads="1"/>
          </p:cNvSpPr>
          <p:nvPr/>
        </p:nvSpPr>
        <p:spPr bwMode="auto">
          <a:xfrm>
            <a:off x="4367214" y="5157788"/>
            <a:ext cx="720725" cy="792162"/>
          </a:xfrm>
          <a:prstGeom prst="flowChartMagneticDisk">
            <a:avLst/>
          </a:prstGeom>
          <a:gradFill rotWithShape="1">
            <a:gsLst>
              <a:gs pos="0">
                <a:srgbClr val="CC0000"/>
              </a:gs>
              <a:gs pos="100000">
                <a:srgbClr val="5E0000"/>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15370" name="Text Box 10">
            <a:extLst>
              <a:ext uri="{FF2B5EF4-FFF2-40B4-BE49-F238E27FC236}">
                <a16:creationId xmlns:a16="http://schemas.microsoft.com/office/drawing/2014/main" id="{AC99970C-B493-CDAC-7CB6-CCDE0A15F3FF}"/>
              </a:ext>
            </a:extLst>
          </p:cNvPr>
          <p:cNvSpPr txBox="1">
            <a:spLocks noChangeArrowheads="1"/>
          </p:cNvSpPr>
          <p:nvPr/>
        </p:nvSpPr>
        <p:spPr bwMode="auto">
          <a:xfrm>
            <a:off x="4162512" y="6021388"/>
            <a:ext cx="10983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DBMS</a:t>
            </a:r>
          </a:p>
          <a:p>
            <a:pPr algn="ctr" eaLnBrk="1" hangingPunct="1"/>
            <a:r>
              <a:rPr lang="de-DE" altLang="en-US" sz="1400">
                <a:latin typeface="Candara" panose="020E0502030303020204" pitchFamily="34" charset="0"/>
              </a:rPr>
              <a:t>applications</a:t>
            </a:r>
          </a:p>
        </p:txBody>
      </p:sp>
      <p:sp>
        <p:nvSpPr>
          <p:cNvPr id="15371" name="Text Box 11">
            <a:extLst>
              <a:ext uri="{FF2B5EF4-FFF2-40B4-BE49-F238E27FC236}">
                <a16:creationId xmlns:a16="http://schemas.microsoft.com/office/drawing/2014/main" id="{D0C28CF1-C7D2-C061-3F3A-A302E7E3B0A4}"/>
              </a:ext>
            </a:extLst>
          </p:cNvPr>
          <p:cNvSpPr txBox="1">
            <a:spLocks noChangeArrowheads="1"/>
          </p:cNvSpPr>
          <p:nvPr/>
        </p:nvSpPr>
        <p:spPr bwMode="auto">
          <a:xfrm>
            <a:off x="5519738" y="6094414"/>
            <a:ext cx="15263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ndara" panose="020E0502030303020204" pitchFamily="34" charset="0"/>
              </a:rPr>
              <a:t>SmartForecasting</a:t>
            </a:r>
          </a:p>
        </p:txBody>
      </p:sp>
      <p:pic>
        <p:nvPicPr>
          <p:cNvPr id="15372" name="Picture 12" descr="FrauVorComputer">
            <a:extLst>
              <a:ext uri="{FF2B5EF4-FFF2-40B4-BE49-F238E27FC236}">
                <a16:creationId xmlns:a16="http://schemas.microsoft.com/office/drawing/2014/main" id="{D1113BAF-AD30-E4CB-1541-D7E484AC6B9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464426" y="5157789"/>
            <a:ext cx="1152525" cy="1152525"/>
          </a:xfrm>
          <a:noFill/>
        </p:spPr>
      </p:pic>
      <p:sp>
        <p:nvSpPr>
          <p:cNvPr id="15373" name="Text Box 13">
            <a:extLst>
              <a:ext uri="{FF2B5EF4-FFF2-40B4-BE49-F238E27FC236}">
                <a16:creationId xmlns:a16="http://schemas.microsoft.com/office/drawing/2014/main" id="{5A576C60-B909-DAF4-3813-6252401E4242}"/>
              </a:ext>
            </a:extLst>
          </p:cNvPr>
          <p:cNvSpPr txBox="1">
            <a:spLocks noChangeArrowheads="1"/>
          </p:cNvSpPr>
          <p:nvPr/>
        </p:nvSpPr>
        <p:spPr bwMode="auto">
          <a:xfrm>
            <a:off x="9337675" y="6094414"/>
            <a:ext cx="4780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1400">
                <a:latin typeface="Candara" panose="020E0502030303020204" pitchFamily="34" charset="0"/>
              </a:rPr>
              <a:t>XYZ</a:t>
            </a:r>
          </a:p>
        </p:txBody>
      </p:sp>
      <p:sp>
        <p:nvSpPr>
          <p:cNvPr id="15374" name="Text Box 14">
            <a:extLst>
              <a:ext uri="{FF2B5EF4-FFF2-40B4-BE49-F238E27FC236}">
                <a16:creationId xmlns:a16="http://schemas.microsoft.com/office/drawing/2014/main" id="{DFC98C6A-DAC0-2D26-C18C-E16F85B4803F}"/>
              </a:ext>
            </a:extLst>
          </p:cNvPr>
          <p:cNvSpPr txBox="1">
            <a:spLocks noChangeArrowheads="1"/>
          </p:cNvSpPr>
          <p:nvPr/>
        </p:nvSpPr>
        <p:spPr bwMode="auto">
          <a:xfrm>
            <a:off x="2424113" y="3979863"/>
            <a:ext cx="143510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SmartQuotation</a:t>
            </a:r>
          </a:p>
          <a:p>
            <a:pPr algn="ctr" eaLnBrk="1" hangingPunct="1"/>
            <a:r>
              <a:rPr lang="de-DE" altLang="en-US" sz="1400">
                <a:latin typeface="Candara" panose="020E0502030303020204" pitchFamily="34" charset="0"/>
              </a:rPr>
              <a:t>adapter</a:t>
            </a:r>
          </a:p>
        </p:txBody>
      </p:sp>
      <p:sp>
        <p:nvSpPr>
          <p:cNvPr id="15375" name="Text Box 15">
            <a:extLst>
              <a:ext uri="{FF2B5EF4-FFF2-40B4-BE49-F238E27FC236}">
                <a16:creationId xmlns:a16="http://schemas.microsoft.com/office/drawing/2014/main" id="{59B456CE-CD19-0A4A-63EE-11888FB878D1}"/>
              </a:ext>
            </a:extLst>
          </p:cNvPr>
          <p:cNvSpPr txBox="1">
            <a:spLocks noChangeArrowheads="1"/>
          </p:cNvSpPr>
          <p:nvPr/>
        </p:nvSpPr>
        <p:spPr bwMode="auto">
          <a:xfrm>
            <a:off x="4222750" y="3981450"/>
            <a:ext cx="922338"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database</a:t>
            </a:r>
          </a:p>
          <a:p>
            <a:pPr algn="ctr" eaLnBrk="1" hangingPunct="1"/>
            <a:r>
              <a:rPr lang="de-DE" altLang="en-US" sz="1400">
                <a:latin typeface="Candara" panose="020E0502030303020204" pitchFamily="34" charset="0"/>
              </a:rPr>
              <a:t>adapter</a:t>
            </a:r>
          </a:p>
        </p:txBody>
      </p:sp>
      <p:sp>
        <p:nvSpPr>
          <p:cNvPr id="15376" name="Text Box 16">
            <a:extLst>
              <a:ext uri="{FF2B5EF4-FFF2-40B4-BE49-F238E27FC236}">
                <a16:creationId xmlns:a16="http://schemas.microsoft.com/office/drawing/2014/main" id="{507CF8FA-3A7E-98F7-0E4A-9399D2F8DA6F}"/>
              </a:ext>
            </a:extLst>
          </p:cNvPr>
          <p:cNvSpPr txBox="1">
            <a:spLocks noChangeArrowheads="1"/>
          </p:cNvSpPr>
          <p:nvPr/>
        </p:nvSpPr>
        <p:spPr bwMode="auto">
          <a:xfrm>
            <a:off x="5519738" y="3981450"/>
            <a:ext cx="1592262"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SmartForecasting</a:t>
            </a:r>
          </a:p>
          <a:p>
            <a:pPr algn="ctr" eaLnBrk="1" hangingPunct="1"/>
            <a:r>
              <a:rPr lang="de-DE" altLang="en-US" sz="1400">
                <a:latin typeface="Candara" panose="020E0502030303020204" pitchFamily="34" charset="0"/>
              </a:rPr>
              <a:t>adapter</a:t>
            </a:r>
          </a:p>
        </p:txBody>
      </p:sp>
      <p:sp>
        <p:nvSpPr>
          <p:cNvPr id="15377" name="Text Box 17">
            <a:extLst>
              <a:ext uri="{FF2B5EF4-FFF2-40B4-BE49-F238E27FC236}">
                <a16:creationId xmlns:a16="http://schemas.microsoft.com/office/drawing/2014/main" id="{A64A6633-29BD-1B59-B23A-8F8B05D0697A}"/>
              </a:ext>
            </a:extLst>
          </p:cNvPr>
          <p:cNvSpPr txBox="1">
            <a:spLocks noChangeArrowheads="1"/>
          </p:cNvSpPr>
          <p:nvPr/>
        </p:nvSpPr>
        <p:spPr bwMode="auto">
          <a:xfrm>
            <a:off x="7608888" y="3981450"/>
            <a:ext cx="79375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e-mail</a:t>
            </a:r>
          </a:p>
          <a:p>
            <a:pPr algn="ctr" eaLnBrk="1" hangingPunct="1"/>
            <a:r>
              <a:rPr lang="de-DE" altLang="en-US" sz="1400">
                <a:latin typeface="Candara" panose="020E0502030303020204" pitchFamily="34" charset="0"/>
              </a:rPr>
              <a:t>adapter</a:t>
            </a:r>
          </a:p>
        </p:txBody>
      </p:sp>
      <p:sp>
        <p:nvSpPr>
          <p:cNvPr id="15378" name="Text Box 18">
            <a:extLst>
              <a:ext uri="{FF2B5EF4-FFF2-40B4-BE49-F238E27FC236}">
                <a16:creationId xmlns:a16="http://schemas.microsoft.com/office/drawing/2014/main" id="{AA5799FD-47D0-87F2-2CB9-F6FADFD78D82}"/>
              </a:ext>
            </a:extLst>
          </p:cNvPr>
          <p:cNvSpPr txBox="1">
            <a:spLocks noChangeArrowheads="1"/>
          </p:cNvSpPr>
          <p:nvPr/>
        </p:nvSpPr>
        <p:spPr bwMode="auto">
          <a:xfrm>
            <a:off x="9120188" y="3979863"/>
            <a:ext cx="793750" cy="527050"/>
          </a:xfrm>
          <a:prstGeom prst="rect">
            <a:avLst/>
          </a:prstGeom>
          <a:gradFill rotWithShape="1">
            <a:gsLst>
              <a:gs pos="0">
                <a:srgbClr val="FFCC00"/>
              </a:gs>
              <a:gs pos="100000">
                <a:srgbClr val="765E00"/>
              </a:gs>
            </a:gsLst>
            <a:lin ang="5400000" scaled="1"/>
          </a:gra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400">
                <a:latin typeface="Candara" panose="020E0502030303020204" pitchFamily="34" charset="0"/>
              </a:rPr>
              <a:t>XYZ</a:t>
            </a:r>
          </a:p>
          <a:p>
            <a:pPr algn="ctr" eaLnBrk="1" hangingPunct="1"/>
            <a:r>
              <a:rPr lang="de-DE" altLang="en-US" sz="1400">
                <a:latin typeface="Candara" panose="020E0502030303020204" pitchFamily="34" charset="0"/>
              </a:rPr>
              <a:t>adapter</a:t>
            </a:r>
          </a:p>
        </p:txBody>
      </p:sp>
      <p:sp>
        <p:nvSpPr>
          <p:cNvPr id="15379" name="Line 19">
            <a:extLst>
              <a:ext uri="{FF2B5EF4-FFF2-40B4-BE49-F238E27FC236}">
                <a16:creationId xmlns:a16="http://schemas.microsoft.com/office/drawing/2014/main" id="{53142349-52B5-C86A-1DBF-ACEA0954238F}"/>
              </a:ext>
            </a:extLst>
          </p:cNvPr>
          <p:cNvSpPr>
            <a:spLocks noChangeShapeType="1"/>
          </p:cNvSpPr>
          <p:nvPr/>
        </p:nvSpPr>
        <p:spPr bwMode="auto">
          <a:xfrm flipV="1">
            <a:off x="32146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0" name="Line 20">
            <a:extLst>
              <a:ext uri="{FF2B5EF4-FFF2-40B4-BE49-F238E27FC236}">
                <a16:creationId xmlns:a16="http://schemas.microsoft.com/office/drawing/2014/main" id="{D74A62C3-966D-4DB3-07E7-E8D06C8F2A1A}"/>
              </a:ext>
            </a:extLst>
          </p:cNvPr>
          <p:cNvSpPr>
            <a:spLocks noChangeShapeType="1"/>
          </p:cNvSpPr>
          <p:nvPr/>
        </p:nvSpPr>
        <p:spPr bwMode="auto">
          <a:xfrm flipV="1">
            <a:off x="47259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1" name="Line 21">
            <a:extLst>
              <a:ext uri="{FF2B5EF4-FFF2-40B4-BE49-F238E27FC236}">
                <a16:creationId xmlns:a16="http://schemas.microsoft.com/office/drawing/2014/main" id="{05D5C495-3F68-BF2B-EEE8-FBF2AB271CEA}"/>
              </a:ext>
            </a:extLst>
          </p:cNvPr>
          <p:cNvSpPr>
            <a:spLocks noChangeShapeType="1"/>
          </p:cNvSpPr>
          <p:nvPr/>
        </p:nvSpPr>
        <p:spPr bwMode="auto">
          <a:xfrm flipV="1">
            <a:off x="638333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2" name="Line 22">
            <a:extLst>
              <a:ext uri="{FF2B5EF4-FFF2-40B4-BE49-F238E27FC236}">
                <a16:creationId xmlns:a16="http://schemas.microsoft.com/office/drawing/2014/main" id="{1B6EC024-D806-0676-D215-BCEE10AE28D6}"/>
              </a:ext>
            </a:extLst>
          </p:cNvPr>
          <p:cNvSpPr>
            <a:spLocks noChangeShapeType="1"/>
          </p:cNvSpPr>
          <p:nvPr/>
        </p:nvSpPr>
        <p:spPr bwMode="auto">
          <a:xfrm flipV="1">
            <a:off x="8039100"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3" name="Line 23">
            <a:extLst>
              <a:ext uri="{FF2B5EF4-FFF2-40B4-BE49-F238E27FC236}">
                <a16:creationId xmlns:a16="http://schemas.microsoft.com/office/drawing/2014/main" id="{FD1691FB-99D0-E8BF-08D5-75462E94DBBB}"/>
              </a:ext>
            </a:extLst>
          </p:cNvPr>
          <p:cNvSpPr>
            <a:spLocks noChangeShapeType="1"/>
          </p:cNvSpPr>
          <p:nvPr/>
        </p:nvSpPr>
        <p:spPr bwMode="auto">
          <a:xfrm flipV="1">
            <a:off x="9551988" y="3429001"/>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4" name="Line 24">
            <a:extLst>
              <a:ext uri="{FF2B5EF4-FFF2-40B4-BE49-F238E27FC236}">
                <a16:creationId xmlns:a16="http://schemas.microsoft.com/office/drawing/2014/main" id="{9A9BB48C-3F9F-5240-C4AE-A97828F81ADD}"/>
              </a:ext>
            </a:extLst>
          </p:cNvPr>
          <p:cNvSpPr>
            <a:spLocks noChangeShapeType="1"/>
          </p:cNvSpPr>
          <p:nvPr/>
        </p:nvSpPr>
        <p:spPr bwMode="auto">
          <a:xfrm flipV="1">
            <a:off x="32146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5" name="Line 25">
            <a:extLst>
              <a:ext uri="{FF2B5EF4-FFF2-40B4-BE49-F238E27FC236}">
                <a16:creationId xmlns:a16="http://schemas.microsoft.com/office/drawing/2014/main" id="{15EFD06D-05FD-6025-3A29-ABB999F780BE}"/>
              </a:ext>
            </a:extLst>
          </p:cNvPr>
          <p:cNvSpPr>
            <a:spLocks noChangeShapeType="1"/>
          </p:cNvSpPr>
          <p:nvPr/>
        </p:nvSpPr>
        <p:spPr bwMode="auto">
          <a:xfrm flipV="1">
            <a:off x="47259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6" name="Line 26">
            <a:extLst>
              <a:ext uri="{FF2B5EF4-FFF2-40B4-BE49-F238E27FC236}">
                <a16:creationId xmlns:a16="http://schemas.microsoft.com/office/drawing/2014/main" id="{0BD3E0BB-FD7C-9F1B-94DA-BEA936553310}"/>
              </a:ext>
            </a:extLst>
          </p:cNvPr>
          <p:cNvSpPr>
            <a:spLocks noChangeShapeType="1"/>
          </p:cNvSpPr>
          <p:nvPr/>
        </p:nvSpPr>
        <p:spPr bwMode="auto">
          <a:xfrm flipV="1">
            <a:off x="638333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7" name="Line 27">
            <a:extLst>
              <a:ext uri="{FF2B5EF4-FFF2-40B4-BE49-F238E27FC236}">
                <a16:creationId xmlns:a16="http://schemas.microsoft.com/office/drawing/2014/main" id="{E594F69A-A420-A15A-865B-96F3DB45C17B}"/>
              </a:ext>
            </a:extLst>
          </p:cNvPr>
          <p:cNvSpPr>
            <a:spLocks noChangeShapeType="1"/>
          </p:cNvSpPr>
          <p:nvPr/>
        </p:nvSpPr>
        <p:spPr bwMode="auto">
          <a:xfrm flipV="1">
            <a:off x="8039100"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8" name="Line 28">
            <a:extLst>
              <a:ext uri="{FF2B5EF4-FFF2-40B4-BE49-F238E27FC236}">
                <a16:creationId xmlns:a16="http://schemas.microsoft.com/office/drawing/2014/main" id="{827EFC43-F1CC-9EB4-C40C-D73AA792F44B}"/>
              </a:ext>
            </a:extLst>
          </p:cNvPr>
          <p:cNvSpPr>
            <a:spLocks noChangeShapeType="1"/>
          </p:cNvSpPr>
          <p:nvPr/>
        </p:nvSpPr>
        <p:spPr bwMode="auto">
          <a:xfrm flipV="1">
            <a:off x="9551988" y="4579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5389" name="Line 29">
            <a:extLst>
              <a:ext uri="{FF2B5EF4-FFF2-40B4-BE49-F238E27FC236}">
                <a16:creationId xmlns:a16="http://schemas.microsoft.com/office/drawing/2014/main" id="{EC641FFE-BBE3-EC33-154D-FCB927113A8F}"/>
              </a:ext>
            </a:extLst>
          </p:cNvPr>
          <p:cNvSpPr>
            <a:spLocks noChangeShapeType="1"/>
          </p:cNvSpPr>
          <p:nvPr/>
        </p:nvSpPr>
        <p:spPr bwMode="auto">
          <a:xfrm flipV="1">
            <a:off x="6240463" y="2420939"/>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 name="Slide Number Placeholder 1">
            <a:extLst>
              <a:ext uri="{FF2B5EF4-FFF2-40B4-BE49-F238E27FC236}">
                <a16:creationId xmlns:a16="http://schemas.microsoft.com/office/drawing/2014/main" id="{93BD3A32-A2EA-3DAF-0895-0A8A5419CFEF}"/>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t>15</a:t>
            </a:fld>
            <a:endParaRPr lang="en-US">
              <a:latin typeface="Candara" panose="020E0502030303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C9E5C68-2A62-019C-77DA-2538B3F8FF88}"/>
              </a:ext>
            </a:extLst>
          </p:cNvPr>
          <p:cNvSpPr>
            <a:spLocks noGrp="1" noChangeArrowheads="1"/>
          </p:cNvSpPr>
          <p:nvPr>
            <p:ph type="title"/>
          </p:nvPr>
        </p:nvSpPr>
        <p:spPr/>
        <p:txBody>
          <a:bodyPr/>
          <a:lstStyle/>
          <a:p>
            <a:pPr eaLnBrk="1" hangingPunct="1"/>
            <a:r>
              <a:rPr lang="de-DE" altLang="en-US" b="1"/>
              <a:t>Message Brokers</a:t>
            </a:r>
          </a:p>
        </p:txBody>
      </p:sp>
      <p:sp>
        <p:nvSpPr>
          <p:cNvPr id="16387" name="Rectangle 3">
            <a:extLst>
              <a:ext uri="{FF2B5EF4-FFF2-40B4-BE49-F238E27FC236}">
                <a16:creationId xmlns:a16="http://schemas.microsoft.com/office/drawing/2014/main" id="{96C51328-6F9E-2659-D29D-F4CB5F0098E7}"/>
              </a:ext>
            </a:extLst>
          </p:cNvPr>
          <p:cNvSpPr>
            <a:spLocks noGrp="1" noChangeArrowheads="1"/>
          </p:cNvSpPr>
          <p:nvPr>
            <p:ph idx="1"/>
          </p:nvPr>
        </p:nvSpPr>
        <p:spPr/>
        <p:txBody>
          <a:bodyPr/>
          <a:lstStyle/>
          <a:p>
            <a:pPr eaLnBrk="1" hangingPunct="1"/>
            <a:r>
              <a:rPr lang="de-DE" altLang="en-US" dirty="0" smtClean="0"/>
              <a:t>Message </a:t>
            </a:r>
            <a:r>
              <a:rPr lang="de-DE" altLang="en-US" dirty="0"/>
              <a:t>oriented middleware</a:t>
            </a:r>
          </a:p>
          <a:p>
            <a:pPr eaLnBrk="1" hangingPunct="1"/>
            <a:r>
              <a:rPr lang="de-DE" altLang="en-US" dirty="0"/>
              <a:t>Supporting integration of heterogenous systems</a:t>
            </a:r>
          </a:p>
          <a:p>
            <a:pPr eaLnBrk="1" hangingPunct="1"/>
            <a:r>
              <a:rPr lang="de-DE" altLang="en-US" dirty="0"/>
              <a:t>Logic for routing messages</a:t>
            </a:r>
          </a:p>
          <a:p>
            <a:pPr eaLnBrk="1" hangingPunct="1"/>
            <a:r>
              <a:rPr lang="de-DE" altLang="en-US" dirty="0"/>
              <a:t>Filtering and processing messages</a:t>
            </a:r>
          </a:p>
        </p:txBody>
      </p:sp>
      <p:sp>
        <p:nvSpPr>
          <p:cNvPr id="2" name="Slide Number Placeholder 1">
            <a:extLst>
              <a:ext uri="{FF2B5EF4-FFF2-40B4-BE49-F238E27FC236}">
                <a16:creationId xmlns:a16="http://schemas.microsoft.com/office/drawing/2014/main" id="{0D8C86DC-97AF-C1DA-386B-163624F8BB5D}"/>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C3F298F-5C4B-ABE7-F79C-90CA8AB0EB59}"/>
              </a:ext>
            </a:extLst>
          </p:cNvPr>
          <p:cNvSpPr>
            <a:spLocks noChangeArrowheads="1"/>
          </p:cNvSpPr>
          <p:nvPr/>
        </p:nvSpPr>
        <p:spPr bwMode="auto">
          <a:xfrm>
            <a:off x="1524000" y="1989139"/>
            <a:ext cx="9144000" cy="1081087"/>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43011" name="Rectangle 3">
            <a:extLst>
              <a:ext uri="{FF2B5EF4-FFF2-40B4-BE49-F238E27FC236}">
                <a16:creationId xmlns:a16="http://schemas.microsoft.com/office/drawing/2014/main" id="{39004E15-A96C-1ED0-995B-6E92A2B265E7}"/>
              </a:ext>
            </a:extLst>
          </p:cNvPr>
          <p:cNvSpPr>
            <a:spLocks noGrp="1" noChangeArrowheads="1"/>
          </p:cNvSpPr>
          <p:nvPr>
            <p:ph type="title"/>
          </p:nvPr>
        </p:nvSpPr>
        <p:spPr>
          <a:xfrm>
            <a:off x="138513" y="-73204"/>
            <a:ext cx="10114750" cy="1143000"/>
          </a:xfrm>
        </p:spPr>
        <p:txBody>
          <a:bodyPr rtlCol="0">
            <a:normAutofit/>
          </a:bodyPr>
          <a:lstStyle/>
          <a:p>
            <a:pPr>
              <a:defRPr/>
            </a:pPr>
            <a:r>
              <a:rPr lang="de-DE" sz="4000" dirty="0"/>
              <a:t>Old message-based interoperability</a:t>
            </a:r>
          </a:p>
        </p:txBody>
      </p:sp>
      <p:sp>
        <p:nvSpPr>
          <p:cNvPr id="17412" name="Rectangle 4">
            <a:extLst>
              <a:ext uri="{FF2B5EF4-FFF2-40B4-BE49-F238E27FC236}">
                <a16:creationId xmlns:a16="http://schemas.microsoft.com/office/drawing/2014/main" id="{11B1474B-B073-1AC8-4752-47A5D8EBAE99}"/>
              </a:ext>
            </a:extLst>
          </p:cNvPr>
          <p:cNvSpPr>
            <a:spLocks noChangeArrowheads="1"/>
          </p:cNvSpPr>
          <p:nvPr/>
        </p:nvSpPr>
        <p:spPr bwMode="auto">
          <a:xfrm>
            <a:off x="170338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inventory</a:t>
            </a:r>
          </a:p>
          <a:p>
            <a:pPr algn="ctr" eaLnBrk="1" hangingPunct="1"/>
            <a:r>
              <a:rPr lang="de-DE" altLang="en-US" sz="1600">
                <a:latin typeface="Calibri" panose="020F0502020204030204" pitchFamily="34" charset="0"/>
              </a:rPr>
              <a:t>management</a:t>
            </a:r>
          </a:p>
        </p:txBody>
      </p:sp>
      <p:sp>
        <p:nvSpPr>
          <p:cNvPr id="17413" name="Rectangle 6">
            <a:extLst>
              <a:ext uri="{FF2B5EF4-FFF2-40B4-BE49-F238E27FC236}">
                <a16:creationId xmlns:a16="http://schemas.microsoft.com/office/drawing/2014/main" id="{6DCB1FC6-A116-386B-CB49-505DB03BF41A}"/>
              </a:ext>
            </a:extLst>
          </p:cNvPr>
          <p:cNvSpPr>
            <a:spLocks noChangeArrowheads="1"/>
          </p:cNvSpPr>
          <p:nvPr/>
        </p:nvSpPr>
        <p:spPr bwMode="auto">
          <a:xfrm>
            <a:off x="350361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payment-</a:t>
            </a:r>
          </a:p>
          <a:p>
            <a:pPr algn="ctr" eaLnBrk="1" hangingPunct="1"/>
            <a:r>
              <a:rPr lang="de-DE" altLang="en-US" sz="1600">
                <a:latin typeface="Calibri" panose="020F0502020204030204" pitchFamily="34" charset="0"/>
              </a:rPr>
              <a:t>system</a:t>
            </a:r>
          </a:p>
        </p:txBody>
      </p:sp>
      <p:sp>
        <p:nvSpPr>
          <p:cNvPr id="43016" name="Rectangle 8">
            <a:extLst>
              <a:ext uri="{FF2B5EF4-FFF2-40B4-BE49-F238E27FC236}">
                <a16:creationId xmlns:a16="http://schemas.microsoft.com/office/drawing/2014/main" id="{7A844F48-5CB1-3BEB-2B61-9E04E53D5486}"/>
              </a:ext>
            </a:extLst>
          </p:cNvPr>
          <p:cNvSpPr>
            <a:spLocks noChangeArrowheads="1"/>
          </p:cNvSpPr>
          <p:nvPr/>
        </p:nvSpPr>
        <p:spPr bwMode="auto">
          <a:xfrm>
            <a:off x="8832851" y="2205039"/>
            <a:ext cx="1584325" cy="649287"/>
          </a:xfrm>
          <a:prstGeom prst="rect">
            <a:avLst/>
          </a:prstGeom>
          <a:gradFill rotWithShape="1">
            <a:gsLst>
              <a:gs pos="0">
                <a:srgbClr val="99FF99"/>
              </a:gs>
              <a:gs pos="100000">
                <a:srgbClr val="477647"/>
              </a:gs>
            </a:gsLst>
            <a:lin ang="5400000" scaled="1"/>
          </a:gradFill>
          <a:ln w="38100">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month-end</a:t>
            </a:r>
          </a:p>
          <a:p>
            <a:pPr algn="ctr" eaLnBrk="1" hangingPunct="1"/>
            <a:r>
              <a:rPr lang="de-DE" altLang="en-US" sz="1600">
                <a:latin typeface="Calibri" panose="020F0502020204030204" pitchFamily="34" charset="0"/>
              </a:rPr>
              <a:t>closing</a:t>
            </a:r>
          </a:p>
        </p:txBody>
      </p:sp>
      <p:sp>
        <p:nvSpPr>
          <p:cNvPr id="17415" name="Rectangle 9">
            <a:extLst>
              <a:ext uri="{FF2B5EF4-FFF2-40B4-BE49-F238E27FC236}">
                <a16:creationId xmlns:a16="http://schemas.microsoft.com/office/drawing/2014/main" id="{CED239A1-F866-C5CD-70E3-FF2376B48A6C}"/>
              </a:ext>
            </a:extLst>
          </p:cNvPr>
          <p:cNvSpPr>
            <a:spLocks noChangeArrowheads="1"/>
          </p:cNvSpPr>
          <p:nvPr/>
        </p:nvSpPr>
        <p:spPr bwMode="auto">
          <a:xfrm>
            <a:off x="710406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shipping</a:t>
            </a:r>
          </a:p>
        </p:txBody>
      </p:sp>
      <p:sp>
        <p:nvSpPr>
          <p:cNvPr id="17416" name="Text Box 10">
            <a:extLst>
              <a:ext uri="{FF2B5EF4-FFF2-40B4-BE49-F238E27FC236}">
                <a16:creationId xmlns:a16="http://schemas.microsoft.com/office/drawing/2014/main" id="{5C8AC61C-3029-6381-B2FC-655E2D687C86}"/>
              </a:ext>
            </a:extLst>
          </p:cNvPr>
          <p:cNvSpPr txBox="1">
            <a:spLocks noChangeArrowheads="1"/>
          </p:cNvSpPr>
          <p:nvPr/>
        </p:nvSpPr>
        <p:spPr bwMode="auto">
          <a:xfrm>
            <a:off x="2208214" y="4365625"/>
            <a:ext cx="7704137" cy="1562100"/>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a:latin typeface="Calibri" panose="020F0502020204030204" pitchFamily="34" charset="0"/>
            </a:endParaRPr>
          </a:p>
          <a:p>
            <a:pPr algn="ctr" eaLnBrk="1" hangingPunct="1"/>
            <a:endParaRPr lang="de-DE" altLang="en-US" sz="2400">
              <a:latin typeface="Calibri" panose="020F0502020204030204" pitchFamily="34" charset="0"/>
            </a:endParaRPr>
          </a:p>
          <a:p>
            <a:pPr algn="ctr" eaLnBrk="1" hangingPunct="1"/>
            <a:r>
              <a:rPr lang="de-DE" altLang="en-US" sz="2400">
                <a:latin typeface="Calibri" panose="020F0502020204030204" pitchFamily="34" charset="0"/>
              </a:rPr>
              <a:t>message-oriented middleware</a:t>
            </a:r>
          </a:p>
          <a:p>
            <a:pPr algn="ctr" eaLnBrk="1" hangingPunct="1"/>
            <a:endParaRPr lang="de-DE" altLang="en-US" sz="2400">
              <a:latin typeface="Calibri" panose="020F0502020204030204" pitchFamily="34" charset="0"/>
            </a:endParaRPr>
          </a:p>
        </p:txBody>
      </p:sp>
      <p:sp>
        <p:nvSpPr>
          <p:cNvPr id="17417" name="Rectangle 32">
            <a:extLst>
              <a:ext uri="{FF2B5EF4-FFF2-40B4-BE49-F238E27FC236}">
                <a16:creationId xmlns:a16="http://schemas.microsoft.com/office/drawing/2014/main" id="{F20D4CE5-00C2-E6F5-FF24-26721AEC79CD}"/>
              </a:ext>
            </a:extLst>
          </p:cNvPr>
          <p:cNvSpPr>
            <a:spLocks noChangeArrowheads="1"/>
          </p:cNvSpPr>
          <p:nvPr/>
        </p:nvSpPr>
        <p:spPr bwMode="auto">
          <a:xfrm>
            <a:off x="530383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dispacher</a:t>
            </a:r>
          </a:p>
        </p:txBody>
      </p:sp>
      <p:cxnSp>
        <p:nvCxnSpPr>
          <p:cNvPr id="17418" name="AutoShape 33">
            <a:extLst>
              <a:ext uri="{FF2B5EF4-FFF2-40B4-BE49-F238E27FC236}">
                <a16:creationId xmlns:a16="http://schemas.microsoft.com/office/drawing/2014/main" id="{53CC5178-5A1F-59C1-E9ED-C486DD2523C9}"/>
              </a:ext>
            </a:extLst>
          </p:cNvPr>
          <p:cNvCxnSpPr>
            <a:cxnSpLocks noChangeShapeType="1"/>
            <a:stCxn id="17417" idx="2"/>
            <a:endCxn id="17412" idx="2"/>
          </p:cNvCxnSpPr>
          <p:nvPr/>
        </p:nvCxnSpPr>
        <p:spPr bwMode="auto">
          <a:xfrm rot="5400000">
            <a:off x="4294981" y="1054894"/>
            <a:ext cx="1588" cy="3600450"/>
          </a:xfrm>
          <a:prstGeom prst="curvedConnector3">
            <a:avLst>
              <a:gd name="adj1" fmla="val 131500000"/>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9" name="AutoShape 34">
            <a:extLst>
              <a:ext uri="{FF2B5EF4-FFF2-40B4-BE49-F238E27FC236}">
                <a16:creationId xmlns:a16="http://schemas.microsoft.com/office/drawing/2014/main" id="{F59781AA-5310-E235-1621-769580A14324}"/>
              </a:ext>
            </a:extLst>
          </p:cNvPr>
          <p:cNvCxnSpPr>
            <a:cxnSpLocks noChangeShapeType="1"/>
            <a:stCxn id="17417" idx="2"/>
            <a:endCxn id="17413" idx="2"/>
          </p:cNvCxnSpPr>
          <p:nvPr/>
        </p:nvCxnSpPr>
        <p:spPr bwMode="auto">
          <a:xfrm rot="5400000">
            <a:off x="5195094" y="1955007"/>
            <a:ext cx="1588" cy="1800225"/>
          </a:xfrm>
          <a:prstGeom prst="curvedConnector3">
            <a:avLst>
              <a:gd name="adj1" fmla="val 13220003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20" name="AutoShape 35">
            <a:extLst>
              <a:ext uri="{FF2B5EF4-FFF2-40B4-BE49-F238E27FC236}">
                <a16:creationId xmlns:a16="http://schemas.microsoft.com/office/drawing/2014/main" id="{7468DB1D-4F51-B476-56D0-E1BD0F7B50B2}"/>
              </a:ext>
            </a:extLst>
          </p:cNvPr>
          <p:cNvCxnSpPr>
            <a:cxnSpLocks noChangeShapeType="1"/>
            <a:stCxn id="17417" idx="2"/>
            <a:endCxn id="17415" idx="2"/>
          </p:cNvCxnSpPr>
          <p:nvPr/>
        </p:nvCxnSpPr>
        <p:spPr bwMode="auto">
          <a:xfrm rot="16200000" flipH="1">
            <a:off x="6995319" y="1955007"/>
            <a:ext cx="1588" cy="1800225"/>
          </a:xfrm>
          <a:prstGeom prst="curvedConnector3">
            <a:avLst>
              <a:gd name="adj1" fmla="val 13160003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44" name="AutoShape 36">
            <a:extLst>
              <a:ext uri="{FF2B5EF4-FFF2-40B4-BE49-F238E27FC236}">
                <a16:creationId xmlns:a16="http://schemas.microsoft.com/office/drawing/2014/main" id="{94B6DB9A-B3B9-6234-3702-C8A93FE52280}"/>
              </a:ext>
            </a:extLst>
          </p:cNvPr>
          <p:cNvCxnSpPr>
            <a:cxnSpLocks noChangeShapeType="1"/>
            <a:stCxn id="17417" idx="2"/>
            <a:endCxn id="43016" idx="2"/>
          </p:cNvCxnSpPr>
          <p:nvPr/>
        </p:nvCxnSpPr>
        <p:spPr bwMode="auto">
          <a:xfrm rot="16200000" flipH="1">
            <a:off x="7850982" y="1099344"/>
            <a:ext cx="19050" cy="3529013"/>
          </a:xfrm>
          <a:prstGeom prst="curvedConnector3">
            <a:avLst>
              <a:gd name="adj1" fmla="val 10975005"/>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7422" name="Text Box 16">
            <a:extLst>
              <a:ext uri="{FF2B5EF4-FFF2-40B4-BE49-F238E27FC236}">
                <a16:creationId xmlns:a16="http://schemas.microsoft.com/office/drawing/2014/main" id="{C46D5FE4-E75F-5A3A-4866-14EEE32D6F80}"/>
              </a:ext>
            </a:extLst>
          </p:cNvPr>
          <p:cNvSpPr txBox="1">
            <a:spLocks noChangeArrowheads="1"/>
          </p:cNvSpPr>
          <p:nvPr/>
        </p:nvSpPr>
        <p:spPr bwMode="auto">
          <a:xfrm>
            <a:off x="5448300" y="3357564"/>
            <a:ext cx="11498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a:latin typeface="Calibri" panose="020F0502020204030204" pitchFamily="34" charset="0"/>
              </a:rPr>
              <a:t>new PO</a:t>
            </a:r>
          </a:p>
        </p:txBody>
      </p:sp>
      <p:sp>
        <p:nvSpPr>
          <p:cNvPr id="2" name="Slide Number Placeholder 1">
            <a:extLst>
              <a:ext uri="{FF2B5EF4-FFF2-40B4-BE49-F238E27FC236}">
                <a16:creationId xmlns:a16="http://schemas.microsoft.com/office/drawing/2014/main" id="{46A98678-4BC1-73F8-74A1-5AF438FFDE69}"/>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44"/>
                                        </p:tgtEl>
                                        <p:attrNameLst>
                                          <p:attrName>style.visibility</p:attrName>
                                        </p:attrNameLst>
                                      </p:cBhvr>
                                      <p:to>
                                        <p:strVal val="visible"/>
                                      </p:to>
                                    </p:set>
                                    <p:animEffect transition="in" filter="fade">
                                      <p:cBhvr>
                                        <p:cTn id="7" dur="2000"/>
                                        <p:tgtEl>
                                          <p:spTgt spid="43044"/>
                                        </p:tgtEl>
                                      </p:cBhvr>
                                    </p:animEffect>
                                  </p:childTnLst>
                                </p:cTn>
                              </p:par>
                              <p:par>
                                <p:cTn id="8" presetID="10" presetClass="entr" presetSubtype="0" fill="hold" nodeType="withEffect">
                                  <p:stCondLst>
                                    <p:cond delay="0"/>
                                  </p:stCondLst>
                                  <p:childTnLst>
                                    <p:set>
                                      <p:cBhvr>
                                        <p:cTn id="9" dur="1" fill="hold">
                                          <p:stCondLst>
                                            <p:cond delay="0"/>
                                          </p:stCondLst>
                                        </p:cTn>
                                        <p:tgtEl>
                                          <p:spTgt spid="43016"/>
                                        </p:tgtEl>
                                        <p:attrNameLst>
                                          <p:attrName>style.visibility</p:attrName>
                                        </p:attrNameLst>
                                      </p:cBhvr>
                                      <p:to>
                                        <p:strVal val="visible"/>
                                      </p:to>
                                    </p:set>
                                    <p:animEffect transition="in" filter="fade">
                                      <p:cBhvr>
                                        <p:cTn id="10" dur="20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B6D510-F306-4FC9-FEA3-9203BBA7A419}"/>
              </a:ext>
            </a:extLst>
          </p:cNvPr>
          <p:cNvSpPr>
            <a:spLocks noChangeArrowheads="1"/>
          </p:cNvSpPr>
          <p:nvPr/>
        </p:nvSpPr>
        <p:spPr bwMode="auto">
          <a:xfrm>
            <a:off x="1524000" y="1989139"/>
            <a:ext cx="9144000" cy="1081087"/>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8435" name="Rectangle 3">
            <a:extLst>
              <a:ext uri="{FF2B5EF4-FFF2-40B4-BE49-F238E27FC236}">
                <a16:creationId xmlns:a16="http://schemas.microsoft.com/office/drawing/2014/main" id="{C5D0778F-B25E-3790-54B5-65F87FB30F43}"/>
              </a:ext>
            </a:extLst>
          </p:cNvPr>
          <p:cNvSpPr>
            <a:spLocks noGrp="1" noChangeArrowheads="1"/>
          </p:cNvSpPr>
          <p:nvPr>
            <p:ph type="title"/>
          </p:nvPr>
        </p:nvSpPr>
        <p:spPr>
          <a:xfrm>
            <a:off x="240295" y="-157161"/>
            <a:ext cx="8229600" cy="1143000"/>
          </a:xfrm>
        </p:spPr>
        <p:txBody>
          <a:bodyPr/>
          <a:lstStyle/>
          <a:p>
            <a:pPr eaLnBrk="1" hangingPunct="1"/>
            <a:r>
              <a:rPr lang="de-DE" altLang="en-US" b="1" dirty="0"/>
              <a:t>Message Brokers</a:t>
            </a:r>
          </a:p>
        </p:txBody>
      </p:sp>
      <p:sp>
        <p:nvSpPr>
          <p:cNvPr id="18436" name="Rectangle 4">
            <a:extLst>
              <a:ext uri="{FF2B5EF4-FFF2-40B4-BE49-F238E27FC236}">
                <a16:creationId xmlns:a16="http://schemas.microsoft.com/office/drawing/2014/main" id="{E5634F2C-E013-21A6-CBE7-6D60A1D1F451}"/>
              </a:ext>
            </a:extLst>
          </p:cNvPr>
          <p:cNvSpPr>
            <a:spLocks noChangeArrowheads="1"/>
          </p:cNvSpPr>
          <p:nvPr/>
        </p:nvSpPr>
        <p:spPr bwMode="auto">
          <a:xfrm>
            <a:off x="170338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inventory</a:t>
            </a:r>
          </a:p>
          <a:p>
            <a:pPr algn="ctr" eaLnBrk="1" hangingPunct="1"/>
            <a:r>
              <a:rPr lang="de-DE" altLang="en-US" sz="1600">
                <a:latin typeface="Calibri" panose="020F0502020204030204" pitchFamily="34" charset="0"/>
              </a:rPr>
              <a:t>management</a:t>
            </a:r>
          </a:p>
        </p:txBody>
      </p:sp>
      <p:sp>
        <p:nvSpPr>
          <p:cNvPr id="18437" name="Rectangle 5">
            <a:extLst>
              <a:ext uri="{FF2B5EF4-FFF2-40B4-BE49-F238E27FC236}">
                <a16:creationId xmlns:a16="http://schemas.microsoft.com/office/drawing/2014/main" id="{1D348A93-924E-961A-4BB0-15FDE2B0941E}"/>
              </a:ext>
            </a:extLst>
          </p:cNvPr>
          <p:cNvSpPr>
            <a:spLocks noChangeArrowheads="1"/>
          </p:cNvSpPr>
          <p:nvPr/>
        </p:nvSpPr>
        <p:spPr bwMode="auto">
          <a:xfrm>
            <a:off x="350361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payment-</a:t>
            </a:r>
          </a:p>
          <a:p>
            <a:pPr algn="ctr" eaLnBrk="1" hangingPunct="1"/>
            <a:r>
              <a:rPr lang="de-DE" altLang="en-US" sz="1600">
                <a:latin typeface="Calibri" panose="020F0502020204030204" pitchFamily="34" charset="0"/>
              </a:rPr>
              <a:t>system</a:t>
            </a:r>
          </a:p>
        </p:txBody>
      </p:sp>
      <p:sp>
        <p:nvSpPr>
          <p:cNvPr id="44038" name="Rectangle 6">
            <a:extLst>
              <a:ext uri="{FF2B5EF4-FFF2-40B4-BE49-F238E27FC236}">
                <a16:creationId xmlns:a16="http://schemas.microsoft.com/office/drawing/2014/main" id="{8DEC9332-3E63-6219-A1D1-7CEC868167AF}"/>
              </a:ext>
            </a:extLst>
          </p:cNvPr>
          <p:cNvSpPr>
            <a:spLocks noChangeArrowheads="1"/>
          </p:cNvSpPr>
          <p:nvPr/>
        </p:nvSpPr>
        <p:spPr bwMode="auto">
          <a:xfrm>
            <a:off x="8832851" y="2205039"/>
            <a:ext cx="1584325" cy="649287"/>
          </a:xfrm>
          <a:prstGeom prst="rect">
            <a:avLst/>
          </a:prstGeom>
          <a:gradFill rotWithShape="1">
            <a:gsLst>
              <a:gs pos="0">
                <a:srgbClr val="99FF99"/>
              </a:gs>
              <a:gs pos="100000">
                <a:srgbClr val="477647"/>
              </a:gs>
            </a:gsLst>
            <a:lin ang="5400000" scaled="1"/>
          </a:gradFill>
          <a:ln w="38100">
            <a:solidFill>
              <a:schemeClr val="tx1"/>
            </a:solidFill>
            <a:prstDash val="sysDot"/>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month-end</a:t>
            </a:r>
          </a:p>
          <a:p>
            <a:pPr algn="ctr" eaLnBrk="1" hangingPunct="1"/>
            <a:r>
              <a:rPr lang="de-DE" altLang="en-US" sz="1600">
                <a:latin typeface="Calibri" panose="020F0502020204030204" pitchFamily="34" charset="0"/>
              </a:rPr>
              <a:t>closing</a:t>
            </a:r>
          </a:p>
        </p:txBody>
      </p:sp>
      <p:sp>
        <p:nvSpPr>
          <p:cNvPr id="18439" name="Rectangle 7">
            <a:extLst>
              <a:ext uri="{FF2B5EF4-FFF2-40B4-BE49-F238E27FC236}">
                <a16:creationId xmlns:a16="http://schemas.microsoft.com/office/drawing/2014/main" id="{5E7EB51E-3B68-392E-ED1B-EC60A1B59A93}"/>
              </a:ext>
            </a:extLst>
          </p:cNvPr>
          <p:cNvSpPr>
            <a:spLocks noChangeArrowheads="1"/>
          </p:cNvSpPr>
          <p:nvPr/>
        </p:nvSpPr>
        <p:spPr bwMode="auto">
          <a:xfrm>
            <a:off x="7104064"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shipping</a:t>
            </a:r>
          </a:p>
        </p:txBody>
      </p:sp>
      <p:sp>
        <p:nvSpPr>
          <p:cNvPr id="18440" name="Text Box 8">
            <a:extLst>
              <a:ext uri="{FF2B5EF4-FFF2-40B4-BE49-F238E27FC236}">
                <a16:creationId xmlns:a16="http://schemas.microsoft.com/office/drawing/2014/main" id="{5E8F40AA-1C5F-638B-C4DB-4E76A3BC7C58}"/>
              </a:ext>
            </a:extLst>
          </p:cNvPr>
          <p:cNvSpPr txBox="1">
            <a:spLocks noChangeArrowheads="1"/>
          </p:cNvSpPr>
          <p:nvPr/>
        </p:nvSpPr>
        <p:spPr bwMode="auto">
          <a:xfrm>
            <a:off x="2208214" y="4365626"/>
            <a:ext cx="7704137" cy="1196975"/>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a:latin typeface="Calibri" panose="020F0502020204030204" pitchFamily="34" charset="0"/>
            </a:endParaRPr>
          </a:p>
          <a:p>
            <a:pPr algn="ctr" eaLnBrk="1" hangingPunct="1"/>
            <a:r>
              <a:rPr lang="de-DE" altLang="en-US" sz="2400">
                <a:latin typeface="Calibri" panose="020F0502020204030204" pitchFamily="34" charset="0"/>
              </a:rPr>
              <a:t>message broker</a:t>
            </a:r>
          </a:p>
          <a:p>
            <a:pPr algn="ctr" eaLnBrk="1" hangingPunct="1"/>
            <a:endParaRPr lang="de-DE" altLang="en-US" sz="2400">
              <a:latin typeface="Calibri" panose="020F0502020204030204" pitchFamily="34" charset="0"/>
            </a:endParaRPr>
          </a:p>
        </p:txBody>
      </p:sp>
      <p:sp>
        <p:nvSpPr>
          <p:cNvPr id="18441" name="Rectangle 9">
            <a:extLst>
              <a:ext uri="{FF2B5EF4-FFF2-40B4-BE49-F238E27FC236}">
                <a16:creationId xmlns:a16="http://schemas.microsoft.com/office/drawing/2014/main" id="{61504CCE-EA2B-3E4D-A4C3-3E64892D12CD}"/>
              </a:ext>
            </a:extLst>
          </p:cNvPr>
          <p:cNvSpPr>
            <a:spLocks noChangeArrowheads="1"/>
          </p:cNvSpPr>
          <p:nvPr/>
        </p:nvSpPr>
        <p:spPr bwMode="auto">
          <a:xfrm>
            <a:off x="5303839" y="2205039"/>
            <a:ext cx="1584325"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dispacher</a:t>
            </a:r>
          </a:p>
        </p:txBody>
      </p:sp>
      <p:cxnSp>
        <p:nvCxnSpPr>
          <p:cNvPr id="18442" name="AutoShape 15">
            <a:extLst>
              <a:ext uri="{FF2B5EF4-FFF2-40B4-BE49-F238E27FC236}">
                <a16:creationId xmlns:a16="http://schemas.microsoft.com/office/drawing/2014/main" id="{E06994E9-EEFC-9395-BE0D-80037D8EAFFA}"/>
              </a:ext>
            </a:extLst>
          </p:cNvPr>
          <p:cNvCxnSpPr>
            <a:cxnSpLocks noChangeShapeType="1"/>
            <a:stCxn id="18441" idx="2"/>
          </p:cNvCxnSpPr>
          <p:nvPr/>
        </p:nvCxnSpPr>
        <p:spPr bwMode="auto">
          <a:xfrm rot="5400000">
            <a:off x="5376863" y="3573463"/>
            <a:ext cx="1438275" cy="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3" name="AutoShape 16">
            <a:extLst>
              <a:ext uri="{FF2B5EF4-FFF2-40B4-BE49-F238E27FC236}">
                <a16:creationId xmlns:a16="http://schemas.microsoft.com/office/drawing/2014/main" id="{5237F756-FABE-8128-842A-93444608EEEE}"/>
              </a:ext>
            </a:extLst>
          </p:cNvPr>
          <p:cNvCxnSpPr>
            <a:cxnSpLocks noChangeShapeType="1"/>
            <a:stCxn id="18437" idx="2"/>
          </p:cNvCxnSpPr>
          <p:nvPr/>
        </p:nvCxnSpPr>
        <p:spPr bwMode="auto">
          <a:xfrm rot="5400000">
            <a:off x="3576638"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444" name="AutoShape 17">
            <a:extLst>
              <a:ext uri="{FF2B5EF4-FFF2-40B4-BE49-F238E27FC236}">
                <a16:creationId xmlns:a16="http://schemas.microsoft.com/office/drawing/2014/main" id="{CE3371EE-6AF9-25AF-DF16-5B779A29D907}"/>
              </a:ext>
            </a:extLst>
          </p:cNvPr>
          <p:cNvCxnSpPr>
            <a:cxnSpLocks noChangeShapeType="1"/>
            <a:stCxn id="18436" idx="2"/>
          </p:cNvCxnSpPr>
          <p:nvPr/>
        </p:nvCxnSpPr>
        <p:spPr bwMode="auto">
          <a:xfrm rot="5400000">
            <a:off x="1776413"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8445" name="AutoShape 18">
            <a:extLst>
              <a:ext uri="{FF2B5EF4-FFF2-40B4-BE49-F238E27FC236}">
                <a16:creationId xmlns:a16="http://schemas.microsoft.com/office/drawing/2014/main" id="{F8062C7F-3716-8364-F42E-1BED47DDD558}"/>
              </a:ext>
            </a:extLst>
          </p:cNvPr>
          <p:cNvCxnSpPr>
            <a:cxnSpLocks noChangeShapeType="1"/>
            <a:stCxn id="18439" idx="2"/>
          </p:cNvCxnSpPr>
          <p:nvPr/>
        </p:nvCxnSpPr>
        <p:spPr bwMode="auto">
          <a:xfrm rot="5400000">
            <a:off x="7177088" y="3573463"/>
            <a:ext cx="1438275" cy="0"/>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4051" name="AutoShape 19">
            <a:extLst>
              <a:ext uri="{FF2B5EF4-FFF2-40B4-BE49-F238E27FC236}">
                <a16:creationId xmlns:a16="http://schemas.microsoft.com/office/drawing/2014/main" id="{B3D49F0F-88E1-D771-F80B-CFD0AA0DEB76}"/>
              </a:ext>
            </a:extLst>
          </p:cNvPr>
          <p:cNvCxnSpPr>
            <a:cxnSpLocks noChangeShapeType="1"/>
            <a:stCxn id="44038" idx="2"/>
          </p:cNvCxnSpPr>
          <p:nvPr/>
        </p:nvCxnSpPr>
        <p:spPr bwMode="auto">
          <a:xfrm rot="5400000">
            <a:off x="8915401" y="3582988"/>
            <a:ext cx="1419225" cy="0"/>
          </a:xfrm>
          <a:prstGeom prst="straightConnector1">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cxnSp>
      <p:sp>
        <p:nvSpPr>
          <p:cNvPr id="18447" name="Text Box 14">
            <a:extLst>
              <a:ext uri="{FF2B5EF4-FFF2-40B4-BE49-F238E27FC236}">
                <a16:creationId xmlns:a16="http://schemas.microsoft.com/office/drawing/2014/main" id="{C1569073-3241-0C93-0B96-C54F4AD22BBC}"/>
              </a:ext>
            </a:extLst>
          </p:cNvPr>
          <p:cNvSpPr txBox="1">
            <a:spLocks noChangeArrowheads="1"/>
          </p:cNvSpPr>
          <p:nvPr/>
        </p:nvSpPr>
        <p:spPr bwMode="auto">
          <a:xfrm>
            <a:off x="5448300" y="3357564"/>
            <a:ext cx="114980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a:latin typeface="Calibri" panose="020F0502020204030204" pitchFamily="34" charset="0"/>
              </a:rPr>
              <a:t>new PO</a:t>
            </a:r>
          </a:p>
        </p:txBody>
      </p:sp>
      <p:sp>
        <p:nvSpPr>
          <p:cNvPr id="2" name="Slide Number Placeholder 1">
            <a:extLst>
              <a:ext uri="{FF2B5EF4-FFF2-40B4-BE49-F238E27FC236}">
                <a16:creationId xmlns:a16="http://schemas.microsoft.com/office/drawing/2014/main" id="{4BFF54E4-E6C4-98CE-0CC5-39FC2A2C6DA7}"/>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051"/>
                                        </p:tgtEl>
                                        <p:attrNameLst>
                                          <p:attrName>style.visibility</p:attrName>
                                        </p:attrNameLst>
                                      </p:cBhvr>
                                      <p:to>
                                        <p:strVal val="visible"/>
                                      </p:to>
                                    </p:set>
                                    <p:animEffect transition="in" filter="fade">
                                      <p:cBhvr>
                                        <p:cTn id="7" dur="2000"/>
                                        <p:tgtEl>
                                          <p:spTgt spid="44051"/>
                                        </p:tgtEl>
                                      </p:cBhvr>
                                    </p:animEffect>
                                  </p:childTnLst>
                                </p:cTn>
                              </p:par>
                              <p:par>
                                <p:cTn id="8" presetID="10" presetClass="entr" presetSubtype="0" fill="hold" nodeType="withEffect">
                                  <p:stCondLst>
                                    <p:cond delay="0"/>
                                  </p:stCondLst>
                                  <p:childTnLst>
                                    <p:set>
                                      <p:cBhvr>
                                        <p:cTn id="9" dur="1" fill="hold">
                                          <p:stCondLst>
                                            <p:cond delay="0"/>
                                          </p:stCondLst>
                                        </p:cTn>
                                        <p:tgtEl>
                                          <p:spTgt spid="44038"/>
                                        </p:tgtEl>
                                        <p:attrNameLst>
                                          <p:attrName>style.visibility</p:attrName>
                                        </p:attrNameLst>
                                      </p:cBhvr>
                                      <p:to>
                                        <p:strVal val="visible"/>
                                      </p:to>
                                    </p:set>
                                    <p:animEffect transition="in" filter="fade">
                                      <p:cBhvr>
                                        <p:cTn id="10" dur="2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E267E69B-E060-A617-9EF0-1DD93785FE71}"/>
              </a:ext>
            </a:extLst>
          </p:cNvPr>
          <p:cNvSpPr>
            <a:spLocks noGrp="1" noChangeArrowheads="1"/>
          </p:cNvSpPr>
          <p:nvPr>
            <p:ph type="title"/>
          </p:nvPr>
        </p:nvSpPr>
        <p:spPr>
          <a:xfrm>
            <a:off x="324642" y="-149523"/>
            <a:ext cx="8229600" cy="1143000"/>
          </a:xfrm>
        </p:spPr>
        <p:txBody>
          <a:bodyPr/>
          <a:lstStyle/>
          <a:p>
            <a:pPr eaLnBrk="1" hangingPunct="1"/>
            <a:r>
              <a:rPr lang="de-DE" altLang="en-US" b="1" dirty="0"/>
              <a:t>Difference</a:t>
            </a:r>
          </a:p>
        </p:txBody>
      </p:sp>
      <p:grpSp>
        <p:nvGrpSpPr>
          <p:cNvPr id="19459" name="Group 41">
            <a:extLst>
              <a:ext uri="{FF2B5EF4-FFF2-40B4-BE49-F238E27FC236}">
                <a16:creationId xmlns:a16="http://schemas.microsoft.com/office/drawing/2014/main" id="{7E56000C-6B2A-44B6-5DB9-7D076CFC0EB0}"/>
              </a:ext>
            </a:extLst>
          </p:cNvPr>
          <p:cNvGrpSpPr>
            <a:grpSpLocks/>
          </p:cNvGrpSpPr>
          <p:nvPr/>
        </p:nvGrpSpPr>
        <p:grpSpPr bwMode="auto">
          <a:xfrm>
            <a:off x="3792538" y="3019295"/>
            <a:ext cx="4464050" cy="3371850"/>
            <a:chOff x="1565" y="1706"/>
            <a:chExt cx="2812" cy="2461"/>
          </a:xfrm>
        </p:grpSpPr>
        <p:sp>
          <p:nvSpPr>
            <p:cNvPr id="19465" name="Rectangle 4">
              <a:extLst>
                <a:ext uri="{FF2B5EF4-FFF2-40B4-BE49-F238E27FC236}">
                  <a16:creationId xmlns:a16="http://schemas.microsoft.com/office/drawing/2014/main" id="{7846685A-BABE-9DCA-CB5E-724579C112C4}"/>
                </a:ext>
              </a:extLst>
            </p:cNvPr>
            <p:cNvSpPr>
              <a:spLocks noChangeArrowheads="1"/>
            </p:cNvSpPr>
            <p:nvPr/>
          </p:nvSpPr>
          <p:spPr bwMode="auto">
            <a:xfrm>
              <a:off x="1565" y="1706"/>
              <a:ext cx="1315" cy="499"/>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a:latin typeface="Calibri" panose="020F0502020204030204" pitchFamily="34" charset="0"/>
                </a:rPr>
                <a:t>sender</a:t>
              </a:r>
            </a:p>
          </p:txBody>
        </p:sp>
        <p:sp>
          <p:nvSpPr>
            <p:cNvPr id="19466" name="Rectangle 5">
              <a:extLst>
                <a:ext uri="{FF2B5EF4-FFF2-40B4-BE49-F238E27FC236}">
                  <a16:creationId xmlns:a16="http://schemas.microsoft.com/office/drawing/2014/main" id="{AB53F0FB-FD69-759D-5F49-91A366BA3D39}"/>
                </a:ext>
              </a:extLst>
            </p:cNvPr>
            <p:cNvSpPr>
              <a:spLocks noChangeArrowheads="1"/>
            </p:cNvSpPr>
            <p:nvPr/>
          </p:nvSpPr>
          <p:spPr bwMode="auto">
            <a:xfrm>
              <a:off x="3062" y="1706"/>
              <a:ext cx="1315" cy="499"/>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a:latin typeface="Calibri" panose="020F0502020204030204" pitchFamily="34" charset="0"/>
                </a:rPr>
                <a:t>receiver</a:t>
              </a:r>
            </a:p>
          </p:txBody>
        </p:sp>
        <p:sp>
          <p:nvSpPr>
            <p:cNvPr id="19467" name="Text Box 8">
              <a:extLst>
                <a:ext uri="{FF2B5EF4-FFF2-40B4-BE49-F238E27FC236}">
                  <a16:creationId xmlns:a16="http://schemas.microsoft.com/office/drawing/2014/main" id="{06E5D4E2-6139-FDC3-9229-9EA336A1B104}"/>
                </a:ext>
              </a:extLst>
            </p:cNvPr>
            <p:cNvSpPr txBox="1">
              <a:spLocks noChangeArrowheads="1"/>
            </p:cNvSpPr>
            <p:nvPr/>
          </p:nvSpPr>
          <p:spPr bwMode="auto">
            <a:xfrm>
              <a:off x="1565" y="3158"/>
              <a:ext cx="2812" cy="1009"/>
            </a:xfrm>
            <a:prstGeom prst="rect">
              <a:avLst/>
            </a:prstGeom>
            <a:gradFill rotWithShape="1">
              <a:gsLst>
                <a:gs pos="0">
                  <a:srgbClr val="FFFF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800">
                <a:latin typeface="Calibri" panose="020F0502020204030204" pitchFamily="34" charset="0"/>
              </a:endParaRPr>
            </a:p>
            <a:p>
              <a:pPr algn="ctr" eaLnBrk="1" hangingPunct="1"/>
              <a:r>
                <a:rPr lang="de-DE" altLang="en-US" sz="2800">
                  <a:latin typeface="Calibri" panose="020F0502020204030204" pitchFamily="34" charset="0"/>
                </a:rPr>
                <a:t>message broker core</a:t>
              </a:r>
            </a:p>
            <a:p>
              <a:pPr algn="ctr" eaLnBrk="1" hangingPunct="1"/>
              <a:endParaRPr lang="de-DE" altLang="en-US" sz="2800">
                <a:latin typeface="Calibri" panose="020F0502020204030204" pitchFamily="34" charset="0"/>
              </a:endParaRPr>
            </a:p>
          </p:txBody>
        </p:sp>
        <p:grpSp>
          <p:nvGrpSpPr>
            <p:cNvPr id="19468" name="Group 28">
              <a:extLst>
                <a:ext uri="{FF2B5EF4-FFF2-40B4-BE49-F238E27FC236}">
                  <a16:creationId xmlns:a16="http://schemas.microsoft.com/office/drawing/2014/main" id="{222939DD-1BD0-45DC-FFBD-77AE4F728B5E}"/>
                </a:ext>
              </a:extLst>
            </p:cNvPr>
            <p:cNvGrpSpPr>
              <a:grpSpLocks/>
            </p:cNvGrpSpPr>
            <p:nvPr/>
          </p:nvGrpSpPr>
          <p:grpSpPr bwMode="auto">
            <a:xfrm>
              <a:off x="1973" y="2297"/>
              <a:ext cx="545" cy="816"/>
              <a:chOff x="1338" y="1797"/>
              <a:chExt cx="544" cy="1043"/>
            </a:xfrm>
          </p:grpSpPr>
          <p:sp>
            <p:nvSpPr>
              <p:cNvPr id="19477" name="Rectangle 16">
                <a:extLst>
                  <a:ext uri="{FF2B5EF4-FFF2-40B4-BE49-F238E27FC236}">
                    <a16:creationId xmlns:a16="http://schemas.microsoft.com/office/drawing/2014/main" id="{5D30EF46-D4F2-958D-52CB-AF3B9CC9135B}"/>
                  </a:ext>
                </a:extLst>
              </p:cNvPr>
              <p:cNvSpPr>
                <a:spLocks noChangeArrowheads="1"/>
              </p:cNvSpPr>
              <p:nvPr/>
            </p:nvSpPr>
            <p:spPr bwMode="auto">
              <a:xfrm>
                <a:off x="1701" y="1934"/>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8" name="Rectangle 17">
                <a:extLst>
                  <a:ext uri="{FF2B5EF4-FFF2-40B4-BE49-F238E27FC236}">
                    <a16:creationId xmlns:a16="http://schemas.microsoft.com/office/drawing/2014/main" id="{07D899D6-43BC-2914-C786-8FFA3AC4FD16}"/>
                  </a:ext>
                </a:extLst>
              </p:cNvPr>
              <p:cNvSpPr>
                <a:spLocks noChangeArrowheads="1"/>
              </p:cNvSpPr>
              <p:nvPr/>
            </p:nvSpPr>
            <p:spPr bwMode="auto">
              <a:xfrm>
                <a:off x="1701" y="2115"/>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9" name="Rectangle 18">
                <a:extLst>
                  <a:ext uri="{FF2B5EF4-FFF2-40B4-BE49-F238E27FC236}">
                    <a16:creationId xmlns:a16="http://schemas.microsoft.com/office/drawing/2014/main" id="{11EB0355-CD7E-8561-F650-3CB1BC183287}"/>
                  </a:ext>
                </a:extLst>
              </p:cNvPr>
              <p:cNvSpPr>
                <a:spLocks noChangeArrowheads="1"/>
              </p:cNvSpPr>
              <p:nvPr/>
            </p:nvSpPr>
            <p:spPr bwMode="auto">
              <a:xfrm>
                <a:off x="1701" y="2297"/>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80" name="Rectangle 19">
                <a:extLst>
                  <a:ext uri="{FF2B5EF4-FFF2-40B4-BE49-F238E27FC236}">
                    <a16:creationId xmlns:a16="http://schemas.microsoft.com/office/drawing/2014/main" id="{DA89A594-D485-871D-6470-BD9F59209586}"/>
                  </a:ext>
                </a:extLst>
              </p:cNvPr>
              <p:cNvSpPr>
                <a:spLocks noChangeArrowheads="1"/>
              </p:cNvSpPr>
              <p:nvPr/>
            </p:nvSpPr>
            <p:spPr bwMode="auto">
              <a:xfrm>
                <a:off x="1701" y="2478"/>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19481" name="AutoShape 24">
                <a:extLst>
                  <a:ext uri="{FF2B5EF4-FFF2-40B4-BE49-F238E27FC236}">
                    <a16:creationId xmlns:a16="http://schemas.microsoft.com/office/drawing/2014/main" id="{4F164A41-CBB1-698D-AF13-22D187CB1248}"/>
                  </a:ext>
                </a:extLst>
              </p:cNvPr>
              <p:cNvCxnSpPr>
                <a:cxnSpLocks noChangeShapeType="1"/>
              </p:cNvCxnSpPr>
              <p:nvPr/>
            </p:nvCxnSpPr>
            <p:spPr bwMode="auto">
              <a:xfrm rot="5400000">
                <a:off x="816" y="2319"/>
                <a:ext cx="104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82" name="AutoShape 26">
                <a:extLst>
                  <a:ext uri="{FF2B5EF4-FFF2-40B4-BE49-F238E27FC236}">
                    <a16:creationId xmlns:a16="http://schemas.microsoft.com/office/drawing/2014/main" id="{2D7EC6CA-268F-DD5E-33E9-12C97CD8A792}"/>
                  </a:ext>
                </a:extLst>
              </p:cNvPr>
              <p:cNvCxnSpPr>
                <a:cxnSpLocks noChangeShapeType="1"/>
                <a:stCxn id="19477" idx="0"/>
              </p:cNvCxnSpPr>
              <p:nvPr/>
            </p:nvCxnSpPr>
            <p:spPr bwMode="auto">
              <a:xfrm rot="5400000" flipH="1">
                <a:off x="1723" y="1865"/>
                <a:ext cx="137" cy="1"/>
              </a:xfrm>
              <a:prstGeom prst="bentConnector3">
                <a:avLst>
                  <a:gd name="adj1" fmla="val 4963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83" name="AutoShape 27">
                <a:extLst>
                  <a:ext uri="{FF2B5EF4-FFF2-40B4-BE49-F238E27FC236}">
                    <a16:creationId xmlns:a16="http://schemas.microsoft.com/office/drawing/2014/main" id="{32C54905-3965-5B47-41C3-1ED186977DA3}"/>
                  </a:ext>
                </a:extLst>
              </p:cNvPr>
              <p:cNvCxnSpPr>
                <a:cxnSpLocks noChangeShapeType="1"/>
                <a:endCxn id="19480" idx="2"/>
              </p:cNvCxnSpPr>
              <p:nvPr/>
            </p:nvCxnSpPr>
            <p:spPr bwMode="auto">
              <a:xfrm rot="-5400000">
                <a:off x="1701" y="2749"/>
                <a:ext cx="181" cy="1"/>
              </a:xfrm>
              <a:prstGeom prst="bentConnector3">
                <a:avLst>
                  <a:gd name="adj1" fmla="val 4972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469" name="Group 29">
              <a:extLst>
                <a:ext uri="{FF2B5EF4-FFF2-40B4-BE49-F238E27FC236}">
                  <a16:creationId xmlns:a16="http://schemas.microsoft.com/office/drawing/2014/main" id="{71A6741E-E132-AA9D-6E36-575295C6A841}"/>
                </a:ext>
              </a:extLst>
            </p:cNvPr>
            <p:cNvGrpSpPr>
              <a:grpSpLocks/>
            </p:cNvGrpSpPr>
            <p:nvPr/>
          </p:nvGrpSpPr>
          <p:grpSpPr bwMode="auto">
            <a:xfrm>
              <a:off x="3470" y="2297"/>
              <a:ext cx="545" cy="816"/>
              <a:chOff x="1338" y="1797"/>
              <a:chExt cx="544" cy="1043"/>
            </a:xfrm>
          </p:grpSpPr>
          <p:sp>
            <p:nvSpPr>
              <p:cNvPr id="19470" name="Rectangle 30">
                <a:extLst>
                  <a:ext uri="{FF2B5EF4-FFF2-40B4-BE49-F238E27FC236}">
                    <a16:creationId xmlns:a16="http://schemas.microsoft.com/office/drawing/2014/main" id="{C0D61CB6-6010-CE44-9E26-9B97A12F5A80}"/>
                  </a:ext>
                </a:extLst>
              </p:cNvPr>
              <p:cNvSpPr>
                <a:spLocks noChangeArrowheads="1"/>
              </p:cNvSpPr>
              <p:nvPr/>
            </p:nvSpPr>
            <p:spPr bwMode="auto">
              <a:xfrm>
                <a:off x="1701" y="1934"/>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1" name="Rectangle 31">
                <a:extLst>
                  <a:ext uri="{FF2B5EF4-FFF2-40B4-BE49-F238E27FC236}">
                    <a16:creationId xmlns:a16="http://schemas.microsoft.com/office/drawing/2014/main" id="{61E922F4-9390-9A06-43C6-CC10083CE7BD}"/>
                  </a:ext>
                </a:extLst>
              </p:cNvPr>
              <p:cNvSpPr>
                <a:spLocks noChangeArrowheads="1"/>
              </p:cNvSpPr>
              <p:nvPr/>
            </p:nvSpPr>
            <p:spPr bwMode="auto">
              <a:xfrm>
                <a:off x="1701" y="2115"/>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2" name="Rectangle 32">
                <a:extLst>
                  <a:ext uri="{FF2B5EF4-FFF2-40B4-BE49-F238E27FC236}">
                    <a16:creationId xmlns:a16="http://schemas.microsoft.com/office/drawing/2014/main" id="{790E2226-03E2-5722-6D18-0CF127B92F92}"/>
                  </a:ext>
                </a:extLst>
              </p:cNvPr>
              <p:cNvSpPr>
                <a:spLocks noChangeArrowheads="1"/>
              </p:cNvSpPr>
              <p:nvPr/>
            </p:nvSpPr>
            <p:spPr bwMode="auto">
              <a:xfrm>
                <a:off x="1701" y="2297"/>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473" name="Rectangle 33">
                <a:extLst>
                  <a:ext uri="{FF2B5EF4-FFF2-40B4-BE49-F238E27FC236}">
                    <a16:creationId xmlns:a16="http://schemas.microsoft.com/office/drawing/2014/main" id="{C4006708-803E-E255-4DDE-657972AEFACA}"/>
                  </a:ext>
                </a:extLst>
              </p:cNvPr>
              <p:cNvSpPr>
                <a:spLocks noChangeArrowheads="1"/>
              </p:cNvSpPr>
              <p:nvPr/>
            </p:nvSpPr>
            <p:spPr bwMode="auto">
              <a:xfrm>
                <a:off x="1701" y="2478"/>
                <a:ext cx="181" cy="181"/>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cxnSp>
            <p:nvCxnSpPr>
              <p:cNvPr id="19474" name="AutoShape 34">
                <a:extLst>
                  <a:ext uri="{FF2B5EF4-FFF2-40B4-BE49-F238E27FC236}">
                    <a16:creationId xmlns:a16="http://schemas.microsoft.com/office/drawing/2014/main" id="{3BB6A716-5E75-ACA1-C448-4FA631BF7692}"/>
                  </a:ext>
                </a:extLst>
              </p:cNvPr>
              <p:cNvCxnSpPr>
                <a:cxnSpLocks noChangeShapeType="1"/>
              </p:cNvCxnSpPr>
              <p:nvPr/>
            </p:nvCxnSpPr>
            <p:spPr bwMode="auto">
              <a:xfrm rot="5400000">
                <a:off x="816" y="2319"/>
                <a:ext cx="1043"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5" name="AutoShape 35">
                <a:extLst>
                  <a:ext uri="{FF2B5EF4-FFF2-40B4-BE49-F238E27FC236}">
                    <a16:creationId xmlns:a16="http://schemas.microsoft.com/office/drawing/2014/main" id="{4DE07EF6-DE84-FD06-7DDE-2A29ED83D01B}"/>
                  </a:ext>
                </a:extLst>
              </p:cNvPr>
              <p:cNvCxnSpPr>
                <a:cxnSpLocks noChangeShapeType="1"/>
                <a:stCxn id="19470" idx="0"/>
              </p:cNvCxnSpPr>
              <p:nvPr/>
            </p:nvCxnSpPr>
            <p:spPr bwMode="auto">
              <a:xfrm rot="5400000" flipH="1">
                <a:off x="1723" y="1865"/>
                <a:ext cx="137" cy="1"/>
              </a:xfrm>
              <a:prstGeom prst="bentConnector3">
                <a:avLst>
                  <a:gd name="adj1" fmla="val 49634"/>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476" name="AutoShape 36">
                <a:extLst>
                  <a:ext uri="{FF2B5EF4-FFF2-40B4-BE49-F238E27FC236}">
                    <a16:creationId xmlns:a16="http://schemas.microsoft.com/office/drawing/2014/main" id="{7DE61C40-B5E7-72A3-E94A-730AC0907318}"/>
                  </a:ext>
                </a:extLst>
              </p:cNvPr>
              <p:cNvCxnSpPr>
                <a:cxnSpLocks noChangeShapeType="1"/>
                <a:endCxn id="19473" idx="2"/>
              </p:cNvCxnSpPr>
              <p:nvPr/>
            </p:nvCxnSpPr>
            <p:spPr bwMode="auto">
              <a:xfrm rot="-5400000">
                <a:off x="1701" y="2749"/>
                <a:ext cx="181" cy="1"/>
              </a:xfrm>
              <a:prstGeom prst="bentConnector3">
                <a:avLst>
                  <a:gd name="adj1" fmla="val 49722"/>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sp>
        <p:nvSpPr>
          <p:cNvPr id="19460" name="AutoShape 39">
            <a:extLst>
              <a:ext uri="{FF2B5EF4-FFF2-40B4-BE49-F238E27FC236}">
                <a16:creationId xmlns:a16="http://schemas.microsoft.com/office/drawing/2014/main" id="{D6F687E3-CBDB-4FA2-D935-23BB038B5AF3}"/>
              </a:ext>
            </a:extLst>
          </p:cNvPr>
          <p:cNvSpPr>
            <a:spLocks noChangeArrowheads="1"/>
          </p:cNvSpPr>
          <p:nvPr/>
        </p:nvSpPr>
        <p:spPr bwMode="auto">
          <a:xfrm>
            <a:off x="1847850" y="1147632"/>
            <a:ext cx="3024188" cy="1081088"/>
          </a:xfrm>
          <a:prstGeom prst="roundRect">
            <a:avLst>
              <a:gd name="adj" fmla="val 16667"/>
            </a:avLst>
          </a:prstGeom>
          <a:gradFill rotWithShape="1">
            <a:gsLst>
              <a:gs pos="0">
                <a:srgbClr val="00FFFF"/>
              </a:gs>
              <a:gs pos="100000">
                <a:schemeClr val="bg1"/>
              </a:gs>
            </a:gsLst>
            <a:lin ang="5400000" scaled="1"/>
          </a:gra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de-DE" altLang="en-US">
                <a:latin typeface="Calibri" panose="020F0502020204030204" pitchFamily="34" charset="0"/>
              </a:rPr>
              <a:t>In basic MOM it is the sender who specifies the identity of the receivers.</a:t>
            </a:r>
          </a:p>
        </p:txBody>
      </p:sp>
      <p:sp>
        <p:nvSpPr>
          <p:cNvPr id="19461" name="AutoShape 40">
            <a:extLst>
              <a:ext uri="{FF2B5EF4-FFF2-40B4-BE49-F238E27FC236}">
                <a16:creationId xmlns:a16="http://schemas.microsoft.com/office/drawing/2014/main" id="{62F8B61A-F497-8D04-16C2-BBCFA8CEBF70}"/>
              </a:ext>
            </a:extLst>
          </p:cNvPr>
          <p:cNvSpPr>
            <a:spLocks noChangeArrowheads="1"/>
          </p:cNvSpPr>
          <p:nvPr/>
        </p:nvSpPr>
        <p:spPr bwMode="auto">
          <a:xfrm>
            <a:off x="7535864" y="1076195"/>
            <a:ext cx="3024187" cy="1727200"/>
          </a:xfrm>
          <a:prstGeom prst="roundRect">
            <a:avLst>
              <a:gd name="adj" fmla="val 16667"/>
            </a:avLst>
          </a:prstGeom>
          <a:gradFill rotWithShape="1">
            <a:gsLst>
              <a:gs pos="0">
                <a:srgbClr val="00FFFF"/>
              </a:gs>
              <a:gs pos="100000">
                <a:schemeClr val="bg1"/>
              </a:gs>
            </a:gsLst>
            <a:lin ang="5400000" scaled="1"/>
          </a:gra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de-DE" altLang="en-US">
                <a:latin typeface="Calibri" panose="020F0502020204030204" pitchFamily="34" charset="0"/>
              </a:rPr>
              <a:t>With message brokers, custom message routing logic can be defined at the messae broker level or at the queue level.</a:t>
            </a:r>
          </a:p>
        </p:txBody>
      </p:sp>
      <p:cxnSp>
        <p:nvCxnSpPr>
          <p:cNvPr id="19462" name="AutoShape 45">
            <a:extLst>
              <a:ext uri="{FF2B5EF4-FFF2-40B4-BE49-F238E27FC236}">
                <a16:creationId xmlns:a16="http://schemas.microsoft.com/office/drawing/2014/main" id="{C0942833-D16E-0413-EBCB-A7E7A8E6B011}"/>
              </a:ext>
            </a:extLst>
          </p:cNvPr>
          <p:cNvCxnSpPr>
            <a:cxnSpLocks noChangeShapeType="1"/>
            <a:stCxn id="19460" idx="2"/>
            <a:endCxn id="19465" idx="0"/>
          </p:cNvCxnSpPr>
          <p:nvPr/>
        </p:nvCxnSpPr>
        <p:spPr bwMode="auto">
          <a:xfrm rot="16200000" flipH="1">
            <a:off x="3703639" y="1885821"/>
            <a:ext cx="790575" cy="1476375"/>
          </a:xfrm>
          <a:prstGeom prst="bentConnector3">
            <a:avLst>
              <a:gd name="adj1" fmla="val 50000"/>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cxnSp>
        <p:nvCxnSpPr>
          <p:cNvPr id="19463" name="AutoShape 46">
            <a:extLst>
              <a:ext uri="{FF2B5EF4-FFF2-40B4-BE49-F238E27FC236}">
                <a16:creationId xmlns:a16="http://schemas.microsoft.com/office/drawing/2014/main" id="{1EC1F69D-0E0A-2980-797B-089959D2F1CB}"/>
              </a:ext>
            </a:extLst>
          </p:cNvPr>
          <p:cNvCxnSpPr>
            <a:cxnSpLocks noChangeShapeType="1"/>
            <a:stCxn id="19461" idx="2"/>
            <a:endCxn id="19467" idx="3"/>
          </p:cNvCxnSpPr>
          <p:nvPr/>
        </p:nvCxnSpPr>
        <p:spPr bwMode="auto">
          <a:xfrm rot="5400000">
            <a:off x="7204076" y="3855908"/>
            <a:ext cx="2897187" cy="792162"/>
          </a:xfrm>
          <a:prstGeom prst="bentConnector2">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cxnSp>
        <p:nvCxnSpPr>
          <p:cNvPr id="19464" name="AutoShape 47">
            <a:extLst>
              <a:ext uri="{FF2B5EF4-FFF2-40B4-BE49-F238E27FC236}">
                <a16:creationId xmlns:a16="http://schemas.microsoft.com/office/drawing/2014/main" id="{BECCFA14-6773-FC1C-6B5B-3DF38E65D636}"/>
              </a:ext>
            </a:extLst>
          </p:cNvPr>
          <p:cNvCxnSpPr>
            <a:cxnSpLocks noChangeShapeType="1"/>
            <a:stCxn id="19461" idx="2"/>
            <a:endCxn id="19472" idx="3"/>
          </p:cNvCxnSpPr>
          <p:nvPr/>
        </p:nvCxnSpPr>
        <p:spPr bwMode="auto">
          <a:xfrm rot="5400000">
            <a:off x="7535864" y="2949446"/>
            <a:ext cx="1658937" cy="1366837"/>
          </a:xfrm>
          <a:prstGeom prst="bentConnector2">
            <a:avLst/>
          </a:prstGeom>
          <a:noFill/>
          <a:ln w="76200">
            <a:solidFill>
              <a:srgbClr val="0099CC"/>
            </a:solidFill>
            <a:miter lim="800000"/>
            <a:headEnd/>
            <a:tailEnd type="triangle" w="med" len="med"/>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74A0F5AD-D511-2CBB-B5E2-AB6B921E3A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eaLnBrk="1" hangingPunct="1"/>
            <a:r>
              <a:rPr lang="de-DE" altLang="en-US" dirty="0"/>
              <a:t>Architectures</a:t>
            </a:r>
          </a:p>
          <a:p>
            <a:pPr eaLnBrk="1" hangingPunct="1"/>
            <a:r>
              <a:rPr lang="de-DE" altLang="en-US" dirty="0"/>
              <a:t>Middleware</a:t>
            </a:r>
          </a:p>
          <a:p>
            <a:pPr eaLnBrk="1" hangingPunct="1"/>
            <a:r>
              <a:rPr lang="de-DE" altLang="en-US" dirty="0"/>
              <a:t>What is EAI</a:t>
            </a:r>
          </a:p>
          <a:p>
            <a:pPr eaLnBrk="1" hangingPunct="1"/>
            <a:r>
              <a:rPr lang="de-DE" altLang="en-US" dirty="0"/>
              <a:t>A Typical EAI System</a:t>
            </a:r>
          </a:p>
          <a:p>
            <a:pPr eaLnBrk="1" hangingPunct="1"/>
            <a:r>
              <a:rPr lang="de-DE" altLang="en-US" dirty="0"/>
              <a:t>EAI Benefits</a:t>
            </a:r>
          </a:p>
          <a:p>
            <a:pPr eaLnBrk="1" hangingPunct="1"/>
            <a:r>
              <a:rPr lang="de-DE" altLang="en-US" dirty="0"/>
              <a:t>Conclusion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77812E-A195-8EB2-00B6-8F92C367D9BE}"/>
              </a:ext>
            </a:extLst>
          </p:cNvPr>
          <p:cNvSpPr>
            <a:spLocks noGrp="1" noChangeArrowheads="1"/>
          </p:cNvSpPr>
          <p:nvPr>
            <p:ph type="title"/>
          </p:nvPr>
        </p:nvSpPr>
        <p:spPr/>
        <p:txBody>
          <a:bodyPr/>
          <a:lstStyle/>
          <a:p>
            <a:pPr eaLnBrk="1" hangingPunct="1"/>
            <a:r>
              <a:rPr lang="de-DE" altLang="en-US" b="1"/>
              <a:t>Routing logic</a:t>
            </a:r>
          </a:p>
        </p:txBody>
      </p:sp>
      <p:sp>
        <p:nvSpPr>
          <p:cNvPr id="20483" name="Rectangle 3">
            <a:extLst>
              <a:ext uri="{FF2B5EF4-FFF2-40B4-BE49-F238E27FC236}">
                <a16:creationId xmlns:a16="http://schemas.microsoft.com/office/drawing/2014/main" id="{155DA3A6-D760-8DBC-7DE1-2A0FC84592F1}"/>
              </a:ext>
            </a:extLst>
          </p:cNvPr>
          <p:cNvSpPr>
            <a:spLocks noGrp="1" noChangeArrowheads="1"/>
          </p:cNvSpPr>
          <p:nvPr>
            <p:ph type="body" idx="1"/>
          </p:nvPr>
        </p:nvSpPr>
        <p:spPr/>
        <p:txBody>
          <a:bodyPr/>
          <a:lstStyle/>
          <a:p>
            <a:pPr eaLnBrk="1" hangingPunct="1"/>
            <a:r>
              <a:rPr lang="de-DE" altLang="en-US" sz="3600"/>
              <a:t>sender‘s identity</a:t>
            </a:r>
          </a:p>
          <a:p>
            <a:pPr eaLnBrk="1" hangingPunct="1"/>
            <a:r>
              <a:rPr lang="de-DE" altLang="en-US" sz="3600"/>
              <a:t>message type</a:t>
            </a:r>
          </a:p>
          <a:p>
            <a:pPr eaLnBrk="1" hangingPunct="1"/>
            <a:r>
              <a:rPr lang="de-DE" altLang="en-US" sz="3600"/>
              <a:t>message content</a:t>
            </a:r>
          </a:p>
          <a:p>
            <a:pPr eaLnBrk="1" hangingPunct="1">
              <a:buFontTx/>
              <a:buNone/>
            </a:pPr>
            <a:endParaRPr lang="de-DE" altLang="en-US" sz="3600"/>
          </a:p>
          <a:p>
            <a:pPr eaLnBrk="1" hangingPunct="1"/>
            <a:r>
              <a:rPr lang="de-DE" altLang="en-US" sz="3600"/>
              <a:t>Definition</a:t>
            </a:r>
          </a:p>
          <a:p>
            <a:pPr lvl="1" eaLnBrk="1" hangingPunct="1"/>
            <a:r>
              <a:rPr lang="de-DE" altLang="en-US" sz="3200"/>
              <a:t>message broker level</a:t>
            </a:r>
          </a:p>
          <a:p>
            <a:pPr lvl="1" eaLnBrk="1" hangingPunct="1"/>
            <a:r>
              <a:rPr lang="de-DE" altLang="en-US" sz="3200"/>
              <a:t>queue level</a:t>
            </a:r>
          </a:p>
        </p:txBody>
      </p:sp>
      <p:sp>
        <p:nvSpPr>
          <p:cNvPr id="2" name="Slide Number Placeholder 1">
            <a:extLst>
              <a:ext uri="{FF2B5EF4-FFF2-40B4-BE49-F238E27FC236}">
                <a16:creationId xmlns:a16="http://schemas.microsoft.com/office/drawing/2014/main" id="{82A7FCF2-E6D5-F214-6B05-F1EF58A826A2}"/>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68C725D-9469-2BC4-26FB-2CEAC50D0B31}"/>
              </a:ext>
            </a:extLst>
          </p:cNvPr>
          <p:cNvSpPr>
            <a:spLocks noGrp="1" noChangeArrowheads="1"/>
          </p:cNvSpPr>
          <p:nvPr>
            <p:ph type="title"/>
          </p:nvPr>
        </p:nvSpPr>
        <p:spPr/>
        <p:txBody>
          <a:bodyPr>
            <a:normAutofit fontScale="90000"/>
          </a:bodyPr>
          <a:lstStyle/>
          <a:p>
            <a:pPr eaLnBrk="1" hangingPunct="1"/>
            <a:r>
              <a:rPr lang="en-US" altLang="en-US" sz="5400"/>
              <a:t>What is EA?</a:t>
            </a:r>
            <a:endParaRPr lang="en-GB" altLang="en-US" sz="5400"/>
          </a:p>
        </p:txBody>
      </p:sp>
      <p:sp>
        <p:nvSpPr>
          <p:cNvPr id="21507" name="Rectangle 3">
            <a:extLst>
              <a:ext uri="{FF2B5EF4-FFF2-40B4-BE49-F238E27FC236}">
                <a16:creationId xmlns:a16="http://schemas.microsoft.com/office/drawing/2014/main" id="{F29D0AD2-3BC7-8FCA-A591-8BB9034C3B02}"/>
              </a:ext>
            </a:extLst>
          </p:cNvPr>
          <p:cNvSpPr>
            <a:spLocks noGrp="1" noChangeArrowheads="1"/>
          </p:cNvSpPr>
          <p:nvPr>
            <p:ph type="body" idx="1"/>
          </p:nvPr>
        </p:nvSpPr>
        <p:spPr/>
        <p:txBody>
          <a:bodyPr/>
          <a:lstStyle/>
          <a:p>
            <a:pPr eaLnBrk="1" hangingPunct="1"/>
            <a:r>
              <a:rPr lang="en-US" altLang="en-US"/>
              <a:t>Its not technical!</a:t>
            </a:r>
          </a:p>
          <a:p>
            <a:pPr eaLnBrk="1" hangingPunct="1"/>
            <a:r>
              <a:rPr lang="en-US" altLang="en-US"/>
              <a:t>Aligning IT to business.</a:t>
            </a:r>
          </a:p>
          <a:p>
            <a:pPr eaLnBrk="1" hangingPunct="1"/>
            <a:r>
              <a:rPr lang="en-US" altLang="en-US"/>
              <a:t>Answering all of the enterprise needs</a:t>
            </a:r>
          </a:p>
          <a:p>
            <a:pPr eaLnBrk="1" hangingPunct="1"/>
            <a:r>
              <a:rPr lang="en-US" altLang="en-US"/>
              <a:t>Transverse view.</a:t>
            </a:r>
          </a:p>
          <a:p>
            <a:pPr eaLnBrk="1" hangingPunct="1"/>
            <a:r>
              <a:rPr lang="en-US" altLang="en-US"/>
              <a:t> knowing and managing the current situation, paving the road for the wanted one.</a:t>
            </a:r>
          </a:p>
          <a:p>
            <a:pPr eaLnBrk="1" hangingPunct="1"/>
            <a:r>
              <a:rPr lang="en-US" altLang="en-US"/>
              <a:t>Implementation of information management</a:t>
            </a:r>
          </a:p>
          <a:p>
            <a:pPr eaLnBrk="1" hangingPunct="1"/>
            <a:r>
              <a:rPr lang="en-US" altLang="en-US" u="sng"/>
              <a:t>Enforce </a:t>
            </a:r>
            <a:r>
              <a:rPr lang="en-GB" altLang="en-US" u="sng"/>
              <a:t>homogeneous solutions and enable “One system” to the users.</a:t>
            </a:r>
          </a:p>
        </p:txBody>
      </p:sp>
      <p:sp>
        <p:nvSpPr>
          <p:cNvPr id="2" name="Slide Number Placeholder 1">
            <a:extLst>
              <a:ext uri="{FF2B5EF4-FFF2-40B4-BE49-F238E27FC236}">
                <a16:creationId xmlns:a16="http://schemas.microsoft.com/office/drawing/2014/main" id="{A633CD6F-4BEC-3C4D-AC09-ED315C460410}"/>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AC6AC70-633A-AD97-2EED-77CCB00D8CA3}"/>
              </a:ext>
            </a:extLst>
          </p:cNvPr>
          <p:cNvSpPr>
            <a:spLocks noGrp="1" noChangeArrowheads="1"/>
          </p:cNvSpPr>
          <p:nvPr>
            <p:ph type="title"/>
          </p:nvPr>
        </p:nvSpPr>
        <p:spPr/>
        <p:txBody>
          <a:bodyPr/>
          <a:lstStyle/>
          <a:p>
            <a:pPr eaLnBrk="1" hangingPunct="1"/>
            <a:r>
              <a:rPr lang="de-DE" altLang="en-US" b="1"/>
              <a:t>Architectures</a:t>
            </a:r>
          </a:p>
        </p:txBody>
      </p:sp>
      <p:sp>
        <p:nvSpPr>
          <p:cNvPr id="22531" name="Rectangle 3">
            <a:extLst>
              <a:ext uri="{FF2B5EF4-FFF2-40B4-BE49-F238E27FC236}">
                <a16:creationId xmlns:a16="http://schemas.microsoft.com/office/drawing/2014/main" id="{EE66D073-0858-1A86-FE51-CA6C39780D6D}"/>
              </a:ext>
            </a:extLst>
          </p:cNvPr>
          <p:cNvSpPr>
            <a:spLocks noGrp="1" noChangeArrowheads="1"/>
          </p:cNvSpPr>
          <p:nvPr>
            <p:ph type="body" idx="1"/>
          </p:nvPr>
        </p:nvSpPr>
        <p:spPr/>
        <p:txBody>
          <a:bodyPr/>
          <a:lstStyle/>
          <a:p>
            <a:pPr eaLnBrk="1" hangingPunct="1">
              <a:lnSpc>
                <a:spcPct val="90000"/>
              </a:lnSpc>
            </a:pPr>
            <a:r>
              <a:rPr lang="de-DE" altLang="en-US"/>
              <a:t>1 layer architecture</a:t>
            </a:r>
          </a:p>
          <a:p>
            <a:pPr lvl="1" eaLnBrk="1" hangingPunct="1">
              <a:lnSpc>
                <a:spcPct val="90000"/>
              </a:lnSpc>
            </a:pPr>
            <a:r>
              <a:rPr lang="en-GB" altLang="en-US"/>
              <a:t>monolithic Information Systems</a:t>
            </a:r>
          </a:p>
          <a:p>
            <a:pPr lvl="1" eaLnBrk="1" hangingPunct="1">
              <a:lnSpc>
                <a:spcPct val="90000"/>
              </a:lnSpc>
            </a:pPr>
            <a:r>
              <a:rPr lang="en-GB" altLang="en-US"/>
              <a:t>presentation, application logic, and resource management were merged into a single tier</a:t>
            </a:r>
            <a:endParaRPr lang="de-DE" altLang="en-US"/>
          </a:p>
          <a:p>
            <a:pPr eaLnBrk="1" hangingPunct="1">
              <a:lnSpc>
                <a:spcPct val="90000"/>
              </a:lnSpc>
            </a:pPr>
            <a:r>
              <a:rPr lang="de-DE" altLang="en-US"/>
              <a:t>2 layer architecture</a:t>
            </a:r>
          </a:p>
          <a:p>
            <a:pPr lvl="1" eaLnBrk="1" hangingPunct="1">
              <a:lnSpc>
                <a:spcPct val="90000"/>
              </a:lnSpc>
            </a:pPr>
            <a:r>
              <a:rPr lang="en-GB" altLang="en-US"/>
              <a:t>separation of presentation layer from other 2 layers (app + resource)  </a:t>
            </a:r>
          </a:p>
          <a:p>
            <a:pPr lvl="1" eaLnBrk="1" hangingPunct="1">
              <a:lnSpc>
                <a:spcPct val="90000"/>
              </a:lnSpc>
            </a:pPr>
            <a:r>
              <a:rPr lang="en-GB" altLang="en-US"/>
              <a:t>became popular as 'server/client' systems</a:t>
            </a:r>
          </a:p>
          <a:p>
            <a:pPr eaLnBrk="1" hangingPunct="1">
              <a:lnSpc>
                <a:spcPct val="90000"/>
              </a:lnSpc>
            </a:pPr>
            <a:r>
              <a:rPr lang="de-DE" altLang="en-US"/>
              <a:t>3 layer architecture</a:t>
            </a:r>
          </a:p>
          <a:p>
            <a:pPr lvl="1" eaLnBrk="1" hangingPunct="1">
              <a:lnSpc>
                <a:spcPct val="90000"/>
              </a:lnSpc>
            </a:pPr>
            <a:r>
              <a:rPr lang="en-GB" altLang="en-US"/>
              <a:t>can be achieved by separating RM (resource management) from application logic layer</a:t>
            </a:r>
          </a:p>
          <a:p>
            <a:pPr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EB837CBF-394E-BA11-0295-4998DB9EC830}"/>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36DD69E-71B4-9C58-E7A2-6DD5ADEE6A21}"/>
              </a:ext>
            </a:extLst>
          </p:cNvPr>
          <p:cNvSpPr>
            <a:spLocks noGrp="1" noChangeArrowheads="1"/>
          </p:cNvSpPr>
          <p:nvPr>
            <p:ph type="title"/>
          </p:nvPr>
        </p:nvSpPr>
        <p:spPr/>
        <p:txBody>
          <a:bodyPr/>
          <a:lstStyle/>
          <a:p>
            <a:pPr eaLnBrk="1" hangingPunct="1"/>
            <a:r>
              <a:rPr lang="de-DE" altLang="en-US" b="1"/>
              <a:t>Multi-tier Architectures</a:t>
            </a:r>
          </a:p>
        </p:txBody>
      </p:sp>
      <p:sp>
        <p:nvSpPr>
          <p:cNvPr id="23555" name="Rectangle 3">
            <a:extLst>
              <a:ext uri="{FF2B5EF4-FFF2-40B4-BE49-F238E27FC236}">
                <a16:creationId xmlns:a16="http://schemas.microsoft.com/office/drawing/2014/main" id="{A7E73853-FBFD-B48C-0FF1-684AA400764B}"/>
              </a:ext>
            </a:extLst>
          </p:cNvPr>
          <p:cNvSpPr>
            <a:spLocks noGrp="1" noChangeArrowheads="1"/>
          </p:cNvSpPr>
          <p:nvPr>
            <p:ph type="body" idx="1"/>
          </p:nvPr>
        </p:nvSpPr>
        <p:spPr/>
        <p:txBody>
          <a:bodyPr/>
          <a:lstStyle/>
          <a:p>
            <a:pPr eaLnBrk="1" hangingPunct="1">
              <a:lnSpc>
                <a:spcPct val="90000"/>
              </a:lnSpc>
            </a:pPr>
            <a:r>
              <a:rPr lang="de-DE" altLang="en-US"/>
              <a:t>Where to put the business-logic?</a:t>
            </a:r>
          </a:p>
          <a:p>
            <a:pPr lvl="1" eaLnBrk="1" hangingPunct="1">
              <a:lnSpc>
                <a:spcPct val="90000"/>
              </a:lnSpc>
            </a:pPr>
            <a:r>
              <a:rPr lang="de-DE" altLang="en-US"/>
              <a:t>Client tier -&gt; NO!</a:t>
            </a:r>
          </a:p>
          <a:p>
            <a:pPr lvl="2" eaLnBrk="1" hangingPunct="1">
              <a:lnSpc>
                <a:spcPct val="90000"/>
              </a:lnSpc>
            </a:pPr>
            <a:r>
              <a:rPr lang="de-DE" altLang="en-US"/>
              <a:t>Fat clients</a:t>
            </a:r>
          </a:p>
          <a:p>
            <a:pPr lvl="2" eaLnBrk="1" hangingPunct="1">
              <a:lnSpc>
                <a:spcPct val="90000"/>
              </a:lnSpc>
            </a:pPr>
            <a:r>
              <a:rPr lang="de-DE" altLang="en-US"/>
              <a:t>Reimplementing it for each different type of client</a:t>
            </a:r>
          </a:p>
          <a:p>
            <a:pPr lvl="2" eaLnBrk="1" hangingPunct="1">
              <a:lnSpc>
                <a:spcPct val="90000"/>
              </a:lnSpc>
            </a:pPr>
            <a:r>
              <a:rPr lang="de-DE" altLang="en-US"/>
              <a:t>Redistributing clients after each software update</a:t>
            </a:r>
          </a:p>
          <a:p>
            <a:pPr lvl="1" eaLnBrk="1" hangingPunct="1">
              <a:lnSpc>
                <a:spcPct val="90000"/>
              </a:lnSpc>
            </a:pPr>
            <a:r>
              <a:rPr lang="de-DE" altLang="en-US"/>
              <a:t>Data tier -&gt; NO!</a:t>
            </a:r>
          </a:p>
          <a:p>
            <a:pPr lvl="2" eaLnBrk="1" hangingPunct="1">
              <a:lnSpc>
                <a:spcPct val="90000"/>
              </a:lnSpc>
            </a:pPr>
            <a:r>
              <a:rPr lang="de-DE" altLang="en-US"/>
              <a:t>Vendor and technology dependence grows</a:t>
            </a:r>
          </a:p>
          <a:p>
            <a:pPr lvl="2" eaLnBrk="1" hangingPunct="1">
              <a:lnSpc>
                <a:spcPct val="90000"/>
              </a:lnSpc>
            </a:pPr>
            <a:r>
              <a:rPr lang="de-DE" altLang="en-US"/>
              <a:t>Different applications have different needs for the same data</a:t>
            </a:r>
          </a:p>
          <a:p>
            <a:pPr lvl="2" eaLnBrk="1" hangingPunct="1">
              <a:lnSpc>
                <a:spcPct val="90000"/>
              </a:lnSpc>
            </a:pPr>
            <a:r>
              <a:rPr lang="de-DE" altLang="en-US"/>
              <a:t>Performance issues in resource usage</a:t>
            </a:r>
          </a:p>
          <a:p>
            <a:pPr lvl="2" eaLnBrk="1" hangingPunct="1">
              <a:lnSpc>
                <a:spcPct val="90000"/>
              </a:lnSpc>
            </a:pPr>
            <a:endParaRPr lang="de-DE" altLang="en-US"/>
          </a:p>
          <a:p>
            <a:pPr lvl="2"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0D909A90-7318-6D4F-7CC8-445E6A6E7D82}"/>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BD6DCAB-E871-2BDA-D8D1-7F3365B462AB}"/>
              </a:ext>
            </a:extLst>
          </p:cNvPr>
          <p:cNvSpPr>
            <a:spLocks noGrp="1" noChangeArrowheads="1"/>
          </p:cNvSpPr>
          <p:nvPr>
            <p:ph type="title"/>
          </p:nvPr>
        </p:nvSpPr>
        <p:spPr/>
        <p:txBody>
          <a:bodyPr/>
          <a:lstStyle/>
          <a:p>
            <a:pPr eaLnBrk="1" hangingPunct="1"/>
            <a:r>
              <a:rPr lang="de-DE" altLang="en-US" b="1"/>
              <a:t>Multi-tier Architectures</a:t>
            </a:r>
          </a:p>
        </p:txBody>
      </p:sp>
      <p:sp>
        <p:nvSpPr>
          <p:cNvPr id="24579" name="Rectangle 3">
            <a:extLst>
              <a:ext uri="{FF2B5EF4-FFF2-40B4-BE49-F238E27FC236}">
                <a16:creationId xmlns:a16="http://schemas.microsoft.com/office/drawing/2014/main" id="{BBF7127E-5B80-4D77-F3EF-6FF304021B48}"/>
              </a:ext>
            </a:extLst>
          </p:cNvPr>
          <p:cNvSpPr>
            <a:spLocks noGrp="1" noChangeArrowheads="1"/>
          </p:cNvSpPr>
          <p:nvPr>
            <p:ph type="body" idx="1"/>
          </p:nvPr>
        </p:nvSpPr>
        <p:spPr/>
        <p:txBody>
          <a:bodyPr/>
          <a:lstStyle/>
          <a:p>
            <a:pPr eaLnBrk="1" hangingPunct="1"/>
            <a:r>
              <a:rPr lang="de-DE" altLang="en-US"/>
              <a:t>Where to put the business-logic?</a:t>
            </a:r>
          </a:p>
          <a:p>
            <a:pPr lvl="1" eaLnBrk="1" hangingPunct="1"/>
            <a:r>
              <a:rPr lang="de-DE" altLang="en-US" b="1"/>
              <a:t>Middle tier -&gt; YES!</a:t>
            </a:r>
          </a:p>
          <a:p>
            <a:pPr lvl="2" eaLnBrk="1" hangingPunct="1"/>
            <a:r>
              <a:rPr lang="de-DE" altLang="en-US" b="1"/>
              <a:t>Business logic has its own tier</a:t>
            </a:r>
          </a:p>
        </p:txBody>
      </p:sp>
      <p:grpSp>
        <p:nvGrpSpPr>
          <p:cNvPr id="24580" name="Group 15">
            <a:extLst>
              <a:ext uri="{FF2B5EF4-FFF2-40B4-BE49-F238E27FC236}">
                <a16:creationId xmlns:a16="http://schemas.microsoft.com/office/drawing/2014/main" id="{A1B08E40-F11D-433F-B40B-ACC651ADC256}"/>
              </a:ext>
            </a:extLst>
          </p:cNvPr>
          <p:cNvGrpSpPr>
            <a:grpSpLocks/>
          </p:cNvGrpSpPr>
          <p:nvPr/>
        </p:nvGrpSpPr>
        <p:grpSpPr bwMode="auto">
          <a:xfrm>
            <a:off x="2049464" y="2708970"/>
            <a:ext cx="8150225" cy="3230562"/>
            <a:chOff x="524968" y="3352800"/>
            <a:chExt cx="8150720" cy="3230914"/>
          </a:xfrm>
        </p:grpSpPr>
        <p:sp>
          <p:nvSpPr>
            <p:cNvPr id="24581" name="Line 14">
              <a:extLst>
                <a:ext uri="{FF2B5EF4-FFF2-40B4-BE49-F238E27FC236}">
                  <a16:creationId xmlns:a16="http://schemas.microsoft.com/office/drawing/2014/main" id="{714D294E-C2F5-C4BE-A18B-4AA8F1817869}"/>
                </a:ext>
              </a:extLst>
            </p:cNvPr>
            <p:cNvSpPr>
              <a:spLocks noChangeShapeType="1"/>
            </p:cNvSpPr>
            <p:nvPr/>
          </p:nvSpPr>
          <p:spPr bwMode="auto">
            <a:xfrm>
              <a:off x="2598511" y="5729286"/>
              <a:ext cx="4278539" cy="45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13">
              <a:extLst>
                <a:ext uri="{FF2B5EF4-FFF2-40B4-BE49-F238E27FC236}">
                  <a16:creationId xmlns:a16="http://schemas.microsoft.com/office/drawing/2014/main" id="{EE000B69-A888-8D8F-BF34-578D2CA5FB5C}"/>
                </a:ext>
              </a:extLst>
            </p:cNvPr>
            <p:cNvSpPr>
              <a:spLocks noChangeShapeType="1"/>
            </p:cNvSpPr>
            <p:nvPr/>
          </p:nvSpPr>
          <p:spPr bwMode="auto">
            <a:xfrm>
              <a:off x="2598039" y="4792661"/>
              <a:ext cx="4348862" cy="457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Text Box 4">
              <a:extLst>
                <a:ext uri="{FF2B5EF4-FFF2-40B4-BE49-F238E27FC236}">
                  <a16:creationId xmlns:a16="http://schemas.microsoft.com/office/drawing/2014/main" id="{E33D31F3-66FE-BECE-3A54-A15577EBFCC2}"/>
                </a:ext>
              </a:extLst>
            </p:cNvPr>
            <p:cNvSpPr txBox="1">
              <a:spLocks noChangeArrowheads="1"/>
            </p:cNvSpPr>
            <p:nvPr/>
          </p:nvSpPr>
          <p:spPr bwMode="auto">
            <a:xfrm>
              <a:off x="544018" y="4484687"/>
              <a:ext cx="2196008" cy="838200"/>
            </a:xfrm>
            <a:prstGeom prst="rect">
              <a:avLst/>
            </a:prstGeom>
            <a:gradFill rotWithShape="1">
              <a:gsLst>
                <a:gs pos="0">
                  <a:srgbClr val="00FF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Web browsers</a:t>
              </a:r>
            </a:p>
            <a:p>
              <a:pPr algn="ctr" eaLnBrk="1" hangingPunct="1"/>
              <a:r>
                <a:rPr lang="de-DE" altLang="en-US" sz="2400" b="1">
                  <a:latin typeface="Calibri" panose="020F0502020204030204" pitchFamily="34" charset="0"/>
                </a:rPr>
                <a:t>HTML, Java</a:t>
              </a:r>
            </a:p>
          </p:txBody>
        </p:sp>
        <p:sp>
          <p:nvSpPr>
            <p:cNvPr id="24584" name="Text Box 5">
              <a:extLst>
                <a:ext uri="{FF2B5EF4-FFF2-40B4-BE49-F238E27FC236}">
                  <a16:creationId xmlns:a16="http://schemas.microsoft.com/office/drawing/2014/main" id="{9C7FCBD3-635B-3724-9E4C-DA9E926B6CC4}"/>
                </a:ext>
              </a:extLst>
            </p:cNvPr>
            <p:cNvSpPr txBox="1">
              <a:spLocks noChangeArrowheads="1"/>
            </p:cNvSpPr>
            <p:nvPr/>
          </p:nvSpPr>
          <p:spPr bwMode="auto">
            <a:xfrm>
              <a:off x="524968" y="5440362"/>
              <a:ext cx="2196008" cy="838200"/>
            </a:xfrm>
            <a:prstGeom prst="rect">
              <a:avLst/>
            </a:prstGeom>
            <a:gradFill rotWithShape="1">
              <a:gsLst>
                <a:gs pos="0">
                  <a:srgbClr val="00FF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GUI clients</a:t>
              </a:r>
            </a:p>
            <a:p>
              <a:pPr algn="ctr" eaLnBrk="1" hangingPunct="1"/>
              <a:r>
                <a:rPr lang="de-DE" altLang="en-US" sz="2400" b="1">
                  <a:latin typeface="Calibri" panose="020F0502020204030204" pitchFamily="34" charset="0"/>
                </a:rPr>
                <a:t>C++, VB, Java</a:t>
              </a:r>
            </a:p>
          </p:txBody>
        </p:sp>
        <p:sp>
          <p:nvSpPr>
            <p:cNvPr id="24585" name="Text Box 6">
              <a:extLst>
                <a:ext uri="{FF2B5EF4-FFF2-40B4-BE49-F238E27FC236}">
                  <a16:creationId xmlns:a16="http://schemas.microsoft.com/office/drawing/2014/main" id="{98978559-B313-A3B5-3F46-94EE989A5180}"/>
                </a:ext>
              </a:extLst>
            </p:cNvPr>
            <p:cNvSpPr txBox="1">
              <a:spLocks noChangeArrowheads="1"/>
            </p:cNvSpPr>
            <p:nvPr/>
          </p:nvSpPr>
          <p:spPr bwMode="auto">
            <a:xfrm>
              <a:off x="524968" y="3352800"/>
              <a:ext cx="2196008" cy="838200"/>
            </a:xfrm>
            <a:prstGeom prst="rect">
              <a:avLst/>
            </a:prstGeom>
            <a:gradFill rotWithShape="1">
              <a:gsLst>
                <a:gs pos="0">
                  <a:srgbClr val="0080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Client tier </a:t>
              </a:r>
            </a:p>
            <a:p>
              <a:pPr algn="ctr" eaLnBrk="1" hangingPunct="1"/>
              <a:r>
                <a:rPr lang="de-DE" altLang="en-US" sz="2400" b="1">
                  <a:latin typeface="Calibri" panose="020F0502020204030204" pitchFamily="34" charset="0"/>
                </a:rPr>
                <a:t>user interfaces</a:t>
              </a:r>
            </a:p>
          </p:txBody>
        </p:sp>
        <p:sp>
          <p:nvSpPr>
            <p:cNvPr id="24586" name="Text Box 7">
              <a:extLst>
                <a:ext uri="{FF2B5EF4-FFF2-40B4-BE49-F238E27FC236}">
                  <a16:creationId xmlns:a16="http://schemas.microsoft.com/office/drawing/2014/main" id="{1FE88D71-9583-DC2E-7005-CCBBA7B83E91}"/>
                </a:ext>
              </a:extLst>
            </p:cNvPr>
            <p:cNvSpPr txBox="1">
              <a:spLocks noChangeArrowheads="1"/>
            </p:cNvSpPr>
            <p:nvPr/>
          </p:nvSpPr>
          <p:spPr bwMode="auto">
            <a:xfrm>
              <a:off x="3050712" y="4484687"/>
              <a:ext cx="1012025" cy="838200"/>
            </a:xfrm>
            <a:prstGeom prst="rect">
              <a:avLst/>
            </a:prstGeom>
            <a:gradFill rotWithShape="1">
              <a:gsLst>
                <a:gs pos="0">
                  <a:schemeClr val="accent2"/>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Web</a:t>
              </a:r>
            </a:p>
            <a:p>
              <a:pPr algn="ctr" eaLnBrk="1" hangingPunct="1"/>
              <a:r>
                <a:rPr lang="de-DE" altLang="en-US" sz="2400" b="1">
                  <a:latin typeface="Calibri" panose="020F0502020204030204" pitchFamily="34" charset="0"/>
                </a:rPr>
                <a:t>Server</a:t>
              </a:r>
            </a:p>
          </p:txBody>
        </p:sp>
        <p:sp>
          <p:nvSpPr>
            <p:cNvPr id="24587" name="Text Box 8">
              <a:extLst>
                <a:ext uri="{FF2B5EF4-FFF2-40B4-BE49-F238E27FC236}">
                  <a16:creationId xmlns:a16="http://schemas.microsoft.com/office/drawing/2014/main" id="{3C338842-E283-9E38-A900-79B59DD7633D}"/>
                </a:ext>
              </a:extLst>
            </p:cNvPr>
            <p:cNvSpPr txBox="1">
              <a:spLocks noChangeArrowheads="1"/>
            </p:cNvSpPr>
            <p:nvPr/>
          </p:nvSpPr>
          <p:spPr bwMode="auto">
            <a:xfrm>
              <a:off x="4270515" y="4503737"/>
              <a:ext cx="2101710" cy="2079977"/>
            </a:xfrm>
            <a:prstGeom prst="rect">
              <a:avLst/>
            </a:prstGeom>
            <a:gradFill rotWithShape="1">
              <a:gsLst>
                <a:gs pos="0">
                  <a:srgbClr val="FFCC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Middleware</a:t>
              </a:r>
            </a:p>
            <a:p>
              <a:pPr algn="ctr" eaLnBrk="1" hangingPunct="1"/>
              <a:r>
                <a:rPr lang="de-DE" altLang="en-US" sz="2400" b="1">
                  <a:latin typeface="Calibri" panose="020F0502020204030204" pitchFamily="34" charset="0"/>
                </a:rPr>
                <a:t>Server</a:t>
              </a:r>
            </a:p>
            <a:p>
              <a:pPr algn="ctr" eaLnBrk="1" hangingPunct="1"/>
              <a:endParaRPr lang="de-DE" altLang="en-US" sz="1600" b="1">
                <a:latin typeface="Calibri" panose="020F0502020204030204" pitchFamily="34" charset="0"/>
              </a:endParaRPr>
            </a:p>
            <a:p>
              <a:pPr algn="ctr" eaLnBrk="1" hangingPunct="1"/>
              <a:endParaRPr lang="de-DE" altLang="en-US" sz="1600" b="1">
                <a:latin typeface="Calibri" panose="020F0502020204030204" pitchFamily="34" charset="0"/>
              </a:endParaRPr>
            </a:p>
          </p:txBody>
        </p:sp>
        <p:sp>
          <p:nvSpPr>
            <p:cNvPr id="24588" name="Text Box 9">
              <a:extLst>
                <a:ext uri="{FF2B5EF4-FFF2-40B4-BE49-F238E27FC236}">
                  <a16:creationId xmlns:a16="http://schemas.microsoft.com/office/drawing/2014/main" id="{17C2C2CE-1594-E031-7D11-67DBA8E8463A}"/>
                </a:ext>
              </a:extLst>
            </p:cNvPr>
            <p:cNvSpPr txBox="1">
              <a:spLocks noChangeArrowheads="1"/>
            </p:cNvSpPr>
            <p:nvPr/>
          </p:nvSpPr>
          <p:spPr bwMode="auto">
            <a:xfrm>
              <a:off x="4248140" y="3352800"/>
              <a:ext cx="2124086" cy="83820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Middle tier business logic</a:t>
              </a:r>
            </a:p>
          </p:txBody>
        </p:sp>
        <p:sp>
          <p:nvSpPr>
            <p:cNvPr id="24589" name="Text Box 12">
              <a:extLst>
                <a:ext uri="{FF2B5EF4-FFF2-40B4-BE49-F238E27FC236}">
                  <a16:creationId xmlns:a16="http://schemas.microsoft.com/office/drawing/2014/main" id="{F76DC2DD-2D77-3123-AA81-66106BDDC89A}"/>
                </a:ext>
              </a:extLst>
            </p:cNvPr>
            <p:cNvSpPr txBox="1">
              <a:spLocks noChangeArrowheads="1"/>
            </p:cNvSpPr>
            <p:nvPr/>
          </p:nvSpPr>
          <p:spPr bwMode="auto">
            <a:xfrm>
              <a:off x="6553200" y="3352800"/>
              <a:ext cx="2122488" cy="838200"/>
            </a:xfrm>
            <a:prstGeom prst="rect">
              <a:avLst/>
            </a:prstGeom>
            <a:gradFill rotWithShape="1">
              <a:gsLst>
                <a:gs pos="0">
                  <a:srgbClr val="CC00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Data tier </a:t>
              </a:r>
            </a:p>
            <a:p>
              <a:pPr algn="ctr" eaLnBrk="1" hangingPunct="1"/>
              <a:r>
                <a:rPr lang="de-DE" altLang="en-US" sz="2400" b="1">
                  <a:latin typeface="Calibri" panose="020F0502020204030204" pitchFamily="34" charset="0"/>
                </a:rPr>
                <a:t>data sources</a:t>
              </a:r>
            </a:p>
          </p:txBody>
        </p:sp>
        <p:sp>
          <p:nvSpPr>
            <p:cNvPr id="24590" name="Rectangle 18">
              <a:extLst>
                <a:ext uri="{FF2B5EF4-FFF2-40B4-BE49-F238E27FC236}">
                  <a16:creationId xmlns:a16="http://schemas.microsoft.com/office/drawing/2014/main" id="{3B08E719-2B63-FE2B-8229-4790AFCE7E90}"/>
                </a:ext>
              </a:extLst>
            </p:cNvPr>
            <p:cNvSpPr>
              <a:spLocks noChangeArrowheads="1"/>
            </p:cNvSpPr>
            <p:nvPr/>
          </p:nvSpPr>
          <p:spPr bwMode="auto">
            <a:xfrm>
              <a:off x="6573977" y="4503737"/>
              <a:ext cx="2101711" cy="654916"/>
            </a:xfrm>
            <a:prstGeom prst="rect">
              <a:avLst/>
            </a:prstGeom>
            <a:gradFill rotWithShape="1">
              <a:gsLst>
                <a:gs pos="0">
                  <a:srgbClr val="FF0000"/>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Databases</a:t>
              </a:r>
            </a:p>
          </p:txBody>
        </p:sp>
        <p:sp>
          <p:nvSpPr>
            <p:cNvPr id="24591" name="Rectangle 20">
              <a:extLst>
                <a:ext uri="{FF2B5EF4-FFF2-40B4-BE49-F238E27FC236}">
                  <a16:creationId xmlns:a16="http://schemas.microsoft.com/office/drawing/2014/main" id="{62A4AB67-900D-39B6-5FA2-BEA22C4C0E97}"/>
                </a:ext>
              </a:extLst>
            </p:cNvPr>
            <p:cNvSpPr>
              <a:spLocks noChangeArrowheads="1"/>
            </p:cNvSpPr>
            <p:nvPr/>
          </p:nvSpPr>
          <p:spPr bwMode="auto">
            <a:xfrm>
              <a:off x="6573977" y="5440362"/>
              <a:ext cx="2101711" cy="654916"/>
            </a:xfrm>
            <a:prstGeom prst="rect">
              <a:avLst/>
            </a:prstGeom>
            <a:gradFill rotWithShape="1">
              <a:gsLst>
                <a:gs pos="0">
                  <a:srgbClr val="FF0000"/>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400" b="1">
                  <a:latin typeface="Calibri" panose="020F0502020204030204" pitchFamily="34" charset="0"/>
                </a:rPr>
                <a:t>Legacy Systems</a:t>
              </a:r>
            </a:p>
          </p:txBody>
        </p:sp>
      </p:grpSp>
      <p:sp>
        <p:nvSpPr>
          <p:cNvPr id="2" name="Slide Number Placeholder 1">
            <a:extLst>
              <a:ext uri="{FF2B5EF4-FFF2-40B4-BE49-F238E27FC236}">
                <a16:creationId xmlns:a16="http://schemas.microsoft.com/office/drawing/2014/main" id="{C2D30879-AC64-9EA1-4553-D8E22C568E73}"/>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04C91D5-5875-32EE-88D9-E34C4ADB4BD7}"/>
              </a:ext>
            </a:extLst>
          </p:cNvPr>
          <p:cNvSpPr>
            <a:spLocks noGrp="1" noChangeArrowheads="1"/>
          </p:cNvSpPr>
          <p:nvPr>
            <p:ph type="title"/>
          </p:nvPr>
        </p:nvSpPr>
        <p:spPr/>
        <p:txBody>
          <a:bodyPr/>
          <a:lstStyle/>
          <a:p>
            <a:pPr eaLnBrk="1" hangingPunct="1"/>
            <a:r>
              <a:rPr lang="de-DE" altLang="en-US" b="1"/>
              <a:t>Middleware I</a:t>
            </a:r>
          </a:p>
        </p:txBody>
      </p:sp>
      <p:sp>
        <p:nvSpPr>
          <p:cNvPr id="25603" name="Rectangle 3">
            <a:extLst>
              <a:ext uri="{FF2B5EF4-FFF2-40B4-BE49-F238E27FC236}">
                <a16:creationId xmlns:a16="http://schemas.microsoft.com/office/drawing/2014/main" id="{D0B50B60-E030-4DA6-3DA2-0006A6D40D01}"/>
              </a:ext>
            </a:extLst>
          </p:cNvPr>
          <p:cNvSpPr>
            <a:spLocks noGrp="1" noChangeArrowheads="1"/>
          </p:cNvSpPr>
          <p:nvPr>
            <p:ph type="body" idx="1"/>
          </p:nvPr>
        </p:nvSpPr>
        <p:spPr/>
        <p:txBody>
          <a:bodyPr/>
          <a:lstStyle/>
          <a:p>
            <a:pPr eaLnBrk="1" hangingPunct="1">
              <a:lnSpc>
                <a:spcPct val="90000"/>
              </a:lnSpc>
            </a:pPr>
            <a:r>
              <a:rPr lang="de-DE" altLang="en-US"/>
              <a:t>Allows communication</a:t>
            </a:r>
          </a:p>
          <a:p>
            <a:pPr lvl="1" eaLnBrk="1" hangingPunct="1">
              <a:lnSpc>
                <a:spcPct val="90000"/>
              </a:lnSpc>
            </a:pPr>
            <a:r>
              <a:rPr lang="de-DE" altLang="en-US"/>
              <a:t>through a standard language</a:t>
            </a:r>
          </a:p>
          <a:p>
            <a:pPr lvl="1" eaLnBrk="1" hangingPunct="1">
              <a:lnSpc>
                <a:spcPct val="90000"/>
              </a:lnSpc>
            </a:pPr>
            <a:r>
              <a:rPr lang="de-DE" altLang="en-US"/>
              <a:t>across different platforms</a:t>
            </a:r>
          </a:p>
          <a:p>
            <a:pPr lvl="1" eaLnBrk="1" hangingPunct="1">
              <a:lnSpc>
                <a:spcPct val="90000"/>
              </a:lnSpc>
            </a:pPr>
            <a:r>
              <a:rPr lang="de-DE" altLang="en-US"/>
              <a:t>between legacy and moderm applications</a:t>
            </a:r>
          </a:p>
          <a:p>
            <a:pPr eaLnBrk="1" hangingPunct="1">
              <a:lnSpc>
                <a:spcPct val="90000"/>
              </a:lnSpc>
            </a:pPr>
            <a:r>
              <a:rPr lang="de-DE" altLang="en-US"/>
              <a:t>Takes care of</a:t>
            </a:r>
          </a:p>
          <a:p>
            <a:pPr lvl="1" eaLnBrk="1" hangingPunct="1">
              <a:lnSpc>
                <a:spcPct val="90000"/>
              </a:lnSpc>
            </a:pPr>
            <a:r>
              <a:rPr lang="de-DE" altLang="en-US"/>
              <a:t>transactions between servers</a:t>
            </a:r>
          </a:p>
          <a:p>
            <a:pPr lvl="1" eaLnBrk="1" hangingPunct="1">
              <a:lnSpc>
                <a:spcPct val="90000"/>
              </a:lnSpc>
            </a:pPr>
            <a:r>
              <a:rPr lang="de-DE" altLang="en-US"/>
              <a:t>data conversion</a:t>
            </a:r>
          </a:p>
          <a:p>
            <a:pPr lvl="1" eaLnBrk="1" hangingPunct="1">
              <a:lnSpc>
                <a:spcPct val="90000"/>
              </a:lnSpc>
            </a:pPr>
            <a:r>
              <a:rPr lang="de-DE" altLang="en-US"/>
              <a:t>authentication</a:t>
            </a:r>
          </a:p>
          <a:p>
            <a:pPr lvl="1" eaLnBrk="1" hangingPunct="1">
              <a:lnSpc>
                <a:spcPct val="90000"/>
              </a:lnSpc>
            </a:pPr>
            <a:r>
              <a:rPr lang="de-DE" altLang="en-US"/>
              <a:t>communications between computers</a:t>
            </a:r>
          </a:p>
        </p:txBody>
      </p:sp>
      <p:sp>
        <p:nvSpPr>
          <p:cNvPr id="2" name="Slide Number Placeholder 1">
            <a:extLst>
              <a:ext uri="{FF2B5EF4-FFF2-40B4-BE49-F238E27FC236}">
                <a16:creationId xmlns:a16="http://schemas.microsoft.com/office/drawing/2014/main" id="{1EC7192D-E02F-2307-4099-5B90169CFF7C}"/>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DFAA715-07FB-3C2F-0EBE-0190F8EA9F4E}"/>
              </a:ext>
            </a:extLst>
          </p:cNvPr>
          <p:cNvSpPr>
            <a:spLocks noGrp="1" noChangeArrowheads="1"/>
          </p:cNvSpPr>
          <p:nvPr>
            <p:ph type="title"/>
          </p:nvPr>
        </p:nvSpPr>
        <p:spPr/>
        <p:txBody>
          <a:bodyPr/>
          <a:lstStyle/>
          <a:p>
            <a:pPr eaLnBrk="1" hangingPunct="1"/>
            <a:r>
              <a:rPr lang="de-DE" altLang="en-US" b="1"/>
              <a:t>Middleware II</a:t>
            </a:r>
          </a:p>
        </p:txBody>
      </p:sp>
      <p:sp>
        <p:nvSpPr>
          <p:cNvPr id="26627" name="Rectangle 3">
            <a:extLst>
              <a:ext uri="{FF2B5EF4-FFF2-40B4-BE49-F238E27FC236}">
                <a16:creationId xmlns:a16="http://schemas.microsoft.com/office/drawing/2014/main" id="{BABE011E-D8BD-9300-78AA-12E2302A31D1}"/>
              </a:ext>
            </a:extLst>
          </p:cNvPr>
          <p:cNvSpPr>
            <a:spLocks noGrp="1" noChangeArrowheads="1"/>
          </p:cNvSpPr>
          <p:nvPr>
            <p:ph type="body" idx="1"/>
          </p:nvPr>
        </p:nvSpPr>
        <p:spPr/>
        <p:txBody>
          <a:bodyPr/>
          <a:lstStyle/>
          <a:p>
            <a:pPr eaLnBrk="1" hangingPunct="1">
              <a:lnSpc>
                <a:spcPct val="90000"/>
              </a:lnSpc>
            </a:pPr>
            <a:r>
              <a:rPr lang="de-DE" altLang="en-US"/>
              <a:t>Provides runtime environment for components in the middle-tier</a:t>
            </a:r>
          </a:p>
          <a:p>
            <a:pPr lvl="1" eaLnBrk="1" hangingPunct="1">
              <a:lnSpc>
                <a:spcPct val="90000"/>
              </a:lnSpc>
            </a:pPr>
            <a:r>
              <a:rPr lang="de-DE" altLang="en-US"/>
              <a:t>Component lifecyle and management</a:t>
            </a:r>
          </a:p>
          <a:p>
            <a:pPr lvl="1" eaLnBrk="1" hangingPunct="1">
              <a:lnSpc>
                <a:spcPct val="90000"/>
              </a:lnSpc>
            </a:pPr>
            <a:r>
              <a:rPr lang="de-DE" altLang="en-US"/>
              <a:t>Transaction, event and security services</a:t>
            </a:r>
          </a:p>
          <a:p>
            <a:pPr lvl="1" eaLnBrk="1" hangingPunct="1">
              <a:lnSpc>
                <a:spcPct val="90000"/>
              </a:lnSpc>
            </a:pPr>
            <a:r>
              <a:rPr lang="de-DE" altLang="en-US"/>
              <a:t>Provides connections to databases, mainframes and legacy systems</a:t>
            </a:r>
          </a:p>
          <a:p>
            <a:pPr eaLnBrk="1" hangingPunct="1">
              <a:lnSpc>
                <a:spcPct val="90000"/>
              </a:lnSpc>
            </a:pPr>
            <a:r>
              <a:rPr lang="de-DE" altLang="en-US"/>
              <a:t>Seperates client-tier from the data source</a:t>
            </a:r>
          </a:p>
          <a:p>
            <a:pPr lvl="1" eaLnBrk="1" hangingPunct="1">
              <a:lnSpc>
                <a:spcPct val="90000"/>
              </a:lnSpc>
            </a:pPr>
            <a:r>
              <a:rPr lang="de-DE" altLang="en-US"/>
              <a:t>Clean seperation of user-interfaces and presentation logic from the data source</a:t>
            </a:r>
          </a:p>
          <a:p>
            <a:pPr lvl="1" eaLnBrk="1" hangingPunct="1">
              <a:lnSpc>
                <a:spcPct val="90000"/>
              </a:lnSpc>
              <a:buFont typeface="Arial" panose="020B0604020202020204" pitchFamily="34" charset="0"/>
              <a:buNone/>
            </a:pPr>
            <a:endParaRPr lang="de-DE" altLang="en-US"/>
          </a:p>
          <a:p>
            <a:pPr lvl="1" eaLnBrk="1" hangingPunct="1">
              <a:lnSpc>
                <a:spcPct val="90000"/>
              </a:lnSpc>
            </a:pPr>
            <a:endParaRPr lang="de-DE" altLang="en-US"/>
          </a:p>
        </p:txBody>
      </p:sp>
      <p:sp>
        <p:nvSpPr>
          <p:cNvPr id="2" name="Slide Number Placeholder 1">
            <a:extLst>
              <a:ext uri="{FF2B5EF4-FFF2-40B4-BE49-F238E27FC236}">
                <a16:creationId xmlns:a16="http://schemas.microsoft.com/office/drawing/2014/main" id="{CBF4E009-E819-E7D0-20D8-2C4E219A0C70}"/>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DCAE3F-2062-3832-30AB-C8F1FE5AE6C3}"/>
              </a:ext>
            </a:extLst>
          </p:cNvPr>
          <p:cNvSpPr>
            <a:spLocks noGrp="1" noChangeArrowheads="1"/>
          </p:cNvSpPr>
          <p:nvPr>
            <p:ph type="title"/>
          </p:nvPr>
        </p:nvSpPr>
        <p:spPr/>
        <p:txBody>
          <a:bodyPr/>
          <a:lstStyle/>
          <a:p>
            <a:pPr eaLnBrk="1" hangingPunct="1"/>
            <a:r>
              <a:rPr lang="de-DE" altLang="en-US" b="1"/>
              <a:t>Middleware III</a:t>
            </a:r>
          </a:p>
        </p:txBody>
      </p:sp>
      <p:sp>
        <p:nvSpPr>
          <p:cNvPr id="27651" name="Rectangle 3">
            <a:extLst>
              <a:ext uri="{FF2B5EF4-FFF2-40B4-BE49-F238E27FC236}">
                <a16:creationId xmlns:a16="http://schemas.microsoft.com/office/drawing/2014/main" id="{74BA12B4-0BCC-6EF6-110D-20E588B88881}"/>
              </a:ext>
            </a:extLst>
          </p:cNvPr>
          <p:cNvSpPr>
            <a:spLocks noGrp="1" noChangeArrowheads="1"/>
          </p:cNvSpPr>
          <p:nvPr>
            <p:ph type="body" idx="1"/>
          </p:nvPr>
        </p:nvSpPr>
        <p:spPr/>
        <p:txBody>
          <a:bodyPr/>
          <a:lstStyle/>
          <a:p>
            <a:pPr eaLnBrk="1" hangingPunct="1"/>
            <a:r>
              <a:rPr lang="de-DE" altLang="en-US" u="sng"/>
              <a:t>Main use today</a:t>
            </a:r>
            <a:r>
              <a:rPr lang="de-DE" altLang="en-US"/>
              <a:t>: Legacy wrapping for thin client architectures</a:t>
            </a:r>
          </a:p>
        </p:txBody>
      </p:sp>
      <p:sp>
        <p:nvSpPr>
          <p:cNvPr id="27652" name="Text Box 9">
            <a:extLst>
              <a:ext uri="{FF2B5EF4-FFF2-40B4-BE49-F238E27FC236}">
                <a16:creationId xmlns:a16="http://schemas.microsoft.com/office/drawing/2014/main" id="{F4885C9F-3654-DFF7-92DE-237A8488B8A8}"/>
              </a:ext>
            </a:extLst>
          </p:cNvPr>
          <p:cNvSpPr txBox="1">
            <a:spLocks noChangeArrowheads="1"/>
          </p:cNvSpPr>
          <p:nvPr/>
        </p:nvSpPr>
        <p:spPr bwMode="auto">
          <a:xfrm>
            <a:off x="2351089" y="1995747"/>
            <a:ext cx="2232025" cy="1200150"/>
          </a:xfrm>
          <a:prstGeom prst="rect">
            <a:avLst/>
          </a:prstGeom>
          <a:gradFill rotWithShape="1">
            <a:gsLst>
              <a:gs pos="0">
                <a:srgbClr val="008000"/>
              </a:gs>
              <a:gs pos="100000">
                <a:srgbClr val="FFFFFF"/>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User interfaces</a:t>
            </a:r>
          </a:p>
          <a:p>
            <a:pPr algn="ctr" eaLnBrk="1" hangingPunct="1"/>
            <a:endParaRPr lang="de-DE" altLang="en-US" sz="2400" b="1">
              <a:latin typeface="Calibri" panose="020F0502020204030204" pitchFamily="34" charset="0"/>
            </a:endParaRPr>
          </a:p>
        </p:txBody>
      </p:sp>
      <p:sp>
        <p:nvSpPr>
          <p:cNvPr id="27653" name="Text Box 12">
            <a:extLst>
              <a:ext uri="{FF2B5EF4-FFF2-40B4-BE49-F238E27FC236}">
                <a16:creationId xmlns:a16="http://schemas.microsoft.com/office/drawing/2014/main" id="{DD4C2058-0015-9D13-F42D-06AD11B1DBA6}"/>
              </a:ext>
            </a:extLst>
          </p:cNvPr>
          <p:cNvSpPr txBox="1">
            <a:spLocks noChangeArrowheads="1"/>
          </p:cNvSpPr>
          <p:nvPr/>
        </p:nvSpPr>
        <p:spPr bwMode="auto">
          <a:xfrm>
            <a:off x="2351089" y="3310197"/>
            <a:ext cx="2232025" cy="1200150"/>
          </a:xfrm>
          <a:prstGeom prst="rect">
            <a:avLst/>
          </a:prstGeom>
          <a:gradFill rotWithShape="1">
            <a:gsLst>
              <a:gs pos="0">
                <a:srgbClr val="FFCC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Business logic</a:t>
            </a:r>
          </a:p>
          <a:p>
            <a:pPr algn="ctr" eaLnBrk="1" hangingPunct="1"/>
            <a:endParaRPr lang="de-DE" altLang="en-US" sz="2400" b="1">
              <a:latin typeface="Calibri" panose="020F0502020204030204" pitchFamily="34" charset="0"/>
            </a:endParaRPr>
          </a:p>
        </p:txBody>
      </p:sp>
      <p:sp>
        <p:nvSpPr>
          <p:cNvPr id="27654" name="Text Box 15">
            <a:extLst>
              <a:ext uri="{FF2B5EF4-FFF2-40B4-BE49-F238E27FC236}">
                <a16:creationId xmlns:a16="http://schemas.microsoft.com/office/drawing/2014/main" id="{47A11DB7-501A-C7A6-DB46-F7C2DF88E171}"/>
              </a:ext>
            </a:extLst>
          </p:cNvPr>
          <p:cNvSpPr txBox="1">
            <a:spLocks noChangeArrowheads="1"/>
          </p:cNvSpPr>
          <p:nvPr/>
        </p:nvSpPr>
        <p:spPr bwMode="auto">
          <a:xfrm>
            <a:off x="2351089" y="4605597"/>
            <a:ext cx="2232025" cy="1200150"/>
          </a:xfrm>
          <a:prstGeom prst="rect">
            <a:avLst/>
          </a:prstGeom>
          <a:gradFill rotWithShape="1">
            <a:gsLst>
              <a:gs pos="0">
                <a:srgbClr val="CC0000"/>
              </a:gs>
              <a:gs pos="100000">
                <a:schemeClr val="bg1"/>
              </a:gs>
            </a:gsLst>
            <a:lin ang="5400000" scaled="1"/>
          </a:gra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de-DE" altLang="en-US" sz="2400" b="1">
              <a:latin typeface="Calibri" panose="020F0502020204030204" pitchFamily="34" charset="0"/>
            </a:endParaRPr>
          </a:p>
          <a:p>
            <a:pPr algn="ctr" eaLnBrk="1" hangingPunct="1"/>
            <a:r>
              <a:rPr lang="de-DE" altLang="en-US" sz="2400" b="1">
                <a:latin typeface="Calibri" panose="020F0502020204030204" pitchFamily="34" charset="0"/>
              </a:rPr>
              <a:t>Data sources</a:t>
            </a:r>
          </a:p>
          <a:p>
            <a:pPr algn="ctr" eaLnBrk="1" hangingPunct="1"/>
            <a:endParaRPr lang="de-DE" altLang="en-US" sz="2400" b="1">
              <a:latin typeface="Calibri" panose="020F0502020204030204" pitchFamily="34" charset="0"/>
            </a:endParaRPr>
          </a:p>
        </p:txBody>
      </p:sp>
      <p:sp>
        <p:nvSpPr>
          <p:cNvPr id="27655" name="Text Box 16">
            <a:extLst>
              <a:ext uri="{FF2B5EF4-FFF2-40B4-BE49-F238E27FC236}">
                <a16:creationId xmlns:a16="http://schemas.microsoft.com/office/drawing/2014/main" id="{084E2E3B-E98E-02EF-732A-4C4DD19858F9}"/>
              </a:ext>
            </a:extLst>
          </p:cNvPr>
          <p:cNvSpPr txBox="1">
            <a:spLocks noChangeArrowheads="1"/>
          </p:cNvSpPr>
          <p:nvPr/>
        </p:nvSpPr>
        <p:spPr bwMode="auto">
          <a:xfrm>
            <a:off x="4778375" y="2376748"/>
            <a:ext cx="5138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Client-tier (GUI applications, browsers)</a:t>
            </a:r>
          </a:p>
        </p:txBody>
      </p:sp>
      <p:sp>
        <p:nvSpPr>
          <p:cNvPr id="27656" name="Text Box 17">
            <a:extLst>
              <a:ext uri="{FF2B5EF4-FFF2-40B4-BE49-F238E27FC236}">
                <a16:creationId xmlns:a16="http://schemas.microsoft.com/office/drawing/2014/main" id="{58537834-6E95-6C23-51F6-4BFAEE825A48}"/>
              </a:ext>
            </a:extLst>
          </p:cNvPr>
          <p:cNvSpPr txBox="1">
            <a:spLocks noChangeArrowheads="1"/>
          </p:cNvSpPr>
          <p:nvPr/>
        </p:nvSpPr>
        <p:spPr bwMode="auto">
          <a:xfrm>
            <a:off x="4795838" y="3592773"/>
            <a:ext cx="5116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Middle-tier (CORBA/EJB/COM server)</a:t>
            </a:r>
          </a:p>
        </p:txBody>
      </p:sp>
      <p:sp>
        <p:nvSpPr>
          <p:cNvPr id="27657" name="Text Box 18">
            <a:extLst>
              <a:ext uri="{FF2B5EF4-FFF2-40B4-BE49-F238E27FC236}">
                <a16:creationId xmlns:a16="http://schemas.microsoft.com/office/drawing/2014/main" id="{DBB7BD6D-CCB7-6522-54A8-4B199DE43DCF}"/>
              </a:ext>
            </a:extLst>
          </p:cNvPr>
          <p:cNvSpPr txBox="1">
            <a:spLocks noChangeArrowheads="1"/>
          </p:cNvSpPr>
          <p:nvPr/>
        </p:nvSpPr>
        <p:spPr bwMode="auto">
          <a:xfrm>
            <a:off x="4799014" y="4967548"/>
            <a:ext cx="454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en-US" sz="2400" b="1">
                <a:latin typeface="Calibri" panose="020F0502020204030204" pitchFamily="34" charset="0"/>
              </a:rPr>
              <a:t>Data-tier (databases, mainframes)</a:t>
            </a:r>
          </a:p>
        </p:txBody>
      </p:sp>
      <p:sp>
        <p:nvSpPr>
          <p:cNvPr id="2" name="Slide Number Placeholder 1">
            <a:extLst>
              <a:ext uri="{FF2B5EF4-FFF2-40B4-BE49-F238E27FC236}">
                <a16:creationId xmlns:a16="http://schemas.microsoft.com/office/drawing/2014/main" id="{5480C837-7397-EAA0-B920-0643D2AB76E1}"/>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A9F2CED-09F3-D4A7-BE95-4D35EF0FC616}"/>
              </a:ext>
            </a:extLst>
          </p:cNvPr>
          <p:cNvSpPr>
            <a:spLocks noGrp="1" noChangeArrowheads="1"/>
          </p:cNvSpPr>
          <p:nvPr>
            <p:ph type="title"/>
          </p:nvPr>
        </p:nvSpPr>
        <p:spPr/>
        <p:txBody>
          <a:bodyPr/>
          <a:lstStyle/>
          <a:p>
            <a:pPr eaLnBrk="1" hangingPunct="1"/>
            <a:r>
              <a:rPr lang="de-DE" altLang="en-US" b="1"/>
              <a:t>Importance of EAI</a:t>
            </a:r>
          </a:p>
        </p:txBody>
      </p:sp>
      <p:sp>
        <p:nvSpPr>
          <p:cNvPr id="28675" name="Rectangle 3">
            <a:extLst>
              <a:ext uri="{FF2B5EF4-FFF2-40B4-BE49-F238E27FC236}">
                <a16:creationId xmlns:a16="http://schemas.microsoft.com/office/drawing/2014/main" id="{CCC45885-9779-9945-574F-2C83CF8EE1F2}"/>
              </a:ext>
            </a:extLst>
          </p:cNvPr>
          <p:cNvSpPr>
            <a:spLocks noGrp="1" noChangeArrowheads="1"/>
          </p:cNvSpPr>
          <p:nvPr>
            <p:ph type="body" idx="1"/>
          </p:nvPr>
        </p:nvSpPr>
        <p:spPr/>
        <p:txBody>
          <a:bodyPr/>
          <a:lstStyle/>
          <a:p>
            <a:pPr eaLnBrk="1" hangingPunct="1"/>
            <a:r>
              <a:rPr lang="de-DE" altLang="en-US" dirty="0"/>
              <a:t>A step forward in the evolution of middleware</a:t>
            </a:r>
          </a:p>
          <a:p>
            <a:pPr eaLnBrk="1" hangingPunct="1"/>
            <a:r>
              <a:rPr lang="de-DE" altLang="en-US" dirty="0"/>
              <a:t>Integrates applications and enterprise data sources so that they can easily share business processes and data.</a:t>
            </a:r>
          </a:p>
          <a:p>
            <a:pPr eaLnBrk="1" hangingPunct="1"/>
            <a:r>
              <a:rPr lang="de-DE" altLang="en-US" dirty="0"/>
              <a:t>Integration is done without significant changes of applications and data sources.</a:t>
            </a:r>
          </a:p>
          <a:p>
            <a:pPr eaLnBrk="1" hangingPunct="1"/>
            <a:r>
              <a:rPr lang="en-US" altLang="en-US" dirty="0"/>
              <a:t>Vendor independence:  Rules of specific business applications or business policies need not be re-implemented even if one of the business applications is replaced with a different vendor’s application</a:t>
            </a:r>
          </a:p>
          <a:p>
            <a:pPr eaLnBrk="1" hangingPunct="1"/>
            <a:r>
              <a:rPr lang="en-US" altLang="en-US" dirty="0"/>
              <a:t>Data integration: Ensures consistent information in multiple systems</a:t>
            </a:r>
          </a:p>
          <a:p>
            <a:pPr eaLnBrk="1" hangingPunct="1"/>
            <a:r>
              <a:rPr lang="en-US" altLang="en-US" dirty="0"/>
              <a:t>Common facade: Users need not learn different software applications because it provides a compatible software application access interface</a:t>
            </a:r>
            <a:endParaRPr lang="de-DE" altLang="en-US" dirty="0"/>
          </a:p>
        </p:txBody>
      </p:sp>
      <p:sp>
        <p:nvSpPr>
          <p:cNvPr id="2" name="Slide Number Placeholder 1">
            <a:extLst>
              <a:ext uri="{FF2B5EF4-FFF2-40B4-BE49-F238E27FC236}">
                <a16:creationId xmlns:a16="http://schemas.microsoft.com/office/drawing/2014/main" id="{D1195C5B-E667-AD79-A374-974C667A797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6">
            <a:extLst>
              <a:ext uri="{FF2B5EF4-FFF2-40B4-BE49-F238E27FC236}">
                <a16:creationId xmlns:a16="http://schemas.microsoft.com/office/drawing/2014/main" id="{287E2699-28BF-177F-245F-54135639B5F7}"/>
              </a:ext>
            </a:extLst>
          </p:cNvPr>
          <p:cNvGrpSpPr>
            <a:grpSpLocks/>
          </p:cNvGrpSpPr>
          <p:nvPr/>
        </p:nvGrpSpPr>
        <p:grpSpPr bwMode="auto">
          <a:xfrm>
            <a:off x="2351088" y="765176"/>
            <a:ext cx="7345362" cy="5254625"/>
            <a:chOff x="827088" y="765175"/>
            <a:chExt cx="7345362" cy="5254625"/>
          </a:xfrm>
        </p:grpSpPr>
        <p:sp>
          <p:nvSpPr>
            <p:cNvPr id="29699" name="AutoShape 3">
              <a:extLst>
                <a:ext uri="{FF2B5EF4-FFF2-40B4-BE49-F238E27FC236}">
                  <a16:creationId xmlns:a16="http://schemas.microsoft.com/office/drawing/2014/main" id="{1E246721-91CB-7A3E-AAF6-6AC7A8C54047}"/>
                </a:ext>
              </a:extLst>
            </p:cNvPr>
            <p:cNvSpPr>
              <a:spLocks noChangeArrowheads="1"/>
            </p:cNvSpPr>
            <p:nvPr/>
          </p:nvSpPr>
          <p:spPr bwMode="auto">
            <a:xfrm>
              <a:off x="2195513" y="836613"/>
              <a:ext cx="1223962" cy="1223962"/>
            </a:xfrm>
            <a:prstGeom prst="octagon">
              <a:avLst>
                <a:gd name="adj" fmla="val 29287"/>
              </a:avLst>
            </a:prstGeom>
            <a:gradFill rotWithShape="1">
              <a:gsLst>
                <a:gs pos="0">
                  <a:srgbClr val="FF0066"/>
                </a:gs>
                <a:gs pos="100000">
                  <a:srgbClr val="76002F"/>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0" name="AutoShape 4">
              <a:extLst>
                <a:ext uri="{FF2B5EF4-FFF2-40B4-BE49-F238E27FC236}">
                  <a16:creationId xmlns:a16="http://schemas.microsoft.com/office/drawing/2014/main" id="{46C3ED7F-7740-5600-4541-CF2BA48E7C15}"/>
                </a:ext>
              </a:extLst>
            </p:cNvPr>
            <p:cNvSpPr>
              <a:spLocks noChangeArrowheads="1"/>
            </p:cNvSpPr>
            <p:nvPr/>
          </p:nvSpPr>
          <p:spPr bwMode="auto">
            <a:xfrm rot="2655356">
              <a:off x="5075238" y="4364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1" name="AutoShape 5">
              <a:extLst>
                <a:ext uri="{FF2B5EF4-FFF2-40B4-BE49-F238E27FC236}">
                  <a16:creationId xmlns:a16="http://schemas.microsoft.com/office/drawing/2014/main" id="{6F6EFE6E-F4A6-7B04-6B75-A76AF24671F2}"/>
                </a:ext>
              </a:extLst>
            </p:cNvPr>
            <p:cNvSpPr>
              <a:spLocks noChangeArrowheads="1"/>
            </p:cNvSpPr>
            <p:nvPr/>
          </p:nvSpPr>
          <p:spPr bwMode="auto">
            <a:xfrm>
              <a:off x="827088" y="2779713"/>
              <a:ext cx="1223962" cy="1223962"/>
            </a:xfrm>
            <a:prstGeom prst="octagon">
              <a:avLst>
                <a:gd name="adj" fmla="val 29287"/>
              </a:avLst>
            </a:prstGeom>
            <a:gradFill rotWithShape="1">
              <a:gsLst>
                <a:gs pos="0">
                  <a:srgbClr val="0000FF"/>
                </a:gs>
                <a:gs pos="100000">
                  <a:srgbClr val="0000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solidFill>
                    <a:schemeClr val="bg1"/>
                  </a:solidFill>
                  <a:latin typeface="Candara" panose="020E0502030303020204" pitchFamily="34" charset="0"/>
                </a:rPr>
                <a:t>Middleware</a:t>
              </a:r>
            </a:p>
          </p:txBody>
        </p:sp>
        <p:sp>
          <p:nvSpPr>
            <p:cNvPr id="29702" name="AutoShape 6">
              <a:extLst>
                <a:ext uri="{FF2B5EF4-FFF2-40B4-BE49-F238E27FC236}">
                  <a16:creationId xmlns:a16="http://schemas.microsoft.com/office/drawing/2014/main" id="{1F648DB8-3C15-9230-18F6-CC4FF7997F20}"/>
                </a:ext>
              </a:extLst>
            </p:cNvPr>
            <p:cNvSpPr>
              <a:spLocks noChangeArrowheads="1"/>
            </p:cNvSpPr>
            <p:nvPr/>
          </p:nvSpPr>
          <p:spPr bwMode="auto">
            <a:xfrm>
              <a:off x="5795963" y="4795838"/>
              <a:ext cx="1223962" cy="1223962"/>
            </a:xfrm>
            <a:prstGeom prst="octagon">
              <a:avLst>
                <a:gd name="adj" fmla="val 29287"/>
              </a:avLst>
            </a:prstGeom>
            <a:gradFill rotWithShape="1">
              <a:gsLst>
                <a:gs pos="0">
                  <a:srgbClr val="00FFCC"/>
                </a:gs>
                <a:gs pos="100000">
                  <a:srgbClr val="00765E"/>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3" name="AutoShape 7">
              <a:extLst>
                <a:ext uri="{FF2B5EF4-FFF2-40B4-BE49-F238E27FC236}">
                  <a16:creationId xmlns:a16="http://schemas.microsoft.com/office/drawing/2014/main" id="{09E3C319-E91A-B8D7-92FD-8738FC9B3D01}"/>
                </a:ext>
              </a:extLst>
            </p:cNvPr>
            <p:cNvSpPr>
              <a:spLocks noChangeArrowheads="1"/>
            </p:cNvSpPr>
            <p:nvPr/>
          </p:nvSpPr>
          <p:spPr bwMode="auto">
            <a:xfrm>
              <a:off x="6948488" y="2852738"/>
              <a:ext cx="1223962" cy="1223962"/>
            </a:xfrm>
            <a:prstGeom prst="octagon">
              <a:avLst>
                <a:gd name="adj" fmla="val 29287"/>
              </a:avLst>
            </a:prstGeom>
            <a:gradFill rotWithShape="1">
              <a:gsLst>
                <a:gs pos="0">
                  <a:srgbClr val="FFFF00"/>
                </a:gs>
                <a:gs pos="100000">
                  <a:srgbClr val="7676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latin typeface="Candara" panose="020E0502030303020204" pitchFamily="34" charset="0"/>
                </a:rPr>
                <a:t>Middleware</a:t>
              </a:r>
            </a:p>
          </p:txBody>
        </p:sp>
        <p:sp>
          <p:nvSpPr>
            <p:cNvPr id="29704" name="AutoShape 8">
              <a:extLst>
                <a:ext uri="{FF2B5EF4-FFF2-40B4-BE49-F238E27FC236}">
                  <a16:creationId xmlns:a16="http://schemas.microsoft.com/office/drawing/2014/main" id="{14B36D9E-95D1-36C9-E125-F1631C254AA7}"/>
                </a:ext>
              </a:extLst>
            </p:cNvPr>
            <p:cNvSpPr>
              <a:spLocks noChangeArrowheads="1"/>
            </p:cNvSpPr>
            <p:nvPr/>
          </p:nvSpPr>
          <p:spPr bwMode="auto">
            <a:xfrm>
              <a:off x="2051050" y="4795838"/>
              <a:ext cx="1223963" cy="1223962"/>
            </a:xfrm>
            <a:prstGeom prst="octagon">
              <a:avLst>
                <a:gd name="adj" fmla="val 29287"/>
              </a:avLst>
            </a:prstGeom>
            <a:gradFill rotWithShape="1">
              <a:gsLst>
                <a:gs pos="0">
                  <a:srgbClr val="FF0000"/>
                </a:gs>
                <a:gs pos="100000">
                  <a:srgbClr val="760000"/>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latin typeface="Candara" panose="020E0502030303020204" pitchFamily="34" charset="0"/>
                </a:rPr>
                <a:t>Middleware</a:t>
              </a:r>
            </a:p>
          </p:txBody>
        </p:sp>
        <p:sp>
          <p:nvSpPr>
            <p:cNvPr id="29705" name="Oval 9">
              <a:extLst>
                <a:ext uri="{FF2B5EF4-FFF2-40B4-BE49-F238E27FC236}">
                  <a16:creationId xmlns:a16="http://schemas.microsoft.com/office/drawing/2014/main" id="{C96E7FBA-63CB-9B7F-E7BD-8C22AB18B37D}"/>
                </a:ext>
              </a:extLst>
            </p:cNvPr>
            <p:cNvSpPr>
              <a:spLocks noChangeArrowheads="1"/>
            </p:cNvSpPr>
            <p:nvPr/>
          </p:nvSpPr>
          <p:spPr bwMode="auto">
            <a:xfrm>
              <a:off x="3706813" y="2708275"/>
              <a:ext cx="1511300" cy="1511300"/>
            </a:xfrm>
            <a:prstGeom prst="ellipse">
              <a:avLst/>
            </a:prstGeom>
            <a:gradFill rotWithShape="1">
              <a:gsLst>
                <a:gs pos="0">
                  <a:srgbClr val="00FF00"/>
                </a:gs>
                <a:gs pos="100000">
                  <a:srgbClr val="007600"/>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4800" b="1">
                  <a:latin typeface="Candara" panose="020E0502030303020204" pitchFamily="34" charset="0"/>
                </a:rPr>
                <a:t>EAI</a:t>
              </a:r>
            </a:p>
          </p:txBody>
        </p:sp>
        <p:sp>
          <p:nvSpPr>
            <p:cNvPr id="29706" name="AutoShape 10">
              <a:extLst>
                <a:ext uri="{FF2B5EF4-FFF2-40B4-BE49-F238E27FC236}">
                  <a16:creationId xmlns:a16="http://schemas.microsoft.com/office/drawing/2014/main" id="{45910B35-8500-51BF-D117-8BBBE47C850E}"/>
                </a:ext>
              </a:extLst>
            </p:cNvPr>
            <p:cNvSpPr>
              <a:spLocks noChangeArrowheads="1"/>
            </p:cNvSpPr>
            <p:nvPr/>
          </p:nvSpPr>
          <p:spPr bwMode="auto">
            <a:xfrm rot="8100000">
              <a:off x="3059113" y="4364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7" name="AutoShape 11">
              <a:extLst>
                <a:ext uri="{FF2B5EF4-FFF2-40B4-BE49-F238E27FC236}">
                  <a16:creationId xmlns:a16="http://schemas.microsoft.com/office/drawing/2014/main" id="{B34652CD-F671-E981-89C3-EAF150EECA76}"/>
                </a:ext>
              </a:extLst>
            </p:cNvPr>
            <p:cNvSpPr>
              <a:spLocks noChangeArrowheads="1"/>
            </p:cNvSpPr>
            <p:nvPr/>
          </p:nvSpPr>
          <p:spPr bwMode="auto">
            <a:xfrm rot="2700000">
              <a:off x="3232151" y="2176462"/>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8" name="AutoShape 12">
              <a:extLst>
                <a:ext uri="{FF2B5EF4-FFF2-40B4-BE49-F238E27FC236}">
                  <a16:creationId xmlns:a16="http://schemas.microsoft.com/office/drawing/2014/main" id="{9FC3FC61-E1D6-98AA-D377-156DFBA66A2F}"/>
                </a:ext>
              </a:extLst>
            </p:cNvPr>
            <p:cNvSpPr>
              <a:spLocks noChangeArrowheads="1"/>
            </p:cNvSpPr>
            <p:nvPr/>
          </p:nvSpPr>
          <p:spPr bwMode="auto">
            <a:xfrm>
              <a:off x="5651500" y="3286125"/>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09" name="AutoShape 13">
              <a:extLst>
                <a:ext uri="{FF2B5EF4-FFF2-40B4-BE49-F238E27FC236}">
                  <a16:creationId xmlns:a16="http://schemas.microsoft.com/office/drawing/2014/main" id="{9055D021-5EBB-E8E5-83C4-D5B1CA4449AC}"/>
                </a:ext>
              </a:extLst>
            </p:cNvPr>
            <p:cNvSpPr>
              <a:spLocks noChangeArrowheads="1"/>
            </p:cNvSpPr>
            <p:nvPr/>
          </p:nvSpPr>
          <p:spPr bwMode="auto">
            <a:xfrm>
              <a:off x="2513013" y="3255963"/>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sp>
          <p:nvSpPr>
            <p:cNvPr id="29710" name="AutoShape 14">
              <a:extLst>
                <a:ext uri="{FF2B5EF4-FFF2-40B4-BE49-F238E27FC236}">
                  <a16:creationId xmlns:a16="http://schemas.microsoft.com/office/drawing/2014/main" id="{5F8D247C-CB36-F391-EBCF-C7A9BD1826F1}"/>
                </a:ext>
              </a:extLst>
            </p:cNvPr>
            <p:cNvSpPr>
              <a:spLocks noChangeArrowheads="1"/>
            </p:cNvSpPr>
            <p:nvPr/>
          </p:nvSpPr>
          <p:spPr bwMode="auto">
            <a:xfrm>
              <a:off x="5795963" y="765175"/>
              <a:ext cx="1223962" cy="1223963"/>
            </a:xfrm>
            <a:prstGeom prst="octagon">
              <a:avLst>
                <a:gd name="adj" fmla="val 29287"/>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dirty="0">
                  <a:latin typeface="Candara" panose="020E0502030303020204" pitchFamily="34" charset="0"/>
                </a:rPr>
                <a:t>Middleware</a:t>
              </a:r>
            </a:p>
          </p:txBody>
        </p:sp>
        <p:sp>
          <p:nvSpPr>
            <p:cNvPr id="29711" name="AutoShape 15">
              <a:extLst>
                <a:ext uri="{FF2B5EF4-FFF2-40B4-BE49-F238E27FC236}">
                  <a16:creationId xmlns:a16="http://schemas.microsoft.com/office/drawing/2014/main" id="{5293F8E7-8DE4-D086-7D19-BD90F9F39427}"/>
                </a:ext>
              </a:extLst>
            </p:cNvPr>
            <p:cNvSpPr>
              <a:spLocks noChangeArrowheads="1"/>
            </p:cNvSpPr>
            <p:nvPr/>
          </p:nvSpPr>
          <p:spPr bwMode="auto">
            <a:xfrm rot="8100000">
              <a:off x="5003800" y="2205038"/>
              <a:ext cx="863600" cy="346075"/>
            </a:xfrm>
            <a:prstGeom prst="leftRightArrow">
              <a:avLst>
                <a:gd name="adj1" fmla="val 50000"/>
                <a:gd name="adj2" fmla="val 49908"/>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4384D8F5-A080-084F-8FD4-E2006F427CD4}"/>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29</a:t>
            </a:fld>
            <a:endParaRPr lang="en-US" dirty="0">
              <a:latin typeface="Candara" panose="020E05020303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35AAB30F-2C7E-E528-A699-4D15F0C21102}"/>
              </a:ext>
            </a:extLst>
          </p:cNvPr>
          <p:cNvSpPr>
            <a:spLocks noChangeArrowheads="1"/>
          </p:cNvSpPr>
          <p:nvPr/>
        </p:nvSpPr>
        <p:spPr bwMode="auto">
          <a:xfrm>
            <a:off x="5016501" y="83661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ERP System</a:t>
            </a:r>
          </a:p>
        </p:txBody>
      </p:sp>
      <p:sp>
        <p:nvSpPr>
          <p:cNvPr id="30723" name="Rectangle 6">
            <a:extLst>
              <a:ext uri="{FF2B5EF4-FFF2-40B4-BE49-F238E27FC236}">
                <a16:creationId xmlns:a16="http://schemas.microsoft.com/office/drawing/2014/main" id="{8D6D0735-F378-1532-5BB8-4492A7E1D0C0}"/>
              </a:ext>
            </a:extLst>
          </p:cNvPr>
          <p:cNvSpPr>
            <a:spLocks noChangeArrowheads="1"/>
          </p:cNvSpPr>
          <p:nvPr/>
        </p:nvSpPr>
        <p:spPr bwMode="auto">
          <a:xfrm>
            <a:off x="7896226" y="422116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Legacy System</a:t>
            </a:r>
          </a:p>
        </p:txBody>
      </p:sp>
      <p:sp>
        <p:nvSpPr>
          <p:cNvPr id="30724" name="Rectangle 7">
            <a:extLst>
              <a:ext uri="{FF2B5EF4-FFF2-40B4-BE49-F238E27FC236}">
                <a16:creationId xmlns:a16="http://schemas.microsoft.com/office/drawing/2014/main" id="{B9977206-3F31-08EB-3304-1BBE37C39CEC}"/>
              </a:ext>
            </a:extLst>
          </p:cNvPr>
          <p:cNvSpPr>
            <a:spLocks noChangeArrowheads="1"/>
          </p:cNvSpPr>
          <p:nvPr/>
        </p:nvSpPr>
        <p:spPr bwMode="auto">
          <a:xfrm>
            <a:off x="7896226" y="2997200"/>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Databases</a:t>
            </a:r>
          </a:p>
        </p:txBody>
      </p:sp>
      <p:sp>
        <p:nvSpPr>
          <p:cNvPr id="30725" name="Rectangle 8">
            <a:extLst>
              <a:ext uri="{FF2B5EF4-FFF2-40B4-BE49-F238E27FC236}">
                <a16:creationId xmlns:a16="http://schemas.microsoft.com/office/drawing/2014/main" id="{7789C270-1A50-68B6-5E49-47EE5F83B72F}"/>
              </a:ext>
            </a:extLst>
          </p:cNvPr>
          <p:cNvSpPr>
            <a:spLocks noChangeArrowheads="1"/>
          </p:cNvSpPr>
          <p:nvPr/>
        </p:nvSpPr>
        <p:spPr bwMode="auto">
          <a:xfrm>
            <a:off x="7896226" y="184467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CRM System</a:t>
            </a:r>
          </a:p>
        </p:txBody>
      </p:sp>
      <p:sp>
        <p:nvSpPr>
          <p:cNvPr id="30726" name="Rectangle 9">
            <a:extLst>
              <a:ext uri="{FF2B5EF4-FFF2-40B4-BE49-F238E27FC236}">
                <a16:creationId xmlns:a16="http://schemas.microsoft.com/office/drawing/2014/main" id="{497FA093-31F9-BC0F-3EE3-3FCC3CA5D311}"/>
              </a:ext>
            </a:extLst>
          </p:cNvPr>
          <p:cNvSpPr>
            <a:spLocks noChangeArrowheads="1"/>
          </p:cNvSpPr>
          <p:nvPr/>
        </p:nvSpPr>
        <p:spPr bwMode="auto">
          <a:xfrm>
            <a:off x="2135189" y="2997200"/>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Enterprise Portal</a:t>
            </a:r>
          </a:p>
          <a:p>
            <a:pPr algn="ctr" eaLnBrk="1" hangingPunct="1"/>
            <a:r>
              <a:rPr lang="de-DE" altLang="en-US" sz="2200" b="1">
                <a:latin typeface="Candara" panose="020E0502030303020204" pitchFamily="34" charset="0"/>
              </a:rPr>
              <a:t>Application</a:t>
            </a:r>
          </a:p>
        </p:txBody>
      </p:sp>
      <p:sp>
        <p:nvSpPr>
          <p:cNvPr id="30727" name="Rectangle 10">
            <a:extLst>
              <a:ext uri="{FF2B5EF4-FFF2-40B4-BE49-F238E27FC236}">
                <a16:creationId xmlns:a16="http://schemas.microsoft.com/office/drawing/2014/main" id="{8740EEB4-EDFC-FBC8-5948-6953CEBD537E}"/>
              </a:ext>
            </a:extLst>
          </p:cNvPr>
          <p:cNvSpPr>
            <a:spLocks noChangeArrowheads="1"/>
          </p:cNvSpPr>
          <p:nvPr/>
        </p:nvSpPr>
        <p:spPr bwMode="auto">
          <a:xfrm>
            <a:off x="2135189" y="4221164"/>
            <a:ext cx="2232025" cy="649287"/>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Financial System</a:t>
            </a:r>
          </a:p>
        </p:txBody>
      </p:sp>
      <p:sp>
        <p:nvSpPr>
          <p:cNvPr id="30728" name="Rectangle 11">
            <a:extLst>
              <a:ext uri="{FF2B5EF4-FFF2-40B4-BE49-F238E27FC236}">
                <a16:creationId xmlns:a16="http://schemas.microsoft.com/office/drawing/2014/main" id="{60A801EB-5324-5610-CAF0-654B74B80AB5}"/>
              </a:ext>
            </a:extLst>
          </p:cNvPr>
          <p:cNvSpPr>
            <a:spLocks noChangeArrowheads="1"/>
          </p:cNvSpPr>
          <p:nvPr/>
        </p:nvSpPr>
        <p:spPr bwMode="auto">
          <a:xfrm>
            <a:off x="5016501" y="522922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200" b="1">
                <a:latin typeface="Candara" panose="020E0502030303020204" pitchFamily="34" charset="0"/>
              </a:rPr>
              <a:t>SCM System</a:t>
            </a:r>
          </a:p>
        </p:txBody>
      </p:sp>
      <p:sp>
        <p:nvSpPr>
          <p:cNvPr id="30729" name="Rectangle 12">
            <a:extLst>
              <a:ext uri="{FF2B5EF4-FFF2-40B4-BE49-F238E27FC236}">
                <a16:creationId xmlns:a16="http://schemas.microsoft.com/office/drawing/2014/main" id="{2E11E214-BFC0-AC5D-4228-25E5991ADB11}"/>
              </a:ext>
            </a:extLst>
          </p:cNvPr>
          <p:cNvSpPr>
            <a:spLocks noChangeArrowheads="1"/>
          </p:cNvSpPr>
          <p:nvPr/>
        </p:nvSpPr>
        <p:spPr bwMode="auto">
          <a:xfrm>
            <a:off x="2135189" y="1844675"/>
            <a:ext cx="2232025" cy="649288"/>
          </a:xfrm>
          <a:prstGeom prst="rect">
            <a:avLst/>
          </a:prstGeom>
          <a:gradFill rotWithShape="1">
            <a:gsLst>
              <a:gs pos="0">
                <a:srgbClr val="0000FF"/>
              </a:gs>
              <a:gs pos="100000">
                <a:schemeClr val="bg1"/>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000" b="1">
                <a:latin typeface="Candara" panose="020E0502030303020204" pitchFamily="34" charset="0"/>
              </a:rPr>
              <a:t>Internal Applications</a:t>
            </a:r>
          </a:p>
          <a:p>
            <a:pPr algn="ctr" eaLnBrk="1" hangingPunct="1"/>
            <a:r>
              <a:rPr lang="de-DE" altLang="en-US" sz="2000" b="1">
                <a:latin typeface="Candara" panose="020E0502030303020204" pitchFamily="34" charset="0"/>
              </a:rPr>
              <a:t>(Java,C,C++)</a:t>
            </a:r>
          </a:p>
        </p:txBody>
      </p:sp>
      <p:cxnSp>
        <p:nvCxnSpPr>
          <p:cNvPr id="55311" name="AutoShape 15">
            <a:extLst>
              <a:ext uri="{FF2B5EF4-FFF2-40B4-BE49-F238E27FC236}">
                <a16:creationId xmlns:a16="http://schemas.microsoft.com/office/drawing/2014/main" id="{A175885F-8986-BC80-D427-8F2F0358BD50}"/>
              </a:ext>
            </a:extLst>
          </p:cNvPr>
          <p:cNvCxnSpPr>
            <a:cxnSpLocks noChangeShapeType="1"/>
            <a:stCxn id="30729" idx="3"/>
            <a:endCxn id="30722" idx="2"/>
          </p:cNvCxnSpPr>
          <p:nvPr/>
        </p:nvCxnSpPr>
        <p:spPr bwMode="auto">
          <a:xfrm flipV="1">
            <a:off x="4367213" y="1485901"/>
            <a:ext cx="1765300" cy="68421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2" name="AutoShape 16">
            <a:extLst>
              <a:ext uri="{FF2B5EF4-FFF2-40B4-BE49-F238E27FC236}">
                <a16:creationId xmlns:a16="http://schemas.microsoft.com/office/drawing/2014/main" id="{05789F84-81B0-02C6-FD63-0118BBC896AC}"/>
              </a:ext>
            </a:extLst>
          </p:cNvPr>
          <p:cNvCxnSpPr>
            <a:cxnSpLocks noChangeShapeType="1"/>
            <a:stCxn id="30726" idx="3"/>
            <a:endCxn id="30723" idx="1"/>
          </p:cNvCxnSpPr>
          <p:nvPr/>
        </p:nvCxnSpPr>
        <p:spPr bwMode="auto">
          <a:xfrm>
            <a:off x="4367213" y="3322638"/>
            <a:ext cx="3529012" cy="12239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3" name="AutoShape 17">
            <a:extLst>
              <a:ext uri="{FF2B5EF4-FFF2-40B4-BE49-F238E27FC236}">
                <a16:creationId xmlns:a16="http://schemas.microsoft.com/office/drawing/2014/main" id="{96FCC432-8C19-8A77-B580-6E02227E7101}"/>
              </a:ext>
            </a:extLst>
          </p:cNvPr>
          <p:cNvCxnSpPr>
            <a:cxnSpLocks noChangeShapeType="1"/>
            <a:stCxn id="30729" idx="3"/>
            <a:endCxn id="30724" idx="1"/>
          </p:cNvCxnSpPr>
          <p:nvPr/>
        </p:nvCxnSpPr>
        <p:spPr bwMode="auto">
          <a:xfrm>
            <a:off x="4367213" y="2170114"/>
            <a:ext cx="3529012" cy="11525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4" name="AutoShape 18">
            <a:extLst>
              <a:ext uri="{FF2B5EF4-FFF2-40B4-BE49-F238E27FC236}">
                <a16:creationId xmlns:a16="http://schemas.microsoft.com/office/drawing/2014/main" id="{61286650-E09E-1F55-BE7C-DF4B1B18BA19}"/>
              </a:ext>
            </a:extLst>
          </p:cNvPr>
          <p:cNvCxnSpPr>
            <a:cxnSpLocks noChangeShapeType="1"/>
            <a:stCxn id="30728" idx="0"/>
            <a:endCxn id="30727" idx="3"/>
          </p:cNvCxnSpPr>
          <p:nvPr/>
        </p:nvCxnSpPr>
        <p:spPr bwMode="auto">
          <a:xfrm flipH="1" flipV="1">
            <a:off x="4367213" y="4546601"/>
            <a:ext cx="1765300" cy="682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5" name="AutoShape 19">
            <a:extLst>
              <a:ext uri="{FF2B5EF4-FFF2-40B4-BE49-F238E27FC236}">
                <a16:creationId xmlns:a16="http://schemas.microsoft.com/office/drawing/2014/main" id="{B84D3414-078A-8005-B455-B9098A2064A1}"/>
              </a:ext>
            </a:extLst>
          </p:cNvPr>
          <p:cNvCxnSpPr>
            <a:cxnSpLocks noChangeShapeType="1"/>
            <a:stCxn id="30728" idx="0"/>
            <a:endCxn id="30723" idx="1"/>
          </p:cNvCxnSpPr>
          <p:nvPr/>
        </p:nvCxnSpPr>
        <p:spPr bwMode="auto">
          <a:xfrm flipV="1">
            <a:off x="6132513" y="4546601"/>
            <a:ext cx="1763712" cy="682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6" name="AutoShape 20">
            <a:extLst>
              <a:ext uri="{FF2B5EF4-FFF2-40B4-BE49-F238E27FC236}">
                <a16:creationId xmlns:a16="http://schemas.microsoft.com/office/drawing/2014/main" id="{301470CF-36D9-02CC-F10F-F860036EABF9}"/>
              </a:ext>
            </a:extLst>
          </p:cNvPr>
          <p:cNvCxnSpPr>
            <a:cxnSpLocks noChangeShapeType="1"/>
            <a:stCxn id="30722" idx="2"/>
            <a:endCxn id="30728" idx="0"/>
          </p:cNvCxnSpPr>
          <p:nvPr/>
        </p:nvCxnSpPr>
        <p:spPr bwMode="auto">
          <a:xfrm>
            <a:off x="6132513" y="1485901"/>
            <a:ext cx="0" cy="37433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7" name="AutoShape 21">
            <a:extLst>
              <a:ext uri="{FF2B5EF4-FFF2-40B4-BE49-F238E27FC236}">
                <a16:creationId xmlns:a16="http://schemas.microsoft.com/office/drawing/2014/main" id="{9062527A-4928-9870-B8C6-F8496E21FAEA}"/>
              </a:ext>
            </a:extLst>
          </p:cNvPr>
          <p:cNvCxnSpPr>
            <a:cxnSpLocks noChangeShapeType="1"/>
            <a:stCxn id="30722" idx="2"/>
            <a:endCxn id="30725" idx="1"/>
          </p:cNvCxnSpPr>
          <p:nvPr/>
        </p:nvCxnSpPr>
        <p:spPr bwMode="auto">
          <a:xfrm>
            <a:off x="6132513" y="1485901"/>
            <a:ext cx="1763712" cy="684213"/>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8" name="AutoShape 22">
            <a:extLst>
              <a:ext uri="{FF2B5EF4-FFF2-40B4-BE49-F238E27FC236}">
                <a16:creationId xmlns:a16="http://schemas.microsoft.com/office/drawing/2014/main" id="{C47D1952-848D-28B6-8D9E-0E907D526A57}"/>
              </a:ext>
            </a:extLst>
          </p:cNvPr>
          <p:cNvCxnSpPr>
            <a:cxnSpLocks noChangeShapeType="1"/>
            <a:stCxn id="30726" idx="3"/>
            <a:endCxn id="30725" idx="1"/>
          </p:cNvCxnSpPr>
          <p:nvPr/>
        </p:nvCxnSpPr>
        <p:spPr bwMode="auto">
          <a:xfrm flipV="1">
            <a:off x="4367213" y="2170114"/>
            <a:ext cx="3529012" cy="11525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19" name="AutoShape 23">
            <a:extLst>
              <a:ext uri="{FF2B5EF4-FFF2-40B4-BE49-F238E27FC236}">
                <a16:creationId xmlns:a16="http://schemas.microsoft.com/office/drawing/2014/main" id="{E3678BB2-6BD9-F332-1E50-F9982C1CB8EB}"/>
              </a:ext>
            </a:extLst>
          </p:cNvPr>
          <p:cNvCxnSpPr>
            <a:cxnSpLocks noChangeShapeType="1"/>
            <a:stCxn id="30727" idx="3"/>
            <a:endCxn id="30725" idx="1"/>
          </p:cNvCxnSpPr>
          <p:nvPr/>
        </p:nvCxnSpPr>
        <p:spPr bwMode="auto">
          <a:xfrm flipV="1">
            <a:off x="4367213" y="2170114"/>
            <a:ext cx="3529012" cy="2376487"/>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5320" name="Oval 24">
            <a:extLst>
              <a:ext uri="{FF2B5EF4-FFF2-40B4-BE49-F238E27FC236}">
                <a16:creationId xmlns:a16="http://schemas.microsoft.com/office/drawing/2014/main" id="{C399938A-6823-AF10-93B4-37DA1156AC23}"/>
              </a:ext>
            </a:extLst>
          </p:cNvPr>
          <p:cNvSpPr>
            <a:spLocks noChangeArrowheads="1"/>
          </p:cNvSpPr>
          <p:nvPr/>
        </p:nvSpPr>
        <p:spPr bwMode="auto">
          <a:xfrm>
            <a:off x="5159375" y="2349500"/>
            <a:ext cx="1943100" cy="1943100"/>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4800" b="1">
                <a:latin typeface="Candara" panose="020E0502030303020204" pitchFamily="34" charset="0"/>
              </a:rPr>
              <a:t>EAI</a:t>
            </a:r>
          </a:p>
        </p:txBody>
      </p:sp>
      <p:cxnSp>
        <p:nvCxnSpPr>
          <p:cNvPr id="55321" name="AutoShape 25">
            <a:extLst>
              <a:ext uri="{FF2B5EF4-FFF2-40B4-BE49-F238E27FC236}">
                <a16:creationId xmlns:a16="http://schemas.microsoft.com/office/drawing/2014/main" id="{E8F88655-D47B-3F44-58DE-F3021CE1EB5C}"/>
              </a:ext>
            </a:extLst>
          </p:cNvPr>
          <p:cNvCxnSpPr>
            <a:cxnSpLocks noChangeShapeType="1"/>
            <a:endCxn id="55320" idx="1"/>
          </p:cNvCxnSpPr>
          <p:nvPr/>
        </p:nvCxnSpPr>
        <p:spPr bwMode="auto">
          <a:xfrm>
            <a:off x="4367214" y="2170113"/>
            <a:ext cx="1076325" cy="46355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2" name="AutoShape 26">
            <a:extLst>
              <a:ext uri="{FF2B5EF4-FFF2-40B4-BE49-F238E27FC236}">
                <a16:creationId xmlns:a16="http://schemas.microsoft.com/office/drawing/2014/main" id="{948F5BE5-D14D-DF31-0C25-6663D9FB6526}"/>
              </a:ext>
            </a:extLst>
          </p:cNvPr>
          <p:cNvCxnSpPr>
            <a:cxnSpLocks noChangeShapeType="1"/>
            <a:endCxn id="55320" idx="0"/>
          </p:cNvCxnSpPr>
          <p:nvPr/>
        </p:nvCxnSpPr>
        <p:spPr bwMode="auto">
          <a:xfrm flipH="1">
            <a:off x="6130925" y="1485900"/>
            <a:ext cx="1588" cy="86360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3" name="AutoShape 27">
            <a:extLst>
              <a:ext uri="{FF2B5EF4-FFF2-40B4-BE49-F238E27FC236}">
                <a16:creationId xmlns:a16="http://schemas.microsoft.com/office/drawing/2014/main" id="{9F729ECA-92A3-4E50-E39D-76306AEBFE76}"/>
              </a:ext>
            </a:extLst>
          </p:cNvPr>
          <p:cNvCxnSpPr>
            <a:cxnSpLocks noChangeShapeType="1"/>
            <a:endCxn id="55320" idx="2"/>
          </p:cNvCxnSpPr>
          <p:nvPr/>
        </p:nvCxnSpPr>
        <p:spPr bwMode="auto">
          <a:xfrm flipV="1">
            <a:off x="4367213" y="3321050"/>
            <a:ext cx="792162" cy="1588"/>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4" name="AutoShape 28">
            <a:extLst>
              <a:ext uri="{FF2B5EF4-FFF2-40B4-BE49-F238E27FC236}">
                <a16:creationId xmlns:a16="http://schemas.microsoft.com/office/drawing/2014/main" id="{B6C54AF3-DB44-CF58-7B7A-47BCE624E48D}"/>
              </a:ext>
            </a:extLst>
          </p:cNvPr>
          <p:cNvCxnSpPr>
            <a:cxnSpLocks noChangeShapeType="1"/>
            <a:endCxn id="55320" idx="3"/>
          </p:cNvCxnSpPr>
          <p:nvPr/>
        </p:nvCxnSpPr>
        <p:spPr bwMode="auto">
          <a:xfrm flipV="1">
            <a:off x="4367214" y="4008438"/>
            <a:ext cx="1076325" cy="5381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5" name="AutoShape 29">
            <a:extLst>
              <a:ext uri="{FF2B5EF4-FFF2-40B4-BE49-F238E27FC236}">
                <a16:creationId xmlns:a16="http://schemas.microsoft.com/office/drawing/2014/main" id="{BCA51DF7-3AB5-201D-E64B-05B7F00BA9D9}"/>
              </a:ext>
            </a:extLst>
          </p:cNvPr>
          <p:cNvCxnSpPr>
            <a:cxnSpLocks noChangeShapeType="1"/>
            <a:stCxn id="55320" idx="5"/>
          </p:cNvCxnSpPr>
          <p:nvPr/>
        </p:nvCxnSpPr>
        <p:spPr bwMode="auto">
          <a:xfrm>
            <a:off x="6818313" y="4008438"/>
            <a:ext cx="1077912" cy="538162"/>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6" name="AutoShape 30">
            <a:extLst>
              <a:ext uri="{FF2B5EF4-FFF2-40B4-BE49-F238E27FC236}">
                <a16:creationId xmlns:a16="http://schemas.microsoft.com/office/drawing/2014/main" id="{0EE04408-3B8B-BAFA-4B47-A55CB691AAFC}"/>
              </a:ext>
            </a:extLst>
          </p:cNvPr>
          <p:cNvCxnSpPr>
            <a:cxnSpLocks noChangeShapeType="1"/>
            <a:stCxn id="55320" idx="4"/>
          </p:cNvCxnSpPr>
          <p:nvPr/>
        </p:nvCxnSpPr>
        <p:spPr bwMode="auto">
          <a:xfrm>
            <a:off x="6130925" y="4292601"/>
            <a:ext cx="1588" cy="936625"/>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7" name="AutoShape 31">
            <a:extLst>
              <a:ext uri="{FF2B5EF4-FFF2-40B4-BE49-F238E27FC236}">
                <a16:creationId xmlns:a16="http://schemas.microsoft.com/office/drawing/2014/main" id="{C5251B5D-5CED-1CE8-48C5-6D62FDB68F51}"/>
              </a:ext>
            </a:extLst>
          </p:cNvPr>
          <p:cNvCxnSpPr>
            <a:cxnSpLocks noChangeShapeType="1"/>
            <a:stCxn id="55320" idx="7"/>
          </p:cNvCxnSpPr>
          <p:nvPr/>
        </p:nvCxnSpPr>
        <p:spPr bwMode="auto">
          <a:xfrm flipV="1">
            <a:off x="6818313" y="2170113"/>
            <a:ext cx="1077912" cy="463550"/>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28" name="AutoShape 32">
            <a:extLst>
              <a:ext uri="{FF2B5EF4-FFF2-40B4-BE49-F238E27FC236}">
                <a16:creationId xmlns:a16="http://schemas.microsoft.com/office/drawing/2014/main" id="{A292D1F2-EDA9-F26E-5BD0-F5CE9C77F245}"/>
              </a:ext>
            </a:extLst>
          </p:cNvPr>
          <p:cNvCxnSpPr>
            <a:cxnSpLocks noChangeShapeType="1"/>
            <a:stCxn id="55320" idx="6"/>
          </p:cNvCxnSpPr>
          <p:nvPr/>
        </p:nvCxnSpPr>
        <p:spPr bwMode="auto">
          <a:xfrm>
            <a:off x="7102475" y="3321050"/>
            <a:ext cx="793750" cy="1588"/>
          </a:xfrm>
          <a:prstGeom prst="straightConnector1">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Slide Number Placeholder 1">
            <a:extLst>
              <a:ext uri="{FF2B5EF4-FFF2-40B4-BE49-F238E27FC236}">
                <a16:creationId xmlns:a16="http://schemas.microsoft.com/office/drawing/2014/main" id="{0E6ADED8-83D1-FFD7-E2E3-9759023ECB09}"/>
              </a:ext>
            </a:extLst>
          </p:cNvPr>
          <p:cNvSpPr>
            <a:spLocks noGrp="1"/>
          </p:cNvSpPr>
          <p:nvPr>
            <p:ph type="sldNum" sz="quarter" idx="12"/>
          </p:nvPr>
        </p:nvSpPr>
        <p:spPr/>
        <p:txBody>
          <a:bodyPr/>
          <a:lstStyle/>
          <a:p>
            <a:fld id="{B8DACC02-A2BD-4578-8E03-6D891060A695}" type="slidenum">
              <a:rPr lang="en-US" smtClean="0">
                <a:latin typeface="Candara" panose="020E0502030303020204" pitchFamily="34" charset="0"/>
              </a:rPr>
              <a:pPr/>
              <a:t>30</a:t>
            </a:fld>
            <a:endParaRPr lang="en-US" dirty="0">
              <a:latin typeface="Candara" panose="020E0502030303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11"/>
                                        </p:tgtEl>
                                        <p:attrNameLst>
                                          <p:attrName>style.visibility</p:attrName>
                                        </p:attrNameLst>
                                      </p:cBhvr>
                                      <p:to>
                                        <p:strVal val="visible"/>
                                      </p:to>
                                    </p:set>
                                    <p:animEffect transition="in" filter="fade">
                                      <p:cBhvr>
                                        <p:cTn id="7" dur="2000"/>
                                        <p:tgtEl>
                                          <p:spTgt spid="55311"/>
                                        </p:tgtEl>
                                      </p:cBhvr>
                                    </p:animEffect>
                                  </p:childTnLst>
                                </p:cTn>
                              </p:par>
                              <p:par>
                                <p:cTn id="8" presetID="10" presetClass="entr" presetSubtype="0" fill="hold" nodeType="withEffect">
                                  <p:stCondLst>
                                    <p:cond delay="0"/>
                                  </p:stCondLst>
                                  <p:childTnLst>
                                    <p:set>
                                      <p:cBhvr>
                                        <p:cTn id="9" dur="1" fill="hold">
                                          <p:stCondLst>
                                            <p:cond delay="0"/>
                                          </p:stCondLst>
                                        </p:cTn>
                                        <p:tgtEl>
                                          <p:spTgt spid="55312"/>
                                        </p:tgtEl>
                                        <p:attrNameLst>
                                          <p:attrName>style.visibility</p:attrName>
                                        </p:attrNameLst>
                                      </p:cBhvr>
                                      <p:to>
                                        <p:strVal val="visible"/>
                                      </p:to>
                                    </p:set>
                                    <p:animEffect transition="in" filter="fade">
                                      <p:cBhvr>
                                        <p:cTn id="10" dur="2000"/>
                                        <p:tgtEl>
                                          <p:spTgt spid="55312"/>
                                        </p:tgtEl>
                                      </p:cBhvr>
                                    </p:animEffect>
                                  </p:childTnLst>
                                </p:cTn>
                              </p:par>
                              <p:par>
                                <p:cTn id="11" presetID="10" presetClass="entr" presetSubtype="0" fill="hold" nodeType="withEffect">
                                  <p:stCondLst>
                                    <p:cond delay="0"/>
                                  </p:stCondLst>
                                  <p:childTnLst>
                                    <p:set>
                                      <p:cBhvr>
                                        <p:cTn id="12" dur="1" fill="hold">
                                          <p:stCondLst>
                                            <p:cond delay="0"/>
                                          </p:stCondLst>
                                        </p:cTn>
                                        <p:tgtEl>
                                          <p:spTgt spid="55313"/>
                                        </p:tgtEl>
                                        <p:attrNameLst>
                                          <p:attrName>style.visibility</p:attrName>
                                        </p:attrNameLst>
                                      </p:cBhvr>
                                      <p:to>
                                        <p:strVal val="visible"/>
                                      </p:to>
                                    </p:set>
                                    <p:animEffect transition="in" filter="fade">
                                      <p:cBhvr>
                                        <p:cTn id="13" dur="2000"/>
                                        <p:tgtEl>
                                          <p:spTgt spid="55313"/>
                                        </p:tgtEl>
                                      </p:cBhvr>
                                    </p:animEffect>
                                  </p:childTnLst>
                                </p:cTn>
                              </p:par>
                              <p:par>
                                <p:cTn id="14" presetID="10" presetClass="entr" presetSubtype="0" fill="hold" nodeType="withEffect">
                                  <p:stCondLst>
                                    <p:cond delay="0"/>
                                  </p:stCondLst>
                                  <p:childTnLst>
                                    <p:set>
                                      <p:cBhvr>
                                        <p:cTn id="15" dur="1" fill="hold">
                                          <p:stCondLst>
                                            <p:cond delay="0"/>
                                          </p:stCondLst>
                                        </p:cTn>
                                        <p:tgtEl>
                                          <p:spTgt spid="55314"/>
                                        </p:tgtEl>
                                        <p:attrNameLst>
                                          <p:attrName>style.visibility</p:attrName>
                                        </p:attrNameLst>
                                      </p:cBhvr>
                                      <p:to>
                                        <p:strVal val="visible"/>
                                      </p:to>
                                    </p:set>
                                    <p:animEffect transition="in" filter="fade">
                                      <p:cBhvr>
                                        <p:cTn id="16" dur="2000"/>
                                        <p:tgtEl>
                                          <p:spTgt spid="55314"/>
                                        </p:tgtEl>
                                      </p:cBhvr>
                                    </p:animEffect>
                                  </p:childTnLst>
                                </p:cTn>
                              </p:par>
                              <p:par>
                                <p:cTn id="17" presetID="10" presetClass="entr" presetSubtype="0" fill="hold" nodeType="withEffect">
                                  <p:stCondLst>
                                    <p:cond delay="0"/>
                                  </p:stCondLst>
                                  <p:childTnLst>
                                    <p:set>
                                      <p:cBhvr>
                                        <p:cTn id="18" dur="1" fill="hold">
                                          <p:stCondLst>
                                            <p:cond delay="0"/>
                                          </p:stCondLst>
                                        </p:cTn>
                                        <p:tgtEl>
                                          <p:spTgt spid="55315"/>
                                        </p:tgtEl>
                                        <p:attrNameLst>
                                          <p:attrName>style.visibility</p:attrName>
                                        </p:attrNameLst>
                                      </p:cBhvr>
                                      <p:to>
                                        <p:strVal val="visible"/>
                                      </p:to>
                                    </p:set>
                                    <p:animEffect transition="in" filter="fade">
                                      <p:cBhvr>
                                        <p:cTn id="19" dur="2000"/>
                                        <p:tgtEl>
                                          <p:spTgt spid="55315"/>
                                        </p:tgtEl>
                                      </p:cBhvr>
                                    </p:animEffect>
                                  </p:childTnLst>
                                </p:cTn>
                              </p:par>
                              <p:par>
                                <p:cTn id="20" presetID="10" presetClass="entr" presetSubtype="0" fill="hold" nodeType="withEffect">
                                  <p:stCondLst>
                                    <p:cond delay="0"/>
                                  </p:stCondLst>
                                  <p:childTnLst>
                                    <p:set>
                                      <p:cBhvr>
                                        <p:cTn id="21" dur="1" fill="hold">
                                          <p:stCondLst>
                                            <p:cond delay="0"/>
                                          </p:stCondLst>
                                        </p:cTn>
                                        <p:tgtEl>
                                          <p:spTgt spid="55316"/>
                                        </p:tgtEl>
                                        <p:attrNameLst>
                                          <p:attrName>style.visibility</p:attrName>
                                        </p:attrNameLst>
                                      </p:cBhvr>
                                      <p:to>
                                        <p:strVal val="visible"/>
                                      </p:to>
                                    </p:set>
                                    <p:animEffect transition="in" filter="fade">
                                      <p:cBhvr>
                                        <p:cTn id="22" dur="2000"/>
                                        <p:tgtEl>
                                          <p:spTgt spid="55316"/>
                                        </p:tgtEl>
                                      </p:cBhvr>
                                    </p:animEffect>
                                  </p:childTnLst>
                                </p:cTn>
                              </p:par>
                              <p:par>
                                <p:cTn id="23" presetID="10" presetClass="entr" presetSubtype="0" fill="hold" nodeType="withEffect">
                                  <p:stCondLst>
                                    <p:cond delay="0"/>
                                  </p:stCondLst>
                                  <p:childTnLst>
                                    <p:set>
                                      <p:cBhvr>
                                        <p:cTn id="24" dur="1" fill="hold">
                                          <p:stCondLst>
                                            <p:cond delay="0"/>
                                          </p:stCondLst>
                                        </p:cTn>
                                        <p:tgtEl>
                                          <p:spTgt spid="55317"/>
                                        </p:tgtEl>
                                        <p:attrNameLst>
                                          <p:attrName>style.visibility</p:attrName>
                                        </p:attrNameLst>
                                      </p:cBhvr>
                                      <p:to>
                                        <p:strVal val="visible"/>
                                      </p:to>
                                    </p:set>
                                    <p:animEffect transition="in" filter="fade">
                                      <p:cBhvr>
                                        <p:cTn id="25" dur="2000"/>
                                        <p:tgtEl>
                                          <p:spTgt spid="55317"/>
                                        </p:tgtEl>
                                      </p:cBhvr>
                                    </p:animEffect>
                                  </p:childTnLst>
                                </p:cTn>
                              </p:par>
                              <p:par>
                                <p:cTn id="26" presetID="10" presetClass="entr" presetSubtype="0" fill="hold" nodeType="withEffect">
                                  <p:stCondLst>
                                    <p:cond delay="0"/>
                                  </p:stCondLst>
                                  <p:childTnLst>
                                    <p:set>
                                      <p:cBhvr>
                                        <p:cTn id="27" dur="1" fill="hold">
                                          <p:stCondLst>
                                            <p:cond delay="0"/>
                                          </p:stCondLst>
                                        </p:cTn>
                                        <p:tgtEl>
                                          <p:spTgt spid="55318"/>
                                        </p:tgtEl>
                                        <p:attrNameLst>
                                          <p:attrName>style.visibility</p:attrName>
                                        </p:attrNameLst>
                                      </p:cBhvr>
                                      <p:to>
                                        <p:strVal val="visible"/>
                                      </p:to>
                                    </p:set>
                                    <p:animEffect transition="in" filter="fade">
                                      <p:cBhvr>
                                        <p:cTn id="28" dur="2000"/>
                                        <p:tgtEl>
                                          <p:spTgt spid="55318"/>
                                        </p:tgtEl>
                                      </p:cBhvr>
                                    </p:animEffect>
                                  </p:childTnLst>
                                </p:cTn>
                              </p:par>
                              <p:par>
                                <p:cTn id="29" presetID="10" presetClass="entr" presetSubtype="0" fill="hold" nodeType="withEffect">
                                  <p:stCondLst>
                                    <p:cond delay="0"/>
                                  </p:stCondLst>
                                  <p:childTnLst>
                                    <p:set>
                                      <p:cBhvr>
                                        <p:cTn id="30" dur="1" fill="hold">
                                          <p:stCondLst>
                                            <p:cond delay="0"/>
                                          </p:stCondLst>
                                        </p:cTn>
                                        <p:tgtEl>
                                          <p:spTgt spid="55319"/>
                                        </p:tgtEl>
                                        <p:attrNameLst>
                                          <p:attrName>style.visibility</p:attrName>
                                        </p:attrNameLst>
                                      </p:cBhvr>
                                      <p:to>
                                        <p:strVal val="visible"/>
                                      </p:to>
                                    </p:set>
                                    <p:animEffect transition="in" filter="fade">
                                      <p:cBhvr>
                                        <p:cTn id="31" dur="2000"/>
                                        <p:tgtEl>
                                          <p:spTgt spid="553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2000"/>
                                        <p:tgtEl>
                                          <p:spTgt spid="55311"/>
                                        </p:tgtEl>
                                      </p:cBhvr>
                                    </p:animEffect>
                                    <p:set>
                                      <p:cBhvr>
                                        <p:cTn id="36" dur="1" fill="hold">
                                          <p:stCondLst>
                                            <p:cond delay="1999"/>
                                          </p:stCondLst>
                                        </p:cTn>
                                        <p:tgtEl>
                                          <p:spTgt spid="5531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55312"/>
                                        </p:tgtEl>
                                      </p:cBhvr>
                                    </p:animEffect>
                                    <p:set>
                                      <p:cBhvr>
                                        <p:cTn id="39" dur="1" fill="hold">
                                          <p:stCondLst>
                                            <p:cond delay="1999"/>
                                          </p:stCondLst>
                                        </p:cTn>
                                        <p:tgtEl>
                                          <p:spTgt spid="5531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55313"/>
                                        </p:tgtEl>
                                      </p:cBhvr>
                                    </p:animEffect>
                                    <p:set>
                                      <p:cBhvr>
                                        <p:cTn id="42" dur="1" fill="hold">
                                          <p:stCondLst>
                                            <p:cond delay="1999"/>
                                          </p:stCondLst>
                                        </p:cTn>
                                        <p:tgtEl>
                                          <p:spTgt spid="5531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55314"/>
                                        </p:tgtEl>
                                      </p:cBhvr>
                                    </p:animEffect>
                                    <p:set>
                                      <p:cBhvr>
                                        <p:cTn id="45" dur="1" fill="hold">
                                          <p:stCondLst>
                                            <p:cond delay="1999"/>
                                          </p:stCondLst>
                                        </p:cTn>
                                        <p:tgtEl>
                                          <p:spTgt spid="55314"/>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2000"/>
                                        <p:tgtEl>
                                          <p:spTgt spid="55315"/>
                                        </p:tgtEl>
                                      </p:cBhvr>
                                    </p:animEffect>
                                    <p:set>
                                      <p:cBhvr>
                                        <p:cTn id="48" dur="1" fill="hold">
                                          <p:stCondLst>
                                            <p:cond delay="1999"/>
                                          </p:stCondLst>
                                        </p:cTn>
                                        <p:tgtEl>
                                          <p:spTgt spid="55315"/>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2000"/>
                                        <p:tgtEl>
                                          <p:spTgt spid="55316"/>
                                        </p:tgtEl>
                                      </p:cBhvr>
                                    </p:animEffect>
                                    <p:set>
                                      <p:cBhvr>
                                        <p:cTn id="51" dur="1" fill="hold">
                                          <p:stCondLst>
                                            <p:cond delay="1999"/>
                                          </p:stCondLst>
                                        </p:cTn>
                                        <p:tgtEl>
                                          <p:spTgt spid="5531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2000"/>
                                        <p:tgtEl>
                                          <p:spTgt spid="55317"/>
                                        </p:tgtEl>
                                      </p:cBhvr>
                                    </p:animEffect>
                                    <p:set>
                                      <p:cBhvr>
                                        <p:cTn id="54" dur="1" fill="hold">
                                          <p:stCondLst>
                                            <p:cond delay="1999"/>
                                          </p:stCondLst>
                                        </p:cTn>
                                        <p:tgtEl>
                                          <p:spTgt spid="5531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000"/>
                                        <p:tgtEl>
                                          <p:spTgt spid="55318"/>
                                        </p:tgtEl>
                                      </p:cBhvr>
                                    </p:animEffect>
                                    <p:set>
                                      <p:cBhvr>
                                        <p:cTn id="57" dur="1" fill="hold">
                                          <p:stCondLst>
                                            <p:cond delay="1999"/>
                                          </p:stCondLst>
                                        </p:cTn>
                                        <p:tgtEl>
                                          <p:spTgt spid="5531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55319"/>
                                        </p:tgtEl>
                                      </p:cBhvr>
                                    </p:animEffect>
                                    <p:set>
                                      <p:cBhvr>
                                        <p:cTn id="60" dur="1" fill="hold">
                                          <p:stCondLst>
                                            <p:cond delay="1999"/>
                                          </p:stCondLst>
                                        </p:cTn>
                                        <p:tgtEl>
                                          <p:spTgt spid="55319"/>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55320"/>
                                        </p:tgtEl>
                                        <p:attrNameLst>
                                          <p:attrName>style.visibility</p:attrName>
                                        </p:attrNameLst>
                                      </p:cBhvr>
                                      <p:to>
                                        <p:strVal val="visible"/>
                                      </p:to>
                                    </p:set>
                                    <p:animEffect transition="in" filter="fade">
                                      <p:cBhvr>
                                        <p:cTn id="63" dur="2000"/>
                                        <p:tgtEl>
                                          <p:spTgt spid="55320"/>
                                        </p:tgtEl>
                                      </p:cBhvr>
                                    </p:animEffect>
                                  </p:childTnLst>
                                </p:cTn>
                              </p:par>
                              <p:par>
                                <p:cTn id="64" presetID="10" presetClass="entr" presetSubtype="0" fill="hold" nodeType="withEffect">
                                  <p:stCondLst>
                                    <p:cond delay="0"/>
                                  </p:stCondLst>
                                  <p:childTnLst>
                                    <p:set>
                                      <p:cBhvr>
                                        <p:cTn id="65" dur="1" fill="hold">
                                          <p:stCondLst>
                                            <p:cond delay="0"/>
                                          </p:stCondLst>
                                        </p:cTn>
                                        <p:tgtEl>
                                          <p:spTgt spid="55321"/>
                                        </p:tgtEl>
                                        <p:attrNameLst>
                                          <p:attrName>style.visibility</p:attrName>
                                        </p:attrNameLst>
                                      </p:cBhvr>
                                      <p:to>
                                        <p:strVal val="visible"/>
                                      </p:to>
                                    </p:set>
                                    <p:animEffect transition="in" filter="fade">
                                      <p:cBhvr>
                                        <p:cTn id="66" dur="2000"/>
                                        <p:tgtEl>
                                          <p:spTgt spid="55321"/>
                                        </p:tgtEl>
                                      </p:cBhvr>
                                    </p:animEffect>
                                  </p:childTnLst>
                                </p:cTn>
                              </p:par>
                              <p:par>
                                <p:cTn id="67" presetID="10" presetClass="entr" presetSubtype="0" fill="hold" nodeType="withEffect">
                                  <p:stCondLst>
                                    <p:cond delay="0"/>
                                  </p:stCondLst>
                                  <p:childTnLst>
                                    <p:set>
                                      <p:cBhvr>
                                        <p:cTn id="68" dur="1" fill="hold">
                                          <p:stCondLst>
                                            <p:cond delay="0"/>
                                          </p:stCondLst>
                                        </p:cTn>
                                        <p:tgtEl>
                                          <p:spTgt spid="55322"/>
                                        </p:tgtEl>
                                        <p:attrNameLst>
                                          <p:attrName>style.visibility</p:attrName>
                                        </p:attrNameLst>
                                      </p:cBhvr>
                                      <p:to>
                                        <p:strVal val="visible"/>
                                      </p:to>
                                    </p:set>
                                    <p:animEffect transition="in" filter="fade">
                                      <p:cBhvr>
                                        <p:cTn id="69" dur="2000"/>
                                        <p:tgtEl>
                                          <p:spTgt spid="55322"/>
                                        </p:tgtEl>
                                      </p:cBhvr>
                                    </p:animEffect>
                                  </p:childTnLst>
                                </p:cTn>
                              </p:par>
                              <p:par>
                                <p:cTn id="70" presetID="10" presetClass="entr" presetSubtype="0" fill="hold" nodeType="withEffect">
                                  <p:stCondLst>
                                    <p:cond delay="0"/>
                                  </p:stCondLst>
                                  <p:childTnLst>
                                    <p:set>
                                      <p:cBhvr>
                                        <p:cTn id="71" dur="1" fill="hold">
                                          <p:stCondLst>
                                            <p:cond delay="0"/>
                                          </p:stCondLst>
                                        </p:cTn>
                                        <p:tgtEl>
                                          <p:spTgt spid="55323"/>
                                        </p:tgtEl>
                                        <p:attrNameLst>
                                          <p:attrName>style.visibility</p:attrName>
                                        </p:attrNameLst>
                                      </p:cBhvr>
                                      <p:to>
                                        <p:strVal val="visible"/>
                                      </p:to>
                                    </p:set>
                                    <p:animEffect transition="in" filter="fade">
                                      <p:cBhvr>
                                        <p:cTn id="72" dur="2000"/>
                                        <p:tgtEl>
                                          <p:spTgt spid="55323"/>
                                        </p:tgtEl>
                                      </p:cBhvr>
                                    </p:animEffect>
                                  </p:childTnLst>
                                </p:cTn>
                              </p:par>
                              <p:par>
                                <p:cTn id="73" presetID="10" presetClass="entr" presetSubtype="0" fill="hold" nodeType="withEffect">
                                  <p:stCondLst>
                                    <p:cond delay="0"/>
                                  </p:stCondLst>
                                  <p:childTnLst>
                                    <p:set>
                                      <p:cBhvr>
                                        <p:cTn id="74" dur="1" fill="hold">
                                          <p:stCondLst>
                                            <p:cond delay="0"/>
                                          </p:stCondLst>
                                        </p:cTn>
                                        <p:tgtEl>
                                          <p:spTgt spid="55324"/>
                                        </p:tgtEl>
                                        <p:attrNameLst>
                                          <p:attrName>style.visibility</p:attrName>
                                        </p:attrNameLst>
                                      </p:cBhvr>
                                      <p:to>
                                        <p:strVal val="visible"/>
                                      </p:to>
                                    </p:set>
                                    <p:animEffect transition="in" filter="fade">
                                      <p:cBhvr>
                                        <p:cTn id="75" dur="2000"/>
                                        <p:tgtEl>
                                          <p:spTgt spid="55324"/>
                                        </p:tgtEl>
                                      </p:cBhvr>
                                    </p:animEffect>
                                  </p:childTnLst>
                                </p:cTn>
                              </p:par>
                              <p:par>
                                <p:cTn id="76" presetID="10" presetClass="entr" presetSubtype="0" fill="hold" nodeType="withEffect">
                                  <p:stCondLst>
                                    <p:cond delay="0"/>
                                  </p:stCondLst>
                                  <p:childTnLst>
                                    <p:set>
                                      <p:cBhvr>
                                        <p:cTn id="77" dur="1" fill="hold">
                                          <p:stCondLst>
                                            <p:cond delay="0"/>
                                          </p:stCondLst>
                                        </p:cTn>
                                        <p:tgtEl>
                                          <p:spTgt spid="55325"/>
                                        </p:tgtEl>
                                        <p:attrNameLst>
                                          <p:attrName>style.visibility</p:attrName>
                                        </p:attrNameLst>
                                      </p:cBhvr>
                                      <p:to>
                                        <p:strVal val="visible"/>
                                      </p:to>
                                    </p:set>
                                    <p:animEffect transition="in" filter="fade">
                                      <p:cBhvr>
                                        <p:cTn id="78" dur="2000"/>
                                        <p:tgtEl>
                                          <p:spTgt spid="55325"/>
                                        </p:tgtEl>
                                      </p:cBhvr>
                                    </p:animEffect>
                                  </p:childTnLst>
                                </p:cTn>
                              </p:par>
                              <p:par>
                                <p:cTn id="79" presetID="10" presetClass="entr" presetSubtype="0" fill="hold" nodeType="withEffect">
                                  <p:stCondLst>
                                    <p:cond delay="0"/>
                                  </p:stCondLst>
                                  <p:childTnLst>
                                    <p:set>
                                      <p:cBhvr>
                                        <p:cTn id="80" dur="1" fill="hold">
                                          <p:stCondLst>
                                            <p:cond delay="0"/>
                                          </p:stCondLst>
                                        </p:cTn>
                                        <p:tgtEl>
                                          <p:spTgt spid="55326"/>
                                        </p:tgtEl>
                                        <p:attrNameLst>
                                          <p:attrName>style.visibility</p:attrName>
                                        </p:attrNameLst>
                                      </p:cBhvr>
                                      <p:to>
                                        <p:strVal val="visible"/>
                                      </p:to>
                                    </p:set>
                                    <p:animEffect transition="in" filter="fade">
                                      <p:cBhvr>
                                        <p:cTn id="81" dur="2000"/>
                                        <p:tgtEl>
                                          <p:spTgt spid="55326"/>
                                        </p:tgtEl>
                                      </p:cBhvr>
                                    </p:animEffect>
                                  </p:childTnLst>
                                </p:cTn>
                              </p:par>
                              <p:par>
                                <p:cTn id="82" presetID="10" presetClass="entr" presetSubtype="0" fill="hold" nodeType="withEffect">
                                  <p:stCondLst>
                                    <p:cond delay="0"/>
                                  </p:stCondLst>
                                  <p:childTnLst>
                                    <p:set>
                                      <p:cBhvr>
                                        <p:cTn id="83" dur="1" fill="hold">
                                          <p:stCondLst>
                                            <p:cond delay="0"/>
                                          </p:stCondLst>
                                        </p:cTn>
                                        <p:tgtEl>
                                          <p:spTgt spid="55327"/>
                                        </p:tgtEl>
                                        <p:attrNameLst>
                                          <p:attrName>style.visibility</p:attrName>
                                        </p:attrNameLst>
                                      </p:cBhvr>
                                      <p:to>
                                        <p:strVal val="visible"/>
                                      </p:to>
                                    </p:set>
                                    <p:animEffect transition="in" filter="fade">
                                      <p:cBhvr>
                                        <p:cTn id="84" dur="2000"/>
                                        <p:tgtEl>
                                          <p:spTgt spid="55327"/>
                                        </p:tgtEl>
                                      </p:cBhvr>
                                    </p:animEffect>
                                  </p:childTnLst>
                                </p:cTn>
                              </p:par>
                              <p:par>
                                <p:cTn id="85" presetID="10" presetClass="entr" presetSubtype="0" fill="hold" nodeType="withEffect">
                                  <p:stCondLst>
                                    <p:cond delay="0"/>
                                  </p:stCondLst>
                                  <p:childTnLst>
                                    <p:set>
                                      <p:cBhvr>
                                        <p:cTn id="86" dur="1" fill="hold">
                                          <p:stCondLst>
                                            <p:cond delay="0"/>
                                          </p:stCondLst>
                                        </p:cTn>
                                        <p:tgtEl>
                                          <p:spTgt spid="55328"/>
                                        </p:tgtEl>
                                        <p:attrNameLst>
                                          <p:attrName>style.visibility</p:attrName>
                                        </p:attrNameLst>
                                      </p:cBhvr>
                                      <p:to>
                                        <p:strVal val="visible"/>
                                      </p:to>
                                    </p:set>
                                    <p:animEffect transition="in" filter="fade">
                                      <p:cBhvr>
                                        <p:cTn id="87" dur="2000"/>
                                        <p:tgtEl>
                                          <p:spTgt spid="55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a:extLst>
              <a:ext uri="{FF2B5EF4-FFF2-40B4-BE49-F238E27FC236}">
                <a16:creationId xmlns:a16="http://schemas.microsoft.com/office/drawing/2014/main" id="{B1CB3A53-FA1A-FEFF-76EE-6B11D7B3F9B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4E713-F8CA-406F-A9FC-52A49365861C}" type="slidenum">
              <a:rPr lang="de-DE" altLang="en-US">
                <a:solidFill>
                  <a:srgbClr val="898989"/>
                </a:solidFill>
                <a:latin typeface="Calibri" panose="020F0502020204030204" pitchFamily="34" charset="0"/>
              </a:rPr>
              <a:pPr eaLnBrk="1" hangingPunct="1"/>
              <a:t>31</a:t>
            </a:fld>
            <a:r>
              <a:rPr lang="de-DE" altLang="en-US">
                <a:solidFill>
                  <a:srgbClr val="898989"/>
                </a:solidFill>
                <a:latin typeface="Calibri" panose="020F0502020204030204" pitchFamily="34" charset="0"/>
              </a:rPr>
              <a:t>/31</a:t>
            </a:r>
          </a:p>
        </p:txBody>
      </p:sp>
      <p:grpSp>
        <p:nvGrpSpPr>
          <p:cNvPr id="31747" name="Group 2">
            <a:extLst>
              <a:ext uri="{FF2B5EF4-FFF2-40B4-BE49-F238E27FC236}">
                <a16:creationId xmlns:a16="http://schemas.microsoft.com/office/drawing/2014/main" id="{88FCF038-5F58-E1A7-8D8D-7C205D1A11DA}"/>
              </a:ext>
            </a:extLst>
          </p:cNvPr>
          <p:cNvGrpSpPr>
            <a:grpSpLocks/>
          </p:cNvGrpSpPr>
          <p:nvPr/>
        </p:nvGrpSpPr>
        <p:grpSpPr bwMode="auto">
          <a:xfrm>
            <a:off x="1703389" y="989209"/>
            <a:ext cx="8713787" cy="5400675"/>
            <a:chOff x="113" y="799"/>
            <a:chExt cx="5489" cy="3402"/>
          </a:xfrm>
        </p:grpSpPr>
        <p:sp>
          <p:nvSpPr>
            <p:cNvPr id="31776" name="Rectangle 3">
              <a:extLst>
                <a:ext uri="{FF2B5EF4-FFF2-40B4-BE49-F238E27FC236}">
                  <a16:creationId xmlns:a16="http://schemas.microsoft.com/office/drawing/2014/main" id="{147A6BE0-2F88-0EE0-7743-B85EF509A5DA}"/>
                </a:ext>
              </a:extLst>
            </p:cNvPr>
            <p:cNvSpPr>
              <a:spLocks noChangeArrowheads="1"/>
            </p:cNvSpPr>
            <p:nvPr/>
          </p:nvSpPr>
          <p:spPr bwMode="auto">
            <a:xfrm>
              <a:off x="113" y="799"/>
              <a:ext cx="1769" cy="3402"/>
            </a:xfrm>
            <a:prstGeom prst="rect">
              <a:avLst/>
            </a:prstGeom>
            <a:solidFill>
              <a:srgbClr val="66FF6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31777" name="Rectangle 4">
              <a:extLst>
                <a:ext uri="{FF2B5EF4-FFF2-40B4-BE49-F238E27FC236}">
                  <a16:creationId xmlns:a16="http://schemas.microsoft.com/office/drawing/2014/main" id="{4953C6A8-1EC5-EE2F-1033-774A44F5DEDC}"/>
                </a:ext>
              </a:extLst>
            </p:cNvPr>
            <p:cNvSpPr>
              <a:spLocks noChangeArrowheads="1"/>
            </p:cNvSpPr>
            <p:nvPr/>
          </p:nvSpPr>
          <p:spPr bwMode="auto">
            <a:xfrm>
              <a:off x="1883" y="799"/>
              <a:ext cx="3719" cy="3402"/>
            </a:xfrm>
            <a:prstGeom prst="rect">
              <a:avLst/>
            </a:prstGeom>
            <a:solidFill>
              <a:srgbClr val="66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latin typeface="Calibri" panose="020F0502020204030204" pitchFamily="34" charset="0"/>
              </a:endParaRPr>
            </a:p>
          </p:txBody>
        </p:sp>
      </p:grpSp>
      <p:sp>
        <p:nvSpPr>
          <p:cNvPr id="31748" name="Rectangle 5">
            <a:extLst>
              <a:ext uri="{FF2B5EF4-FFF2-40B4-BE49-F238E27FC236}">
                <a16:creationId xmlns:a16="http://schemas.microsoft.com/office/drawing/2014/main" id="{12970148-F016-0F19-3432-BF68D6747325}"/>
              </a:ext>
            </a:extLst>
          </p:cNvPr>
          <p:cNvSpPr>
            <a:spLocks noGrp="1" noChangeArrowheads="1"/>
          </p:cNvSpPr>
          <p:nvPr>
            <p:ph type="title"/>
          </p:nvPr>
        </p:nvSpPr>
        <p:spPr>
          <a:xfrm>
            <a:off x="331039" y="-90292"/>
            <a:ext cx="8229600" cy="1143000"/>
          </a:xfrm>
        </p:spPr>
        <p:txBody>
          <a:bodyPr/>
          <a:lstStyle/>
          <a:p>
            <a:pPr eaLnBrk="1" hangingPunct="1"/>
            <a:r>
              <a:rPr lang="de-DE" altLang="en-US" dirty="0"/>
              <a:t>Example: a simple supply chain</a:t>
            </a:r>
          </a:p>
        </p:txBody>
      </p:sp>
      <p:sp>
        <p:nvSpPr>
          <p:cNvPr id="38918" name="Rectangle 6">
            <a:extLst>
              <a:ext uri="{FF2B5EF4-FFF2-40B4-BE49-F238E27FC236}">
                <a16:creationId xmlns:a16="http://schemas.microsoft.com/office/drawing/2014/main" id="{985DA19C-E378-1189-00A7-6C49AF90B45A}"/>
              </a:ext>
            </a:extLst>
          </p:cNvPr>
          <p:cNvSpPr>
            <a:spLocks noChangeArrowheads="1"/>
          </p:cNvSpPr>
          <p:nvPr/>
        </p:nvSpPr>
        <p:spPr bwMode="auto">
          <a:xfrm>
            <a:off x="4872039" y="1276545"/>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purchase</a:t>
            </a:r>
          </a:p>
          <a:p>
            <a:pPr algn="ctr" eaLnBrk="1" hangingPunct="1"/>
            <a:r>
              <a:rPr lang="de-DE" altLang="en-US" sz="1600">
                <a:latin typeface="Calibri" panose="020F0502020204030204" pitchFamily="34" charset="0"/>
              </a:rPr>
              <a:t>order</a:t>
            </a:r>
          </a:p>
        </p:txBody>
      </p:sp>
      <p:sp>
        <p:nvSpPr>
          <p:cNvPr id="38919" name="Rectangle 7">
            <a:extLst>
              <a:ext uri="{FF2B5EF4-FFF2-40B4-BE49-F238E27FC236}">
                <a16:creationId xmlns:a16="http://schemas.microsoft.com/office/drawing/2014/main" id="{C2909252-FF22-131C-DFC7-2FD0DC757F58}"/>
              </a:ext>
            </a:extLst>
          </p:cNvPr>
          <p:cNvSpPr>
            <a:spLocks noChangeArrowheads="1"/>
          </p:cNvSpPr>
          <p:nvPr/>
        </p:nvSpPr>
        <p:spPr bwMode="auto">
          <a:xfrm>
            <a:off x="8472489" y="5597720"/>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deliver goods</a:t>
            </a:r>
          </a:p>
        </p:txBody>
      </p:sp>
      <p:sp>
        <p:nvSpPr>
          <p:cNvPr id="38920" name="Rectangle 8">
            <a:extLst>
              <a:ext uri="{FF2B5EF4-FFF2-40B4-BE49-F238E27FC236}">
                <a16:creationId xmlns:a16="http://schemas.microsoft.com/office/drawing/2014/main" id="{181E5914-CA14-F364-5B52-B3785DCC0AE4}"/>
              </a:ext>
            </a:extLst>
          </p:cNvPr>
          <p:cNvSpPr>
            <a:spLocks noChangeArrowheads="1"/>
          </p:cNvSpPr>
          <p:nvPr/>
        </p:nvSpPr>
        <p:spPr bwMode="auto">
          <a:xfrm>
            <a:off x="8472489" y="47325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write invoice</a:t>
            </a:r>
          </a:p>
        </p:txBody>
      </p:sp>
      <p:sp>
        <p:nvSpPr>
          <p:cNvPr id="38921" name="Rectangle 9">
            <a:extLst>
              <a:ext uri="{FF2B5EF4-FFF2-40B4-BE49-F238E27FC236}">
                <a16:creationId xmlns:a16="http://schemas.microsoft.com/office/drawing/2014/main" id="{7B762A13-98D4-7EFB-9307-627D280CE3FE}"/>
              </a:ext>
            </a:extLst>
          </p:cNvPr>
          <p:cNvSpPr>
            <a:spLocks noChangeArrowheads="1"/>
          </p:cNvSpPr>
          <p:nvPr/>
        </p:nvSpPr>
        <p:spPr bwMode="auto">
          <a:xfrm>
            <a:off x="6456364" y="4229295"/>
            <a:ext cx="1728787" cy="649288"/>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order atricle</a:t>
            </a:r>
          </a:p>
        </p:txBody>
      </p:sp>
      <p:sp>
        <p:nvSpPr>
          <p:cNvPr id="38922" name="Rectangle 10">
            <a:extLst>
              <a:ext uri="{FF2B5EF4-FFF2-40B4-BE49-F238E27FC236}">
                <a16:creationId xmlns:a16="http://schemas.microsoft.com/office/drawing/2014/main" id="{A13F5173-2C19-98EC-4470-E90BCC82D8AD}"/>
              </a:ext>
            </a:extLst>
          </p:cNvPr>
          <p:cNvSpPr>
            <a:spLocks noChangeArrowheads="1"/>
          </p:cNvSpPr>
          <p:nvPr/>
        </p:nvSpPr>
        <p:spPr bwMode="auto">
          <a:xfrm>
            <a:off x="4872039" y="30053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check</a:t>
            </a:r>
          </a:p>
          <a:p>
            <a:pPr algn="ctr" eaLnBrk="1" hangingPunct="1"/>
            <a:r>
              <a:rPr lang="de-DE" altLang="en-US" sz="1600">
                <a:latin typeface="Calibri" panose="020F0502020204030204" pitchFamily="34" charset="0"/>
              </a:rPr>
              <a:t>availability</a:t>
            </a:r>
          </a:p>
        </p:txBody>
      </p:sp>
      <p:sp>
        <p:nvSpPr>
          <p:cNvPr id="38923" name="Rectangle 11">
            <a:extLst>
              <a:ext uri="{FF2B5EF4-FFF2-40B4-BE49-F238E27FC236}">
                <a16:creationId xmlns:a16="http://schemas.microsoft.com/office/drawing/2014/main" id="{8F15DB53-84C0-C6DC-376B-B9DADEA2166C}"/>
              </a:ext>
            </a:extLst>
          </p:cNvPr>
          <p:cNvSpPr>
            <a:spLocks noChangeArrowheads="1"/>
          </p:cNvSpPr>
          <p:nvPr/>
        </p:nvSpPr>
        <p:spPr bwMode="auto">
          <a:xfrm>
            <a:off x="4872039" y="2141734"/>
            <a:ext cx="1728787" cy="649287"/>
          </a:xfrm>
          <a:prstGeom prst="rect">
            <a:avLst/>
          </a:prstGeom>
          <a:gradFill rotWithShape="1">
            <a:gsLst>
              <a:gs pos="0">
                <a:srgbClr val="0099FF"/>
              </a:gs>
              <a:gs pos="100000">
                <a:schemeClr val="accent2"/>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document </a:t>
            </a:r>
          </a:p>
          <a:p>
            <a:pPr algn="ctr" eaLnBrk="1" hangingPunct="1"/>
            <a:r>
              <a:rPr lang="de-DE" altLang="en-US" sz="1600">
                <a:latin typeface="Calibri" panose="020F0502020204030204" pitchFamily="34" charset="0"/>
              </a:rPr>
              <a:t>customer-contact</a:t>
            </a:r>
          </a:p>
        </p:txBody>
      </p:sp>
      <p:cxnSp>
        <p:nvCxnSpPr>
          <p:cNvPr id="38924" name="AutoShape 12">
            <a:extLst>
              <a:ext uri="{FF2B5EF4-FFF2-40B4-BE49-F238E27FC236}">
                <a16:creationId xmlns:a16="http://schemas.microsoft.com/office/drawing/2014/main" id="{36DBC732-2AB9-F18E-C89D-44F6A3EB9D5D}"/>
              </a:ext>
            </a:extLst>
          </p:cNvPr>
          <p:cNvCxnSpPr>
            <a:cxnSpLocks noChangeShapeType="1"/>
            <a:stCxn id="38922" idx="3"/>
            <a:endCxn id="38921" idx="0"/>
          </p:cNvCxnSpPr>
          <p:nvPr/>
        </p:nvCxnSpPr>
        <p:spPr bwMode="auto">
          <a:xfrm>
            <a:off x="6600826" y="3330771"/>
            <a:ext cx="720725" cy="898525"/>
          </a:xfrm>
          <a:prstGeom prst="bentConnector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38925" name="AutoShape 13">
            <a:extLst>
              <a:ext uri="{FF2B5EF4-FFF2-40B4-BE49-F238E27FC236}">
                <a16:creationId xmlns:a16="http://schemas.microsoft.com/office/drawing/2014/main" id="{41CB6520-DA0A-9B8A-13A0-9E0E593FE0B5}"/>
              </a:ext>
            </a:extLst>
          </p:cNvPr>
          <p:cNvCxnSpPr>
            <a:cxnSpLocks noChangeShapeType="1"/>
            <a:stCxn id="38922" idx="3"/>
            <a:endCxn id="38920" idx="0"/>
          </p:cNvCxnSpPr>
          <p:nvPr/>
        </p:nvCxnSpPr>
        <p:spPr bwMode="auto">
          <a:xfrm>
            <a:off x="6600825" y="3330771"/>
            <a:ext cx="2736850" cy="1401763"/>
          </a:xfrm>
          <a:prstGeom prst="bentConnector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sp>
        <p:nvSpPr>
          <p:cNvPr id="38926" name="Text Box 14">
            <a:extLst>
              <a:ext uri="{FF2B5EF4-FFF2-40B4-BE49-F238E27FC236}">
                <a16:creationId xmlns:a16="http://schemas.microsoft.com/office/drawing/2014/main" id="{0F5E62EB-F6C3-8A1F-77F9-270BF7FFF94D}"/>
              </a:ext>
            </a:extLst>
          </p:cNvPr>
          <p:cNvSpPr txBox="1">
            <a:spLocks noChangeArrowheads="1"/>
          </p:cNvSpPr>
          <p:nvPr/>
        </p:nvSpPr>
        <p:spPr bwMode="auto">
          <a:xfrm>
            <a:off x="6672263" y="3437133"/>
            <a:ext cx="1295400" cy="6413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not</a:t>
            </a:r>
          </a:p>
          <a:p>
            <a:pPr algn="ctr" eaLnBrk="1" hangingPunct="1"/>
            <a:r>
              <a:rPr lang="de-DE" altLang="en-US">
                <a:latin typeface="Calibri" panose="020F0502020204030204" pitchFamily="34" charset="0"/>
              </a:rPr>
              <a:t>available</a:t>
            </a:r>
          </a:p>
        </p:txBody>
      </p:sp>
      <p:sp>
        <p:nvSpPr>
          <p:cNvPr id="38927" name="Text Box 15">
            <a:extLst>
              <a:ext uri="{FF2B5EF4-FFF2-40B4-BE49-F238E27FC236}">
                <a16:creationId xmlns:a16="http://schemas.microsoft.com/office/drawing/2014/main" id="{0EFD92CC-46DF-659C-E0E5-F7E3D7C58B84}"/>
              </a:ext>
            </a:extLst>
          </p:cNvPr>
          <p:cNvSpPr txBox="1">
            <a:spLocks noChangeArrowheads="1"/>
          </p:cNvSpPr>
          <p:nvPr/>
        </p:nvSpPr>
        <p:spPr bwMode="auto">
          <a:xfrm>
            <a:off x="8759826" y="3653033"/>
            <a:ext cx="1152525" cy="36671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a:latin typeface="Calibri" panose="020F0502020204030204" pitchFamily="34" charset="0"/>
              </a:rPr>
              <a:t>available</a:t>
            </a:r>
          </a:p>
        </p:txBody>
      </p:sp>
      <p:cxnSp>
        <p:nvCxnSpPr>
          <p:cNvPr id="38928" name="AutoShape 16">
            <a:extLst>
              <a:ext uri="{FF2B5EF4-FFF2-40B4-BE49-F238E27FC236}">
                <a16:creationId xmlns:a16="http://schemas.microsoft.com/office/drawing/2014/main" id="{2E8B4074-4B53-6E60-92EB-8F93A9700DAE}"/>
              </a:ext>
            </a:extLst>
          </p:cNvPr>
          <p:cNvCxnSpPr>
            <a:cxnSpLocks noChangeShapeType="1"/>
            <a:stCxn id="38920" idx="2"/>
            <a:endCxn id="38919" idx="0"/>
          </p:cNvCxnSpPr>
          <p:nvPr/>
        </p:nvCxnSpPr>
        <p:spPr bwMode="auto">
          <a:xfrm rot="5400000">
            <a:off x="9229725" y="5489770"/>
            <a:ext cx="215900"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29" name="AutoShape 17">
            <a:extLst>
              <a:ext uri="{FF2B5EF4-FFF2-40B4-BE49-F238E27FC236}">
                <a16:creationId xmlns:a16="http://schemas.microsoft.com/office/drawing/2014/main" id="{77CC7D92-DC52-0270-3378-5257213E7CE1}"/>
              </a:ext>
            </a:extLst>
          </p:cNvPr>
          <p:cNvCxnSpPr>
            <a:cxnSpLocks noChangeShapeType="1"/>
            <a:stCxn id="38923" idx="2"/>
            <a:endCxn id="38922" idx="0"/>
          </p:cNvCxnSpPr>
          <p:nvPr/>
        </p:nvCxnSpPr>
        <p:spPr bwMode="auto">
          <a:xfrm rot="5400000">
            <a:off x="5630069" y="2898177"/>
            <a:ext cx="214313"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30" name="AutoShape 18">
            <a:extLst>
              <a:ext uri="{FF2B5EF4-FFF2-40B4-BE49-F238E27FC236}">
                <a16:creationId xmlns:a16="http://schemas.microsoft.com/office/drawing/2014/main" id="{0067F8E5-A9AF-F41B-8B22-3F4C21C7D66D}"/>
              </a:ext>
            </a:extLst>
          </p:cNvPr>
          <p:cNvCxnSpPr>
            <a:cxnSpLocks noChangeShapeType="1"/>
            <a:stCxn id="38918" idx="2"/>
            <a:endCxn id="38923" idx="0"/>
          </p:cNvCxnSpPr>
          <p:nvPr/>
        </p:nvCxnSpPr>
        <p:spPr bwMode="auto">
          <a:xfrm rot="5400000">
            <a:off x="5629275" y="2033783"/>
            <a:ext cx="215900" cy="0"/>
          </a:xfrm>
          <a:prstGeom prst="straightConnector1">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38931" name="Rectangle 19">
            <a:extLst>
              <a:ext uri="{FF2B5EF4-FFF2-40B4-BE49-F238E27FC236}">
                <a16:creationId xmlns:a16="http://schemas.microsoft.com/office/drawing/2014/main" id="{8CF1B2FF-D13C-FACD-8675-F36299702F2D}"/>
              </a:ext>
            </a:extLst>
          </p:cNvPr>
          <p:cNvSpPr>
            <a:spLocks noChangeArrowheads="1"/>
          </p:cNvSpPr>
          <p:nvPr/>
        </p:nvSpPr>
        <p:spPr bwMode="auto">
          <a:xfrm>
            <a:off x="2135189" y="1278134"/>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Ordering System</a:t>
            </a:r>
          </a:p>
        </p:txBody>
      </p:sp>
      <p:sp>
        <p:nvSpPr>
          <p:cNvPr id="38932" name="Rectangle 20">
            <a:extLst>
              <a:ext uri="{FF2B5EF4-FFF2-40B4-BE49-F238E27FC236}">
                <a16:creationId xmlns:a16="http://schemas.microsoft.com/office/drawing/2014/main" id="{6E860270-BEBC-CBD2-478E-5EFF731DE122}"/>
              </a:ext>
            </a:extLst>
          </p:cNvPr>
          <p:cNvSpPr>
            <a:spLocks noChangeArrowheads="1"/>
          </p:cNvSpPr>
          <p:nvPr/>
        </p:nvSpPr>
        <p:spPr bwMode="auto">
          <a:xfrm>
            <a:off x="2135189" y="30069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Warehouse</a:t>
            </a:r>
          </a:p>
          <a:p>
            <a:pPr algn="ctr" eaLnBrk="1" hangingPunct="1"/>
            <a:r>
              <a:rPr lang="de-DE" altLang="en-US" sz="1600">
                <a:latin typeface="Calibri" panose="020F0502020204030204" pitchFamily="34" charset="0"/>
              </a:rPr>
              <a:t>Controlsystem</a:t>
            </a:r>
          </a:p>
        </p:txBody>
      </p:sp>
      <p:sp>
        <p:nvSpPr>
          <p:cNvPr id="38933" name="Rectangle 21">
            <a:extLst>
              <a:ext uri="{FF2B5EF4-FFF2-40B4-BE49-F238E27FC236}">
                <a16:creationId xmlns:a16="http://schemas.microsoft.com/office/drawing/2014/main" id="{FF1852C9-7FC4-FA9A-8184-BD934C34DEAC}"/>
              </a:ext>
            </a:extLst>
          </p:cNvPr>
          <p:cNvSpPr>
            <a:spLocks noChangeArrowheads="1"/>
          </p:cNvSpPr>
          <p:nvPr/>
        </p:nvSpPr>
        <p:spPr bwMode="auto">
          <a:xfrm>
            <a:off x="2135189" y="21433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CRM System</a:t>
            </a:r>
          </a:p>
        </p:txBody>
      </p:sp>
      <p:cxnSp>
        <p:nvCxnSpPr>
          <p:cNvPr id="38934" name="AutoShape 22">
            <a:extLst>
              <a:ext uri="{FF2B5EF4-FFF2-40B4-BE49-F238E27FC236}">
                <a16:creationId xmlns:a16="http://schemas.microsoft.com/office/drawing/2014/main" id="{322A7080-8DB7-0A3C-7137-ED63DEB59EE8}"/>
              </a:ext>
            </a:extLst>
          </p:cNvPr>
          <p:cNvCxnSpPr>
            <a:cxnSpLocks noChangeShapeType="1"/>
            <a:stCxn id="38931" idx="3"/>
            <a:endCxn id="38918" idx="1"/>
          </p:cNvCxnSpPr>
          <p:nvPr/>
        </p:nvCxnSpPr>
        <p:spPr bwMode="auto">
          <a:xfrm flipV="1">
            <a:off x="3863976" y="1601984"/>
            <a:ext cx="1008063" cy="1587"/>
          </a:xfrm>
          <a:prstGeom prst="bentConnector3">
            <a:avLst>
              <a:gd name="adj1" fmla="val 49921"/>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cxnSp>
      <p:cxnSp>
        <p:nvCxnSpPr>
          <p:cNvPr id="38935" name="AutoShape 23">
            <a:extLst>
              <a:ext uri="{FF2B5EF4-FFF2-40B4-BE49-F238E27FC236}">
                <a16:creationId xmlns:a16="http://schemas.microsoft.com/office/drawing/2014/main" id="{EBAB003C-3731-2C25-1AB0-22A21BC7E011}"/>
              </a:ext>
            </a:extLst>
          </p:cNvPr>
          <p:cNvCxnSpPr>
            <a:cxnSpLocks noChangeShapeType="1"/>
            <a:stCxn id="38933" idx="3"/>
            <a:endCxn id="38923" idx="1"/>
          </p:cNvCxnSpPr>
          <p:nvPr/>
        </p:nvCxnSpPr>
        <p:spPr bwMode="auto">
          <a:xfrm flipV="1">
            <a:off x="3863976" y="2467170"/>
            <a:ext cx="1008063" cy="1588"/>
          </a:xfrm>
          <a:prstGeom prst="bentConnector3">
            <a:avLst>
              <a:gd name="adj1" fmla="val 4992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36" name="AutoShape 24">
            <a:extLst>
              <a:ext uri="{FF2B5EF4-FFF2-40B4-BE49-F238E27FC236}">
                <a16:creationId xmlns:a16="http://schemas.microsoft.com/office/drawing/2014/main" id="{FEE42498-794F-2753-7D60-56D797EDA3F0}"/>
              </a:ext>
            </a:extLst>
          </p:cNvPr>
          <p:cNvCxnSpPr>
            <a:cxnSpLocks noChangeShapeType="1"/>
            <a:stCxn id="38932" idx="3"/>
            <a:endCxn id="38922" idx="1"/>
          </p:cNvCxnSpPr>
          <p:nvPr/>
        </p:nvCxnSpPr>
        <p:spPr bwMode="auto">
          <a:xfrm flipV="1">
            <a:off x="3863976" y="3330770"/>
            <a:ext cx="1008063" cy="1588"/>
          </a:xfrm>
          <a:prstGeom prst="bentConnector3">
            <a:avLst>
              <a:gd name="adj1" fmla="val 4992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38937" name="Rectangle 25">
            <a:extLst>
              <a:ext uri="{FF2B5EF4-FFF2-40B4-BE49-F238E27FC236}">
                <a16:creationId xmlns:a16="http://schemas.microsoft.com/office/drawing/2014/main" id="{3D4A5E5A-063A-7ADB-42F7-A9C351C90B59}"/>
              </a:ext>
            </a:extLst>
          </p:cNvPr>
          <p:cNvSpPr>
            <a:spLocks noChangeArrowheads="1"/>
          </p:cNvSpPr>
          <p:nvPr/>
        </p:nvSpPr>
        <p:spPr bwMode="auto">
          <a:xfrm>
            <a:off x="2135189" y="3870520"/>
            <a:ext cx="1728787" cy="649288"/>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ERP System</a:t>
            </a:r>
          </a:p>
        </p:txBody>
      </p:sp>
      <p:sp>
        <p:nvSpPr>
          <p:cNvPr id="38938" name="Rectangle 26">
            <a:extLst>
              <a:ext uri="{FF2B5EF4-FFF2-40B4-BE49-F238E27FC236}">
                <a16:creationId xmlns:a16="http://schemas.microsoft.com/office/drawing/2014/main" id="{F6DBBC9C-95A5-A6C4-38C0-C5E27CB4A1A3}"/>
              </a:ext>
            </a:extLst>
          </p:cNvPr>
          <p:cNvSpPr>
            <a:spLocks noChangeArrowheads="1"/>
          </p:cNvSpPr>
          <p:nvPr/>
        </p:nvSpPr>
        <p:spPr bwMode="auto">
          <a:xfrm>
            <a:off x="2135189" y="5599309"/>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Manufacturing</a:t>
            </a:r>
          </a:p>
          <a:p>
            <a:pPr algn="ctr" eaLnBrk="1" hangingPunct="1"/>
            <a:r>
              <a:rPr lang="de-DE" altLang="en-US" sz="1600">
                <a:latin typeface="Calibri" panose="020F0502020204030204" pitchFamily="34" charset="0"/>
              </a:rPr>
              <a:t>System</a:t>
            </a:r>
          </a:p>
        </p:txBody>
      </p:sp>
      <p:sp>
        <p:nvSpPr>
          <p:cNvPr id="38939" name="Rectangle 27">
            <a:extLst>
              <a:ext uri="{FF2B5EF4-FFF2-40B4-BE49-F238E27FC236}">
                <a16:creationId xmlns:a16="http://schemas.microsoft.com/office/drawing/2014/main" id="{B1CE588A-CE9A-60D5-E62B-C2131DBC2413}"/>
              </a:ext>
            </a:extLst>
          </p:cNvPr>
          <p:cNvSpPr>
            <a:spLocks noChangeArrowheads="1"/>
          </p:cNvSpPr>
          <p:nvPr/>
        </p:nvSpPr>
        <p:spPr bwMode="auto">
          <a:xfrm>
            <a:off x="2135189" y="4735709"/>
            <a:ext cx="1728787" cy="649287"/>
          </a:xfrm>
          <a:prstGeom prst="rect">
            <a:avLst/>
          </a:prstGeom>
          <a:gradFill rotWithShape="1">
            <a:gsLst>
              <a:gs pos="0">
                <a:srgbClr val="99FF99"/>
              </a:gs>
              <a:gs pos="100000">
                <a:srgbClr val="477647"/>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1600">
                <a:latin typeface="Calibri" panose="020F0502020204030204" pitchFamily="34" charset="0"/>
              </a:rPr>
              <a:t>Financial System</a:t>
            </a:r>
          </a:p>
        </p:txBody>
      </p:sp>
      <p:cxnSp>
        <p:nvCxnSpPr>
          <p:cNvPr id="38940" name="AutoShape 28">
            <a:extLst>
              <a:ext uri="{FF2B5EF4-FFF2-40B4-BE49-F238E27FC236}">
                <a16:creationId xmlns:a16="http://schemas.microsoft.com/office/drawing/2014/main" id="{C453CEFF-1E69-5B65-4626-920786B87379}"/>
              </a:ext>
            </a:extLst>
          </p:cNvPr>
          <p:cNvCxnSpPr>
            <a:cxnSpLocks noChangeShapeType="1"/>
            <a:stCxn id="38937" idx="3"/>
            <a:endCxn id="38921" idx="1"/>
          </p:cNvCxnSpPr>
          <p:nvPr/>
        </p:nvCxnSpPr>
        <p:spPr bwMode="auto">
          <a:xfrm>
            <a:off x="3863975" y="4195959"/>
            <a:ext cx="2592388" cy="358775"/>
          </a:xfrm>
          <a:prstGeom prst="bentConnector3">
            <a:avLst>
              <a:gd name="adj1" fmla="val 49968"/>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41" name="AutoShape 29">
            <a:extLst>
              <a:ext uri="{FF2B5EF4-FFF2-40B4-BE49-F238E27FC236}">
                <a16:creationId xmlns:a16="http://schemas.microsoft.com/office/drawing/2014/main" id="{5DAA08E5-4A1C-CEA1-AA16-BB277CFC2298}"/>
              </a:ext>
            </a:extLst>
          </p:cNvPr>
          <p:cNvCxnSpPr>
            <a:cxnSpLocks noChangeShapeType="1"/>
            <a:stCxn id="38939" idx="3"/>
            <a:endCxn id="38920" idx="1"/>
          </p:cNvCxnSpPr>
          <p:nvPr/>
        </p:nvCxnSpPr>
        <p:spPr bwMode="auto">
          <a:xfrm flipV="1">
            <a:off x="3863976" y="5057971"/>
            <a:ext cx="4608513" cy="3175"/>
          </a:xfrm>
          <a:prstGeom prst="bentConnector3">
            <a:avLst>
              <a:gd name="adj1" fmla="val 4998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8942" name="AutoShape 30">
            <a:extLst>
              <a:ext uri="{FF2B5EF4-FFF2-40B4-BE49-F238E27FC236}">
                <a16:creationId xmlns:a16="http://schemas.microsoft.com/office/drawing/2014/main" id="{A25F55DA-0D8B-06C4-AF83-675DCEF53752}"/>
              </a:ext>
            </a:extLst>
          </p:cNvPr>
          <p:cNvCxnSpPr>
            <a:cxnSpLocks noChangeShapeType="1"/>
            <a:stCxn id="38938" idx="3"/>
            <a:endCxn id="38919" idx="1"/>
          </p:cNvCxnSpPr>
          <p:nvPr/>
        </p:nvCxnSpPr>
        <p:spPr bwMode="auto">
          <a:xfrm flipV="1">
            <a:off x="3863976" y="5923159"/>
            <a:ext cx="4608513" cy="1587"/>
          </a:xfrm>
          <a:prstGeom prst="bentConnector3">
            <a:avLst>
              <a:gd name="adj1" fmla="val 49981"/>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31774" name="Text Box 31">
            <a:extLst>
              <a:ext uri="{FF2B5EF4-FFF2-40B4-BE49-F238E27FC236}">
                <a16:creationId xmlns:a16="http://schemas.microsoft.com/office/drawing/2014/main" id="{C927119B-29B8-E974-5E7C-B1C1CF642444}"/>
              </a:ext>
            </a:extLst>
          </p:cNvPr>
          <p:cNvSpPr txBox="1">
            <a:spLocks noChangeArrowheads="1"/>
          </p:cNvSpPr>
          <p:nvPr/>
        </p:nvSpPr>
        <p:spPr bwMode="auto">
          <a:xfrm>
            <a:off x="7239000" y="1320995"/>
            <a:ext cx="2674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sz="2800" b="1">
                <a:latin typeface="Calibri" panose="020F0502020204030204" pitchFamily="34" charset="0"/>
              </a:rPr>
              <a:t>Business Process</a:t>
            </a:r>
          </a:p>
          <a:p>
            <a:pPr algn="ctr" eaLnBrk="1" hangingPunct="1"/>
            <a:r>
              <a:rPr lang="de-DE" altLang="en-US" sz="2800" b="1">
                <a:latin typeface="Calibri" panose="020F0502020204030204" pitchFamily="34" charset="0"/>
              </a:rPr>
              <a:t>Management</a:t>
            </a:r>
          </a:p>
        </p:txBody>
      </p:sp>
      <p:cxnSp>
        <p:nvCxnSpPr>
          <p:cNvPr id="38944" name="AutoShape 32">
            <a:extLst>
              <a:ext uri="{FF2B5EF4-FFF2-40B4-BE49-F238E27FC236}">
                <a16:creationId xmlns:a16="http://schemas.microsoft.com/office/drawing/2014/main" id="{28F49FFD-B78C-602E-EE59-320277D363DE}"/>
              </a:ext>
            </a:extLst>
          </p:cNvPr>
          <p:cNvCxnSpPr>
            <a:cxnSpLocks noChangeShapeType="1"/>
            <a:stCxn id="38921" idx="3"/>
            <a:endCxn id="38920" idx="1"/>
          </p:cNvCxnSpPr>
          <p:nvPr/>
        </p:nvCxnSpPr>
        <p:spPr bwMode="auto">
          <a:xfrm>
            <a:off x="8185150" y="4554734"/>
            <a:ext cx="287338" cy="503237"/>
          </a:xfrm>
          <a:prstGeom prst="bentConnector3">
            <a:avLst>
              <a:gd name="adj1" fmla="val 49722"/>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31"/>
                                        </p:tgtEl>
                                        <p:attrNameLst>
                                          <p:attrName>style.visibility</p:attrName>
                                        </p:attrNameLst>
                                      </p:cBhvr>
                                      <p:to>
                                        <p:strVal val="visible"/>
                                      </p:to>
                                    </p:set>
                                    <p:animEffect transition="in" filter="fade">
                                      <p:cBhvr>
                                        <p:cTn id="7" dur="2000"/>
                                        <p:tgtEl>
                                          <p:spTgt spid="38931"/>
                                        </p:tgtEl>
                                      </p:cBhvr>
                                    </p:animEffect>
                                  </p:childTnLst>
                                </p:cTn>
                              </p:par>
                              <p:par>
                                <p:cTn id="8" presetID="10" presetClass="entr" presetSubtype="0" fill="hold" nodeType="withEffect">
                                  <p:stCondLst>
                                    <p:cond delay="0"/>
                                  </p:stCondLst>
                                  <p:childTnLst>
                                    <p:set>
                                      <p:cBhvr>
                                        <p:cTn id="9" dur="1" fill="hold">
                                          <p:stCondLst>
                                            <p:cond delay="0"/>
                                          </p:stCondLst>
                                        </p:cTn>
                                        <p:tgtEl>
                                          <p:spTgt spid="38934"/>
                                        </p:tgtEl>
                                        <p:attrNameLst>
                                          <p:attrName>style.visibility</p:attrName>
                                        </p:attrNameLst>
                                      </p:cBhvr>
                                      <p:to>
                                        <p:strVal val="visible"/>
                                      </p:to>
                                    </p:set>
                                    <p:animEffect transition="in" filter="fade">
                                      <p:cBhvr>
                                        <p:cTn id="10" dur="2000"/>
                                        <p:tgtEl>
                                          <p:spTgt spid="38934"/>
                                        </p:tgtEl>
                                      </p:cBhvr>
                                    </p:animEffect>
                                  </p:childTnLst>
                                </p:cTn>
                              </p:par>
                              <p:par>
                                <p:cTn id="11" presetID="10" presetClass="entr" presetSubtype="0" fill="hold" nodeType="withEffect">
                                  <p:stCondLst>
                                    <p:cond delay="0"/>
                                  </p:stCondLst>
                                  <p:childTnLst>
                                    <p:set>
                                      <p:cBhvr>
                                        <p:cTn id="12" dur="1" fill="hold">
                                          <p:stCondLst>
                                            <p:cond delay="0"/>
                                          </p:stCondLst>
                                        </p:cTn>
                                        <p:tgtEl>
                                          <p:spTgt spid="38918"/>
                                        </p:tgtEl>
                                        <p:attrNameLst>
                                          <p:attrName>style.visibility</p:attrName>
                                        </p:attrNameLst>
                                      </p:cBhvr>
                                      <p:to>
                                        <p:strVal val="visible"/>
                                      </p:to>
                                    </p:set>
                                    <p:animEffect transition="in" filter="fade">
                                      <p:cBhvr>
                                        <p:cTn id="13" dur="2000"/>
                                        <p:tgtEl>
                                          <p:spTgt spid="38918"/>
                                        </p:tgtEl>
                                      </p:cBhvr>
                                    </p:animEffect>
                                  </p:childTnLst>
                                </p:cTn>
                              </p:par>
                              <p:par>
                                <p:cTn id="14" presetID="10" presetClass="entr" presetSubtype="0" fill="hold" nodeType="withEffect">
                                  <p:stCondLst>
                                    <p:cond delay="0"/>
                                  </p:stCondLst>
                                  <p:childTnLst>
                                    <p:set>
                                      <p:cBhvr>
                                        <p:cTn id="15" dur="1" fill="hold">
                                          <p:stCondLst>
                                            <p:cond delay="0"/>
                                          </p:stCondLst>
                                        </p:cTn>
                                        <p:tgtEl>
                                          <p:spTgt spid="38930"/>
                                        </p:tgtEl>
                                        <p:attrNameLst>
                                          <p:attrName>style.visibility</p:attrName>
                                        </p:attrNameLst>
                                      </p:cBhvr>
                                      <p:to>
                                        <p:strVal val="visible"/>
                                      </p:to>
                                    </p:set>
                                    <p:animEffect transition="in" filter="fade">
                                      <p:cBhvr>
                                        <p:cTn id="16" dur="2000"/>
                                        <p:tgtEl>
                                          <p:spTgt spid="389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38923"/>
                                        </p:tgtEl>
                                        <p:attrNameLst>
                                          <p:attrName>style.visibility</p:attrName>
                                        </p:attrNameLst>
                                      </p:cBhvr>
                                      <p:to>
                                        <p:strVal val="visible"/>
                                      </p:to>
                                    </p:set>
                                    <p:animEffect transition="in" filter="fade">
                                      <p:cBhvr>
                                        <p:cTn id="21" dur="2000"/>
                                        <p:tgtEl>
                                          <p:spTgt spid="38923"/>
                                        </p:tgtEl>
                                      </p:cBhvr>
                                    </p:animEffect>
                                  </p:childTnLst>
                                </p:cTn>
                              </p:par>
                              <p:par>
                                <p:cTn id="22" presetID="10" presetClass="entr" presetSubtype="0" fill="hold" nodeType="withEffect">
                                  <p:stCondLst>
                                    <p:cond delay="0"/>
                                  </p:stCondLst>
                                  <p:childTnLst>
                                    <p:set>
                                      <p:cBhvr>
                                        <p:cTn id="23" dur="1" fill="hold">
                                          <p:stCondLst>
                                            <p:cond delay="0"/>
                                          </p:stCondLst>
                                        </p:cTn>
                                        <p:tgtEl>
                                          <p:spTgt spid="38935"/>
                                        </p:tgtEl>
                                        <p:attrNameLst>
                                          <p:attrName>style.visibility</p:attrName>
                                        </p:attrNameLst>
                                      </p:cBhvr>
                                      <p:to>
                                        <p:strVal val="visible"/>
                                      </p:to>
                                    </p:set>
                                    <p:animEffect transition="in" filter="fade">
                                      <p:cBhvr>
                                        <p:cTn id="24" dur="2000"/>
                                        <p:tgtEl>
                                          <p:spTgt spid="38935"/>
                                        </p:tgtEl>
                                      </p:cBhvr>
                                    </p:animEffect>
                                  </p:childTnLst>
                                </p:cTn>
                              </p:par>
                              <p:par>
                                <p:cTn id="25" presetID="10" presetClass="entr" presetSubtype="0" fill="hold" nodeType="withEffect">
                                  <p:stCondLst>
                                    <p:cond delay="0"/>
                                  </p:stCondLst>
                                  <p:childTnLst>
                                    <p:set>
                                      <p:cBhvr>
                                        <p:cTn id="26" dur="1" fill="hold">
                                          <p:stCondLst>
                                            <p:cond delay="0"/>
                                          </p:stCondLst>
                                        </p:cTn>
                                        <p:tgtEl>
                                          <p:spTgt spid="38933"/>
                                        </p:tgtEl>
                                        <p:attrNameLst>
                                          <p:attrName>style.visibility</p:attrName>
                                        </p:attrNameLst>
                                      </p:cBhvr>
                                      <p:to>
                                        <p:strVal val="visible"/>
                                      </p:to>
                                    </p:set>
                                    <p:animEffect transition="in" filter="fade">
                                      <p:cBhvr>
                                        <p:cTn id="27" dur="2000"/>
                                        <p:tgtEl>
                                          <p:spTgt spid="38933"/>
                                        </p:tgtEl>
                                      </p:cBhvr>
                                    </p:animEffect>
                                  </p:childTnLst>
                                </p:cTn>
                              </p:par>
                              <p:par>
                                <p:cTn id="28" presetID="10" presetClass="entr" presetSubtype="0" fill="hold" nodeType="withEffect">
                                  <p:stCondLst>
                                    <p:cond delay="0"/>
                                  </p:stCondLst>
                                  <p:childTnLst>
                                    <p:set>
                                      <p:cBhvr>
                                        <p:cTn id="29" dur="1" fill="hold">
                                          <p:stCondLst>
                                            <p:cond delay="0"/>
                                          </p:stCondLst>
                                        </p:cTn>
                                        <p:tgtEl>
                                          <p:spTgt spid="38929"/>
                                        </p:tgtEl>
                                        <p:attrNameLst>
                                          <p:attrName>style.visibility</p:attrName>
                                        </p:attrNameLst>
                                      </p:cBhvr>
                                      <p:to>
                                        <p:strVal val="visible"/>
                                      </p:to>
                                    </p:set>
                                    <p:animEffect transition="in" filter="fade">
                                      <p:cBhvr>
                                        <p:cTn id="30" dur="2000"/>
                                        <p:tgtEl>
                                          <p:spTgt spid="389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38922"/>
                                        </p:tgtEl>
                                        <p:attrNameLst>
                                          <p:attrName>style.visibility</p:attrName>
                                        </p:attrNameLst>
                                      </p:cBhvr>
                                      <p:to>
                                        <p:strVal val="visible"/>
                                      </p:to>
                                    </p:set>
                                    <p:animEffect transition="in" filter="fade">
                                      <p:cBhvr>
                                        <p:cTn id="35" dur="2000"/>
                                        <p:tgtEl>
                                          <p:spTgt spid="38922"/>
                                        </p:tgtEl>
                                      </p:cBhvr>
                                    </p:animEffect>
                                  </p:childTnLst>
                                </p:cTn>
                              </p:par>
                              <p:par>
                                <p:cTn id="36" presetID="10" presetClass="entr" presetSubtype="0" fill="hold" nodeType="withEffect">
                                  <p:stCondLst>
                                    <p:cond delay="0"/>
                                  </p:stCondLst>
                                  <p:childTnLst>
                                    <p:set>
                                      <p:cBhvr>
                                        <p:cTn id="37" dur="1" fill="hold">
                                          <p:stCondLst>
                                            <p:cond delay="0"/>
                                          </p:stCondLst>
                                        </p:cTn>
                                        <p:tgtEl>
                                          <p:spTgt spid="38936"/>
                                        </p:tgtEl>
                                        <p:attrNameLst>
                                          <p:attrName>style.visibility</p:attrName>
                                        </p:attrNameLst>
                                      </p:cBhvr>
                                      <p:to>
                                        <p:strVal val="visible"/>
                                      </p:to>
                                    </p:set>
                                    <p:animEffect transition="in" filter="fade">
                                      <p:cBhvr>
                                        <p:cTn id="38" dur="2000"/>
                                        <p:tgtEl>
                                          <p:spTgt spid="38936"/>
                                        </p:tgtEl>
                                      </p:cBhvr>
                                    </p:animEffect>
                                  </p:childTnLst>
                                </p:cTn>
                              </p:par>
                              <p:par>
                                <p:cTn id="39" presetID="10" presetClass="entr" presetSubtype="0" fill="hold" nodeType="withEffect">
                                  <p:stCondLst>
                                    <p:cond delay="0"/>
                                  </p:stCondLst>
                                  <p:childTnLst>
                                    <p:set>
                                      <p:cBhvr>
                                        <p:cTn id="40" dur="1" fill="hold">
                                          <p:stCondLst>
                                            <p:cond delay="0"/>
                                          </p:stCondLst>
                                        </p:cTn>
                                        <p:tgtEl>
                                          <p:spTgt spid="38932"/>
                                        </p:tgtEl>
                                        <p:attrNameLst>
                                          <p:attrName>style.visibility</p:attrName>
                                        </p:attrNameLst>
                                      </p:cBhvr>
                                      <p:to>
                                        <p:strVal val="visible"/>
                                      </p:to>
                                    </p:set>
                                    <p:animEffect transition="in" filter="fade">
                                      <p:cBhvr>
                                        <p:cTn id="41" dur="2000"/>
                                        <p:tgtEl>
                                          <p:spTgt spid="38932"/>
                                        </p:tgtEl>
                                      </p:cBhvr>
                                    </p:animEffect>
                                  </p:childTnLst>
                                </p:cTn>
                              </p:par>
                              <p:par>
                                <p:cTn id="42" presetID="10" presetClass="entr" presetSubtype="0" fill="hold" nodeType="withEffect">
                                  <p:stCondLst>
                                    <p:cond delay="0"/>
                                  </p:stCondLst>
                                  <p:childTnLst>
                                    <p:set>
                                      <p:cBhvr>
                                        <p:cTn id="43" dur="1" fill="hold">
                                          <p:stCondLst>
                                            <p:cond delay="0"/>
                                          </p:stCondLst>
                                        </p:cTn>
                                        <p:tgtEl>
                                          <p:spTgt spid="38925"/>
                                        </p:tgtEl>
                                        <p:attrNameLst>
                                          <p:attrName>style.visibility</p:attrName>
                                        </p:attrNameLst>
                                      </p:cBhvr>
                                      <p:to>
                                        <p:strVal val="visible"/>
                                      </p:to>
                                    </p:set>
                                    <p:animEffect transition="in" filter="fade">
                                      <p:cBhvr>
                                        <p:cTn id="44" dur="2000"/>
                                        <p:tgtEl>
                                          <p:spTgt spid="38925"/>
                                        </p:tgtEl>
                                      </p:cBhvr>
                                    </p:animEffect>
                                  </p:childTnLst>
                                </p:cTn>
                              </p:par>
                              <p:par>
                                <p:cTn id="45" presetID="10" presetClass="entr" presetSubtype="0" fill="hold" nodeType="withEffect">
                                  <p:stCondLst>
                                    <p:cond delay="0"/>
                                  </p:stCondLst>
                                  <p:childTnLst>
                                    <p:set>
                                      <p:cBhvr>
                                        <p:cTn id="46" dur="1" fill="hold">
                                          <p:stCondLst>
                                            <p:cond delay="0"/>
                                          </p:stCondLst>
                                        </p:cTn>
                                        <p:tgtEl>
                                          <p:spTgt spid="38924"/>
                                        </p:tgtEl>
                                        <p:attrNameLst>
                                          <p:attrName>style.visibility</p:attrName>
                                        </p:attrNameLst>
                                      </p:cBhvr>
                                      <p:to>
                                        <p:strVal val="visible"/>
                                      </p:to>
                                    </p:set>
                                    <p:animEffect transition="in" filter="fade">
                                      <p:cBhvr>
                                        <p:cTn id="47" dur="2000"/>
                                        <p:tgtEl>
                                          <p:spTgt spid="38924"/>
                                        </p:tgtEl>
                                      </p:cBhvr>
                                    </p:animEffect>
                                  </p:childTnLst>
                                </p:cTn>
                              </p:par>
                              <p:par>
                                <p:cTn id="48" presetID="10" presetClass="entr" presetSubtype="0" fill="hold" nodeType="withEffect">
                                  <p:stCondLst>
                                    <p:cond delay="0"/>
                                  </p:stCondLst>
                                  <p:childTnLst>
                                    <p:set>
                                      <p:cBhvr>
                                        <p:cTn id="49" dur="1" fill="hold">
                                          <p:stCondLst>
                                            <p:cond delay="0"/>
                                          </p:stCondLst>
                                        </p:cTn>
                                        <p:tgtEl>
                                          <p:spTgt spid="38926"/>
                                        </p:tgtEl>
                                        <p:attrNameLst>
                                          <p:attrName>style.visibility</p:attrName>
                                        </p:attrNameLst>
                                      </p:cBhvr>
                                      <p:to>
                                        <p:strVal val="visible"/>
                                      </p:to>
                                    </p:set>
                                    <p:animEffect transition="in" filter="fade">
                                      <p:cBhvr>
                                        <p:cTn id="50" dur="2000"/>
                                        <p:tgtEl>
                                          <p:spTgt spid="38926"/>
                                        </p:tgtEl>
                                      </p:cBhvr>
                                    </p:animEffect>
                                  </p:childTnLst>
                                </p:cTn>
                              </p:par>
                              <p:par>
                                <p:cTn id="51" presetID="10" presetClass="entr" presetSubtype="0" fill="hold" nodeType="withEffect">
                                  <p:stCondLst>
                                    <p:cond delay="0"/>
                                  </p:stCondLst>
                                  <p:childTnLst>
                                    <p:set>
                                      <p:cBhvr>
                                        <p:cTn id="52" dur="1" fill="hold">
                                          <p:stCondLst>
                                            <p:cond delay="0"/>
                                          </p:stCondLst>
                                        </p:cTn>
                                        <p:tgtEl>
                                          <p:spTgt spid="38927"/>
                                        </p:tgtEl>
                                        <p:attrNameLst>
                                          <p:attrName>style.visibility</p:attrName>
                                        </p:attrNameLst>
                                      </p:cBhvr>
                                      <p:to>
                                        <p:strVal val="visible"/>
                                      </p:to>
                                    </p:set>
                                    <p:animEffect transition="in" filter="fade">
                                      <p:cBhvr>
                                        <p:cTn id="53" dur="2000"/>
                                        <p:tgtEl>
                                          <p:spTgt spid="389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38921"/>
                                        </p:tgtEl>
                                        <p:attrNameLst>
                                          <p:attrName>style.visibility</p:attrName>
                                        </p:attrNameLst>
                                      </p:cBhvr>
                                      <p:to>
                                        <p:strVal val="visible"/>
                                      </p:to>
                                    </p:set>
                                    <p:animEffect transition="in" filter="fade">
                                      <p:cBhvr>
                                        <p:cTn id="58" dur="2000"/>
                                        <p:tgtEl>
                                          <p:spTgt spid="38921"/>
                                        </p:tgtEl>
                                      </p:cBhvr>
                                    </p:animEffect>
                                  </p:childTnLst>
                                </p:cTn>
                              </p:par>
                              <p:par>
                                <p:cTn id="59" presetID="10" presetClass="entr" presetSubtype="0" fill="hold" nodeType="withEffect">
                                  <p:stCondLst>
                                    <p:cond delay="0"/>
                                  </p:stCondLst>
                                  <p:childTnLst>
                                    <p:set>
                                      <p:cBhvr>
                                        <p:cTn id="60" dur="1" fill="hold">
                                          <p:stCondLst>
                                            <p:cond delay="0"/>
                                          </p:stCondLst>
                                        </p:cTn>
                                        <p:tgtEl>
                                          <p:spTgt spid="38944"/>
                                        </p:tgtEl>
                                        <p:attrNameLst>
                                          <p:attrName>style.visibility</p:attrName>
                                        </p:attrNameLst>
                                      </p:cBhvr>
                                      <p:to>
                                        <p:strVal val="visible"/>
                                      </p:to>
                                    </p:set>
                                    <p:animEffect transition="in" filter="fade">
                                      <p:cBhvr>
                                        <p:cTn id="61" dur="2000"/>
                                        <p:tgtEl>
                                          <p:spTgt spid="38944"/>
                                        </p:tgtEl>
                                      </p:cBhvr>
                                    </p:animEffect>
                                  </p:childTnLst>
                                </p:cTn>
                              </p:par>
                              <p:par>
                                <p:cTn id="62" presetID="10" presetClass="entr" presetSubtype="0" fill="hold" nodeType="withEffect">
                                  <p:stCondLst>
                                    <p:cond delay="0"/>
                                  </p:stCondLst>
                                  <p:childTnLst>
                                    <p:set>
                                      <p:cBhvr>
                                        <p:cTn id="63" dur="1" fill="hold">
                                          <p:stCondLst>
                                            <p:cond delay="0"/>
                                          </p:stCondLst>
                                        </p:cTn>
                                        <p:tgtEl>
                                          <p:spTgt spid="38940"/>
                                        </p:tgtEl>
                                        <p:attrNameLst>
                                          <p:attrName>style.visibility</p:attrName>
                                        </p:attrNameLst>
                                      </p:cBhvr>
                                      <p:to>
                                        <p:strVal val="visible"/>
                                      </p:to>
                                    </p:set>
                                    <p:animEffect transition="in" filter="fade">
                                      <p:cBhvr>
                                        <p:cTn id="64" dur="2000"/>
                                        <p:tgtEl>
                                          <p:spTgt spid="38940"/>
                                        </p:tgtEl>
                                      </p:cBhvr>
                                    </p:animEffect>
                                  </p:childTnLst>
                                </p:cTn>
                              </p:par>
                              <p:par>
                                <p:cTn id="65" presetID="10" presetClass="entr" presetSubtype="0" fill="hold" nodeType="withEffect">
                                  <p:stCondLst>
                                    <p:cond delay="0"/>
                                  </p:stCondLst>
                                  <p:childTnLst>
                                    <p:set>
                                      <p:cBhvr>
                                        <p:cTn id="66" dur="1" fill="hold">
                                          <p:stCondLst>
                                            <p:cond delay="0"/>
                                          </p:stCondLst>
                                        </p:cTn>
                                        <p:tgtEl>
                                          <p:spTgt spid="38937"/>
                                        </p:tgtEl>
                                        <p:attrNameLst>
                                          <p:attrName>style.visibility</p:attrName>
                                        </p:attrNameLst>
                                      </p:cBhvr>
                                      <p:to>
                                        <p:strVal val="visible"/>
                                      </p:to>
                                    </p:set>
                                    <p:animEffect transition="in" filter="fade">
                                      <p:cBhvr>
                                        <p:cTn id="67" dur="2000"/>
                                        <p:tgtEl>
                                          <p:spTgt spid="389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8939"/>
                                        </p:tgtEl>
                                        <p:attrNameLst>
                                          <p:attrName>style.visibility</p:attrName>
                                        </p:attrNameLst>
                                      </p:cBhvr>
                                      <p:to>
                                        <p:strVal val="visible"/>
                                      </p:to>
                                    </p:set>
                                    <p:animEffect transition="in" filter="fade">
                                      <p:cBhvr>
                                        <p:cTn id="72" dur="2000"/>
                                        <p:tgtEl>
                                          <p:spTgt spid="38939"/>
                                        </p:tgtEl>
                                      </p:cBhvr>
                                    </p:animEffect>
                                  </p:childTnLst>
                                </p:cTn>
                              </p:par>
                              <p:par>
                                <p:cTn id="73" presetID="10" presetClass="entr" presetSubtype="0" fill="hold" nodeType="withEffect">
                                  <p:stCondLst>
                                    <p:cond delay="0"/>
                                  </p:stCondLst>
                                  <p:childTnLst>
                                    <p:set>
                                      <p:cBhvr>
                                        <p:cTn id="74" dur="1" fill="hold">
                                          <p:stCondLst>
                                            <p:cond delay="0"/>
                                          </p:stCondLst>
                                        </p:cTn>
                                        <p:tgtEl>
                                          <p:spTgt spid="38941"/>
                                        </p:tgtEl>
                                        <p:attrNameLst>
                                          <p:attrName>style.visibility</p:attrName>
                                        </p:attrNameLst>
                                      </p:cBhvr>
                                      <p:to>
                                        <p:strVal val="visible"/>
                                      </p:to>
                                    </p:set>
                                    <p:animEffect transition="in" filter="fade">
                                      <p:cBhvr>
                                        <p:cTn id="75" dur="2000"/>
                                        <p:tgtEl>
                                          <p:spTgt spid="38941"/>
                                        </p:tgtEl>
                                      </p:cBhvr>
                                    </p:animEffect>
                                  </p:childTnLst>
                                </p:cTn>
                              </p:par>
                              <p:par>
                                <p:cTn id="76" presetID="10" presetClass="entr" presetSubtype="0" fill="hold" nodeType="withEffect">
                                  <p:stCondLst>
                                    <p:cond delay="0"/>
                                  </p:stCondLst>
                                  <p:childTnLst>
                                    <p:set>
                                      <p:cBhvr>
                                        <p:cTn id="77" dur="1" fill="hold">
                                          <p:stCondLst>
                                            <p:cond delay="0"/>
                                          </p:stCondLst>
                                        </p:cTn>
                                        <p:tgtEl>
                                          <p:spTgt spid="38920"/>
                                        </p:tgtEl>
                                        <p:attrNameLst>
                                          <p:attrName>style.visibility</p:attrName>
                                        </p:attrNameLst>
                                      </p:cBhvr>
                                      <p:to>
                                        <p:strVal val="visible"/>
                                      </p:to>
                                    </p:set>
                                    <p:animEffect transition="in" filter="fade">
                                      <p:cBhvr>
                                        <p:cTn id="78" dur="2000"/>
                                        <p:tgtEl>
                                          <p:spTgt spid="38920"/>
                                        </p:tgtEl>
                                      </p:cBhvr>
                                    </p:animEffect>
                                  </p:childTnLst>
                                </p:cTn>
                              </p:par>
                              <p:par>
                                <p:cTn id="79" presetID="10" presetClass="entr" presetSubtype="0" fill="hold" nodeType="withEffect">
                                  <p:stCondLst>
                                    <p:cond delay="0"/>
                                  </p:stCondLst>
                                  <p:childTnLst>
                                    <p:set>
                                      <p:cBhvr>
                                        <p:cTn id="80" dur="1" fill="hold">
                                          <p:stCondLst>
                                            <p:cond delay="0"/>
                                          </p:stCondLst>
                                        </p:cTn>
                                        <p:tgtEl>
                                          <p:spTgt spid="38928"/>
                                        </p:tgtEl>
                                        <p:attrNameLst>
                                          <p:attrName>style.visibility</p:attrName>
                                        </p:attrNameLst>
                                      </p:cBhvr>
                                      <p:to>
                                        <p:strVal val="visible"/>
                                      </p:to>
                                    </p:set>
                                    <p:animEffect transition="in" filter="fade">
                                      <p:cBhvr>
                                        <p:cTn id="81" dur="2000"/>
                                        <p:tgtEl>
                                          <p:spTgt spid="3892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38919"/>
                                        </p:tgtEl>
                                        <p:attrNameLst>
                                          <p:attrName>style.visibility</p:attrName>
                                        </p:attrNameLst>
                                      </p:cBhvr>
                                      <p:to>
                                        <p:strVal val="visible"/>
                                      </p:to>
                                    </p:set>
                                    <p:animEffect transition="in" filter="fade">
                                      <p:cBhvr>
                                        <p:cTn id="86" dur="2000"/>
                                        <p:tgtEl>
                                          <p:spTgt spid="38919"/>
                                        </p:tgtEl>
                                      </p:cBhvr>
                                    </p:animEffect>
                                  </p:childTnLst>
                                </p:cTn>
                              </p:par>
                              <p:par>
                                <p:cTn id="87" presetID="10" presetClass="entr" presetSubtype="0" fill="hold" nodeType="withEffect">
                                  <p:stCondLst>
                                    <p:cond delay="0"/>
                                  </p:stCondLst>
                                  <p:childTnLst>
                                    <p:set>
                                      <p:cBhvr>
                                        <p:cTn id="88" dur="1" fill="hold">
                                          <p:stCondLst>
                                            <p:cond delay="0"/>
                                          </p:stCondLst>
                                        </p:cTn>
                                        <p:tgtEl>
                                          <p:spTgt spid="38942"/>
                                        </p:tgtEl>
                                        <p:attrNameLst>
                                          <p:attrName>style.visibility</p:attrName>
                                        </p:attrNameLst>
                                      </p:cBhvr>
                                      <p:to>
                                        <p:strVal val="visible"/>
                                      </p:to>
                                    </p:set>
                                    <p:animEffect transition="in" filter="fade">
                                      <p:cBhvr>
                                        <p:cTn id="89" dur="2000"/>
                                        <p:tgtEl>
                                          <p:spTgt spid="38942"/>
                                        </p:tgtEl>
                                      </p:cBhvr>
                                    </p:animEffect>
                                  </p:childTnLst>
                                </p:cTn>
                              </p:par>
                              <p:par>
                                <p:cTn id="90" presetID="10" presetClass="entr" presetSubtype="0" fill="hold" nodeType="withEffect">
                                  <p:stCondLst>
                                    <p:cond delay="0"/>
                                  </p:stCondLst>
                                  <p:childTnLst>
                                    <p:set>
                                      <p:cBhvr>
                                        <p:cTn id="91" dur="1" fill="hold">
                                          <p:stCondLst>
                                            <p:cond delay="0"/>
                                          </p:stCondLst>
                                        </p:cTn>
                                        <p:tgtEl>
                                          <p:spTgt spid="38938"/>
                                        </p:tgtEl>
                                        <p:attrNameLst>
                                          <p:attrName>style.visibility</p:attrName>
                                        </p:attrNameLst>
                                      </p:cBhvr>
                                      <p:to>
                                        <p:strVal val="visible"/>
                                      </p:to>
                                    </p:set>
                                    <p:animEffect transition="in" filter="fade">
                                      <p:cBhvr>
                                        <p:cTn id="92" dur="2000"/>
                                        <p:tgtEl>
                                          <p:spTgt spid="38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1"/>
      <p:bldP spid="38919" grpId="0" animBg="1"/>
      <p:bldP spid="38920" grpId="0" animBg="1"/>
      <p:bldP spid="38921" grpId="0" animBg="1"/>
      <p:bldP spid="38922" grpId="0" animBg="1"/>
      <p:bldP spid="38923" grpId="0" animBg="1"/>
      <p:bldP spid="38926" grpId="0" animBg="1"/>
      <p:bldP spid="38927" grpId="0" animBg="1"/>
      <p:bldP spid="38931" grpId="0" animBg="1"/>
      <p:bldP spid="38932" grpId="0" animBg="1"/>
      <p:bldP spid="38933" grpId="0" animBg="1"/>
      <p:bldP spid="38937" grpId="0" animBg="1"/>
      <p:bldP spid="38938" grpId="0" animBg="1"/>
      <p:bldP spid="389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7CDD6B2-DABD-5AC8-21A6-10255411FF64}"/>
              </a:ext>
            </a:extLst>
          </p:cNvPr>
          <p:cNvSpPr>
            <a:spLocks noGrp="1" noChangeArrowheads="1"/>
          </p:cNvSpPr>
          <p:nvPr>
            <p:ph type="title"/>
          </p:nvPr>
        </p:nvSpPr>
        <p:spPr/>
        <p:txBody>
          <a:bodyPr/>
          <a:lstStyle/>
          <a:p>
            <a:pPr eaLnBrk="1" hangingPunct="1"/>
            <a:r>
              <a:rPr lang="de-DE" altLang="en-US" sz="4800"/>
              <a:t>EAI benefits:</a:t>
            </a:r>
          </a:p>
        </p:txBody>
      </p:sp>
      <p:sp>
        <p:nvSpPr>
          <p:cNvPr id="32771" name="Rectangle 3">
            <a:extLst>
              <a:ext uri="{FF2B5EF4-FFF2-40B4-BE49-F238E27FC236}">
                <a16:creationId xmlns:a16="http://schemas.microsoft.com/office/drawing/2014/main" id="{3123CDB1-9C93-E7D9-10CC-B59C99C670B0}"/>
              </a:ext>
            </a:extLst>
          </p:cNvPr>
          <p:cNvSpPr>
            <a:spLocks noGrp="1" noChangeArrowheads="1"/>
          </p:cNvSpPr>
          <p:nvPr>
            <p:ph type="body" idx="1"/>
          </p:nvPr>
        </p:nvSpPr>
        <p:spPr>
          <a:xfrm>
            <a:off x="347527" y="1151725"/>
            <a:ext cx="11129473" cy="4974439"/>
          </a:xfrm>
        </p:spPr>
        <p:txBody>
          <a:bodyPr/>
          <a:lstStyle/>
          <a:p>
            <a:pPr eaLnBrk="1" hangingPunct="1"/>
            <a:r>
              <a:rPr lang="en-US" altLang="en-US" dirty="0"/>
              <a:t>It increases the speed of communication between Enterprise apps.</a:t>
            </a:r>
            <a:endParaRPr lang="de-DE" altLang="en-US" dirty="0"/>
          </a:p>
          <a:p>
            <a:pPr eaLnBrk="1" hangingPunct="1"/>
            <a:r>
              <a:rPr lang="de-DE" altLang="en-US" dirty="0"/>
              <a:t>Lower development costs</a:t>
            </a:r>
          </a:p>
          <a:p>
            <a:pPr lvl="1" eaLnBrk="1" hangingPunct="1"/>
            <a:r>
              <a:rPr lang="de-DE" altLang="en-US" dirty="0"/>
              <a:t>Integration is simpler because systems are more loosely coupled than in object brokers</a:t>
            </a:r>
          </a:p>
          <a:p>
            <a:pPr eaLnBrk="1" hangingPunct="1"/>
            <a:r>
              <a:rPr lang="de-DE" altLang="en-US" dirty="0"/>
              <a:t>Lower opportunity costs</a:t>
            </a:r>
          </a:p>
          <a:p>
            <a:pPr lvl="1" eaLnBrk="1" hangingPunct="1"/>
            <a:r>
              <a:rPr lang="de-DE" altLang="en-US" dirty="0"/>
              <a:t>Integration is done more quickly</a:t>
            </a:r>
          </a:p>
          <a:p>
            <a:pPr lvl="1" eaLnBrk="1" hangingPunct="1"/>
            <a:r>
              <a:rPr lang="de-DE" altLang="en-US" dirty="0"/>
              <a:t>corresponding cost savings reachieved sooner</a:t>
            </a:r>
          </a:p>
          <a:p>
            <a:pPr eaLnBrk="1" hangingPunct="1"/>
            <a:r>
              <a:rPr lang="de-DE" altLang="en-US" dirty="0"/>
              <a:t>Lower maintenance effort</a:t>
            </a:r>
          </a:p>
          <a:p>
            <a:pPr lvl="1" eaLnBrk="1" hangingPunct="1"/>
            <a:r>
              <a:rPr lang="de-DE" altLang="en-US" dirty="0"/>
              <a:t>adapters extract the interaction with external systems</a:t>
            </a:r>
          </a:p>
          <a:p>
            <a:pPr lvl="1" eaLnBrk="1" hangingPunct="1"/>
            <a:r>
              <a:rPr lang="de-DE" altLang="en-US" dirty="0"/>
              <a:t>significant advantage from the software engineering point of view</a:t>
            </a:r>
          </a:p>
        </p:txBody>
      </p:sp>
      <p:sp>
        <p:nvSpPr>
          <p:cNvPr id="2" name="Slide Number Placeholder 1">
            <a:extLst>
              <a:ext uri="{FF2B5EF4-FFF2-40B4-BE49-F238E27FC236}">
                <a16:creationId xmlns:a16="http://schemas.microsoft.com/office/drawing/2014/main" id="{FE4561FE-4CF0-3787-BBBA-94EDFFEF3C02}"/>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78EA-3B26-4894-6DD7-205DA50670C8}"/>
              </a:ext>
            </a:extLst>
          </p:cNvPr>
          <p:cNvSpPr>
            <a:spLocks noGrp="1"/>
          </p:cNvSpPr>
          <p:nvPr>
            <p:ph type="title"/>
          </p:nvPr>
        </p:nvSpPr>
        <p:spPr/>
        <p:txBody>
          <a:bodyPr>
            <a:normAutofit/>
          </a:bodyPr>
          <a:lstStyle/>
          <a:p>
            <a:r>
              <a:rPr lang="en-US" dirty="0"/>
              <a:t>Categories</a:t>
            </a:r>
          </a:p>
        </p:txBody>
      </p:sp>
      <p:sp>
        <p:nvSpPr>
          <p:cNvPr id="3" name="Content Placeholder 2">
            <a:extLst>
              <a:ext uri="{FF2B5EF4-FFF2-40B4-BE49-F238E27FC236}">
                <a16:creationId xmlns:a16="http://schemas.microsoft.com/office/drawing/2014/main" id="{3399A2CE-2A3A-7470-044D-95FB888290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68D4056-75E5-1D80-9BE7-585F13FCD106}"/>
              </a:ext>
            </a:extLst>
          </p:cNvPr>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6" name="Picture 5">
            <a:extLst>
              <a:ext uri="{FF2B5EF4-FFF2-40B4-BE49-F238E27FC236}">
                <a16:creationId xmlns:a16="http://schemas.microsoft.com/office/drawing/2014/main" id="{448CE49F-CAC1-3265-2AB1-A0603BEE0960}"/>
              </a:ext>
            </a:extLst>
          </p:cNvPr>
          <p:cNvPicPr>
            <a:picLocks noChangeAspect="1"/>
          </p:cNvPicPr>
          <p:nvPr/>
        </p:nvPicPr>
        <p:blipFill>
          <a:blip r:embed="rId2"/>
          <a:stretch>
            <a:fillRect/>
          </a:stretch>
        </p:blipFill>
        <p:spPr>
          <a:xfrm>
            <a:off x="2596970" y="1196808"/>
            <a:ext cx="6998060" cy="5067560"/>
          </a:xfrm>
          <a:prstGeom prst="rect">
            <a:avLst/>
          </a:prstGeom>
        </p:spPr>
      </p:pic>
    </p:spTree>
    <p:extLst>
      <p:ext uri="{BB962C8B-B14F-4D97-AF65-F5344CB8AC3E}">
        <p14:creationId xmlns:p14="http://schemas.microsoft.com/office/powerpoint/2010/main" val="3369575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45EF-FC60-F592-8D64-442E6364FD01}"/>
              </a:ext>
            </a:extLst>
          </p:cNvPr>
          <p:cNvSpPr>
            <a:spLocks noGrp="1"/>
          </p:cNvSpPr>
          <p:nvPr>
            <p:ph type="title"/>
          </p:nvPr>
        </p:nvSpPr>
        <p:spPr/>
        <p:txBody>
          <a:bodyPr/>
          <a:lstStyle/>
          <a:p>
            <a:r>
              <a:rPr lang="en-US" dirty="0"/>
              <a:t>Categories</a:t>
            </a:r>
          </a:p>
        </p:txBody>
      </p:sp>
      <p:sp>
        <p:nvSpPr>
          <p:cNvPr id="3" name="Content Placeholder 2">
            <a:extLst>
              <a:ext uri="{FF2B5EF4-FFF2-40B4-BE49-F238E27FC236}">
                <a16:creationId xmlns:a16="http://schemas.microsoft.com/office/drawing/2014/main" id="{E43A89CE-9434-AFEA-E303-4C131570558A}"/>
              </a:ext>
            </a:extLst>
          </p:cNvPr>
          <p:cNvSpPr>
            <a:spLocks noGrp="1"/>
          </p:cNvSpPr>
          <p:nvPr>
            <p:ph idx="1"/>
          </p:nvPr>
        </p:nvSpPr>
        <p:spPr/>
        <p:txBody>
          <a:bodyPr/>
          <a:lstStyle/>
          <a:p>
            <a:r>
              <a:rPr lang="en-US" dirty="0"/>
              <a:t>There are four major categories.</a:t>
            </a:r>
          </a:p>
          <a:p>
            <a:pPr marL="914400" lvl="1" indent="-457200">
              <a:buFont typeface="+mj-lt"/>
              <a:buAutoNum type="arabicPeriod"/>
            </a:pPr>
            <a:r>
              <a:rPr lang="en-US" dirty="0"/>
              <a:t>Database linking- databases share information and duplicate information as needed;</a:t>
            </a:r>
          </a:p>
          <a:p>
            <a:pPr marL="914400" lvl="1" indent="-457200">
              <a:buFont typeface="+mj-lt"/>
              <a:buAutoNum type="arabicPeriod"/>
            </a:pPr>
            <a:r>
              <a:rPr lang="en-US" dirty="0"/>
              <a:t>Application linking– the enterprise shares business processes and data between two or more applications;</a:t>
            </a:r>
          </a:p>
          <a:p>
            <a:pPr marL="914400" lvl="1" indent="-457200">
              <a:buFont typeface="+mj-lt"/>
              <a:buAutoNum type="arabicPeriod"/>
            </a:pPr>
            <a:r>
              <a:rPr lang="en-US" dirty="0"/>
              <a:t>Data warehousing– data is extracted from a variety of data sources and channeled into a specific database for analysis; and</a:t>
            </a:r>
          </a:p>
          <a:p>
            <a:pPr marL="914400" lvl="1" indent="-457200">
              <a:buFont typeface="+mj-lt"/>
              <a:buAutoNum type="arabicPeriod"/>
            </a:pPr>
            <a:r>
              <a:rPr lang="en-US" dirty="0"/>
              <a:t>Common virtual system – the pinnacle of EAI; all aspects of enterprise computing are tied together to appear as a unified application.</a:t>
            </a:r>
          </a:p>
        </p:txBody>
      </p:sp>
      <p:sp>
        <p:nvSpPr>
          <p:cNvPr id="4" name="Slide Number Placeholder 3">
            <a:extLst>
              <a:ext uri="{FF2B5EF4-FFF2-40B4-BE49-F238E27FC236}">
                <a16:creationId xmlns:a16="http://schemas.microsoft.com/office/drawing/2014/main" id="{925961C8-EB86-3E61-E95C-C10E799C97E8}"/>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976658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462B-677E-649B-BB86-03D49F82D020}"/>
              </a:ext>
            </a:extLst>
          </p:cNvPr>
          <p:cNvSpPr>
            <a:spLocks noGrp="1"/>
          </p:cNvSpPr>
          <p:nvPr>
            <p:ph type="title"/>
          </p:nvPr>
        </p:nvSpPr>
        <p:spPr/>
        <p:txBody>
          <a:bodyPr/>
          <a:lstStyle/>
          <a:p>
            <a:r>
              <a:rPr lang="en-US" dirty="0"/>
              <a:t>Application Integration Tools</a:t>
            </a:r>
          </a:p>
        </p:txBody>
      </p:sp>
      <p:sp>
        <p:nvSpPr>
          <p:cNvPr id="3" name="Content Placeholder 2">
            <a:extLst>
              <a:ext uri="{FF2B5EF4-FFF2-40B4-BE49-F238E27FC236}">
                <a16:creationId xmlns:a16="http://schemas.microsoft.com/office/drawing/2014/main" id="{72F56F0B-B2A8-7E36-20E6-8AA352F02950}"/>
              </a:ext>
            </a:extLst>
          </p:cNvPr>
          <p:cNvSpPr>
            <a:spLocks noGrp="1"/>
          </p:cNvSpPr>
          <p:nvPr>
            <p:ph idx="1"/>
          </p:nvPr>
        </p:nvSpPr>
        <p:spPr/>
        <p:txBody>
          <a:bodyPr>
            <a:normAutofit/>
          </a:bodyPr>
          <a:lstStyle/>
          <a:p>
            <a:r>
              <a:rPr lang="en-US" dirty="0"/>
              <a:t>Many application integration tools are available in the market. Some important tools are</a:t>
            </a:r>
          </a:p>
          <a:p>
            <a:pPr lvl="1"/>
            <a:r>
              <a:rPr lang="en-US" dirty="0" err="1"/>
              <a:t>Mulesoft</a:t>
            </a:r>
            <a:endParaRPr lang="en-US" dirty="0"/>
          </a:p>
          <a:p>
            <a:pPr lvl="1"/>
            <a:r>
              <a:rPr lang="en-US" dirty="0"/>
              <a:t>Tibco software</a:t>
            </a:r>
          </a:p>
          <a:p>
            <a:pPr lvl="1"/>
            <a:r>
              <a:rPr lang="en-US" dirty="0"/>
              <a:t>Informatica</a:t>
            </a:r>
          </a:p>
          <a:p>
            <a:pPr lvl="1"/>
            <a:r>
              <a:rPr lang="en-US" dirty="0"/>
              <a:t>Dell Bhoomi</a:t>
            </a:r>
          </a:p>
          <a:p>
            <a:pPr lvl="1"/>
            <a:r>
              <a:rPr lang="en-US" dirty="0" err="1"/>
              <a:t>Workato</a:t>
            </a:r>
            <a:endParaRPr lang="en-US" dirty="0"/>
          </a:p>
          <a:p>
            <a:pPr lvl="1"/>
            <a:r>
              <a:rPr lang="en-US" dirty="0" err="1"/>
              <a:t>Celigo</a:t>
            </a:r>
            <a:endParaRPr lang="en-US" dirty="0"/>
          </a:p>
          <a:p>
            <a:pPr lvl="1"/>
            <a:r>
              <a:rPr lang="en-US" dirty="0"/>
              <a:t>Cloud Elements</a:t>
            </a:r>
          </a:p>
          <a:p>
            <a:pPr lvl="1"/>
            <a:r>
              <a:rPr lang="en-US" dirty="0" err="1"/>
              <a:t>InterSystems</a:t>
            </a:r>
            <a:endParaRPr lang="en-US" dirty="0"/>
          </a:p>
          <a:p>
            <a:pPr lvl="1"/>
            <a:r>
              <a:rPr lang="en-US" dirty="0" err="1"/>
              <a:t>OpenLegacy</a:t>
            </a:r>
            <a:endParaRPr lang="en-US" dirty="0"/>
          </a:p>
          <a:p>
            <a:pPr lvl="1"/>
            <a:r>
              <a:rPr lang="en-US" dirty="0"/>
              <a:t>IBM</a:t>
            </a:r>
          </a:p>
          <a:p>
            <a:pPr lvl="1"/>
            <a:r>
              <a:rPr lang="en-US" dirty="0"/>
              <a:t>Boomi</a:t>
            </a:r>
          </a:p>
        </p:txBody>
      </p:sp>
      <p:sp>
        <p:nvSpPr>
          <p:cNvPr id="4" name="Slide Number Placeholder 3">
            <a:extLst>
              <a:ext uri="{FF2B5EF4-FFF2-40B4-BE49-F238E27FC236}">
                <a16:creationId xmlns:a16="http://schemas.microsoft.com/office/drawing/2014/main" id="{A2B696A4-0592-27A5-7498-624F13E26F29}"/>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645891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6FC-C0B3-7635-3E7C-0FB33F59E320}"/>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402C4033-F499-BFD4-4A79-FFB0D1DCD119}"/>
              </a:ext>
            </a:extLst>
          </p:cNvPr>
          <p:cNvSpPr>
            <a:spLocks noGrp="1"/>
          </p:cNvSpPr>
          <p:nvPr>
            <p:ph idx="1"/>
          </p:nvPr>
        </p:nvSpPr>
        <p:spPr/>
        <p:txBody>
          <a:bodyPr>
            <a:normAutofit/>
          </a:bodyPr>
          <a:lstStyle/>
          <a:p>
            <a:r>
              <a:rPr lang="en-US" dirty="0"/>
              <a:t>The future of EAI is rapidly evolving and growing as the need for companies to connect their backend systems becomes more prevalent. </a:t>
            </a:r>
          </a:p>
          <a:p>
            <a:r>
              <a:rPr lang="en-US" dirty="0"/>
              <a:t>With the advent of big data, SOA, and cloud-based solutions, EAI is becoming more critical than ever before.</a:t>
            </a:r>
          </a:p>
          <a:p>
            <a:r>
              <a:rPr lang="en-US" dirty="0"/>
              <a:t>The EAI future looks promising:</a:t>
            </a:r>
          </a:p>
          <a:p>
            <a:pPr lvl="1"/>
            <a:r>
              <a:rPr lang="en-US" dirty="0"/>
              <a:t>The explosive growth of big data and the Internet of Things (IoT) drives the need for enhanced integration capabilities. </a:t>
            </a:r>
          </a:p>
          <a:p>
            <a:pPr lvl="1"/>
            <a:r>
              <a:rPr lang="en-US" dirty="0"/>
              <a:t>EAI platforms are becoming more agile and easier to use. </a:t>
            </a:r>
          </a:p>
          <a:p>
            <a:pPr lvl="1"/>
            <a:r>
              <a:rPr lang="en-US" dirty="0"/>
              <a:t>Companies increasingly look for EAI platforms to accommodate hybrid environments as they move towards cloud-based solutions.</a:t>
            </a:r>
          </a:p>
        </p:txBody>
      </p:sp>
      <p:sp>
        <p:nvSpPr>
          <p:cNvPr id="4" name="Slide Number Placeholder 3">
            <a:extLst>
              <a:ext uri="{FF2B5EF4-FFF2-40B4-BE49-F238E27FC236}">
                <a16:creationId xmlns:a16="http://schemas.microsoft.com/office/drawing/2014/main" id="{1D53EF94-BD33-3221-2420-40CEDA710FB6}"/>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525126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151C73D-8AF2-B9AB-3E54-C57836DADB84}"/>
              </a:ext>
            </a:extLst>
          </p:cNvPr>
          <p:cNvSpPr>
            <a:spLocks noGrp="1" noChangeArrowheads="1"/>
          </p:cNvSpPr>
          <p:nvPr>
            <p:ph type="title"/>
          </p:nvPr>
        </p:nvSpPr>
        <p:spPr/>
        <p:txBody>
          <a:bodyPr/>
          <a:lstStyle/>
          <a:p>
            <a:pPr eaLnBrk="1" hangingPunct="1"/>
            <a:r>
              <a:rPr lang="de-DE" altLang="en-US" b="1"/>
              <a:t>Conclusion</a:t>
            </a:r>
          </a:p>
        </p:txBody>
      </p:sp>
      <p:sp>
        <p:nvSpPr>
          <p:cNvPr id="33795" name="Rectangle 3">
            <a:extLst>
              <a:ext uri="{FF2B5EF4-FFF2-40B4-BE49-F238E27FC236}">
                <a16:creationId xmlns:a16="http://schemas.microsoft.com/office/drawing/2014/main" id="{76E23175-2FE4-B0E8-AB6C-51BB5F161851}"/>
              </a:ext>
            </a:extLst>
          </p:cNvPr>
          <p:cNvSpPr>
            <a:spLocks noGrp="1" noChangeArrowheads="1"/>
          </p:cNvSpPr>
          <p:nvPr>
            <p:ph type="body" idx="1"/>
          </p:nvPr>
        </p:nvSpPr>
        <p:spPr/>
        <p:txBody>
          <a:bodyPr>
            <a:normAutofit/>
          </a:bodyPr>
          <a:lstStyle/>
          <a:p>
            <a:pPr eaLnBrk="1" hangingPunct="1"/>
            <a:r>
              <a:rPr lang="de-DE" altLang="en-US" dirty="0"/>
              <a:t>Enterprises integrate their applications</a:t>
            </a:r>
          </a:p>
          <a:p>
            <a:pPr lvl="1" eaLnBrk="1" hangingPunct="1"/>
            <a:r>
              <a:rPr lang="de-DE" altLang="en-US" dirty="0"/>
              <a:t>less expensive than replacement</a:t>
            </a:r>
          </a:p>
          <a:p>
            <a:pPr lvl="1" eaLnBrk="1" hangingPunct="1"/>
            <a:r>
              <a:rPr lang="de-DE" altLang="en-US" dirty="0"/>
              <a:t>more efficient than “information islands“</a:t>
            </a:r>
          </a:p>
          <a:p>
            <a:pPr eaLnBrk="1" hangingPunct="1"/>
            <a:r>
              <a:rPr lang="de-DE" altLang="en-US" dirty="0"/>
              <a:t>Enterprises must establish web-presence and make business services available to web-clients</a:t>
            </a:r>
          </a:p>
          <a:p>
            <a:pPr eaLnBrk="1" hangingPunct="1"/>
            <a:r>
              <a:rPr lang="en-US" altLang="en-US" dirty="0"/>
              <a:t>Enterprise Application Integration merges applications to create a more efficient system.</a:t>
            </a:r>
          </a:p>
          <a:p>
            <a:pPr eaLnBrk="1" hangingPunct="1"/>
            <a:r>
              <a:rPr lang="en-US" altLang="en-US" dirty="0"/>
              <a:t>It can be used for anything from synchronizing data between systems to integrating enterprise-level software like ERP and CRM with other business applications.</a:t>
            </a:r>
          </a:p>
          <a:p>
            <a:pPr eaLnBrk="1" hangingPunct="1"/>
            <a:r>
              <a:rPr lang="en-US" altLang="en-US" dirty="0"/>
              <a:t>The goal of EAI is not just integration but also coordination so that all parts work together seamlessly.</a:t>
            </a:r>
            <a:endParaRPr lang="de-DE" altLang="en-US" dirty="0"/>
          </a:p>
          <a:p>
            <a:pPr eaLnBrk="1" hangingPunct="1"/>
            <a:endParaRPr lang="de-DE" altLang="en-US" dirty="0"/>
          </a:p>
        </p:txBody>
      </p:sp>
      <p:sp>
        <p:nvSpPr>
          <p:cNvPr id="2" name="Slide Number Placeholder 1">
            <a:extLst>
              <a:ext uri="{FF2B5EF4-FFF2-40B4-BE49-F238E27FC236}">
                <a16:creationId xmlns:a16="http://schemas.microsoft.com/office/drawing/2014/main" id="{E3C9D9FB-059C-9E5C-C592-F8C5B0C9116E}"/>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CC4C41C-B6EA-D38A-998A-0DEA67A2A7EB}"/>
              </a:ext>
            </a:extLst>
          </p:cNvPr>
          <p:cNvSpPr>
            <a:spLocks noGrp="1" noChangeArrowheads="1"/>
          </p:cNvSpPr>
          <p:nvPr>
            <p:ph type="title"/>
          </p:nvPr>
        </p:nvSpPr>
        <p:spPr/>
        <p:txBody>
          <a:bodyPr>
            <a:normAutofit/>
          </a:bodyPr>
          <a:lstStyle/>
          <a:p>
            <a:pPr eaLnBrk="1" hangingPunct="1"/>
            <a:r>
              <a:rPr lang="de-DE" altLang="en-US" dirty="0"/>
              <a:t>Workflow Management Systems</a:t>
            </a:r>
          </a:p>
        </p:txBody>
      </p:sp>
      <p:sp>
        <p:nvSpPr>
          <p:cNvPr id="3" name="Text Placeholder 2">
            <a:extLst>
              <a:ext uri="{FF2B5EF4-FFF2-40B4-BE49-F238E27FC236}">
                <a16:creationId xmlns:a16="http://schemas.microsoft.com/office/drawing/2014/main" id="{5D303696-BAD9-3DFD-D27D-52BBFF258DA9}"/>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016A134A-E732-1067-BCCB-F7BAFC687088}"/>
              </a:ext>
            </a:extLst>
          </p:cNvPr>
          <p:cNvSpPr>
            <a:spLocks noGrp="1"/>
          </p:cNvSpPr>
          <p:nvPr>
            <p:ph type="sldNum" sz="quarter" idx="12"/>
          </p:nvPr>
        </p:nvSpPr>
        <p:spPr/>
        <p:txBody>
          <a:bodyPr/>
          <a:lstStyle/>
          <a:p>
            <a:fld id="{B8DACC02-A2BD-4578-8E03-6D891060A695}"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C5AE88-101B-55C5-6283-06EDDD10FBBE}"/>
              </a:ext>
            </a:extLst>
          </p:cNvPr>
          <p:cNvSpPr>
            <a:spLocks noGrp="1" noChangeArrowheads="1"/>
          </p:cNvSpPr>
          <p:nvPr>
            <p:ph type="title"/>
          </p:nvPr>
        </p:nvSpPr>
        <p:spPr/>
        <p:txBody>
          <a:bodyPr/>
          <a:lstStyle/>
          <a:p>
            <a:pPr eaLnBrk="1" hangingPunct="1"/>
            <a:r>
              <a:rPr lang="de-AT" altLang="en-US" b="1"/>
              <a:t>Why WfMS</a:t>
            </a:r>
          </a:p>
        </p:txBody>
      </p:sp>
      <p:sp>
        <p:nvSpPr>
          <p:cNvPr id="36867" name="Rectangle 3">
            <a:extLst>
              <a:ext uri="{FF2B5EF4-FFF2-40B4-BE49-F238E27FC236}">
                <a16:creationId xmlns:a16="http://schemas.microsoft.com/office/drawing/2014/main" id="{B6E52B35-B12C-869C-56C9-A7573FC6882D}"/>
              </a:ext>
            </a:extLst>
          </p:cNvPr>
          <p:cNvSpPr>
            <a:spLocks noGrp="1" noChangeArrowheads="1"/>
          </p:cNvSpPr>
          <p:nvPr>
            <p:ph type="body" idx="1"/>
          </p:nvPr>
        </p:nvSpPr>
        <p:spPr/>
        <p:txBody>
          <a:bodyPr/>
          <a:lstStyle/>
          <a:p>
            <a:r>
              <a:rPr lang="en-US" altLang="en-US" dirty="0"/>
              <a:t>A workflow management system (</a:t>
            </a:r>
            <a:r>
              <a:rPr lang="en-US" altLang="en-US" dirty="0" err="1"/>
              <a:t>WfMS</a:t>
            </a:r>
            <a:r>
              <a:rPr lang="en-US" altLang="en-US" dirty="0"/>
              <a:t> or WFMS) provides an infrastructure for the set-up, performance and monitoring of a defined sequence of tasks, arranged as a workflow application.</a:t>
            </a:r>
          </a:p>
          <a:p>
            <a:pPr eaLnBrk="1" hangingPunct="1"/>
            <a:r>
              <a:rPr lang="de-AT" altLang="en-US" dirty="0" smtClean="0"/>
              <a:t>Originally </a:t>
            </a:r>
            <a:r>
              <a:rPr lang="de-AT" altLang="en-US" dirty="0"/>
              <a:t>for office automation</a:t>
            </a:r>
          </a:p>
          <a:p>
            <a:pPr eaLnBrk="1" hangingPunct="1"/>
            <a:r>
              <a:rPr lang="de-AT" altLang="en-US" dirty="0"/>
              <a:t>Automate administrative processes among human participants and applications</a:t>
            </a:r>
          </a:p>
          <a:p>
            <a:pPr eaLnBrk="1" hangingPunct="1"/>
            <a:r>
              <a:rPr lang="de-AT" altLang="en-US" u="sng" dirty="0"/>
              <a:t>Facilitate definition and maintenance of integration logic</a:t>
            </a:r>
          </a:p>
          <a:p>
            <a:pPr eaLnBrk="1" hangingPunct="1"/>
            <a:r>
              <a:rPr lang="de-DE" altLang="en-US" i="1" dirty="0"/>
              <a:t>Processes can be interpreted and modified by business people</a:t>
            </a:r>
          </a:p>
          <a:p>
            <a:pPr eaLnBrk="1" hangingPunct="1"/>
            <a:endParaRPr lang="de-AT" altLang="en-US" dirty="0"/>
          </a:p>
          <a:p>
            <a:pPr eaLnBrk="1" hangingPunct="1"/>
            <a:endParaRPr lang="de-AT" altLang="en-US" dirty="0"/>
          </a:p>
        </p:txBody>
      </p:sp>
      <p:sp>
        <p:nvSpPr>
          <p:cNvPr id="2" name="Slide Number Placeholder 1">
            <a:extLst>
              <a:ext uri="{FF2B5EF4-FFF2-40B4-BE49-F238E27FC236}">
                <a16:creationId xmlns:a16="http://schemas.microsoft.com/office/drawing/2014/main" id="{1E81ECD3-D08F-B635-C368-2B3FD6061F04}"/>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6147" name="Rectangle 3">
            <a:extLst>
              <a:ext uri="{FF2B5EF4-FFF2-40B4-BE49-F238E27FC236}">
                <a16:creationId xmlns:a16="http://schemas.microsoft.com/office/drawing/2014/main" id="{48F09DBF-EF22-73F3-2A1E-C97A22CAF864}"/>
              </a:ext>
            </a:extLst>
          </p:cNvPr>
          <p:cNvSpPr>
            <a:spLocks noGrp="1" noChangeArrowheads="1"/>
          </p:cNvSpPr>
          <p:nvPr>
            <p:ph type="body" idx="1"/>
          </p:nvPr>
        </p:nvSpPr>
        <p:spPr>
          <a:xfrm>
            <a:off x="265245" y="1143000"/>
            <a:ext cx="11468391" cy="5486400"/>
          </a:xfrm>
        </p:spPr>
        <p:txBody>
          <a:bodyPr/>
          <a:lstStyle/>
          <a:p>
            <a:pPr eaLnBrk="1" hangingPunct="1">
              <a:lnSpc>
                <a:spcPct val="90000"/>
              </a:lnSpc>
            </a:pPr>
            <a:r>
              <a:rPr lang="en-US" altLang="en-US" dirty="0"/>
              <a:t>Enterprise Application Integration (EAI) shares data and business processes between an organization’s different applications.</a:t>
            </a:r>
          </a:p>
          <a:p>
            <a:pPr eaLnBrk="1" hangingPunct="1">
              <a:lnSpc>
                <a:spcPct val="90000"/>
              </a:lnSpc>
            </a:pPr>
            <a:r>
              <a:rPr lang="en-US" altLang="en-US" sz="2500" dirty="0"/>
              <a:t>It’s more than just connecting two applications to share data – it’s about integrating business processes and systems to work together harmoniously.</a:t>
            </a:r>
          </a:p>
          <a:p>
            <a:pPr eaLnBrk="1" hangingPunct="1">
              <a:lnSpc>
                <a:spcPct val="90000"/>
              </a:lnSpc>
            </a:pPr>
            <a:r>
              <a:rPr lang="en-US" altLang="en-US" sz="2500" dirty="0"/>
              <a:t>This is most needed where inventory control, human resources, sales automation, and database management are designed to run separately, without interaction.</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C5AE88-101B-55C5-6283-06EDDD10FBBE}"/>
              </a:ext>
            </a:extLst>
          </p:cNvPr>
          <p:cNvSpPr>
            <a:spLocks noGrp="1" noChangeArrowheads="1"/>
          </p:cNvSpPr>
          <p:nvPr>
            <p:ph type="title"/>
          </p:nvPr>
        </p:nvSpPr>
        <p:spPr/>
        <p:txBody>
          <a:bodyPr/>
          <a:lstStyle/>
          <a:p>
            <a:pPr eaLnBrk="1" hangingPunct="1"/>
            <a:r>
              <a:rPr lang="de-AT" altLang="en-US" b="1" dirty="0" smtClean="0"/>
              <a:t>WfMS Standards</a:t>
            </a:r>
            <a:endParaRPr lang="de-AT" altLang="en-US" b="1" dirty="0"/>
          </a:p>
        </p:txBody>
      </p:sp>
      <p:sp>
        <p:nvSpPr>
          <p:cNvPr id="36867" name="Rectangle 3">
            <a:extLst>
              <a:ext uri="{FF2B5EF4-FFF2-40B4-BE49-F238E27FC236}">
                <a16:creationId xmlns:a16="http://schemas.microsoft.com/office/drawing/2014/main" id="{B6E52B35-B12C-869C-56C9-A7573FC6882D}"/>
              </a:ext>
            </a:extLst>
          </p:cNvPr>
          <p:cNvSpPr>
            <a:spLocks noGrp="1" noChangeArrowheads="1"/>
          </p:cNvSpPr>
          <p:nvPr>
            <p:ph type="body" idx="1"/>
          </p:nvPr>
        </p:nvSpPr>
        <p:spPr/>
        <p:txBody>
          <a:bodyPr/>
          <a:lstStyle/>
          <a:p>
            <a:r>
              <a:rPr lang="en-US" altLang="en-US" dirty="0"/>
              <a:t>There are several international standards-setting bodies in the field of workflow management:</a:t>
            </a:r>
          </a:p>
          <a:p>
            <a:pPr lvl="1"/>
            <a:r>
              <a:rPr lang="en-US" altLang="en-US" dirty="0" smtClean="0"/>
              <a:t>Workflow </a:t>
            </a:r>
            <a:r>
              <a:rPr lang="en-US" altLang="en-US" dirty="0"/>
              <a:t>Management </a:t>
            </a:r>
            <a:r>
              <a:rPr lang="en-US" altLang="en-US" dirty="0" smtClean="0"/>
              <a:t>Coalition</a:t>
            </a:r>
            <a:endParaRPr lang="en-US" altLang="en-US" dirty="0"/>
          </a:p>
          <a:p>
            <a:pPr lvl="1"/>
            <a:r>
              <a:rPr lang="en-US" altLang="en-US" dirty="0"/>
              <a:t>World Wide Web </a:t>
            </a:r>
            <a:r>
              <a:rPr lang="en-US" altLang="en-US" dirty="0" smtClean="0"/>
              <a:t>Consortium</a:t>
            </a:r>
            <a:endParaRPr lang="en-US" altLang="en-US" dirty="0"/>
          </a:p>
          <a:p>
            <a:pPr lvl="1"/>
            <a:r>
              <a:rPr lang="en-US" altLang="en-US" dirty="0"/>
              <a:t>Organization for the Advancement of Structured Information </a:t>
            </a:r>
            <a:r>
              <a:rPr lang="en-US" altLang="en-US" dirty="0" smtClean="0"/>
              <a:t>Standards</a:t>
            </a:r>
            <a:endParaRPr lang="en-US" altLang="en-US" dirty="0"/>
          </a:p>
          <a:p>
            <a:pPr lvl="1"/>
            <a:r>
              <a:rPr lang="en-US" altLang="en-US" dirty="0"/>
              <a:t>WS-BPEL 2.0 (integration-centric) and WS-BPEL4People (human task-centric) published by OASIS Standards </a:t>
            </a:r>
            <a:r>
              <a:rPr lang="en-US" altLang="en-US" dirty="0" smtClean="0"/>
              <a:t>Body.</a:t>
            </a:r>
            <a:endParaRPr lang="de-AT" altLang="en-US" dirty="0"/>
          </a:p>
        </p:txBody>
      </p:sp>
      <p:sp>
        <p:nvSpPr>
          <p:cNvPr id="2" name="Slide Number Placeholder 1">
            <a:extLst>
              <a:ext uri="{FF2B5EF4-FFF2-40B4-BE49-F238E27FC236}">
                <a16:creationId xmlns:a16="http://schemas.microsoft.com/office/drawing/2014/main" id="{1E81ECD3-D08F-B635-C368-2B3FD6061F04}"/>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841807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4FDD820-3C6F-A8E8-3978-F1056B84DB93}"/>
              </a:ext>
            </a:extLst>
          </p:cNvPr>
          <p:cNvSpPr>
            <a:spLocks noGrp="1" noChangeArrowheads="1"/>
          </p:cNvSpPr>
          <p:nvPr>
            <p:ph type="title"/>
          </p:nvPr>
        </p:nvSpPr>
        <p:spPr/>
        <p:txBody>
          <a:bodyPr/>
          <a:lstStyle/>
          <a:p>
            <a:pPr eaLnBrk="1" hangingPunct="1"/>
            <a:r>
              <a:rPr lang="de-AT" altLang="en-US" b="1"/>
              <a:t>What is a WfMS</a:t>
            </a:r>
          </a:p>
        </p:txBody>
      </p:sp>
      <p:sp>
        <p:nvSpPr>
          <p:cNvPr id="37891" name="Rectangle 3">
            <a:extLst>
              <a:ext uri="{FF2B5EF4-FFF2-40B4-BE49-F238E27FC236}">
                <a16:creationId xmlns:a16="http://schemas.microsoft.com/office/drawing/2014/main" id="{344D1D72-1B9A-E5F1-5528-A54AE387E998}"/>
              </a:ext>
            </a:extLst>
          </p:cNvPr>
          <p:cNvSpPr>
            <a:spLocks noGrp="1" noChangeArrowheads="1"/>
          </p:cNvSpPr>
          <p:nvPr>
            <p:ph type="body" idx="1"/>
          </p:nvPr>
        </p:nvSpPr>
        <p:spPr/>
        <p:txBody>
          <a:bodyPr/>
          <a:lstStyle/>
          <a:p>
            <a:pPr eaLnBrk="1" hangingPunct="1"/>
            <a:r>
              <a:rPr lang="de-DE" altLang="en-US" dirty="0"/>
              <a:t>Software platform to</a:t>
            </a:r>
          </a:p>
          <a:p>
            <a:pPr lvl="3" eaLnBrk="1" hangingPunct="1"/>
            <a:r>
              <a:rPr lang="de-DE" altLang="en-US" sz="2200" dirty="0"/>
              <a:t>Design</a:t>
            </a:r>
          </a:p>
          <a:p>
            <a:pPr lvl="3" eaLnBrk="1" hangingPunct="1"/>
            <a:r>
              <a:rPr lang="de-DE" altLang="en-US" sz="2200" dirty="0"/>
              <a:t>Develope</a:t>
            </a:r>
          </a:p>
          <a:p>
            <a:pPr lvl="3" eaLnBrk="1" hangingPunct="1"/>
            <a:r>
              <a:rPr lang="de-DE" altLang="en-US" sz="2200" dirty="0"/>
              <a:t>Execute</a:t>
            </a:r>
          </a:p>
          <a:p>
            <a:pPr lvl="3" eaLnBrk="1" hangingPunct="1"/>
            <a:r>
              <a:rPr lang="de-DE" altLang="en-US" sz="2200" dirty="0"/>
              <a:t>Analyse</a:t>
            </a:r>
          </a:p>
          <a:p>
            <a:pPr eaLnBrk="1" hangingPunct="1">
              <a:buFontTx/>
              <a:buNone/>
            </a:pPr>
            <a:r>
              <a:rPr lang="de-DE" altLang="en-US" dirty="0"/>
              <a:t>	workflow processes</a:t>
            </a:r>
            <a:endParaRPr lang="de-AT" altLang="en-US" dirty="0"/>
          </a:p>
          <a:p>
            <a:pPr eaLnBrk="1" hangingPunct="1"/>
            <a:r>
              <a:rPr lang="de-AT" altLang="en-US" dirty="0"/>
              <a:t>integrate different Services, Applications and human </a:t>
            </a:r>
            <a:r>
              <a:rPr lang="de-AT" altLang="en-US" dirty="0" smtClean="0"/>
              <a:t>participants</a:t>
            </a:r>
          </a:p>
          <a:p>
            <a:r>
              <a:rPr lang="en-US" altLang="en-US" dirty="0"/>
              <a:t>Each of the workflow models has tasks (nodes) and dependencies between the nodes. </a:t>
            </a:r>
            <a:endParaRPr lang="en-US" altLang="en-US" dirty="0" smtClean="0"/>
          </a:p>
          <a:p>
            <a:r>
              <a:rPr lang="en-US" altLang="en-US" dirty="0" smtClean="0"/>
              <a:t>Tasks </a:t>
            </a:r>
            <a:r>
              <a:rPr lang="en-US" altLang="en-US" dirty="0"/>
              <a:t>are activated when the dependency conditions are fulfilled.</a:t>
            </a:r>
            <a:endParaRPr lang="de-AT" altLang="en-US" dirty="0"/>
          </a:p>
        </p:txBody>
      </p:sp>
      <p:sp>
        <p:nvSpPr>
          <p:cNvPr id="2" name="Slide Number Placeholder 1">
            <a:extLst>
              <a:ext uri="{FF2B5EF4-FFF2-40B4-BE49-F238E27FC236}">
                <a16:creationId xmlns:a16="http://schemas.microsoft.com/office/drawing/2014/main" id="{64561A67-1139-33BB-F9F1-3BE14265AD9F}"/>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2506F2-900F-AB63-7917-D4EEEDFD2DF0}"/>
              </a:ext>
            </a:extLst>
          </p:cNvPr>
          <p:cNvSpPr>
            <a:spLocks noGrp="1" noChangeArrowheads="1"/>
          </p:cNvSpPr>
          <p:nvPr>
            <p:ph type="title"/>
          </p:nvPr>
        </p:nvSpPr>
        <p:spPr/>
        <p:txBody>
          <a:bodyPr/>
          <a:lstStyle/>
          <a:p>
            <a:pPr eaLnBrk="1" hangingPunct="1"/>
            <a:r>
              <a:rPr lang="de-AT" altLang="en-US" b="1"/>
              <a:t>The parts of a WfMS</a:t>
            </a:r>
          </a:p>
        </p:txBody>
      </p:sp>
      <p:sp>
        <p:nvSpPr>
          <p:cNvPr id="38915" name="Rectangle 3">
            <a:extLst>
              <a:ext uri="{FF2B5EF4-FFF2-40B4-BE49-F238E27FC236}">
                <a16:creationId xmlns:a16="http://schemas.microsoft.com/office/drawing/2014/main" id="{DC7141F7-B1BE-5372-69A0-3FE5B3A2C395}"/>
              </a:ext>
            </a:extLst>
          </p:cNvPr>
          <p:cNvSpPr>
            <a:spLocks noGrp="1" noChangeArrowheads="1"/>
          </p:cNvSpPr>
          <p:nvPr>
            <p:ph type="body" idx="1"/>
          </p:nvPr>
        </p:nvSpPr>
        <p:spPr/>
        <p:txBody>
          <a:bodyPr/>
          <a:lstStyle/>
          <a:p>
            <a:pPr eaLnBrk="1" hangingPunct="1"/>
            <a:r>
              <a:rPr lang="de-AT" altLang="en-US"/>
              <a:t>Workflow definition</a:t>
            </a:r>
          </a:p>
          <a:p>
            <a:pPr lvl="3" eaLnBrk="1" hangingPunct="1"/>
            <a:r>
              <a:rPr lang="de-AT" altLang="en-US"/>
              <a:t>Workflow definition Languages</a:t>
            </a:r>
          </a:p>
          <a:p>
            <a:pPr eaLnBrk="1" hangingPunct="1"/>
            <a:r>
              <a:rPr lang="de-AT" altLang="en-US"/>
              <a:t>Workflow engine</a:t>
            </a:r>
          </a:p>
          <a:p>
            <a:pPr eaLnBrk="1" hangingPunct="1"/>
            <a:r>
              <a:rPr lang="de-DE" altLang="en-US"/>
              <a:t>Design interface</a:t>
            </a:r>
          </a:p>
          <a:p>
            <a:pPr eaLnBrk="1" hangingPunct="1"/>
            <a:r>
              <a:rPr lang="de-DE" altLang="en-US"/>
              <a:t>Monitoring tools and reporting capabilities</a:t>
            </a:r>
          </a:p>
          <a:p>
            <a:pPr eaLnBrk="1" hangingPunct="1"/>
            <a:r>
              <a:rPr lang="de-DE" altLang="en-US"/>
              <a:t>User Interface</a:t>
            </a:r>
          </a:p>
          <a:p>
            <a:pPr eaLnBrk="1" hangingPunct="1"/>
            <a:r>
              <a:rPr lang="de-DE" altLang="en-US"/>
              <a:t>Workflow Architecture</a:t>
            </a:r>
            <a:endParaRPr lang="de-AT" altLang="en-US"/>
          </a:p>
        </p:txBody>
      </p:sp>
      <p:sp>
        <p:nvSpPr>
          <p:cNvPr id="2" name="Slide Number Placeholder 1">
            <a:extLst>
              <a:ext uri="{FF2B5EF4-FFF2-40B4-BE49-F238E27FC236}">
                <a16:creationId xmlns:a16="http://schemas.microsoft.com/office/drawing/2014/main" id="{4A0EECBE-D11F-811D-1995-FE0DA0AD311F}"/>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77BDFFB-53A1-CD67-644D-057E2030DF47}"/>
              </a:ext>
            </a:extLst>
          </p:cNvPr>
          <p:cNvSpPr>
            <a:spLocks noGrp="1" noChangeArrowheads="1"/>
          </p:cNvSpPr>
          <p:nvPr>
            <p:ph type="title"/>
          </p:nvPr>
        </p:nvSpPr>
        <p:spPr/>
        <p:txBody>
          <a:bodyPr/>
          <a:lstStyle/>
          <a:p>
            <a:pPr eaLnBrk="1" hangingPunct="1"/>
            <a:r>
              <a:rPr lang="de-AT" altLang="en-US" b="1"/>
              <a:t>The parts of a WfMS</a:t>
            </a:r>
          </a:p>
        </p:txBody>
      </p:sp>
      <p:grpSp>
        <p:nvGrpSpPr>
          <p:cNvPr id="39939" name="Group 18">
            <a:extLst>
              <a:ext uri="{FF2B5EF4-FFF2-40B4-BE49-F238E27FC236}">
                <a16:creationId xmlns:a16="http://schemas.microsoft.com/office/drawing/2014/main" id="{748EAC52-51E2-3CE9-DD1F-0EA0A0E87515}"/>
              </a:ext>
            </a:extLst>
          </p:cNvPr>
          <p:cNvGrpSpPr>
            <a:grpSpLocks/>
          </p:cNvGrpSpPr>
          <p:nvPr/>
        </p:nvGrpSpPr>
        <p:grpSpPr bwMode="auto">
          <a:xfrm>
            <a:off x="2097539" y="1229275"/>
            <a:ext cx="7770813" cy="4919662"/>
            <a:chOff x="1116013" y="1557338"/>
            <a:chExt cx="7416800" cy="4392612"/>
          </a:xfrm>
        </p:grpSpPr>
        <p:sp>
          <p:nvSpPr>
            <p:cNvPr id="39940" name="Rectangle 3">
              <a:extLst>
                <a:ext uri="{FF2B5EF4-FFF2-40B4-BE49-F238E27FC236}">
                  <a16:creationId xmlns:a16="http://schemas.microsoft.com/office/drawing/2014/main" id="{5FD39A7B-4765-FF1A-5F59-BA4C2BB9A199}"/>
                </a:ext>
              </a:extLst>
            </p:cNvPr>
            <p:cNvSpPr>
              <a:spLocks noChangeArrowheads="1"/>
            </p:cNvSpPr>
            <p:nvPr/>
          </p:nvSpPr>
          <p:spPr bwMode="auto">
            <a:xfrm>
              <a:off x="5651500" y="4581525"/>
              <a:ext cx="2881313"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 definition</a:t>
              </a:r>
            </a:p>
          </p:txBody>
        </p:sp>
        <p:sp>
          <p:nvSpPr>
            <p:cNvPr id="39941" name="Oval 4">
              <a:extLst>
                <a:ext uri="{FF2B5EF4-FFF2-40B4-BE49-F238E27FC236}">
                  <a16:creationId xmlns:a16="http://schemas.microsoft.com/office/drawing/2014/main" id="{9F24A55F-E7D4-1442-1F84-CF1EC892CA5A}"/>
                </a:ext>
              </a:extLst>
            </p:cNvPr>
            <p:cNvSpPr>
              <a:spLocks noChangeArrowheads="1"/>
            </p:cNvSpPr>
            <p:nvPr/>
          </p:nvSpPr>
          <p:spPr bwMode="auto">
            <a:xfrm>
              <a:off x="1979613" y="4149725"/>
              <a:ext cx="1871662" cy="18002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 </a:t>
              </a:r>
            </a:p>
            <a:p>
              <a:pPr algn="ctr" eaLnBrk="1" hangingPunct="1"/>
              <a:r>
                <a:rPr lang="de-AT" altLang="en-US" sz="2400" b="1">
                  <a:latin typeface="Candara" panose="020E0502030303020204" pitchFamily="34" charset="0"/>
                </a:rPr>
                <a:t>engine</a:t>
              </a:r>
            </a:p>
          </p:txBody>
        </p:sp>
        <p:sp>
          <p:nvSpPr>
            <p:cNvPr id="39942" name="Line 5">
              <a:extLst>
                <a:ext uri="{FF2B5EF4-FFF2-40B4-BE49-F238E27FC236}">
                  <a16:creationId xmlns:a16="http://schemas.microsoft.com/office/drawing/2014/main" id="{736AA075-6228-42C5-0682-F50B46C41F50}"/>
                </a:ext>
              </a:extLst>
            </p:cNvPr>
            <p:cNvSpPr>
              <a:spLocks noChangeShapeType="1"/>
            </p:cNvSpPr>
            <p:nvPr/>
          </p:nvSpPr>
          <p:spPr bwMode="auto">
            <a:xfrm flipH="1">
              <a:off x="3851275" y="5084763"/>
              <a:ext cx="1800225"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3" name="Oval 6">
              <a:extLst>
                <a:ext uri="{FF2B5EF4-FFF2-40B4-BE49-F238E27FC236}">
                  <a16:creationId xmlns:a16="http://schemas.microsoft.com/office/drawing/2014/main" id="{BC783FFB-90BE-8AF4-7655-A85D6CC254A7}"/>
                </a:ext>
              </a:extLst>
            </p:cNvPr>
            <p:cNvSpPr>
              <a:spLocks noChangeArrowheads="1"/>
            </p:cNvSpPr>
            <p:nvPr/>
          </p:nvSpPr>
          <p:spPr bwMode="auto">
            <a:xfrm>
              <a:off x="3924300" y="2636838"/>
              <a:ext cx="1368425" cy="1295400"/>
            </a:xfrm>
            <a:prstGeom prst="ellipse">
              <a:avLst/>
            </a:prstGeom>
            <a:solidFill>
              <a:schemeClr val="accent1"/>
            </a:solidFill>
            <a:ln w="9525">
              <a:solidFill>
                <a:schemeClr val="tx1"/>
              </a:solidFill>
              <a:prstDash val="sysDot"/>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Workflow</a:t>
              </a:r>
            </a:p>
            <a:p>
              <a:pPr algn="ctr" eaLnBrk="1" hangingPunct="1"/>
              <a:r>
                <a:rPr lang="de-AT" altLang="en-US" sz="2400" b="1">
                  <a:latin typeface="Candara" panose="020E0502030303020204" pitchFamily="34" charset="0"/>
                </a:rPr>
                <a:t>Instance</a:t>
              </a:r>
            </a:p>
          </p:txBody>
        </p:sp>
        <p:sp>
          <p:nvSpPr>
            <p:cNvPr id="39944" name="Line 7">
              <a:extLst>
                <a:ext uri="{FF2B5EF4-FFF2-40B4-BE49-F238E27FC236}">
                  <a16:creationId xmlns:a16="http://schemas.microsoft.com/office/drawing/2014/main" id="{A0141070-FBE7-BFB7-2821-D2D7807315DD}"/>
                </a:ext>
              </a:extLst>
            </p:cNvPr>
            <p:cNvSpPr>
              <a:spLocks noChangeShapeType="1"/>
            </p:cNvSpPr>
            <p:nvPr/>
          </p:nvSpPr>
          <p:spPr bwMode="auto">
            <a:xfrm flipV="1">
              <a:off x="3419475" y="3716338"/>
              <a:ext cx="647700" cy="5762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5" name="Rectangle 8">
              <a:extLst>
                <a:ext uri="{FF2B5EF4-FFF2-40B4-BE49-F238E27FC236}">
                  <a16:creationId xmlns:a16="http://schemas.microsoft.com/office/drawing/2014/main" id="{D8F09615-621E-6010-07A4-B20B8EBA9129}"/>
                </a:ext>
              </a:extLst>
            </p:cNvPr>
            <p:cNvSpPr>
              <a:spLocks noChangeArrowheads="1"/>
            </p:cNvSpPr>
            <p:nvPr/>
          </p:nvSpPr>
          <p:spPr bwMode="auto">
            <a:xfrm>
              <a:off x="5724525" y="1628775"/>
              <a:ext cx="2519363" cy="7921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User Interface / </a:t>
              </a:r>
            </a:p>
            <a:p>
              <a:pPr algn="ctr" eaLnBrk="1" hangingPunct="1"/>
              <a:r>
                <a:rPr lang="de-AT" altLang="en-US" sz="2400" b="1">
                  <a:latin typeface="Candara" panose="020E0502030303020204" pitchFamily="34" charset="0"/>
                </a:rPr>
                <a:t>Application</a:t>
              </a:r>
            </a:p>
          </p:txBody>
        </p:sp>
        <p:sp>
          <p:nvSpPr>
            <p:cNvPr id="39946" name="Line 9">
              <a:extLst>
                <a:ext uri="{FF2B5EF4-FFF2-40B4-BE49-F238E27FC236}">
                  <a16:creationId xmlns:a16="http://schemas.microsoft.com/office/drawing/2014/main" id="{BC3AAEA0-3179-D4A5-68B7-AA0EC4E818A5}"/>
                </a:ext>
              </a:extLst>
            </p:cNvPr>
            <p:cNvSpPr>
              <a:spLocks noChangeShapeType="1"/>
            </p:cNvSpPr>
            <p:nvPr/>
          </p:nvSpPr>
          <p:spPr bwMode="auto">
            <a:xfrm flipH="1">
              <a:off x="3563938" y="3789363"/>
              <a:ext cx="647700" cy="5762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7" name="Line 10">
              <a:extLst>
                <a:ext uri="{FF2B5EF4-FFF2-40B4-BE49-F238E27FC236}">
                  <a16:creationId xmlns:a16="http://schemas.microsoft.com/office/drawing/2014/main" id="{ADA77A31-0C0A-3DCC-2A8F-F971F8C9538E}"/>
                </a:ext>
              </a:extLst>
            </p:cNvPr>
            <p:cNvSpPr>
              <a:spLocks noChangeShapeType="1"/>
            </p:cNvSpPr>
            <p:nvPr/>
          </p:nvSpPr>
          <p:spPr bwMode="auto">
            <a:xfrm flipV="1">
              <a:off x="5292725" y="2420938"/>
              <a:ext cx="1366838" cy="7207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8" name="Line 11">
              <a:extLst>
                <a:ext uri="{FF2B5EF4-FFF2-40B4-BE49-F238E27FC236}">
                  <a16:creationId xmlns:a16="http://schemas.microsoft.com/office/drawing/2014/main" id="{AE419637-7669-CD84-8D85-CA94EB3E7F10}"/>
                </a:ext>
              </a:extLst>
            </p:cNvPr>
            <p:cNvSpPr>
              <a:spLocks noChangeShapeType="1"/>
            </p:cNvSpPr>
            <p:nvPr/>
          </p:nvSpPr>
          <p:spPr bwMode="auto">
            <a:xfrm flipH="1">
              <a:off x="5219700" y="2420938"/>
              <a:ext cx="936625" cy="5032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49" name="Rectangle 12">
              <a:extLst>
                <a:ext uri="{FF2B5EF4-FFF2-40B4-BE49-F238E27FC236}">
                  <a16:creationId xmlns:a16="http://schemas.microsoft.com/office/drawing/2014/main" id="{98B6FFD0-D25D-5F0A-89C8-F4CE48A3F411}"/>
                </a:ext>
              </a:extLst>
            </p:cNvPr>
            <p:cNvSpPr>
              <a:spLocks noChangeArrowheads="1"/>
            </p:cNvSpPr>
            <p:nvPr/>
          </p:nvSpPr>
          <p:spPr bwMode="auto">
            <a:xfrm>
              <a:off x="1116013" y="1557338"/>
              <a:ext cx="2519362"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Monitoring</a:t>
              </a:r>
            </a:p>
          </p:txBody>
        </p:sp>
        <p:sp>
          <p:nvSpPr>
            <p:cNvPr id="39950" name="Line 13">
              <a:extLst>
                <a:ext uri="{FF2B5EF4-FFF2-40B4-BE49-F238E27FC236}">
                  <a16:creationId xmlns:a16="http://schemas.microsoft.com/office/drawing/2014/main" id="{003CD603-B7FA-868C-8164-FAD1DE05BA6D}"/>
                </a:ext>
              </a:extLst>
            </p:cNvPr>
            <p:cNvSpPr>
              <a:spLocks noChangeShapeType="1"/>
            </p:cNvSpPr>
            <p:nvPr/>
          </p:nvSpPr>
          <p:spPr bwMode="auto">
            <a:xfrm flipH="1" flipV="1">
              <a:off x="2411413" y="2420938"/>
              <a:ext cx="1512887" cy="7921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1" name="Rectangle 14">
              <a:extLst>
                <a:ext uri="{FF2B5EF4-FFF2-40B4-BE49-F238E27FC236}">
                  <a16:creationId xmlns:a16="http://schemas.microsoft.com/office/drawing/2014/main" id="{BC08D921-D285-482E-6541-84696967710E}"/>
                </a:ext>
              </a:extLst>
            </p:cNvPr>
            <p:cNvSpPr>
              <a:spLocks noChangeArrowheads="1"/>
            </p:cNvSpPr>
            <p:nvPr/>
          </p:nvSpPr>
          <p:spPr bwMode="auto">
            <a:xfrm>
              <a:off x="6372225" y="3573463"/>
              <a:ext cx="2160588"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400" b="1">
                  <a:latin typeface="Candara" panose="020E0502030303020204" pitchFamily="34" charset="0"/>
                </a:rPr>
                <a:t>Resource</a:t>
              </a:r>
            </a:p>
            <a:p>
              <a:pPr algn="ctr" eaLnBrk="1" hangingPunct="1"/>
              <a:r>
                <a:rPr lang="de-AT" altLang="en-US" sz="2400" b="1">
                  <a:latin typeface="Candara" panose="020E0502030303020204" pitchFamily="34" charset="0"/>
                </a:rPr>
                <a:t>repository</a:t>
              </a:r>
            </a:p>
          </p:txBody>
        </p:sp>
        <p:sp>
          <p:nvSpPr>
            <p:cNvPr id="39952" name="Line 15">
              <a:extLst>
                <a:ext uri="{FF2B5EF4-FFF2-40B4-BE49-F238E27FC236}">
                  <a16:creationId xmlns:a16="http://schemas.microsoft.com/office/drawing/2014/main" id="{A089391C-A6E9-55B7-4F92-AE37C58C6903}"/>
                </a:ext>
              </a:extLst>
            </p:cNvPr>
            <p:cNvSpPr>
              <a:spLocks noChangeShapeType="1"/>
            </p:cNvSpPr>
            <p:nvPr/>
          </p:nvSpPr>
          <p:spPr bwMode="auto">
            <a:xfrm>
              <a:off x="5219700" y="3573463"/>
              <a:ext cx="1152525" cy="43180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3" name="Line 16">
              <a:extLst>
                <a:ext uri="{FF2B5EF4-FFF2-40B4-BE49-F238E27FC236}">
                  <a16:creationId xmlns:a16="http://schemas.microsoft.com/office/drawing/2014/main" id="{E2307B94-860A-330C-3125-E14824969955}"/>
                </a:ext>
              </a:extLst>
            </p:cNvPr>
            <p:cNvSpPr>
              <a:spLocks noChangeShapeType="1"/>
            </p:cNvSpPr>
            <p:nvPr/>
          </p:nvSpPr>
          <p:spPr bwMode="auto">
            <a:xfrm flipH="1" flipV="1">
              <a:off x="5003800" y="3789363"/>
              <a:ext cx="1368425" cy="5032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sp>
          <p:nvSpPr>
            <p:cNvPr id="39954" name="Line 17">
              <a:extLst>
                <a:ext uri="{FF2B5EF4-FFF2-40B4-BE49-F238E27FC236}">
                  <a16:creationId xmlns:a16="http://schemas.microsoft.com/office/drawing/2014/main" id="{F18A16A2-274C-8699-CDD2-1E9393420EC6}"/>
                </a:ext>
              </a:extLst>
            </p:cNvPr>
            <p:cNvSpPr>
              <a:spLocks noChangeShapeType="1"/>
            </p:cNvSpPr>
            <p:nvPr/>
          </p:nvSpPr>
          <p:spPr bwMode="auto">
            <a:xfrm flipV="1">
              <a:off x="2268538" y="2420938"/>
              <a:ext cx="71437" cy="19446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sz="1600">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2346C857-F6A7-C33D-EA7A-2E9A91CD50C3}"/>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967F844-E5BE-FFCA-88AD-C8C18A173ABF}"/>
              </a:ext>
            </a:extLst>
          </p:cNvPr>
          <p:cNvSpPr>
            <a:spLocks noGrp="1" noChangeArrowheads="1"/>
          </p:cNvSpPr>
          <p:nvPr>
            <p:ph type="title"/>
          </p:nvPr>
        </p:nvSpPr>
        <p:spPr/>
        <p:txBody>
          <a:bodyPr/>
          <a:lstStyle/>
          <a:p>
            <a:pPr eaLnBrk="1" hangingPunct="1"/>
            <a:r>
              <a:rPr lang="de-AT" altLang="en-US"/>
              <a:t>The Workflow definition</a:t>
            </a:r>
          </a:p>
        </p:txBody>
      </p:sp>
      <p:sp>
        <p:nvSpPr>
          <p:cNvPr id="40963" name="Rectangle 3">
            <a:extLst>
              <a:ext uri="{FF2B5EF4-FFF2-40B4-BE49-F238E27FC236}">
                <a16:creationId xmlns:a16="http://schemas.microsoft.com/office/drawing/2014/main" id="{925AE29C-F0DA-4129-9A89-2F40D25A40EA}"/>
              </a:ext>
            </a:extLst>
          </p:cNvPr>
          <p:cNvSpPr>
            <a:spLocks noGrp="1" noChangeArrowheads="1"/>
          </p:cNvSpPr>
          <p:nvPr>
            <p:ph type="body" idx="1"/>
          </p:nvPr>
        </p:nvSpPr>
        <p:spPr>
          <a:xfrm>
            <a:off x="347526" y="1186626"/>
            <a:ext cx="10736955" cy="4968113"/>
          </a:xfrm>
        </p:spPr>
        <p:txBody>
          <a:bodyPr/>
          <a:lstStyle/>
          <a:p>
            <a:pPr eaLnBrk="1" hangingPunct="1"/>
            <a:r>
              <a:rPr lang="de-DE" altLang="en-US" dirty="0"/>
              <a:t>Formal description of a business logic</a:t>
            </a:r>
          </a:p>
          <a:p>
            <a:pPr eaLnBrk="1" hangingPunct="1"/>
            <a:r>
              <a:rPr lang="de-DE" altLang="en-US" dirty="0"/>
              <a:t>Specified by a directed graph</a:t>
            </a:r>
          </a:p>
          <a:p>
            <a:pPr eaLnBrk="1" hangingPunct="1"/>
            <a:r>
              <a:rPr lang="de-DE" altLang="en-US" dirty="0"/>
              <a:t>Defines order of execution of process nodes</a:t>
            </a:r>
          </a:p>
          <a:p>
            <a:pPr lvl="3" eaLnBrk="1" hangingPunct="1"/>
            <a:r>
              <a:rPr lang="de-DE" altLang="en-US" sz="2200" dirty="0"/>
              <a:t>Work node</a:t>
            </a:r>
          </a:p>
          <a:p>
            <a:pPr lvl="3" eaLnBrk="1" hangingPunct="1"/>
            <a:r>
              <a:rPr lang="de-DE" altLang="en-US" sz="2200" dirty="0"/>
              <a:t>Routing node</a:t>
            </a:r>
          </a:p>
          <a:p>
            <a:pPr lvl="3" eaLnBrk="1" hangingPunct="1"/>
            <a:r>
              <a:rPr lang="de-DE" altLang="en-US" sz="2200" dirty="0"/>
              <a:t>Start and completion nodes</a:t>
            </a:r>
          </a:p>
          <a:p>
            <a:pPr eaLnBrk="1" hangingPunct="1"/>
            <a:r>
              <a:rPr lang="de-DE" altLang="en-US" dirty="0"/>
              <a:t>Once designed, definitions can be “applied” to the process engine</a:t>
            </a:r>
            <a:endParaRPr lang="de-AT" altLang="en-US" dirty="0"/>
          </a:p>
        </p:txBody>
      </p:sp>
      <p:sp>
        <p:nvSpPr>
          <p:cNvPr id="2" name="Slide Number Placeholder 1">
            <a:extLst>
              <a:ext uri="{FF2B5EF4-FFF2-40B4-BE49-F238E27FC236}">
                <a16:creationId xmlns:a16="http://schemas.microsoft.com/office/drawing/2014/main" id="{CCF8B018-F39F-018D-F22D-A59709933786}"/>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A55B962-E5D2-2B8F-7A81-A0D2615E4584}"/>
              </a:ext>
            </a:extLst>
          </p:cNvPr>
          <p:cNvSpPr>
            <a:spLocks noGrp="1" noChangeArrowheads="1"/>
          </p:cNvSpPr>
          <p:nvPr>
            <p:ph type="title"/>
          </p:nvPr>
        </p:nvSpPr>
        <p:spPr/>
        <p:txBody>
          <a:bodyPr rtlCol="0">
            <a:normAutofit/>
          </a:bodyPr>
          <a:lstStyle/>
          <a:p>
            <a:pPr>
              <a:defRPr/>
            </a:pPr>
            <a:r>
              <a:rPr lang="de-AT"/>
              <a:t>The Workflow engine</a:t>
            </a:r>
          </a:p>
        </p:txBody>
      </p:sp>
      <p:sp>
        <p:nvSpPr>
          <p:cNvPr id="1036" name="Rectangle 3">
            <a:extLst>
              <a:ext uri="{FF2B5EF4-FFF2-40B4-BE49-F238E27FC236}">
                <a16:creationId xmlns:a16="http://schemas.microsoft.com/office/drawing/2014/main" id="{CA6C4A90-0F0E-7117-9BB8-88C07BCBAACE}"/>
              </a:ext>
            </a:extLst>
          </p:cNvPr>
          <p:cNvSpPr>
            <a:spLocks noGrp="1" noChangeArrowheads="1"/>
          </p:cNvSpPr>
          <p:nvPr>
            <p:ph idx="1"/>
          </p:nvPr>
        </p:nvSpPr>
        <p:spPr/>
        <p:txBody>
          <a:bodyPr/>
          <a:lstStyle/>
          <a:p>
            <a:pPr eaLnBrk="1" hangingPunct="1">
              <a:lnSpc>
                <a:spcPct val="90000"/>
              </a:lnSpc>
            </a:pPr>
            <a:r>
              <a:rPr lang="de-DE" altLang="en-US" dirty="0"/>
              <a:t>Retrieve Wf definition</a:t>
            </a:r>
          </a:p>
          <a:p>
            <a:pPr eaLnBrk="1" hangingPunct="1">
              <a:lnSpc>
                <a:spcPct val="90000"/>
              </a:lnSpc>
            </a:pPr>
            <a:r>
              <a:rPr lang="de-DE" altLang="en-US" dirty="0"/>
              <a:t>Determine nodes to be executed </a:t>
            </a:r>
          </a:p>
          <a:p>
            <a:pPr lvl="1" eaLnBrk="1" hangingPunct="1">
              <a:lnSpc>
                <a:spcPct val="90000"/>
              </a:lnSpc>
            </a:pPr>
            <a:r>
              <a:rPr lang="de-DE" altLang="en-US" dirty="0"/>
              <a:t>routing node</a:t>
            </a:r>
          </a:p>
          <a:p>
            <a:pPr lvl="1" eaLnBrk="1" hangingPunct="1">
              <a:lnSpc>
                <a:spcPct val="90000"/>
              </a:lnSpc>
            </a:pPr>
            <a:r>
              <a:rPr lang="de-DE" altLang="en-US" dirty="0"/>
              <a:t>work node</a:t>
            </a:r>
          </a:p>
          <a:p>
            <a:pPr eaLnBrk="1" hangingPunct="1">
              <a:lnSpc>
                <a:spcPct val="90000"/>
              </a:lnSpc>
            </a:pPr>
            <a:r>
              <a:rPr lang="de-DE" altLang="en-US" dirty="0"/>
              <a:t>Place work into the work queue</a:t>
            </a:r>
          </a:p>
          <a:p>
            <a:pPr lvl="1" eaLnBrk="1" hangingPunct="1">
              <a:lnSpc>
                <a:spcPct val="90000"/>
              </a:lnSpc>
            </a:pPr>
            <a:r>
              <a:rPr lang="de-DE" altLang="en-US" dirty="0"/>
              <a:t>resource accomplishes work</a:t>
            </a:r>
          </a:p>
          <a:p>
            <a:pPr eaLnBrk="1" hangingPunct="1">
              <a:lnSpc>
                <a:spcPct val="90000"/>
              </a:lnSpc>
            </a:pPr>
            <a:r>
              <a:rPr lang="de-DE" altLang="en-US" dirty="0"/>
              <a:t>OR invoke method of resource API</a:t>
            </a:r>
          </a:p>
          <a:p>
            <a:pPr eaLnBrk="1" hangingPunct="1">
              <a:lnSpc>
                <a:spcPct val="90000"/>
              </a:lnSpc>
            </a:pPr>
            <a:r>
              <a:rPr lang="de-DE" altLang="en-US" dirty="0"/>
              <a:t>monitor inbound queue for completion messages</a:t>
            </a:r>
          </a:p>
          <a:p>
            <a:pPr eaLnBrk="1" hangingPunct="1">
              <a:lnSpc>
                <a:spcPct val="90000"/>
              </a:lnSpc>
            </a:pPr>
            <a:r>
              <a:rPr lang="de-DE" altLang="en-US" dirty="0"/>
              <a:t>determine next node to be executed</a:t>
            </a:r>
            <a:endParaRPr lang="de-AT" altLang="en-US" dirty="0"/>
          </a:p>
        </p:txBody>
      </p:sp>
      <p:sp>
        <p:nvSpPr>
          <p:cNvPr id="7" name="Slide Number Placeholder 6">
            <a:extLst>
              <a:ext uri="{FF2B5EF4-FFF2-40B4-BE49-F238E27FC236}">
                <a16:creationId xmlns:a16="http://schemas.microsoft.com/office/drawing/2014/main" id="{10F4C821-B776-8BB0-4FC8-91AA99DD84C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B78712-269B-4302-867A-4BCB92C1BCE2}" type="slidenum">
              <a:rPr lang="de-DE" altLang="en-US">
                <a:solidFill>
                  <a:srgbClr val="898989"/>
                </a:solidFill>
                <a:latin typeface="Candara" panose="020E0502030303020204" pitchFamily="34" charset="0"/>
              </a:rPr>
              <a:pPr eaLnBrk="1" hangingPunct="1"/>
              <a:t>45</a:t>
            </a:fld>
            <a:r>
              <a:rPr lang="de-DE" altLang="en-US">
                <a:solidFill>
                  <a:srgbClr val="898989"/>
                </a:solidFill>
                <a:latin typeface="Candara" panose="020E0502030303020204" pitchFamily="34" charset="0"/>
              </a:rPr>
              <a:t>/31</a:t>
            </a:r>
          </a:p>
        </p:txBody>
      </p:sp>
      <p:grpSp>
        <p:nvGrpSpPr>
          <p:cNvPr id="2" name="Content Placeholder 1025">
            <a:extLst>
              <a:ext uri="{FF2B5EF4-FFF2-40B4-BE49-F238E27FC236}">
                <a16:creationId xmlns:a16="http://schemas.microsoft.com/office/drawing/2014/main" id="{DCEFD257-C0F3-4C2D-3E7D-6E854C3F1693}"/>
              </a:ext>
            </a:extLst>
          </p:cNvPr>
          <p:cNvGrpSpPr>
            <a:grpSpLocks/>
          </p:cNvGrpSpPr>
          <p:nvPr/>
        </p:nvGrpSpPr>
        <p:grpSpPr bwMode="auto">
          <a:xfrm>
            <a:off x="7969645" y="1364843"/>
            <a:ext cx="2587625" cy="2879725"/>
            <a:chOff x="1624" y="707"/>
            <a:chExt cx="2506" cy="2788"/>
          </a:xfrm>
        </p:grpSpPr>
        <p:sp>
          <p:nvSpPr>
            <p:cNvPr id="3" name="_s1028">
              <a:extLst>
                <a:ext uri="{FF2B5EF4-FFF2-40B4-BE49-F238E27FC236}">
                  <a16:creationId xmlns:a16="http://schemas.microsoft.com/office/drawing/2014/main" id="{DD3ADB7F-1BCD-248C-4F7D-207DC163A1CA}"/>
                </a:ext>
              </a:extLst>
            </p:cNvPr>
            <p:cNvSpPr>
              <a:spLocks noChangeArrowheads="1" noTextEdit="1"/>
            </p:cNvSpPr>
            <p:nvPr/>
          </p:nvSpPr>
          <p:spPr bwMode="auto">
            <a:xfrm>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4" name="_s1029">
              <a:extLst>
                <a:ext uri="{FF2B5EF4-FFF2-40B4-BE49-F238E27FC236}">
                  <a16:creationId xmlns:a16="http://schemas.microsoft.com/office/drawing/2014/main" id="{76039CDC-F992-7D5E-C123-87756924CD29}"/>
                </a:ext>
              </a:extLst>
            </p:cNvPr>
            <p:cNvSpPr>
              <a:spLocks noChangeArrowheads="1" noTextEdit="1"/>
            </p:cNvSpPr>
            <p:nvPr/>
          </p:nvSpPr>
          <p:spPr bwMode="auto">
            <a:xfrm rot="7200000">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5" name="_s1030">
              <a:extLst>
                <a:ext uri="{FF2B5EF4-FFF2-40B4-BE49-F238E27FC236}">
                  <a16:creationId xmlns:a16="http://schemas.microsoft.com/office/drawing/2014/main" id="{8CC8B9F7-BF4C-D9C6-A5CC-63D0BECAA205}"/>
                </a:ext>
              </a:extLst>
            </p:cNvPr>
            <p:cNvSpPr>
              <a:spLocks noChangeArrowheads="1" noTextEdit="1"/>
            </p:cNvSpPr>
            <p:nvPr/>
          </p:nvSpPr>
          <p:spPr bwMode="auto">
            <a:xfrm rot="14400000">
              <a:off x="1662" y="886"/>
              <a:ext cx="2430" cy="2430"/>
            </a:xfrm>
            <a:custGeom>
              <a:avLst/>
              <a:gdLst>
                <a:gd name="G0" fmla="+- 7200 0 0"/>
                <a:gd name="G1" fmla="+- 15728640 0 0"/>
                <a:gd name="G2" fmla="+- 0 0 15728640"/>
                <a:gd name="T0" fmla="*/ 0 256 1"/>
                <a:gd name="T1" fmla="*/ 180 256 1"/>
                <a:gd name="G3" fmla="+- 15728640 T0 T1"/>
                <a:gd name="T2" fmla="*/ 0 256 1"/>
                <a:gd name="T3" fmla="*/ 90 256 1"/>
                <a:gd name="G4" fmla="+- 15728640 T2 T3"/>
                <a:gd name="G5" fmla="*/ G4 2 1"/>
                <a:gd name="T4" fmla="*/ 90 256 1"/>
                <a:gd name="T5" fmla="*/ 0 256 1"/>
                <a:gd name="G6" fmla="+- 15728640 T4 T5"/>
                <a:gd name="G7" fmla="*/ G6 2 1"/>
                <a:gd name="G8" fmla="abs 1572864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200"/>
                <a:gd name="G18" fmla="*/ 7200 1 2"/>
                <a:gd name="G19" fmla="+- G18 5400 0"/>
                <a:gd name="G20" fmla="cos G19 15728640"/>
                <a:gd name="G21" fmla="sin G19 15728640"/>
                <a:gd name="G22" fmla="+- G20 10800 0"/>
                <a:gd name="G23" fmla="+- G21 10800 0"/>
                <a:gd name="G24" fmla="+- 10800 0 G20"/>
                <a:gd name="G25" fmla="+- 7200 10800 0"/>
                <a:gd name="G26" fmla="?: G9 G17 G25"/>
                <a:gd name="G27" fmla="?: G9 0 21600"/>
                <a:gd name="G28" fmla="cos 10800 15728640"/>
                <a:gd name="G29" fmla="sin 10800 15728640"/>
                <a:gd name="G30" fmla="sin 7200 15728640"/>
                <a:gd name="G31" fmla="+- G28 10800 0"/>
                <a:gd name="G32" fmla="+- G29 10800 0"/>
                <a:gd name="G33" fmla="+- G30 10800 0"/>
                <a:gd name="G34" fmla="?: G4 0 G31"/>
                <a:gd name="G35" fmla="?: 15728640 G34 0"/>
                <a:gd name="G36" fmla="?: G6 G35 G31"/>
                <a:gd name="G37" fmla="+- 21600 0 G36"/>
                <a:gd name="G38" fmla="?: G4 0 G33"/>
                <a:gd name="G39" fmla="?: 15728640 G38 G32"/>
                <a:gd name="G40" fmla="?: G6 G39 0"/>
                <a:gd name="G41" fmla="?: G4 G32 21600"/>
                <a:gd name="G42" fmla="?: G6 G41 G33"/>
                <a:gd name="T12" fmla="*/ 10800 w 21600"/>
                <a:gd name="T13" fmla="*/ 0 h 21600"/>
                <a:gd name="T14" fmla="*/ 6300 w 21600"/>
                <a:gd name="T15" fmla="*/ 3005 h 21600"/>
                <a:gd name="T16" fmla="*/ 10800 w 21600"/>
                <a:gd name="T17" fmla="*/ 3600 h 21600"/>
                <a:gd name="T18" fmla="*/ 15300 w 21600"/>
                <a:gd name="T19" fmla="*/ 300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200" y="4564"/>
                  </a:moveTo>
                  <a:cubicBezTo>
                    <a:pt x="8294" y="3932"/>
                    <a:pt x="9536" y="3600"/>
                    <a:pt x="10799" y="3600"/>
                  </a:cubicBezTo>
                  <a:cubicBezTo>
                    <a:pt x="12063" y="3600"/>
                    <a:pt x="13305" y="3932"/>
                    <a:pt x="14399" y="4564"/>
                  </a:cubicBezTo>
                  <a:lnTo>
                    <a:pt x="16199" y="1446"/>
                  </a:lnTo>
                  <a:cubicBezTo>
                    <a:pt x="14558" y="499"/>
                    <a:pt x="12695" y="0"/>
                    <a:pt x="10800" y="0"/>
                  </a:cubicBezTo>
                  <a:cubicBezTo>
                    <a:pt x="8904" y="0"/>
                    <a:pt x="7041" y="499"/>
                    <a:pt x="5399" y="1446"/>
                  </a:cubicBezTo>
                  <a:close/>
                </a:path>
              </a:pathLst>
            </a:custGeom>
            <a:solidFill>
              <a:schemeClr val="accent1"/>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a:latin typeface="Candara" panose="020E0502030303020204" pitchFamily="34" charset="0"/>
              </a:endParaRPr>
            </a:p>
          </p:txBody>
        </p:sp>
        <p:sp>
          <p:nvSpPr>
            <p:cNvPr id="6" name="_s1031">
              <a:extLst>
                <a:ext uri="{FF2B5EF4-FFF2-40B4-BE49-F238E27FC236}">
                  <a16:creationId xmlns:a16="http://schemas.microsoft.com/office/drawing/2014/main" id="{DCCD3B61-CC41-FCA1-8010-A0A8E8D424DD}"/>
                </a:ext>
              </a:extLst>
            </p:cNvPr>
            <p:cNvSpPr>
              <a:spLocks noChangeArrowheads="1"/>
            </p:cNvSpPr>
            <p:nvPr/>
          </p:nvSpPr>
          <p:spPr bwMode="auto">
            <a:xfrm>
              <a:off x="3383" y="1224"/>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59592" tIns="29796" rIns="59592" bIns="297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Wait until</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Work is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completed</a:t>
              </a:r>
            </a:p>
          </p:txBody>
        </p:sp>
        <p:sp>
          <p:nvSpPr>
            <p:cNvPr id="8" name="_s1032">
              <a:extLst>
                <a:ext uri="{FF2B5EF4-FFF2-40B4-BE49-F238E27FC236}">
                  <a16:creationId xmlns:a16="http://schemas.microsoft.com/office/drawing/2014/main" id="{F059F487-196E-529D-731B-BF4D64823D6B}"/>
                </a:ext>
              </a:extLst>
            </p:cNvPr>
            <p:cNvSpPr>
              <a:spLocks noChangeArrowheads="1"/>
            </p:cNvSpPr>
            <p:nvPr/>
          </p:nvSpPr>
          <p:spPr bwMode="auto">
            <a:xfrm>
              <a:off x="1630" y="1225"/>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59592" tIns="29796" rIns="59592" bIns="2979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Determine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nodes out of</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WF definition</a:t>
              </a:r>
            </a:p>
          </p:txBody>
        </p:sp>
        <p:sp>
          <p:nvSpPr>
            <p:cNvPr id="9" name="_s1033">
              <a:extLst>
                <a:ext uri="{FF2B5EF4-FFF2-40B4-BE49-F238E27FC236}">
                  <a16:creationId xmlns:a16="http://schemas.microsoft.com/office/drawing/2014/main" id="{0BEAB469-7B9F-2704-A4EF-55F3817E9EBC}"/>
                </a:ext>
              </a:extLst>
            </p:cNvPr>
            <p:cNvSpPr>
              <a:spLocks noChangeArrowheads="1"/>
            </p:cNvSpPr>
            <p:nvPr/>
          </p:nvSpPr>
          <p:spPr bwMode="auto">
            <a:xfrm>
              <a:off x="2508" y="2743"/>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21615" tIns="60808" rIns="121615" bIns="6080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Place work</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Into work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de-AT" altLang="en-US" sz="1200" b="0" i="0" u="none" strike="noStrike" cap="none" normalizeH="0" baseline="0">
                  <a:ln>
                    <a:noFill/>
                  </a:ln>
                  <a:solidFill>
                    <a:schemeClr val="tx1"/>
                  </a:solidFill>
                  <a:effectLst/>
                  <a:latin typeface="Candara" panose="020E0502030303020204" pitchFamily="34" charset="0"/>
                  <a:cs typeface="Arial" panose="020B0604020202020204" pitchFamily="34" charset="0"/>
                </a:rPr>
                <a:t>queue</a:t>
              </a:r>
              <a:endParaRPr kumimoji="0" lang="de-AT" altLang="en-US" sz="2400" b="0" i="0" u="none" strike="noStrike" cap="none" normalizeH="0" baseline="0">
                <a:ln>
                  <a:noFill/>
                </a:ln>
                <a:solidFill>
                  <a:schemeClr val="tx1"/>
                </a:solidFill>
                <a:effectLst/>
                <a:latin typeface="Candara" panose="020E0502030303020204" pitchFamily="34" charset="0"/>
                <a:cs typeface="Arial" panose="020B060402020202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85AFC14-AC00-C8EF-25E8-87739875B0FD}"/>
              </a:ext>
            </a:extLst>
          </p:cNvPr>
          <p:cNvSpPr>
            <a:spLocks noGrp="1" noChangeArrowheads="1"/>
          </p:cNvSpPr>
          <p:nvPr>
            <p:ph type="title"/>
          </p:nvPr>
        </p:nvSpPr>
        <p:spPr/>
        <p:txBody>
          <a:bodyPr/>
          <a:lstStyle/>
          <a:p>
            <a:pPr eaLnBrk="1" hangingPunct="1"/>
            <a:r>
              <a:rPr lang="de-AT" altLang="en-US"/>
              <a:t>The Workflow engine (2)</a:t>
            </a:r>
          </a:p>
        </p:txBody>
      </p:sp>
      <p:sp>
        <p:nvSpPr>
          <p:cNvPr id="41987" name="AutoShape 3">
            <a:extLst>
              <a:ext uri="{FF2B5EF4-FFF2-40B4-BE49-F238E27FC236}">
                <a16:creationId xmlns:a16="http://schemas.microsoft.com/office/drawing/2014/main" id="{9DEA69B8-9CEC-F798-47E2-E978D47BB8B7}"/>
              </a:ext>
            </a:extLst>
          </p:cNvPr>
          <p:cNvSpPr>
            <a:spLocks noChangeArrowheads="1"/>
          </p:cNvSpPr>
          <p:nvPr/>
        </p:nvSpPr>
        <p:spPr bwMode="auto">
          <a:xfrm>
            <a:off x="4511676" y="2060575"/>
            <a:ext cx="2232025" cy="6477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a:latin typeface="Candara" panose="020E0502030303020204" pitchFamily="34" charset="0"/>
              </a:rPr>
              <a:t>Resource Broker</a:t>
            </a:r>
          </a:p>
        </p:txBody>
      </p:sp>
      <p:sp>
        <p:nvSpPr>
          <p:cNvPr id="41988" name="AutoShape 4">
            <a:extLst>
              <a:ext uri="{FF2B5EF4-FFF2-40B4-BE49-F238E27FC236}">
                <a16:creationId xmlns:a16="http://schemas.microsoft.com/office/drawing/2014/main" id="{46649914-3CF3-461F-EF00-1B17B4B1D867}"/>
              </a:ext>
            </a:extLst>
          </p:cNvPr>
          <p:cNvSpPr>
            <a:spLocks noChangeArrowheads="1"/>
          </p:cNvSpPr>
          <p:nvPr/>
        </p:nvSpPr>
        <p:spPr bwMode="auto">
          <a:xfrm>
            <a:off x="4511676" y="3284538"/>
            <a:ext cx="2232025" cy="6477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a:latin typeface="Candara" panose="020E0502030303020204" pitchFamily="34" charset="0"/>
              </a:rPr>
              <a:t>Workflow engine</a:t>
            </a:r>
          </a:p>
        </p:txBody>
      </p:sp>
      <p:sp>
        <p:nvSpPr>
          <p:cNvPr id="41989" name="Rectangle 5">
            <a:extLst>
              <a:ext uri="{FF2B5EF4-FFF2-40B4-BE49-F238E27FC236}">
                <a16:creationId xmlns:a16="http://schemas.microsoft.com/office/drawing/2014/main" id="{4A3BE626-16A5-CA26-2AA5-31B14F7BECB0}"/>
              </a:ext>
            </a:extLst>
          </p:cNvPr>
          <p:cNvSpPr>
            <a:spLocks noChangeArrowheads="1"/>
          </p:cNvSpPr>
          <p:nvPr/>
        </p:nvSpPr>
        <p:spPr bwMode="auto">
          <a:xfrm>
            <a:off x="8831264"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0" name="Rectangle 6">
            <a:extLst>
              <a:ext uri="{FF2B5EF4-FFF2-40B4-BE49-F238E27FC236}">
                <a16:creationId xmlns:a16="http://schemas.microsoft.com/office/drawing/2014/main" id="{352FD5E2-80AC-CF84-C51E-B5789BB607C1}"/>
              </a:ext>
            </a:extLst>
          </p:cNvPr>
          <p:cNvSpPr>
            <a:spLocks noChangeArrowheads="1"/>
          </p:cNvSpPr>
          <p:nvPr/>
        </p:nvSpPr>
        <p:spPr bwMode="auto">
          <a:xfrm>
            <a:off x="8543926"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1" name="Rectangle 7">
            <a:extLst>
              <a:ext uri="{FF2B5EF4-FFF2-40B4-BE49-F238E27FC236}">
                <a16:creationId xmlns:a16="http://schemas.microsoft.com/office/drawing/2014/main" id="{3ED90625-DB51-F354-D73A-57147F215875}"/>
              </a:ext>
            </a:extLst>
          </p:cNvPr>
          <p:cNvSpPr>
            <a:spLocks noChangeArrowheads="1"/>
          </p:cNvSpPr>
          <p:nvPr/>
        </p:nvSpPr>
        <p:spPr bwMode="auto">
          <a:xfrm>
            <a:off x="8255001" y="29972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2" name="Rectangle 8">
            <a:extLst>
              <a:ext uri="{FF2B5EF4-FFF2-40B4-BE49-F238E27FC236}">
                <a16:creationId xmlns:a16="http://schemas.microsoft.com/office/drawing/2014/main" id="{17E9C00F-086D-4E86-FF7A-8B304BF7B1E1}"/>
              </a:ext>
            </a:extLst>
          </p:cNvPr>
          <p:cNvSpPr>
            <a:spLocks noChangeArrowheads="1"/>
          </p:cNvSpPr>
          <p:nvPr/>
        </p:nvSpPr>
        <p:spPr bwMode="auto">
          <a:xfrm>
            <a:off x="8831264"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3" name="Rectangle 9">
            <a:extLst>
              <a:ext uri="{FF2B5EF4-FFF2-40B4-BE49-F238E27FC236}">
                <a16:creationId xmlns:a16="http://schemas.microsoft.com/office/drawing/2014/main" id="{509EFC06-AFEE-08E4-1D9D-8AF5E659ADE3}"/>
              </a:ext>
            </a:extLst>
          </p:cNvPr>
          <p:cNvSpPr>
            <a:spLocks noChangeArrowheads="1"/>
          </p:cNvSpPr>
          <p:nvPr/>
        </p:nvSpPr>
        <p:spPr bwMode="auto">
          <a:xfrm>
            <a:off x="8543926"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4" name="Rectangle 10">
            <a:extLst>
              <a:ext uri="{FF2B5EF4-FFF2-40B4-BE49-F238E27FC236}">
                <a16:creationId xmlns:a16="http://schemas.microsoft.com/office/drawing/2014/main" id="{D6B7ED4D-6046-579E-DE91-B95EEBEEEF12}"/>
              </a:ext>
            </a:extLst>
          </p:cNvPr>
          <p:cNvSpPr>
            <a:spLocks noChangeArrowheads="1"/>
          </p:cNvSpPr>
          <p:nvPr/>
        </p:nvSpPr>
        <p:spPr bwMode="auto">
          <a:xfrm>
            <a:off x="8255001"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5" name="Rectangle 11">
            <a:extLst>
              <a:ext uri="{FF2B5EF4-FFF2-40B4-BE49-F238E27FC236}">
                <a16:creationId xmlns:a16="http://schemas.microsoft.com/office/drawing/2014/main" id="{AB73928C-E4CD-802F-6168-5069A495B83B}"/>
              </a:ext>
            </a:extLst>
          </p:cNvPr>
          <p:cNvSpPr>
            <a:spLocks noChangeArrowheads="1"/>
          </p:cNvSpPr>
          <p:nvPr/>
        </p:nvSpPr>
        <p:spPr bwMode="auto">
          <a:xfrm>
            <a:off x="8831264"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6" name="Rectangle 12">
            <a:extLst>
              <a:ext uri="{FF2B5EF4-FFF2-40B4-BE49-F238E27FC236}">
                <a16:creationId xmlns:a16="http://schemas.microsoft.com/office/drawing/2014/main" id="{9CDAA219-2133-1028-CF7F-3E2F365C1892}"/>
              </a:ext>
            </a:extLst>
          </p:cNvPr>
          <p:cNvSpPr>
            <a:spLocks noChangeArrowheads="1"/>
          </p:cNvSpPr>
          <p:nvPr/>
        </p:nvSpPr>
        <p:spPr bwMode="auto">
          <a:xfrm>
            <a:off x="8543926"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7" name="Rectangle 13">
            <a:extLst>
              <a:ext uri="{FF2B5EF4-FFF2-40B4-BE49-F238E27FC236}">
                <a16:creationId xmlns:a16="http://schemas.microsoft.com/office/drawing/2014/main" id="{0E1CC932-DF21-33C9-F2F4-16D8E1483420}"/>
              </a:ext>
            </a:extLst>
          </p:cNvPr>
          <p:cNvSpPr>
            <a:spLocks noChangeArrowheads="1"/>
          </p:cNvSpPr>
          <p:nvPr/>
        </p:nvSpPr>
        <p:spPr bwMode="auto">
          <a:xfrm>
            <a:off x="8255001" y="38608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1998" name="Line 14">
            <a:extLst>
              <a:ext uri="{FF2B5EF4-FFF2-40B4-BE49-F238E27FC236}">
                <a16:creationId xmlns:a16="http://schemas.microsoft.com/office/drawing/2014/main" id="{4D906F75-265F-1942-176A-21D1046A2E56}"/>
              </a:ext>
            </a:extLst>
          </p:cNvPr>
          <p:cNvSpPr>
            <a:spLocks noChangeShapeType="1"/>
          </p:cNvSpPr>
          <p:nvPr/>
        </p:nvSpPr>
        <p:spPr bwMode="auto">
          <a:xfrm flipV="1">
            <a:off x="6743700" y="3140075"/>
            <a:ext cx="151130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1999" name="Line 15">
            <a:extLst>
              <a:ext uri="{FF2B5EF4-FFF2-40B4-BE49-F238E27FC236}">
                <a16:creationId xmlns:a16="http://schemas.microsoft.com/office/drawing/2014/main" id="{310F3642-B131-678A-9336-D1F874821B5C}"/>
              </a:ext>
            </a:extLst>
          </p:cNvPr>
          <p:cNvSpPr>
            <a:spLocks noChangeShapeType="1"/>
          </p:cNvSpPr>
          <p:nvPr/>
        </p:nvSpPr>
        <p:spPr bwMode="auto">
          <a:xfrm flipV="1">
            <a:off x="6743700" y="3573463"/>
            <a:ext cx="1511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0" name="Line 16">
            <a:extLst>
              <a:ext uri="{FF2B5EF4-FFF2-40B4-BE49-F238E27FC236}">
                <a16:creationId xmlns:a16="http://schemas.microsoft.com/office/drawing/2014/main" id="{8AE32B59-092A-D731-8399-2A63758AC732}"/>
              </a:ext>
            </a:extLst>
          </p:cNvPr>
          <p:cNvSpPr>
            <a:spLocks noChangeShapeType="1"/>
          </p:cNvSpPr>
          <p:nvPr/>
        </p:nvSpPr>
        <p:spPr bwMode="auto">
          <a:xfrm>
            <a:off x="6743700" y="3573463"/>
            <a:ext cx="15113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1" name="Line 17">
            <a:extLst>
              <a:ext uri="{FF2B5EF4-FFF2-40B4-BE49-F238E27FC236}">
                <a16:creationId xmlns:a16="http://schemas.microsoft.com/office/drawing/2014/main" id="{70F872DA-F8D8-0276-EAA3-B2FB9138C2B0}"/>
              </a:ext>
            </a:extLst>
          </p:cNvPr>
          <p:cNvSpPr>
            <a:spLocks noChangeShapeType="1"/>
          </p:cNvSpPr>
          <p:nvPr/>
        </p:nvSpPr>
        <p:spPr bwMode="auto">
          <a:xfrm flipV="1">
            <a:off x="4799013" y="2708276"/>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2" name="Line 18">
            <a:extLst>
              <a:ext uri="{FF2B5EF4-FFF2-40B4-BE49-F238E27FC236}">
                <a16:creationId xmlns:a16="http://schemas.microsoft.com/office/drawing/2014/main" id="{029783A3-5C9A-9F8D-DF5C-BBB93053DA73}"/>
              </a:ext>
            </a:extLst>
          </p:cNvPr>
          <p:cNvSpPr>
            <a:spLocks noChangeShapeType="1"/>
          </p:cNvSpPr>
          <p:nvPr/>
        </p:nvSpPr>
        <p:spPr bwMode="auto">
          <a:xfrm flipH="1">
            <a:off x="6454775" y="2708276"/>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03" name="Text Box 19">
            <a:extLst>
              <a:ext uri="{FF2B5EF4-FFF2-40B4-BE49-F238E27FC236}">
                <a16:creationId xmlns:a16="http://schemas.microsoft.com/office/drawing/2014/main" id="{35B06FBD-639F-F567-8B56-768665055EF6}"/>
              </a:ext>
            </a:extLst>
          </p:cNvPr>
          <p:cNvSpPr txBox="1">
            <a:spLocks noChangeArrowheads="1"/>
          </p:cNvSpPr>
          <p:nvPr/>
        </p:nvSpPr>
        <p:spPr bwMode="auto">
          <a:xfrm>
            <a:off x="9120188" y="2924176"/>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resource1</a:t>
            </a:r>
          </a:p>
        </p:txBody>
      </p:sp>
      <p:sp>
        <p:nvSpPr>
          <p:cNvPr id="42004" name="Text Box 20">
            <a:extLst>
              <a:ext uri="{FF2B5EF4-FFF2-40B4-BE49-F238E27FC236}">
                <a16:creationId xmlns:a16="http://schemas.microsoft.com/office/drawing/2014/main" id="{465ACB72-7E74-0445-9FE4-FDB8EE42BA6F}"/>
              </a:ext>
            </a:extLst>
          </p:cNvPr>
          <p:cNvSpPr txBox="1">
            <a:spLocks noChangeArrowheads="1"/>
          </p:cNvSpPr>
          <p:nvPr/>
        </p:nvSpPr>
        <p:spPr bwMode="auto">
          <a:xfrm>
            <a:off x="9120188" y="3355976"/>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resource2</a:t>
            </a:r>
          </a:p>
        </p:txBody>
      </p:sp>
      <p:sp>
        <p:nvSpPr>
          <p:cNvPr id="42005" name="Text Box 21">
            <a:extLst>
              <a:ext uri="{FF2B5EF4-FFF2-40B4-BE49-F238E27FC236}">
                <a16:creationId xmlns:a16="http://schemas.microsoft.com/office/drawing/2014/main" id="{2B5F6B74-BEE5-FB38-62D3-926C326E0ABF}"/>
              </a:ext>
            </a:extLst>
          </p:cNvPr>
          <p:cNvSpPr txBox="1">
            <a:spLocks noChangeArrowheads="1"/>
          </p:cNvSpPr>
          <p:nvPr/>
        </p:nvSpPr>
        <p:spPr bwMode="auto">
          <a:xfrm>
            <a:off x="9120188" y="378936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resource3</a:t>
            </a:r>
          </a:p>
        </p:txBody>
      </p:sp>
      <p:sp>
        <p:nvSpPr>
          <p:cNvPr id="42006" name="Rectangle 22">
            <a:extLst>
              <a:ext uri="{FF2B5EF4-FFF2-40B4-BE49-F238E27FC236}">
                <a16:creationId xmlns:a16="http://schemas.microsoft.com/office/drawing/2014/main" id="{3E0E07DB-4F9B-B707-47FE-488BA06D68B2}"/>
              </a:ext>
            </a:extLst>
          </p:cNvPr>
          <p:cNvSpPr>
            <a:spLocks noChangeArrowheads="1"/>
          </p:cNvSpPr>
          <p:nvPr/>
        </p:nvSpPr>
        <p:spPr bwMode="auto">
          <a:xfrm>
            <a:off x="3143251"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7" name="Rectangle 23">
            <a:extLst>
              <a:ext uri="{FF2B5EF4-FFF2-40B4-BE49-F238E27FC236}">
                <a16:creationId xmlns:a16="http://schemas.microsoft.com/office/drawing/2014/main" id="{B842A328-75B2-4B6D-57ED-22622928FA5C}"/>
              </a:ext>
            </a:extLst>
          </p:cNvPr>
          <p:cNvSpPr>
            <a:spLocks noChangeArrowheads="1"/>
          </p:cNvSpPr>
          <p:nvPr/>
        </p:nvSpPr>
        <p:spPr bwMode="auto">
          <a:xfrm>
            <a:off x="2566989"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8" name="Rectangle 24">
            <a:extLst>
              <a:ext uri="{FF2B5EF4-FFF2-40B4-BE49-F238E27FC236}">
                <a16:creationId xmlns:a16="http://schemas.microsoft.com/office/drawing/2014/main" id="{5E3500B8-7080-BBC1-B2AE-A592E77FCEAD}"/>
              </a:ext>
            </a:extLst>
          </p:cNvPr>
          <p:cNvSpPr>
            <a:spLocks noChangeArrowheads="1"/>
          </p:cNvSpPr>
          <p:nvPr/>
        </p:nvSpPr>
        <p:spPr bwMode="auto">
          <a:xfrm>
            <a:off x="2855914" y="3429000"/>
            <a:ext cx="288925" cy="2873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ndara" panose="020E0502030303020204" pitchFamily="34" charset="0"/>
            </a:endParaRPr>
          </a:p>
        </p:txBody>
      </p:sp>
      <p:sp>
        <p:nvSpPr>
          <p:cNvPr id="42009" name="Line 25">
            <a:extLst>
              <a:ext uri="{FF2B5EF4-FFF2-40B4-BE49-F238E27FC236}">
                <a16:creationId xmlns:a16="http://schemas.microsoft.com/office/drawing/2014/main" id="{12F75ABC-EDF5-5B63-2918-E6DBF4C53E13}"/>
              </a:ext>
            </a:extLst>
          </p:cNvPr>
          <p:cNvSpPr>
            <a:spLocks noChangeShapeType="1"/>
          </p:cNvSpPr>
          <p:nvPr/>
        </p:nvSpPr>
        <p:spPr bwMode="auto">
          <a:xfrm>
            <a:off x="3432175" y="3573463"/>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10" name="Text Box 26">
            <a:extLst>
              <a:ext uri="{FF2B5EF4-FFF2-40B4-BE49-F238E27FC236}">
                <a16:creationId xmlns:a16="http://schemas.microsoft.com/office/drawing/2014/main" id="{F94F63EE-DC6D-6696-6D7E-11A156D490D0}"/>
              </a:ext>
            </a:extLst>
          </p:cNvPr>
          <p:cNvSpPr txBox="1">
            <a:spLocks noChangeArrowheads="1"/>
          </p:cNvSpPr>
          <p:nvPr/>
        </p:nvSpPr>
        <p:spPr bwMode="auto">
          <a:xfrm>
            <a:off x="2135189" y="3068638"/>
            <a:ext cx="1800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Inbound queue</a:t>
            </a:r>
          </a:p>
        </p:txBody>
      </p:sp>
      <p:sp>
        <p:nvSpPr>
          <p:cNvPr id="42011" name="Text Box 27">
            <a:extLst>
              <a:ext uri="{FF2B5EF4-FFF2-40B4-BE49-F238E27FC236}">
                <a16:creationId xmlns:a16="http://schemas.microsoft.com/office/drawing/2014/main" id="{C5666631-A5EC-5074-F91B-4F2EDD794808}"/>
              </a:ext>
            </a:extLst>
          </p:cNvPr>
          <p:cNvSpPr txBox="1">
            <a:spLocks noChangeArrowheads="1"/>
          </p:cNvSpPr>
          <p:nvPr/>
        </p:nvSpPr>
        <p:spPr bwMode="auto">
          <a:xfrm>
            <a:off x="7680326" y="2420938"/>
            <a:ext cx="2232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Outbound queues</a:t>
            </a:r>
          </a:p>
        </p:txBody>
      </p:sp>
      <p:sp>
        <p:nvSpPr>
          <p:cNvPr id="42012" name="AutoShape 28">
            <a:extLst>
              <a:ext uri="{FF2B5EF4-FFF2-40B4-BE49-F238E27FC236}">
                <a16:creationId xmlns:a16="http://schemas.microsoft.com/office/drawing/2014/main" id="{0EC03EC0-4306-EE7D-B397-29999F398B1C}"/>
              </a:ext>
            </a:extLst>
          </p:cNvPr>
          <p:cNvSpPr>
            <a:spLocks noChangeArrowheads="1"/>
          </p:cNvSpPr>
          <p:nvPr/>
        </p:nvSpPr>
        <p:spPr bwMode="auto">
          <a:xfrm>
            <a:off x="4511675" y="4652964"/>
            <a:ext cx="2160588" cy="1296987"/>
          </a:xfrm>
          <a:prstGeom prst="flowChartMultidocumen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a:latin typeface="Candara" panose="020E0502030303020204" pitchFamily="34" charset="0"/>
              </a:rPr>
              <a:t>Workflow</a:t>
            </a:r>
          </a:p>
          <a:p>
            <a:pPr algn="ctr" eaLnBrk="1" hangingPunct="1"/>
            <a:r>
              <a:rPr lang="de-AT" altLang="en-US">
                <a:latin typeface="Candara" panose="020E0502030303020204" pitchFamily="34" charset="0"/>
              </a:rPr>
              <a:t>Definition</a:t>
            </a:r>
          </a:p>
        </p:txBody>
      </p:sp>
      <p:sp>
        <p:nvSpPr>
          <p:cNvPr id="42013" name="Line 29">
            <a:extLst>
              <a:ext uri="{FF2B5EF4-FFF2-40B4-BE49-F238E27FC236}">
                <a16:creationId xmlns:a16="http://schemas.microsoft.com/office/drawing/2014/main" id="{00C5773F-B15B-754C-F213-034C2CB81A92}"/>
              </a:ext>
            </a:extLst>
          </p:cNvPr>
          <p:cNvSpPr>
            <a:spLocks noChangeShapeType="1"/>
          </p:cNvSpPr>
          <p:nvPr/>
        </p:nvSpPr>
        <p:spPr bwMode="auto">
          <a:xfrm flipV="1">
            <a:off x="5664200" y="3933825"/>
            <a:ext cx="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2014" name="Text Box 30">
            <a:extLst>
              <a:ext uri="{FF2B5EF4-FFF2-40B4-BE49-F238E27FC236}">
                <a16:creationId xmlns:a16="http://schemas.microsoft.com/office/drawing/2014/main" id="{4EFE6684-7C88-CBCE-C840-70865E5622D7}"/>
              </a:ext>
            </a:extLst>
          </p:cNvPr>
          <p:cNvSpPr txBox="1">
            <a:spLocks noChangeArrowheads="1"/>
          </p:cNvSpPr>
          <p:nvPr/>
        </p:nvSpPr>
        <p:spPr bwMode="auto">
          <a:xfrm>
            <a:off x="3935413" y="328453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1</a:t>
            </a:r>
          </a:p>
        </p:txBody>
      </p:sp>
      <p:sp>
        <p:nvSpPr>
          <p:cNvPr id="42015" name="Text Box 31">
            <a:extLst>
              <a:ext uri="{FF2B5EF4-FFF2-40B4-BE49-F238E27FC236}">
                <a16:creationId xmlns:a16="http://schemas.microsoft.com/office/drawing/2014/main" id="{9D836D43-C5DD-CEDF-AFBA-6D4B816A6348}"/>
              </a:ext>
            </a:extLst>
          </p:cNvPr>
          <p:cNvSpPr txBox="1">
            <a:spLocks noChangeArrowheads="1"/>
          </p:cNvSpPr>
          <p:nvPr/>
        </p:nvSpPr>
        <p:spPr bwMode="auto">
          <a:xfrm>
            <a:off x="5664200" y="4149726"/>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2</a:t>
            </a:r>
          </a:p>
        </p:txBody>
      </p:sp>
      <p:sp>
        <p:nvSpPr>
          <p:cNvPr id="42016" name="Text Box 32">
            <a:extLst>
              <a:ext uri="{FF2B5EF4-FFF2-40B4-BE49-F238E27FC236}">
                <a16:creationId xmlns:a16="http://schemas.microsoft.com/office/drawing/2014/main" id="{762910D9-75AA-BA53-48D9-043DF7CB263D}"/>
              </a:ext>
            </a:extLst>
          </p:cNvPr>
          <p:cNvSpPr txBox="1">
            <a:spLocks noChangeArrowheads="1"/>
          </p:cNvSpPr>
          <p:nvPr/>
        </p:nvSpPr>
        <p:spPr bwMode="auto">
          <a:xfrm>
            <a:off x="4727575" y="27813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3</a:t>
            </a:r>
          </a:p>
        </p:txBody>
      </p:sp>
      <p:sp>
        <p:nvSpPr>
          <p:cNvPr id="42017" name="Text Box 33">
            <a:extLst>
              <a:ext uri="{FF2B5EF4-FFF2-40B4-BE49-F238E27FC236}">
                <a16:creationId xmlns:a16="http://schemas.microsoft.com/office/drawing/2014/main" id="{887B7AB3-DC07-C81A-902E-5D2BBEFE05CC}"/>
              </a:ext>
            </a:extLst>
          </p:cNvPr>
          <p:cNvSpPr txBox="1">
            <a:spLocks noChangeArrowheads="1"/>
          </p:cNvSpPr>
          <p:nvPr/>
        </p:nvSpPr>
        <p:spPr bwMode="auto">
          <a:xfrm>
            <a:off x="6383338" y="27813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4</a:t>
            </a:r>
          </a:p>
        </p:txBody>
      </p:sp>
      <p:sp>
        <p:nvSpPr>
          <p:cNvPr id="42018" name="Text Box 34">
            <a:extLst>
              <a:ext uri="{FF2B5EF4-FFF2-40B4-BE49-F238E27FC236}">
                <a16:creationId xmlns:a16="http://schemas.microsoft.com/office/drawing/2014/main" id="{7259E62A-7ACA-CE3D-F433-164BC74673AA}"/>
              </a:ext>
            </a:extLst>
          </p:cNvPr>
          <p:cNvSpPr txBox="1">
            <a:spLocks noChangeArrowheads="1"/>
          </p:cNvSpPr>
          <p:nvPr/>
        </p:nvSpPr>
        <p:spPr bwMode="auto">
          <a:xfrm>
            <a:off x="7391400" y="2997201"/>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a:latin typeface="Candara" panose="020E0502030303020204" pitchFamily="34" charset="0"/>
              </a:rPr>
              <a:t>5</a:t>
            </a:r>
          </a:p>
        </p:txBody>
      </p:sp>
      <p:sp>
        <p:nvSpPr>
          <p:cNvPr id="2" name="Slide Number Placeholder 1">
            <a:extLst>
              <a:ext uri="{FF2B5EF4-FFF2-40B4-BE49-F238E27FC236}">
                <a16:creationId xmlns:a16="http://schemas.microsoft.com/office/drawing/2014/main" id="{330D740E-BE0A-F2C7-2DF2-5C97D68956A7}"/>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8A64F4D-8689-11BA-8E19-5C6929DC5850}"/>
              </a:ext>
            </a:extLst>
          </p:cNvPr>
          <p:cNvSpPr>
            <a:spLocks noGrp="1" noChangeArrowheads="1"/>
          </p:cNvSpPr>
          <p:nvPr>
            <p:ph type="title"/>
          </p:nvPr>
        </p:nvSpPr>
        <p:spPr/>
        <p:txBody>
          <a:bodyPr/>
          <a:lstStyle/>
          <a:p>
            <a:pPr eaLnBrk="1" hangingPunct="1"/>
            <a:r>
              <a:rPr lang="de-AT" altLang="en-US" b="1"/>
              <a:t>Monitoring Tools</a:t>
            </a:r>
          </a:p>
        </p:txBody>
      </p:sp>
      <p:sp>
        <p:nvSpPr>
          <p:cNvPr id="43011" name="Rectangle 3">
            <a:extLst>
              <a:ext uri="{FF2B5EF4-FFF2-40B4-BE49-F238E27FC236}">
                <a16:creationId xmlns:a16="http://schemas.microsoft.com/office/drawing/2014/main" id="{BB46E2F4-A66F-532D-124F-4E4A48CBBC15}"/>
              </a:ext>
            </a:extLst>
          </p:cNvPr>
          <p:cNvSpPr>
            <a:spLocks noGrp="1" noChangeArrowheads="1"/>
          </p:cNvSpPr>
          <p:nvPr>
            <p:ph type="body" idx="1"/>
          </p:nvPr>
        </p:nvSpPr>
        <p:spPr/>
        <p:txBody>
          <a:bodyPr/>
          <a:lstStyle/>
          <a:p>
            <a:pPr eaLnBrk="1" hangingPunct="1"/>
            <a:r>
              <a:rPr lang="de-DE" altLang="en-US" dirty="0" smtClean="0"/>
              <a:t>Track </a:t>
            </a:r>
            <a:r>
              <a:rPr lang="de-DE" altLang="en-US" dirty="0"/>
              <a:t>and monitor individual work requests </a:t>
            </a:r>
          </a:p>
          <a:p>
            <a:pPr eaLnBrk="1" hangingPunct="1"/>
            <a:r>
              <a:rPr lang="de-DE" altLang="en-US" dirty="0" smtClean="0"/>
              <a:t>Review </a:t>
            </a:r>
            <a:r>
              <a:rPr lang="de-DE" altLang="en-US" dirty="0"/>
              <a:t>resource productivity and work volume analysis</a:t>
            </a:r>
          </a:p>
          <a:p>
            <a:pPr eaLnBrk="1" hangingPunct="1"/>
            <a:r>
              <a:rPr lang="de-DE" altLang="en-US" dirty="0" smtClean="0"/>
              <a:t>Quickly </a:t>
            </a:r>
            <a:r>
              <a:rPr lang="de-DE" altLang="en-US" dirty="0"/>
              <a:t>search for and identify a work request </a:t>
            </a:r>
          </a:p>
          <a:p>
            <a:pPr eaLnBrk="1" hangingPunct="1"/>
            <a:r>
              <a:rPr lang="de-DE" altLang="en-US" dirty="0" smtClean="0"/>
              <a:t>Provide </a:t>
            </a:r>
            <a:r>
              <a:rPr lang="de-DE" altLang="en-US" dirty="0"/>
              <a:t>feedback on performance issues</a:t>
            </a:r>
          </a:p>
          <a:p>
            <a:pPr eaLnBrk="1" hangingPunct="1"/>
            <a:r>
              <a:rPr lang="de-DE" altLang="en-US" dirty="0"/>
              <a:t>Get  information about bottlenecks in the process</a:t>
            </a:r>
          </a:p>
          <a:p>
            <a:pPr eaLnBrk="1" hangingPunct="1"/>
            <a:r>
              <a:rPr lang="de-DE" altLang="en-US" dirty="0"/>
              <a:t>Analysis to implement changes to the workflow process</a:t>
            </a:r>
            <a:endParaRPr lang="de-AT" altLang="en-US" dirty="0"/>
          </a:p>
        </p:txBody>
      </p:sp>
      <p:sp>
        <p:nvSpPr>
          <p:cNvPr id="2" name="Slide Number Placeholder 1">
            <a:extLst>
              <a:ext uri="{FF2B5EF4-FFF2-40B4-BE49-F238E27FC236}">
                <a16:creationId xmlns:a16="http://schemas.microsoft.com/office/drawing/2014/main" id="{326C68FC-D156-A2F9-7FA7-4E59038384CF}"/>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AE2DF1D-4619-B35B-9F28-C8F10149ED36}"/>
              </a:ext>
            </a:extLst>
          </p:cNvPr>
          <p:cNvSpPr>
            <a:spLocks noGrp="1" noChangeArrowheads="1"/>
          </p:cNvSpPr>
          <p:nvPr>
            <p:ph type="title"/>
          </p:nvPr>
        </p:nvSpPr>
        <p:spPr>
          <a:xfrm>
            <a:off x="347526" y="-72128"/>
            <a:ext cx="8229600" cy="1143000"/>
          </a:xfrm>
        </p:spPr>
        <p:txBody>
          <a:bodyPr/>
          <a:lstStyle/>
          <a:p>
            <a:pPr eaLnBrk="1" hangingPunct="1"/>
            <a:r>
              <a:rPr lang="de-AT" altLang="en-US" b="1" dirty="0"/>
              <a:t>User Interface</a:t>
            </a:r>
          </a:p>
        </p:txBody>
      </p:sp>
      <p:sp>
        <p:nvSpPr>
          <p:cNvPr id="44035" name="Rectangle 3">
            <a:extLst>
              <a:ext uri="{FF2B5EF4-FFF2-40B4-BE49-F238E27FC236}">
                <a16:creationId xmlns:a16="http://schemas.microsoft.com/office/drawing/2014/main" id="{EC4F965D-272E-55B8-AD87-61DA04FFB229}"/>
              </a:ext>
            </a:extLst>
          </p:cNvPr>
          <p:cNvSpPr>
            <a:spLocks noGrp="1" noChangeArrowheads="1"/>
          </p:cNvSpPr>
          <p:nvPr>
            <p:ph type="body" idx="1"/>
          </p:nvPr>
        </p:nvSpPr>
        <p:spPr/>
        <p:txBody>
          <a:bodyPr/>
          <a:lstStyle/>
          <a:p>
            <a:pPr eaLnBrk="1" hangingPunct="1"/>
            <a:r>
              <a:rPr lang="de-DE" altLang="en-US" sz="3400"/>
              <a:t>Separate work list management from workflow management</a:t>
            </a:r>
          </a:p>
          <a:p>
            <a:pPr eaLnBrk="1" hangingPunct="1"/>
            <a:r>
              <a:rPr lang="de-DE" altLang="en-US" sz="3400"/>
              <a:t>access and action work requests</a:t>
            </a:r>
          </a:p>
          <a:p>
            <a:pPr eaLnBrk="1" hangingPunct="1"/>
            <a:r>
              <a:rPr lang="de-DE" altLang="en-US" sz="3400"/>
              <a:t>individuals have a single work list</a:t>
            </a:r>
          </a:p>
          <a:p>
            <a:pPr eaLnBrk="1" hangingPunct="1"/>
            <a:r>
              <a:rPr lang="de-DE" altLang="en-US" sz="3400"/>
              <a:t>requests from different workflows</a:t>
            </a:r>
          </a:p>
          <a:p>
            <a:pPr eaLnBrk="1" hangingPunct="1"/>
            <a:endParaRPr lang="de-AT" altLang="en-US"/>
          </a:p>
        </p:txBody>
      </p:sp>
      <p:sp>
        <p:nvSpPr>
          <p:cNvPr id="2" name="Slide Number Placeholder 1">
            <a:extLst>
              <a:ext uri="{FF2B5EF4-FFF2-40B4-BE49-F238E27FC236}">
                <a16:creationId xmlns:a16="http://schemas.microsoft.com/office/drawing/2014/main" id="{BFD283F4-F5CB-4895-8EA6-5205FF2E5A1A}"/>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E0AA36C-DA8C-B805-E83E-76F67510F056}"/>
              </a:ext>
            </a:extLst>
          </p:cNvPr>
          <p:cNvSpPr>
            <a:spLocks noGrp="1" noChangeArrowheads="1"/>
          </p:cNvSpPr>
          <p:nvPr>
            <p:ph type="title"/>
          </p:nvPr>
        </p:nvSpPr>
        <p:spPr/>
        <p:txBody>
          <a:bodyPr/>
          <a:lstStyle/>
          <a:p>
            <a:pPr eaLnBrk="1" hangingPunct="1"/>
            <a:r>
              <a:rPr lang="de-AT" altLang="en-US" b="1"/>
              <a:t>Workflow Architectures</a:t>
            </a:r>
          </a:p>
        </p:txBody>
      </p:sp>
      <p:pic>
        <p:nvPicPr>
          <p:cNvPr id="45059" name="Picture 3" descr="centralized">
            <a:extLst>
              <a:ext uri="{FF2B5EF4-FFF2-40B4-BE49-F238E27FC236}">
                <a16:creationId xmlns:a16="http://schemas.microsoft.com/office/drawing/2014/main" id="{474A462C-8B8F-A720-42A3-08D1200112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250596" y="1285876"/>
            <a:ext cx="3000375" cy="2114550"/>
          </a:xfrm>
          <a:noFill/>
        </p:spPr>
      </p:pic>
      <p:sp>
        <p:nvSpPr>
          <p:cNvPr id="2" name="Slide Number Placeholder 1">
            <a:extLst>
              <a:ext uri="{FF2B5EF4-FFF2-40B4-BE49-F238E27FC236}">
                <a16:creationId xmlns:a16="http://schemas.microsoft.com/office/drawing/2014/main" id="{1160479D-A891-81E3-18E2-14B5120D1D73}"/>
              </a:ext>
            </a:extLst>
          </p:cNvPr>
          <p:cNvSpPr>
            <a:spLocks noGrp="1"/>
          </p:cNvSpPr>
          <p:nvPr>
            <p:ph type="sldNum" sz="quarter" idx="12"/>
          </p:nvPr>
        </p:nvSpPr>
        <p:spPr/>
        <p:txBody>
          <a:bodyPr/>
          <a:lstStyle/>
          <a:p>
            <a:fld id="{B8DACC02-A2BD-4578-8E03-6D891060A695}" type="slidenum">
              <a:rPr lang="en-US" smtClean="0"/>
              <a:t>49</a:t>
            </a:fld>
            <a:endParaRPr lang="en-US"/>
          </a:p>
        </p:txBody>
      </p:sp>
      <p:pic>
        <p:nvPicPr>
          <p:cNvPr id="45060" name="Picture 4" descr="async_centralized">
            <a:extLst>
              <a:ext uri="{FF2B5EF4-FFF2-40B4-BE49-F238E27FC236}">
                <a16:creationId xmlns:a16="http://schemas.microsoft.com/office/drawing/2014/main" id="{2667786F-5B2A-A6DF-0973-AD521E8E676B}"/>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019800" y="3640595"/>
            <a:ext cx="3630439" cy="2852280"/>
          </a:xfrm>
          <a:noFill/>
        </p:spPr>
      </p:pic>
      <p:sp>
        <p:nvSpPr>
          <p:cNvPr id="45061" name="Rectangle 5">
            <a:extLst>
              <a:ext uri="{FF2B5EF4-FFF2-40B4-BE49-F238E27FC236}">
                <a16:creationId xmlns:a16="http://schemas.microsoft.com/office/drawing/2014/main" id="{9503A53F-216E-41A5-8C2E-E8AF8488EEEC}"/>
              </a:ext>
            </a:extLst>
          </p:cNvPr>
          <p:cNvSpPr>
            <a:spLocks noChangeArrowheads="1"/>
          </p:cNvSpPr>
          <p:nvPr/>
        </p:nvSpPr>
        <p:spPr bwMode="auto">
          <a:xfrm>
            <a:off x="1068859" y="3855664"/>
            <a:ext cx="46910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DE" altLang="en-US" sz="2000" dirty="0">
                <a:latin typeface="Candara" panose="020E0502030303020204" pitchFamily="34" charset="0"/>
              </a:rPr>
              <a:t>Highly centralized Architecture</a:t>
            </a:r>
          </a:p>
          <a:p>
            <a:pPr eaLnBrk="1" hangingPunct="1">
              <a:spcBef>
                <a:spcPct val="20000"/>
              </a:spcBef>
              <a:buFontTx/>
              <a:buChar char="•"/>
            </a:pPr>
            <a:r>
              <a:rPr lang="de-DE" altLang="en-US" sz="2000" dirty="0">
                <a:latin typeface="Candara" panose="020E0502030303020204" pitchFamily="34" charset="0"/>
              </a:rPr>
              <a:t>Tasmanager parts of Scheduler</a:t>
            </a:r>
          </a:p>
        </p:txBody>
      </p:sp>
      <p:sp>
        <p:nvSpPr>
          <p:cNvPr id="45062" name="Rectangle 6">
            <a:extLst>
              <a:ext uri="{FF2B5EF4-FFF2-40B4-BE49-F238E27FC236}">
                <a16:creationId xmlns:a16="http://schemas.microsoft.com/office/drawing/2014/main" id="{D46B531B-C3D4-213B-6CD5-191DD403FA61}"/>
              </a:ext>
            </a:extLst>
          </p:cNvPr>
          <p:cNvSpPr>
            <a:spLocks noChangeArrowheads="1"/>
          </p:cNvSpPr>
          <p:nvPr/>
        </p:nvSpPr>
        <p:spPr bwMode="auto">
          <a:xfrm>
            <a:off x="6019800" y="1295401"/>
            <a:ext cx="43195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DE" altLang="en-US" sz="2000">
                <a:latin typeface="Candara" panose="020E0502030303020204" pitchFamily="34" charset="0"/>
              </a:rPr>
              <a:t>Async. centralized Architecture</a:t>
            </a:r>
          </a:p>
          <a:p>
            <a:pPr eaLnBrk="1" hangingPunct="1">
              <a:spcBef>
                <a:spcPct val="20000"/>
              </a:spcBef>
              <a:buFontTx/>
              <a:buChar char="•"/>
            </a:pPr>
            <a:r>
              <a:rPr lang="de-DE" altLang="en-US" sz="2000">
                <a:latin typeface="Candara" panose="020E0502030303020204" pitchFamily="34" charset="0"/>
              </a:rPr>
              <a:t>Tasmanager no longer part of Scheduler</a:t>
            </a:r>
          </a:p>
          <a:p>
            <a:pPr eaLnBrk="1" hangingPunct="1">
              <a:spcBef>
                <a:spcPct val="20000"/>
              </a:spcBef>
              <a:buFontTx/>
              <a:buChar char="•"/>
            </a:pPr>
            <a:r>
              <a:rPr lang="de-DE" altLang="en-US" sz="2000">
                <a:latin typeface="Candara" panose="020E0502030303020204" pitchFamily="34" charset="0"/>
              </a:rPr>
              <a:t>Calling Program not blocked</a:t>
            </a:r>
          </a:p>
          <a:p>
            <a:pPr eaLnBrk="1" hangingPunct="1">
              <a:spcBef>
                <a:spcPct val="20000"/>
              </a:spcBef>
              <a:buFontTx/>
              <a:buChar char="•"/>
            </a:pPr>
            <a:r>
              <a:rPr lang="de-DE" altLang="en-US" sz="2000">
                <a:latin typeface="Candara" panose="020E0502030303020204" pitchFamily="34" charset="0"/>
              </a:rPr>
              <a:t>No immediate action of called Program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6147" name="Rectangle 3">
            <a:extLst>
              <a:ext uri="{FF2B5EF4-FFF2-40B4-BE49-F238E27FC236}">
                <a16:creationId xmlns:a16="http://schemas.microsoft.com/office/drawing/2014/main" id="{48F09DBF-EF22-73F3-2A1E-C97A22CAF864}"/>
              </a:ext>
            </a:extLst>
          </p:cNvPr>
          <p:cNvSpPr>
            <a:spLocks noGrp="1" noChangeArrowheads="1"/>
          </p:cNvSpPr>
          <p:nvPr>
            <p:ph type="body" idx="1"/>
          </p:nvPr>
        </p:nvSpPr>
        <p:spPr>
          <a:xfrm>
            <a:off x="265245" y="1143000"/>
            <a:ext cx="11468391" cy="5486400"/>
          </a:xfrm>
        </p:spPr>
        <p:txBody>
          <a:bodyPr/>
          <a:lstStyle/>
          <a:p>
            <a:pPr eaLnBrk="1" hangingPunct="1">
              <a:lnSpc>
                <a:spcPct val="90000"/>
              </a:lnSpc>
            </a:pPr>
            <a:r>
              <a:rPr lang="en-US" altLang="en-US" dirty="0"/>
              <a:t>Provides the means to share data between different applications without writing custom interfaces.</a:t>
            </a:r>
          </a:p>
          <a:p>
            <a:pPr eaLnBrk="1" hangingPunct="1">
              <a:lnSpc>
                <a:spcPct val="90000"/>
              </a:lnSpc>
            </a:pPr>
            <a:r>
              <a:rPr lang="en-US" altLang="en-US" b="1" u="sng" dirty="0"/>
              <a:t>Example:</a:t>
            </a:r>
          </a:p>
          <a:p>
            <a:pPr marL="344488" lvl="1" indent="-284163"/>
            <a:r>
              <a:rPr lang="en-US" altLang="en-US" sz="2500" dirty="0"/>
              <a:t>Consider a company that wants to do build an eCommerce portal.</a:t>
            </a:r>
          </a:p>
          <a:p>
            <a:pPr marL="344488" lvl="1" indent="-284163"/>
            <a:r>
              <a:rPr lang="en-US" altLang="en-US" sz="2500" dirty="0"/>
              <a:t>Has a number of legacy applications (or even an ERP solution in place)</a:t>
            </a:r>
          </a:p>
          <a:p>
            <a:pPr marL="344488" lvl="1" indent="-284163"/>
            <a:r>
              <a:rPr lang="en-US" altLang="en-US" sz="2500" dirty="0"/>
              <a:t>Need build the web-based eCommerce infrastructure and link with systems that do functions like process orders, manage inventory, ship products</a:t>
            </a:r>
          </a:p>
          <a:p>
            <a:pPr marL="344488" lvl="1" indent="-284163"/>
            <a:r>
              <a:rPr lang="en-US" altLang="en-US" sz="2500" dirty="0"/>
              <a:t>The company decides to use a major courier service for delivery of products ordered from the web site. </a:t>
            </a:r>
          </a:p>
          <a:p>
            <a:pPr marL="344488" lvl="1" indent="-284163"/>
            <a:r>
              <a:rPr lang="en-US" altLang="en-US" sz="2500" dirty="0"/>
              <a:t>The company wants an ODS for analysis of transactions taking place on the site</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174400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86C57C8-FCBC-3D93-A471-BDDE29D8196C}"/>
              </a:ext>
            </a:extLst>
          </p:cNvPr>
          <p:cNvSpPr>
            <a:spLocks noGrp="1" noChangeArrowheads="1"/>
          </p:cNvSpPr>
          <p:nvPr>
            <p:ph type="title"/>
          </p:nvPr>
        </p:nvSpPr>
        <p:spPr/>
        <p:txBody>
          <a:bodyPr/>
          <a:lstStyle/>
          <a:p>
            <a:pPr eaLnBrk="1" hangingPunct="1"/>
            <a:r>
              <a:rPr lang="de-AT" altLang="en-US" b="1"/>
              <a:t>WfMS Requirements</a:t>
            </a:r>
          </a:p>
        </p:txBody>
      </p:sp>
      <p:sp>
        <p:nvSpPr>
          <p:cNvPr id="46083" name="Rectangle 3">
            <a:extLst>
              <a:ext uri="{FF2B5EF4-FFF2-40B4-BE49-F238E27FC236}">
                <a16:creationId xmlns:a16="http://schemas.microsoft.com/office/drawing/2014/main" id="{8989291D-2465-ECF5-8B7E-AB9EF4C30E22}"/>
              </a:ext>
            </a:extLst>
          </p:cNvPr>
          <p:cNvSpPr>
            <a:spLocks noGrp="1" noChangeArrowheads="1"/>
          </p:cNvSpPr>
          <p:nvPr>
            <p:ph type="body" idx="1"/>
          </p:nvPr>
        </p:nvSpPr>
        <p:spPr/>
        <p:txBody>
          <a:bodyPr/>
          <a:lstStyle/>
          <a:p>
            <a:pPr eaLnBrk="1" hangingPunct="1"/>
            <a:r>
              <a:rPr lang="de-DE" altLang="en-US"/>
              <a:t>Scale</a:t>
            </a:r>
          </a:p>
          <a:p>
            <a:pPr eaLnBrk="1" hangingPunct="1"/>
            <a:r>
              <a:rPr lang="de-DE" altLang="en-US"/>
              <a:t>Dynamic resource selection and assignment</a:t>
            </a:r>
          </a:p>
          <a:p>
            <a:pPr eaLnBrk="1" hangingPunct="1"/>
            <a:r>
              <a:rPr lang="de-DE" altLang="en-US"/>
              <a:t>Performance management</a:t>
            </a:r>
          </a:p>
          <a:p>
            <a:pPr eaLnBrk="1" hangingPunct="1"/>
            <a:r>
              <a:rPr lang="de-DE" altLang="en-US"/>
              <a:t>Sophisticated Failure handling</a:t>
            </a:r>
            <a:endParaRPr lang="de-AT" altLang="en-US"/>
          </a:p>
        </p:txBody>
      </p:sp>
      <p:sp>
        <p:nvSpPr>
          <p:cNvPr id="2" name="Slide Number Placeholder 1">
            <a:extLst>
              <a:ext uri="{FF2B5EF4-FFF2-40B4-BE49-F238E27FC236}">
                <a16:creationId xmlns:a16="http://schemas.microsoft.com/office/drawing/2014/main" id="{C1730641-49FF-B1AF-9128-5601703905AD}"/>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73CD9F0-76E7-A38E-ACFE-A2C814C08486}"/>
              </a:ext>
            </a:extLst>
          </p:cNvPr>
          <p:cNvSpPr>
            <a:spLocks noGrp="1" noChangeArrowheads="1"/>
          </p:cNvSpPr>
          <p:nvPr>
            <p:ph type="title"/>
          </p:nvPr>
        </p:nvSpPr>
        <p:spPr/>
        <p:txBody>
          <a:bodyPr/>
          <a:lstStyle/>
          <a:p>
            <a:pPr eaLnBrk="1" hangingPunct="1"/>
            <a:r>
              <a:rPr lang="de-AT" altLang="en-US" b="1"/>
              <a:t>WfMS and other Middleware</a:t>
            </a:r>
          </a:p>
        </p:txBody>
      </p:sp>
      <p:sp>
        <p:nvSpPr>
          <p:cNvPr id="47107" name="Rectangle 3">
            <a:extLst>
              <a:ext uri="{FF2B5EF4-FFF2-40B4-BE49-F238E27FC236}">
                <a16:creationId xmlns:a16="http://schemas.microsoft.com/office/drawing/2014/main" id="{4CF472C4-F1D4-89C2-DD56-F025B906DADD}"/>
              </a:ext>
            </a:extLst>
          </p:cNvPr>
          <p:cNvSpPr>
            <a:spLocks noGrp="1" noChangeArrowheads="1"/>
          </p:cNvSpPr>
          <p:nvPr>
            <p:ph type="body" idx="1"/>
          </p:nvPr>
        </p:nvSpPr>
        <p:spPr/>
        <p:txBody>
          <a:bodyPr/>
          <a:lstStyle/>
          <a:p>
            <a:pPr eaLnBrk="1" hangingPunct="1"/>
            <a:r>
              <a:rPr lang="de-DE" altLang="en-US" b="1"/>
              <a:t>Act in many ways as EAI tools</a:t>
            </a:r>
          </a:p>
          <a:p>
            <a:pPr eaLnBrk="1" hangingPunct="1"/>
            <a:r>
              <a:rPr lang="de-DE" altLang="en-US"/>
              <a:t>emphasis on programming in the large</a:t>
            </a:r>
          </a:p>
          <a:p>
            <a:pPr eaLnBrk="1" hangingPunct="1"/>
            <a:r>
              <a:rPr lang="de-DE" altLang="en-US"/>
              <a:t>Focus on workflow that manages integration</a:t>
            </a:r>
          </a:p>
          <a:p>
            <a:pPr eaLnBrk="1" hangingPunct="1"/>
            <a:r>
              <a:rPr lang="de-DE" altLang="en-US"/>
              <a:t>Combine </a:t>
            </a:r>
            <a:r>
              <a:rPr lang="de-DE" altLang="en-US" b="1"/>
              <a:t>WfMS</a:t>
            </a:r>
            <a:r>
              <a:rPr lang="de-DE" altLang="en-US"/>
              <a:t> and EAI into a single system</a:t>
            </a:r>
          </a:p>
        </p:txBody>
      </p:sp>
      <p:sp>
        <p:nvSpPr>
          <p:cNvPr id="2" name="Slide Number Placeholder 1">
            <a:extLst>
              <a:ext uri="{FF2B5EF4-FFF2-40B4-BE49-F238E27FC236}">
                <a16:creationId xmlns:a16="http://schemas.microsoft.com/office/drawing/2014/main" id="{A5279147-6BF4-1004-47D8-87E960982B1F}"/>
              </a:ext>
            </a:extLst>
          </p:cNvPr>
          <p:cNvSpPr>
            <a:spLocks noGrp="1"/>
          </p:cNvSpPr>
          <p:nvPr>
            <p:ph type="sldNum" sz="quarter" idx="12"/>
          </p:nvPr>
        </p:nvSpPr>
        <p:spPr/>
        <p:txBody>
          <a:bodyPr/>
          <a:lstStyle/>
          <a:p>
            <a:fld id="{B8DACC02-A2BD-4578-8E03-6D891060A69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9A27F6E-5C11-C9CE-AD75-370ED6FE45B1}"/>
              </a:ext>
            </a:extLst>
          </p:cNvPr>
          <p:cNvSpPr>
            <a:spLocks noGrp="1" noChangeArrowheads="1"/>
          </p:cNvSpPr>
          <p:nvPr>
            <p:ph type="title"/>
          </p:nvPr>
        </p:nvSpPr>
        <p:spPr>
          <a:xfrm>
            <a:off x="1981200" y="76201"/>
            <a:ext cx="8229600" cy="944563"/>
          </a:xfrm>
        </p:spPr>
        <p:txBody>
          <a:bodyPr/>
          <a:lstStyle/>
          <a:p>
            <a:pPr eaLnBrk="1" hangingPunct="1"/>
            <a:r>
              <a:rPr lang="de-AT" altLang="en-US" b="1"/>
              <a:t>WfMS and other Middleware (2)</a:t>
            </a:r>
          </a:p>
        </p:txBody>
      </p:sp>
      <p:grpSp>
        <p:nvGrpSpPr>
          <p:cNvPr id="48131" name="Group 25">
            <a:extLst>
              <a:ext uri="{FF2B5EF4-FFF2-40B4-BE49-F238E27FC236}">
                <a16:creationId xmlns:a16="http://schemas.microsoft.com/office/drawing/2014/main" id="{B6E63D71-A457-E39B-0FDF-7CCD0FA24C52}"/>
              </a:ext>
            </a:extLst>
          </p:cNvPr>
          <p:cNvGrpSpPr>
            <a:grpSpLocks/>
          </p:cNvGrpSpPr>
          <p:nvPr/>
        </p:nvGrpSpPr>
        <p:grpSpPr bwMode="auto">
          <a:xfrm>
            <a:off x="1676400" y="1219200"/>
            <a:ext cx="8839200" cy="5162550"/>
            <a:chOff x="900113" y="1700213"/>
            <a:chExt cx="7343775" cy="4681537"/>
          </a:xfrm>
        </p:grpSpPr>
        <p:sp>
          <p:nvSpPr>
            <p:cNvPr id="48132" name="AutoShape 3">
              <a:extLst>
                <a:ext uri="{FF2B5EF4-FFF2-40B4-BE49-F238E27FC236}">
                  <a16:creationId xmlns:a16="http://schemas.microsoft.com/office/drawing/2014/main" id="{F2975DDE-9274-21EE-2516-F02AEBE548AA}"/>
                </a:ext>
              </a:extLst>
            </p:cNvPr>
            <p:cNvSpPr>
              <a:spLocks noChangeArrowheads="1"/>
            </p:cNvSpPr>
            <p:nvPr/>
          </p:nvSpPr>
          <p:spPr bwMode="auto">
            <a:xfrm>
              <a:off x="3635375" y="1700213"/>
              <a:ext cx="1944688" cy="647700"/>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WfMS</a:t>
              </a:r>
            </a:p>
          </p:txBody>
        </p:sp>
        <p:sp>
          <p:nvSpPr>
            <p:cNvPr id="48133" name="AutoShape 4">
              <a:extLst>
                <a:ext uri="{FF2B5EF4-FFF2-40B4-BE49-F238E27FC236}">
                  <a16:creationId xmlns:a16="http://schemas.microsoft.com/office/drawing/2014/main" id="{A1D076F3-0493-5903-6EF2-E81521AB1878}"/>
                </a:ext>
              </a:extLst>
            </p:cNvPr>
            <p:cNvSpPr>
              <a:spLocks noChangeArrowheads="1"/>
            </p:cNvSpPr>
            <p:nvPr/>
          </p:nvSpPr>
          <p:spPr bwMode="auto">
            <a:xfrm>
              <a:off x="3635375" y="2708275"/>
              <a:ext cx="1944688" cy="647700"/>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WfMS Adapter</a:t>
              </a:r>
            </a:p>
          </p:txBody>
        </p:sp>
        <p:sp>
          <p:nvSpPr>
            <p:cNvPr id="48134" name="AutoShape 5">
              <a:extLst>
                <a:ext uri="{FF2B5EF4-FFF2-40B4-BE49-F238E27FC236}">
                  <a16:creationId xmlns:a16="http://schemas.microsoft.com/office/drawing/2014/main" id="{90CCB34E-1C13-7FF1-BE50-50E48A740849}"/>
                </a:ext>
              </a:extLst>
            </p:cNvPr>
            <p:cNvSpPr>
              <a:spLocks noChangeArrowheads="1"/>
            </p:cNvSpPr>
            <p:nvPr/>
          </p:nvSpPr>
          <p:spPr bwMode="auto">
            <a:xfrm>
              <a:off x="1116013" y="3716338"/>
              <a:ext cx="6911975" cy="576262"/>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800" b="1">
                  <a:latin typeface="Candara" panose="020E0502030303020204" pitchFamily="34" charset="0"/>
                </a:rPr>
                <a:t>Message Broker</a:t>
              </a:r>
            </a:p>
          </p:txBody>
        </p:sp>
        <p:sp>
          <p:nvSpPr>
            <p:cNvPr id="48135" name="AutoShape 6">
              <a:extLst>
                <a:ext uri="{FF2B5EF4-FFF2-40B4-BE49-F238E27FC236}">
                  <a16:creationId xmlns:a16="http://schemas.microsoft.com/office/drawing/2014/main" id="{41CC9F09-7195-9CDF-CE5F-788C92B4BB22}"/>
                </a:ext>
              </a:extLst>
            </p:cNvPr>
            <p:cNvSpPr>
              <a:spLocks noChangeArrowheads="1"/>
            </p:cNvSpPr>
            <p:nvPr/>
          </p:nvSpPr>
          <p:spPr bwMode="auto">
            <a:xfrm>
              <a:off x="971550"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dirty="0">
                  <a:latin typeface="Candara" panose="020E0502030303020204" pitchFamily="34" charset="0"/>
                </a:rPr>
                <a:t>Smart quotation</a:t>
              </a:r>
            </a:p>
            <a:p>
              <a:pPr algn="ctr" eaLnBrk="1" hangingPunct="1"/>
              <a:r>
                <a:rPr lang="de-AT" altLang="en-US" b="1" dirty="0">
                  <a:latin typeface="Candara" panose="020E0502030303020204" pitchFamily="34" charset="0"/>
                </a:rPr>
                <a:t>adapter</a:t>
              </a:r>
            </a:p>
          </p:txBody>
        </p:sp>
        <p:sp>
          <p:nvSpPr>
            <p:cNvPr id="48136" name="AutoShape 7">
              <a:extLst>
                <a:ext uri="{FF2B5EF4-FFF2-40B4-BE49-F238E27FC236}">
                  <a16:creationId xmlns:a16="http://schemas.microsoft.com/office/drawing/2014/main" id="{971F1C72-7CDE-1F69-B427-964209B72531}"/>
                </a:ext>
              </a:extLst>
            </p:cNvPr>
            <p:cNvSpPr>
              <a:spLocks noChangeArrowheads="1"/>
            </p:cNvSpPr>
            <p:nvPr/>
          </p:nvSpPr>
          <p:spPr bwMode="auto">
            <a:xfrm>
              <a:off x="2627313" y="4581525"/>
              <a:ext cx="1439862"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database</a:t>
              </a:r>
            </a:p>
            <a:p>
              <a:pPr algn="ctr" eaLnBrk="1" hangingPunct="1"/>
              <a:r>
                <a:rPr lang="de-AT" altLang="en-US" sz="2000" b="1">
                  <a:latin typeface="Candara" panose="020E0502030303020204" pitchFamily="34" charset="0"/>
                </a:rPr>
                <a:t>adapter</a:t>
              </a:r>
            </a:p>
          </p:txBody>
        </p:sp>
        <p:sp>
          <p:nvSpPr>
            <p:cNvPr id="48137" name="AutoShape 8">
              <a:extLst>
                <a:ext uri="{FF2B5EF4-FFF2-40B4-BE49-F238E27FC236}">
                  <a16:creationId xmlns:a16="http://schemas.microsoft.com/office/drawing/2014/main" id="{9BE5FA29-9FEC-BFEA-2732-8E0DBC916121}"/>
                </a:ext>
              </a:extLst>
            </p:cNvPr>
            <p:cNvSpPr>
              <a:spLocks noChangeArrowheads="1"/>
            </p:cNvSpPr>
            <p:nvPr/>
          </p:nvSpPr>
          <p:spPr bwMode="auto">
            <a:xfrm>
              <a:off x="5219700"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forecasting</a:t>
              </a:r>
            </a:p>
            <a:p>
              <a:pPr algn="ctr" eaLnBrk="1" hangingPunct="1"/>
              <a:r>
                <a:rPr lang="de-AT" altLang="en-US" sz="2000" b="1">
                  <a:latin typeface="Candara" panose="020E0502030303020204" pitchFamily="34" charset="0"/>
                </a:rPr>
                <a:t>adapter</a:t>
              </a:r>
            </a:p>
          </p:txBody>
        </p:sp>
        <p:sp>
          <p:nvSpPr>
            <p:cNvPr id="48138" name="AutoShape 9">
              <a:extLst>
                <a:ext uri="{FF2B5EF4-FFF2-40B4-BE49-F238E27FC236}">
                  <a16:creationId xmlns:a16="http://schemas.microsoft.com/office/drawing/2014/main" id="{F8BBD956-0529-88FB-E3F0-0A3E95EC24B6}"/>
                </a:ext>
              </a:extLst>
            </p:cNvPr>
            <p:cNvSpPr>
              <a:spLocks noChangeArrowheads="1"/>
            </p:cNvSpPr>
            <p:nvPr/>
          </p:nvSpPr>
          <p:spPr bwMode="auto">
            <a:xfrm>
              <a:off x="6804025" y="4581525"/>
              <a:ext cx="1439863" cy="576263"/>
            </a:xfrm>
            <a:prstGeom prst="flowChartAlternate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E-mail</a:t>
              </a:r>
            </a:p>
            <a:p>
              <a:pPr algn="ctr" eaLnBrk="1" hangingPunct="1"/>
              <a:r>
                <a:rPr lang="de-AT" altLang="en-US" sz="2000" b="1">
                  <a:latin typeface="Candara" panose="020E0502030303020204" pitchFamily="34" charset="0"/>
                </a:rPr>
                <a:t>adapter</a:t>
              </a:r>
            </a:p>
          </p:txBody>
        </p:sp>
        <p:sp>
          <p:nvSpPr>
            <p:cNvPr id="48139" name="Text Box 10">
              <a:extLst>
                <a:ext uri="{FF2B5EF4-FFF2-40B4-BE49-F238E27FC236}">
                  <a16:creationId xmlns:a16="http://schemas.microsoft.com/office/drawing/2014/main" id="{90AD371E-8F9E-22BA-59B1-3C5F15622F7D}"/>
                </a:ext>
              </a:extLst>
            </p:cNvPr>
            <p:cNvSpPr txBox="1">
              <a:spLocks noChangeArrowheads="1"/>
            </p:cNvSpPr>
            <p:nvPr/>
          </p:nvSpPr>
          <p:spPr bwMode="auto">
            <a:xfrm>
              <a:off x="4356100" y="4652963"/>
              <a:ext cx="647700" cy="47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de-AT" altLang="en-US" sz="2800" b="1">
                  <a:latin typeface="Candara" panose="020E0502030303020204" pitchFamily="34" charset="0"/>
                </a:rPr>
                <a:t>…..</a:t>
              </a:r>
            </a:p>
          </p:txBody>
        </p:sp>
        <p:sp>
          <p:nvSpPr>
            <p:cNvPr id="48140" name="Line 11">
              <a:extLst>
                <a:ext uri="{FF2B5EF4-FFF2-40B4-BE49-F238E27FC236}">
                  <a16:creationId xmlns:a16="http://schemas.microsoft.com/office/drawing/2014/main" id="{71A9203F-731E-ABE5-C394-A384CB921EA3}"/>
                </a:ext>
              </a:extLst>
            </p:cNvPr>
            <p:cNvSpPr>
              <a:spLocks noChangeShapeType="1"/>
            </p:cNvSpPr>
            <p:nvPr/>
          </p:nvSpPr>
          <p:spPr bwMode="auto">
            <a:xfrm>
              <a:off x="1692275"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1" name="Line 12">
              <a:extLst>
                <a:ext uri="{FF2B5EF4-FFF2-40B4-BE49-F238E27FC236}">
                  <a16:creationId xmlns:a16="http://schemas.microsoft.com/office/drawing/2014/main" id="{1A396798-4DC3-7CE7-02D4-851306CD9FD1}"/>
                </a:ext>
              </a:extLst>
            </p:cNvPr>
            <p:cNvSpPr>
              <a:spLocks noChangeShapeType="1"/>
            </p:cNvSpPr>
            <p:nvPr/>
          </p:nvSpPr>
          <p:spPr bwMode="auto">
            <a:xfrm>
              <a:off x="3348038"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2" name="Line 13">
              <a:extLst>
                <a:ext uri="{FF2B5EF4-FFF2-40B4-BE49-F238E27FC236}">
                  <a16:creationId xmlns:a16="http://schemas.microsoft.com/office/drawing/2014/main" id="{70BDF0A1-6F6B-30DF-52DE-DEEB97AA4953}"/>
                </a:ext>
              </a:extLst>
            </p:cNvPr>
            <p:cNvSpPr>
              <a:spLocks noChangeShapeType="1"/>
            </p:cNvSpPr>
            <p:nvPr/>
          </p:nvSpPr>
          <p:spPr bwMode="auto">
            <a:xfrm>
              <a:off x="5940425"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3" name="Line 14">
              <a:extLst>
                <a:ext uri="{FF2B5EF4-FFF2-40B4-BE49-F238E27FC236}">
                  <a16:creationId xmlns:a16="http://schemas.microsoft.com/office/drawing/2014/main" id="{228E8470-B45D-7C88-86DA-5E4323EE2A15}"/>
                </a:ext>
              </a:extLst>
            </p:cNvPr>
            <p:cNvSpPr>
              <a:spLocks noChangeShapeType="1"/>
            </p:cNvSpPr>
            <p:nvPr/>
          </p:nvSpPr>
          <p:spPr bwMode="auto">
            <a:xfrm>
              <a:off x="7524750" y="4292600"/>
              <a:ext cx="0" cy="2889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4" name="Line 15">
              <a:extLst>
                <a:ext uri="{FF2B5EF4-FFF2-40B4-BE49-F238E27FC236}">
                  <a16:creationId xmlns:a16="http://schemas.microsoft.com/office/drawing/2014/main" id="{C126B08F-475A-0D05-75FD-1B580E690DCE}"/>
                </a:ext>
              </a:extLst>
            </p:cNvPr>
            <p:cNvSpPr>
              <a:spLocks noChangeShapeType="1"/>
            </p:cNvSpPr>
            <p:nvPr/>
          </p:nvSpPr>
          <p:spPr bwMode="auto">
            <a:xfrm>
              <a:off x="4572000" y="3357563"/>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5" name="Line 16">
              <a:extLst>
                <a:ext uri="{FF2B5EF4-FFF2-40B4-BE49-F238E27FC236}">
                  <a16:creationId xmlns:a16="http://schemas.microsoft.com/office/drawing/2014/main" id="{C223C012-459B-7FEA-0030-4057F3C3DF04}"/>
                </a:ext>
              </a:extLst>
            </p:cNvPr>
            <p:cNvSpPr>
              <a:spLocks noChangeShapeType="1"/>
            </p:cNvSpPr>
            <p:nvPr/>
          </p:nvSpPr>
          <p:spPr bwMode="auto">
            <a:xfrm>
              <a:off x="4572000" y="2349500"/>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46" name="AutoShape 17">
              <a:extLst>
                <a:ext uri="{FF2B5EF4-FFF2-40B4-BE49-F238E27FC236}">
                  <a16:creationId xmlns:a16="http://schemas.microsoft.com/office/drawing/2014/main" id="{D0D0164F-5288-5785-EE53-8C2773F98322}"/>
                </a:ext>
              </a:extLst>
            </p:cNvPr>
            <p:cNvSpPr>
              <a:spLocks noChangeArrowheads="1"/>
            </p:cNvSpPr>
            <p:nvPr/>
          </p:nvSpPr>
          <p:spPr bwMode="auto">
            <a:xfrm>
              <a:off x="900113" y="5589588"/>
              <a:ext cx="1511300" cy="719137"/>
            </a:xfrm>
            <a:prstGeom prst="flowChartInputOut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Smart</a:t>
              </a:r>
            </a:p>
            <a:p>
              <a:pPr algn="ctr" eaLnBrk="1" hangingPunct="1"/>
              <a:r>
                <a:rPr lang="de-AT" altLang="en-US" sz="2000" b="1">
                  <a:latin typeface="Candara" panose="020E0502030303020204" pitchFamily="34" charset="0"/>
                </a:rPr>
                <a:t>quotation</a:t>
              </a:r>
            </a:p>
          </p:txBody>
        </p:sp>
        <p:sp>
          <p:nvSpPr>
            <p:cNvPr id="48147" name="AutoShape 18">
              <a:extLst>
                <a:ext uri="{FF2B5EF4-FFF2-40B4-BE49-F238E27FC236}">
                  <a16:creationId xmlns:a16="http://schemas.microsoft.com/office/drawing/2014/main" id="{C9B0A3C1-626F-0916-68BA-DE3A8A50B9A1}"/>
                </a:ext>
              </a:extLst>
            </p:cNvPr>
            <p:cNvSpPr>
              <a:spLocks noChangeArrowheads="1"/>
            </p:cNvSpPr>
            <p:nvPr/>
          </p:nvSpPr>
          <p:spPr bwMode="auto">
            <a:xfrm>
              <a:off x="2700338" y="5516563"/>
              <a:ext cx="1295400" cy="865187"/>
            </a:xfrm>
            <a:prstGeom prst="flowChartMagneticDisk">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b="1" dirty="0">
                  <a:latin typeface="Candara" panose="020E0502030303020204" pitchFamily="34" charset="0"/>
                </a:rPr>
                <a:t>DBMS </a:t>
              </a:r>
            </a:p>
            <a:p>
              <a:pPr algn="ctr" eaLnBrk="1" hangingPunct="1"/>
              <a:r>
                <a:rPr lang="de-AT" altLang="en-US" b="1" dirty="0">
                  <a:latin typeface="Candara" panose="020E0502030303020204" pitchFamily="34" charset="0"/>
                </a:rPr>
                <a:t>Application</a:t>
              </a:r>
            </a:p>
          </p:txBody>
        </p:sp>
        <p:sp>
          <p:nvSpPr>
            <p:cNvPr id="48148" name="AutoShape 19">
              <a:extLst>
                <a:ext uri="{FF2B5EF4-FFF2-40B4-BE49-F238E27FC236}">
                  <a16:creationId xmlns:a16="http://schemas.microsoft.com/office/drawing/2014/main" id="{EF03BAA7-3ADB-8B2C-4824-ECF2E04F9307}"/>
                </a:ext>
              </a:extLst>
            </p:cNvPr>
            <p:cNvSpPr>
              <a:spLocks noChangeArrowheads="1"/>
            </p:cNvSpPr>
            <p:nvPr/>
          </p:nvSpPr>
          <p:spPr bwMode="auto">
            <a:xfrm>
              <a:off x="7164388" y="5589588"/>
              <a:ext cx="792162" cy="720725"/>
            </a:xfrm>
            <a:prstGeom prst="smileyFace">
              <a:avLst>
                <a:gd name="adj" fmla="val 4653"/>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800" b="1">
                <a:latin typeface="Candara" panose="020E0502030303020204" pitchFamily="34" charset="0"/>
              </a:endParaRPr>
            </a:p>
          </p:txBody>
        </p:sp>
        <p:sp>
          <p:nvSpPr>
            <p:cNvPr id="48149" name="Line 20">
              <a:extLst>
                <a:ext uri="{FF2B5EF4-FFF2-40B4-BE49-F238E27FC236}">
                  <a16:creationId xmlns:a16="http://schemas.microsoft.com/office/drawing/2014/main" id="{45447932-B580-C4B7-9D1E-56DE08C6112B}"/>
                </a:ext>
              </a:extLst>
            </p:cNvPr>
            <p:cNvSpPr>
              <a:spLocks noChangeShapeType="1"/>
            </p:cNvSpPr>
            <p:nvPr/>
          </p:nvSpPr>
          <p:spPr bwMode="auto">
            <a:xfrm>
              <a:off x="7524750"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0" name="AutoShape 21">
              <a:extLst>
                <a:ext uri="{FF2B5EF4-FFF2-40B4-BE49-F238E27FC236}">
                  <a16:creationId xmlns:a16="http://schemas.microsoft.com/office/drawing/2014/main" id="{BAB5AC45-9654-5FE2-E82F-33EE58B02291}"/>
                </a:ext>
              </a:extLst>
            </p:cNvPr>
            <p:cNvSpPr>
              <a:spLocks noChangeArrowheads="1"/>
            </p:cNvSpPr>
            <p:nvPr/>
          </p:nvSpPr>
          <p:spPr bwMode="auto">
            <a:xfrm>
              <a:off x="5003800" y="5589588"/>
              <a:ext cx="1655763" cy="719137"/>
            </a:xfrm>
            <a:prstGeom prst="flowChartInputOut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AT" altLang="en-US" sz="2000" b="1">
                  <a:latin typeface="Candara" panose="020E0502030303020204" pitchFamily="34" charset="0"/>
                </a:rPr>
                <a:t>Smart</a:t>
              </a:r>
            </a:p>
            <a:p>
              <a:pPr algn="ctr" eaLnBrk="1" hangingPunct="1"/>
              <a:r>
                <a:rPr lang="de-AT" altLang="en-US" sz="2000" b="1">
                  <a:latin typeface="Candara" panose="020E0502030303020204" pitchFamily="34" charset="0"/>
                </a:rPr>
                <a:t>Forecasting</a:t>
              </a:r>
            </a:p>
          </p:txBody>
        </p:sp>
        <p:sp>
          <p:nvSpPr>
            <p:cNvPr id="48151" name="Line 22">
              <a:extLst>
                <a:ext uri="{FF2B5EF4-FFF2-40B4-BE49-F238E27FC236}">
                  <a16:creationId xmlns:a16="http://schemas.microsoft.com/office/drawing/2014/main" id="{7FBA1EF7-20B8-AAD1-70B2-CD21D6352EF8}"/>
                </a:ext>
              </a:extLst>
            </p:cNvPr>
            <p:cNvSpPr>
              <a:spLocks noChangeShapeType="1"/>
            </p:cNvSpPr>
            <p:nvPr/>
          </p:nvSpPr>
          <p:spPr bwMode="auto">
            <a:xfrm>
              <a:off x="5940425"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2" name="Line 23">
              <a:extLst>
                <a:ext uri="{FF2B5EF4-FFF2-40B4-BE49-F238E27FC236}">
                  <a16:creationId xmlns:a16="http://schemas.microsoft.com/office/drawing/2014/main" id="{9949D591-EA5D-484E-DDD1-4A4B5213860D}"/>
                </a:ext>
              </a:extLst>
            </p:cNvPr>
            <p:cNvSpPr>
              <a:spLocks noChangeShapeType="1"/>
            </p:cNvSpPr>
            <p:nvPr/>
          </p:nvSpPr>
          <p:spPr bwMode="auto">
            <a:xfrm>
              <a:off x="3348038" y="5157788"/>
              <a:ext cx="0" cy="358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48153" name="Line 24">
              <a:extLst>
                <a:ext uri="{FF2B5EF4-FFF2-40B4-BE49-F238E27FC236}">
                  <a16:creationId xmlns:a16="http://schemas.microsoft.com/office/drawing/2014/main" id="{4F65DEBC-986B-98F8-B07F-5B71DAE07700}"/>
                </a:ext>
              </a:extLst>
            </p:cNvPr>
            <p:cNvSpPr>
              <a:spLocks noChangeShapeType="1"/>
            </p:cNvSpPr>
            <p:nvPr/>
          </p:nvSpPr>
          <p:spPr bwMode="auto">
            <a:xfrm>
              <a:off x="1692275" y="5157788"/>
              <a:ext cx="0"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grpSp>
      <p:sp>
        <p:nvSpPr>
          <p:cNvPr id="2" name="Slide Number Placeholder 1">
            <a:extLst>
              <a:ext uri="{FF2B5EF4-FFF2-40B4-BE49-F238E27FC236}">
                <a16:creationId xmlns:a16="http://schemas.microsoft.com/office/drawing/2014/main" id="{A9C86D7F-4D4E-CF5A-E6CE-793CAE3428D3}"/>
              </a:ext>
            </a:extLst>
          </p:cNvPr>
          <p:cNvSpPr>
            <a:spLocks noGrp="1"/>
          </p:cNvSpPr>
          <p:nvPr>
            <p:ph type="sldNum" sz="quarter" idx="12"/>
          </p:nvPr>
        </p:nvSpPr>
        <p:spPr/>
        <p:txBody>
          <a:bodyPr/>
          <a:lstStyle/>
          <a:p>
            <a:fld id="{B8DACC02-A2BD-4578-8E03-6D891060A69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BEFBD67-FFEC-8F39-AD52-689EC9C89502}"/>
              </a:ext>
            </a:extLst>
          </p:cNvPr>
          <p:cNvSpPr>
            <a:spLocks noGrp="1" noChangeArrowheads="1"/>
          </p:cNvSpPr>
          <p:nvPr>
            <p:ph type="title"/>
          </p:nvPr>
        </p:nvSpPr>
        <p:spPr/>
        <p:txBody>
          <a:bodyPr/>
          <a:lstStyle/>
          <a:p>
            <a:pPr eaLnBrk="1" hangingPunct="1"/>
            <a:r>
              <a:rPr lang="de-AT" altLang="en-US" b="1"/>
              <a:t>WfM and the Web</a:t>
            </a:r>
          </a:p>
        </p:txBody>
      </p:sp>
      <p:sp>
        <p:nvSpPr>
          <p:cNvPr id="49155" name="Rectangle 3">
            <a:extLst>
              <a:ext uri="{FF2B5EF4-FFF2-40B4-BE49-F238E27FC236}">
                <a16:creationId xmlns:a16="http://schemas.microsoft.com/office/drawing/2014/main" id="{6605DC92-E634-2918-D920-09B14203E26F}"/>
              </a:ext>
            </a:extLst>
          </p:cNvPr>
          <p:cNvSpPr>
            <a:spLocks noGrp="1" noChangeArrowheads="1"/>
          </p:cNvSpPr>
          <p:nvPr>
            <p:ph type="body" idx="1"/>
          </p:nvPr>
        </p:nvSpPr>
        <p:spPr/>
        <p:txBody>
          <a:bodyPr/>
          <a:lstStyle/>
          <a:p>
            <a:pPr eaLnBrk="1" hangingPunct="1"/>
            <a:r>
              <a:rPr lang="de-AT" altLang="en-US"/>
              <a:t>Services have to be described </a:t>
            </a:r>
          </a:p>
          <a:p>
            <a:pPr lvl="2" eaLnBrk="1" hangingPunct="1"/>
            <a:r>
              <a:rPr lang="de-AT" altLang="en-US"/>
              <a:t>Protocols to communicate with the Service</a:t>
            </a:r>
          </a:p>
          <a:p>
            <a:pPr lvl="3" eaLnBrk="1" hangingPunct="1"/>
            <a:r>
              <a:rPr lang="de-AT" altLang="en-US"/>
              <a:t>SOAP</a:t>
            </a:r>
          </a:p>
          <a:p>
            <a:pPr lvl="2" eaLnBrk="1" hangingPunct="1"/>
            <a:r>
              <a:rPr lang="de-AT" altLang="en-US"/>
              <a:t>Formats and protocols for invoking the Service</a:t>
            </a:r>
          </a:p>
          <a:p>
            <a:pPr lvl="3" eaLnBrk="1" hangingPunct="1"/>
            <a:r>
              <a:rPr lang="de-AT" altLang="en-US"/>
              <a:t>WSDL</a:t>
            </a:r>
          </a:p>
          <a:p>
            <a:pPr eaLnBrk="1" hangingPunct="1"/>
            <a:r>
              <a:rPr lang="de-AT" altLang="en-US"/>
              <a:t>Must be easy to find</a:t>
            </a:r>
          </a:p>
          <a:p>
            <a:pPr lvl="2" eaLnBrk="1" hangingPunct="1"/>
            <a:r>
              <a:rPr lang="de-AT" altLang="en-US"/>
              <a:t>Search Services by creteria</a:t>
            </a:r>
          </a:p>
          <a:p>
            <a:pPr lvl="3" eaLnBrk="1" hangingPunct="1"/>
            <a:r>
              <a:rPr lang="de-AT" altLang="en-US"/>
              <a:t>UDDI</a:t>
            </a:r>
          </a:p>
          <a:p>
            <a:pPr lvl="2" eaLnBrk="1" hangingPunct="1"/>
            <a:endParaRPr lang="de-AT" altLang="en-US"/>
          </a:p>
          <a:p>
            <a:pPr lvl="2" eaLnBrk="1" hangingPunct="1"/>
            <a:endParaRPr lang="de-AT" altLang="en-US"/>
          </a:p>
        </p:txBody>
      </p:sp>
      <p:sp>
        <p:nvSpPr>
          <p:cNvPr id="2" name="Slide Number Placeholder 1">
            <a:extLst>
              <a:ext uri="{FF2B5EF4-FFF2-40B4-BE49-F238E27FC236}">
                <a16:creationId xmlns:a16="http://schemas.microsoft.com/office/drawing/2014/main" id="{02062066-39C0-1BFD-B956-5C9FAFC89EB7}"/>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D95CFD7-9D7F-6973-51F8-585D7C18822B}"/>
              </a:ext>
            </a:extLst>
          </p:cNvPr>
          <p:cNvSpPr>
            <a:spLocks noGrp="1" noChangeArrowheads="1"/>
          </p:cNvSpPr>
          <p:nvPr>
            <p:ph type="title"/>
          </p:nvPr>
        </p:nvSpPr>
        <p:spPr>
          <a:xfrm>
            <a:off x="424626" y="-112846"/>
            <a:ext cx="8229600" cy="1143000"/>
          </a:xfrm>
        </p:spPr>
        <p:txBody>
          <a:bodyPr/>
          <a:lstStyle/>
          <a:p>
            <a:pPr eaLnBrk="1" hangingPunct="1"/>
            <a:r>
              <a:rPr lang="de-AT" altLang="en-US" b="1" dirty="0"/>
              <a:t>Web Service Integration</a:t>
            </a:r>
          </a:p>
        </p:txBody>
      </p:sp>
      <p:sp>
        <p:nvSpPr>
          <p:cNvPr id="50179" name="Rectangle 4">
            <a:extLst>
              <a:ext uri="{FF2B5EF4-FFF2-40B4-BE49-F238E27FC236}">
                <a16:creationId xmlns:a16="http://schemas.microsoft.com/office/drawing/2014/main" id="{AC100A8F-1DE7-2D8E-1B89-9F0B6657940D}"/>
              </a:ext>
            </a:extLst>
          </p:cNvPr>
          <p:cNvSpPr>
            <a:spLocks noChangeArrowheads="1"/>
          </p:cNvSpPr>
          <p:nvPr/>
        </p:nvSpPr>
        <p:spPr bwMode="auto">
          <a:xfrm>
            <a:off x="424625" y="1088904"/>
            <a:ext cx="10960003" cy="54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de-AT" altLang="en-US" sz="3000" dirty="0">
                <a:latin typeface="Candara" panose="020E0502030303020204" pitchFamily="34" charset="0"/>
              </a:rPr>
              <a:t>Outsource Services</a:t>
            </a:r>
          </a:p>
          <a:p>
            <a:pPr eaLnBrk="1" hangingPunct="1">
              <a:spcBef>
                <a:spcPct val="20000"/>
              </a:spcBef>
              <a:buFontTx/>
              <a:buChar char="•"/>
            </a:pPr>
            <a:r>
              <a:rPr lang="de-AT" altLang="en-US" sz="3000" dirty="0">
                <a:latin typeface="Candara" panose="020E0502030303020204" pitchFamily="34" charset="0"/>
              </a:rPr>
              <a:t>Search for business partners</a:t>
            </a:r>
          </a:p>
          <a:p>
            <a:pPr eaLnBrk="1" hangingPunct="1">
              <a:spcBef>
                <a:spcPct val="20000"/>
              </a:spcBef>
              <a:buFontTx/>
              <a:buChar char="•"/>
            </a:pPr>
            <a:r>
              <a:rPr lang="de-AT" altLang="en-US" sz="3000" dirty="0">
                <a:latin typeface="Candara" panose="020E0502030303020204" pitchFamily="34" charset="0"/>
              </a:rPr>
              <a:t>Establish partnership</a:t>
            </a:r>
          </a:p>
          <a:p>
            <a:pPr eaLnBrk="1" hangingPunct="1">
              <a:spcBef>
                <a:spcPct val="20000"/>
              </a:spcBef>
              <a:buFontTx/>
              <a:buChar char="•"/>
            </a:pPr>
            <a:r>
              <a:rPr lang="de-AT" altLang="en-US" sz="3000" dirty="0">
                <a:latin typeface="Candara" panose="020E0502030303020204" pitchFamily="34" charset="0"/>
              </a:rPr>
              <a:t>Enable Service communication</a:t>
            </a:r>
          </a:p>
          <a:p>
            <a:pPr eaLnBrk="1" hangingPunct="1">
              <a:spcBef>
                <a:spcPct val="20000"/>
              </a:spcBef>
              <a:buFontTx/>
              <a:buChar char="•"/>
            </a:pPr>
            <a:r>
              <a:rPr lang="de-AT" altLang="en-US" sz="3000" dirty="0">
                <a:latin typeface="Candara" panose="020E0502030303020204" pitchFamily="34" charset="0"/>
              </a:rPr>
              <a:t>Exchange of messages</a:t>
            </a:r>
          </a:p>
          <a:p>
            <a:pPr eaLnBrk="1" hangingPunct="1">
              <a:spcBef>
                <a:spcPct val="20000"/>
              </a:spcBef>
              <a:buFontTx/>
              <a:buChar char="•"/>
            </a:pPr>
            <a:r>
              <a:rPr lang="de-AT" altLang="en-US" sz="3000" dirty="0">
                <a:latin typeface="Candara" panose="020E0502030303020204" pitchFamily="34" charset="0"/>
              </a:rPr>
              <a:t>Services may not be invoked in right order</a:t>
            </a:r>
          </a:p>
          <a:p>
            <a:pPr eaLnBrk="1" hangingPunct="1">
              <a:spcBef>
                <a:spcPct val="20000"/>
              </a:spcBef>
              <a:buFontTx/>
              <a:buChar char="•"/>
            </a:pPr>
            <a:r>
              <a:rPr lang="de-AT" altLang="en-US" sz="3000" dirty="0">
                <a:latin typeface="Candara" panose="020E0502030303020204" pitchFamily="34" charset="0"/>
              </a:rPr>
              <a:t>New requirements: Get list of Services that fullfill them</a:t>
            </a:r>
          </a:p>
          <a:p>
            <a:pPr eaLnBrk="1" hangingPunct="1">
              <a:spcBef>
                <a:spcPct val="20000"/>
              </a:spcBef>
              <a:buFontTx/>
              <a:buChar char="•"/>
            </a:pPr>
            <a:r>
              <a:rPr lang="de-AT" altLang="en-US" sz="3000" dirty="0">
                <a:latin typeface="Candara" panose="020E0502030303020204" pitchFamily="34" charset="0"/>
              </a:rPr>
              <a:t>Compose new Web Service - Publish Service</a:t>
            </a:r>
          </a:p>
          <a:p>
            <a:pPr eaLnBrk="1" hangingPunct="1">
              <a:spcBef>
                <a:spcPct val="20000"/>
              </a:spcBef>
              <a:buFontTx/>
              <a:buChar char="•"/>
            </a:pPr>
            <a:r>
              <a:rPr lang="de-AT" altLang="en-US" sz="3000" dirty="0">
                <a:latin typeface="Candara" panose="020E0502030303020204" pitchFamily="34" charset="0"/>
              </a:rPr>
              <a:t>Internal details hidden from User</a:t>
            </a:r>
          </a:p>
        </p:txBody>
      </p:sp>
      <p:sp>
        <p:nvSpPr>
          <p:cNvPr id="2" name="Slide Number Placeholder 1">
            <a:extLst>
              <a:ext uri="{FF2B5EF4-FFF2-40B4-BE49-F238E27FC236}">
                <a16:creationId xmlns:a16="http://schemas.microsoft.com/office/drawing/2014/main" id="{65A35898-6F41-70B2-5335-2C5BBF109D81}"/>
              </a:ext>
            </a:extLst>
          </p:cNvPr>
          <p:cNvSpPr>
            <a:spLocks noGrp="1"/>
          </p:cNvSpPr>
          <p:nvPr>
            <p:ph type="sldNum" sz="quarter" idx="12"/>
          </p:nvPr>
        </p:nvSpPr>
        <p:spPr/>
        <p:txBody>
          <a:bodyPr/>
          <a:lstStyle/>
          <a:p>
            <a:fld id="{B8DACC02-A2BD-4578-8E03-6D891060A695}"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247270F-DB70-FDF2-74FF-CB8CE3A484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F6809A-110A-4C06-A71B-5DE164C8CD4F}" type="slidenum">
              <a:rPr lang="de-DE" altLang="en-US">
                <a:solidFill>
                  <a:srgbClr val="898989"/>
                </a:solidFill>
                <a:latin typeface="Calibri" panose="020F0502020204030204" pitchFamily="34" charset="0"/>
              </a:rPr>
              <a:pPr eaLnBrk="1" hangingPunct="1"/>
              <a:t>55</a:t>
            </a:fld>
            <a:r>
              <a:rPr lang="de-DE" altLang="en-US">
                <a:solidFill>
                  <a:srgbClr val="898989"/>
                </a:solidFill>
                <a:latin typeface="Calibri" panose="020F0502020204030204" pitchFamily="34" charset="0"/>
              </a:rPr>
              <a:t>/31</a:t>
            </a:r>
          </a:p>
        </p:txBody>
      </p:sp>
      <p:sp>
        <p:nvSpPr>
          <p:cNvPr id="51203" name="Rectangle 2">
            <a:extLst>
              <a:ext uri="{FF2B5EF4-FFF2-40B4-BE49-F238E27FC236}">
                <a16:creationId xmlns:a16="http://schemas.microsoft.com/office/drawing/2014/main" id="{5688F44E-BC2A-9879-A40B-A2C663CE58B2}"/>
              </a:ext>
            </a:extLst>
          </p:cNvPr>
          <p:cNvSpPr>
            <a:spLocks noGrp="1" noChangeArrowheads="1"/>
          </p:cNvSpPr>
          <p:nvPr>
            <p:ph type="title"/>
          </p:nvPr>
        </p:nvSpPr>
        <p:spPr/>
        <p:txBody>
          <a:bodyPr/>
          <a:lstStyle/>
          <a:p>
            <a:pPr eaLnBrk="1" hangingPunct="1"/>
            <a:r>
              <a:rPr lang="de-AT" altLang="en-US" b="1"/>
              <a:t>Advantages of WfMS</a:t>
            </a:r>
          </a:p>
        </p:txBody>
      </p:sp>
      <p:sp>
        <p:nvSpPr>
          <p:cNvPr id="51204" name="Rectangle 3">
            <a:extLst>
              <a:ext uri="{FF2B5EF4-FFF2-40B4-BE49-F238E27FC236}">
                <a16:creationId xmlns:a16="http://schemas.microsoft.com/office/drawing/2014/main" id="{8A070DD9-472A-5E74-348E-2A76A1858A59}"/>
              </a:ext>
            </a:extLst>
          </p:cNvPr>
          <p:cNvSpPr>
            <a:spLocks noGrp="1" noChangeArrowheads="1"/>
          </p:cNvSpPr>
          <p:nvPr>
            <p:ph type="body" idx="1"/>
          </p:nvPr>
        </p:nvSpPr>
        <p:spPr/>
        <p:txBody>
          <a:bodyPr/>
          <a:lstStyle/>
          <a:p>
            <a:pPr eaLnBrk="1" hangingPunct="1"/>
            <a:r>
              <a:rPr lang="de-DE" altLang="en-US"/>
              <a:t>Rapid process design and maintainance</a:t>
            </a:r>
          </a:p>
          <a:p>
            <a:pPr eaLnBrk="1" hangingPunct="1"/>
            <a:r>
              <a:rPr lang="de-DE" altLang="en-US"/>
              <a:t>Failure and exception handling</a:t>
            </a:r>
          </a:p>
          <a:p>
            <a:pPr eaLnBrk="1" hangingPunct="1"/>
            <a:r>
              <a:rPr lang="de-DE" altLang="en-US"/>
              <a:t>Catering for performance and high availability</a:t>
            </a:r>
          </a:p>
          <a:p>
            <a:pPr eaLnBrk="1" hangingPunct="1"/>
            <a:r>
              <a:rPr lang="de-DE" altLang="en-US"/>
              <a:t>Workflow design with graphical interface</a:t>
            </a:r>
          </a:p>
          <a:p>
            <a:pPr lvl="2" eaLnBrk="1" hangingPunct="1"/>
            <a:endParaRPr lang="de-DE" altLang="en-US"/>
          </a:p>
          <a:p>
            <a:pPr eaLnBrk="1" hangingPunct="1"/>
            <a:endParaRPr lang="de-AT"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826746-1922-5168-784C-68FDCAEC7E33}"/>
              </a:ext>
            </a:extLst>
          </p:cNvPr>
          <p:cNvSpPr>
            <a:spLocks noGrp="1" noChangeArrowheads="1"/>
          </p:cNvSpPr>
          <p:nvPr>
            <p:ph type="title"/>
          </p:nvPr>
        </p:nvSpPr>
        <p:spPr/>
        <p:txBody>
          <a:bodyPr/>
          <a:lstStyle/>
          <a:p>
            <a:pPr eaLnBrk="1" hangingPunct="1"/>
            <a:r>
              <a:rPr lang="de-AT" altLang="en-US" b="1"/>
              <a:t>Disadvantages of WfMS</a:t>
            </a:r>
          </a:p>
        </p:txBody>
      </p:sp>
      <p:sp>
        <p:nvSpPr>
          <p:cNvPr id="52227" name="Rectangle 3">
            <a:extLst>
              <a:ext uri="{FF2B5EF4-FFF2-40B4-BE49-F238E27FC236}">
                <a16:creationId xmlns:a16="http://schemas.microsoft.com/office/drawing/2014/main" id="{96E470E2-C97E-37D0-B990-3DE15937AFB1}"/>
              </a:ext>
            </a:extLst>
          </p:cNvPr>
          <p:cNvSpPr>
            <a:spLocks noGrp="1" noChangeArrowheads="1"/>
          </p:cNvSpPr>
          <p:nvPr>
            <p:ph type="body" idx="1"/>
          </p:nvPr>
        </p:nvSpPr>
        <p:spPr/>
        <p:txBody>
          <a:bodyPr/>
          <a:lstStyle/>
          <a:p>
            <a:pPr eaLnBrk="1" hangingPunct="1"/>
            <a:r>
              <a:rPr lang="de-DE" altLang="en-US"/>
              <a:t>Expensive software licenses</a:t>
            </a:r>
          </a:p>
          <a:p>
            <a:pPr eaLnBrk="1" hangingPunct="1"/>
            <a:r>
              <a:rPr lang="de-DE" altLang="en-US"/>
              <a:t>Complex installation and operation</a:t>
            </a:r>
          </a:p>
          <a:p>
            <a:pPr eaLnBrk="1" hangingPunct="1"/>
            <a:r>
              <a:rPr lang="de-DE" altLang="en-US"/>
              <a:t>Heavy-weight platforms </a:t>
            </a:r>
            <a:endParaRPr lang="de-AT" altLang="en-US"/>
          </a:p>
        </p:txBody>
      </p:sp>
      <p:sp>
        <p:nvSpPr>
          <p:cNvPr id="2" name="Slide Number Placeholder 1">
            <a:extLst>
              <a:ext uri="{FF2B5EF4-FFF2-40B4-BE49-F238E27FC236}">
                <a16:creationId xmlns:a16="http://schemas.microsoft.com/office/drawing/2014/main" id="{19768A3D-510F-2F66-A16A-2B9659F01923}"/>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826746-1922-5168-784C-68FDCAEC7E33}"/>
              </a:ext>
            </a:extLst>
          </p:cNvPr>
          <p:cNvSpPr>
            <a:spLocks noGrp="1" noChangeArrowheads="1"/>
          </p:cNvSpPr>
          <p:nvPr>
            <p:ph type="title"/>
          </p:nvPr>
        </p:nvSpPr>
        <p:spPr/>
        <p:txBody>
          <a:bodyPr/>
          <a:lstStyle/>
          <a:p>
            <a:pPr eaLnBrk="1" hangingPunct="1"/>
            <a:r>
              <a:rPr lang="de-AT" altLang="en-US" b="1" dirty="0" smtClean="0"/>
              <a:t>WfMS Tools</a:t>
            </a:r>
            <a:endParaRPr lang="de-AT" altLang="en-US" b="1" dirty="0"/>
          </a:p>
        </p:txBody>
      </p:sp>
      <p:sp>
        <p:nvSpPr>
          <p:cNvPr id="52227" name="Rectangle 3">
            <a:extLst>
              <a:ext uri="{FF2B5EF4-FFF2-40B4-BE49-F238E27FC236}">
                <a16:creationId xmlns:a16="http://schemas.microsoft.com/office/drawing/2014/main" id="{96E470E2-C97E-37D0-B990-3DE15937AFB1}"/>
              </a:ext>
            </a:extLst>
          </p:cNvPr>
          <p:cNvSpPr>
            <a:spLocks noGrp="1" noChangeArrowheads="1"/>
          </p:cNvSpPr>
          <p:nvPr>
            <p:ph type="body" idx="1"/>
          </p:nvPr>
        </p:nvSpPr>
        <p:spPr/>
        <p:txBody>
          <a:bodyPr numCol="3">
            <a:normAutofit/>
          </a:bodyPr>
          <a:lstStyle/>
          <a:p>
            <a:r>
              <a:rPr lang="de-DE" altLang="en-US" dirty="0"/>
              <a:t>Activiti</a:t>
            </a:r>
          </a:p>
          <a:p>
            <a:r>
              <a:rPr lang="de-DE" altLang="en-US" dirty="0"/>
              <a:t>Apache ODE</a:t>
            </a:r>
          </a:p>
          <a:p>
            <a:r>
              <a:rPr lang="de-DE" altLang="en-US" dirty="0"/>
              <a:t>Apache Taverna</a:t>
            </a:r>
          </a:p>
          <a:p>
            <a:r>
              <a:rPr lang="de-DE" altLang="en-US" dirty="0"/>
              <a:t>Apache Airflow</a:t>
            </a:r>
          </a:p>
          <a:p>
            <a:r>
              <a:rPr lang="de-DE" altLang="en-US" dirty="0"/>
              <a:t>Appian</a:t>
            </a:r>
          </a:p>
          <a:p>
            <a:r>
              <a:rPr lang="de-DE" altLang="en-US" dirty="0"/>
              <a:t>Bizagi</a:t>
            </a:r>
          </a:p>
          <a:p>
            <a:r>
              <a:rPr lang="de-DE" altLang="en-US" dirty="0"/>
              <a:t>Bonita BPM</a:t>
            </a:r>
          </a:p>
          <a:p>
            <a:r>
              <a:rPr lang="de-DE" altLang="en-US" dirty="0"/>
              <a:t>Camunda</a:t>
            </a:r>
          </a:p>
          <a:p>
            <a:r>
              <a:rPr lang="de-DE" altLang="en-US" dirty="0"/>
              <a:t>CEITON</a:t>
            </a:r>
          </a:p>
          <a:p>
            <a:r>
              <a:rPr lang="de-DE" altLang="en-US" dirty="0"/>
              <a:t>Collective Knowledge</a:t>
            </a:r>
          </a:p>
          <a:p>
            <a:r>
              <a:rPr lang="de-DE" altLang="en-US" dirty="0"/>
              <a:t>Cuneiform</a:t>
            </a:r>
          </a:p>
          <a:p>
            <a:r>
              <a:rPr lang="de-DE" altLang="en-US" dirty="0"/>
              <a:t>IBM BPM</a:t>
            </a:r>
          </a:p>
          <a:p>
            <a:r>
              <a:rPr lang="de-DE" altLang="en-US" dirty="0"/>
              <a:t>Imixs-Workflow</a:t>
            </a:r>
          </a:p>
          <a:p>
            <a:r>
              <a:rPr lang="de-DE" altLang="en-US" dirty="0"/>
              <a:t>QuickBase</a:t>
            </a:r>
          </a:p>
          <a:p>
            <a:r>
              <a:rPr lang="de-DE" altLang="en-US" dirty="0"/>
              <a:t>jBPM</a:t>
            </a:r>
          </a:p>
          <a:p>
            <a:r>
              <a:rPr lang="de-DE" altLang="en-US" dirty="0"/>
              <a:t>PRPC</a:t>
            </a:r>
          </a:p>
          <a:p>
            <a:r>
              <a:rPr lang="de-DE" altLang="en-US" dirty="0"/>
              <a:t>ProActive</a:t>
            </a:r>
          </a:p>
          <a:p>
            <a:r>
              <a:rPr lang="de-DE" altLang="en-US" dirty="0"/>
              <a:t>Pyrus</a:t>
            </a:r>
          </a:p>
          <a:p>
            <a:r>
              <a:rPr lang="de-DE" altLang="en-US" dirty="0"/>
              <a:t>Qntrl</a:t>
            </a:r>
          </a:p>
          <a:p>
            <a:r>
              <a:rPr lang="de-DE" altLang="en-US" dirty="0" smtClean="0"/>
              <a:t>RedBooth</a:t>
            </a:r>
            <a:endParaRPr lang="de-DE" altLang="en-US" dirty="0"/>
          </a:p>
          <a:p>
            <a:r>
              <a:rPr lang="de-DE" altLang="en-US" dirty="0" smtClean="0"/>
              <a:t>Salesforce.com</a:t>
            </a:r>
            <a:endParaRPr lang="de-DE" altLang="en-US" dirty="0"/>
          </a:p>
          <a:p>
            <a:r>
              <a:rPr lang="de-DE" altLang="en-US" dirty="0" smtClean="0"/>
              <a:t>ServiceNow</a:t>
            </a:r>
            <a:endParaRPr lang="de-DE" altLang="en-US" dirty="0"/>
          </a:p>
          <a:p>
            <a:r>
              <a:rPr lang="de-DE" altLang="en-US" dirty="0"/>
              <a:t>SAP Business Workflow</a:t>
            </a:r>
          </a:p>
          <a:p>
            <a:r>
              <a:rPr lang="de-DE" altLang="en-US" dirty="0"/>
              <a:t>TACTIC</a:t>
            </a:r>
          </a:p>
          <a:p>
            <a:r>
              <a:rPr lang="de-DE" altLang="en-US" dirty="0"/>
              <a:t>Windows Workflow Foundation</a:t>
            </a:r>
          </a:p>
          <a:p>
            <a:r>
              <a:rPr lang="de-DE" altLang="en-US" dirty="0"/>
              <a:t>WorkflowGen</a:t>
            </a:r>
          </a:p>
          <a:p>
            <a:r>
              <a:rPr lang="de-DE" altLang="en-US" dirty="0"/>
              <a:t>YAWL</a:t>
            </a:r>
            <a:endParaRPr lang="de-AT" altLang="en-US" dirty="0"/>
          </a:p>
        </p:txBody>
      </p:sp>
      <p:sp>
        <p:nvSpPr>
          <p:cNvPr id="2" name="Slide Number Placeholder 1">
            <a:extLst>
              <a:ext uri="{FF2B5EF4-FFF2-40B4-BE49-F238E27FC236}">
                <a16:creationId xmlns:a16="http://schemas.microsoft.com/office/drawing/2014/main" id="{19768A3D-510F-2F66-A16A-2B9659F01923}"/>
              </a:ext>
            </a:extLst>
          </p:cNvPr>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70959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62B990-39A5-10CD-8354-345D90E93A0A}"/>
              </a:ext>
            </a:extLst>
          </p:cNvPr>
          <p:cNvSpPr>
            <a:spLocks noGrp="1" noChangeArrowheads="1"/>
          </p:cNvSpPr>
          <p:nvPr>
            <p:ph type="title"/>
          </p:nvPr>
        </p:nvSpPr>
        <p:spPr>
          <a:xfrm>
            <a:off x="111682" y="76200"/>
            <a:ext cx="10480118" cy="914400"/>
          </a:xfrm>
        </p:spPr>
        <p:txBody>
          <a:bodyPr>
            <a:normAutofit/>
          </a:bodyPr>
          <a:lstStyle/>
          <a:p>
            <a:pPr eaLnBrk="1" hangingPunct="1"/>
            <a:r>
              <a:rPr lang="en-US" altLang="en-US" sz="4200" dirty="0"/>
              <a:t>Enterprise Application Integration (EAI)</a:t>
            </a:r>
          </a:p>
        </p:txBody>
      </p:sp>
      <p:sp>
        <p:nvSpPr>
          <p:cNvPr id="2" name="Slide Number Placeholder 1">
            <a:extLst>
              <a:ext uri="{FF2B5EF4-FFF2-40B4-BE49-F238E27FC236}">
                <a16:creationId xmlns:a16="http://schemas.microsoft.com/office/drawing/2014/main" id="{921D3106-E580-512F-E722-1C8A360147F1}"/>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 name="Picture 6">
            <a:extLst>
              <a:ext uri="{FF2B5EF4-FFF2-40B4-BE49-F238E27FC236}">
                <a16:creationId xmlns:a16="http://schemas.microsoft.com/office/drawing/2014/main" id="{E7CA0F53-B6C6-CC63-D6AB-ADBF83A04551}"/>
              </a:ext>
            </a:extLst>
          </p:cNvPr>
          <p:cNvPicPr>
            <a:picLocks noChangeAspect="1"/>
          </p:cNvPicPr>
          <p:nvPr/>
        </p:nvPicPr>
        <p:blipFill>
          <a:blip r:embed="rId2"/>
          <a:stretch>
            <a:fillRect/>
          </a:stretch>
        </p:blipFill>
        <p:spPr>
          <a:xfrm>
            <a:off x="2711276" y="990600"/>
            <a:ext cx="6769448" cy="5226319"/>
          </a:xfrm>
          <a:prstGeom prst="rect">
            <a:avLst/>
          </a:prstGeom>
        </p:spPr>
      </p:pic>
    </p:spTree>
    <p:extLst>
      <p:ext uri="{BB962C8B-B14F-4D97-AF65-F5344CB8AC3E}">
        <p14:creationId xmlns:p14="http://schemas.microsoft.com/office/powerpoint/2010/main" val="16456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F5A235E-2B95-3040-55AA-F87988697ECD}"/>
              </a:ext>
            </a:extLst>
          </p:cNvPr>
          <p:cNvSpPr>
            <a:spLocks noGrp="1" noChangeArrowheads="1"/>
          </p:cNvSpPr>
          <p:nvPr>
            <p:ph type="title"/>
          </p:nvPr>
        </p:nvSpPr>
        <p:spPr>
          <a:xfrm>
            <a:off x="427383" y="-83198"/>
            <a:ext cx="8229600" cy="1143000"/>
          </a:xfrm>
        </p:spPr>
        <p:txBody>
          <a:bodyPr/>
          <a:lstStyle/>
          <a:p>
            <a:pPr eaLnBrk="1" hangingPunct="1"/>
            <a:r>
              <a:rPr lang="en-US" altLang="en-US" b="1" dirty="0"/>
              <a:t>Example </a:t>
            </a:r>
          </a:p>
        </p:txBody>
      </p:sp>
      <p:sp>
        <p:nvSpPr>
          <p:cNvPr id="7171" name="Text Box 24">
            <a:extLst>
              <a:ext uri="{FF2B5EF4-FFF2-40B4-BE49-F238E27FC236}">
                <a16:creationId xmlns:a16="http://schemas.microsoft.com/office/drawing/2014/main" id="{13845FE1-78FB-4827-0003-E43E3416C2D8}"/>
              </a:ext>
            </a:extLst>
          </p:cNvPr>
          <p:cNvSpPr txBox="1">
            <a:spLocks noChangeArrowheads="1"/>
          </p:cNvSpPr>
          <p:nvPr/>
        </p:nvSpPr>
        <p:spPr bwMode="auto">
          <a:xfrm>
            <a:off x="2401598" y="5935460"/>
            <a:ext cx="6094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One solution – custom Interfaces Issues?</a:t>
            </a:r>
          </a:p>
        </p:txBody>
      </p:sp>
      <p:grpSp>
        <p:nvGrpSpPr>
          <p:cNvPr id="7172" name="Group 19">
            <a:extLst>
              <a:ext uri="{FF2B5EF4-FFF2-40B4-BE49-F238E27FC236}">
                <a16:creationId xmlns:a16="http://schemas.microsoft.com/office/drawing/2014/main" id="{077F5110-A7E5-980F-64A4-DC47E4E2267E}"/>
              </a:ext>
            </a:extLst>
          </p:cNvPr>
          <p:cNvGrpSpPr>
            <a:grpSpLocks/>
          </p:cNvGrpSpPr>
          <p:nvPr/>
        </p:nvGrpSpPr>
        <p:grpSpPr bwMode="auto">
          <a:xfrm>
            <a:off x="2476210" y="1287259"/>
            <a:ext cx="6705600" cy="4495800"/>
            <a:chOff x="2438400" y="1600200"/>
            <a:chExt cx="3505200" cy="3733800"/>
          </a:xfrm>
        </p:grpSpPr>
        <p:sp>
          <p:nvSpPr>
            <p:cNvPr id="7173" name="Rectangle 11">
              <a:extLst>
                <a:ext uri="{FF2B5EF4-FFF2-40B4-BE49-F238E27FC236}">
                  <a16:creationId xmlns:a16="http://schemas.microsoft.com/office/drawing/2014/main" id="{50068768-7C8F-4352-00CE-70C9782D9CFD}"/>
                </a:ext>
              </a:extLst>
            </p:cNvPr>
            <p:cNvSpPr>
              <a:spLocks noChangeArrowheads="1"/>
            </p:cNvSpPr>
            <p:nvPr/>
          </p:nvSpPr>
          <p:spPr bwMode="auto">
            <a:xfrm>
              <a:off x="4419600" y="1600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eCom</a:t>
              </a:r>
            </a:p>
            <a:p>
              <a:pPr algn="ctr" eaLnBrk="1" hangingPunct="1"/>
              <a:r>
                <a:rPr lang="en-US" altLang="en-US" sz="2400" b="1">
                  <a:latin typeface="Calibri" panose="020F0502020204030204" pitchFamily="34" charset="0"/>
                </a:rPr>
                <a:t>Site</a:t>
              </a:r>
            </a:p>
          </p:txBody>
        </p:sp>
        <p:sp>
          <p:nvSpPr>
            <p:cNvPr id="7174" name="Rectangle 12">
              <a:extLst>
                <a:ext uri="{FF2B5EF4-FFF2-40B4-BE49-F238E27FC236}">
                  <a16:creationId xmlns:a16="http://schemas.microsoft.com/office/drawing/2014/main" id="{E52AD6C8-E2A2-D6D3-66A8-8BF0EB48C11D}"/>
                </a:ext>
              </a:extLst>
            </p:cNvPr>
            <p:cNvSpPr>
              <a:spLocks noChangeArrowheads="1"/>
            </p:cNvSpPr>
            <p:nvPr/>
          </p:nvSpPr>
          <p:spPr bwMode="auto">
            <a:xfrm>
              <a:off x="4953000" y="4724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Courier</a:t>
              </a:r>
            </a:p>
          </p:txBody>
        </p:sp>
        <p:sp>
          <p:nvSpPr>
            <p:cNvPr id="7175" name="Rectangle 13">
              <a:extLst>
                <a:ext uri="{FF2B5EF4-FFF2-40B4-BE49-F238E27FC236}">
                  <a16:creationId xmlns:a16="http://schemas.microsoft.com/office/drawing/2014/main" id="{257807E7-0A17-7C55-657F-12C335DFC25E}"/>
                </a:ext>
              </a:extLst>
            </p:cNvPr>
            <p:cNvSpPr>
              <a:spLocks noChangeArrowheads="1"/>
            </p:cNvSpPr>
            <p:nvPr/>
          </p:nvSpPr>
          <p:spPr bwMode="auto">
            <a:xfrm>
              <a:off x="2438400" y="41910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Shipping</a:t>
              </a:r>
            </a:p>
          </p:txBody>
        </p:sp>
        <p:sp>
          <p:nvSpPr>
            <p:cNvPr id="7176" name="Rectangle 14">
              <a:extLst>
                <a:ext uri="{FF2B5EF4-FFF2-40B4-BE49-F238E27FC236}">
                  <a16:creationId xmlns:a16="http://schemas.microsoft.com/office/drawing/2014/main" id="{159F6A77-AAD6-72A2-582B-7D94D35956CC}"/>
                </a:ext>
              </a:extLst>
            </p:cNvPr>
            <p:cNvSpPr>
              <a:spLocks noChangeArrowheads="1"/>
            </p:cNvSpPr>
            <p:nvPr/>
          </p:nvSpPr>
          <p:spPr bwMode="auto">
            <a:xfrm>
              <a:off x="24384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Inventory</a:t>
              </a:r>
            </a:p>
          </p:txBody>
        </p:sp>
        <p:sp>
          <p:nvSpPr>
            <p:cNvPr id="7177" name="Rectangle 15">
              <a:extLst>
                <a:ext uri="{FF2B5EF4-FFF2-40B4-BE49-F238E27FC236}">
                  <a16:creationId xmlns:a16="http://schemas.microsoft.com/office/drawing/2014/main" id="{E0BA4897-A137-91A6-A85F-F5C108BA5E3C}"/>
                </a:ext>
              </a:extLst>
            </p:cNvPr>
            <p:cNvSpPr>
              <a:spLocks noChangeArrowheads="1"/>
            </p:cNvSpPr>
            <p:nvPr/>
          </p:nvSpPr>
          <p:spPr bwMode="auto">
            <a:xfrm>
              <a:off x="2438400" y="2438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Order</a:t>
              </a:r>
            </a:p>
            <a:p>
              <a:pPr algn="ctr" eaLnBrk="1" hangingPunct="1"/>
              <a:r>
                <a:rPr lang="en-US" altLang="en-US" sz="2400" b="1">
                  <a:latin typeface="Calibri" panose="020F0502020204030204" pitchFamily="34" charset="0"/>
                </a:rPr>
                <a:t>System</a:t>
              </a:r>
            </a:p>
          </p:txBody>
        </p:sp>
        <p:sp>
          <p:nvSpPr>
            <p:cNvPr id="7178" name="Line 16">
              <a:extLst>
                <a:ext uri="{FF2B5EF4-FFF2-40B4-BE49-F238E27FC236}">
                  <a16:creationId xmlns:a16="http://schemas.microsoft.com/office/drawing/2014/main" id="{6A6F5B4E-7938-A425-D635-C50E39C1065A}"/>
                </a:ext>
              </a:extLst>
            </p:cNvPr>
            <p:cNvSpPr>
              <a:spLocks noChangeShapeType="1"/>
            </p:cNvSpPr>
            <p:nvPr/>
          </p:nvSpPr>
          <p:spPr bwMode="auto">
            <a:xfrm flipH="1">
              <a:off x="3429000" y="1905000"/>
              <a:ext cx="990600" cy="914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9" name="Line 17">
              <a:extLst>
                <a:ext uri="{FF2B5EF4-FFF2-40B4-BE49-F238E27FC236}">
                  <a16:creationId xmlns:a16="http://schemas.microsoft.com/office/drawing/2014/main" id="{FCB17DF1-BA24-D4D3-A7A0-C7B015BA360F}"/>
                </a:ext>
              </a:extLst>
            </p:cNvPr>
            <p:cNvSpPr>
              <a:spLocks noChangeShapeType="1"/>
            </p:cNvSpPr>
            <p:nvPr/>
          </p:nvSpPr>
          <p:spPr bwMode="auto">
            <a:xfrm flipV="1">
              <a:off x="3429000" y="1752600"/>
              <a:ext cx="990600" cy="838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0" name="Line 18">
              <a:extLst>
                <a:ext uri="{FF2B5EF4-FFF2-40B4-BE49-F238E27FC236}">
                  <a16:creationId xmlns:a16="http://schemas.microsoft.com/office/drawing/2014/main" id="{91F4ACF1-6CB4-A795-57E2-858602013A00}"/>
                </a:ext>
              </a:extLst>
            </p:cNvPr>
            <p:cNvSpPr>
              <a:spLocks noChangeShapeType="1"/>
            </p:cNvSpPr>
            <p:nvPr/>
          </p:nvSpPr>
          <p:spPr bwMode="auto">
            <a:xfrm flipH="1" flipV="1">
              <a:off x="5105400" y="2209800"/>
              <a:ext cx="381000" cy="2514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1" name="Line 19">
              <a:extLst>
                <a:ext uri="{FF2B5EF4-FFF2-40B4-BE49-F238E27FC236}">
                  <a16:creationId xmlns:a16="http://schemas.microsoft.com/office/drawing/2014/main" id="{ED9E6647-0D2E-C5BB-AE6B-72BCB7EDA46F}"/>
                </a:ext>
              </a:extLst>
            </p:cNvPr>
            <p:cNvSpPr>
              <a:spLocks noChangeShapeType="1"/>
            </p:cNvSpPr>
            <p:nvPr/>
          </p:nvSpPr>
          <p:spPr bwMode="auto">
            <a:xfrm>
              <a:off x="4876800" y="2209800"/>
              <a:ext cx="381000" cy="2514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2" name="Line 20">
              <a:extLst>
                <a:ext uri="{FF2B5EF4-FFF2-40B4-BE49-F238E27FC236}">
                  <a16:creationId xmlns:a16="http://schemas.microsoft.com/office/drawing/2014/main" id="{DE7B7770-75FB-E229-AE96-E495E404939C}"/>
                </a:ext>
              </a:extLst>
            </p:cNvPr>
            <p:cNvSpPr>
              <a:spLocks noChangeShapeType="1"/>
            </p:cNvSpPr>
            <p:nvPr/>
          </p:nvSpPr>
          <p:spPr bwMode="auto">
            <a:xfrm>
              <a:off x="3429000" y="4495800"/>
              <a:ext cx="1524000" cy="609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3" name="Line 21">
              <a:extLst>
                <a:ext uri="{FF2B5EF4-FFF2-40B4-BE49-F238E27FC236}">
                  <a16:creationId xmlns:a16="http://schemas.microsoft.com/office/drawing/2014/main" id="{879149FB-F496-59A0-5F76-153658EE613B}"/>
                </a:ext>
              </a:extLst>
            </p:cNvPr>
            <p:cNvSpPr>
              <a:spLocks noChangeShapeType="1"/>
            </p:cNvSpPr>
            <p:nvPr/>
          </p:nvSpPr>
          <p:spPr bwMode="auto">
            <a:xfrm flipH="1" flipV="1">
              <a:off x="3429000" y="4343400"/>
              <a:ext cx="152400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4" name="Line 22">
              <a:extLst>
                <a:ext uri="{FF2B5EF4-FFF2-40B4-BE49-F238E27FC236}">
                  <a16:creationId xmlns:a16="http://schemas.microsoft.com/office/drawing/2014/main" id="{7463E6A2-EA8E-F8F9-82B8-F2AA6B8D9179}"/>
                </a:ext>
              </a:extLst>
            </p:cNvPr>
            <p:cNvSpPr>
              <a:spLocks noChangeShapeType="1"/>
            </p:cNvSpPr>
            <p:nvPr/>
          </p:nvSpPr>
          <p:spPr bwMode="auto">
            <a:xfrm flipV="1">
              <a:off x="3429000" y="2286000"/>
              <a:ext cx="990600" cy="1219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5" name="Line 23">
              <a:extLst>
                <a:ext uri="{FF2B5EF4-FFF2-40B4-BE49-F238E27FC236}">
                  <a16:creationId xmlns:a16="http://schemas.microsoft.com/office/drawing/2014/main" id="{68C0F8F7-8776-C390-7388-BBDC4F58BCBF}"/>
                </a:ext>
              </a:extLst>
            </p:cNvPr>
            <p:cNvSpPr>
              <a:spLocks noChangeShapeType="1"/>
            </p:cNvSpPr>
            <p:nvPr/>
          </p:nvSpPr>
          <p:spPr bwMode="auto">
            <a:xfrm flipV="1">
              <a:off x="3429000" y="2286000"/>
              <a:ext cx="1219200" cy="19812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6" name="Rectangle 25">
              <a:extLst>
                <a:ext uri="{FF2B5EF4-FFF2-40B4-BE49-F238E27FC236}">
                  <a16:creationId xmlns:a16="http://schemas.microsoft.com/office/drawing/2014/main" id="{74DF8B46-E33B-4B29-7422-B1A6878C8E5B}"/>
                </a:ext>
              </a:extLst>
            </p:cNvPr>
            <p:cNvSpPr>
              <a:spLocks noChangeArrowheads="1"/>
            </p:cNvSpPr>
            <p:nvPr/>
          </p:nvSpPr>
          <p:spPr bwMode="auto">
            <a:xfrm>
              <a:off x="40386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Calibri" panose="020F0502020204030204" pitchFamily="34" charset="0"/>
                </a:rPr>
                <a:t>ODS</a:t>
              </a:r>
            </a:p>
          </p:txBody>
        </p:sp>
        <p:sp>
          <p:nvSpPr>
            <p:cNvPr id="7187" name="Line 26">
              <a:extLst>
                <a:ext uri="{FF2B5EF4-FFF2-40B4-BE49-F238E27FC236}">
                  <a16:creationId xmlns:a16="http://schemas.microsoft.com/office/drawing/2014/main" id="{A120179C-6D57-6040-19EF-D58A5B292022}"/>
                </a:ext>
              </a:extLst>
            </p:cNvPr>
            <p:cNvSpPr>
              <a:spLocks noChangeShapeType="1"/>
            </p:cNvSpPr>
            <p:nvPr/>
          </p:nvSpPr>
          <p:spPr bwMode="auto">
            <a:xfrm flipH="1">
              <a:off x="4572000" y="2209800"/>
              <a:ext cx="2286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 name="Slide Number Placeholder 1">
            <a:extLst>
              <a:ext uri="{FF2B5EF4-FFF2-40B4-BE49-F238E27FC236}">
                <a16:creationId xmlns:a16="http://schemas.microsoft.com/office/drawing/2014/main" id="{D5E5D6D0-BF81-9DD2-C120-34CE519B5C0A}"/>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17">
            <a:extLst>
              <a:ext uri="{FF2B5EF4-FFF2-40B4-BE49-F238E27FC236}">
                <a16:creationId xmlns:a16="http://schemas.microsoft.com/office/drawing/2014/main" id="{11B3B62A-E6B3-F7F8-6A58-5585FCC16184}"/>
              </a:ext>
            </a:extLst>
          </p:cNvPr>
          <p:cNvGrpSpPr>
            <a:grpSpLocks/>
          </p:cNvGrpSpPr>
          <p:nvPr/>
        </p:nvGrpSpPr>
        <p:grpSpPr bwMode="auto">
          <a:xfrm>
            <a:off x="2213291" y="1085415"/>
            <a:ext cx="7315200" cy="4800600"/>
            <a:chOff x="2438400" y="1600200"/>
            <a:chExt cx="4876800" cy="3733800"/>
          </a:xfrm>
        </p:grpSpPr>
        <p:sp>
          <p:nvSpPr>
            <p:cNvPr id="8197" name="Rectangle 3">
              <a:extLst>
                <a:ext uri="{FF2B5EF4-FFF2-40B4-BE49-F238E27FC236}">
                  <a16:creationId xmlns:a16="http://schemas.microsoft.com/office/drawing/2014/main" id="{D678CB8C-8D43-88DD-F8A8-204792D5F0B6}"/>
                </a:ext>
              </a:extLst>
            </p:cNvPr>
            <p:cNvSpPr>
              <a:spLocks noChangeArrowheads="1"/>
            </p:cNvSpPr>
            <p:nvPr/>
          </p:nvSpPr>
          <p:spPr bwMode="auto">
            <a:xfrm>
              <a:off x="4419600" y="1600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eCom</a:t>
              </a:r>
            </a:p>
            <a:p>
              <a:pPr algn="ctr" eaLnBrk="1" hangingPunct="1"/>
              <a:r>
                <a:rPr lang="en-US" altLang="en-US" sz="2000" b="1">
                  <a:latin typeface="Calibri" panose="020F0502020204030204" pitchFamily="34" charset="0"/>
                </a:rPr>
                <a:t>Site</a:t>
              </a:r>
            </a:p>
          </p:txBody>
        </p:sp>
        <p:sp>
          <p:nvSpPr>
            <p:cNvPr id="8198" name="Rectangle 4">
              <a:extLst>
                <a:ext uri="{FF2B5EF4-FFF2-40B4-BE49-F238E27FC236}">
                  <a16:creationId xmlns:a16="http://schemas.microsoft.com/office/drawing/2014/main" id="{D787CDC7-6157-15BB-8291-97D087D96B5D}"/>
                </a:ext>
              </a:extLst>
            </p:cNvPr>
            <p:cNvSpPr>
              <a:spLocks noChangeArrowheads="1"/>
            </p:cNvSpPr>
            <p:nvPr/>
          </p:nvSpPr>
          <p:spPr bwMode="auto">
            <a:xfrm>
              <a:off x="4953000" y="4724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Courier</a:t>
              </a:r>
            </a:p>
          </p:txBody>
        </p:sp>
        <p:sp>
          <p:nvSpPr>
            <p:cNvPr id="8199" name="Rectangle 5">
              <a:extLst>
                <a:ext uri="{FF2B5EF4-FFF2-40B4-BE49-F238E27FC236}">
                  <a16:creationId xmlns:a16="http://schemas.microsoft.com/office/drawing/2014/main" id="{1EC6291E-92C0-F70B-0B23-98E8D5E69DD0}"/>
                </a:ext>
              </a:extLst>
            </p:cNvPr>
            <p:cNvSpPr>
              <a:spLocks noChangeArrowheads="1"/>
            </p:cNvSpPr>
            <p:nvPr/>
          </p:nvSpPr>
          <p:spPr bwMode="auto">
            <a:xfrm>
              <a:off x="2438400" y="41910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Shipping</a:t>
              </a:r>
            </a:p>
          </p:txBody>
        </p:sp>
        <p:sp>
          <p:nvSpPr>
            <p:cNvPr id="8200" name="Rectangle 6">
              <a:extLst>
                <a:ext uri="{FF2B5EF4-FFF2-40B4-BE49-F238E27FC236}">
                  <a16:creationId xmlns:a16="http://schemas.microsoft.com/office/drawing/2014/main" id="{F41D9F65-30C1-F877-ABC8-3DCFDB1F8F42}"/>
                </a:ext>
              </a:extLst>
            </p:cNvPr>
            <p:cNvSpPr>
              <a:spLocks noChangeArrowheads="1"/>
            </p:cNvSpPr>
            <p:nvPr/>
          </p:nvSpPr>
          <p:spPr bwMode="auto">
            <a:xfrm>
              <a:off x="2438400" y="33528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Inventory</a:t>
              </a:r>
            </a:p>
          </p:txBody>
        </p:sp>
        <p:sp>
          <p:nvSpPr>
            <p:cNvPr id="8201" name="Rectangle 7">
              <a:extLst>
                <a:ext uri="{FF2B5EF4-FFF2-40B4-BE49-F238E27FC236}">
                  <a16:creationId xmlns:a16="http://schemas.microsoft.com/office/drawing/2014/main" id="{F27E1929-776B-D3F6-2C4E-DAE3F6B89B2E}"/>
                </a:ext>
              </a:extLst>
            </p:cNvPr>
            <p:cNvSpPr>
              <a:spLocks noChangeArrowheads="1"/>
            </p:cNvSpPr>
            <p:nvPr/>
          </p:nvSpPr>
          <p:spPr bwMode="auto">
            <a:xfrm>
              <a:off x="2438400" y="24384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Order</a:t>
              </a:r>
            </a:p>
            <a:p>
              <a:pPr algn="ctr" eaLnBrk="1" hangingPunct="1"/>
              <a:r>
                <a:rPr lang="en-US" altLang="en-US" sz="2000" b="1">
                  <a:latin typeface="Calibri" panose="020F0502020204030204" pitchFamily="34" charset="0"/>
                </a:rPr>
                <a:t>System</a:t>
              </a:r>
            </a:p>
          </p:txBody>
        </p:sp>
        <p:sp>
          <p:nvSpPr>
            <p:cNvPr id="8202" name="Rectangle 16">
              <a:extLst>
                <a:ext uri="{FF2B5EF4-FFF2-40B4-BE49-F238E27FC236}">
                  <a16:creationId xmlns:a16="http://schemas.microsoft.com/office/drawing/2014/main" id="{2CFBC6B9-EDCD-50EA-1159-69FDA6F24443}"/>
                </a:ext>
              </a:extLst>
            </p:cNvPr>
            <p:cNvSpPr>
              <a:spLocks noChangeArrowheads="1"/>
            </p:cNvSpPr>
            <p:nvPr/>
          </p:nvSpPr>
          <p:spPr bwMode="auto">
            <a:xfrm>
              <a:off x="6324600" y="3124200"/>
              <a:ext cx="990600" cy="609600"/>
            </a:xfrm>
            <a:prstGeom prst="rect">
              <a:avLst/>
            </a:prstGeom>
            <a:solidFill>
              <a:schemeClr val="accent1"/>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ODS</a:t>
              </a:r>
            </a:p>
          </p:txBody>
        </p:sp>
        <p:sp>
          <p:nvSpPr>
            <p:cNvPr id="8203" name="Oval 18">
              <a:extLst>
                <a:ext uri="{FF2B5EF4-FFF2-40B4-BE49-F238E27FC236}">
                  <a16:creationId xmlns:a16="http://schemas.microsoft.com/office/drawing/2014/main" id="{EB6DC645-3BDE-BC56-13AD-525E1E8244D7}"/>
                </a:ext>
              </a:extLst>
            </p:cNvPr>
            <p:cNvSpPr>
              <a:spLocks noChangeArrowheads="1"/>
            </p:cNvSpPr>
            <p:nvPr/>
          </p:nvSpPr>
          <p:spPr bwMode="auto">
            <a:xfrm>
              <a:off x="4191000" y="2895600"/>
              <a:ext cx="1600200" cy="990600"/>
            </a:xfrm>
            <a:prstGeom prst="ellipse">
              <a:avLst/>
            </a:prstGeom>
            <a:solidFill>
              <a:srgbClr val="CCFFFF"/>
            </a:solidFill>
            <a:ln w="9525">
              <a:solidFill>
                <a:schemeClr val="tx1"/>
              </a:solidFill>
              <a:miter lim="800000"/>
              <a:headEnd/>
              <a:tailEnd/>
            </a:ln>
          </p:spPr>
          <p:txBody>
            <a:bodyPr wrap="none" anchor="ct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Calibri" panose="020F0502020204030204" pitchFamily="34" charset="0"/>
                </a:rPr>
                <a:t>EAI</a:t>
              </a:r>
            </a:p>
          </p:txBody>
        </p:sp>
        <p:sp>
          <p:nvSpPr>
            <p:cNvPr id="8204" name="Line 19">
              <a:extLst>
                <a:ext uri="{FF2B5EF4-FFF2-40B4-BE49-F238E27FC236}">
                  <a16:creationId xmlns:a16="http://schemas.microsoft.com/office/drawing/2014/main" id="{320B92C0-EE4A-453E-F81F-68EFF79E01DC}"/>
                </a:ext>
              </a:extLst>
            </p:cNvPr>
            <p:cNvSpPr>
              <a:spLocks noChangeShapeType="1"/>
            </p:cNvSpPr>
            <p:nvPr/>
          </p:nvSpPr>
          <p:spPr bwMode="auto">
            <a:xfrm>
              <a:off x="4953000" y="2209800"/>
              <a:ext cx="0" cy="685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5" name="Line 20">
              <a:extLst>
                <a:ext uri="{FF2B5EF4-FFF2-40B4-BE49-F238E27FC236}">
                  <a16:creationId xmlns:a16="http://schemas.microsoft.com/office/drawing/2014/main" id="{77119884-93E7-D53B-72BC-6B74520AE1C6}"/>
                </a:ext>
              </a:extLst>
            </p:cNvPr>
            <p:cNvSpPr>
              <a:spLocks noChangeShapeType="1"/>
            </p:cNvSpPr>
            <p:nvPr/>
          </p:nvSpPr>
          <p:spPr bwMode="auto">
            <a:xfrm flipH="1" flipV="1">
              <a:off x="5791200" y="3429000"/>
              <a:ext cx="5334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Line 21">
              <a:extLst>
                <a:ext uri="{FF2B5EF4-FFF2-40B4-BE49-F238E27FC236}">
                  <a16:creationId xmlns:a16="http://schemas.microsoft.com/office/drawing/2014/main" id="{41099D1F-0D76-A1B9-C24D-C746CC3FBFE4}"/>
                </a:ext>
              </a:extLst>
            </p:cNvPr>
            <p:cNvSpPr>
              <a:spLocks noChangeShapeType="1"/>
            </p:cNvSpPr>
            <p:nvPr/>
          </p:nvSpPr>
          <p:spPr bwMode="auto">
            <a:xfrm flipH="1" flipV="1">
              <a:off x="5181600" y="3886200"/>
              <a:ext cx="304800" cy="8382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7" name="Line 23">
              <a:extLst>
                <a:ext uri="{FF2B5EF4-FFF2-40B4-BE49-F238E27FC236}">
                  <a16:creationId xmlns:a16="http://schemas.microsoft.com/office/drawing/2014/main" id="{41E86818-6A2E-0618-C302-B5331629B3A1}"/>
                </a:ext>
              </a:extLst>
            </p:cNvPr>
            <p:cNvSpPr>
              <a:spLocks noChangeShapeType="1"/>
            </p:cNvSpPr>
            <p:nvPr/>
          </p:nvSpPr>
          <p:spPr bwMode="auto">
            <a:xfrm flipH="1">
              <a:off x="3429000" y="3733800"/>
              <a:ext cx="914400" cy="685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8" name="Line 24">
              <a:extLst>
                <a:ext uri="{FF2B5EF4-FFF2-40B4-BE49-F238E27FC236}">
                  <a16:creationId xmlns:a16="http://schemas.microsoft.com/office/drawing/2014/main" id="{42125676-98CA-CEBF-5B60-E069331E7821}"/>
                </a:ext>
              </a:extLst>
            </p:cNvPr>
            <p:cNvSpPr>
              <a:spLocks noChangeShapeType="1"/>
            </p:cNvSpPr>
            <p:nvPr/>
          </p:nvSpPr>
          <p:spPr bwMode="auto">
            <a:xfrm flipH="1">
              <a:off x="3429000" y="3429000"/>
              <a:ext cx="762000" cy="2286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Line 25">
              <a:extLst>
                <a:ext uri="{FF2B5EF4-FFF2-40B4-BE49-F238E27FC236}">
                  <a16:creationId xmlns:a16="http://schemas.microsoft.com/office/drawing/2014/main" id="{B1F9E239-0B0D-5388-FA2B-9DCE1F87E2E7}"/>
                </a:ext>
              </a:extLst>
            </p:cNvPr>
            <p:cNvSpPr>
              <a:spLocks noChangeShapeType="1"/>
            </p:cNvSpPr>
            <p:nvPr/>
          </p:nvSpPr>
          <p:spPr bwMode="auto">
            <a:xfrm flipH="1" flipV="1">
              <a:off x="3352800" y="2743200"/>
              <a:ext cx="990600" cy="3810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196" name="Text Box 26">
            <a:extLst>
              <a:ext uri="{FF2B5EF4-FFF2-40B4-BE49-F238E27FC236}">
                <a16:creationId xmlns:a16="http://schemas.microsoft.com/office/drawing/2014/main" id="{29B8ADB3-C4CA-B4A3-071D-4578A6117688}"/>
              </a:ext>
            </a:extLst>
          </p:cNvPr>
          <p:cNvSpPr txBox="1">
            <a:spLocks noChangeArrowheads="1"/>
          </p:cNvSpPr>
          <p:nvPr/>
        </p:nvSpPr>
        <p:spPr bwMode="auto">
          <a:xfrm>
            <a:off x="3340417" y="5886016"/>
            <a:ext cx="516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Calibri" panose="020F0502020204030204" pitchFamily="34" charset="0"/>
              </a:rPr>
              <a:t>Alternative – employ EAI solution</a:t>
            </a:r>
          </a:p>
        </p:txBody>
      </p:sp>
      <p:sp>
        <p:nvSpPr>
          <p:cNvPr id="2" name="Slide Number Placeholder 1">
            <a:extLst>
              <a:ext uri="{FF2B5EF4-FFF2-40B4-BE49-F238E27FC236}">
                <a16:creationId xmlns:a16="http://schemas.microsoft.com/office/drawing/2014/main" id="{C6B94D50-B099-A962-EB1C-6AB670B324C4}"/>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Rectangle 2">
            <a:extLst>
              <a:ext uri="{FF2B5EF4-FFF2-40B4-BE49-F238E27FC236}">
                <a16:creationId xmlns:a16="http://schemas.microsoft.com/office/drawing/2014/main" id="{D73DC48C-673B-B869-D8E5-EC4A9A9F245A}"/>
              </a:ext>
            </a:extLst>
          </p:cNvPr>
          <p:cNvSpPr txBox="1">
            <a:spLocks noChangeArrowheads="1"/>
          </p:cNvSpPr>
          <p:nvPr/>
        </p:nvSpPr>
        <p:spPr>
          <a:xfrm>
            <a:off x="427383" y="-8319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altLang="en-US"/>
              <a:t>Example </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1DDCD0B-8D5C-8A19-EBC6-79172B6DD31F}"/>
              </a:ext>
            </a:extLst>
          </p:cNvPr>
          <p:cNvSpPr>
            <a:spLocks noGrp="1" noChangeArrowheads="1"/>
          </p:cNvSpPr>
          <p:nvPr>
            <p:ph type="title"/>
          </p:nvPr>
        </p:nvSpPr>
        <p:spPr/>
        <p:txBody>
          <a:bodyPr/>
          <a:lstStyle/>
          <a:p>
            <a:pPr eaLnBrk="1" hangingPunct="1"/>
            <a:r>
              <a:rPr lang="en-US" altLang="en-US" b="1"/>
              <a:t>Advantages of EAI</a:t>
            </a:r>
          </a:p>
        </p:txBody>
      </p:sp>
      <p:sp>
        <p:nvSpPr>
          <p:cNvPr id="9219" name="Rectangle 3">
            <a:extLst>
              <a:ext uri="{FF2B5EF4-FFF2-40B4-BE49-F238E27FC236}">
                <a16:creationId xmlns:a16="http://schemas.microsoft.com/office/drawing/2014/main" id="{875BC4B0-40F5-8089-BC17-594A0DACA43A}"/>
              </a:ext>
            </a:extLst>
          </p:cNvPr>
          <p:cNvSpPr>
            <a:spLocks noGrp="1" noChangeArrowheads="1"/>
          </p:cNvSpPr>
          <p:nvPr>
            <p:ph type="body" idx="1"/>
          </p:nvPr>
        </p:nvSpPr>
        <p:spPr/>
        <p:txBody>
          <a:bodyPr/>
          <a:lstStyle/>
          <a:p>
            <a:pPr eaLnBrk="1" hangingPunct="1"/>
            <a:r>
              <a:rPr lang="en-US" altLang="en-US"/>
              <a:t>Cost effectiveness</a:t>
            </a:r>
          </a:p>
          <a:p>
            <a:pPr eaLnBrk="1" hangingPunct="1"/>
            <a:r>
              <a:rPr lang="en-US" altLang="en-US"/>
              <a:t>Time to market</a:t>
            </a:r>
          </a:p>
          <a:p>
            <a:pPr eaLnBrk="1" hangingPunct="1"/>
            <a:r>
              <a:rPr lang="en-US" altLang="en-US"/>
              <a:t>Scalability</a:t>
            </a:r>
          </a:p>
          <a:p>
            <a:pPr eaLnBrk="1" hangingPunct="1"/>
            <a:r>
              <a:rPr lang="en-US" altLang="en-US"/>
              <a:t>Ability to deal with complex environments</a:t>
            </a:r>
          </a:p>
        </p:txBody>
      </p:sp>
      <p:sp>
        <p:nvSpPr>
          <p:cNvPr id="2" name="Slide Number Placeholder 1">
            <a:extLst>
              <a:ext uri="{FF2B5EF4-FFF2-40B4-BE49-F238E27FC236}">
                <a16:creationId xmlns:a16="http://schemas.microsoft.com/office/drawing/2014/main" id="{96B1B1AE-3036-951F-59FD-204F5B3EA70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3872</Words>
  <Application>Microsoft Office PowerPoint</Application>
  <PresentationFormat>Widescreen</PresentationFormat>
  <Paragraphs>612</Paragraphs>
  <Slides>57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Candara</vt:lpstr>
      <vt:lpstr>Office Theme</vt:lpstr>
      <vt:lpstr>Enterprise Application Architecture (EAI)</vt:lpstr>
      <vt:lpstr>Outline</vt:lpstr>
      <vt:lpstr>Introduction</vt:lpstr>
      <vt:lpstr>Enterprise Application Integration (EAI)</vt:lpstr>
      <vt:lpstr>Enterprise Application Integration (EAI)</vt:lpstr>
      <vt:lpstr>Enterprise Application Integration (EAI)</vt:lpstr>
      <vt:lpstr>Example </vt:lpstr>
      <vt:lpstr>PowerPoint Presentation</vt:lpstr>
      <vt:lpstr>Advantages of EAI</vt:lpstr>
      <vt:lpstr>EAI Components</vt:lpstr>
      <vt:lpstr>EAI Components  …. Cont…</vt:lpstr>
      <vt:lpstr>EAI Components …… Cont….</vt:lpstr>
      <vt:lpstr>EAI - Components</vt:lpstr>
      <vt:lpstr>EAI - Components</vt:lpstr>
      <vt:lpstr>Typical EAI system</vt:lpstr>
      <vt:lpstr>Message Brokers</vt:lpstr>
      <vt:lpstr>Old message-based interoperability</vt:lpstr>
      <vt:lpstr>Message Brokers</vt:lpstr>
      <vt:lpstr>Difference</vt:lpstr>
      <vt:lpstr>Routing logic</vt:lpstr>
      <vt:lpstr>What is EA?</vt:lpstr>
      <vt:lpstr>Architectures</vt:lpstr>
      <vt:lpstr>Multi-tier Architectures</vt:lpstr>
      <vt:lpstr>Multi-tier Architectures</vt:lpstr>
      <vt:lpstr>Middleware I</vt:lpstr>
      <vt:lpstr>Middleware II</vt:lpstr>
      <vt:lpstr>Middleware III</vt:lpstr>
      <vt:lpstr>Importance of EAI</vt:lpstr>
      <vt:lpstr>PowerPoint Presentation</vt:lpstr>
      <vt:lpstr>PowerPoint Presentation</vt:lpstr>
      <vt:lpstr>Example: a simple supply chain</vt:lpstr>
      <vt:lpstr>EAI benefits:</vt:lpstr>
      <vt:lpstr>Categories</vt:lpstr>
      <vt:lpstr>Categories</vt:lpstr>
      <vt:lpstr>Application Integration Tools</vt:lpstr>
      <vt:lpstr>The Future</vt:lpstr>
      <vt:lpstr>Conclusion</vt:lpstr>
      <vt:lpstr>Workflow Management Systems</vt:lpstr>
      <vt:lpstr>Why WfMS</vt:lpstr>
      <vt:lpstr>WfMS Standards</vt:lpstr>
      <vt:lpstr>What is a WfMS</vt:lpstr>
      <vt:lpstr>The parts of a WfMS</vt:lpstr>
      <vt:lpstr>The parts of a WfMS</vt:lpstr>
      <vt:lpstr>The Workflow definition</vt:lpstr>
      <vt:lpstr>The Workflow engine</vt:lpstr>
      <vt:lpstr>The Workflow engine (2)</vt:lpstr>
      <vt:lpstr>Monitoring Tools</vt:lpstr>
      <vt:lpstr>User Interface</vt:lpstr>
      <vt:lpstr>Workflow Architectures</vt:lpstr>
      <vt:lpstr>WfMS Requirements</vt:lpstr>
      <vt:lpstr>WfMS and other Middleware</vt:lpstr>
      <vt:lpstr>WfMS and other Middleware (2)</vt:lpstr>
      <vt:lpstr>WfM and the Web</vt:lpstr>
      <vt:lpstr>Web Service Integration</vt:lpstr>
      <vt:lpstr>Advantages of WfMS</vt:lpstr>
      <vt:lpstr>Disadvantages of WfMS</vt:lpstr>
      <vt:lpstr>WfMS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192</cp:revision>
  <cp:lastPrinted>2021-10-18T07:27:50Z</cp:lastPrinted>
  <dcterms:created xsi:type="dcterms:W3CDTF">2021-10-12T10:09:12Z</dcterms:created>
  <dcterms:modified xsi:type="dcterms:W3CDTF">2023-03-09T04:45:27Z</dcterms:modified>
</cp:coreProperties>
</file>