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53" r:id="rId3"/>
    <p:sldId id="354" r:id="rId4"/>
    <p:sldId id="362" r:id="rId5"/>
    <p:sldId id="355" r:id="rId6"/>
    <p:sldId id="356" r:id="rId7"/>
    <p:sldId id="357" r:id="rId8"/>
    <p:sldId id="358" r:id="rId9"/>
    <p:sldId id="364" r:id="rId10"/>
    <p:sldId id="365" r:id="rId11"/>
    <p:sldId id="359" r:id="rId12"/>
    <p:sldId id="360" r:id="rId13"/>
    <p:sldId id="363" r:id="rId14"/>
    <p:sldId id="361" r:id="rId15"/>
    <p:sldId id="370" r:id="rId16"/>
    <p:sldId id="371" r:id="rId17"/>
    <p:sldId id="372" r:id="rId18"/>
    <p:sldId id="373" r:id="rId19"/>
    <p:sldId id="366" r:id="rId20"/>
    <p:sldId id="367" r:id="rId21"/>
    <p:sldId id="368" r:id="rId22"/>
    <p:sldId id="3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Enterprise Resource Planning (ERP) </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Management</a:t>
            </a:r>
          </a:p>
        </p:txBody>
      </p:sp>
      <p:sp>
        <p:nvSpPr>
          <p:cNvPr id="3" name="Content Placeholder 2"/>
          <p:cNvSpPr>
            <a:spLocks noGrp="1"/>
          </p:cNvSpPr>
          <p:nvPr>
            <p:ph idx="1"/>
          </p:nvPr>
        </p:nvSpPr>
        <p:spPr/>
        <p:txBody>
          <a:bodyPr/>
          <a:lstStyle/>
          <a:p>
            <a:r>
              <a:rPr lang="en-US" dirty="0"/>
              <a:t>Business process management (BPM) can be thought of as an intentional effort to plan, document, implement, and distribute an organization’s business processes with the support of information technology.</a:t>
            </a:r>
          </a:p>
          <a:p>
            <a:r>
              <a:rPr lang="en-US" dirty="0" smtClean="0"/>
              <a:t>BPM </a:t>
            </a:r>
            <a:r>
              <a:rPr lang="en-US" dirty="0"/>
              <a:t>is more than just automating some simple steps.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910259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1261-2730-F7BE-B1A3-18FEDBDE942B}"/>
              </a:ext>
            </a:extLst>
          </p:cNvPr>
          <p:cNvSpPr>
            <a:spLocks noGrp="1"/>
          </p:cNvSpPr>
          <p:nvPr>
            <p:ph type="title"/>
          </p:nvPr>
        </p:nvSpPr>
        <p:spPr/>
        <p:txBody>
          <a:bodyPr/>
          <a:lstStyle/>
          <a:p>
            <a:r>
              <a:rPr lang="en-US" dirty="0"/>
              <a:t>Evolution of ERP Systems</a:t>
            </a:r>
          </a:p>
        </p:txBody>
      </p:sp>
      <p:sp>
        <p:nvSpPr>
          <p:cNvPr id="3" name="Content Placeholder 2">
            <a:extLst>
              <a:ext uri="{FF2B5EF4-FFF2-40B4-BE49-F238E27FC236}">
                <a16:creationId xmlns:a16="http://schemas.microsoft.com/office/drawing/2014/main" id="{AA44736D-F8E2-8642-E245-BCE9A4B9790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A9088F8-2AA8-3EBC-0660-BCC1D1300EB2}"/>
              </a:ext>
            </a:extLst>
          </p:cNvPr>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2050" name="Picture 2" descr="Evolution of ERP">
            <a:extLst>
              <a:ext uri="{FF2B5EF4-FFF2-40B4-BE49-F238E27FC236}">
                <a16:creationId xmlns:a16="http://schemas.microsoft.com/office/drawing/2014/main" id="{0DA8D943-9823-03CC-01F5-083C850126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6150" y="0"/>
            <a:ext cx="27447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volution of ERP system">
            <a:extLst>
              <a:ext uri="{FF2B5EF4-FFF2-40B4-BE49-F238E27FC236}">
                <a16:creationId xmlns:a16="http://schemas.microsoft.com/office/drawing/2014/main" id="{D290E7B9-1AF8-A94D-C932-EF6D599B0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486" y="1481252"/>
            <a:ext cx="68580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13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1148-1F0B-A20D-562B-FC28AEB9CD65}"/>
              </a:ext>
            </a:extLst>
          </p:cNvPr>
          <p:cNvSpPr>
            <a:spLocks noGrp="1"/>
          </p:cNvSpPr>
          <p:nvPr>
            <p:ph type="title"/>
          </p:nvPr>
        </p:nvSpPr>
        <p:spPr/>
        <p:txBody>
          <a:bodyPr/>
          <a:lstStyle/>
          <a:p>
            <a:r>
              <a:rPr lang="en-US" dirty="0"/>
              <a:t>ERP Modules</a:t>
            </a:r>
          </a:p>
        </p:txBody>
      </p:sp>
      <p:sp>
        <p:nvSpPr>
          <p:cNvPr id="3" name="Content Placeholder 2">
            <a:extLst>
              <a:ext uri="{FF2B5EF4-FFF2-40B4-BE49-F238E27FC236}">
                <a16:creationId xmlns:a16="http://schemas.microsoft.com/office/drawing/2014/main" id="{E0B05F5B-0B1A-5DC8-5042-54C7B0A6D2C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27B6D66-6E0A-B291-9E67-E545E58326BA}"/>
              </a:ext>
            </a:extLst>
          </p:cNvPr>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3074" name="Picture 2" descr="13 ERP Modules and Their Features">
            <a:extLst>
              <a:ext uri="{FF2B5EF4-FFF2-40B4-BE49-F238E27FC236}">
                <a16:creationId xmlns:a16="http://schemas.microsoft.com/office/drawing/2014/main" id="{6BB80E82-B6BF-3339-24F1-518A23B52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317" y="899506"/>
            <a:ext cx="6172200"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53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Components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5" name="Picture 8" descr="haa83019_b0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073" y="881250"/>
            <a:ext cx="8305800" cy="556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16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670D-B423-4C53-568F-D4760F3807D7}"/>
              </a:ext>
            </a:extLst>
          </p:cNvPr>
          <p:cNvSpPr>
            <a:spLocks noGrp="1"/>
          </p:cNvSpPr>
          <p:nvPr>
            <p:ph type="title"/>
          </p:nvPr>
        </p:nvSpPr>
        <p:spPr/>
        <p:txBody>
          <a:bodyPr/>
          <a:lstStyle/>
          <a:p>
            <a:r>
              <a:rPr lang="en-US" dirty="0"/>
              <a:t>The Technical of ERP Systems</a:t>
            </a:r>
          </a:p>
        </p:txBody>
      </p:sp>
      <p:sp>
        <p:nvSpPr>
          <p:cNvPr id="3" name="Content Placeholder 2">
            <a:extLst>
              <a:ext uri="{FF2B5EF4-FFF2-40B4-BE49-F238E27FC236}">
                <a16:creationId xmlns:a16="http://schemas.microsoft.com/office/drawing/2014/main" id="{67966C1E-BB66-DDAC-7E2F-7314D4466B4F}"/>
              </a:ext>
            </a:extLst>
          </p:cNvPr>
          <p:cNvSpPr>
            <a:spLocks noGrp="1"/>
          </p:cNvSpPr>
          <p:nvPr>
            <p:ph idx="1"/>
          </p:nvPr>
        </p:nvSpPr>
        <p:spPr>
          <a:xfrm>
            <a:off x="347526" y="995248"/>
            <a:ext cx="7777365" cy="5470681"/>
          </a:xfrm>
        </p:spPr>
        <p:txBody>
          <a:bodyPr>
            <a:normAutofit fontScale="92500" lnSpcReduction="10000"/>
          </a:bodyPr>
          <a:lstStyle/>
          <a:p>
            <a:r>
              <a:rPr lang="en-US" dirty="0"/>
              <a:t>The singular interface ties everything together to provide a seamless user experience as users go between the different business processes. </a:t>
            </a:r>
          </a:p>
          <a:p>
            <a:r>
              <a:rPr lang="en-US" dirty="0"/>
              <a:t>ERP has several layers that work together. </a:t>
            </a:r>
          </a:p>
          <a:p>
            <a:r>
              <a:rPr lang="en-US" dirty="0"/>
              <a:t>One of the main technical layers of an ERP system is the database. </a:t>
            </a:r>
          </a:p>
          <a:p>
            <a:r>
              <a:rPr lang="en-US" dirty="0"/>
              <a:t>The database is where all of a companies data about customers, accounting, inventory, and more, will be stored. </a:t>
            </a:r>
          </a:p>
          <a:p>
            <a:r>
              <a:rPr lang="en-US" dirty="0"/>
              <a:t>The program layer will house the intelligence or brain of the ERP software, it contains all the rules and logistics of the ERP</a:t>
            </a:r>
          </a:p>
          <a:p>
            <a:r>
              <a:rPr lang="en-US" dirty="0"/>
              <a:t>The final layer is the API which is the way your ERP will communicate with other software.</a:t>
            </a:r>
          </a:p>
        </p:txBody>
      </p:sp>
      <p:sp>
        <p:nvSpPr>
          <p:cNvPr id="4" name="Slide Number Placeholder 3">
            <a:extLst>
              <a:ext uri="{FF2B5EF4-FFF2-40B4-BE49-F238E27FC236}">
                <a16:creationId xmlns:a16="http://schemas.microsoft.com/office/drawing/2014/main" id="{098004EF-A8C6-8C17-20CD-138EA8BF9647}"/>
              </a:ext>
            </a:extLst>
          </p:cNvPr>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4098" name="Picture 2" descr="basic erp software structure ">
            <a:extLst>
              <a:ext uri="{FF2B5EF4-FFF2-40B4-BE49-F238E27FC236}">
                <a16:creationId xmlns:a16="http://schemas.microsoft.com/office/drawing/2014/main" id="{8C4D2A8E-9B9B-9E79-DF74-7DDA3655F7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00" r="5548"/>
          <a:stretch/>
        </p:blipFill>
        <p:spPr bwMode="auto">
          <a:xfrm>
            <a:off x="8124891" y="1318449"/>
            <a:ext cx="4012744"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06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Benefits of ERP Systems</a:t>
            </a:r>
          </a:p>
        </p:txBody>
      </p:sp>
      <p:sp>
        <p:nvSpPr>
          <p:cNvPr id="3" name="Content Placeholder 2"/>
          <p:cNvSpPr>
            <a:spLocks noGrp="1"/>
          </p:cNvSpPr>
          <p:nvPr>
            <p:ph idx="1"/>
          </p:nvPr>
        </p:nvSpPr>
        <p:spPr/>
        <p:txBody>
          <a:bodyPr numCol="2">
            <a:normAutofit/>
          </a:bodyPr>
          <a:lstStyle/>
          <a:p>
            <a:pPr marL="514350" indent="-514350">
              <a:lnSpc>
                <a:spcPct val="150000"/>
              </a:lnSpc>
              <a:buFont typeface="+mj-lt"/>
              <a:buAutoNum type="arabicPeriod"/>
            </a:pPr>
            <a:r>
              <a:rPr lang="en-US" dirty="0" smtClean="0"/>
              <a:t>Cost savings</a:t>
            </a:r>
            <a:endParaRPr lang="en-US" dirty="0"/>
          </a:p>
          <a:p>
            <a:pPr marL="514350" indent="-514350">
              <a:lnSpc>
                <a:spcPct val="150000"/>
              </a:lnSpc>
              <a:buFont typeface="+mj-lt"/>
              <a:buAutoNum type="arabicPeriod"/>
            </a:pPr>
            <a:r>
              <a:rPr lang="en-US" dirty="0" smtClean="0"/>
              <a:t>Workflow visibility</a:t>
            </a:r>
          </a:p>
          <a:p>
            <a:pPr marL="514350" indent="-514350">
              <a:lnSpc>
                <a:spcPct val="150000"/>
              </a:lnSpc>
              <a:buFont typeface="+mj-lt"/>
              <a:buAutoNum type="arabicPeriod"/>
            </a:pPr>
            <a:r>
              <a:rPr lang="en-US" dirty="0" smtClean="0"/>
              <a:t>Reporting/analytics</a:t>
            </a:r>
          </a:p>
          <a:p>
            <a:pPr marL="514350" indent="-514350">
              <a:lnSpc>
                <a:spcPct val="150000"/>
              </a:lnSpc>
              <a:buFont typeface="+mj-lt"/>
              <a:buAutoNum type="arabicPeriod"/>
            </a:pPr>
            <a:r>
              <a:rPr lang="en-US" dirty="0" smtClean="0"/>
              <a:t>Business insights/intelligence</a:t>
            </a:r>
          </a:p>
          <a:p>
            <a:pPr marL="514350" indent="-514350">
              <a:lnSpc>
                <a:spcPct val="150000"/>
              </a:lnSpc>
              <a:buFont typeface="+mj-lt"/>
              <a:buAutoNum type="arabicPeriod"/>
            </a:pPr>
            <a:r>
              <a:rPr lang="en-US" dirty="0" smtClean="0"/>
              <a:t>Regulatory </a:t>
            </a:r>
            <a:r>
              <a:rPr lang="en-US" dirty="0"/>
              <a:t>compliance &amp; data </a:t>
            </a:r>
            <a:r>
              <a:rPr lang="en-US" dirty="0" smtClean="0"/>
              <a:t>security</a:t>
            </a:r>
            <a:endParaRPr lang="en-US" dirty="0"/>
          </a:p>
          <a:p>
            <a:pPr marL="514350" indent="-514350">
              <a:lnSpc>
                <a:spcPct val="150000"/>
              </a:lnSpc>
              <a:buFont typeface="+mj-lt"/>
              <a:buAutoNum type="arabicPeriod"/>
            </a:pPr>
            <a:r>
              <a:rPr lang="en-US" dirty="0" smtClean="0"/>
              <a:t>Risk management</a:t>
            </a:r>
          </a:p>
          <a:p>
            <a:pPr marL="514350" indent="-514350">
              <a:lnSpc>
                <a:spcPct val="150000"/>
              </a:lnSpc>
              <a:buFont typeface="+mj-lt"/>
              <a:buAutoNum type="arabicPeriod"/>
            </a:pPr>
            <a:r>
              <a:rPr lang="en-US" dirty="0" smtClean="0"/>
              <a:t>Data security</a:t>
            </a:r>
            <a:endParaRPr lang="en-US" dirty="0"/>
          </a:p>
          <a:p>
            <a:pPr marL="514350" indent="-514350">
              <a:lnSpc>
                <a:spcPct val="150000"/>
              </a:lnSpc>
              <a:buFont typeface="+mj-lt"/>
              <a:buAutoNum type="arabicPeriod"/>
            </a:pPr>
            <a:r>
              <a:rPr lang="en-US" dirty="0" smtClean="0"/>
              <a:t>Collaboration</a:t>
            </a:r>
            <a:endParaRPr lang="en-US" dirty="0"/>
          </a:p>
          <a:p>
            <a:pPr marL="514350" indent="-514350">
              <a:lnSpc>
                <a:spcPct val="150000"/>
              </a:lnSpc>
              <a:buFont typeface="+mj-lt"/>
              <a:buAutoNum type="arabicPeriod"/>
            </a:pPr>
            <a:r>
              <a:rPr lang="en-US" dirty="0" smtClean="0"/>
              <a:t>Scalability</a:t>
            </a:r>
            <a:endParaRPr lang="en-US" dirty="0"/>
          </a:p>
          <a:p>
            <a:pPr marL="514350" indent="-514350">
              <a:lnSpc>
                <a:spcPct val="150000"/>
              </a:lnSpc>
              <a:buFont typeface="+mj-lt"/>
              <a:buAutoNum type="arabicPeriod"/>
            </a:pPr>
            <a:r>
              <a:rPr lang="en-US" dirty="0" smtClean="0"/>
              <a:t>Flexibility</a:t>
            </a:r>
            <a:endParaRPr lang="en-US" dirty="0"/>
          </a:p>
          <a:p>
            <a:pPr marL="514350" indent="-514350">
              <a:lnSpc>
                <a:spcPct val="150000"/>
              </a:lnSpc>
              <a:buFont typeface="+mj-lt"/>
              <a:buAutoNum type="arabicPeriod"/>
            </a:pPr>
            <a:r>
              <a:rPr lang="en-US" dirty="0" smtClean="0"/>
              <a:t>Customization</a:t>
            </a:r>
            <a:endParaRPr lang="en-US" dirty="0"/>
          </a:p>
          <a:p>
            <a:pPr marL="514350" indent="-514350">
              <a:lnSpc>
                <a:spcPct val="150000"/>
              </a:lnSpc>
              <a:buFont typeface="+mj-lt"/>
              <a:buAutoNum type="arabicPeriod"/>
            </a:pPr>
            <a:r>
              <a:rPr lang="en-US" dirty="0" smtClean="0"/>
              <a:t>Customer </a:t>
            </a:r>
            <a:r>
              <a:rPr lang="en-US" dirty="0"/>
              <a:t>&amp; partner </a:t>
            </a:r>
            <a:r>
              <a:rPr lang="en-US" dirty="0" smtClean="0"/>
              <a:t>management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689862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Key Features of ERP Systems</a:t>
            </a:r>
          </a:p>
        </p:txBody>
      </p:sp>
      <p:sp>
        <p:nvSpPr>
          <p:cNvPr id="3" name="Content Placeholder 2"/>
          <p:cNvSpPr>
            <a:spLocks noGrp="1"/>
          </p:cNvSpPr>
          <p:nvPr>
            <p:ph idx="1"/>
          </p:nvPr>
        </p:nvSpPr>
        <p:spPr/>
        <p:txBody>
          <a:bodyPr>
            <a:normAutofit/>
          </a:bodyPr>
          <a:lstStyle/>
          <a:p>
            <a:pPr marL="514350" indent="-514350">
              <a:lnSpc>
                <a:spcPct val="150000"/>
              </a:lnSpc>
              <a:buFont typeface="+mj-lt"/>
              <a:buAutoNum type="arabicPeriod"/>
            </a:pPr>
            <a:r>
              <a:rPr lang="en-US" dirty="0" smtClean="0"/>
              <a:t>Common database</a:t>
            </a:r>
            <a:endParaRPr lang="en-US" dirty="0"/>
          </a:p>
          <a:p>
            <a:pPr marL="514350" indent="-514350">
              <a:lnSpc>
                <a:spcPct val="150000"/>
              </a:lnSpc>
              <a:buFont typeface="+mj-lt"/>
              <a:buAutoNum type="arabicPeriod"/>
            </a:pPr>
            <a:r>
              <a:rPr lang="en-US" dirty="0" smtClean="0"/>
              <a:t>Consistent UX/UI</a:t>
            </a:r>
            <a:endParaRPr lang="en-US" dirty="0"/>
          </a:p>
          <a:p>
            <a:pPr marL="514350" indent="-514350">
              <a:lnSpc>
                <a:spcPct val="150000"/>
              </a:lnSpc>
              <a:buFont typeface="+mj-lt"/>
              <a:buAutoNum type="arabicPeriod"/>
            </a:pPr>
            <a:r>
              <a:rPr lang="en-US" dirty="0" smtClean="0"/>
              <a:t>Business </a:t>
            </a:r>
            <a:r>
              <a:rPr lang="en-US" dirty="0"/>
              <a:t>process </a:t>
            </a:r>
            <a:r>
              <a:rPr lang="en-US" dirty="0" smtClean="0"/>
              <a:t>integration</a:t>
            </a:r>
            <a:endParaRPr lang="en-US" dirty="0"/>
          </a:p>
          <a:p>
            <a:pPr marL="514350" indent="-514350">
              <a:lnSpc>
                <a:spcPct val="150000"/>
              </a:lnSpc>
              <a:buFont typeface="+mj-lt"/>
              <a:buAutoNum type="arabicPeriod"/>
            </a:pPr>
            <a:r>
              <a:rPr lang="en-US" dirty="0" smtClean="0"/>
              <a:t>Automation</a:t>
            </a:r>
            <a:endParaRPr lang="en-US" dirty="0"/>
          </a:p>
          <a:p>
            <a:pPr marL="514350" indent="-514350">
              <a:lnSpc>
                <a:spcPct val="150000"/>
              </a:lnSpc>
              <a:buFont typeface="+mj-lt"/>
              <a:buAutoNum type="arabicPeriod"/>
            </a:pPr>
            <a:r>
              <a:rPr lang="en-US" dirty="0" smtClean="0"/>
              <a:t>Data analysis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02376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ERP Deployment Models</a:t>
            </a:r>
          </a:p>
        </p:txBody>
      </p:sp>
      <p:sp>
        <p:nvSpPr>
          <p:cNvPr id="3" name="Content Placeholder 2"/>
          <p:cNvSpPr>
            <a:spLocks noGrp="1"/>
          </p:cNvSpPr>
          <p:nvPr>
            <p:ph idx="1"/>
          </p:nvPr>
        </p:nvSpPr>
        <p:spPr/>
        <p:txBody>
          <a:bodyPr/>
          <a:lstStyle/>
          <a:p>
            <a:r>
              <a:rPr lang="en-US" dirty="0"/>
              <a:t>On-premises </a:t>
            </a:r>
            <a:r>
              <a:rPr lang="en-US" dirty="0" smtClean="0"/>
              <a:t>ERP</a:t>
            </a:r>
          </a:p>
          <a:p>
            <a:r>
              <a:rPr lang="en-US" dirty="0"/>
              <a:t>Cloud-based </a:t>
            </a:r>
            <a:r>
              <a:rPr lang="en-US" dirty="0" smtClean="0"/>
              <a:t>ERP</a:t>
            </a:r>
          </a:p>
          <a:p>
            <a:r>
              <a:rPr lang="en-US" dirty="0"/>
              <a:t>Hybrid </a:t>
            </a:r>
            <a:r>
              <a:rPr lang="en-US" dirty="0" smtClean="0"/>
              <a:t>ERP</a:t>
            </a:r>
          </a:p>
          <a:p>
            <a:r>
              <a:rPr lang="en-US" dirty="0"/>
              <a:t>Open-source ERP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41615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1026" name="Picture 2" descr="erp implementation st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217" y="-140622"/>
            <a:ext cx="10880599" cy="699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429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t>
            </a:r>
            <a:r>
              <a:rPr lang="en-US" dirty="0" smtClean="0"/>
              <a:t>ERP </a:t>
            </a:r>
            <a:r>
              <a:rPr lang="en-US" dirty="0"/>
              <a:t>integration?</a:t>
            </a:r>
          </a:p>
        </p:txBody>
      </p:sp>
      <p:sp>
        <p:nvSpPr>
          <p:cNvPr id="3" name="Content Placeholder 2"/>
          <p:cNvSpPr>
            <a:spLocks noGrp="1"/>
          </p:cNvSpPr>
          <p:nvPr>
            <p:ph idx="1"/>
          </p:nvPr>
        </p:nvSpPr>
        <p:spPr>
          <a:xfrm>
            <a:off x="347527" y="995248"/>
            <a:ext cx="7148744" cy="5470681"/>
          </a:xfrm>
        </p:spPr>
        <p:txBody>
          <a:bodyPr/>
          <a:lstStyle/>
          <a:p>
            <a:r>
              <a:rPr lang="en-US" dirty="0"/>
              <a:t>An ERP integration is the method of connecting your ERP software with other systems. </a:t>
            </a:r>
            <a:endParaRPr lang="en-US" dirty="0" smtClean="0"/>
          </a:p>
          <a:p>
            <a:r>
              <a:rPr lang="en-US" dirty="0" smtClean="0"/>
              <a:t>The </a:t>
            </a:r>
            <a:r>
              <a:rPr lang="en-US" dirty="0"/>
              <a:t>integration allows for the flow of information between your systems.</a:t>
            </a:r>
          </a:p>
          <a:p>
            <a:r>
              <a:rPr lang="en-US" dirty="0" smtClean="0"/>
              <a:t>It’s </a:t>
            </a:r>
            <a:r>
              <a:rPr lang="en-US" dirty="0"/>
              <a:t>a way of automating business processes and improving productivity across the enterprise.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5" name="Picture 4"/>
          <p:cNvPicPr>
            <a:picLocks noChangeAspect="1"/>
          </p:cNvPicPr>
          <p:nvPr/>
        </p:nvPicPr>
        <p:blipFill rotWithShape="1">
          <a:blip r:embed="rId2"/>
          <a:srcRect l="18876" t="3285" r="19474" b="2373"/>
          <a:stretch/>
        </p:blipFill>
        <p:spPr>
          <a:xfrm>
            <a:off x="7496270" y="1444588"/>
            <a:ext cx="4578853" cy="4572000"/>
          </a:xfrm>
          <a:prstGeom prst="rect">
            <a:avLst/>
          </a:prstGeom>
        </p:spPr>
      </p:pic>
    </p:spTree>
    <p:extLst>
      <p:ext uri="{BB962C8B-B14F-4D97-AF65-F5344CB8AC3E}">
        <p14:creationId xmlns:p14="http://schemas.microsoft.com/office/powerpoint/2010/main" val="160536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a:t>What is ERP</a:t>
            </a:r>
            <a:r>
              <a:rPr lang="en-US" dirty="0" smtClean="0"/>
              <a:t>?</a:t>
            </a:r>
          </a:p>
          <a:p>
            <a:pPr>
              <a:lnSpc>
                <a:spcPct val="100000"/>
              </a:lnSpc>
            </a:pPr>
            <a:r>
              <a:rPr lang="en-US" dirty="0"/>
              <a:t>ERP </a:t>
            </a:r>
            <a:r>
              <a:rPr lang="en-US" dirty="0" smtClean="0"/>
              <a:t>Essentials</a:t>
            </a:r>
          </a:p>
          <a:p>
            <a:pPr>
              <a:lnSpc>
                <a:spcPct val="100000"/>
              </a:lnSpc>
            </a:pPr>
            <a:r>
              <a:rPr lang="en-US" dirty="0"/>
              <a:t>ERP </a:t>
            </a:r>
            <a:r>
              <a:rPr lang="en-US" dirty="0" smtClean="0"/>
              <a:t>Modules</a:t>
            </a:r>
          </a:p>
          <a:p>
            <a:pPr>
              <a:lnSpc>
                <a:spcPct val="100000"/>
              </a:lnSpc>
            </a:pPr>
            <a:r>
              <a:rPr lang="en-US" dirty="0"/>
              <a:t>Business </a:t>
            </a:r>
            <a:r>
              <a:rPr lang="en-US" dirty="0" smtClean="0"/>
              <a:t>Processes</a:t>
            </a:r>
          </a:p>
          <a:p>
            <a:pPr>
              <a:lnSpc>
                <a:spcPct val="100000"/>
              </a:lnSpc>
            </a:pPr>
            <a:r>
              <a:rPr lang="en-US" dirty="0"/>
              <a:t>Benefits </a:t>
            </a:r>
            <a:r>
              <a:rPr lang="en-US" dirty="0" smtClean="0"/>
              <a:t>and Features of </a:t>
            </a:r>
            <a:r>
              <a:rPr lang="en-US" dirty="0"/>
              <a:t>ERP </a:t>
            </a:r>
            <a:r>
              <a:rPr lang="en-US" dirty="0" smtClean="0"/>
              <a:t>Systems</a:t>
            </a:r>
          </a:p>
          <a:p>
            <a:pPr>
              <a:lnSpc>
                <a:spcPct val="100000"/>
              </a:lnSpc>
            </a:pPr>
            <a:r>
              <a:rPr lang="en-US" dirty="0"/>
              <a:t>ERP integration</a:t>
            </a:r>
            <a:endParaRPr lang="en-US" dirty="0" smtClean="0"/>
          </a:p>
          <a:p>
            <a:pPr>
              <a:lnSpc>
                <a:spcPct val="100000"/>
              </a:lnSpc>
            </a:pPr>
            <a:endParaRPr lang="en-US" dirty="0" smtClean="0"/>
          </a:p>
          <a:p>
            <a:pPr>
              <a:lnSpc>
                <a:spcPct val="100000"/>
              </a:lnSpc>
            </a:pPr>
            <a:endParaRPr lang="en-US" dirty="0" smtClean="0"/>
          </a:p>
          <a:p>
            <a:pPr>
              <a:lnSpc>
                <a:spcPct val="1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Integration Methods</a:t>
            </a:r>
            <a:endParaRPr lang="en-US" dirty="0"/>
          </a:p>
        </p:txBody>
      </p:sp>
      <p:sp>
        <p:nvSpPr>
          <p:cNvPr id="3" name="Content Placeholder 2"/>
          <p:cNvSpPr>
            <a:spLocks noGrp="1"/>
          </p:cNvSpPr>
          <p:nvPr>
            <p:ph idx="1"/>
          </p:nvPr>
        </p:nvSpPr>
        <p:spPr/>
        <p:txBody>
          <a:bodyPr>
            <a:normAutofit/>
          </a:bodyPr>
          <a:lstStyle/>
          <a:p>
            <a:r>
              <a:rPr lang="en-US" dirty="0"/>
              <a:t>The most common integration methods include: </a:t>
            </a:r>
          </a:p>
          <a:p>
            <a:pPr lvl="1"/>
            <a:r>
              <a:rPr lang="en-US" dirty="0" smtClean="0"/>
              <a:t>Custom integrations</a:t>
            </a:r>
          </a:p>
          <a:p>
            <a:pPr lvl="2"/>
            <a:r>
              <a:rPr lang="en-US" dirty="0" smtClean="0"/>
              <a:t>building core integration through APIs. </a:t>
            </a:r>
            <a:endParaRPr lang="en-US" dirty="0"/>
          </a:p>
          <a:p>
            <a:pPr lvl="1"/>
            <a:r>
              <a:rPr lang="en-US" dirty="0"/>
              <a:t>Vendor-built or native </a:t>
            </a:r>
            <a:r>
              <a:rPr lang="en-US" dirty="0" smtClean="0"/>
              <a:t>integrations</a:t>
            </a:r>
          </a:p>
          <a:p>
            <a:pPr lvl="2"/>
            <a:r>
              <a:rPr lang="en-US" dirty="0" smtClean="0"/>
              <a:t>Out-of-the-box </a:t>
            </a:r>
            <a:r>
              <a:rPr lang="en-US" dirty="0"/>
              <a:t>integrations that allow you to connect specific applications. </a:t>
            </a:r>
            <a:endParaRPr lang="en-US" dirty="0" smtClean="0"/>
          </a:p>
          <a:p>
            <a:pPr lvl="1"/>
            <a:r>
              <a:rPr lang="en-US" dirty="0" smtClean="0"/>
              <a:t>Integration Platform as a Service (</a:t>
            </a:r>
            <a:r>
              <a:rPr lang="en-US" dirty="0" err="1" smtClean="0"/>
              <a:t>iPaaS</a:t>
            </a:r>
            <a:endParaRPr lang="en-US" dirty="0" smtClean="0"/>
          </a:p>
          <a:p>
            <a:pPr lvl="2"/>
            <a:r>
              <a:rPr lang="en-US" dirty="0" smtClean="0"/>
              <a:t>a cloud-based solution that builds and deploys integrations.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069141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ERP integration</a:t>
            </a:r>
          </a:p>
        </p:txBody>
      </p:sp>
      <p:sp>
        <p:nvSpPr>
          <p:cNvPr id="3" name="Content Placeholder 2"/>
          <p:cNvSpPr>
            <a:spLocks noGrp="1"/>
          </p:cNvSpPr>
          <p:nvPr>
            <p:ph idx="1"/>
          </p:nvPr>
        </p:nvSpPr>
        <p:spPr/>
        <p:txBody>
          <a:bodyPr/>
          <a:lstStyle/>
          <a:p>
            <a:r>
              <a:rPr lang="en-US" dirty="0"/>
              <a:t>Upgraded legacy </a:t>
            </a:r>
            <a:r>
              <a:rPr lang="en-US" dirty="0" smtClean="0"/>
              <a:t>systems</a:t>
            </a:r>
          </a:p>
          <a:p>
            <a:r>
              <a:rPr lang="en-US" dirty="0"/>
              <a:t>Centralized </a:t>
            </a:r>
            <a:r>
              <a:rPr lang="en-US" dirty="0" smtClean="0"/>
              <a:t>data</a:t>
            </a:r>
          </a:p>
          <a:p>
            <a:r>
              <a:rPr lang="en-US" dirty="0"/>
              <a:t>Automated </a:t>
            </a:r>
            <a:r>
              <a:rPr lang="en-US" dirty="0" smtClean="0"/>
              <a:t>processes</a:t>
            </a:r>
          </a:p>
          <a:p>
            <a:r>
              <a:rPr lang="en-US" dirty="0"/>
              <a:t>Better customer </a:t>
            </a:r>
            <a:r>
              <a:rPr lang="en-US" dirty="0" smtClean="0"/>
              <a:t>experiences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89545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ERP Integration Best Practices</a:t>
            </a:r>
          </a:p>
        </p:txBody>
      </p:sp>
      <p:sp>
        <p:nvSpPr>
          <p:cNvPr id="3" name="Content Placeholder 2"/>
          <p:cNvSpPr>
            <a:spLocks noGrp="1"/>
          </p:cNvSpPr>
          <p:nvPr>
            <p:ph idx="1"/>
          </p:nvPr>
        </p:nvSpPr>
        <p:spPr/>
        <p:txBody>
          <a:bodyPr/>
          <a:lstStyle/>
          <a:p>
            <a:r>
              <a:rPr lang="en-US" dirty="0"/>
              <a:t>Clean Up Data Before </a:t>
            </a:r>
            <a:r>
              <a:rPr lang="en-US" dirty="0" smtClean="0"/>
              <a:t>Integration</a:t>
            </a:r>
          </a:p>
          <a:p>
            <a:r>
              <a:rPr lang="en-US" dirty="0"/>
              <a:t>Analyze Integration Requirements </a:t>
            </a:r>
            <a:r>
              <a:rPr lang="en-US" dirty="0" smtClean="0"/>
              <a:t>Carefully</a:t>
            </a:r>
          </a:p>
          <a:p>
            <a:r>
              <a:rPr lang="en-US" dirty="0"/>
              <a:t>Security </a:t>
            </a:r>
            <a:r>
              <a:rPr lang="en-US" dirty="0" smtClean="0"/>
              <a:t>First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48196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F803-D213-967A-8077-FA9EB80E8241}"/>
              </a:ext>
            </a:extLst>
          </p:cNvPr>
          <p:cNvSpPr>
            <a:spLocks noGrp="1"/>
          </p:cNvSpPr>
          <p:nvPr>
            <p:ph type="title"/>
          </p:nvPr>
        </p:nvSpPr>
        <p:spPr/>
        <p:txBody>
          <a:bodyPr/>
          <a:lstStyle/>
          <a:p>
            <a:r>
              <a:rPr lang="en-US" dirty="0"/>
              <a:t>What is ERP?</a:t>
            </a:r>
          </a:p>
        </p:txBody>
      </p:sp>
      <p:sp>
        <p:nvSpPr>
          <p:cNvPr id="3" name="Content Placeholder 2">
            <a:extLst>
              <a:ext uri="{FF2B5EF4-FFF2-40B4-BE49-F238E27FC236}">
                <a16:creationId xmlns:a16="http://schemas.microsoft.com/office/drawing/2014/main" id="{90B0CD65-6070-BDAB-FA40-D11065A8A91B}"/>
              </a:ext>
            </a:extLst>
          </p:cNvPr>
          <p:cNvSpPr>
            <a:spLocks noGrp="1"/>
          </p:cNvSpPr>
          <p:nvPr>
            <p:ph idx="1"/>
          </p:nvPr>
        </p:nvSpPr>
        <p:spPr/>
        <p:txBody>
          <a:bodyPr>
            <a:normAutofit/>
          </a:bodyPr>
          <a:lstStyle/>
          <a:p>
            <a:r>
              <a:rPr lang="en-US" dirty="0"/>
              <a:t>Enterprise Resource Planning (ERP) refers to a business process management software that optimizes the processes of an organization by providing a system of integrated and centralized applications that help manage and automate a wide range of business operations including accounting, human resources, sales and inventory management.</a:t>
            </a:r>
          </a:p>
        </p:txBody>
      </p:sp>
      <p:sp>
        <p:nvSpPr>
          <p:cNvPr id="4" name="Slide Number Placeholder 3">
            <a:extLst>
              <a:ext uri="{FF2B5EF4-FFF2-40B4-BE49-F238E27FC236}">
                <a16:creationId xmlns:a16="http://schemas.microsoft.com/office/drawing/2014/main" id="{7C5D422C-A86E-3137-5EF7-755BADA65F2E}"/>
              </a:ext>
            </a:extLst>
          </p:cNvPr>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74759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F803-D213-967A-8077-FA9EB80E824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0B0CD65-6070-BDAB-FA40-D11065A8A91B}"/>
              </a:ext>
            </a:extLst>
          </p:cNvPr>
          <p:cNvSpPr>
            <a:spLocks noGrp="1"/>
          </p:cNvSpPr>
          <p:nvPr>
            <p:ph idx="1"/>
          </p:nvPr>
        </p:nvSpPr>
        <p:spPr/>
        <p:txBody>
          <a:bodyPr>
            <a:normAutofit/>
          </a:bodyPr>
          <a:lstStyle/>
          <a:p>
            <a:r>
              <a:rPr lang="en-US" dirty="0"/>
              <a:t>Enterprise resource planning (ERP) systems are meant to automate, standardize, and integrate their business processes for effective planning and control. </a:t>
            </a:r>
          </a:p>
          <a:p>
            <a:r>
              <a:rPr lang="en-US" dirty="0"/>
              <a:t>A key feature of ERP systems is the comprehensive database that serves as a single source of the truth. </a:t>
            </a:r>
          </a:p>
          <a:p>
            <a:r>
              <a:rPr lang="en-US" dirty="0"/>
              <a:t>In practice, this means that employees in all departments can look to the ERP system for the information they need and work from the same data.</a:t>
            </a:r>
          </a:p>
        </p:txBody>
      </p:sp>
      <p:sp>
        <p:nvSpPr>
          <p:cNvPr id="4" name="Slide Number Placeholder 3">
            <a:extLst>
              <a:ext uri="{FF2B5EF4-FFF2-40B4-BE49-F238E27FC236}">
                <a16:creationId xmlns:a16="http://schemas.microsoft.com/office/drawing/2014/main" id="{7C5D422C-A86E-3137-5EF7-755BADA65F2E}"/>
              </a:ext>
            </a:extLst>
          </p:cNvPr>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50665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4AD6-814B-7044-68B0-DCD6238A925C}"/>
              </a:ext>
            </a:extLst>
          </p:cNvPr>
          <p:cNvSpPr>
            <a:spLocks noGrp="1"/>
          </p:cNvSpPr>
          <p:nvPr>
            <p:ph type="title"/>
          </p:nvPr>
        </p:nvSpPr>
        <p:spPr/>
        <p:txBody>
          <a:bodyPr/>
          <a:lstStyle/>
          <a:p>
            <a:r>
              <a:rPr lang="en-US" dirty="0"/>
              <a:t>ERP Essentials</a:t>
            </a:r>
          </a:p>
        </p:txBody>
      </p:sp>
      <p:sp>
        <p:nvSpPr>
          <p:cNvPr id="3" name="Content Placeholder 2">
            <a:extLst>
              <a:ext uri="{FF2B5EF4-FFF2-40B4-BE49-F238E27FC236}">
                <a16:creationId xmlns:a16="http://schemas.microsoft.com/office/drawing/2014/main" id="{1EC0EF3F-8651-8B62-6DFB-585BE7E39A54}"/>
              </a:ext>
            </a:extLst>
          </p:cNvPr>
          <p:cNvSpPr>
            <a:spLocks noGrp="1"/>
          </p:cNvSpPr>
          <p:nvPr>
            <p:ph idx="1"/>
          </p:nvPr>
        </p:nvSpPr>
        <p:spPr/>
        <p:txBody>
          <a:bodyPr>
            <a:normAutofit/>
          </a:bodyPr>
          <a:lstStyle/>
          <a:p>
            <a:r>
              <a:rPr lang="en-US" dirty="0"/>
              <a:t>Enterprise resource planning (ERP) systems are business systems that integrate and streamline data across the company into one complete system that supports the needs of the entire enterprise. </a:t>
            </a:r>
          </a:p>
          <a:p>
            <a:r>
              <a:rPr lang="en-US" dirty="0"/>
              <a:t>ERP systems are designed to enhance all aspects of key operations, such as purchasing, accounting, manufacturing, and sales, by taking processes and functions that were previously disjointed and supported by various legacy systems, or older, standalone, disparate business systems, and seamlessly integrating and coordinating them. </a:t>
            </a:r>
          </a:p>
          <a:p>
            <a:r>
              <a:rPr lang="en-US" dirty="0"/>
              <a:t>The foundation of an ERP system is a well- structured database that serves the operational and decision-making needs of the entire enterprise.</a:t>
            </a:r>
          </a:p>
        </p:txBody>
      </p:sp>
      <p:sp>
        <p:nvSpPr>
          <p:cNvPr id="4" name="Slide Number Placeholder 3">
            <a:extLst>
              <a:ext uri="{FF2B5EF4-FFF2-40B4-BE49-F238E27FC236}">
                <a16:creationId xmlns:a16="http://schemas.microsoft.com/office/drawing/2014/main" id="{09EF01BB-F9BF-8913-F8E4-FC3A28E37614}"/>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4217841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F3D99-5C91-69A0-B5AC-6A18405F79C6}"/>
              </a:ext>
            </a:extLst>
          </p:cNvPr>
          <p:cNvSpPr>
            <a:spLocks noGrp="1"/>
          </p:cNvSpPr>
          <p:nvPr>
            <p:ph type="title"/>
          </p:nvPr>
        </p:nvSpPr>
        <p:spPr/>
        <p:txBody>
          <a:bodyPr/>
          <a:lstStyle/>
          <a:p>
            <a:r>
              <a:rPr lang="en-US" dirty="0"/>
              <a:t>ERP</a:t>
            </a:r>
          </a:p>
        </p:txBody>
      </p:sp>
      <p:sp>
        <p:nvSpPr>
          <p:cNvPr id="3" name="Content Placeholder 2">
            <a:extLst>
              <a:ext uri="{FF2B5EF4-FFF2-40B4-BE49-F238E27FC236}">
                <a16:creationId xmlns:a16="http://schemas.microsoft.com/office/drawing/2014/main" id="{4A3CAFC8-D318-F4D8-83EC-91816306595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7DA0848-0D12-B8B6-7F1F-5290F10D779D}"/>
              </a:ext>
            </a:extLst>
          </p:cNvPr>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1026" name="Picture 2" descr="Integrating the Organization from End to End - Enterprise Resource  Planning, Chapter 12, Unit 3 Flashcards | Quizlet">
            <a:extLst>
              <a:ext uri="{FF2B5EF4-FFF2-40B4-BE49-F238E27FC236}">
                <a16:creationId xmlns:a16="http://schemas.microsoft.com/office/drawing/2014/main" id="{6147D9D3-B6BD-2AA4-C023-176E2032E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285269"/>
            <a:ext cx="47625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06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B8AD-6334-D712-1F8F-41F79D7399AE}"/>
              </a:ext>
            </a:extLst>
          </p:cNvPr>
          <p:cNvSpPr>
            <a:spLocks noGrp="1"/>
          </p:cNvSpPr>
          <p:nvPr>
            <p:ph type="title"/>
          </p:nvPr>
        </p:nvSpPr>
        <p:spPr/>
        <p:txBody>
          <a:bodyPr/>
          <a:lstStyle/>
          <a:p>
            <a:r>
              <a:rPr lang="en-US" dirty="0"/>
              <a:t>ERP</a:t>
            </a:r>
          </a:p>
        </p:txBody>
      </p:sp>
      <p:sp>
        <p:nvSpPr>
          <p:cNvPr id="3" name="Content Placeholder 2">
            <a:extLst>
              <a:ext uri="{FF2B5EF4-FFF2-40B4-BE49-F238E27FC236}">
                <a16:creationId xmlns:a16="http://schemas.microsoft.com/office/drawing/2014/main" id="{04886996-5307-9F35-92A4-88E817D883D8}"/>
              </a:ext>
            </a:extLst>
          </p:cNvPr>
          <p:cNvSpPr>
            <a:spLocks noGrp="1"/>
          </p:cNvSpPr>
          <p:nvPr>
            <p:ph idx="1"/>
          </p:nvPr>
        </p:nvSpPr>
        <p:spPr/>
        <p:txBody>
          <a:bodyPr>
            <a:normAutofit/>
          </a:bodyPr>
          <a:lstStyle/>
          <a:p>
            <a:r>
              <a:rPr lang="en-US" dirty="0"/>
              <a:t>ERP systems are:</a:t>
            </a:r>
          </a:p>
          <a:p>
            <a:pPr lvl="1"/>
            <a:r>
              <a:rPr lang="en-US" dirty="0"/>
              <a:t>Cross-functional (more than one functional area)</a:t>
            </a:r>
          </a:p>
          <a:p>
            <a:pPr lvl="1"/>
            <a:r>
              <a:rPr lang="en-US" dirty="0"/>
              <a:t>process- centered (organization’s business processes)</a:t>
            </a:r>
          </a:p>
          <a:p>
            <a:r>
              <a:rPr lang="en-US" dirty="0"/>
              <a:t>A business process is a collection of activities that together add value.</a:t>
            </a:r>
          </a:p>
          <a:p>
            <a:r>
              <a:rPr lang="en-US" dirty="0"/>
              <a:t>Business processes span multiple departments and in many cases traverse the boundaries of the organization, sharing information with partners, suppliers, and customers. </a:t>
            </a:r>
          </a:p>
        </p:txBody>
      </p:sp>
      <p:sp>
        <p:nvSpPr>
          <p:cNvPr id="4" name="Slide Number Placeholder 3">
            <a:extLst>
              <a:ext uri="{FF2B5EF4-FFF2-40B4-BE49-F238E27FC236}">
                <a16:creationId xmlns:a16="http://schemas.microsoft.com/office/drawing/2014/main" id="{AE11EB18-59D3-01BC-D200-AAFEDDA8F208}"/>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61625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CE47-5586-D74E-CECB-F68C5C0C8575}"/>
              </a:ext>
            </a:extLst>
          </p:cNvPr>
          <p:cNvSpPr>
            <a:spLocks noGrp="1"/>
          </p:cNvSpPr>
          <p:nvPr>
            <p:ph type="title"/>
          </p:nvPr>
        </p:nvSpPr>
        <p:spPr/>
        <p:txBody>
          <a:bodyPr/>
          <a:lstStyle/>
          <a:p>
            <a:r>
              <a:rPr lang="en-US" dirty="0"/>
              <a:t>Business Processes</a:t>
            </a:r>
          </a:p>
        </p:txBody>
      </p:sp>
      <p:sp>
        <p:nvSpPr>
          <p:cNvPr id="3" name="Content Placeholder 2">
            <a:extLst>
              <a:ext uri="{FF2B5EF4-FFF2-40B4-BE49-F238E27FC236}">
                <a16:creationId xmlns:a16="http://schemas.microsoft.com/office/drawing/2014/main" id="{500EF5AA-C98C-BDC7-E189-A9A0F824B7C9}"/>
              </a:ext>
            </a:extLst>
          </p:cNvPr>
          <p:cNvSpPr>
            <a:spLocks noGrp="1"/>
          </p:cNvSpPr>
          <p:nvPr>
            <p:ph idx="1"/>
          </p:nvPr>
        </p:nvSpPr>
        <p:spPr/>
        <p:txBody>
          <a:bodyPr/>
          <a:lstStyle/>
          <a:p>
            <a:r>
              <a:rPr lang="en-US" dirty="0"/>
              <a:t>A business process is a process that is focused on achieving a goal for a business. Processes are something that businesses go through every day in order to accomplish their mission</a:t>
            </a:r>
            <a:r>
              <a:rPr lang="en-US" dirty="0" smtClean="0"/>
              <a:t>.</a:t>
            </a:r>
            <a:endParaRPr lang="en-US" dirty="0" smtClean="0"/>
          </a:p>
          <a:p>
            <a:r>
              <a:rPr lang="en-US" dirty="0" smtClean="0"/>
              <a:t>Two </a:t>
            </a:r>
            <a:r>
              <a:rPr lang="en-US" dirty="0"/>
              <a:t>of the major business processes that most companies have, and which ERP systems support, are</a:t>
            </a:r>
          </a:p>
          <a:p>
            <a:pPr lvl="1"/>
            <a:r>
              <a:rPr lang="en-US" dirty="0"/>
              <a:t>“perform order management”</a:t>
            </a:r>
          </a:p>
          <a:p>
            <a:pPr lvl="1"/>
            <a:r>
              <a:rPr lang="en-US" dirty="0"/>
              <a:t>“procure materials and services.” </a:t>
            </a:r>
          </a:p>
          <a:p>
            <a:pPr lvl="1"/>
            <a:r>
              <a:rPr lang="en-US" dirty="0"/>
              <a:t>Other key processes that</a:t>
            </a:r>
          </a:p>
        </p:txBody>
      </p:sp>
      <p:sp>
        <p:nvSpPr>
          <p:cNvPr id="4" name="Slide Number Placeholder 3">
            <a:extLst>
              <a:ext uri="{FF2B5EF4-FFF2-40B4-BE49-F238E27FC236}">
                <a16:creationId xmlns:a16="http://schemas.microsoft.com/office/drawing/2014/main" id="{97DCCD3B-D3CC-06B0-0030-FAAFEFEC0788}"/>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98144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Business Process </a:t>
            </a:r>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t>As </a:t>
            </a:r>
            <a:r>
              <a:rPr lang="en-US" dirty="0"/>
              <a:t>organizations begin to document their processes, it becomes an administrative responsibility to keep track of them. </a:t>
            </a:r>
            <a:endParaRPr lang="en-US" dirty="0" smtClean="0"/>
          </a:p>
          <a:p>
            <a:r>
              <a:rPr lang="en-US" dirty="0" smtClean="0"/>
              <a:t>As </a:t>
            </a:r>
            <a:r>
              <a:rPr lang="en-US" dirty="0"/>
              <a:t>processes change and improve, it is important to know which processes are the most recent.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pic>
        <p:nvPicPr>
          <p:cNvPr id="5" name="Google Shape;109;p17" descr="Begin: Search Wikipedia. Is the term found? If yes, think of another term and begin again. If no, is there a related term? If no, create a new article. If yes, create a redirect." title="Example Business Process"/>
          <p:cNvPicPr preferRelativeResize="0"/>
          <p:nvPr/>
        </p:nvPicPr>
        <p:blipFill>
          <a:blip r:embed="rId2">
            <a:alphaModFix/>
            <a:grayscl/>
          </a:blip>
          <a:stretch>
            <a:fillRect/>
          </a:stretch>
        </p:blipFill>
        <p:spPr>
          <a:xfrm>
            <a:off x="7980248" y="3023858"/>
            <a:ext cx="3496752" cy="3122970"/>
          </a:xfrm>
          <a:prstGeom prst="rect">
            <a:avLst/>
          </a:prstGeom>
          <a:noFill/>
          <a:ln>
            <a:noFill/>
          </a:ln>
        </p:spPr>
      </p:pic>
    </p:spTree>
    <p:extLst>
      <p:ext uri="{BB962C8B-B14F-4D97-AF65-F5344CB8AC3E}">
        <p14:creationId xmlns:p14="http://schemas.microsoft.com/office/powerpoint/2010/main" val="3527790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812</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Candara</vt:lpstr>
      <vt:lpstr>Office Theme</vt:lpstr>
      <vt:lpstr>Enterprise Resource Planning (ERP) </vt:lpstr>
      <vt:lpstr>Outline</vt:lpstr>
      <vt:lpstr>What is ERP?</vt:lpstr>
      <vt:lpstr>Background</vt:lpstr>
      <vt:lpstr>ERP Essentials</vt:lpstr>
      <vt:lpstr>ERP</vt:lpstr>
      <vt:lpstr>ERP</vt:lpstr>
      <vt:lpstr>Business Processes</vt:lpstr>
      <vt:lpstr>Managing Business Process Documentation</vt:lpstr>
      <vt:lpstr>Business Process Management</vt:lpstr>
      <vt:lpstr>Evolution of ERP Systems</vt:lpstr>
      <vt:lpstr>ERP Modules</vt:lpstr>
      <vt:lpstr>Core Components</vt:lpstr>
      <vt:lpstr>The Technical of ERP Systems</vt:lpstr>
      <vt:lpstr>12 Benefits of ERP Systems</vt:lpstr>
      <vt:lpstr>5 Key Features of ERP Systems</vt:lpstr>
      <vt:lpstr>Types of ERP Deployment Models</vt:lpstr>
      <vt:lpstr>PowerPoint Presentation</vt:lpstr>
      <vt:lpstr>What is an ERP integration?</vt:lpstr>
      <vt:lpstr>ERP Integration Methods</vt:lpstr>
      <vt:lpstr>Benefits of ERP integration</vt:lpstr>
      <vt:lpstr>ERP Integration Best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196</cp:revision>
  <cp:lastPrinted>2021-10-18T07:27:50Z</cp:lastPrinted>
  <dcterms:created xsi:type="dcterms:W3CDTF">2021-10-12T10:09:12Z</dcterms:created>
  <dcterms:modified xsi:type="dcterms:W3CDTF">2023-03-09T05:15:24Z</dcterms:modified>
</cp:coreProperties>
</file>