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53" r:id="rId3"/>
    <p:sldId id="354" r:id="rId4"/>
    <p:sldId id="355" r:id="rId5"/>
    <p:sldId id="356" r:id="rId6"/>
    <p:sldId id="357" r:id="rId7"/>
    <p:sldId id="358" r:id="rId8"/>
    <p:sldId id="359" r:id="rId9"/>
    <p:sldId id="360" r:id="rId10"/>
    <p:sldId id="361" r:id="rId11"/>
    <p:sldId id="363" r:id="rId12"/>
    <p:sldId id="364" r:id="rId13"/>
    <p:sldId id="365" r:id="rId14"/>
    <p:sldId id="366" r:id="rId15"/>
    <p:sldId id="367" r:id="rId16"/>
    <p:sldId id="369" r:id="rId17"/>
    <p:sldId id="370" r:id="rId18"/>
    <p:sldId id="3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D0A759-BB8A-47D0-A600-B59D1A03F484}"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6390F-075D-4D01-B0B5-08A02CF5E4ED}"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9F69F-17C3-46F1-B2CE-F6DE75843F61}"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B6FC7F8-06CE-42E4-9706-13828C82B91B}" type="datetime1">
              <a:rPr lang="en-US" smtClean="0"/>
              <a:t>3/9/2023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B68185E8-C19E-4B2F-A4A3-3EBDBD166B38}" type="datetime1">
              <a:rPr lang="en-US" smtClean="0"/>
              <a:t>3/9/2023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9AD224-1105-4A08-B2B4-C0F4488A8A02}" type="datetime1">
              <a:rPr lang="en-US" smtClean="0"/>
              <a:t>3/9/2023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7EF804-EBF1-4D2D-8DE2-084556CC17BF}"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0E70EA-64E8-4A1C-829D-284E88B2D42D}"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13077F-9ED0-4235-B871-2E199905B004}" type="datetime1">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9F4FD4-00B8-4D1F-8EF0-D2C32F714B3D}" type="datetime1">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A915E-44F3-4064-A496-F77B0F83CA32}" type="datetime1">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DD4838-8EAC-41AB-9E64-D4CE999FB075}"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94DCC0-9BD5-4615-899F-05FE6436C5DA}"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2BD9-9DDE-4364-B9C4-3219C3A7F1D2}" type="datetime1">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Application and Data Integration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Integration Advantages</a:t>
            </a:r>
            <a:endParaRPr lang="en-US" dirty="0"/>
          </a:p>
        </p:txBody>
      </p:sp>
      <p:sp>
        <p:nvSpPr>
          <p:cNvPr id="3" name="Content Placeholder 2"/>
          <p:cNvSpPr>
            <a:spLocks noGrp="1"/>
          </p:cNvSpPr>
          <p:nvPr>
            <p:ph idx="1"/>
          </p:nvPr>
        </p:nvSpPr>
        <p:spPr/>
        <p:txBody>
          <a:bodyPr/>
          <a:lstStyle/>
          <a:p>
            <a:r>
              <a:rPr lang="en-US" dirty="0" smtClean="0"/>
              <a:t>Time-saving</a:t>
            </a:r>
          </a:p>
          <a:p>
            <a:pPr lvl="1"/>
            <a:r>
              <a:rPr lang="en-US" dirty="0"/>
              <a:t>Integrating the data from two or more applications can reduce the tedious work of transporting data back and forth manually.</a:t>
            </a:r>
          </a:p>
          <a:p>
            <a:r>
              <a:rPr lang="en-US" dirty="0"/>
              <a:t>Increasing </a:t>
            </a:r>
            <a:r>
              <a:rPr lang="en-US" dirty="0" smtClean="0"/>
              <a:t>functionality</a:t>
            </a:r>
          </a:p>
          <a:p>
            <a:pPr lvl="1"/>
            <a:r>
              <a:rPr lang="en-US" dirty="0"/>
              <a:t>Combining the capabilities of multiple applications, such as a banking app with a bookkeeping app, makes work more efficient, increases productivity and adds value to the user.</a:t>
            </a:r>
          </a:p>
          <a:p>
            <a:r>
              <a:rPr lang="en-US" dirty="0"/>
              <a:t>Promoting information </a:t>
            </a:r>
            <a:r>
              <a:rPr lang="en-US" dirty="0" smtClean="0"/>
              <a:t>sharing</a:t>
            </a:r>
          </a:p>
          <a:p>
            <a:pPr lvl="1"/>
            <a:r>
              <a:rPr lang="en-US" dirty="0"/>
              <a:t>Connecting applications throughout the organization eliminates silos that prevent various teams and departments from sharing ideas. </a:t>
            </a:r>
            <a:endParaRPr lang="en-US" dirty="0" smtClean="0"/>
          </a:p>
          <a:p>
            <a:pPr lvl="1"/>
            <a:r>
              <a:rPr lang="en-US" dirty="0" smtClean="0"/>
              <a:t>Application </a:t>
            </a:r>
            <a:r>
              <a:rPr lang="en-US" dirty="0"/>
              <a:t>integration helps foster a culture of collaboration.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04889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Integration vs Application </a:t>
            </a:r>
            <a:r>
              <a:rPr lang="en-US" dirty="0" smtClean="0"/>
              <a:t>Integration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58972273"/>
              </p:ext>
            </p:extLst>
          </p:nvPr>
        </p:nvGraphicFramePr>
        <p:xfrm>
          <a:off x="347663" y="995363"/>
          <a:ext cx="11650662" cy="5400040"/>
        </p:xfrm>
        <a:graphic>
          <a:graphicData uri="http://schemas.openxmlformats.org/drawingml/2006/table">
            <a:tbl>
              <a:tblPr firstRow="1" bandRow="1">
                <a:tableStyleId>{5C22544A-7EE6-4342-B048-85BDC9FD1C3A}</a:tableStyleId>
              </a:tblPr>
              <a:tblGrid>
                <a:gridCol w="5825331">
                  <a:extLst>
                    <a:ext uri="{9D8B030D-6E8A-4147-A177-3AD203B41FA5}">
                      <a16:colId xmlns:a16="http://schemas.microsoft.com/office/drawing/2014/main" val="1782500099"/>
                    </a:ext>
                  </a:extLst>
                </a:gridCol>
                <a:gridCol w="5825331">
                  <a:extLst>
                    <a:ext uri="{9D8B030D-6E8A-4147-A177-3AD203B41FA5}">
                      <a16:colId xmlns:a16="http://schemas.microsoft.com/office/drawing/2014/main" val="3938021780"/>
                    </a:ext>
                  </a:extLst>
                </a:gridCol>
              </a:tblGrid>
              <a:tr h="370840">
                <a:tc>
                  <a:txBody>
                    <a:bodyPr/>
                    <a:lstStyle/>
                    <a:p>
                      <a:r>
                        <a:rPr lang="en-US" dirty="0" smtClean="0">
                          <a:latin typeface="Candara" panose="020E0502030303020204" pitchFamily="34" charset="0"/>
                        </a:rPr>
                        <a:t>Data Integration</a:t>
                      </a:r>
                    </a:p>
                  </a:txBody>
                  <a:tcPr/>
                </a:tc>
                <a:tc>
                  <a:txBody>
                    <a:bodyPr/>
                    <a:lstStyle/>
                    <a:p>
                      <a:r>
                        <a:rPr lang="en-US" dirty="0" smtClean="0">
                          <a:latin typeface="Candara" panose="020E0502030303020204" pitchFamily="34" charset="0"/>
                        </a:rPr>
                        <a:t>Application Integration</a:t>
                      </a:r>
                      <a:endParaRPr lang="en-US" dirty="0">
                        <a:latin typeface="Candara" panose="020E0502030303020204" pitchFamily="34" charset="0"/>
                      </a:endParaRPr>
                    </a:p>
                  </a:txBody>
                  <a:tcPr/>
                </a:tc>
                <a:extLst>
                  <a:ext uri="{0D108BD9-81ED-4DB2-BD59-A6C34878D82A}">
                    <a16:rowId xmlns:a16="http://schemas.microsoft.com/office/drawing/2014/main" val="1487589059"/>
                  </a:ext>
                </a:extLst>
              </a:tr>
              <a:tr h="370840">
                <a:tc>
                  <a:txBody>
                    <a:bodyPr/>
                    <a:lstStyle/>
                    <a:p>
                      <a:r>
                        <a:rPr lang="en-US" dirty="0" smtClean="0">
                          <a:latin typeface="Candara" panose="020E0502030303020204" pitchFamily="34" charset="0"/>
                        </a:rPr>
                        <a:t>– Data integration only allows one direction of data flow: from sources to a data warehouse or data lake, which serves as an analytics repository. Unlike application integration, data integration doesn’t need to be familiar with business processes; all it needs are data sources and a destination.</a:t>
                      </a:r>
                      <a:br>
                        <a:rPr lang="en-US" dirty="0" smtClean="0">
                          <a:latin typeface="Candara" panose="020E0502030303020204" pitchFamily="34" charset="0"/>
                        </a:rPr>
                      </a:b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 Data management and data orchestration for the business are the main focuses of data integration. This is handled by </a:t>
                      </a:r>
                      <a:r>
                        <a:rPr lang="en-US" dirty="0" err="1" smtClean="0">
                          <a:latin typeface="Candara" panose="020E0502030303020204" pitchFamily="34" charset="0"/>
                        </a:rPr>
                        <a:t>DataOps</a:t>
                      </a:r>
                      <a:r>
                        <a:rPr lang="en-US" dirty="0" smtClean="0">
                          <a:latin typeface="Candara" panose="020E0502030303020204" pitchFamily="34" charset="0"/>
                        </a:rPr>
                        <a:t>.</a:t>
                      </a:r>
                      <a:br>
                        <a:rPr lang="en-US" dirty="0" smtClean="0">
                          <a:latin typeface="Candara" panose="020E0502030303020204" pitchFamily="34" charset="0"/>
                        </a:rPr>
                      </a:b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 The schemas are dynamic. Hence, there is no need for pre-load transformations. Organizations prefer to store raw data and transform it depending on the use. However, some organizations use data pipelines to prepare the data before storing it.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 Data can be sent between various OLTP (online transaction processing) applications, one at a time, using application integration software. One process might use a specific application as a source, while another might use it as a destination. To properly integrate applications, you need to understand business or application logic. To do this, you must be aware of all the ways your company uses data.</a:t>
                      </a:r>
                      <a:br>
                        <a:rPr lang="en-US" dirty="0" smtClean="0">
                          <a:latin typeface="Candara" panose="020E0502030303020204" pitchFamily="34" charset="0"/>
                        </a:rPr>
                      </a:b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 Application data integration connects apps to create effective workflows using pre-existing integration platforms or new integrations using DevOps.</a:t>
                      </a:r>
                      <a:br>
                        <a:rPr lang="en-US" dirty="0" smtClean="0">
                          <a:latin typeface="Candara" panose="020E0502030303020204" pitchFamily="34" charset="0"/>
                        </a:rPr>
                      </a:b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 Applications use data that have fixed schemas. Hence, the data being pulled from one application must be transformed before it can be used by the second. This happens in a data pipeline so the data that is stored in either application is not affected.</a:t>
                      </a:r>
                    </a:p>
                  </a:txBody>
                  <a:tcPr/>
                </a:tc>
                <a:extLst>
                  <a:ext uri="{0D108BD9-81ED-4DB2-BD59-A6C34878D82A}">
                    <a16:rowId xmlns:a16="http://schemas.microsoft.com/office/drawing/2014/main" val="3308954895"/>
                  </a:ext>
                </a:extLst>
              </a:tr>
            </a:tbl>
          </a:graphicData>
        </a:graphic>
      </p:graphicFrame>
    </p:spTree>
    <p:extLst>
      <p:ext uri="{BB962C8B-B14F-4D97-AF65-F5344CB8AC3E}">
        <p14:creationId xmlns:p14="http://schemas.microsoft.com/office/powerpoint/2010/main" val="205589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lstStyle/>
          <a:p>
            <a:r>
              <a:rPr lang="en-US" dirty="0"/>
              <a:t>Use Cases for Data Integration:</a:t>
            </a:r>
          </a:p>
          <a:p>
            <a:pPr lvl="1"/>
            <a:r>
              <a:rPr lang="en-US" dirty="0"/>
              <a:t>Transfer information to a data warehouse/lake.</a:t>
            </a:r>
          </a:p>
          <a:p>
            <a:pPr lvl="1"/>
            <a:r>
              <a:rPr lang="en-US" dirty="0"/>
              <a:t>Combine and compile client information from several sources into a single view.</a:t>
            </a:r>
          </a:p>
          <a:p>
            <a:pPr lvl="1"/>
            <a:r>
              <a:rPr lang="en-US" dirty="0"/>
              <a:t>Help a user make the switch to a multi cloud or hybrid cloud environment.</a:t>
            </a:r>
          </a:p>
          <a:p>
            <a:r>
              <a:rPr lang="en-US" dirty="0"/>
              <a:t>Use Cases for Application Integration:</a:t>
            </a:r>
          </a:p>
          <a:p>
            <a:pPr lvl="1"/>
            <a:r>
              <a:rPr lang="en-US" dirty="0"/>
              <a:t>To collect data from Internet of Things (</a:t>
            </a:r>
            <a:r>
              <a:rPr lang="en-US" dirty="0" err="1"/>
              <a:t>IoT</a:t>
            </a:r>
            <a:r>
              <a:rPr lang="en-US" dirty="0"/>
              <a:t>) devices so that it can be stored and used for analytics.</a:t>
            </a:r>
          </a:p>
          <a:p>
            <a:pPr lvl="1"/>
            <a:r>
              <a:rPr lang="en-US" dirty="0"/>
              <a:t>Sync legacy, on-premises ERP systems to CRMs.</a:t>
            </a:r>
          </a:p>
          <a:p>
            <a:pPr lvl="1"/>
            <a:r>
              <a:rPr lang="en-US" dirty="0"/>
              <a:t>Create automation between programs to create workflows that are more effective.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60018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a:t>
            </a:r>
            <a:r>
              <a:rPr lang="en-US" dirty="0" smtClean="0"/>
              <a:t>Use Which?</a:t>
            </a:r>
            <a:endParaRPr lang="en-US" dirty="0"/>
          </a:p>
        </p:txBody>
      </p:sp>
      <p:sp>
        <p:nvSpPr>
          <p:cNvPr id="3" name="Content Placeholder 2"/>
          <p:cNvSpPr>
            <a:spLocks noGrp="1"/>
          </p:cNvSpPr>
          <p:nvPr>
            <p:ph idx="1"/>
          </p:nvPr>
        </p:nvSpPr>
        <p:spPr/>
        <p:txBody>
          <a:bodyPr>
            <a:normAutofit lnSpcReduction="10000"/>
          </a:bodyPr>
          <a:lstStyle/>
          <a:p>
            <a:r>
              <a:rPr lang="en-US" dirty="0"/>
              <a:t>Application integration involves integrating two or more independent applications so that they can work together and exchange data. </a:t>
            </a:r>
            <a:endParaRPr lang="en-US" dirty="0" smtClean="0"/>
          </a:p>
          <a:p>
            <a:r>
              <a:rPr lang="en-US" dirty="0" smtClean="0"/>
              <a:t>This </a:t>
            </a:r>
            <a:r>
              <a:rPr lang="en-US" dirty="0"/>
              <a:t>can be done through various methods such as APIs, message queues, or integration platforms. </a:t>
            </a:r>
            <a:endParaRPr lang="en-US" dirty="0" smtClean="0"/>
          </a:p>
          <a:p>
            <a:r>
              <a:rPr lang="en-US" dirty="0" smtClean="0"/>
              <a:t>Application </a:t>
            </a:r>
            <a:r>
              <a:rPr lang="en-US" dirty="0"/>
              <a:t>integration is often used to automate business processes and improve efficiency by allowing different applications to share and process data.</a:t>
            </a:r>
          </a:p>
          <a:p>
            <a:r>
              <a:rPr lang="en-US" dirty="0" smtClean="0"/>
              <a:t>Data integration </a:t>
            </a:r>
            <a:r>
              <a:rPr lang="en-US" dirty="0"/>
              <a:t>involves integrating data from different sources and combining it into a single view or system. </a:t>
            </a:r>
            <a:endParaRPr lang="en-US" dirty="0" smtClean="0"/>
          </a:p>
          <a:p>
            <a:r>
              <a:rPr lang="en-US" dirty="0" smtClean="0"/>
              <a:t>This </a:t>
            </a:r>
            <a:r>
              <a:rPr lang="en-US" dirty="0"/>
              <a:t>can be done through various methods such as ETL (extract, transform, load) processes, data lakes, or data warehouses. </a:t>
            </a:r>
            <a:endParaRPr lang="en-US" dirty="0" smtClean="0"/>
          </a:p>
          <a:p>
            <a:r>
              <a:rPr lang="en-US" dirty="0" smtClean="0"/>
              <a:t>Data </a:t>
            </a:r>
            <a:r>
              <a:rPr lang="en-US" dirty="0"/>
              <a:t>integration is often used to support data analytics, reporting, and business intelligence by providing a single source of truth for data</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252177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Which?</a:t>
            </a:r>
          </a:p>
        </p:txBody>
      </p:sp>
      <p:sp>
        <p:nvSpPr>
          <p:cNvPr id="3" name="Content Placeholder 2"/>
          <p:cNvSpPr>
            <a:spLocks noGrp="1"/>
          </p:cNvSpPr>
          <p:nvPr>
            <p:ph idx="1"/>
          </p:nvPr>
        </p:nvSpPr>
        <p:spPr/>
        <p:txBody>
          <a:bodyPr/>
          <a:lstStyle/>
          <a:p>
            <a:r>
              <a:rPr lang="en-US" dirty="0" smtClean="0"/>
              <a:t>In </a:t>
            </a:r>
            <a:r>
              <a:rPr lang="en-US" dirty="0"/>
              <a:t>general, application integration is used to integrate different applications and automate processes, while data integration is used to integrate and manage data from different sources. </a:t>
            </a:r>
            <a:endParaRPr lang="en-US" dirty="0" smtClean="0"/>
          </a:p>
          <a:p>
            <a:r>
              <a:rPr lang="en-US" dirty="0" smtClean="0"/>
              <a:t>Both </a:t>
            </a:r>
            <a:r>
              <a:rPr lang="en-US" dirty="0"/>
              <a:t>types of integration can be used together to support various business needs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01813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Combination of Application and Data </a:t>
            </a:r>
            <a:r>
              <a:rPr lang="en-US" dirty="0" smtClean="0"/>
              <a:t>Integration?</a:t>
            </a:r>
            <a:endParaRPr lang="en-US" dirty="0"/>
          </a:p>
        </p:txBody>
      </p:sp>
      <p:sp>
        <p:nvSpPr>
          <p:cNvPr id="3" name="Content Placeholder 2"/>
          <p:cNvSpPr>
            <a:spLocks noGrp="1"/>
          </p:cNvSpPr>
          <p:nvPr>
            <p:ph idx="1"/>
          </p:nvPr>
        </p:nvSpPr>
        <p:spPr/>
        <p:txBody>
          <a:bodyPr/>
          <a:lstStyle/>
          <a:p>
            <a:r>
              <a:rPr lang="en-US" dirty="0"/>
              <a:t>Digital transformation refers to the use of technology to fundamentally change how an organization operates and delivers value to its customers. </a:t>
            </a:r>
            <a:endParaRPr lang="en-US" dirty="0" smtClean="0"/>
          </a:p>
          <a:p>
            <a:r>
              <a:rPr lang="en-US" dirty="0" smtClean="0"/>
              <a:t>Data </a:t>
            </a:r>
            <a:r>
              <a:rPr lang="en-US" dirty="0"/>
              <a:t>integration and application integration are often critical components of digital transformation initiatives because they enable the flow of data and the integration of systems and applications that are needed to support new digital processes and services.</a:t>
            </a:r>
          </a:p>
          <a:p>
            <a:r>
              <a:rPr lang="en-US" dirty="0" smtClean="0"/>
              <a:t>The </a:t>
            </a:r>
            <a:r>
              <a:rPr lang="en-US" dirty="0"/>
              <a:t>overlap between data integration and application integration in digital transformation initiatives is that they both involve the integration of various technologies and systems to support new digital processes and services. </a:t>
            </a:r>
            <a:endParaRPr lang="en-US" dirty="0" smtClean="0"/>
          </a:p>
          <a:p>
            <a:r>
              <a:rPr lang="en-US" dirty="0" smtClean="0"/>
              <a:t>By </a:t>
            </a:r>
            <a:r>
              <a:rPr lang="en-US" dirty="0"/>
              <a:t>enabling the flow of data and integrating systems and applications, organizations can gain a more complete and unified view of their operations, which is necessary for effective digital transformation.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91347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Tools</a:t>
            </a:r>
            <a:endParaRPr lang="en-US" dirty="0"/>
          </a:p>
        </p:txBody>
      </p:sp>
      <p:sp>
        <p:nvSpPr>
          <p:cNvPr id="3" name="Content Placeholder 2"/>
          <p:cNvSpPr>
            <a:spLocks noGrp="1"/>
          </p:cNvSpPr>
          <p:nvPr>
            <p:ph idx="1"/>
          </p:nvPr>
        </p:nvSpPr>
        <p:spPr/>
        <p:txBody>
          <a:bodyPr/>
          <a:lstStyle/>
          <a:p>
            <a:r>
              <a:rPr lang="en-US" dirty="0" err="1" smtClean="0"/>
              <a:t>Zapier</a:t>
            </a:r>
            <a:endParaRPr lang="en-US" dirty="0" smtClean="0"/>
          </a:p>
          <a:p>
            <a:pPr lvl="1"/>
            <a:r>
              <a:rPr lang="en-US" dirty="0" smtClean="0"/>
              <a:t>data </a:t>
            </a:r>
            <a:r>
              <a:rPr lang="en-US" dirty="0"/>
              <a:t>integration and automation software that allows users to integrate web applications (thereby, data), automate workflows, and get more works done. </a:t>
            </a:r>
            <a:endParaRPr lang="en-US" dirty="0" smtClean="0"/>
          </a:p>
          <a:p>
            <a:r>
              <a:rPr lang="en-US" dirty="0"/>
              <a:t>If This Then That (or </a:t>
            </a:r>
            <a:r>
              <a:rPr lang="en-US" dirty="0" smtClean="0"/>
              <a:t>IFTTT)</a:t>
            </a:r>
          </a:p>
          <a:p>
            <a:pPr lvl="1"/>
            <a:r>
              <a:rPr lang="en-US" dirty="0" smtClean="0"/>
              <a:t>free</a:t>
            </a:r>
            <a:r>
              <a:rPr lang="en-US" dirty="0"/>
              <a:t>, web-based application that enables users to create automation chains between other applications and web </a:t>
            </a:r>
            <a:r>
              <a:rPr lang="en-US" dirty="0" smtClean="0"/>
              <a:t>services</a:t>
            </a:r>
          </a:p>
          <a:p>
            <a:r>
              <a:rPr lang="en-US" dirty="0"/>
              <a:t>Automate.io </a:t>
            </a:r>
            <a:endParaRPr lang="en-US" dirty="0" smtClean="0"/>
          </a:p>
          <a:p>
            <a:pPr lvl="1"/>
            <a:r>
              <a:rPr lang="en-US" dirty="0" smtClean="0"/>
              <a:t>data </a:t>
            </a:r>
            <a:r>
              <a:rPr lang="en-US" dirty="0"/>
              <a:t>integration software that integrates cloud applications and services, without any coding and using a drag-and-drop interface</a:t>
            </a:r>
            <a:r>
              <a:rPr lang="en-US" dirty="0" smtClean="0"/>
              <a:t>.</a:t>
            </a:r>
          </a:p>
          <a:p>
            <a:r>
              <a:rPr lang="en-US" dirty="0" err="1"/>
              <a:t>Talend</a:t>
            </a:r>
            <a:r>
              <a:rPr lang="en-US" dirty="0"/>
              <a:t> Open Studio for Data Integration </a:t>
            </a:r>
            <a:endParaRPr lang="en-US" dirty="0" smtClean="0"/>
          </a:p>
          <a:p>
            <a:pPr lvl="1"/>
            <a:r>
              <a:rPr lang="en-US" dirty="0" smtClean="0"/>
              <a:t>open </a:t>
            </a:r>
            <a:r>
              <a:rPr lang="en-US" dirty="0"/>
              <a:t>source, free data integration software that lets users easily aggregate, map, sort data in a user-friendly interface.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66255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Tools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7170" name="Picture 2" descr="The Best 12 Enterprise Application Integration Tools"/>
          <p:cNvPicPr>
            <a:picLocks noChangeAspect="1" noChangeArrowheads="1"/>
          </p:cNvPicPr>
          <p:nvPr/>
        </p:nvPicPr>
        <p:blipFill rotWithShape="1">
          <a:blip r:embed="rId2">
            <a:extLst>
              <a:ext uri="{28A0092B-C50C-407E-A947-70E740481C1C}">
                <a14:useLocalDpi xmlns:a14="http://schemas.microsoft.com/office/drawing/2010/main" val="0"/>
              </a:ext>
            </a:extLst>
          </a:blip>
          <a:srcRect t="11191" b="48050"/>
          <a:stretch/>
        </p:blipFill>
        <p:spPr bwMode="auto">
          <a:xfrm>
            <a:off x="581088" y="968302"/>
            <a:ext cx="5376091" cy="537254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e Best 12 Enterprise Application Integration Tools"/>
          <p:cNvPicPr>
            <a:picLocks noChangeAspect="1" noChangeArrowheads="1"/>
          </p:cNvPicPr>
          <p:nvPr/>
        </p:nvPicPr>
        <p:blipFill rotWithShape="1">
          <a:blip r:embed="rId2">
            <a:extLst>
              <a:ext uri="{28A0092B-C50C-407E-A947-70E740481C1C}">
                <a14:useLocalDpi xmlns:a14="http://schemas.microsoft.com/office/drawing/2010/main" val="0"/>
              </a:ext>
            </a:extLst>
          </a:blip>
          <a:srcRect t="52007" b="7665"/>
          <a:stretch/>
        </p:blipFill>
        <p:spPr bwMode="auto">
          <a:xfrm>
            <a:off x="6038225" y="968302"/>
            <a:ext cx="5438775" cy="537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39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Application </a:t>
            </a:r>
            <a:r>
              <a:rPr lang="en-US" dirty="0"/>
              <a:t>integration links real-time data from several sources, whereas data integration combines various data sources into a single repository. </a:t>
            </a:r>
            <a:endParaRPr lang="en-US" dirty="0" smtClean="0"/>
          </a:p>
          <a:p>
            <a:r>
              <a:rPr lang="en-US" dirty="0" smtClean="0"/>
              <a:t>Whether </a:t>
            </a:r>
            <a:r>
              <a:rPr lang="en-US" dirty="0"/>
              <a:t>it be user-friendliness and adaptability or thorough data management, each process has a unique set of advantages.</a:t>
            </a:r>
          </a:p>
          <a:p>
            <a:r>
              <a:rPr lang="en-US" dirty="0" smtClean="0"/>
              <a:t>In </a:t>
            </a:r>
            <a:r>
              <a:rPr lang="en-US" dirty="0"/>
              <a:t>Data Integration vs Application Integration, it doesn’t matter which is “better”. </a:t>
            </a:r>
            <a:endParaRPr lang="en-US" dirty="0" smtClean="0"/>
          </a:p>
          <a:p>
            <a:r>
              <a:rPr lang="en-US" dirty="0" smtClean="0"/>
              <a:t>Each </a:t>
            </a:r>
            <a:r>
              <a:rPr lang="en-US" dirty="0"/>
              <a:t>of them is suitable for a unique purpose. </a:t>
            </a:r>
            <a:endParaRPr lang="en-US" dirty="0" smtClean="0"/>
          </a:p>
          <a:p>
            <a:r>
              <a:rPr lang="en-US" dirty="0" smtClean="0"/>
              <a:t>Data </a:t>
            </a:r>
            <a:r>
              <a:rPr lang="en-US" dirty="0"/>
              <a:t>integration operates at the database level, whereas application integration deals with data at the application level.</a:t>
            </a:r>
          </a:p>
          <a:p>
            <a:r>
              <a:rPr lang="en-US" dirty="0" smtClean="0"/>
              <a:t>So</a:t>
            </a:r>
            <a:r>
              <a:rPr lang="en-US" dirty="0"/>
              <a:t>, the choice between Data Integration vs Application Integration will be based on your business’s unique requirements. </a:t>
            </a:r>
            <a:endParaRPr lang="en-US" dirty="0" smtClean="0"/>
          </a:p>
          <a:p>
            <a:r>
              <a:rPr lang="en-US" dirty="0" smtClean="0"/>
              <a:t>You </a:t>
            </a:r>
            <a:r>
              <a:rPr lang="en-US" dirty="0"/>
              <a:t>can evaluate these requirements before you make the final call</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38576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Introduction</a:t>
            </a:r>
          </a:p>
          <a:p>
            <a:pPr>
              <a:lnSpc>
                <a:spcPct val="100000"/>
              </a:lnSpc>
            </a:pPr>
            <a:r>
              <a:rPr lang="en-US" dirty="0"/>
              <a:t>What is Data Integration</a:t>
            </a:r>
            <a:r>
              <a:rPr lang="en-US" dirty="0" smtClean="0"/>
              <a:t>?</a:t>
            </a:r>
          </a:p>
          <a:p>
            <a:pPr>
              <a:lnSpc>
                <a:spcPct val="100000"/>
              </a:lnSpc>
            </a:pPr>
            <a:r>
              <a:rPr lang="en-US" dirty="0"/>
              <a:t>Data Integration </a:t>
            </a:r>
            <a:r>
              <a:rPr lang="en-US" dirty="0" smtClean="0"/>
              <a:t>Advantages</a:t>
            </a:r>
          </a:p>
          <a:p>
            <a:pPr>
              <a:lnSpc>
                <a:spcPct val="100000"/>
              </a:lnSpc>
            </a:pPr>
            <a:r>
              <a:rPr lang="en-US" dirty="0"/>
              <a:t>What is </a:t>
            </a:r>
            <a:r>
              <a:rPr lang="en-US" dirty="0" smtClean="0"/>
              <a:t>Application </a:t>
            </a:r>
            <a:r>
              <a:rPr lang="en-US" dirty="0"/>
              <a:t>Integration?</a:t>
            </a:r>
          </a:p>
          <a:p>
            <a:pPr>
              <a:lnSpc>
                <a:spcPct val="100000"/>
              </a:lnSpc>
            </a:pPr>
            <a:r>
              <a:rPr lang="en-US" dirty="0" smtClean="0"/>
              <a:t>Application </a:t>
            </a:r>
            <a:r>
              <a:rPr lang="en-US" dirty="0"/>
              <a:t>Integration </a:t>
            </a:r>
            <a:r>
              <a:rPr lang="en-US" dirty="0" smtClean="0"/>
              <a:t>Advantages</a:t>
            </a:r>
          </a:p>
          <a:p>
            <a:pPr>
              <a:lnSpc>
                <a:spcPct val="100000"/>
              </a:lnSpc>
            </a:pPr>
            <a:r>
              <a:rPr lang="en-US" dirty="0"/>
              <a:t>Data Integration vs Application </a:t>
            </a:r>
            <a:r>
              <a:rPr lang="en-US" dirty="0" smtClean="0"/>
              <a:t>Integration</a:t>
            </a:r>
          </a:p>
          <a:p>
            <a:pPr>
              <a:lnSpc>
                <a:spcPct val="100000"/>
              </a:lnSpc>
            </a:pPr>
            <a:r>
              <a:rPr lang="en-US" dirty="0" smtClean="0"/>
              <a:t>Use Cases</a:t>
            </a:r>
          </a:p>
          <a:p>
            <a:pPr>
              <a:lnSpc>
                <a:spcPct val="100000"/>
              </a:lnSpc>
            </a:pPr>
            <a:r>
              <a:rPr lang="en-US" dirty="0" smtClean="0"/>
              <a:t>Tools</a:t>
            </a:r>
            <a:endParaRPr lang="en-US" dirty="0"/>
          </a:p>
          <a:p>
            <a:pPr>
              <a:lnSpc>
                <a:spcPct val="100000"/>
              </a:lnSpc>
            </a:pPr>
            <a:endParaRPr lang="en-US" dirty="0" smtClean="0"/>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Making sure your technology stack works for you requires integration on a fundamental level. </a:t>
            </a:r>
            <a:endParaRPr lang="en-US" dirty="0" smtClean="0"/>
          </a:p>
          <a:p>
            <a:r>
              <a:rPr lang="en-US" dirty="0" smtClean="0"/>
              <a:t>Everyone </a:t>
            </a:r>
            <a:r>
              <a:rPr lang="en-US" dirty="0"/>
              <a:t>in your organization, from content writers who embed tweets into blog articles to data teams who reconcile data warehouses following a merger, can perform their duties more successfully with the help of coordinated data.</a:t>
            </a:r>
          </a:p>
          <a:p>
            <a:r>
              <a:rPr lang="en-US" dirty="0" smtClean="0"/>
              <a:t>Choosing </a:t>
            </a:r>
            <a:r>
              <a:rPr lang="en-US" dirty="0"/>
              <a:t>the best tool for the job requires a thorough understanding of each type of integration.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22172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Integration?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1026" name="Picture 2" descr="Data Integration vs Application integration: data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87" y="995248"/>
            <a:ext cx="10774113" cy="54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0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Integration?</a:t>
            </a:r>
          </a:p>
        </p:txBody>
      </p:sp>
      <p:sp>
        <p:nvSpPr>
          <p:cNvPr id="3" name="Content Placeholder 2"/>
          <p:cNvSpPr>
            <a:spLocks noGrp="1"/>
          </p:cNvSpPr>
          <p:nvPr>
            <p:ph idx="1"/>
          </p:nvPr>
        </p:nvSpPr>
        <p:spPr/>
        <p:txBody>
          <a:bodyPr>
            <a:normAutofit/>
          </a:bodyPr>
          <a:lstStyle/>
          <a:p>
            <a:r>
              <a:rPr lang="en-US" dirty="0"/>
              <a:t>Data integration is the process of taking data from different sources and formats and combining it into a single data set.</a:t>
            </a:r>
          </a:p>
          <a:p>
            <a:r>
              <a:rPr lang="en-US" dirty="0" smtClean="0"/>
              <a:t>The </a:t>
            </a:r>
            <a:r>
              <a:rPr lang="en-US" dirty="0"/>
              <a:t>process of merging data from several sources and formats into a single data set is known as data integration.</a:t>
            </a:r>
          </a:p>
          <a:p>
            <a:r>
              <a:rPr lang="en-US" dirty="0" smtClean="0"/>
              <a:t>Data integration involves </a:t>
            </a:r>
            <a:r>
              <a:rPr lang="en-US" dirty="0"/>
              <a:t>more than just transferring data from one database to another; it also involves improving the usability of the data. </a:t>
            </a:r>
            <a:endParaRPr lang="en-US" dirty="0" smtClean="0"/>
          </a:p>
          <a:p>
            <a:r>
              <a:rPr lang="en-US" dirty="0" smtClean="0"/>
              <a:t>Data </a:t>
            </a:r>
            <a:r>
              <a:rPr lang="en-US" dirty="0"/>
              <a:t>integration combines structured and unstructured data from various sources to produce new, useful data sets. </a:t>
            </a:r>
            <a:endParaRPr lang="en-US" dirty="0" smtClean="0"/>
          </a:p>
          <a:p>
            <a:r>
              <a:rPr lang="en-US" dirty="0" smtClean="0"/>
              <a:t>As </a:t>
            </a:r>
            <a:r>
              <a:rPr lang="en-US" dirty="0"/>
              <a:t>a result, your analytics capabilities are improved, allowing you to comprehend business processes and spot fresh prospects for innovation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8560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Integration?</a:t>
            </a:r>
          </a:p>
        </p:txBody>
      </p:sp>
      <p:sp>
        <p:nvSpPr>
          <p:cNvPr id="3" name="Content Placeholder 2"/>
          <p:cNvSpPr>
            <a:spLocks noGrp="1"/>
          </p:cNvSpPr>
          <p:nvPr>
            <p:ph idx="1"/>
          </p:nvPr>
        </p:nvSpPr>
        <p:spPr/>
        <p:txBody>
          <a:bodyPr>
            <a:normAutofit/>
          </a:bodyPr>
          <a:lstStyle/>
          <a:p>
            <a:r>
              <a:rPr lang="en-US" dirty="0" smtClean="0"/>
              <a:t>The </a:t>
            </a:r>
            <a:r>
              <a:rPr lang="en-US" dirty="0"/>
              <a:t>most fundamental purpose of data integration is to input data into an application from one source and change it into a format that another program understands. </a:t>
            </a:r>
            <a:endParaRPr lang="en-US" dirty="0" smtClean="0"/>
          </a:p>
          <a:p>
            <a:r>
              <a:rPr lang="en-US" dirty="0" smtClean="0"/>
              <a:t>However</a:t>
            </a:r>
            <a:r>
              <a:rPr lang="en-US" dirty="0"/>
              <a:t>, the demands of contemporary data integration have expanded the capabilities of extract, transform, and load (ETL). </a:t>
            </a:r>
            <a:endParaRPr lang="en-US" dirty="0" smtClean="0"/>
          </a:p>
          <a:p>
            <a:r>
              <a:rPr lang="en-US" dirty="0" smtClean="0"/>
              <a:t>Businesses </a:t>
            </a:r>
            <a:r>
              <a:rPr lang="en-US" dirty="0"/>
              <a:t>today can eliminate data silos and maximize their use of data by integrating data in batch and real-time and employing automation to deal with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99145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Advantages</a:t>
            </a:r>
            <a:endParaRPr lang="en-US" dirty="0"/>
          </a:p>
        </p:txBody>
      </p:sp>
      <p:sp>
        <p:nvSpPr>
          <p:cNvPr id="3" name="Content Placeholder 2"/>
          <p:cNvSpPr>
            <a:spLocks noGrp="1"/>
          </p:cNvSpPr>
          <p:nvPr>
            <p:ph idx="1"/>
          </p:nvPr>
        </p:nvSpPr>
        <p:spPr/>
        <p:txBody>
          <a:bodyPr/>
          <a:lstStyle/>
          <a:p>
            <a:r>
              <a:rPr lang="en-US" dirty="0"/>
              <a:t>Increasing data </a:t>
            </a:r>
            <a:r>
              <a:rPr lang="en-US" dirty="0" smtClean="0"/>
              <a:t>accessibility</a:t>
            </a:r>
          </a:p>
          <a:p>
            <a:pPr lvl="1"/>
            <a:r>
              <a:rPr lang="en-US" dirty="0"/>
              <a:t>Data integration can combine data from multiple locations and multiple sources into a unified view. Having these comprehensive insights helps companies improve collaboration and innovation.</a:t>
            </a:r>
          </a:p>
          <a:p>
            <a:r>
              <a:rPr lang="en-US" dirty="0"/>
              <a:t>Gaining more </a:t>
            </a:r>
            <a:r>
              <a:rPr lang="en-US" dirty="0" smtClean="0"/>
              <a:t>knowledge</a:t>
            </a:r>
          </a:p>
          <a:p>
            <a:pPr lvl="1"/>
            <a:r>
              <a:rPr lang="en-US" dirty="0"/>
              <a:t>Having a unified view of your data will give you better intelligence on your operations and customers. This, in turn, helps make more informed decisions and improve your processes.</a:t>
            </a:r>
          </a:p>
          <a:p>
            <a:r>
              <a:rPr lang="en-US" dirty="0"/>
              <a:t>Improving the integrity of the </a:t>
            </a:r>
            <a:r>
              <a:rPr lang="en-US" dirty="0" smtClean="0"/>
              <a:t>data</a:t>
            </a:r>
          </a:p>
          <a:p>
            <a:pPr lvl="1"/>
            <a:r>
              <a:rPr lang="en-US" dirty="0"/>
              <a:t>Your data quality is the true measure of its value. When data is incomplete or contains errors, it can hinder your ability to use it. Data integration tools can identify low-quality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94245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Application Integration?</a:t>
            </a:r>
          </a:p>
        </p:txBody>
      </p:sp>
      <p:sp>
        <p:nvSpPr>
          <p:cNvPr id="3" name="Content Placeholder 2"/>
          <p:cNvSpPr>
            <a:spLocks noGrp="1"/>
          </p:cNvSpPr>
          <p:nvPr>
            <p:ph idx="1"/>
          </p:nvPr>
        </p:nvSpPr>
        <p:spPr/>
        <p:txBody>
          <a:bodyPr/>
          <a:lstStyle/>
          <a:p>
            <a:r>
              <a:rPr lang="en-US" dirty="0"/>
              <a:t>An application integration creates connectors between two or more applications so they can work with one another</a:t>
            </a:r>
            <a:r>
              <a:rPr lang="en-US" dirty="0" smtClean="0"/>
              <a:t>.</a:t>
            </a:r>
          </a:p>
          <a:p>
            <a:r>
              <a:rPr lang="en-US" dirty="0"/>
              <a:t>By unifying the apps’ workflows and merging the data in real time, the integration eliminates data silos and increases efficiency throughout the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2050" name="Picture 2" descr="Data Integration vs Application integration: application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440" y="3318079"/>
            <a:ext cx="7810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02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Application Integration?</a:t>
            </a:r>
          </a:p>
        </p:txBody>
      </p:sp>
      <p:sp>
        <p:nvSpPr>
          <p:cNvPr id="3" name="Content Placeholder 2"/>
          <p:cNvSpPr>
            <a:spLocks noGrp="1"/>
          </p:cNvSpPr>
          <p:nvPr>
            <p:ph idx="1"/>
          </p:nvPr>
        </p:nvSpPr>
        <p:spPr/>
        <p:txBody>
          <a:bodyPr>
            <a:normAutofit/>
          </a:bodyPr>
          <a:lstStyle/>
          <a:p>
            <a:r>
              <a:rPr lang="en-US" dirty="0"/>
              <a:t>When two or more apps are integrated, connections are built between them so they can communicate with one another.</a:t>
            </a:r>
          </a:p>
          <a:p>
            <a:r>
              <a:rPr lang="en-US" dirty="0" smtClean="0"/>
              <a:t>The </a:t>
            </a:r>
            <a:r>
              <a:rPr lang="en-US" dirty="0"/>
              <a:t>connection breaks down data silos and boosts productivity across the entire organization by integrating the apps’ operations and merging the data in real-time. </a:t>
            </a:r>
            <a:endParaRPr lang="en-US" dirty="0" smtClean="0"/>
          </a:p>
          <a:p>
            <a:r>
              <a:rPr lang="en-US" dirty="0" smtClean="0"/>
              <a:t>For </a:t>
            </a:r>
            <a:r>
              <a:rPr lang="en-US" dirty="0"/>
              <a:t>quicker and more effective lead follow-up, a business might combine an instant messaging platform like Slack with Salesforce. </a:t>
            </a:r>
            <a:endParaRPr lang="en-US" dirty="0" smtClean="0"/>
          </a:p>
          <a:p>
            <a:r>
              <a:rPr lang="en-US" dirty="0" smtClean="0"/>
              <a:t>Users </a:t>
            </a:r>
            <a:r>
              <a:rPr lang="en-US" dirty="0"/>
              <a:t>can exchange information between the two without any hassle, thanks to application integration in this case.</a:t>
            </a:r>
          </a:p>
          <a:p>
            <a:r>
              <a:rPr lang="en-US" dirty="0" smtClean="0"/>
              <a:t>To </a:t>
            </a:r>
            <a:r>
              <a:rPr lang="en-US" dirty="0"/>
              <a:t>enable employees to use more modern tools and technologies with legacy systems, businesses can connect cloud-based and SaaS applications to on-premises and legacy systems using application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104222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TotalTime>
  <Words>1614</Words>
  <Application>Microsoft Office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Candara</vt:lpstr>
      <vt:lpstr>Office Theme</vt:lpstr>
      <vt:lpstr>Application and Data Integration</vt:lpstr>
      <vt:lpstr>Outline</vt:lpstr>
      <vt:lpstr>Introduction</vt:lpstr>
      <vt:lpstr>What is Data Integration?</vt:lpstr>
      <vt:lpstr>What is Data Integration?</vt:lpstr>
      <vt:lpstr>What is Data Integration?</vt:lpstr>
      <vt:lpstr>Data Integration Advantages</vt:lpstr>
      <vt:lpstr>What is Application Integration?</vt:lpstr>
      <vt:lpstr>What is Application Integration?</vt:lpstr>
      <vt:lpstr>Application Integration Advantages</vt:lpstr>
      <vt:lpstr>Data Integration vs Application Integration</vt:lpstr>
      <vt:lpstr>Use Cases</vt:lpstr>
      <vt:lpstr>When to Use Which?</vt:lpstr>
      <vt:lpstr>When to Use Which?</vt:lpstr>
      <vt:lpstr>Combination of Application and Data Integration?</vt:lpstr>
      <vt:lpstr>Data Integration Tools</vt:lpstr>
      <vt:lpstr>Application Integration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196</cp:revision>
  <cp:lastPrinted>2021-10-18T07:27:50Z</cp:lastPrinted>
  <dcterms:created xsi:type="dcterms:W3CDTF">2021-10-12T10:09:12Z</dcterms:created>
  <dcterms:modified xsi:type="dcterms:W3CDTF">2023-03-09T04:42:00Z</dcterms:modified>
</cp:coreProperties>
</file>