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53" r:id="rId3"/>
    <p:sldId id="686" r:id="rId4"/>
    <p:sldId id="687" r:id="rId5"/>
    <p:sldId id="689" r:id="rId6"/>
    <p:sldId id="688" r:id="rId7"/>
    <p:sldId id="690" r:id="rId8"/>
    <p:sldId id="692" r:id="rId9"/>
    <p:sldId id="691" r:id="rId10"/>
    <p:sldId id="693" r:id="rId11"/>
    <p:sldId id="694" r:id="rId12"/>
    <p:sldId id="695" r:id="rId13"/>
    <p:sldId id="697" r:id="rId14"/>
    <p:sldId id="696" r:id="rId15"/>
    <p:sldId id="698" r:id="rId16"/>
    <p:sldId id="699" r:id="rId17"/>
    <p:sldId id="700" r:id="rId18"/>
    <p:sldId id="701" r:id="rId19"/>
    <p:sldId id="702" r:id="rId20"/>
    <p:sldId id="703" r:id="rId21"/>
    <p:sldId id="705" r:id="rId22"/>
    <p:sldId id="706" r:id="rId23"/>
    <p:sldId id="707" r:id="rId24"/>
    <p:sldId id="7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57214"/>
            <a:ext cx="10566400" cy="568325"/>
          </a:xfrm>
        </p:spPr>
        <p:txBody>
          <a:bodyPr/>
          <a:lstStyle/>
          <a:p>
            <a:r>
              <a:rPr lang="en-US"/>
              <a:t>Click to edit Master title style</a:t>
            </a:r>
          </a:p>
        </p:txBody>
      </p:sp>
      <p:sp>
        <p:nvSpPr>
          <p:cNvPr id="3" name="Text Placeholder 2"/>
          <p:cNvSpPr>
            <a:spLocks noGrp="1"/>
          </p:cNvSpPr>
          <p:nvPr>
            <p:ph type="body" sz="half" idx="1"/>
          </p:nvPr>
        </p:nvSpPr>
        <p:spPr>
          <a:xfrm>
            <a:off x="1102784" y="1268413"/>
            <a:ext cx="5027083"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3067" y="1268413"/>
            <a:ext cx="5027084"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3F67E-0484-6EEC-D1C3-CF2C6116048E}"/>
              </a:ext>
            </a:extLst>
          </p:cNvPr>
          <p:cNvSpPr>
            <a:spLocks noGrp="1"/>
          </p:cNvSpPr>
          <p:nvPr>
            <p:ph type="dt" sz="half" idx="10"/>
          </p:nvPr>
        </p:nvSpPr>
        <p:spPr>
          <a:xfrm>
            <a:off x="3251201" y="6381751"/>
            <a:ext cx="2840567" cy="474663"/>
          </a:xfrm>
        </p:spPr>
        <p:txBody>
          <a:bodyPr/>
          <a:lstStyle>
            <a:lvl1pPr>
              <a:defRPr/>
            </a:lvl1pPr>
          </a:lstStyle>
          <a:p>
            <a:pPr>
              <a:defRPr/>
            </a:pPr>
            <a:fld id="{2C98645A-93C6-4520-BD29-7F962E4C026C}" type="datetime1">
              <a:rPr lang="en-US" smtClean="0"/>
              <a:t>3/9/2023</a:t>
            </a:fld>
            <a:endParaRPr lang="en-AU"/>
          </a:p>
        </p:txBody>
      </p:sp>
      <p:sp>
        <p:nvSpPr>
          <p:cNvPr id="6" name="Footer Placeholder 5">
            <a:extLst>
              <a:ext uri="{FF2B5EF4-FFF2-40B4-BE49-F238E27FC236}">
                <a16:creationId xmlns:a16="http://schemas.microsoft.com/office/drawing/2014/main" id="{F7950928-8AED-C17C-1B7E-326F7CDAFB67}"/>
              </a:ext>
            </a:extLst>
          </p:cNvPr>
          <p:cNvSpPr>
            <a:spLocks noGrp="1"/>
          </p:cNvSpPr>
          <p:nvPr>
            <p:ph type="ftr" sz="quarter" idx="11"/>
          </p:nvPr>
        </p:nvSpPr>
        <p:spPr>
          <a:xfrm>
            <a:off x="7721600" y="6338888"/>
            <a:ext cx="3862917" cy="474662"/>
          </a:xfrm>
        </p:spPr>
        <p:txBody>
          <a:bodyPr/>
          <a:lstStyle>
            <a:lvl1pPr>
              <a:defRPr/>
            </a:lvl1pPr>
          </a:lstStyle>
          <a:p>
            <a:pPr>
              <a:defRPr/>
            </a:pPr>
            <a:endParaRPr lang="en-AU"/>
          </a:p>
        </p:txBody>
      </p:sp>
      <p:sp>
        <p:nvSpPr>
          <p:cNvPr id="7" name="Slide Number Placeholder 6">
            <a:extLst>
              <a:ext uri="{FF2B5EF4-FFF2-40B4-BE49-F238E27FC236}">
                <a16:creationId xmlns:a16="http://schemas.microsoft.com/office/drawing/2014/main" id="{BF524393-EB40-4E9B-D0C3-90F762B1D056}"/>
              </a:ext>
            </a:extLst>
          </p:cNvPr>
          <p:cNvSpPr>
            <a:spLocks noGrp="1"/>
          </p:cNvSpPr>
          <p:nvPr>
            <p:ph type="sldNum" sz="quarter" idx="12"/>
          </p:nvPr>
        </p:nvSpPr>
        <p:spPr>
          <a:xfrm>
            <a:off x="112184" y="6242050"/>
            <a:ext cx="783167" cy="488950"/>
          </a:xfrm>
        </p:spPr>
        <p:txBody>
          <a:bodyPr/>
          <a:lstStyle>
            <a:lvl1pPr>
              <a:defRPr/>
            </a:lvl1pPr>
          </a:lstStyle>
          <a:p>
            <a:fld id="{DFC5ACF9-A397-4C9A-B57E-2238D37CFF50}" type="slidenum">
              <a:rPr lang="en-AU" altLang="en-US"/>
              <a:pPr/>
              <a:t>‹#›</a:t>
            </a:fld>
            <a:endParaRPr lang="en-AU" altLang="en-US"/>
          </a:p>
        </p:txBody>
      </p:sp>
    </p:spTree>
    <p:extLst>
      <p:ext uri="{BB962C8B-B14F-4D97-AF65-F5344CB8AC3E}">
        <p14:creationId xmlns:p14="http://schemas.microsoft.com/office/powerpoint/2010/main" val="342548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Off </a:t>
            </a:r>
            <a:r>
              <a:rPr lang="en-US" dirty="0"/>
              <a:t>the Shelf </a:t>
            </a:r>
            <a:r>
              <a:rPr lang="en-US" dirty="0" smtClean="0"/>
              <a:t>Software</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COTS solutions</a:t>
            </a:r>
          </a:p>
        </p:txBody>
      </p:sp>
      <p:sp>
        <p:nvSpPr>
          <p:cNvPr id="3" name="Content Placeholder 2"/>
          <p:cNvSpPr>
            <a:spLocks noGrp="1"/>
          </p:cNvSpPr>
          <p:nvPr>
            <p:ph idx="1"/>
          </p:nvPr>
        </p:nvSpPr>
        <p:spPr/>
        <p:txBody>
          <a:bodyPr/>
          <a:lstStyle/>
          <a:p>
            <a:r>
              <a:rPr lang="en-US" dirty="0" smtClean="0"/>
              <a:t>Possible lack of support</a:t>
            </a:r>
          </a:p>
          <a:p>
            <a:r>
              <a:rPr lang="en-US" dirty="0" smtClean="0"/>
              <a:t>Not perfectly aligned with business goals</a:t>
            </a:r>
          </a:p>
          <a:p>
            <a:r>
              <a:rPr lang="en-US" dirty="0" smtClean="0"/>
              <a:t>May require a lot of customizations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18595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COTS solutions</a:t>
            </a:r>
          </a:p>
        </p:txBody>
      </p:sp>
      <p:sp>
        <p:nvSpPr>
          <p:cNvPr id="3" name="Content Placeholder 2"/>
          <p:cNvSpPr>
            <a:spLocks noGrp="1"/>
          </p:cNvSpPr>
          <p:nvPr>
            <p:ph idx="1"/>
          </p:nvPr>
        </p:nvSpPr>
        <p:spPr/>
        <p:txBody>
          <a:bodyPr>
            <a:normAutofit/>
          </a:bodyPr>
          <a:lstStyle/>
          <a:p>
            <a:r>
              <a:rPr lang="en-US" dirty="0"/>
              <a:t>First of all, a vendor might cease to support the solution you bought. Or they might go out of business. </a:t>
            </a:r>
            <a:endParaRPr lang="en-US" dirty="0" smtClean="0"/>
          </a:p>
          <a:p>
            <a:r>
              <a:rPr lang="en-US" dirty="0" smtClean="0"/>
              <a:t>This </a:t>
            </a:r>
            <a:r>
              <a:rPr lang="en-US" dirty="0"/>
              <a:t>would force you to look for another software vendor that could support you while you’re using the solution. </a:t>
            </a:r>
          </a:p>
          <a:p>
            <a:r>
              <a:rPr lang="en-US" dirty="0" smtClean="0"/>
              <a:t>Off-the-shelf </a:t>
            </a:r>
            <a:r>
              <a:rPr lang="en-US" dirty="0"/>
              <a:t>software doesn’t guarantee perfect alignment with your business needs. In fact, it might require customization as your business grows and changes. </a:t>
            </a:r>
          </a:p>
          <a:p>
            <a:r>
              <a:rPr lang="en-US" dirty="0" smtClean="0"/>
              <a:t>Getting </a:t>
            </a:r>
            <a:r>
              <a:rPr lang="en-US" dirty="0"/>
              <a:t>something ready-made can be tricky. While the software is a good match for you right now, it doesn’t leave the door open for improvement and change like custom software does.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57923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a COTS product?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Gather </a:t>
            </a:r>
            <a:r>
              <a:rPr lang="en-US" dirty="0"/>
              <a:t>your requirements and anticipate the future</a:t>
            </a:r>
          </a:p>
          <a:p>
            <a:pPr marL="514350" indent="-514350">
              <a:buFont typeface="+mj-lt"/>
              <a:buAutoNum type="arabicPeriod"/>
            </a:pPr>
            <a:r>
              <a:rPr lang="en-US" dirty="0" smtClean="0"/>
              <a:t>Pay </a:t>
            </a:r>
            <a:r>
              <a:rPr lang="en-US" dirty="0"/>
              <a:t>attention to integrations</a:t>
            </a:r>
          </a:p>
          <a:p>
            <a:pPr marL="514350" indent="-514350">
              <a:buFont typeface="+mj-lt"/>
              <a:buAutoNum type="arabicPeriod"/>
            </a:pPr>
            <a:r>
              <a:rPr lang="en-US" dirty="0" smtClean="0"/>
              <a:t>Pick </a:t>
            </a:r>
            <a:r>
              <a:rPr lang="en-US" dirty="0"/>
              <a:t>the right license</a:t>
            </a:r>
          </a:p>
          <a:p>
            <a:pPr marL="514350" indent="-514350">
              <a:buFont typeface="+mj-lt"/>
              <a:buAutoNum type="arabicPeriod"/>
            </a:pPr>
            <a:r>
              <a:rPr lang="en-US" dirty="0" smtClean="0"/>
              <a:t>Consider </a:t>
            </a:r>
            <a:r>
              <a:rPr lang="en-US" dirty="0"/>
              <a:t>updating and maintenance</a:t>
            </a:r>
          </a:p>
          <a:p>
            <a:pPr marL="514350" indent="-514350">
              <a:buFont typeface="+mj-lt"/>
              <a:buAutoNum type="arabicPeriod"/>
            </a:pPr>
            <a:r>
              <a:rPr lang="en-US" dirty="0" smtClean="0"/>
              <a:t>Pay </a:t>
            </a:r>
            <a:r>
              <a:rPr lang="en-US" dirty="0"/>
              <a:t>attention to your </a:t>
            </a:r>
            <a:r>
              <a:rPr lang="en-US" dirty="0" smtClean="0"/>
              <a:t>contract</a:t>
            </a: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43070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a COTS product?</a:t>
            </a:r>
          </a:p>
        </p:txBody>
      </p:sp>
      <p:sp>
        <p:nvSpPr>
          <p:cNvPr id="3" name="Content Placeholder 2"/>
          <p:cNvSpPr>
            <a:spLocks noGrp="1"/>
          </p:cNvSpPr>
          <p:nvPr>
            <p:ph idx="1"/>
          </p:nvPr>
        </p:nvSpPr>
        <p:spPr/>
        <p:txBody>
          <a:bodyPr>
            <a:normAutofit lnSpcReduction="10000"/>
          </a:bodyPr>
          <a:lstStyle/>
          <a:p>
            <a:r>
              <a:rPr lang="en-US" dirty="0" smtClean="0"/>
              <a:t>Gather </a:t>
            </a:r>
            <a:r>
              <a:rPr lang="en-US" dirty="0"/>
              <a:t>your requirements and anticipate the future</a:t>
            </a:r>
          </a:p>
          <a:p>
            <a:pPr lvl="1"/>
            <a:r>
              <a:rPr lang="en-US" dirty="0"/>
              <a:t>Before investing in this type of software, ensure that your team analyzes the potential growth they anticipate and manages their future expectations. If you commit an error in this part of your gap analysis, your future implementation will be at risk. </a:t>
            </a:r>
          </a:p>
          <a:p>
            <a:pPr lvl="1"/>
            <a:r>
              <a:rPr lang="en-US" dirty="0" smtClean="0"/>
              <a:t>You </a:t>
            </a:r>
            <a:r>
              <a:rPr lang="en-US" dirty="0"/>
              <a:t>need to carry out the full cost analysis that includes costs over at least five years. This is especially important if your software requires ongoing licensing and maintenance. </a:t>
            </a:r>
          </a:p>
          <a:p>
            <a:endParaRPr lang="en-US" dirty="0"/>
          </a:p>
          <a:p>
            <a:r>
              <a:rPr lang="en-US" dirty="0" smtClean="0"/>
              <a:t>Pay </a:t>
            </a:r>
            <a:r>
              <a:rPr lang="en-US" dirty="0"/>
              <a:t>attention to integrations</a:t>
            </a:r>
          </a:p>
          <a:p>
            <a:pPr lvl="1"/>
            <a:r>
              <a:rPr lang="en-US" dirty="0"/>
              <a:t>Make sure that the commercial solution you pick integrates well with your current existing systems. </a:t>
            </a:r>
          </a:p>
          <a:p>
            <a:pPr lvl="1"/>
            <a:r>
              <a:rPr lang="en-US" dirty="0" smtClean="0"/>
              <a:t>Note </a:t>
            </a:r>
            <a:r>
              <a:rPr lang="en-US" dirty="0"/>
              <a:t>that if the COTS package is a few years old, you’re running the risk that it’s written in a legacy language. Modifying or improving it over time will be challenging to the vendor. That’s why it might be more practical for you to invest in enhancing your existing systems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71850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a COTS product?</a:t>
            </a:r>
          </a:p>
        </p:txBody>
      </p:sp>
      <p:sp>
        <p:nvSpPr>
          <p:cNvPr id="3" name="Content Placeholder 2"/>
          <p:cNvSpPr>
            <a:spLocks noGrp="1"/>
          </p:cNvSpPr>
          <p:nvPr>
            <p:ph idx="1"/>
          </p:nvPr>
        </p:nvSpPr>
        <p:spPr/>
        <p:txBody>
          <a:bodyPr>
            <a:normAutofit lnSpcReduction="10000"/>
          </a:bodyPr>
          <a:lstStyle/>
          <a:p>
            <a:r>
              <a:rPr lang="en-US" dirty="0" smtClean="0"/>
              <a:t>Pick </a:t>
            </a:r>
            <a:r>
              <a:rPr lang="en-US" dirty="0"/>
              <a:t>the right license</a:t>
            </a:r>
          </a:p>
          <a:p>
            <a:pPr lvl="1"/>
            <a:r>
              <a:rPr lang="en-US" dirty="0"/>
              <a:t>When investing in COTS, you can usually choose between a single-user license and general license options. If the department which will be using the software is large, pick the latter. </a:t>
            </a:r>
          </a:p>
          <a:p>
            <a:endParaRPr lang="en-US" sz="2000" dirty="0"/>
          </a:p>
          <a:p>
            <a:r>
              <a:rPr lang="en-US" dirty="0" smtClean="0"/>
              <a:t>Consider </a:t>
            </a:r>
            <a:r>
              <a:rPr lang="en-US" dirty="0"/>
              <a:t>updating and maintenance</a:t>
            </a:r>
          </a:p>
          <a:p>
            <a:pPr lvl="1"/>
            <a:r>
              <a:rPr lang="en-US" dirty="0"/>
              <a:t>Every software will need to be updated and maintained. Ideally, your COTS products will require less maintenance and costs and cost less to upgrade. </a:t>
            </a:r>
          </a:p>
          <a:p>
            <a:endParaRPr lang="en-US" sz="2000" dirty="0"/>
          </a:p>
          <a:p>
            <a:r>
              <a:rPr lang="en-US" dirty="0" smtClean="0"/>
              <a:t>Pay </a:t>
            </a:r>
            <a:r>
              <a:rPr lang="en-US" dirty="0"/>
              <a:t>attention to your </a:t>
            </a:r>
            <a:r>
              <a:rPr lang="en-US" dirty="0" smtClean="0"/>
              <a:t>contract</a:t>
            </a:r>
          </a:p>
          <a:p>
            <a:pPr lvl="1"/>
            <a:r>
              <a:rPr lang="en-US" dirty="0" smtClean="0"/>
              <a:t>You don’t want to end up trapped in an arrangement where the vendor will charge fees for reinstalling the COTS software on a different machine. </a:t>
            </a:r>
          </a:p>
          <a:p>
            <a:pPr lvl="1"/>
            <a:r>
              <a:rPr lang="en-US" dirty="0" smtClean="0"/>
              <a:t>Make sure that your contract has provisions indicating support where you need it. For example, the contract should clearly say what you can expect during emergency maintenance or in the case of operational vulnerabilities.</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1758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normAutofit/>
          </a:bodyPr>
          <a:lstStyle/>
          <a:p>
            <a:r>
              <a:rPr lang="en-US" dirty="0" smtClean="0"/>
              <a:t>Commercial </a:t>
            </a:r>
            <a:r>
              <a:rPr lang="en-US" dirty="0"/>
              <a:t>off-the-shelf software can be an affordable solution for companies looking to implement digital functionalities instantly, easily installing and rolling the new software throughout the organization. </a:t>
            </a:r>
          </a:p>
          <a:p>
            <a:r>
              <a:rPr lang="en-US" dirty="0" smtClean="0"/>
              <a:t>However</a:t>
            </a:r>
            <a:r>
              <a:rPr lang="en-US" dirty="0"/>
              <a:t>, with time COTS software might become more of a burden than a bargain – depending on what you consider when choosing it. </a:t>
            </a:r>
            <a:endParaRPr lang="en-US" dirty="0" smtClean="0"/>
          </a:p>
          <a:p>
            <a:r>
              <a:rPr lang="en-US" dirty="0" smtClean="0"/>
              <a:t>Make </a:t>
            </a:r>
            <a:r>
              <a:rPr lang="en-US" dirty="0"/>
              <a:t>sure to follow the points mentioned above, and you’ll be on your way to making the right decision for your business. </a:t>
            </a:r>
          </a:p>
          <a:p>
            <a:r>
              <a:rPr lang="en-US" dirty="0" smtClean="0"/>
              <a:t>And </a:t>
            </a:r>
            <a:r>
              <a:rPr lang="en-US" dirty="0"/>
              <a:t>if you discover that this type of solution might be a risky investment, choose custom development instead. </a:t>
            </a:r>
            <a:endParaRPr lang="en-US" dirty="0" smtClean="0"/>
          </a:p>
          <a:p>
            <a:r>
              <a:rPr lang="en-US" dirty="0" smtClean="0"/>
              <a:t>Sometimes </a:t>
            </a:r>
            <a:r>
              <a:rPr lang="en-US" dirty="0"/>
              <a:t>what you need is software that is perfectly aligned with your processes and is made to match your business goals.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28122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t>
            </a:r>
            <a:r>
              <a:rPr lang="en-US" dirty="0" smtClean="0"/>
              <a:t>Open-source </a:t>
            </a:r>
            <a:r>
              <a:rPr lang="en-US" dirty="0"/>
              <a:t>library/framework</a:t>
            </a:r>
          </a:p>
        </p:txBody>
      </p:sp>
      <p:sp>
        <p:nvSpPr>
          <p:cNvPr id="3" name="Content Placeholder 2"/>
          <p:cNvSpPr>
            <a:spLocks noGrp="1"/>
          </p:cNvSpPr>
          <p:nvPr>
            <p:ph idx="1"/>
          </p:nvPr>
        </p:nvSpPr>
        <p:spPr/>
        <p:txBody>
          <a:bodyPr/>
          <a:lstStyle/>
          <a:p>
            <a:r>
              <a:rPr lang="en-US" dirty="0" smtClean="0"/>
              <a:t>Everybody uses </a:t>
            </a:r>
            <a:r>
              <a:rPr lang="en-US" dirty="0"/>
              <a:t>Open source projects directly or indirectly to do some task (as a user) or build our own projects on top of it (as a developer). </a:t>
            </a:r>
            <a:endParaRPr lang="en-US" dirty="0" smtClean="0"/>
          </a:p>
          <a:p>
            <a:r>
              <a:rPr lang="en-US" dirty="0" smtClean="0"/>
              <a:t>If </a:t>
            </a:r>
            <a:r>
              <a:rPr lang="en-US" dirty="0"/>
              <a:t>you are a developer, you have to be bit careful while choosing an open source library/framework to build your project because the future of your project is going to be dependent on that framework. </a:t>
            </a:r>
            <a:endParaRPr lang="en-US" dirty="0" smtClean="0"/>
          </a:p>
          <a:p>
            <a:r>
              <a:rPr lang="en-US" dirty="0" smtClean="0"/>
              <a:t>Choosing </a:t>
            </a:r>
            <a:r>
              <a:rPr lang="en-US" dirty="0"/>
              <a:t>the right framework can boost up the project's progress, at the same time choosing a bad framework can slow down your progress and maybe you have to spend extra time to debug it or sometimes re-write the entire project using another framework or from scratch on your own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8861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t>
            </a:r>
            <a:r>
              <a:rPr lang="en-US" dirty="0" smtClean="0"/>
              <a:t>Open-source </a:t>
            </a:r>
            <a:r>
              <a:rPr lang="en-US" dirty="0"/>
              <a:t>library/framework</a:t>
            </a:r>
          </a:p>
        </p:txBody>
      </p:sp>
      <p:sp>
        <p:nvSpPr>
          <p:cNvPr id="3" name="Content Placeholder 2"/>
          <p:cNvSpPr>
            <a:spLocks noGrp="1"/>
          </p:cNvSpPr>
          <p:nvPr>
            <p:ph idx="1"/>
          </p:nvPr>
        </p:nvSpPr>
        <p:spPr/>
        <p:txBody>
          <a:bodyPr/>
          <a:lstStyle/>
          <a:p>
            <a:r>
              <a:rPr lang="en-US" dirty="0"/>
              <a:t>Choosing the right framework depends on both your intuition and </a:t>
            </a:r>
            <a:r>
              <a:rPr lang="en-US" dirty="0" smtClean="0"/>
              <a:t>experience</a:t>
            </a:r>
          </a:p>
          <a:p>
            <a:r>
              <a:rPr lang="en-US" dirty="0" smtClean="0"/>
              <a:t>A </a:t>
            </a:r>
            <a:r>
              <a:rPr lang="en-US" dirty="0"/>
              <a:t>good framework here means Quality of the project, not the use-case. </a:t>
            </a:r>
            <a:endParaRPr lang="en-US" dirty="0" smtClean="0"/>
          </a:p>
          <a:p>
            <a:r>
              <a:rPr lang="en-US" dirty="0" smtClean="0"/>
              <a:t>We will discuss few </a:t>
            </a:r>
            <a:r>
              <a:rPr lang="en-US" dirty="0"/>
              <a:t>points that makes an Open source project usable or </a:t>
            </a:r>
            <a:r>
              <a:rPr lang="en-US" dirty="0" smtClean="0"/>
              <a:t>good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30099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Project roadmap</a:t>
            </a:r>
          </a:p>
          <a:p>
            <a:pPr marL="514350" indent="-514350">
              <a:buFont typeface="+mj-lt"/>
              <a:buAutoNum type="arabicPeriod"/>
            </a:pPr>
            <a:r>
              <a:rPr lang="en-US" dirty="0" smtClean="0"/>
              <a:t>Versioning</a:t>
            </a:r>
          </a:p>
          <a:p>
            <a:pPr marL="514350" indent="-514350">
              <a:buFont typeface="+mj-lt"/>
              <a:buAutoNum type="arabicPeriod"/>
            </a:pPr>
            <a:r>
              <a:rPr lang="en-US" dirty="0"/>
              <a:t>Dependencies and </a:t>
            </a:r>
            <a:r>
              <a:rPr lang="en-US" dirty="0" smtClean="0"/>
              <a:t>code-packaging</a:t>
            </a:r>
          </a:p>
          <a:p>
            <a:pPr marL="514350" indent="-514350">
              <a:buFont typeface="+mj-lt"/>
              <a:buAutoNum type="arabicPeriod"/>
            </a:pPr>
            <a:r>
              <a:rPr lang="en-US" dirty="0"/>
              <a:t>Community support and </a:t>
            </a:r>
            <a:r>
              <a:rPr lang="en-US" dirty="0" smtClean="0"/>
              <a:t>popularity</a:t>
            </a:r>
          </a:p>
          <a:p>
            <a:pPr marL="514350" indent="-514350">
              <a:buFont typeface="+mj-lt"/>
              <a:buAutoNum type="arabicPeriod"/>
            </a:pPr>
            <a:r>
              <a:rPr lang="en-US" dirty="0"/>
              <a:t>Documentation and </a:t>
            </a:r>
            <a:r>
              <a:rPr lang="en-US" dirty="0" smtClean="0"/>
              <a:t>Tests</a:t>
            </a:r>
          </a:p>
          <a:p>
            <a:pPr marL="514350" indent="-514350">
              <a:buFont typeface="+mj-lt"/>
              <a:buAutoNum type="arabicPeriod"/>
            </a:pPr>
            <a:r>
              <a:rPr lang="en-US" dirty="0"/>
              <a:t>Build-scripts and Docker images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03176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lstStyle/>
          <a:p>
            <a:r>
              <a:rPr lang="en-US" dirty="0" smtClean="0"/>
              <a:t>Project roadmap</a:t>
            </a:r>
          </a:p>
          <a:p>
            <a:pPr lvl="1"/>
            <a:r>
              <a:rPr lang="en-US" dirty="0"/>
              <a:t>Many open source projects are abandoned after the initial commit, the developer never cares about adding new features, so obviously there will not be any roadmap for such projects. </a:t>
            </a:r>
            <a:endParaRPr lang="en-US" dirty="0" smtClean="0"/>
          </a:p>
          <a:p>
            <a:pPr lvl="1"/>
            <a:r>
              <a:rPr lang="en-US" dirty="0" smtClean="0"/>
              <a:t>Be </a:t>
            </a:r>
            <a:r>
              <a:rPr lang="en-US" dirty="0"/>
              <a:t>careful while using such projects, because the developer who created such project may comeback one day and change the entire code-base. </a:t>
            </a:r>
            <a:endParaRPr lang="en-US" dirty="0" smtClean="0"/>
          </a:p>
          <a:p>
            <a:pPr lvl="1"/>
            <a:r>
              <a:rPr lang="en-US" dirty="0" smtClean="0"/>
              <a:t>In </a:t>
            </a:r>
            <a:r>
              <a:rPr lang="en-US" dirty="0"/>
              <a:t>some other cases, the repo itself can be removed, leaving no backups. </a:t>
            </a:r>
            <a:endParaRPr lang="en-US" dirty="0" smtClean="0"/>
          </a:p>
          <a:p>
            <a:pPr lvl="1"/>
            <a:r>
              <a:rPr lang="en-US" dirty="0" smtClean="0"/>
              <a:t>If </a:t>
            </a:r>
            <a:r>
              <a:rPr lang="en-US" dirty="0"/>
              <a:t>you look at successful open source projects/frameworks (like </a:t>
            </a:r>
            <a:r>
              <a:rPr lang="en-US" dirty="0" err="1"/>
              <a:t>tensorflow</a:t>
            </a:r>
            <a:r>
              <a:rPr lang="en-US" dirty="0"/>
              <a:t>, react, node, flutter </a:t>
            </a:r>
            <a:r>
              <a:rPr lang="en-US" dirty="0" err="1"/>
              <a:t>etc</a:t>
            </a:r>
            <a:r>
              <a:rPr lang="en-US" dirty="0"/>
              <a:t>), they all have a well defined roadmap. </a:t>
            </a:r>
            <a:endParaRPr lang="en-US" dirty="0" smtClean="0"/>
          </a:p>
          <a:p>
            <a:pPr lvl="1"/>
            <a:r>
              <a:rPr lang="en-US" dirty="0" smtClean="0"/>
              <a:t>Roadmap </a:t>
            </a:r>
            <a:r>
              <a:rPr lang="en-US" dirty="0"/>
              <a:t>also gives you a look into the future of the framework.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1184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de-DE" altLang="en-US" dirty="0"/>
              <a:t>What is COTS software</a:t>
            </a:r>
            <a:r>
              <a:rPr lang="de-DE" altLang="en-US" dirty="0" smtClean="0"/>
              <a:t>?</a:t>
            </a:r>
          </a:p>
          <a:p>
            <a:r>
              <a:rPr lang="en-US" dirty="0"/>
              <a:t>Advantages of COTS </a:t>
            </a:r>
            <a:r>
              <a:rPr lang="en-US" dirty="0" smtClean="0"/>
              <a:t>solutions</a:t>
            </a:r>
          </a:p>
          <a:p>
            <a:r>
              <a:rPr lang="en-US" altLang="en-US" dirty="0" smtClean="0"/>
              <a:t>Disa</a:t>
            </a:r>
            <a:r>
              <a:rPr lang="en-US" dirty="0" smtClean="0"/>
              <a:t>dvantages </a:t>
            </a:r>
            <a:r>
              <a:rPr lang="en-US" dirty="0"/>
              <a:t>of COTS </a:t>
            </a:r>
            <a:r>
              <a:rPr lang="en-US" dirty="0" smtClean="0"/>
              <a:t>solutions</a:t>
            </a:r>
          </a:p>
          <a:p>
            <a:r>
              <a:rPr lang="en-US" dirty="0"/>
              <a:t>How to choose a COTS product?</a:t>
            </a:r>
            <a:endParaRPr lang="en-US" dirty="0" smtClean="0"/>
          </a:p>
          <a:p>
            <a:endParaRPr lang="de-DE" altLang="en-US" dirty="0" smtClean="0"/>
          </a:p>
          <a:p>
            <a:endParaRPr lang="de-DE" alt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normAutofit/>
          </a:bodyPr>
          <a:lstStyle/>
          <a:p>
            <a:r>
              <a:rPr lang="en-US" dirty="0" smtClean="0"/>
              <a:t>Versioning</a:t>
            </a:r>
          </a:p>
          <a:p>
            <a:pPr lvl="1"/>
            <a:r>
              <a:rPr lang="en-US" dirty="0"/>
              <a:t>Versioning is very important for any project, it helps the developers who build on the project to use a specific snapshot of the code-base. </a:t>
            </a:r>
            <a:endParaRPr lang="en-US" dirty="0" smtClean="0"/>
          </a:p>
          <a:p>
            <a:pPr lvl="1"/>
            <a:r>
              <a:rPr lang="en-US" dirty="0" smtClean="0"/>
              <a:t>Many </a:t>
            </a:r>
            <a:r>
              <a:rPr lang="en-US" dirty="0"/>
              <a:t>popular open source projects use Semantic versioning standard to version the code-base snapshots.</a:t>
            </a:r>
          </a:p>
          <a:p>
            <a:pPr lvl="1"/>
            <a:r>
              <a:rPr lang="en-US" dirty="0"/>
              <a:t>There are two types of </a:t>
            </a:r>
            <a:r>
              <a:rPr lang="en-US" dirty="0" smtClean="0"/>
              <a:t>releases: Nightly </a:t>
            </a:r>
            <a:r>
              <a:rPr lang="en-US" dirty="0"/>
              <a:t>builds and Latest Stable builds. </a:t>
            </a:r>
            <a:endParaRPr lang="en-US" dirty="0" smtClean="0"/>
          </a:p>
          <a:p>
            <a:pPr lvl="1"/>
            <a:r>
              <a:rPr lang="en-US" dirty="0" smtClean="0"/>
              <a:t>If </a:t>
            </a:r>
            <a:r>
              <a:rPr lang="en-US" dirty="0"/>
              <a:t>you want the most stable, well-tested version of the framework, you can choose latest stable release, but if you want to use the latest cutting-edge feature (and you can't wait for next-stable), you can always choose latest nightly </a:t>
            </a:r>
            <a:r>
              <a:rPr lang="en-US" dirty="0" smtClean="0"/>
              <a:t>build.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8061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normAutofit/>
          </a:bodyPr>
          <a:lstStyle/>
          <a:p>
            <a:r>
              <a:rPr lang="en-US" dirty="0" smtClean="0"/>
              <a:t>Dependencies </a:t>
            </a:r>
            <a:r>
              <a:rPr lang="en-US" dirty="0"/>
              <a:t>and </a:t>
            </a:r>
            <a:r>
              <a:rPr lang="en-US" dirty="0" smtClean="0"/>
              <a:t>code-packaging</a:t>
            </a:r>
          </a:p>
          <a:p>
            <a:pPr lvl="1"/>
            <a:r>
              <a:rPr lang="en-US" dirty="0"/>
              <a:t>Majority of open-source projects are dependent on other projects (Example : </a:t>
            </a:r>
            <a:r>
              <a:rPr lang="en-US" dirty="0" err="1"/>
              <a:t>Tensorflow</a:t>
            </a:r>
            <a:r>
              <a:rPr lang="en-US" dirty="0"/>
              <a:t> depends on many C/C++ libraries like </a:t>
            </a:r>
            <a:r>
              <a:rPr lang="en-US" dirty="0" err="1"/>
              <a:t>eigen</a:t>
            </a:r>
            <a:r>
              <a:rPr lang="en-US" dirty="0"/>
              <a:t>, abseil, </a:t>
            </a:r>
            <a:r>
              <a:rPr lang="en-US" dirty="0" err="1"/>
              <a:t>protobuf</a:t>
            </a:r>
            <a:r>
              <a:rPr lang="en-US" dirty="0"/>
              <a:t>, </a:t>
            </a:r>
            <a:r>
              <a:rPr lang="en-US" dirty="0" err="1"/>
              <a:t>cuda</a:t>
            </a:r>
            <a:r>
              <a:rPr lang="en-US" dirty="0"/>
              <a:t> </a:t>
            </a:r>
            <a:r>
              <a:rPr lang="en-US" dirty="0" err="1"/>
              <a:t>etc</a:t>
            </a:r>
            <a:r>
              <a:rPr lang="en-US" dirty="0"/>
              <a:t>), if you are using such framework, indirectly you are using its dependencies as well. </a:t>
            </a:r>
            <a:endParaRPr lang="en-US" dirty="0" smtClean="0"/>
          </a:p>
          <a:p>
            <a:pPr lvl="1"/>
            <a:r>
              <a:rPr lang="en-US" dirty="0" smtClean="0"/>
              <a:t>If </a:t>
            </a:r>
            <a:r>
              <a:rPr lang="en-US" dirty="0"/>
              <a:t>any dependency breaks, the framework breaks, so your project breaks as well!!. </a:t>
            </a:r>
            <a:endParaRPr lang="en-US" dirty="0" smtClean="0"/>
          </a:p>
          <a:p>
            <a:pPr lvl="1"/>
            <a:r>
              <a:rPr lang="en-US" dirty="0" smtClean="0"/>
              <a:t>Dependency </a:t>
            </a:r>
            <a:r>
              <a:rPr lang="en-US" dirty="0"/>
              <a:t>management is an important thing which if often ignored in most of the projects. </a:t>
            </a:r>
            <a:endParaRPr lang="en-US" dirty="0" smtClean="0"/>
          </a:p>
          <a:p>
            <a:pPr lvl="1"/>
            <a:r>
              <a:rPr lang="en-US" dirty="0" smtClean="0"/>
              <a:t>Many </a:t>
            </a:r>
            <a:r>
              <a:rPr lang="en-US" dirty="0"/>
              <a:t>modern programming languages handle this problem by shipping a package manager along with the language compiler and runtime. (Example : pip for python and </a:t>
            </a:r>
            <a:r>
              <a:rPr lang="en-US" dirty="0" err="1"/>
              <a:t>npm</a:t>
            </a:r>
            <a:r>
              <a:rPr lang="en-US" dirty="0"/>
              <a:t> for node). </a:t>
            </a:r>
            <a:endParaRPr lang="en-US" dirty="0" smtClean="0"/>
          </a:p>
          <a:p>
            <a:pPr lvl="1"/>
            <a:r>
              <a:rPr lang="en-US" dirty="0" smtClean="0"/>
              <a:t>These </a:t>
            </a:r>
            <a:r>
              <a:rPr lang="en-US" dirty="0"/>
              <a:t>package managers can automatically download and install right-dependency for you, so need not worry much.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04286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lstStyle/>
          <a:p>
            <a:r>
              <a:rPr lang="en-US" dirty="0" smtClean="0"/>
              <a:t>Community </a:t>
            </a:r>
            <a:r>
              <a:rPr lang="en-US" dirty="0"/>
              <a:t>support and </a:t>
            </a:r>
            <a:r>
              <a:rPr lang="en-US" dirty="0" smtClean="0"/>
              <a:t>popularity</a:t>
            </a:r>
          </a:p>
          <a:p>
            <a:pPr lvl="1"/>
            <a:r>
              <a:rPr lang="en-US" dirty="0"/>
              <a:t>This is the most important aspect if you are using a complex framework like React or </a:t>
            </a:r>
            <a:r>
              <a:rPr lang="en-US" dirty="0" err="1"/>
              <a:t>Tensorflow</a:t>
            </a:r>
            <a:r>
              <a:rPr lang="en-US" dirty="0"/>
              <a:t>. </a:t>
            </a:r>
            <a:endParaRPr lang="en-US" dirty="0" smtClean="0"/>
          </a:p>
          <a:p>
            <a:pPr lvl="1"/>
            <a:r>
              <a:rPr lang="en-US" dirty="0" smtClean="0"/>
              <a:t>We </a:t>
            </a:r>
            <a:r>
              <a:rPr lang="en-US" dirty="0"/>
              <a:t>all run into trouble at some point and we need to find solutions quickly to proceed further, at that point the obvious thing we all do is to google the </a:t>
            </a:r>
            <a:r>
              <a:rPr lang="en-US" dirty="0" smtClean="0"/>
              <a:t>problem. </a:t>
            </a:r>
          </a:p>
          <a:p>
            <a:pPr lvl="1"/>
            <a:r>
              <a:rPr lang="en-US" dirty="0" smtClean="0"/>
              <a:t>If </a:t>
            </a:r>
            <a:r>
              <a:rPr lang="en-US" dirty="0"/>
              <a:t>the library is popular we obviously get a </a:t>
            </a:r>
            <a:r>
              <a:rPr lang="en-US" dirty="0" err="1"/>
              <a:t>stackoverflow</a:t>
            </a:r>
            <a:r>
              <a:rPr lang="en-US" dirty="0"/>
              <a:t> link which solves our problem, if the library is not so popular, the obvious thing is the issues and community forum, where we find common problems other developers are facing. </a:t>
            </a:r>
            <a:endParaRPr lang="en-US" dirty="0" smtClean="0"/>
          </a:p>
          <a:p>
            <a:pPr lvl="1"/>
            <a:r>
              <a:rPr lang="en-US" dirty="0" smtClean="0"/>
              <a:t>Most </a:t>
            </a:r>
            <a:r>
              <a:rPr lang="en-US" dirty="0"/>
              <a:t>successful projects have a community forum where you can discuss your problem and get the solution from other developers. (React has many such slack channels both official and unofficial ones, Even node.js has many such forums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47600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Documentation </a:t>
            </a:r>
            <a:r>
              <a:rPr lang="en-US" dirty="0"/>
              <a:t>and </a:t>
            </a:r>
            <a:r>
              <a:rPr lang="en-US" dirty="0" smtClean="0"/>
              <a:t>Tests</a:t>
            </a:r>
          </a:p>
          <a:p>
            <a:pPr lvl="1"/>
            <a:r>
              <a:rPr lang="en-US" dirty="0" smtClean="0"/>
              <a:t>A good </a:t>
            </a:r>
            <a:r>
              <a:rPr lang="en-US" dirty="0"/>
              <a:t>project must have these things for sure. </a:t>
            </a:r>
            <a:endParaRPr lang="en-US" dirty="0" smtClean="0"/>
          </a:p>
          <a:p>
            <a:pPr lvl="1"/>
            <a:r>
              <a:rPr lang="en-US" dirty="0" smtClean="0"/>
              <a:t>Documentation </a:t>
            </a:r>
            <a:r>
              <a:rPr lang="en-US" dirty="0"/>
              <a:t>will help you to understand what all features are available in the framework, writing documentation can be boring, but these days there are many tools out there which can make things easier for you, these tools can automatically export a documentation in HTML format from the code comments (Example: look at python's </a:t>
            </a:r>
            <a:r>
              <a:rPr lang="en-US" dirty="0" err="1"/>
              <a:t>docstring</a:t>
            </a:r>
            <a:r>
              <a:rPr lang="en-US" dirty="0"/>
              <a:t> standard). </a:t>
            </a:r>
            <a:endParaRPr lang="en-US" dirty="0" smtClean="0"/>
          </a:p>
          <a:p>
            <a:pPr lvl="1"/>
            <a:r>
              <a:rPr lang="en-US" dirty="0" smtClean="0"/>
              <a:t>It </a:t>
            </a:r>
            <a:r>
              <a:rPr lang="en-US" dirty="0"/>
              <a:t>is not recommended to use a framework which does not have a proper documentation, unless you are capable of reading and understanding directly from the source code.</a:t>
            </a:r>
          </a:p>
          <a:p>
            <a:pPr lvl="1"/>
            <a:r>
              <a:rPr lang="en-US" dirty="0"/>
              <a:t>A framework can have many features, but are you sure all these features work as they intend to work?? This is where unit-tests comes into picture, If you plan to use a project which has unit tests, you can clone the repo, build it and run the unit-tests, if all the unit-tests are successful, you can use the framework with confidence. </a:t>
            </a:r>
            <a:endParaRPr lang="en-US" dirty="0" smtClean="0"/>
          </a:p>
          <a:p>
            <a:pPr lvl="1"/>
            <a:r>
              <a:rPr lang="en-US" dirty="0" smtClean="0"/>
              <a:t>Unit-tests </a:t>
            </a:r>
            <a:r>
              <a:rPr lang="en-US" dirty="0"/>
              <a:t>sometime serve as an alternative to code-documentation, if there is no documentation, you can use unit-tests itself as documentation as they show you how all the functions are meant to be invoked and what all input types they accept to produce proper output.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583810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Factors</a:t>
            </a:r>
            <a:endParaRPr lang="en-US" dirty="0"/>
          </a:p>
        </p:txBody>
      </p:sp>
      <p:sp>
        <p:nvSpPr>
          <p:cNvPr id="3" name="Content Placeholder 2"/>
          <p:cNvSpPr>
            <a:spLocks noGrp="1"/>
          </p:cNvSpPr>
          <p:nvPr>
            <p:ph idx="1"/>
          </p:nvPr>
        </p:nvSpPr>
        <p:spPr/>
        <p:txBody>
          <a:bodyPr>
            <a:normAutofit fontScale="92500"/>
          </a:bodyPr>
          <a:lstStyle/>
          <a:p>
            <a:r>
              <a:rPr lang="en-US" dirty="0" smtClean="0"/>
              <a:t>Build-scripts </a:t>
            </a:r>
            <a:r>
              <a:rPr lang="en-US" dirty="0"/>
              <a:t>and Docker </a:t>
            </a:r>
            <a:r>
              <a:rPr lang="en-US" dirty="0" smtClean="0"/>
              <a:t>images</a:t>
            </a:r>
          </a:p>
          <a:p>
            <a:pPr lvl="1"/>
            <a:r>
              <a:rPr lang="en-US" dirty="0"/>
              <a:t>Not all the frameworks are available as executables, sometimes you have to build/compile them on your own (If you are a C/C++ developer, you have to deal with this everyday). </a:t>
            </a:r>
            <a:endParaRPr lang="en-US" dirty="0" smtClean="0"/>
          </a:p>
          <a:p>
            <a:pPr lvl="1"/>
            <a:r>
              <a:rPr lang="en-US" dirty="0" smtClean="0"/>
              <a:t>This </a:t>
            </a:r>
            <a:r>
              <a:rPr lang="en-US" dirty="0"/>
              <a:t>is where build scripts and built-automation tools are really helpful. </a:t>
            </a:r>
            <a:endParaRPr lang="en-US" dirty="0" smtClean="0"/>
          </a:p>
          <a:p>
            <a:pPr lvl="1"/>
            <a:r>
              <a:rPr lang="en-US" dirty="0" smtClean="0"/>
              <a:t>Many </a:t>
            </a:r>
            <a:r>
              <a:rPr lang="en-US" dirty="0"/>
              <a:t>good C/C++ projects I have seen so far </a:t>
            </a:r>
            <a:r>
              <a:rPr lang="en-US" dirty="0" smtClean="0"/>
              <a:t>at least </a:t>
            </a:r>
            <a:r>
              <a:rPr lang="en-US" dirty="0"/>
              <a:t>provide a </a:t>
            </a:r>
            <a:r>
              <a:rPr lang="en-US" dirty="0" err="1"/>
              <a:t>Makefile</a:t>
            </a:r>
            <a:r>
              <a:rPr lang="en-US" dirty="0"/>
              <a:t> which automates the build-process with right include files and install location. </a:t>
            </a:r>
            <a:endParaRPr lang="en-US" dirty="0" smtClean="0"/>
          </a:p>
          <a:p>
            <a:pPr lvl="1"/>
            <a:r>
              <a:rPr lang="en-US" dirty="0" smtClean="0"/>
              <a:t>Some </a:t>
            </a:r>
            <a:r>
              <a:rPr lang="en-US" dirty="0"/>
              <a:t>complex projects like </a:t>
            </a:r>
            <a:r>
              <a:rPr lang="en-US" dirty="0" err="1"/>
              <a:t>Tensorflow</a:t>
            </a:r>
            <a:r>
              <a:rPr lang="en-US" dirty="0"/>
              <a:t> make use of advanced build-systems like </a:t>
            </a:r>
            <a:r>
              <a:rPr lang="en-US" dirty="0" err="1"/>
              <a:t>bazel</a:t>
            </a:r>
            <a:r>
              <a:rPr lang="en-US" dirty="0"/>
              <a:t> and </a:t>
            </a:r>
            <a:r>
              <a:rPr lang="en-US" dirty="0" err="1"/>
              <a:t>cmake</a:t>
            </a:r>
            <a:r>
              <a:rPr lang="en-US" dirty="0"/>
              <a:t>. </a:t>
            </a:r>
            <a:endParaRPr lang="en-US" dirty="0" smtClean="0"/>
          </a:p>
          <a:p>
            <a:pPr lvl="1"/>
            <a:r>
              <a:rPr lang="en-US" dirty="0" smtClean="0"/>
              <a:t>Build </a:t>
            </a:r>
            <a:r>
              <a:rPr lang="en-US" dirty="0"/>
              <a:t>systems are here to make our life easier, imagine how time consuming it can be to figure out how to compile a project with thousands of source files on your own. </a:t>
            </a:r>
            <a:endParaRPr lang="en-US" dirty="0" smtClean="0"/>
          </a:p>
          <a:p>
            <a:pPr lvl="1"/>
            <a:r>
              <a:rPr lang="en-US" dirty="0" smtClean="0"/>
              <a:t>These </a:t>
            </a:r>
            <a:r>
              <a:rPr lang="en-US" dirty="0"/>
              <a:t>build-scripts can come handy when you make changes to the code-base (many build-systems can cache old objects and compile only the changed files to reduce the build time). </a:t>
            </a:r>
            <a:endParaRPr lang="en-US" dirty="0" smtClean="0"/>
          </a:p>
          <a:p>
            <a:pPr lvl="1"/>
            <a:r>
              <a:rPr lang="en-US" dirty="0" smtClean="0"/>
              <a:t>It </a:t>
            </a:r>
            <a:r>
              <a:rPr lang="en-US" dirty="0"/>
              <a:t>is even better if you find out a framework which also provides a </a:t>
            </a:r>
            <a:r>
              <a:rPr lang="en-US" dirty="0" err="1"/>
              <a:t>Dockerfile</a:t>
            </a:r>
            <a:r>
              <a:rPr lang="en-US" dirty="0"/>
              <a:t>, </a:t>
            </a:r>
            <a:r>
              <a:rPr lang="en-US" dirty="0" err="1"/>
              <a:t>Dockerfile</a:t>
            </a:r>
            <a:r>
              <a:rPr lang="en-US" dirty="0"/>
              <a:t> is used to build a </a:t>
            </a:r>
            <a:r>
              <a:rPr lang="en-US" dirty="0" smtClean="0"/>
              <a:t>Docker </a:t>
            </a:r>
            <a:r>
              <a:rPr lang="en-US" dirty="0"/>
              <a:t>image, which automatically packs everything required to build on top of the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06381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Commercial off the Shelf (COTS) Software</a:t>
            </a:r>
          </a:p>
        </p:txBody>
      </p:sp>
      <p:sp>
        <p:nvSpPr>
          <p:cNvPr id="6" name="Content Placeholder 5"/>
          <p:cNvSpPr>
            <a:spLocks noGrp="1"/>
          </p:cNvSpPr>
          <p:nvPr>
            <p:ph idx="1"/>
          </p:nvPr>
        </p:nvSpPr>
        <p:spPr/>
        <p:txBody>
          <a:bodyPr/>
          <a:lstStyle/>
          <a:p>
            <a:r>
              <a:rPr lang="en-US" dirty="0" smtClean="0"/>
              <a:t>If </a:t>
            </a:r>
            <a:r>
              <a:rPr lang="en-US" dirty="0"/>
              <a:t>you’re looking to accelerate your digital transformation, buying a commercial off-the-shelf software could be a smart move. </a:t>
            </a:r>
            <a:endParaRPr lang="en-US" dirty="0" smtClean="0"/>
          </a:p>
          <a:p>
            <a:r>
              <a:rPr lang="en-US" dirty="0" smtClean="0"/>
              <a:t>Many </a:t>
            </a:r>
            <a:r>
              <a:rPr lang="en-US" dirty="0"/>
              <a:t>organizations invest in this type of software to fill specific gaps without waiting for custom-made solutions. </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94909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COTS software? </a:t>
            </a:r>
          </a:p>
        </p:txBody>
      </p:sp>
      <p:sp>
        <p:nvSpPr>
          <p:cNvPr id="6" name="Content Placeholder 5"/>
          <p:cNvSpPr>
            <a:spLocks noGrp="1"/>
          </p:cNvSpPr>
          <p:nvPr>
            <p:ph idx="1"/>
          </p:nvPr>
        </p:nvSpPr>
        <p:spPr/>
        <p:txBody>
          <a:bodyPr>
            <a:normAutofit/>
          </a:bodyPr>
          <a:lstStyle/>
          <a:p>
            <a:r>
              <a:rPr lang="en-US" dirty="0"/>
              <a:t>Commercial off-the-shelf software is a product intended to be used “as is</a:t>
            </a:r>
            <a:r>
              <a:rPr lang="en-US" dirty="0" smtClean="0"/>
              <a:t>.”</a:t>
            </a:r>
          </a:p>
          <a:p>
            <a:r>
              <a:rPr lang="en-US" dirty="0" smtClean="0"/>
              <a:t> </a:t>
            </a:r>
            <a:r>
              <a:rPr lang="en-US" dirty="0"/>
              <a:t>The key benefit driving the popularity of commercial off-the-shelf solutions is the easy installation and integration with existing system components. </a:t>
            </a:r>
          </a:p>
          <a:p>
            <a:r>
              <a:rPr lang="en-US" dirty="0" smtClean="0"/>
              <a:t>Almost </a:t>
            </a:r>
            <a:r>
              <a:rPr lang="en-US" dirty="0"/>
              <a:t>every piece of software used by average computer users fits into the COTS category – from word processors and operating systems to Microsoft office suites and email programs. </a:t>
            </a:r>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175245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COTS software? </a:t>
            </a:r>
          </a:p>
        </p:txBody>
      </p:sp>
      <p:sp>
        <p:nvSpPr>
          <p:cNvPr id="6" name="Content Placeholder 5"/>
          <p:cNvSpPr>
            <a:spLocks noGrp="1"/>
          </p:cNvSpPr>
          <p:nvPr>
            <p:ph idx="1"/>
          </p:nvPr>
        </p:nvSpPr>
        <p:spPr/>
        <p:txBody>
          <a:bodyPr>
            <a:normAutofit/>
          </a:bodyPr>
          <a:lstStyle/>
          <a:p>
            <a:r>
              <a:rPr lang="en-US" dirty="0" smtClean="0"/>
              <a:t>Commercial </a:t>
            </a:r>
            <a:r>
              <a:rPr lang="en-US" dirty="0"/>
              <a:t>off-the-shelf software is mass-produced. </a:t>
            </a:r>
            <a:endParaRPr lang="en-US" dirty="0" smtClean="0"/>
          </a:p>
          <a:p>
            <a:r>
              <a:rPr lang="en-US" dirty="0" smtClean="0"/>
              <a:t>That’s </a:t>
            </a:r>
            <a:r>
              <a:rPr lang="en-US" dirty="0"/>
              <a:t>why it comes at a significantly lower cost than tailor-made solutions made from scratch for individual businesses. </a:t>
            </a:r>
          </a:p>
          <a:p>
            <a:r>
              <a:rPr lang="en-US" dirty="0" smtClean="0"/>
              <a:t>COTS </a:t>
            </a:r>
            <a:r>
              <a:rPr lang="en-US" dirty="0"/>
              <a:t>software is typically accessible to everyone, sold online, and ready to use without any kind of modification required from users.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6</a:t>
            </a:fld>
            <a:endParaRPr lang="en-US"/>
          </a:p>
        </p:txBody>
      </p:sp>
    </p:spTree>
    <p:extLst>
      <p:ext uri="{BB962C8B-B14F-4D97-AF65-F5344CB8AC3E}">
        <p14:creationId xmlns:p14="http://schemas.microsoft.com/office/powerpoint/2010/main" val="310606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COTS solutions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Accessibility</a:t>
            </a:r>
            <a:endParaRPr lang="en-US" dirty="0"/>
          </a:p>
          <a:p>
            <a:pPr marL="514350" indent="-514350">
              <a:buFont typeface="+mj-lt"/>
              <a:buAutoNum type="arabicPeriod"/>
            </a:pPr>
            <a:r>
              <a:rPr lang="en-US" dirty="0" smtClean="0"/>
              <a:t>Versatility</a:t>
            </a:r>
            <a:endParaRPr lang="en-US" dirty="0"/>
          </a:p>
          <a:p>
            <a:pPr marL="514350" indent="-514350">
              <a:buFont typeface="+mj-lt"/>
              <a:buAutoNum type="arabicPeriod"/>
            </a:pPr>
            <a:r>
              <a:rPr lang="en-US" dirty="0" smtClean="0"/>
              <a:t>Easy </a:t>
            </a:r>
            <a:r>
              <a:rPr lang="en-US" dirty="0"/>
              <a:t>installation</a:t>
            </a:r>
          </a:p>
          <a:p>
            <a:pPr marL="514350" indent="-514350">
              <a:buFont typeface="+mj-lt"/>
              <a:buAutoNum type="arabicPeriod"/>
            </a:pPr>
            <a:r>
              <a:rPr lang="en-US" dirty="0" smtClean="0"/>
              <a:t>Support</a:t>
            </a:r>
            <a:endParaRPr lang="en-US" dirty="0"/>
          </a:p>
          <a:p>
            <a:pPr marL="514350" indent="-514350">
              <a:buFont typeface="+mj-lt"/>
              <a:buAutoNum type="arabicPeriod"/>
            </a:pPr>
            <a:r>
              <a:rPr lang="en-US" dirty="0" smtClean="0"/>
              <a:t>Lower </a:t>
            </a:r>
            <a:r>
              <a:rPr lang="en-US" dirty="0"/>
              <a:t>cost</a:t>
            </a:r>
          </a:p>
          <a:p>
            <a:pPr marL="514350" indent="-514350">
              <a:buFont typeface="+mj-lt"/>
              <a:buAutoNum type="arabicPeriod"/>
            </a:pPr>
            <a:r>
              <a:rPr lang="en-US" dirty="0" smtClean="0"/>
              <a:t>Reliability</a:t>
            </a:r>
            <a:endParaRPr lang="en-US" dirty="0"/>
          </a:p>
          <a:p>
            <a:pPr marL="514350" indent="-514350">
              <a:buFont typeface="+mj-lt"/>
              <a:buAutoNum type="arabicPeriod"/>
            </a:pPr>
            <a:r>
              <a:rPr lang="en-US" dirty="0" smtClean="0"/>
              <a:t>Trial options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77101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COTS solutions</a:t>
            </a:r>
          </a:p>
        </p:txBody>
      </p:sp>
      <p:sp>
        <p:nvSpPr>
          <p:cNvPr id="3" name="Content Placeholder 2"/>
          <p:cNvSpPr>
            <a:spLocks noGrp="1"/>
          </p:cNvSpPr>
          <p:nvPr>
            <p:ph idx="1"/>
          </p:nvPr>
        </p:nvSpPr>
        <p:spPr/>
        <p:txBody>
          <a:bodyPr>
            <a:normAutofit/>
          </a:bodyPr>
          <a:lstStyle/>
          <a:p>
            <a:r>
              <a:rPr lang="en-US" dirty="0" smtClean="0"/>
              <a:t>Accessibility</a:t>
            </a:r>
            <a:endParaRPr lang="en-US" dirty="0"/>
          </a:p>
          <a:p>
            <a:pPr lvl="1"/>
            <a:r>
              <a:rPr lang="en-US" dirty="0"/>
              <a:t>Commercial off-the-shelf solutions are usually easy to find because they’re mass-produced for the more or less specialized public – for example, financial services companies. </a:t>
            </a:r>
          </a:p>
          <a:p>
            <a:r>
              <a:rPr lang="en-US" dirty="0" smtClean="0"/>
              <a:t>Versatility</a:t>
            </a:r>
            <a:endParaRPr lang="en-US" dirty="0"/>
          </a:p>
          <a:p>
            <a:pPr lvl="1"/>
            <a:r>
              <a:rPr lang="en-US" dirty="0"/>
              <a:t>Most off-the-shelf software offers a wide range of features addressing practically every need a company or consumer might have – from anti-virus programs to database development applications.</a:t>
            </a:r>
          </a:p>
          <a:p>
            <a:r>
              <a:rPr lang="en-US" dirty="0" smtClean="0"/>
              <a:t>Easy </a:t>
            </a:r>
            <a:r>
              <a:rPr lang="en-US" dirty="0"/>
              <a:t>installation</a:t>
            </a:r>
          </a:p>
          <a:p>
            <a:pPr lvl="1"/>
            <a:r>
              <a:rPr lang="en-US" dirty="0"/>
              <a:t>This type of software is not custom-made for any organization in particular. That’s why it’s easy to install and requires no customization at all. Usually, a COTS product comes with step-by-step instructions to make installation as smooth as possible for users.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45012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COTS solutions</a:t>
            </a:r>
          </a:p>
        </p:txBody>
      </p:sp>
      <p:sp>
        <p:nvSpPr>
          <p:cNvPr id="3" name="Content Placeholder 2"/>
          <p:cNvSpPr>
            <a:spLocks noGrp="1"/>
          </p:cNvSpPr>
          <p:nvPr>
            <p:ph idx="1"/>
          </p:nvPr>
        </p:nvSpPr>
        <p:spPr/>
        <p:txBody>
          <a:bodyPr>
            <a:normAutofit fontScale="92500" lnSpcReduction="10000"/>
          </a:bodyPr>
          <a:lstStyle/>
          <a:p>
            <a:r>
              <a:rPr lang="en-US" dirty="0" smtClean="0"/>
              <a:t>Support</a:t>
            </a:r>
            <a:endParaRPr lang="en-US" dirty="0"/>
          </a:p>
          <a:p>
            <a:pPr lvl="1"/>
            <a:r>
              <a:rPr lang="en-US" dirty="0"/>
              <a:t>Unlike free software, COTS offers support to customers. As a user, you can reach out to the support team with any questions or issues. If any errors happen in such software, the team responsible for building it can quickly deliver a patch to correct them. </a:t>
            </a:r>
          </a:p>
          <a:p>
            <a:r>
              <a:rPr lang="en-US" dirty="0" smtClean="0"/>
              <a:t>Lower </a:t>
            </a:r>
            <a:r>
              <a:rPr lang="en-US" dirty="0"/>
              <a:t>cost</a:t>
            </a:r>
          </a:p>
          <a:p>
            <a:pPr lvl="1"/>
            <a:r>
              <a:rPr lang="en-US" dirty="0"/>
              <a:t>The relative cost of a COTS product is much lower when you compare it to tailor-made software. Vendors can easily achieve lower price points when producing for the general consumer. </a:t>
            </a:r>
          </a:p>
          <a:p>
            <a:r>
              <a:rPr lang="en-US" dirty="0" smtClean="0"/>
              <a:t>Reliability</a:t>
            </a:r>
            <a:endParaRPr lang="en-US" dirty="0"/>
          </a:p>
          <a:p>
            <a:pPr lvl="1"/>
            <a:r>
              <a:rPr lang="en-US" dirty="0"/>
              <a:t>Moreover, COTS products are usually put through many different testing scenarios, so you can be sure about their reliability. Vendors are also busy improving their solutions with new updates, security patches, and features. </a:t>
            </a:r>
          </a:p>
          <a:p>
            <a:r>
              <a:rPr lang="en-US" dirty="0" smtClean="0"/>
              <a:t>Trial </a:t>
            </a:r>
            <a:r>
              <a:rPr lang="en-US" dirty="0"/>
              <a:t>options</a:t>
            </a:r>
          </a:p>
          <a:p>
            <a:pPr lvl="1"/>
            <a:r>
              <a:rPr lang="en-US" dirty="0"/>
              <a:t>Another benefit is that you don’t have to immediately purchase the solution, and you can first see how that software works within a limited or trial version. This offers teams an easy way to test-drive the software before investing in it.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08127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2206</Words>
  <Application>Microsoft Office PowerPoint</Application>
  <PresentationFormat>Widescreen</PresentationFormat>
  <Paragraphs>163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Candara</vt:lpstr>
      <vt:lpstr>Office Theme</vt:lpstr>
      <vt:lpstr>Off the Shelf Software</vt:lpstr>
      <vt:lpstr>Outline</vt:lpstr>
      <vt:lpstr>Introduction</vt:lpstr>
      <vt:lpstr>Commercial off the Shelf (COTS) Software</vt:lpstr>
      <vt:lpstr>What is COTS software? </vt:lpstr>
      <vt:lpstr>What is COTS software? </vt:lpstr>
      <vt:lpstr>Advantages of COTS solutions</vt:lpstr>
      <vt:lpstr>Advantages of COTS solutions</vt:lpstr>
      <vt:lpstr>Advantages of COTS solutions</vt:lpstr>
      <vt:lpstr>Disadvantages of COTS solutions</vt:lpstr>
      <vt:lpstr>Disadvantages of COTS solutions</vt:lpstr>
      <vt:lpstr>How to choose a COTS product?</vt:lpstr>
      <vt:lpstr>How to choose a COTS product?</vt:lpstr>
      <vt:lpstr>How to choose a COTS product?</vt:lpstr>
      <vt:lpstr>Wrap Up</vt:lpstr>
      <vt:lpstr>Selecting Open-source library/framework</vt:lpstr>
      <vt:lpstr>Selecting Open-source library/framework</vt:lpstr>
      <vt:lpstr>Selection Factors</vt:lpstr>
      <vt:lpstr>Selection Factors</vt:lpstr>
      <vt:lpstr>Selection Factors</vt:lpstr>
      <vt:lpstr>Selection Factors</vt:lpstr>
      <vt:lpstr>Selection Factors</vt:lpstr>
      <vt:lpstr>Selection Factors</vt:lpstr>
      <vt:lpstr>Selection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198</cp:revision>
  <cp:lastPrinted>2021-10-18T07:27:50Z</cp:lastPrinted>
  <dcterms:created xsi:type="dcterms:W3CDTF">2021-10-12T10:09:12Z</dcterms:created>
  <dcterms:modified xsi:type="dcterms:W3CDTF">2023-03-09T05:18:34Z</dcterms:modified>
</cp:coreProperties>
</file>