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1053" r:id="rId4"/>
    <p:sldId id="1054" r:id="rId5"/>
    <p:sldId id="1055" r:id="rId6"/>
    <p:sldId id="1056" r:id="rId7"/>
    <p:sldId id="1057" r:id="rId8"/>
    <p:sldId id="1058" r:id="rId9"/>
    <p:sldId id="1059" r:id="rId10"/>
    <p:sldId id="1060" r:id="rId11"/>
    <p:sldId id="1061" r:id="rId12"/>
    <p:sldId id="1062" r:id="rId13"/>
    <p:sldId id="1063" r:id="rId14"/>
    <p:sldId id="1001" r:id="rId15"/>
    <p:sldId id="1002" r:id="rId16"/>
    <p:sldId id="1003" r:id="rId17"/>
    <p:sldId id="1004" r:id="rId18"/>
    <p:sldId id="1005" r:id="rId19"/>
    <p:sldId id="1052" r:id="rId20"/>
    <p:sldId id="1007" r:id="rId21"/>
    <p:sldId id="1008" r:id="rId22"/>
    <p:sldId id="1009" r:id="rId23"/>
    <p:sldId id="1010" r:id="rId24"/>
    <p:sldId id="1011" r:id="rId25"/>
    <p:sldId id="1012" r:id="rId26"/>
    <p:sldId id="1013" r:id="rId27"/>
    <p:sldId id="1014" r:id="rId28"/>
    <p:sldId id="1015" r:id="rId29"/>
    <p:sldId id="1016" r:id="rId30"/>
    <p:sldId id="1017" r:id="rId31"/>
    <p:sldId id="1018" r:id="rId32"/>
    <p:sldId id="1019" r:id="rId33"/>
    <p:sldId id="1020" r:id="rId34"/>
    <p:sldId id="1021" r:id="rId35"/>
    <p:sldId id="1022" r:id="rId36"/>
    <p:sldId id="1023" r:id="rId37"/>
    <p:sldId id="1024" r:id="rId38"/>
    <p:sldId id="1025" r:id="rId39"/>
    <p:sldId id="1026" r:id="rId40"/>
    <p:sldId id="1027" r:id="rId41"/>
    <p:sldId id="1028" r:id="rId42"/>
    <p:sldId id="1029" r:id="rId43"/>
    <p:sldId id="1050" r:id="rId44"/>
    <p:sldId id="1031" r:id="rId45"/>
    <p:sldId id="1032" r:id="rId46"/>
    <p:sldId id="1033" r:id="rId47"/>
    <p:sldId id="1034" r:id="rId48"/>
    <p:sldId id="1035" r:id="rId49"/>
    <p:sldId id="1036" r:id="rId50"/>
    <p:sldId id="1037" r:id="rId51"/>
    <p:sldId id="1038" r:id="rId52"/>
    <p:sldId id="1039" r:id="rId53"/>
    <p:sldId id="1040" r:id="rId54"/>
    <p:sldId id="1041" r:id="rId55"/>
    <p:sldId id="1042" r:id="rId56"/>
    <p:sldId id="1043" r:id="rId57"/>
    <p:sldId id="1051" r:id="rId58"/>
    <p:sldId id="1045" r:id="rId59"/>
    <p:sldId id="1046" r:id="rId60"/>
    <p:sldId id="1047" r:id="rId61"/>
    <p:sldId id="1048" r:id="rId62"/>
    <p:sldId id="104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B8A03-6212-4F95-A87D-CDED00792F7A}" type="slidenum">
              <a:rPr lang="en-US" altLang="ko-KR" smtClean="0">
                <a:latin typeface="Arial" charset="0"/>
              </a:rPr>
              <a:pPr/>
              <a:t>4</a:t>
            </a:fld>
            <a:endParaRPr lang="en-US" altLang="ko-KR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38ED10-CB30-4C79-8FE7-F550068F53CB}" type="slidenum">
              <a:rPr lang="en-US" b="0" smtClean="0">
                <a:latin typeface="Arial" charset="0"/>
              </a:rPr>
              <a:pPr/>
              <a:t>16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862619-BD63-4520-90D9-8B28BC961B5D}" type="slidenum">
              <a:rPr lang="en-US" b="0" smtClean="0">
                <a:latin typeface="Arial" charset="0"/>
              </a:rPr>
              <a:pPr/>
              <a:t>17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5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F7AFB-AE44-45CC-89EF-F7FA35789603}" type="slidenum">
              <a:rPr lang="en-US" b="0" smtClean="0">
                <a:latin typeface="Arial" charset="0"/>
              </a:rPr>
              <a:pPr/>
              <a:t>18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1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6665A-8844-4ECF-B3A1-E494816A731B}" type="slidenum">
              <a:rPr lang="en-US" b="0" smtClean="0">
                <a:latin typeface="Arial" charset="0"/>
              </a:rPr>
              <a:pPr/>
              <a:t>21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9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A79F6-F4C2-40C4-951C-4804C07F33F7}" type="slidenum">
              <a:rPr lang="en-US" b="0" smtClean="0">
                <a:latin typeface="Arial" charset="0"/>
              </a:rPr>
              <a:pPr/>
              <a:t>22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40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21F5B-F302-4E9D-8DFF-EE02387AE2FE}" type="slidenum">
              <a:rPr lang="en-US" b="0" smtClean="0">
                <a:latin typeface="Arial" charset="0"/>
              </a:rPr>
              <a:pPr/>
              <a:t>23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C45517-D637-4BD3-B0FF-F8138550F0DF}" type="slidenum">
              <a:rPr lang="en-US" b="0" smtClean="0">
                <a:latin typeface="Arial" charset="0"/>
              </a:rPr>
              <a:pPr/>
              <a:t>24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2D1B01-3C58-435A-9468-8B3AB1F6C16C}" type="slidenum">
              <a:rPr lang="en-US" b="0" smtClean="0">
                <a:latin typeface="Arial" charset="0"/>
              </a:rPr>
              <a:pPr/>
              <a:t>25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0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56FD8-29CA-4B2F-AC1D-CF9BDB8431D1}" type="slidenum">
              <a:rPr lang="en-US" b="0" smtClean="0">
                <a:latin typeface="Arial" charset="0"/>
              </a:rPr>
              <a:pPr/>
              <a:t>26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9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17432-3BFA-4F29-BE42-D7E7A5B53BB8}" type="slidenum">
              <a:rPr lang="en-US" b="0" smtClean="0">
                <a:latin typeface="Arial" charset="0"/>
              </a:rPr>
              <a:pPr/>
              <a:t>27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8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30478-5B60-404F-97AA-B4985ED914A9}" type="slidenum">
              <a:rPr lang="en-US" altLang="ko-KR" smtClean="0">
                <a:latin typeface="Arial" charset="0"/>
              </a:rPr>
              <a:pPr/>
              <a:t>5</a:t>
            </a:fld>
            <a:endParaRPr lang="en-US" altLang="ko-KR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4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5C79D-A4FF-40B9-A09A-1921EE936E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839DB-EE7C-4492-BC86-EC4021C7846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09A7-A52E-4252-BABC-3EF014A4B88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81F4A-B909-4CB2-8917-8BE10738A2CB}" type="slidenum">
              <a:rPr lang="en-US" b="0" smtClean="0">
                <a:latin typeface="Arial" charset="0"/>
              </a:rPr>
              <a:pPr/>
              <a:t>44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EE43A2-32B7-45BE-9CCC-F23D9E1C3105}" type="slidenum">
              <a:rPr lang="en-US" b="0" smtClean="0">
                <a:latin typeface="Arial" charset="0"/>
              </a:rPr>
              <a:pPr/>
              <a:t>45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6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F3C6CE-7114-40FF-9A8A-658C1CDB2EF7}" type="slidenum">
              <a:rPr lang="en-US" b="0" smtClean="0">
                <a:latin typeface="Arial" charset="0"/>
              </a:rPr>
              <a:pPr/>
              <a:t>46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22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4622FB-E209-4350-B173-246042B2C207}" type="slidenum">
              <a:rPr lang="en-US" b="0" smtClean="0">
                <a:latin typeface="Arial" charset="0"/>
              </a:rPr>
              <a:pPr/>
              <a:t>47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2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FF22E-D22B-4B46-89B6-CAC6652E62AD}" type="slidenum">
              <a:rPr lang="en-US" b="0" smtClean="0">
                <a:latin typeface="Arial" charset="0"/>
              </a:rPr>
              <a:pPr/>
              <a:t>48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4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49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5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652CFF-764A-48B8-85EA-8E6900562399}" type="slidenum">
              <a:rPr lang="en-US" b="0" smtClean="0">
                <a:latin typeface="Arial" charset="0"/>
              </a:rPr>
              <a:pPr/>
              <a:t>50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0628C-9A43-48B0-96B8-9251D5359536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73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91838-CB6E-4D21-A05D-49A8D0ECA546}" type="slidenum">
              <a:rPr lang="en-US" b="0" smtClean="0">
                <a:latin typeface="Arial" charset="0"/>
              </a:rPr>
              <a:pPr/>
              <a:t>51</a:t>
            </a:fld>
            <a:endParaRPr lang="en-US" b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7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B4FEF-6E65-4561-8C56-470296CF4178}" type="slidenum">
              <a:rPr lang="en-US" b="0" smtClean="0">
                <a:latin typeface="Arial" charset="0"/>
              </a:rPr>
              <a:pPr/>
              <a:t>52</a:t>
            </a:fld>
            <a:endParaRPr lang="en-US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49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0D900-0129-41FE-917A-5653C4498F61}" type="slidenum">
              <a:rPr lang="en-US" b="0" smtClean="0">
                <a:latin typeface="Arial" charset="0"/>
              </a:rPr>
              <a:pPr/>
              <a:t>53</a:t>
            </a:fld>
            <a:endParaRPr lang="en-US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6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80A9B-C2CF-4F81-BEE2-6A513C5B4FCF}" type="slidenum">
              <a:rPr lang="en-US" b="0" smtClean="0">
                <a:latin typeface="Arial" charset="0"/>
              </a:rPr>
              <a:pPr/>
              <a:t>54</a:t>
            </a:fld>
            <a:endParaRPr lang="en-US" b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9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6F24A4-49A1-40A8-9052-6FB8A36A90BA}" type="slidenum">
              <a:rPr lang="en-US" b="0" smtClean="0">
                <a:latin typeface="Arial" charset="0"/>
              </a:rPr>
              <a:pPr/>
              <a:t>55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7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83872D-E3CE-4892-AC93-C9CD4289764E}" type="slidenum">
              <a:rPr lang="en-US" b="0" smtClean="0">
                <a:latin typeface="Arial" charset="0"/>
              </a:rPr>
              <a:pPr/>
              <a:t>56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39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C1BF3-9A0C-4380-921E-AF8676742DFB}" type="slidenum">
              <a:rPr lang="en-US" b="0" smtClean="0">
                <a:latin typeface="Arial" charset="0"/>
              </a:rPr>
              <a:pPr/>
              <a:t>58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94339-D0E0-48F8-9E6C-18464D4B4A13}" type="slidenum">
              <a:rPr lang="en-US" b="0" smtClean="0">
                <a:latin typeface="Arial" charset="0"/>
              </a:rPr>
              <a:pPr/>
              <a:t>59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19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C6B3D-ABF9-4621-B9C4-7C4D00A79BBB}" type="slidenum">
              <a:rPr lang="en-US" b="0" smtClean="0">
                <a:latin typeface="Arial" charset="0"/>
              </a:rPr>
              <a:pPr/>
              <a:t>60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2D6864-806A-481B-A4CA-8FD50E6C930D}" type="slidenum">
              <a:rPr lang="en-US" b="0" smtClean="0">
                <a:latin typeface="Arial" charset="0"/>
              </a:rPr>
              <a:pPr/>
              <a:t>61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9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ED7E-5BFC-498E-B11E-190E4A0B608D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83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AFFD7-8228-442A-A048-8413C5D6D383}" type="slidenum">
              <a:rPr lang="en-US" b="0" smtClean="0">
                <a:latin typeface="Arial" charset="0"/>
              </a:rPr>
              <a:pPr/>
              <a:t>62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4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FE41-2DA4-4D30-AF34-AF6CD1FB74CF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5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7BAFF-5DAA-45B1-8917-FEC813A9E237}" type="slidenum">
              <a:rPr lang="en-US" altLang="ko-KR" smtClean="0">
                <a:latin typeface="Arial" charset="0"/>
              </a:rPr>
              <a:pPr/>
              <a:t>9</a:t>
            </a:fld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346E2-D97E-4514-BFF1-22871E7901F7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9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82A45-08F3-4AE9-8E53-DFD130C3E6DA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1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AC4C1-7BCF-4DFD-AB84-A7A11A868BC3}" type="slidenum">
              <a:rPr lang="en-US" altLang="ko-KR" smtClean="0">
                <a:latin typeface="Arial" charset="0"/>
              </a:rPr>
              <a:pPr/>
              <a:t>13</a:t>
            </a:fld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5DF-50E6-44A5-8993-EA285B5C1F0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06-1134-45A3-8F08-683A6C00F19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C5F-689C-4FC8-89B7-23434D4B84B6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1569-34B3-4C85-B3B4-D02F88DEC3A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208B-F0D4-447A-915D-B459E6DC40F4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81A-6DBB-402F-80DD-CB713C15171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4BE9-5435-450C-8BEC-5D6E2049C3B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D3-CDB4-441D-A7B4-3D50F795EB00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8257-AD97-4886-9D53-E90AFFA855B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A70A-BFD8-4EA6-948E-7853E0210BFF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1C0C-3378-44F2-9780-B409078676A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5D34-A33B-49EA-A4B0-69D6C101D85A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79AE-DDEF-4B0B-AD00-2E130CA1D5C9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e/Btree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howstuffworks.com/innovation/repurposed-inventions/5-web-mashups.htm#page3" TargetMode="External"/><Relationship Id="rId2" Type="http://schemas.openxmlformats.org/officeDocument/2006/relationships/hyperlink" Target="https://science.howstuffworks.com/innovation/repurposed-inventions/5-web-mashups.htm#page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.howstuffworks.com/innovation/repurposed-inventions/5-web-mashups.htm#page5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Other Web Data and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10758"/>
            <a:ext cx="8153400" cy="623888"/>
          </a:xfrm>
        </p:spPr>
        <p:txBody>
          <a:bodyPr>
            <a:normAutofit fontScale="90000"/>
          </a:bodyPr>
          <a:lstStyle/>
          <a:p>
            <a:r>
              <a:rPr lang="en-US" sz="2800" b="0" dirty="0">
                <a:solidFill>
                  <a:srgbClr val="0000FF"/>
                </a:solidFill>
                <a:latin typeface="Google Sans"/>
              </a:rPr>
              <a:t>Using Protocol Buffer for Service Development: </a:t>
            </a:r>
            <a:r>
              <a:rPr lang="en-US" sz="2800" b="0" dirty="0" err="1">
                <a:solidFill>
                  <a:srgbClr val="0000FF"/>
                </a:solidFill>
                <a:latin typeface="Google Sans"/>
              </a:rPr>
              <a:t>gRPC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476" y="1607520"/>
            <a:ext cx="8269288" cy="4313418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2947115" y="877669"/>
            <a:ext cx="633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2947114" y="11637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EAE78-6140-40AE-A699-6A0667A9A5B4}"/>
              </a:ext>
            </a:extLst>
          </p:cNvPr>
          <p:cNvSpPr txBox="1"/>
          <p:nvPr/>
        </p:nvSpPr>
        <p:spPr>
          <a:xfrm>
            <a:off x="9244886" y="734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  10</a:t>
            </a:r>
          </a:p>
        </p:txBody>
      </p:sp>
    </p:spTree>
    <p:extLst>
      <p:ext uri="{BB962C8B-B14F-4D97-AF65-F5344CB8AC3E}">
        <p14:creationId xmlns:p14="http://schemas.microsoft.com/office/powerpoint/2010/main" val="170974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6781800" cy="6238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9900"/>
                </a:solidFill>
              </a:rPr>
              <a:t>o</a:t>
            </a:r>
            <a:r>
              <a:rPr lang="en-US" dirty="0"/>
              <a:t>g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057401" y="1371600"/>
            <a:ext cx="8215313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err="1">
                <a:solidFill>
                  <a:srgbClr val="0000FF"/>
                </a:solidFill>
              </a:rPr>
              <a:t>BigTable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fast and extremely large-scale database management system;</a:t>
            </a:r>
          </a:p>
          <a:p>
            <a:pPr eaLnBrk="1" hangingPunct="1"/>
            <a:r>
              <a:rPr lang="en-US" dirty="0"/>
              <a:t>It is a compressed, high performance, and proprietary database system built on Google File System (GFS);</a:t>
            </a:r>
          </a:p>
          <a:p>
            <a:pPr eaLnBrk="1" hangingPunct="1"/>
            <a:r>
              <a:rPr lang="en-US" dirty="0"/>
              <a:t>It departs from the convention of relational database, with a fixed number of columns;</a:t>
            </a:r>
          </a:p>
          <a:p>
            <a:pPr eaLnBrk="1" hangingPunct="1"/>
            <a:r>
              <a:rPr lang="en-US" dirty="0"/>
              <a:t>The database is “a sparse, distributed multi-dimensional sorted map”.</a:t>
            </a:r>
          </a:p>
          <a:p>
            <a:pPr eaLnBrk="1" hangingPunct="1"/>
            <a:r>
              <a:rPr lang="en-US" dirty="0"/>
              <a:t>What is it?</a:t>
            </a:r>
          </a:p>
          <a:p>
            <a:pPr eaLnBrk="1" hangingPunct="1"/>
            <a:r>
              <a:rPr lang="en-US" dirty="0"/>
              <a:t>The idea is similar to </a:t>
            </a:r>
            <a:r>
              <a:rPr lang="en-US" dirty="0">
                <a:solidFill>
                  <a:srgbClr val="0000FF"/>
                </a:solidFill>
              </a:rPr>
              <a:t>B Tree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B+ Tree </a:t>
            </a:r>
            <a:r>
              <a:rPr lang="en-US" dirty="0"/>
              <a:t>that allow for efficient insertion, retrieval and removal of nodes.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411663" y="776288"/>
            <a:ext cx="3709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http://en.wikipedia.org/wiki/BigTable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4876800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 Tree and B+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269288" cy="5029200"/>
          </a:xfrm>
        </p:spPr>
        <p:txBody>
          <a:bodyPr/>
          <a:lstStyle/>
          <a:p>
            <a:r>
              <a:rPr lang="en-US" dirty="0"/>
              <a:t>It extends the </a:t>
            </a:r>
            <a:r>
              <a:rPr lang="en-US" dirty="0">
                <a:solidFill>
                  <a:srgbClr val="0000FF"/>
                </a:solidFill>
              </a:rPr>
              <a:t>binary search tree</a:t>
            </a:r>
            <a:r>
              <a:rPr lang="en-US" dirty="0"/>
              <a:t>.</a:t>
            </a:r>
          </a:p>
          <a:p>
            <a:r>
              <a:rPr lang="en-US" dirty="0"/>
              <a:t>It is a tree representing </a:t>
            </a:r>
            <a:r>
              <a:rPr lang="en-US" dirty="0">
                <a:solidFill>
                  <a:srgbClr val="C00000"/>
                </a:solidFill>
              </a:rPr>
              <a:t>sorted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in a way that allows for efficient insertion, retrieval and removal of records, each of which is identified by a </a:t>
            </a:r>
            <a:r>
              <a:rPr lang="en-US" i="1" dirty="0"/>
              <a:t>key</a:t>
            </a:r>
            <a:r>
              <a:rPr lang="en-US" dirty="0"/>
              <a:t>: key-value database.</a:t>
            </a:r>
          </a:p>
          <a:p>
            <a:r>
              <a:rPr lang="en-US" dirty="0"/>
              <a:t>It is a dynamic, multilevel index, with maximum and minimum bounds on the number of keys in each index node. 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rgbClr val="C00000"/>
                </a:solidFill>
              </a:rPr>
              <a:t>B+</a:t>
            </a:r>
            <a:r>
              <a:rPr lang="en-US" dirty="0"/>
              <a:t> tree, in contrast to a B Tree, all records (values) are stored at the lowest level of the tree (leafs). Only keys are stored in interior blocks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558E-6291-4156-962A-9BB67E4B9B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941" name="Picture 4" descr="Image:Btre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44464"/>
            <a:ext cx="2667000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200400" y="776289"/>
            <a:ext cx="403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http://en.wikipedia.org/wiki/B%2B_tree</a:t>
            </a:r>
          </a:p>
        </p:txBody>
      </p:sp>
    </p:spTree>
    <p:extLst>
      <p:ext uri="{BB962C8B-B14F-4D97-AF65-F5344CB8AC3E}">
        <p14:creationId xmlns:p14="http://schemas.microsoft.com/office/powerpoint/2010/main" val="76235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/>
          <p:cNvSpPr/>
          <p:nvPr/>
        </p:nvSpPr>
        <p:spPr bwMode="auto">
          <a:xfrm>
            <a:off x="1600200" y="4191000"/>
            <a:ext cx="90678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GFS </a:t>
            </a:r>
          </a:p>
          <a:p>
            <a:pPr algn="ctr">
              <a:defRPr/>
            </a:pPr>
            <a:r>
              <a:rPr lang="en-US" dirty="0"/>
              <a:t>(Store Values)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226338" y="152400"/>
            <a:ext cx="10215446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B+ Tree-Based </a:t>
            </a:r>
            <a:r>
              <a:rPr lang="en-US" dirty="0" err="1"/>
              <a:t>BigTable</a:t>
            </a:r>
            <a:r>
              <a:rPr lang="en-US" dirty="0"/>
              <a:t> (Key-Value Store)</a:t>
            </a:r>
          </a:p>
        </p:txBody>
      </p:sp>
      <p:sp>
        <p:nvSpPr>
          <p:cNvPr id="40964" name="Rectangle 46"/>
          <p:cNvSpPr>
            <a:spLocks noChangeArrowheads="1"/>
          </p:cNvSpPr>
          <p:nvPr/>
        </p:nvSpPr>
        <p:spPr bwMode="auto">
          <a:xfrm>
            <a:off x="5257801" y="1447800"/>
            <a:ext cx="155331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Root Index keys</a:t>
            </a:r>
          </a:p>
        </p:txBody>
      </p:sp>
      <p:sp>
        <p:nvSpPr>
          <p:cNvPr id="40965" name="Rectangle 71"/>
          <p:cNvSpPr>
            <a:spLocks noChangeArrowheads="1"/>
          </p:cNvSpPr>
          <p:nvPr/>
        </p:nvSpPr>
        <p:spPr bwMode="auto">
          <a:xfrm>
            <a:off x="4418013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6" name="Rectangle 72"/>
          <p:cNvSpPr>
            <a:spLocks noChangeArrowheads="1"/>
          </p:cNvSpPr>
          <p:nvPr/>
        </p:nvSpPr>
        <p:spPr bwMode="auto">
          <a:xfrm>
            <a:off x="469106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0967" name="Rectangle 73"/>
          <p:cNvSpPr>
            <a:spLocks noChangeArrowheads="1"/>
          </p:cNvSpPr>
          <p:nvPr/>
        </p:nvSpPr>
        <p:spPr bwMode="auto">
          <a:xfrm>
            <a:off x="51641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8" name="Rectangle 92"/>
          <p:cNvSpPr>
            <a:spLocks noChangeArrowheads="1"/>
          </p:cNvSpPr>
          <p:nvPr/>
        </p:nvSpPr>
        <p:spPr bwMode="auto">
          <a:xfrm>
            <a:off x="540861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31</a:t>
            </a:r>
          </a:p>
        </p:txBody>
      </p:sp>
      <p:sp>
        <p:nvSpPr>
          <p:cNvPr id="40969" name="Rectangle 93"/>
          <p:cNvSpPr>
            <a:spLocks noChangeArrowheads="1"/>
          </p:cNvSpPr>
          <p:nvPr/>
        </p:nvSpPr>
        <p:spPr bwMode="auto">
          <a:xfrm>
            <a:off x="58816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0" name="Rectangle 94"/>
          <p:cNvSpPr>
            <a:spLocks noChangeArrowheads="1"/>
          </p:cNvSpPr>
          <p:nvPr/>
        </p:nvSpPr>
        <p:spPr bwMode="auto">
          <a:xfrm>
            <a:off x="612616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40971" name="Rectangle 95"/>
          <p:cNvSpPr>
            <a:spLocks noChangeArrowheads="1"/>
          </p:cNvSpPr>
          <p:nvPr/>
        </p:nvSpPr>
        <p:spPr bwMode="auto">
          <a:xfrm>
            <a:off x="65992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2" name="Rectangle 96"/>
          <p:cNvSpPr>
            <a:spLocks noChangeArrowheads="1"/>
          </p:cNvSpPr>
          <p:nvPr/>
        </p:nvSpPr>
        <p:spPr bwMode="auto">
          <a:xfrm>
            <a:off x="684371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40973" name="Rectangle 97"/>
          <p:cNvSpPr>
            <a:spLocks noChangeArrowheads="1"/>
          </p:cNvSpPr>
          <p:nvPr/>
        </p:nvSpPr>
        <p:spPr bwMode="auto">
          <a:xfrm>
            <a:off x="73167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cxnSp>
        <p:nvCxnSpPr>
          <p:cNvPr id="40974" name="Straight Arrow Connector 100"/>
          <p:cNvCxnSpPr>
            <a:cxnSpLocks noChangeShapeType="1"/>
            <a:endCxn id="40969" idx="0"/>
          </p:cNvCxnSpPr>
          <p:nvPr/>
        </p:nvCxnSpPr>
        <p:spPr bwMode="auto">
          <a:xfrm rot="5400000">
            <a:off x="5903913" y="1863725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5" name="Rectangle 102"/>
          <p:cNvSpPr>
            <a:spLocks noChangeArrowheads="1"/>
          </p:cNvSpPr>
          <p:nvPr/>
        </p:nvSpPr>
        <p:spPr bwMode="auto">
          <a:xfrm>
            <a:off x="1617663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6" name="Rectangle 103"/>
          <p:cNvSpPr>
            <a:spLocks noChangeArrowheads="1"/>
          </p:cNvSpPr>
          <p:nvPr/>
        </p:nvSpPr>
        <p:spPr bwMode="auto">
          <a:xfrm>
            <a:off x="18510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40977" name="Rectangle 104"/>
          <p:cNvSpPr>
            <a:spLocks noChangeArrowheads="1"/>
          </p:cNvSpPr>
          <p:nvPr/>
        </p:nvSpPr>
        <p:spPr bwMode="auto">
          <a:xfrm>
            <a:off x="22574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8" name="Rectangle 105"/>
          <p:cNvSpPr>
            <a:spLocks noChangeArrowheads="1"/>
          </p:cNvSpPr>
          <p:nvPr/>
        </p:nvSpPr>
        <p:spPr bwMode="auto">
          <a:xfrm>
            <a:off x="24669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40979" name="Rectangle 106"/>
          <p:cNvSpPr>
            <a:spLocks noChangeArrowheads="1"/>
          </p:cNvSpPr>
          <p:nvPr/>
        </p:nvSpPr>
        <p:spPr bwMode="auto">
          <a:xfrm>
            <a:off x="287337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0" name="Rectangle 107"/>
          <p:cNvSpPr>
            <a:spLocks noChangeArrowheads="1"/>
          </p:cNvSpPr>
          <p:nvPr/>
        </p:nvSpPr>
        <p:spPr bwMode="auto">
          <a:xfrm>
            <a:off x="30829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9</a:t>
            </a:r>
          </a:p>
        </p:txBody>
      </p:sp>
      <p:sp>
        <p:nvSpPr>
          <p:cNvPr id="40981" name="Rectangle 108"/>
          <p:cNvSpPr>
            <a:spLocks noChangeArrowheads="1"/>
          </p:cNvSpPr>
          <p:nvPr/>
        </p:nvSpPr>
        <p:spPr bwMode="auto">
          <a:xfrm>
            <a:off x="34893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2" name="Rectangle 109"/>
          <p:cNvSpPr>
            <a:spLocks noChangeArrowheads="1"/>
          </p:cNvSpPr>
          <p:nvPr/>
        </p:nvSpPr>
        <p:spPr bwMode="auto">
          <a:xfrm>
            <a:off x="36988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0983" name="Rectangle 110"/>
          <p:cNvSpPr>
            <a:spLocks noChangeArrowheads="1"/>
          </p:cNvSpPr>
          <p:nvPr/>
        </p:nvSpPr>
        <p:spPr bwMode="auto">
          <a:xfrm>
            <a:off x="4105275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4" name="Rectangle 111"/>
          <p:cNvSpPr>
            <a:spLocks noChangeArrowheads="1"/>
          </p:cNvSpPr>
          <p:nvPr/>
        </p:nvSpPr>
        <p:spPr bwMode="auto">
          <a:xfrm>
            <a:off x="4451350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5" name="Rectangle 112"/>
          <p:cNvSpPr>
            <a:spLocks noChangeArrowheads="1"/>
          </p:cNvSpPr>
          <p:nvPr/>
        </p:nvSpPr>
        <p:spPr bwMode="auto">
          <a:xfrm>
            <a:off x="4686301" y="3505200"/>
            <a:ext cx="404813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40986" name="Rectangle 113"/>
          <p:cNvSpPr>
            <a:spLocks noChangeArrowheads="1"/>
          </p:cNvSpPr>
          <p:nvPr/>
        </p:nvSpPr>
        <p:spPr bwMode="auto">
          <a:xfrm>
            <a:off x="50911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7" name="Rectangle 114"/>
          <p:cNvSpPr>
            <a:spLocks noChangeArrowheads="1"/>
          </p:cNvSpPr>
          <p:nvPr/>
        </p:nvSpPr>
        <p:spPr bwMode="auto">
          <a:xfrm>
            <a:off x="53006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21</a:t>
            </a:r>
          </a:p>
        </p:txBody>
      </p:sp>
      <p:sp>
        <p:nvSpPr>
          <p:cNvPr id="40988" name="Rectangle 115"/>
          <p:cNvSpPr>
            <a:spLocks noChangeArrowheads="1"/>
          </p:cNvSpPr>
          <p:nvPr/>
        </p:nvSpPr>
        <p:spPr bwMode="auto">
          <a:xfrm>
            <a:off x="57070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9" name="Rectangle 116"/>
          <p:cNvSpPr>
            <a:spLocks noChangeArrowheads="1"/>
          </p:cNvSpPr>
          <p:nvPr/>
        </p:nvSpPr>
        <p:spPr bwMode="auto">
          <a:xfrm>
            <a:off x="59166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26</a:t>
            </a:r>
          </a:p>
        </p:txBody>
      </p:sp>
      <p:sp>
        <p:nvSpPr>
          <p:cNvPr id="40990" name="Rectangle 117"/>
          <p:cNvSpPr>
            <a:spLocks noChangeArrowheads="1"/>
          </p:cNvSpPr>
          <p:nvPr/>
        </p:nvSpPr>
        <p:spPr bwMode="auto">
          <a:xfrm>
            <a:off x="63230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1" name="Rectangle 118"/>
          <p:cNvSpPr>
            <a:spLocks noChangeArrowheads="1"/>
          </p:cNvSpPr>
          <p:nvPr/>
        </p:nvSpPr>
        <p:spPr bwMode="auto">
          <a:xfrm>
            <a:off x="65325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40992" name="Rectangle 119"/>
          <p:cNvSpPr>
            <a:spLocks noChangeArrowheads="1"/>
          </p:cNvSpPr>
          <p:nvPr/>
        </p:nvSpPr>
        <p:spPr bwMode="auto">
          <a:xfrm>
            <a:off x="6938963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3" name="Rectangle 120"/>
          <p:cNvSpPr>
            <a:spLocks noChangeArrowheads="1"/>
          </p:cNvSpPr>
          <p:nvPr/>
        </p:nvSpPr>
        <p:spPr bwMode="auto">
          <a:xfrm>
            <a:off x="7277101" y="3505200"/>
            <a:ext cx="23336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4" name="Rectangle 121"/>
          <p:cNvSpPr>
            <a:spLocks noChangeArrowheads="1"/>
          </p:cNvSpPr>
          <p:nvPr/>
        </p:nvSpPr>
        <p:spPr bwMode="auto">
          <a:xfrm>
            <a:off x="75104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32</a:t>
            </a:r>
          </a:p>
        </p:txBody>
      </p:sp>
      <p:sp>
        <p:nvSpPr>
          <p:cNvPr id="40995" name="Rectangle 122"/>
          <p:cNvSpPr>
            <a:spLocks noChangeArrowheads="1"/>
          </p:cNvSpPr>
          <p:nvPr/>
        </p:nvSpPr>
        <p:spPr bwMode="auto">
          <a:xfrm>
            <a:off x="79168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6" name="Rectangle 123"/>
          <p:cNvSpPr>
            <a:spLocks noChangeArrowheads="1"/>
          </p:cNvSpPr>
          <p:nvPr/>
        </p:nvSpPr>
        <p:spPr bwMode="auto">
          <a:xfrm>
            <a:off x="81264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36</a:t>
            </a:r>
          </a:p>
        </p:txBody>
      </p:sp>
      <p:sp>
        <p:nvSpPr>
          <p:cNvPr id="40997" name="Rectangle 124"/>
          <p:cNvSpPr>
            <a:spLocks noChangeArrowheads="1"/>
          </p:cNvSpPr>
          <p:nvPr/>
        </p:nvSpPr>
        <p:spPr bwMode="auto">
          <a:xfrm>
            <a:off x="85328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0" name="Rectangle 127"/>
          <p:cNvSpPr>
            <a:spLocks noChangeArrowheads="1"/>
          </p:cNvSpPr>
          <p:nvPr/>
        </p:nvSpPr>
        <p:spPr bwMode="auto">
          <a:xfrm>
            <a:off x="8763000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1001" name="Rectangle 128"/>
          <p:cNvSpPr>
            <a:spLocks noChangeArrowheads="1"/>
          </p:cNvSpPr>
          <p:nvPr/>
        </p:nvSpPr>
        <p:spPr bwMode="auto">
          <a:xfrm>
            <a:off x="9169400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cxnSp>
        <p:nvCxnSpPr>
          <p:cNvPr id="41002" name="Straight Arrow Connector 141"/>
          <p:cNvCxnSpPr>
            <a:cxnSpLocks noChangeShapeType="1"/>
          </p:cNvCxnSpPr>
          <p:nvPr/>
        </p:nvCxnSpPr>
        <p:spPr bwMode="auto">
          <a:xfrm flipH="1">
            <a:off x="3149601" y="2170113"/>
            <a:ext cx="1419225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3" name="Straight Arrow Connector 143"/>
          <p:cNvCxnSpPr>
            <a:cxnSpLocks noChangeShapeType="1"/>
            <a:endCxn id="40988" idx="0"/>
          </p:cNvCxnSpPr>
          <p:nvPr/>
        </p:nvCxnSpPr>
        <p:spPr bwMode="auto">
          <a:xfrm>
            <a:off x="5300666" y="2170116"/>
            <a:ext cx="523873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4" name="Straight Arrow Connector 145"/>
          <p:cNvCxnSpPr>
            <a:cxnSpLocks noChangeShapeType="1"/>
            <a:endCxn id="40997" idx="0"/>
          </p:cNvCxnSpPr>
          <p:nvPr/>
        </p:nvCxnSpPr>
        <p:spPr bwMode="auto">
          <a:xfrm>
            <a:off x="6018214" y="2170116"/>
            <a:ext cx="2632075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5" name="Rectangle 154"/>
          <p:cNvSpPr>
            <a:spLocks noChangeArrowheads="1"/>
          </p:cNvSpPr>
          <p:nvPr/>
        </p:nvSpPr>
        <p:spPr bwMode="auto">
          <a:xfrm>
            <a:off x="948055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6" name="Rectangle 155"/>
          <p:cNvSpPr>
            <a:spLocks noChangeArrowheads="1"/>
          </p:cNvSpPr>
          <p:nvPr/>
        </p:nvSpPr>
        <p:spPr bwMode="auto">
          <a:xfrm>
            <a:off x="9713913" y="3505200"/>
            <a:ext cx="3587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07" name="Straight Arrow Connector 157"/>
          <p:cNvCxnSpPr>
            <a:cxnSpLocks noChangeShapeType="1"/>
            <a:endCxn id="78" idx="0"/>
          </p:cNvCxnSpPr>
          <p:nvPr/>
        </p:nvCxnSpPr>
        <p:spPr bwMode="auto">
          <a:xfrm>
            <a:off x="6735763" y="2170116"/>
            <a:ext cx="3439318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8" name="TextBox 178"/>
          <p:cNvSpPr txBox="1">
            <a:spLocks noChangeArrowheads="1"/>
          </p:cNvSpPr>
          <p:nvPr/>
        </p:nvSpPr>
        <p:spPr bwMode="auto">
          <a:xfrm>
            <a:off x="16002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41009" name="TextBox 179"/>
          <p:cNvSpPr txBox="1">
            <a:spLocks noChangeArrowheads="1"/>
          </p:cNvSpPr>
          <p:nvPr/>
        </p:nvSpPr>
        <p:spPr bwMode="auto">
          <a:xfrm>
            <a:off x="22098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41010" name="TextBox 180"/>
          <p:cNvSpPr txBox="1">
            <a:spLocks noChangeArrowheads="1"/>
          </p:cNvSpPr>
          <p:nvPr/>
        </p:nvSpPr>
        <p:spPr bwMode="auto">
          <a:xfrm>
            <a:off x="28194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41011" name="TextBox 181"/>
          <p:cNvSpPr txBox="1">
            <a:spLocks noChangeArrowheads="1"/>
          </p:cNvSpPr>
          <p:nvPr/>
        </p:nvSpPr>
        <p:spPr bwMode="auto">
          <a:xfrm>
            <a:off x="43434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41012" name="TextBox 182"/>
          <p:cNvSpPr txBox="1">
            <a:spLocks noChangeArrowheads="1"/>
          </p:cNvSpPr>
          <p:nvPr/>
        </p:nvSpPr>
        <p:spPr bwMode="auto">
          <a:xfrm>
            <a:off x="49704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41013" name="TextBox 183"/>
          <p:cNvSpPr txBox="1">
            <a:spLocks noChangeArrowheads="1"/>
          </p:cNvSpPr>
          <p:nvPr/>
        </p:nvSpPr>
        <p:spPr bwMode="auto">
          <a:xfrm>
            <a:off x="5595938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6</a:t>
            </a:r>
          </a:p>
        </p:txBody>
      </p:sp>
      <p:sp>
        <p:nvSpPr>
          <p:cNvPr id="41014" name="TextBox 184"/>
          <p:cNvSpPr txBox="1">
            <a:spLocks noChangeArrowheads="1"/>
          </p:cNvSpPr>
          <p:nvPr/>
        </p:nvSpPr>
        <p:spPr bwMode="auto">
          <a:xfrm>
            <a:off x="62230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7</a:t>
            </a:r>
          </a:p>
        </p:txBody>
      </p:sp>
      <p:sp>
        <p:nvSpPr>
          <p:cNvPr id="41015" name="TextBox 185"/>
          <p:cNvSpPr txBox="1">
            <a:spLocks noChangeArrowheads="1"/>
          </p:cNvSpPr>
          <p:nvPr/>
        </p:nvSpPr>
        <p:spPr bwMode="auto">
          <a:xfrm>
            <a:off x="71802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8</a:t>
            </a:r>
          </a:p>
        </p:txBody>
      </p:sp>
      <p:sp>
        <p:nvSpPr>
          <p:cNvPr id="41016" name="TextBox 186"/>
          <p:cNvSpPr txBox="1">
            <a:spLocks noChangeArrowheads="1"/>
          </p:cNvSpPr>
          <p:nvPr/>
        </p:nvSpPr>
        <p:spPr bwMode="auto">
          <a:xfrm>
            <a:off x="77898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9</a:t>
            </a:r>
          </a:p>
        </p:txBody>
      </p:sp>
      <p:cxnSp>
        <p:nvCxnSpPr>
          <p:cNvPr id="41017" name="Straight Arrow Connector 162"/>
          <p:cNvCxnSpPr>
            <a:cxnSpLocks noChangeShapeType="1"/>
          </p:cNvCxnSpPr>
          <p:nvPr/>
        </p:nvCxnSpPr>
        <p:spPr bwMode="auto">
          <a:xfrm flipH="1">
            <a:off x="1746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8" name="Straight Arrow Connector 164"/>
          <p:cNvCxnSpPr>
            <a:cxnSpLocks noChangeShapeType="1"/>
          </p:cNvCxnSpPr>
          <p:nvPr/>
        </p:nvCxnSpPr>
        <p:spPr bwMode="auto">
          <a:xfrm flipH="1">
            <a:off x="237966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9" name="Straight Arrow Connector 165"/>
          <p:cNvCxnSpPr>
            <a:cxnSpLocks noChangeShapeType="1"/>
          </p:cNvCxnSpPr>
          <p:nvPr/>
        </p:nvCxnSpPr>
        <p:spPr bwMode="auto">
          <a:xfrm flipH="1">
            <a:off x="2994025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0" name="Straight Arrow Connector 168"/>
          <p:cNvCxnSpPr>
            <a:cxnSpLocks noChangeShapeType="1"/>
          </p:cNvCxnSpPr>
          <p:nvPr/>
        </p:nvCxnSpPr>
        <p:spPr bwMode="auto">
          <a:xfrm flipH="1">
            <a:off x="45593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1" name="Straight Arrow Connector 169"/>
          <p:cNvCxnSpPr>
            <a:cxnSpLocks noChangeShapeType="1"/>
          </p:cNvCxnSpPr>
          <p:nvPr/>
        </p:nvCxnSpPr>
        <p:spPr bwMode="auto">
          <a:xfrm flipH="1">
            <a:off x="5175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2" name="Straight Arrow Connector 170"/>
          <p:cNvCxnSpPr>
            <a:cxnSpLocks noChangeShapeType="1"/>
          </p:cNvCxnSpPr>
          <p:nvPr/>
        </p:nvCxnSpPr>
        <p:spPr bwMode="auto">
          <a:xfrm flipH="1">
            <a:off x="5791201" y="3695700"/>
            <a:ext cx="4763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3" name="Straight Arrow Connector 171"/>
          <p:cNvCxnSpPr>
            <a:cxnSpLocks noChangeShapeType="1"/>
          </p:cNvCxnSpPr>
          <p:nvPr/>
        </p:nvCxnSpPr>
        <p:spPr bwMode="auto">
          <a:xfrm flipH="1">
            <a:off x="6405563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4" name="Straight Arrow Connector 173"/>
          <p:cNvCxnSpPr>
            <a:cxnSpLocks noChangeShapeType="1"/>
          </p:cNvCxnSpPr>
          <p:nvPr/>
        </p:nvCxnSpPr>
        <p:spPr bwMode="auto">
          <a:xfrm flipH="1">
            <a:off x="73787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5" name="Straight Arrow Connector 174"/>
          <p:cNvCxnSpPr>
            <a:cxnSpLocks noChangeShapeType="1"/>
          </p:cNvCxnSpPr>
          <p:nvPr/>
        </p:nvCxnSpPr>
        <p:spPr bwMode="auto">
          <a:xfrm flipH="1">
            <a:off x="79946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6" name="Curved Connector 198"/>
          <p:cNvCxnSpPr>
            <a:cxnSpLocks noChangeShapeType="1"/>
            <a:stCxn id="40983" idx="0"/>
            <a:endCxn id="40984" idx="0"/>
          </p:cNvCxnSpPr>
          <p:nvPr/>
        </p:nvCxnSpPr>
        <p:spPr bwMode="auto">
          <a:xfrm rot="5400000" flipH="1" flipV="1">
            <a:off x="4394995" y="3331370"/>
            <a:ext cx="1587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7" name="Curved Connector 199"/>
          <p:cNvCxnSpPr>
            <a:cxnSpLocks noChangeShapeType="1"/>
          </p:cNvCxnSpPr>
          <p:nvPr/>
        </p:nvCxnSpPr>
        <p:spPr bwMode="auto">
          <a:xfrm rot="5400000" flipH="1" flipV="1">
            <a:off x="7235032" y="3332957"/>
            <a:ext cx="1588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8" name="Curved Connector 200"/>
          <p:cNvCxnSpPr>
            <a:cxnSpLocks noChangeShapeType="1"/>
            <a:stCxn id="41001" idx="0"/>
            <a:endCxn id="41005" idx="0"/>
          </p:cNvCxnSpPr>
          <p:nvPr/>
        </p:nvCxnSpPr>
        <p:spPr bwMode="auto">
          <a:xfrm rot="5400000" flipH="1" flipV="1">
            <a:off x="9441657" y="3348832"/>
            <a:ext cx="1587" cy="311150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29" name="TextBox 210"/>
          <p:cNvSpPr txBox="1">
            <a:spLocks noChangeArrowheads="1"/>
          </p:cNvSpPr>
          <p:nvPr/>
        </p:nvSpPr>
        <p:spPr bwMode="auto">
          <a:xfrm>
            <a:off x="9964738" y="4937125"/>
            <a:ext cx="409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n</a:t>
            </a:r>
          </a:p>
        </p:txBody>
      </p:sp>
      <p:sp>
        <p:nvSpPr>
          <p:cNvPr id="41031" name="Rectangle 46"/>
          <p:cNvSpPr>
            <a:spLocks noChangeArrowheads="1"/>
          </p:cNvSpPr>
          <p:nvPr/>
        </p:nvSpPr>
        <p:spPr bwMode="auto">
          <a:xfrm>
            <a:off x="1600200" y="3198813"/>
            <a:ext cx="154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Level Two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8" name="Rectangle 154"/>
          <p:cNvSpPr>
            <a:spLocks noChangeArrowheads="1"/>
          </p:cNvSpPr>
          <p:nvPr/>
        </p:nvSpPr>
        <p:spPr bwMode="auto">
          <a:xfrm>
            <a:off x="1005840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79" name="Rectangle 155"/>
          <p:cNvSpPr>
            <a:spLocks noChangeArrowheads="1"/>
          </p:cNvSpPr>
          <p:nvPr/>
        </p:nvSpPr>
        <p:spPr bwMode="auto">
          <a:xfrm>
            <a:off x="10291763" y="3505200"/>
            <a:ext cx="300038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30" name="Straight Arrow Connector 211"/>
          <p:cNvCxnSpPr>
            <a:cxnSpLocks noChangeShapeType="1"/>
          </p:cNvCxnSpPr>
          <p:nvPr/>
        </p:nvCxnSpPr>
        <p:spPr bwMode="auto">
          <a:xfrm flipH="1">
            <a:off x="1017111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Freeform 9"/>
          <p:cNvSpPr/>
          <p:nvPr/>
        </p:nvSpPr>
        <p:spPr bwMode="auto">
          <a:xfrm>
            <a:off x="1761508" y="2458193"/>
            <a:ext cx="8668987" cy="819398"/>
          </a:xfrm>
          <a:custGeom>
            <a:avLst/>
            <a:gdLst>
              <a:gd name="connsiteX0" fmla="*/ 0 w 8704613"/>
              <a:gd name="connsiteY0" fmla="*/ 510639 h 736270"/>
              <a:gd name="connsiteX1" fmla="*/ 2375064 w 8704613"/>
              <a:gd name="connsiteY1" fmla="*/ 510639 h 736270"/>
              <a:gd name="connsiteX2" fmla="*/ 3040083 w 8704613"/>
              <a:gd name="connsiteY2" fmla="*/ 0 h 736270"/>
              <a:gd name="connsiteX3" fmla="*/ 3336966 w 8704613"/>
              <a:gd name="connsiteY3" fmla="*/ 0 h 736270"/>
              <a:gd name="connsiteX4" fmla="*/ 2956955 w 8704613"/>
              <a:gd name="connsiteY4" fmla="*/ 522515 h 736270"/>
              <a:gd name="connsiteX5" fmla="*/ 5201392 w 8704613"/>
              <a:gd name="connsiteY5" fmla="*/ 546265 h 736270"/>
              <a:gd name="connsiteX6" fmla="*/ 3740727 w 8704613"/>
              <a:gd name="connsiteY6" fmla="*/ 59377 h 736270"/>
              <a:gd name="connsiteX7" fmla="*/ 4132613 w 8704613"/>
              <a:gd name="connsiteY7" fmla="*/ 59377 h 736270"/>
              <a:gd name="connsiteX8" fmla="*/ 5747657 w 8704613"/>
              <a:gd name="connsiteY8" fmla="*/ 688769 h 736270"/>
              <a:gd name="connsiteX9" fmla="*/ 7386451 w 8704613"/>
              <a:gd name="connsiteY9" fmla="*/ 736270 h 736270"/>
              <a:gd name="connsiteX10" fmla="*/ 4465122 w 8704613"/>
              <a:gd name="connsiteY10" fmla="*/ 59377 h 736270"/>
              <a:gd name="connsiteX11" fmla="*/ 4821381 w 8704613"/>
              <a:gd name="connsiteY11" fmla="*/ 83128 h 736270"/>
              <a:gd name="connsiteX12" fmla="*/ 7873340 w 8704613"/>
              <a:gd name="connsiteY12" fmla="*/ 546265 h 736270"/>
              <a:gd name="connsiteX13" fmla="*/ 8704613 w 8704613"/>
              <a:gd name="connsiteY13" fmla="*/ 546265 h 736270"/>
              <a:gd name="connsiteX0" fmla="*/ 0 w 8704613"/>
              <a:gd name="connsiteY0" fmla="*/ 510639 h 795647"/>
              <a:gd name="connsiteX1" fmla="*/ 2375064 w 8704613"/>
              <a:gd name="connsiteY1" fmla="*/ 510639 h 795647"/>
              <a:gd name="connsiteX2" fmla="*/ 3040083 w 8704613"/>
              <a:gd name="connsiteY2" fmla="*/ 0 h 795647"/>
              <a:gd name="connsiteX3" fmla="*/ 3336966 w 8704613"/>
              <a:gd name="connsiteY3" fmla="*/ 0 h 795647"/>
              <a:gd name="connsiteX4" fmla="*/ 2921329 w 8704613"/>
              <a:gd name="connsiteY4" fmla="*/ 795647 h 795647"/>
              <a:gd name="connsiteX5" fmla="*/ 5201392 w 8704613"/>
              <a:gd name="connsiteY5" fmla="*/ 546265 h 795647"/>
              <a:gd name="connsiteX6" fmla="*/ 3740727 w 8704613"/>
              <a:gd name="connsiteY6" fmla="*/ 59377 h 795647"/>
              <a:gd name="connsiteX7" fmla="*/ 4132613 w 8704613"/>
              <a:gd name="connsiteY7" fmla="*/ 59377 h 795647"/>
              <a:gd name="connsiteX8" fmla="*/ 5747657 w 8704613"/>
              <a:gd name="connsiteY8" fmla="*/ 688769 h 795647"/>
              <a:gd name="connsiteX9" fmla="*/ 7386451 w 8704613"/>
              <a:gd name="connsiteY9" fmla="*/ 736270 h 795647"/>
              <a:gd name="connsiteX10" fmla="*/ 4465122 w 8704613"/>
              <a:gd name="connsiteY10" fmla="*/ 59377 h 795647"/>
              <a:gd name="connsiteX11" fmla="*/ 4821381 w 8704613"/>
              <a:gd name="connsiteY11" fmla="*/ 83128 h 795647"/>
              <a:gd name="connsiteX12" fmla="*/ 7873340 w 8704613"/>
              <a:gd name="connsiteY12" fmla="*/ 546265 h 795647"/>
              <a:gd name="connsiteX13" fmla="*/ 8704613 w 8704613"/>
              <a:gd name="connsiteY13" fmla="*/ 546265 h 795647"/>
              <a:gd name="connsiteX0" fmla="*/ 0 w 8704613"/>
              <a:gd name="connsiteY0" fmla="*/ 510639 h 807522"/>
              <a:gd name="connsiteX1" fmla="*/ 2375064 w 8704613"/>
              <a:gd name="connsiteY1" fmla="*/ 510639 h 807522"/>
              <a:gd name="connsiteX2" fmla="*/ 3040083 w 8704613"/>
              <a:gd name="connsiteY2" fmla="*/ 0 h 807522"/>
              <a:gd name="connsiteX3" fmla="*/ 3336966 w 8704613"/>
              <a:gd name="connsiteY3" fmla="*/ 0 h 807522"/>
              <a:gd name="connsiteX4" fmla="*/ 2921329 w 8704613"/>
              <a:gd name="connsiteY4" fmla="*/ 795647 h 807522"/>
              <a:gd name="connsiteX5" fmla="*/ 5213267 w 8704613"/>
              <a:gd name="connsiteY5" fmla="*/ 807522 h 807522"/>
              <a:gd name="connsiteX6" fmla="*/ 3740727 w 8704613"/>
              <a:gd name="connsiteY6" fmla="*/ 59377 h 807522"/>
              <a:gd name="connsiteX7" fmla="*/ 4132613 w 8704613"/>
              <a:gd name="connsiteY7" fmla="*/ 59377 h 807522"/>
              <a:gd name="connsiteX8" fmla="*/ 5747657 w 8704613"/>
              <a:gd name="connsiteY8" fmla="*/ 688769 h 807522"/>
              <a:gd name="connsiteX9" fmla="*/ 7386451 w 8704613"/>
              <a:gd name="connsiteY9" fmla="*/ 736270 h 807522"/>
              <a:gd name="connsiteX10" fmla="*/ 4465122 w 8704613"/>
              <a:gd name="connsiteY10" fmla="*/ 59377 h 807522"/>
              <a:gd name="connsiteX11" fmla="*/ 4821381 w 8704613"/>
              <a:gd name="connsiteY11" fmla="*/ 83128 h 807522"/>
              <a:gd name="connsiteX12" fmla="*/ 7873340 w 8704613"/>
              <a:gd name="connsiteY12" fmla="*/ 546265 h 807522"/>
              <a:gd name="connsiteX13" fmla="*/ 8704613 w 8704613"/>
              <a:gd name="connsiteY13" fmla="*/ 546265 h 807522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47657 w 8704613"/>
              <a:gd name="connsiteY8" fmla="*/ 688769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95158 w 8704613"/>
              <a:gd name="connsiteY8" fmla="*/ 819397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434441 w 8704613"/>
              <a:gd name="connsiteY1" fmla="*/ 771896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0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47501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24395 h 783772"/>
              <a:gd name="connsiteX1" fmla="*/ 2398815 w 8668987"/>
              <a:gd name="connsiteY1" fmla="*/ 736270 h 783772"/>
              <a:gd name="connsiteX2" fmla="*/ 3004457 w 8668987"/>
              <a:gd name="connsiteY2" fmla="*/ 11875 h 783772"/>
              <a:gd name="connsiteX3" fmla="*/ 3289465 w 8668987"/>
              <a:gd name="connsiteY3" fmla="*/ 0 h 783772"/>
              <a:gd name="connsiteX4" fmla="*/ 2885703 w 8668987"/>
              <a:gd name="connsiteY4" fmla="*/ 760021 h 783772"/>
              <a:gd name="connsiteX5" fmla="*/ 5177641 w 8668987"/>
              <a:gd name="connsiteY5" fmla="*/ 771896 h 783772"/>
              <a:gd name="connsiteX6" fmla="*/ 3705101 w 8668987"/>
              <a:gd name="connsiteY6" fmla="*/ 23751 h 783772"/>
              <a:gd name="connsiteX7" fmla="*/ 4096987 w 8668987"/>
              <a:gd name="connsiteY7" fmla="*/ 23751 h 783772"/>
              <a:gd name="connsiteX8" fmla="*/ 5759532 w 8668987"/>
              <a:gd name="connsiteY8" fmla="*/ 783771 h 783772"/>
              <a:gd name="connsiteX9" fmla="*/ 7481454 w 8668987"/>
              <a:gd name="connsiteY9" fmla="*/ 783772 h 783772"/>
              <a:gd name="connsiteX10" fmla="*/ 4429496 w 8668987"/>
              <a:gd name="connsiteY10" fmla="*/ 23751 h 783772"/>
              <a:gd name="connsiteX11" fmla="*/ 4785755 w 8668987"/>
              <a:gd name="connsiteY11" fmla="*/ 47502 h 783772"/>
              <a:gd name="connsiteX12" fmla="*/ 7837714 w 8668987"/>
              <a:gd name="connsiteY12" fmla="*/ 510639 h 783772"/>
              <a:gd name="connsiteX13" fmla="*/ 8668987 w 8668987"/>
              <a:gd name="connsiteY13" fmla="*/ 510639 h 783772"/>
              <a:gd name="connsiteX0" fmla="*/ 0 w 8668987"/>
              <a:gd name="connsiteY0" fmla="*/ 724395 h 819398"/>
              <a:gd name="connsiteX1" fmla="*/ 2398815 w 8668987"/>
              <a:gd name="connsiteY1" fmla="*/ 736270 h 819398"/>
              <a:gd name="connsiteX2" fmla="*/ 3004457 w 8668987"/>
              <a:gd name="connsiteY2" fmla="*/ 11875 h 819398"/>
              <a:gd name="connsiteX3" fmla="*/ 3289465 w 8668987"/>
              <a:gd name="connsiteY3" fmla="*/ 0 h 819398"/>
              <a:gd name="connsiteX4" fmla="*/ 2885703 w 8668987"/>
              <a:gd name="connsiteY4" fmla="*/ 760021 h 819398"/>
              <a:gd name="connsiteX5" fmla="*/ 5177641 w 8668987"/>
              <a:gd name="connsiteY5" fmla="*/ 771896 h 819398"/>
              <a:gd name="connsiteX6" fmla="*/ 3705101 w 8668987"/>
              <a:gd name="connsiteY6" fmla="*/ 23751 h 819398"/>
              <a:gd name="connsiteX7" fmla="*/ 4096987 w 8668987"/>
              <a:gd name="connsiteY7" fmla="*/ 23751 h 819398"/>
              <a:gd name="connsiteX8" fmla="*/ 5759532 w 8668987"/>
              <a:gd name="connsiteY8" fmla="*/ 783771 h 819398"/>
              <a:gd name="connsiteX9" fmla="*/ 7481454 w 8668987"/>
              <a:gd name="connsiteY9" fmla="*/ 819398 h 819398"/>
              <a:gd name="connsiteX10" fmla="*/ 4429496 w 8668987"/>
              <a:gd name="connsiteY10" fmla="*/ 23751 h 819398"/>
              <a:gd name="connsiteX11" fmla="*/ 4785755 w 8668987"/>
              <a:gd name="connsiteY11" fmla="*/ 47502 h 819398"/>
              <a:gd name="connsiteX12" fmla="*/ 7837714 w 8668987"/>
              <a:gd name="connsiteY12" fmla="*/ 510639 h 819398"/>
              <a:gd name="connsiteX13" fmla="*/ 8668987 w 8668987"/>
              <a:gd name="connsiteY13" fmla="*/ 510639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8987" h="819398">
                <a:moveTo>
                  <a:pt x="0" y="724395"/>
                </a:moveTo>
                <a:lnTo>
                  <a:pt x="2398815" y="736270"/>
                </a:lnTo>
                <a:lnTo>
                  <a:pt x="3004457" y="11875"/>
                </a:lnTo>
                <a:lnTo>
                  <a:pt x="3289465" y="0"/>
                </a:lnTo>
                <a:lnTo>
                  <a:pt x="2885703" y="760021"/>
                </a:lnTo>
                <a:lnTo>
                  <a:pt x="5177641" y="771896"/>
                </a:lnTo>
                <a:lnTo>
                  <a:pt x="3705101" y="23751"/>
                </a:lnTo>
                <a:lnTo>
                  <a:pt x="4096987" y="23751"/>
                </a:lnTo>
                <a:lnTo>
                  <a:pt x="5759532" y="783771"/>
                </a:lnTo>
                <a:lnTo>
                  <a:pt x="7481454" y="819398"/>
                </a:lnTo>
                <a:lnTo>
                  <a:pt x="4429496" y="23751"/>
                </a:lnTo>
                <a:lnTo>
                  <a:pt x="4785755" y="47502"/>
                </a:lnTo>
                <a:lnTo>
                  <a:pt x="7837714" y="510639"/>
                </a:lnTo>
                <a:lnTo>
                  <a:pt x="8668987" y="510639"/>
                </a:lnTo>
              </a:path>
            </a:pathLst>
          </a:custGeom>
          <a:noFill/>
          <a:ln w="19050" cap="flat" cmpd="sng" algn="ctr">
            <a:solidFill>
              <a:srgbClr val="0099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734343" y="1295401"/>
            <a:ext cx="1989932" cy="1162793"/>
          </a:xfrm>
          <a:prstGeom prst="wedgeRoundRectCallout">
            <a:avLst>
              <a:gd name="adj1" fmla="val -1172"/>
              <a:gd name="adj2" fmla="val 1105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Keys are sorted in certain traversing order</a:t>
            </a:r>
          </a:p>
        </p:txBody>
      </p:sp>
    </p:spTree>
    <p:extLst>
      <p:ext uri="{BB962C8B-B14F-4D97-AF65-F5344CB8AC3E}">
        <p14:creationId xmlns:p14="http://schemas.microsoft.com/office/powerpoint/2010/main" val="6284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2962" y="8947"/>
            <a:ext cx="11314038" cy="990600"/>
          </a:xfrm>
        </p:spPr>
        <p:txBody>
          <a:bodyPr>
            <a:noAutofit/>
          </a:bodyPr>
          <a:lstStyle/>
          <a:p>
            <a:r>
              <a:rPr lang="en-US" sz="3200" dirty="0"/>
              <a:t>Distributed Software </a:t>
            </a:r>
            <a:r>
              <a:rPr lang="en-US" sz="3200" dirty="0" smtClean="0"/>
              <a:t>Development through </a:t>
            </a:r>
            <a:r>
              <a:rPr lang="en-US" sz="3200" dirty="0"/>
              <a:t>Data Standards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06D985-F480-4253-AAD4-B69EB01614EC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14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432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Enrollment applications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53000" y="2058155"/>
            <a:ext cx="1447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Applications evaluation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5182355"/>
            <a:ext cx="1524000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book in Canvas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239000" y="2058155"/>
            <a:ext cx="1828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andara" panose="020E0502030303020204" pitchFamily="34" charset="0"/>
              </a:rPr>
              <a:t>Student </a:t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ranks / admission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029201" y="5182355"/>
            <a:ext cx="1371599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Grades in university student DB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162800" y="5182355"/>
            <a:ext cx="17907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Grade transfer to other schools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6000" y="3353555"/>
            <a:ext cx="7010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standards and transformation</a:t>
            </a:r>
          </a:p>
        </p:txBody>
      </p:sp>
      <p:cxnSp>
        <p:nvCxnSpPr>
          <p:cNvPr id="5131" name="Elbow Connector 12"/>
          <p:cNvCxnSpPr>
            <a:cxnSpLocks noChangeShapeType="1"/>
            <a:stCxn id="5124" idx="3"/>
          </p:cNvCxnSpPr>
          <p:nvPr/>
        </p:nvCxnSpPr>
        <p:spPr bwMode="auto">
          <a:xfrm>
            <a:off x="41910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hape 19"/>
          <p:cNvCxnSpPr>
            <a:cxnSpLocks noChangeShapeType="1"/>
            <a:stCxn id="5125" idx="1"/>
          </p:cNvCxnSpPr>
          <p:nvPr/>
        </p:nvCxnSpPr>
        <p:spPr bwMode="auto">
          <a:xfrm rot="10800000" flipV="1">
            <a:off x="4724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hape 22"/>
          <p:cNvCxnSpPr>
            <a:cxnSpLocks noChangeShapeType="1"/>
            <a:stCxn id="5125" idx="3"/>
          </p:cNvCxnSpPr>
          <p:nvPr/>
        </p:nvCxnSpPr>
        <p:spPr bwMode="auto">
          <a:xfrm>
            <a:off x="6400800" y="2362955"/>
            <a:ext cx="1524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hape 23"/>
          <p:cNvCxnSpPr>
            <a:cxnSpLocks noChangeShapeType="1"/>
          </p:cNvCxnSpPr>
          <p:nvPr/>
        </p:nvCxnSpPr>
        <p:spPr bwMode="auto">
          <a:xfrm rot="10800000" flipV="1">
            <a:off x="7010400" y="2362955"/>
            <a:ext cx="2286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hape 29"/>
          <p:cNvCxnSpPr>
            <a:cxnSpLocks noChangeShapeType="1"/>
            <a:stCxn id="5126" idx="3"/>
          </p:cNvCxnSpPr>
          <p:nvPr/>
        </p:nvCxnSpPr>
        <p:spPr bwMode="auto">
          <a:xfrm flipV="1">
            <a:off x="4191000" y="4420355"/>
            <a:ext cx="152400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hape 32"/>
          <p:cNvCxnSpPr>
            <a:cxnSpLocks noChangeShapeType="1"/>
            <a:endCxn id="5128" idx="1"/>
          </p:cNvCxnSpPr>
          <p:nvPr/>
        </p:nvCxnSpPr>
        <p:spPr bwMode="auto">
          <a:xfrm rot="16200000" flipH="1">
            <a:off x="4295775" y="4925180"/>
            <a:ext cx="1238250" cy="228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hape 33"/>
          <p:cNvCxnSpPr>
            <a:cxnSpLocks noChangeShapeType="1"/>
            <a:stCxn id="5128" idx="3"/>
          </p:cNvCxnSpPr>
          <p:nvPr/>
        </p:nvCxnSpPr>
        <p:spPr bwMode="auto">
          <a:xfrm flipV="1">
            <a:off x="6400800" y="4420355"/>
            <a:ext cx="152401" cy="1238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hape 34"/>
          <p:cNvCxnSpPr>
            <a:cxnSpLocks noChangeShapeType="1"/>
          </p:cNvCxnSpPr>
          <p:nvPr/>
        </p:nvCxnSpPr>
        <p:spPr bwMode="auto">
          <a:xfrm rot="16200000" flipH="1">
            <a:off x="6553200" y="4877555"/>
            <a:ext cx="10668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2438400" y="3582155"/>
            <a:ext cx="1143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37338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105400" y="3505955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4770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848600" y="3582155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5144" name="Straight Arrow Connector 42"/>
          <p:cNvCxnSpPr>
            <a:cxnSpLocks noChangeShapeType="1"/>
            <a:endCxn id="5124" idx="1"/>
          </p:cNvCxnSpPr>
          <p:nvPr/>
        </p:nvCxnSpPr>
        <p:spPr bwMode="auto">
          <a:xfrm flipV="1">
            <a:off x="2286000" y="236295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Straight Arrow Connector 45"/>
          <p:cNvCxnSpPr>
            <a:cxnSpLocks noChangeShapeType="1"/>
            <a:stCxn id="5129" idx="3"/>
          </p:cNvCxnSpPr>
          <p:nvPr/>
        </p:nvCxnSpPr>
        <p:spPr bwMode="auto">
          <a:xfrm>
            <a:off x="8953500" y="54871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Straight Arrow Connector 47"/>
          <p:cNvCxnSpPr>
            <a:cxnSpLocks noChangeShapeType="1"/>
            <a:stCxn id="5127" idx="3"/>
          </p:cNvCxnSpPr>
          <p:nvPr/>
        </p:nvCxnSpPr>
        <p:spPr bwMode="auto">
          <a:xfrm>
            <a:off x="9067800" y="2362955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Straight Arrow Connector 49"/>
          <p:cNvCxnSpPr>
            <a:cxnSpLocks noChangeShapeType="1"/>
            <a:endCxn id="5126" idx="1"/>
          </p:cNvCxnSpPr>
          <p:nvPr/>
        </p:nvCxnSpPr>
        <p:spPr bwMode="auto">
          <a:xfrm>
            <a:off x="2209800" y="5658605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09801" y="1028594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Example: A University Enterprise System</a:t>
            </a:r>
          </a:p>
        </p:txBody>
      </p:sp>
    </p:spTree>
    <p:extLst>
      <p:ext uri="{BB962C8B-B14F-4D97-AF65-F5344CB8AC3E}">
        <p14:creationId xmlns:p14="http://schemas.microsoft.com/office/powerpoint/2010/main" val="16565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Do Conversion?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9EF89-B33D-4295-A767-EE0A7DB334B1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15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10668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9624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056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077200" y="10668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514600" y="2438400"/>
            <a:ext cx="12192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9624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340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7056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8077200" y="24384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6158" name="Straight Arrow Connector 15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17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3555253" y="1587126"/>
            <a:ext cx="5633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18"/>
          <p:cNvCxnSpPr>
            <a:cxnSpLocks noChangeShapeType="1"/>
            <a:stCxn id="5" idx="5"/>
            <a:endCxn id="14" idx="1"/>
          </p:cNvCxnSpPr>
          <p:nvPr/>
        </p:nvCxnSpPr>
        <p:spPr bwMode="auto">
          <a:xfrm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Straight Arrow Connector 19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20"/>
          <p:cNvCxnSpPr>
            <a:cxnSpLocks noChangeShapeType="1"/>
            <a:stCxn id="5" idx="5"/>
            <a:endCxn id="12" idx="1"/>
          </p:cNvCxnSpPr>
          <p:nvPr/>
        </p:nvCxnSpPr>
        <p:spPr bwMode="auto">
          <a:xfrm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30"/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Arrow Connector 31"/>
          <p:cNvCxnSpPr>
            <a:cxnSpLocks noChangeShapeType="1"/>
            <a:stCxn id="6" idx="5"/>
            <a:endCxn id="13" idx="1"/>
          </p:cNvCxnSpPr>
          <p:nvPr/>
        </p:nvCxnSpPr>
        <p:spPr bwMode="auto">
          <a:xfrm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Arrow Connector 32"/>
          <p:cNvCxnSpPr>
            <a:cxnSpLocks noChangeShapeType="1"/>
            <a:stCxn id="6" idx="5"/>
            <a:endCxn id="14" idx="1"/>
          </p:cNvCxnSpPr>
          <p:nvPr/>
        </p:nvCxnSpPr>
        <p:spPr bwMode="auto">
          <a:xfrm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Straight Arrow Connector 33"/>
          <p:cNvCxnSpPr>
            <a:cxnSpLocks noChangeShapeType="1"/>
            <a:stCxn id="7" idx="3"/>
            <a:endCxn id="11" idx="7"/>
          </p:cNvCxnSpPr>
          <p:nvPr/>
        </p:nvCxnSpPr>
        <p:spPr bwMode="auto">
          <a:xfrm flipH="1">
            <a:off x="48736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Straight Arrow Connector 34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3555253" y="1587126"/>
            <a:ext cx="19349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35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Straight Arrow Connector 36"/>
          <p:cNvCxnSpPr>
            <a:cxnSpLocks noChangeShapeType="1"/>
            <a:stCxn id="7" idx="5"/>
            <a:endCxn id="14" idx="1"/>
          </p:cNvCxnSpPr>
          <p:nvPr/>
        </p:nvCxnSpPr>
        <p:spPr bwMode="auto">
          <a:xfrm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Straight Arrow Connector 37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3555253" y="1587126"/>
            <a:ext cx="33065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Straight Arrow Connector 38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48736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Straight Arrow Connector 39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62452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Straight Arrow Connector 40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41"/>
          <p:cNvCxnSpPr>
            <a:cxnSpLocks noChangeShapeType="1"/>
            <a:stCxn id="9" idx="3"/>
            <a:endCxn id="13" idx="7"/>
          </p:cNvCxnSpPr>
          <p:nvPr/>
        </p:nvCxnSpPr>
        <p:spPr bwMode="auto">
          <a:xfrm flipH="1">
            <a:off x="7616825" y="1587500"/>
            <a:ext cx="6159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42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6245225" y="1587500"/>
            <a:ext cx="19875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Straight Arrow Connector 43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4873625" y="1587500"/>
            <a:ext cx="3359150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Straight Arrow Connector 4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3555253" y="1587126"/>
            <a:ext cx="4678177" cy="9405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85" idx="7"/>
            <a:endCxn id="86" idx="3"/>
          </p:cNvCxnSpPr>
          <p:nvPr/>
        </p:nvCxnSpPr>
        <p:spPr bwMode="auto">
          <a:xfrm flipV="1">
            <a:off x="4818064" y="5529264"/>
            <a:ext cx="661987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3908426" y="3886200"/>
            <a:ext cx="1109663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sz="1600" dirty="0"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3908425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Text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322888" y="4813300"/>
            <a:ext cx="1066800" cy="838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Candara" panose="020E0502030303020204" pitchFamily="34" charset="0"/>
              </a:rPr>
              <a:t>XML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6781800" y="38862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JSON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781800" y="5816600"/>
            <a:ext cx="10668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Excel</a:t>
            </a:r>
          </a:p>
        </p:txBody>
      </p:sp>
      <p:cxnSp>
        <p:nvCxnSpPr>
          <p:cNvPr id="91" name="Straight Arrow Connector 90"/>
          <p:cNvCxnSpPr>
            <a:cxnSpLocks noChangeShapeType="1"/>
            <a:stCxn id="84" idx="5"/>
            <a:endCxn id="86" idx="1"/>
          </p:cNvCxnSpPr>
          <p:nvPr/>
        </p:nvCxnSpPr>
        <p:spPr bwMode="auto">
          <a:xfrm>
            <a:off x="4855583" y="4406526"/>
            <a:ext cx="623535" cy="5295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/>
          <p:cNvCxnSpPr>
            <a:cxnSpLocks noChangeShapeType="1"/>
            <a:stCxn id="86" idx="5"/>
            <a:endCxn id="88" idx="1"/>
          </p:cNvCxnSpPr>
          <p:nvPr/>
        </p:nvCxnSpPr>
        <p:spPr bwMode="auto">
          <a:xfrm>
            <a:off x="6234113" y="5529264"/>
            <a:ext cx="703262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  <a:stCxn id="86" idx="7"/>
            <a:endCxn id="87" idx="3"/>
          </p:cNvCxnSpPr>
          <p:nvPr/>
        </p:nvCxnSpPr>
        <p:spPr bwMode="auto">
          <a:xfrm flipV="1">
            <a:off x="6234113" y="4406901"/>
            <a:ext cx="7032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7" name="TextBox 101"/>
          <p:cNvSpPr txBox="1">
            <a:spLocks noChangeArrowheads="1"/>
          </p:cNvSpPr>
          <p:nvPr/>
        </p:nvSpPr>
        <p:spPr bwMode="auto">
          <a:xfrm>
            <a:off x="9372600" y="1792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20 data converters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8115300" y="4886325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8 data converters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688501" y="4005695"/>
            <a:ext cx="1802652" cy="980211"/>
          </a:xfrm>
          <a:prstGeom prst="wedgeRoundRectCallout">
            <a:avLst>
              <a:gd name="adj1" fmla="val 78005"/>
              <a:gd name="adj2" fmla="val -303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Why not use HTML as the main language?</a:t>
            </a: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683066" y="5043920"/>
            <a:ext cx="1802652" cy="1128281"/>
          </a:xfrm>
          <a:prstGeom prst="wedgeRoundRectCallout">
            <a:avLst>
              <a:gd name="adj1" fmla="val 142129"/>
              <a:gd name="adj2" fmla="val -349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ndara" panose="020E0502030303020204" pitchFamily="34" charset="0"/>
              </a:rPr>
              <a:t>XML is a meta language, while HTML is a concrete language</a:t>
            </a:r>
          </a:p>
        </p:txBody>
      </p:sp>
    </p:spTree>
    <p:extLst>
      <p:ext uri="{BB962C8B-B14F-4D97-AF65-F5344CB8AC3E}">
        <p14:creationId xmlns:p14="http://schemas.microsoft.com/office/powerpoint/2010/main" val="39379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103" grpId="0"/>
      <p:bldP spid="17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25" y="152400"/>
            <a:ext cx="102658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XML and Development</a:t>
            </a:r>
          </a:p>
        </p:txBody>
      </p:sp>
      <p:cxnSp>
        <p:nvCxnSpPr>
          <p:cNvPr id="7171" name="AutoShape 3"/>
          <p:cNvCxnSpPr>
            <a:cxnSpLocks noChangeShapeType="1"/>
          </p:cNvCxnSpPr>
          <p:nvPr/>
        </p:nvCxnSpPr>
        <p:spPr bwMode="auto">
          <a:xfrm>
            <a:off x="5943600" y="2658201"/>
            <a:ext cx="0" cy="1600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</p:cNvCxnSpPr>
          <p:nvPr/>
        </p:nvCxnSpPr>
        <p:spPr bwMode="auto">
          <a:xfrm>
            <a:off x="4419600" y="37250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AutoShape 6"/>
          <p:cNvCxnSpPr>
            <a:cxnSpLocks noChangeShapeType="1"/>
          </p:cNvCxnSpPr>
          <p:nvPr/>
        </p:nvCxnSpPr>
        <p:spPr bwMode="auto">
          <a:xfrm flipH="1">
            <a:off x="4419600" y="26582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876800" y="1845401"/>
            <a:ext cx="2382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SGML </a:t>
            </a:r>
            <a:r>
              <a:rPr lang="en-US" sz="3200" b="0" dirty="0">
                <a:latin typeface="Candara" panose="020E0502030303020204" pitchFamily="34" charset="0"/>
              </a:rPr>
              <a:t>(1985)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124200" y="3064602"/>
            <a:ext cx="23374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HTML </a:t>
            </a:r>
            <a:r>
              <a:rPr lang="en-US" sz="3200" b="0" dirty="0">
                <a:latin typeface="Candara" panose="020E0502030303020204" pitchFamily="34" charset="0"/>
              </a:rPr>
              <a:t>(1991)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029200" y="4360001"/>
            <a:ext cx="2175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  <a:latin typeface="Candara" panose="020E0502030303020204" pitchFamily="34" charset="0"/>
              </a:rPr>
              <a:t>XML</a:t>
            </a:r>
            <a:r>
              <a:rPr lang="en-US" sz="3200">
                <a:latin typeface="Candara" panose="020E0502030303020204" pitchFamily="34" charset="0"/>
              </a:rPr>
              <a:t> </a:t>
            </a:r>
            <a:r>
              <a:rPr lang="en-US" sz="3200" b="0">
                <a:latin typeface="Candara" panose="020E0502030303020204" pitchFamily="34" charset="0"/>
              </a:rPr>
              <a:t>(1998)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105400" y="702401"/>
            <a:ext cx="2190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GML </a:t>
            </a:r>
            <a:r>
              <a:rPr lang="en-US" sz="3200" b="0" dirty="0">
                <a:latin typeface="Candara" panose="020E0502030303020204" pitchFamily="34" charset="0"/>
              </a:rPr>
              <a:t>(1969)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78" name="AutoShape 11"/>
          <p:cNvCxnSpPr>
            <a:cxnSpLocks noChangeShapeType="1"/>
          </p:cNvCxnSpPr>
          <p:nvPr/>
        </p:nvCxnSpPr>
        <p:spPr bwMode="auto">
          <a:xfrm>
            <a:off x="5943600" y="1388201"/>
            <a:ext cx="1588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6"/>
          <p:cNvCxnSpPr>
            <a:cxnSpLocks noChangeShapeType="1"/>
          </p:cNvCxnSpPr>
          <p:nvPr/>
        </p:nvCxnSpPr>
        <p:spPr bwMode="auto">
          <a:xfrm flipH="1">
            <a:off x="4114800" y="4893401"/>
            <a:ext cx="914400" cy="457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913064" y="5198201"/>
            <a:ext cx="1552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XHTML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81" name="Text Box 8"/>
          <p:cNvSpPr txBox="1">
            <a:spLocks noChangeArrowheads="1"/>
          </p:cNvSpPr>
          <p:nvPr/>
        </p:nvSpPr>
        <p:spPr bwMode="auto">
          <a:xfrm>
            <a:off x="5334000" y="6061801"/>
            <a:ext cx="1326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andara" panose="020E0502030303020204" pitchFamily="34" charset="0"/>
              </a:rPr>
              <a:t>XAML 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7182" name="AutoShape 11"/>
          <p:cNvCxnSpPr>
            <a:cxnSpLocks noChangeShapeType="1"/>
          </p:cNvCxnSpPr>
          <p:nvPr/>
        </p:nvCxnSpPr>
        <p:spPr bwMode="auto">
          <a:xfrm rot="16200000" flipH="1">
            <a:off x="5447507" y="5464108"/>
            <a:ext cx="990600" cy="15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8382000" y="2607401"/>
            <a:ext cx="124104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 dirty="0">
                <a:latin typeface="Candara" panose="020E0502030303020204" pitchFamily="34" charset="0"/>
              </a:rPr>
              <a:t>SOAP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WSDL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RDFS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OWL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Atom </a:t>
            </a:r>
          </a:p>
          <a:p>
            <a:r>
              <a:rPr lang="en-US" sz="3200" b="0" dirty="0">
                <a:solidFill>
                  <a:srgbClr val="0000FF"/>
                </a:solidFill>
                <a:latin typeface="Candara" panose="020E0502030303020204" pitchFamily="34" charset="0"/>
              </a:rPr>
              <a:t>RSS</a:t>
            </a:r>
          </a:p>
          <a:p>
            <a:r>
              <a:rPr lang="en-US" sz="3200" b="0" dirty="0"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9232" name="AutoShape 5"/>
          <p:cNvCxnSpPr>
            <a:cxnSpLocks noChangeShapeType="1"/>
          </p:cNvCxnSpPr>
          <p:nvPr/>
        </p:nvCxnSpPr>
        <p:spPr bwMode="auto">
          <a:xfrm>
            <a:off x="7162800" y="4664801"/>
            <a:ext cx="9144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5"/>
          <p:cNvCxnSpPr>
            <a:cxnSpLocks noChangeShapeType="1"/>
          </p:cNvCxnSpPr>
          <p:nvPr/>
        </p:nvCxnSpPr>
        <p:spPr bwMode="auto">
          <a:xfrm>
            <a:off x="4267200" y="5731601"/>
            <a:ext cx="914400" cy="5334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ular Callout 1"/>
          <p:cNvSpPr/>
          <p:nvPr/>
        </p:nvSpPr>
        <p:spPr bwMode="auto">
          <a:xfrm>
            <a:off x="7315200" y="1235801"/>
            <a:ext cx="2241550" cy="685800"/>
          </a:xfrm>
          <a:prstGeom prst="wedgeRoundRectCallout">
            <a:avLst>
              <a:gd name="adj1" fmla="val -65293"/>
              <a:gd name="adj2" fmla="val 610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SGML is too complex to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80" grpId="0"/>
      <p:bldP spid="7181" grpId="0"/>
      <p:bldP spid="9231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8764" y="76200"/>
            <a:ext cx="1029303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Web Data Representations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8EFC-C447-44E4-8E21-5A495EF07AC7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4342"/>
              </p:ext>
            </p:extLst>
          </p:nvPr>
        </p:nvGraphicFramePr>
        <p:xfrm>
          <a:off x="959667" y="1143000"/>
          <a:ext cx="10031240" cy="5056187"/>
        </p:xfrm>
        <a:graphic>
          <a:graphicData uri="http://schemas.openxmlformats.org/drawingml/2006/table">
            <a:tbl>
              <a:tblPr/>
              <a:tblGrid>
                <a:gridCol w="162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Web formats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premier format for defining data, protocol, and languages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The traditional format for representing Web data and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XHTML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Extended HTML 4.01 to conform with the XML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RSS (Really Simple Syndication) for feed readers and Web blogs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Atom extends RSS, and it is also used for representing feeds for feed readers and blog publishing. It has been used in wider context, including the REST architecture.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Plain-Old-XML is used for representing SOAP data, which does not need the header information for complex processing.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94995" algn="l"/>
                        </a:tabLs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JSON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JavaScript Object Notation is efficient for representing data processed or to be processed by a program, such as JavaScript.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Protocol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Web data structure for search engine.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BigTable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ndara" panose="020E0502030303020204" pitchFamily="34" charset="0"/>
                          <a:ea typeface="SimSun"/>
                          <a:cs typeface="Times New Roman"/>
                        </a:rPr>
                        <a:t>Google’s data structure for large database management.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1F106-2B0A-4F5B-9C7E-A9B7CFDA695D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Related Technologies (Review)</a:t>
            </a:r>
            <a:endParaRPr lang="en-GB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040349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209962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683161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151225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697325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138399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316199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2926594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1968537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4940337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138399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280062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554449"/>
            <a:ext cx="374437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XML Style and </a:t>
              </a:r>
            </a:p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Transformation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1922500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Document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200312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Parser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Query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448336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0982" y="3182974"/>
            <a:ext cx="3813019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5002249"/>
            <a:ext cx="1293813" cy="1282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170525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403886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57972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019211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127162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825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Feed: </a:t>
            </a:r>
            <a:r>
              <a:rPr lang="en-US" dirty="0" smtClean="0"/>
              <a:t>RSS, Atom, and JSON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Google Protocol Buffers and Big Table</a:t>
            </a:r>
          </a:p>
          <a:p>
            <a:pPr>
              <a:lnSpc>
                <a:spcPct val="100000"/>
              </a:lnSpc>
            </a:pPr>
            <a:r>
              <a:rPr lang="en-US" dirty="0"/>
              <a:t>Feed: RSS and Atom</a:t>
            </a:r>
          </a:p>
          <a:p>
            <a:pPr>
              <a:lnSpc>
                <a:spcPct val="100000"/>
              </a:lnSpc>
            </a:pPr>
            <a:r>
              <a:rPr lang="en-US" dirty="0"/>
              <a:t>JSON</a:t>
            </a:r>
          </a:p>
          <a:p>
            <a:pPr>
              <a:lnSpc>
                <a:spcPct val="100000"/>
              </a:lnSpc>
            </a:pPr>
            <a:r>
              <a:rPr lang="en-US" dirty="0"/>
              <a:t>HTTP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Intro to Ontology languages: Complex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Other Data Formats?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5223" y="1143000"/>
            <a:ext cx="10139881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XML is </a:t>
            </a:r>
            <a:r>
              <a:rPr lang="en-US" dirty="0">
                <a:solidFill>
                  <a:srgbClr val="0000FF"/>
                </a:solidFill>
              </a:rPr>
              <a:t>flexible</a:t>
            </a:r>
            <a:r>
              <a:rPr lang="en-US" dirty="0"/>
              <a:t> and can be used to define any data structure in a rooted tree. </a:t>
            </a:r>
          </a:p>
          <a:p>
            <a:pPr>
              <a:defRPr/>
            </a:pPr>
            <a:r>
              <a:rPr lang="en-US" dirty="0"/>
              <a:t>For any specific data structure, an XML </a:t>
            </a:r>
            <a:r>
              <a:rPr lang="en-US" dirty="0">
                <a:solidFill>
                  <a:srgbClr val="0000FF"/>
                </a:solidFill>
              </a:rPr>
              <a:t>schema</a:t>
            </a:r>
            <a:r>
              <a:rPr lang="en-US" dirty="0"/>
              <a:t> or DTD is needed to define the structure.</a:t>
            </a:r>
          </a:p>
          <a:p>
            <a:pPr>
              <a:defRPr/>
            </a:pPr>
            <a:r>
              <a:rPr lang="en-US" dirty="0"/>
              <a:t>For convenience, a few predefined XML data structures are used, which </a:t>
            </a:r>
            <a:r>
              <a:rPr lang="en-US" dirty="0">
                <a:solidFill>
                  <a:srgbClr val="0000FF"/>
                </a:solidFill>
              </a:rPr>
              <a:t>do not need a schema </a:t>
            </a:r>
            <a:r>
              <a:rPr lang="en-US" dirty="0"/>
              <a:t>file:</a:t>
            </a:r>
          </a:p>
          <a:p>
            <a:pPr lvl="1">
              <a:defRPr/>
            </a:pPr>
            <a:r>
              <a:rPr lang="en-US" dirty="0"/>
              <a:t>POX</a:t>
            </a:r>
          </a:p>
          <a:p>
            <a:pPr lvl="1">
              <a:defRPr/>
            </a:pPr>
            <a:r>
              <a:rPr lang="en-US" dirty="0"/>
              <a:t>RSS</a:t>
            </a:r>
          </a:p>
          <a:p>
            <a:pPr lvl="1">
              <a:defRPr/>
            </a:pPr>
            <a:r>
              <a:rPr lang="en-US" dirty="0"/>
              <a:t>ATOM</a:t>
            </a:r>
          </a:p>
          <a:p>
            <a:pPr>
              <a:defRPr/>
            </a:pPr>
            <a:r>
              <a:rPr lang="en-US" dirty="0"/>
              <a:t>They are widely used in Web page feed: Another Web page can conveniently read your Web data with structure, instead of a </a:t>
            </a:r>
            <a:r>
              <a:rPr lang="en-US" dirty="0" smtClean="0"/>
              <a:t>string.</a:t>
            </a: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89468-46BE-4AA6-8E23-3F11106094C2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RSS: An XML-based Feed Data Structure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048" y="1104523"/>
            <a:ext cx="10592554" cy="55248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feed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data structure that contains a list of items</a:t>
            </a:r>
          </a:p>
          <a:p>
            <a:r>
              <a:rPr lang="en-US" dirty="0"/>
              <a:t>Each items is described by a few attributes, including the hyperlink and other information of the item, such as title, author, etc. </a:t>
            </a:r>
          </a:p>
          <a:p>
            <a:r>
              <a:rPr lang="en-US" dirty="0"/>
              <a:t>RSS is a language used to describe syndicated feed data. </a:t>
            </a:r>
          </a:p>
          <a:p>
            <a:r>
              <a:rPr lang="en-US" dirty="0"/>
              <a:t>A number of RSS versions exist. </a:t>
            </a:r>
          </a:p>
          <a:p>
            <a:r>
              <a:rPr lang="en-US" b="1" dirty="0"/>
              <a:t>RSS</a:t>
            </a:r>
            <a:r>
              <a:rPr lang="en-US" dirty="0"/>
              <a:t> </a:t>
            </a:r>
            <a:r>
              <a:rPr lang="en-US" b="1" dirty="0"/>
              <a:t>1.0</a:t>
            </a:r>
            <a:r>
              <a:rPr lang="en-US" dirty="0"/>
              <a:t> stands for </a:t>
            </a:r>
            <a:r>
              <a:rPr lang="en-US" b="1" dirty="0"/>
              <a:t>RDF Site Summary</a:t>
            </a:r>
            <a:r>
              <a:rPr lang="en-US" dirty="0"/>
              <a:t>, where RDF (Resource Description Framework) is an ontology language widely used in semantic Web authoring. </a:t>
            </a:r>
          </a:p>
          <a:p>
            <a:r>
              <a:rPr lang="en-US" b="1" dirty="0"/>
              <a:t>RSS 2.0 </a:t>
            </a:r>
            <a:r>
              <a:rPr lang="en-US" dirty="0"/>
              <a:t>stands for </a:t>
            </a:r>
            <a:r>
              <a:rPr lang="en-US" b="1" dirty="0"/>
              <a:t>Really Simple Syndication</a:t>
            </a:r>
            <a:r>
              <a:rPr lang="en-US" dirty="0"/>
              <a:t>. It is an XML document with a specific schema definition.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3C444-97B5-4DCE-81AB-F3E51E2E1A27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 Schema, with a four-layer structure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C84910-0C3E-492E-A0F2-A294F397D9B7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7467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367073" y="4419600"/>
            <a:ext cx="2900127" cy="609600"/>
          </a:xfrm>
          <a:prstGeom prst="wedgeRoundRectCallout">
            <a:avLst>
              <a:gd name="adj1" fmla="val 47185"/>
              <a:gd name="adj2" fmla="val -13830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Four-level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8672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52600" y="920750"/>
            <a:ext cx="8574088" cy="57848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1800" dirty="0"/>
              <a:t>&lt;?</a:t>
            </a:r>
            <a:r>
              <a:rPr lang="en-US" sz="1800" dirty="0">
                <a:solidFill>
                  <a:srgbClr val="C00000"/>
                </a:solidFill>
              </a:rPr>
              <a:t>xml</a:t>
            </a:r>
            <a:r>
              <a:rPr lang="en-US" sz="1800" dirty="0"/>
              <a:t> version="1.0"?&gt;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 err="1"/>
              <a:t>rss</a:t>
            </a:r>
            <a:r>
              <a:rPr lang="en-US" sz="1800" dirty="0"/>
              <a:t> version="2.0"&gt;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&gt;Computer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link</a:t>
            </a:r>
            <a:r>
              <a:rPr lang="en-US" sz="1800" dirty="0"/>
              <a:t>&gt;http://cslibrary.asu.edu/&lt;/link&gt;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&lt;</a:t>
            </a:r>
            <a:r>
              <a:rPr lang="en-US" sz="1800" dirty="0">
                <a:solidFill>
                  <a:srgbClr val="0000FF"/>
                </a:solidFill>
              </a:rPr>
              <a:t>description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This example will be further discussed in RESTful service in Chapter 7.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item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title</a:t>
            </a:r>
            <a:r>
              <a:rPr lang="en-US" sz="1800" dirty="0"/>
              <a:t>&gt;Operating Systems&lt;/title&gt;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link</a:t>
            </a:r>
            <a:r>
              <a:rPr lang="en-US" sz="1800" dirty="0"/>
              <a:t>&gt;http://mylibrary.asu.edu/authors/{author=Aaron}&lt;/link&gt;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description</a:t>
            </a:r>
            <a:r>
              <a:rPr lang="en-US" sz="1800" dirty="0"/>
              <a:t>&gt;Operating system design and analysis&lt;/description&gt;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&lt;</a:t>
            </a:r>
            <a:r>
              <a:rPr lang="en-US" sz="1800" dirty="0">
                <a:solidFill>
                  <a:srgbClr val="C00000"/>
                </a:solidFill>
              </a:rPr>
              <a:t>autho</a:t>
            </a:r>
            <a:r>
              <a:rPr lang="en-US" sz="1800" dirty="0"/>
              <a:t>r&gt;aaronauthor@asu.edu&lt;/author&gt;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&lt;/item&gt;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0000FF"/>
                </a:solidFill>
              </a:rPr>
              <a:t>channel</a:t>
            </a:r>
            <a:r>
              <a:rPr 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&lt;</a:t>
            </a:r>
            <a:r>
              <a:rPr lang="en-US" sz="1800" dirty="0">
                <a:solidFill>
                  <a:srgbClr val="0000FF"/>
                </a:solidFill>
              </a:rPr>
              <a:t>title</a:t>
            </a:r>
            <a:r>
              <a:rPr lang="en-US" sz="1800" dirty="0"/>
              <a:t>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745D2-43D3-4A99-8701-301129ADF2DC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15388" name="Group 15387"/>
          <p:cNvGrpSpPr/>
          <p:nvPr/>
        </p:nvGrpSpPr>
        <p:grpSpPr>
          <a:xfrm>
            <a:off x="6563086" y="1204913"/>
            <a:ext cx="3723914" cy="5349875"/>
            <a:chOff x="5343886" y="1204912"/>
            <a:chExt cx="3723914" cy="5349875"/>
          </a:xfrm>
        </p:grpSpPr>
        <p:grpSp>
          <p:nvGrpSpPr>
            <p:cNvPr id="15386" name="Group 1538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57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3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4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5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15376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0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2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1538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15387" name="Rectangle 1538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845542-329E-47EB-A8F6-ABB25D5992B2}"/>
                </a:ext>
              </a:extLst>
            </p:cNvPr>
            <p:cNvSpPr/>
            <p:nvPr/>
          </p:nvSpPr>
          <p:spPr bwMode="auto">
            <a:xfrm>
              <a:off x="5343886" y="6102349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15390" name="Straight Arrow Connector 15389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58EB33-43C6-4AFB-AB97-B8D876BE9D36}"/>
              </a:ext>
            </a:extLst>
          </p:cNvPr>
          <p:cNvSpPr txBox="1"/>
          <p:nvPr/>
        </p:nvSpPr>
        <p:spPr>
          <a:xfrm>
            <a:off x="7113269" y="1754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E1F579-B319-4652-A499-7D87C26B4246}"/>
              </a:ext>
            </a:extLst>
          </p:cNvPr>
          <p:cNvCxnSpPr/>
          <p:nvPr/>
        </p:nvCxnSpPr>
        <p:spPr bwMode="auto">
          <a:xfrm flipV="1">
            <a:off x="3238500" y="1580357"/>
            <a:ext cx="3103562" cy="226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4BC07D-AAEF-4D0F-926E-AE26C7D24924}"/>
              </a:ext>
            </a:extLst>
          </p:cNvPr>
          <p:cNvCxnSpPr>
            <a:cxnSpLocks/>
          </p:cNvCxnSpPr>
          <p:nvPr/>
        </p:nvCxnSpPr>
        <p:spPr bwMode="auto">
          <a:xfrm>
            <a:off x="2971801" y="6062662"/>
            <a:ext cx="3480955" cy="211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8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&lt;title&gt;Compilers&lt;/title&gt;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&lt;link&gt; http://cslibrary.asu.edu/years/{year=1999}&lt;/link&gt;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&lt;title&gt;Algorithm Analysis and Design&lt;/title&gt;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&lt;author&gt;zetaauthor@asu.edu&lt;/author&gt;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    &lt;/item&gt;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&lt;/channel&gt;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&lt;channel&gt;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&lt;title&gt;Biology Science Books&lt;/title&gt;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&lt;link&gt;http://biolibrary.asu.edu/&lt;/link&gt;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. . 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FBB98-050C-43E4-A817-AF6F3549BC26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29400" y="1204912"/>
            <a:ext cx="3657600" cy="5078412"/>
            <a:chOff x="5410200" y="1204912"/>
            <a:chExt cx="3657600" cy="5078412"/>
          </a:xfrm>
        </p:grpSpPr>
        <p:grpSp>
          <p:nvGrpSpPr>
            <p:cNvPr id="6" name="Group 5"/>
            <p:cNvGrpSpPr/>
            <p:nvPr/>
          </p:nvGrpSpPr>
          <p:grpSpPr>
            <a:xfrm>
              <a:off x="6815137" y="1204912"/>
              <a:ext cx="2252663" cy="5078412"/>
              <a:chOff x="4322353" y="1204912"/>
              <a:chExt cx="2252663" cy="5078412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4882741" y="12128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874803" y="120491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5508216" y="126206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title</a:t>
                </a:r>
                <a:endParaRPr lang="en-US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882741" y="17049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874803" y="169703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5104991" y="1754187"/>
                <a:ext cx="1253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itchFamily="18" charset="0"/>
                  </a:rPr>
                  <a:t>description</a:t>
                </a:r>
                <a:endParaRPr lang="en-US" alt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882741" y="219710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874803" y="2189162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508216" y="2246312"/>
                <a:ext cx="4392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link</a:t>
                </a:r>
                <a:endParaRPr lang="en-US" alt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882741" y="268922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874803" y="2681287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192303" y="2738437"/>
                <a:ext cx="10820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copyright</a:t>
                </a:r>
                <a:endParaRPr lang="en-US" altLang="en-US"/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882741" y="3181350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874803" y="317182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5122453" y="3230562"/>
                <a:ext cx="1221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webmaster</a:t>
                </a:r>
                <a:endParaRPr lang="en-US" alt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4882741" y="3673475"/>
                <a:ext cx="1682750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4874803" y="3663950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5244691" y="3722687"/>
                <a:ext cx="9553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pubDate</a:t>
                </a:r>
                <a:endParaRPr lang="en-US" altLang="en-US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4882741" y="4165600"/>
                <a:ext cx="1682750" cy="420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4874803" y="4156075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5385978" y="4214812"/>
                <a:ext cx="68929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image</a:t>
                </a:r>
                <a:endParaRPr lang="en-US" alt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82741" y="5008562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874803" y="5000625"/>
                <a:ext cx="1700213" cy="438150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473291" y="5057775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32" name="Freeform 5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1950"/>
              </a:xfrm>
              <a:custGeom>
                <a:avLst/>
                <a:gdLst>
                  <a:gd name="T0" fmla="*/ 0 w 512"/>
                  <a:gd name="T1" fmla="*/ 0 h 329"/>
                  <a:gd name="T2" fmla="*/ 256 w 512"/>
                  <a:gd name="T3" fmla="*/ 0 h 329"/>
                  <a:gd name="T4" fmla="*/ 264 w 512"/>
                  <a:gd name="T5" fmla="*/ 8 h 329"/>
                  <a:gd name="T6" fmla="*/ 264 w 512"/>
                  <a:gd name="T7" fmla="*/ 264 h 329"/>
                  <a:gd name="T8" fmla="*/ 256 w 512"/>
                  <a:gd name="T9" fmla="*/ 256 h 329"/>
                  <a:gd name="T10" fmla="*/ 406 w 512"/>
                  <a:gd name="T11" fmla="*/ 256 h 329"/>
                  <a:gd name="T12" fmla="*/ 406 w 512"/>
                  <a:gd name="T13" fmla="*/ 272 h 329"/>
                  <a:gd name="T14" fmla="*/ 256 w 512"/>
                  <a:gd name="T15" fmla="*/ 272 h 329"/>
                  <a:gd name="T16" fmla="*/ 248 w 512"/>
                  <a:gd name="T17" fmla="*/ 264 h 329"/>
                  <a:gd name="T18" fmla="*/ 248 w 512"/>
                  <a:gd name="T19" fmla="*/ 8 h 329"/>
                  <a:gd name="T20" fmla="*/ 256 w 512"/>
                  <a:gd name="T21" fmla="*/ 16 h 329"/>
                  <a:gd name="T22" fmla="*/ 0 w 512"/>
                  <a:gd name="T23" fmla="*/ 16 h 329"/>
                  <a:gd name="T24" fmla="*/ 0 w 512"/>
                  <a:gd name="T25" fmla="*/ 0 h 329"/>
                  <a:gd name="T26" fmla="*/ 384 w 512"/>
                  <a:gd name="T27" fmla="*/ 200 h 329"/>
                  <a:gd name="T28" fmla="*/ 512 w 512"/>
                  <a:gd name="T29" fmla="*/ 264 h 329"/>
                  <a:gd name="T30" fmla="*/ 384 w 512"/>
                  <a:gd name="T31" fmla="*/ 329 h 329"/>
                  <a:gd name="T32" fmla="*/ 384 w 512"/>
                  <a:gd name="T33" fmla="*/ 20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2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64"/>
                    </a:lnTo>
                    <a:lnTo>
                      <a:pt x="256" y="256"/>
                    </a:lnTo>
                    <a:lnTo>
                      <a:pt x="406" y="256"/>
                    </a:lnTo>
                    <a:lnTo>
                      <a:pt x="406" y="272"/>
                    </a:lnTo>
                    <a:lnTo>
                      <a:pt x="256" y="272"/>
                    </a:lnTo>
                    <a:cubicBezTo>
                      <a:pt x="252" y="272"/>
                      <a:pt x="248" y="269"/>
                      <a:pt x="248" y="26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00"/>
                    </a:moveTo>
                    <a:lnTo>
                      <a:pt x="512" y="264"/>
                    </a:lnTo>
                    <a:lnTo>
                      <a:pt x="384" y="329"/>
                    </a:lnTo>
                    <a:lnTo>
                      <a:pt x="384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8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854075"/>
              </a:xfrm>
              <a:custGeom>
                <a:avLst/>
                <a:gdLst>
                  <a:gd name="T0" fmla="*/ 0 w 512"/>
                  <a:gd name="T1" fmla="*/ 0 h 777"/>
                  <a:gd name="T2" fmla="*/ 256 w 512"/>
                  <a:gd name="T3" fmla="*/ 0 h 777"/>
                  <a:gd name="T4" fmla="*/ 264 w 512"/>
                  <a:gd name="T5" fmla="*/ 8 h 777"/>
                  <a:gd name="T6" fmla="*/ 264 w 512"/>
                  <a:gd name="T7" fmla="*/ 712 h 777"/>
                  <a:gd name="T8" fmla="*/ 256 w 512"/>
                  <a:gd name="T9" fmla="*/ 704 h 777"/>
                  <a:gd name="T10" fmla="*/ 406 w 512"/>
                  <a:gd name="T11" fmla="*/ 704 h 777"/>
                  <a:gd name="T12" fmla="*/ 406 w 512"/>
                  <a:gd name="T13" fmla="*/ 720 h 777"/>
                  <a:gd name="T14" fmla="*/ 256 w 512"/>
                  <a:gd name="T15" fmla="*/ 720 h 777"/>
                  <a:gd name="T16" fmla="*/ 248 w 512"/>
                  <a:gd name="T17" fmla="*/ 712 h 777"/>
                  <a:gd name="T18" fmla="*/ 248 w 512"/>
                  <a:gd name="T19" fmla="*/ 8 h 777"/>
                  <a:gd name="T20" fmla="*/ 256 w 512"/>
                  <a:gd name="T21" fmla="*/ 16 h 777"/>
                  <a:gd name="T22" fmla="*/ 0 w 512"/>
                  <a:gd name="T23" fmla="*/ 16 h 777"/>
                  <a:gd name="T24" fmla="*/ 0 w 512"/>
                  <a:gd name="T25" fmla="*/ 0 h 777"/>
                  <a:gd name="T26" fmla="*/ 384 w 512"/>
                  <a:gd name="T27" fmla="*/ 648 h 777"/>
                  <a:gd name="T28" fmla="*/ 512 w 512"/>
                  <a:gd name="T29" fmla="*/ 712 h 777"/>
                  <a:gd name="T30" fmla="*/ 384 w 512"/>
                  <a:gd name="T31" fmla="*/ 777 h 777"/>
                  <a:gd name="T32" fmla="*/ 384 w 512"/>
                  <a:gd name="T33" fmla="*/ 648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77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712"/>
                    </a:lnTo>
                    <a:lnTo>
                      <a:pt x="256" y="704"/>
                    </a:lnTo>
                    <a:lnTo>
                      <a:pt x="406" y="704"/>
                    </a:lnTo>
                    <a:lnTo>
                      <a:pt x="406" y="720"/>
                    </a:lnTo>
                    <a:lnTo>
                      <a:pt x="256" y="720"/>
                    </a:lnTo>
                    <a:cubicBezTo>
                      <a:pt x="252" y="720"/>
                      <a:pt x="248" y="717"/>
                      <a:pt x="248" y="71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648"/>
                    </a:moveTo>
                    <a:lnTo>
                      <a:pt x="512" y="712"/>
                    </a:lnTo>
                    <a:lnTo>
                      <a:pt x="384" y="777"/>
                    </a:lnTo>
                    <a:lnTo>
                      <a:pt x="384" y="64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346200"/>
              </a:xfrm>
              <a:custGeom>
                <a:avLst/>
                <a:gdLst>
                  <a:gd name="T0" fmla="*/ 0 w 512"/>
                  <a:gd name="T1" fmla="*/ 0 h 1225"/>
                  <a:gd name="T2" fmla="*/ 256 w 512"/>
                  <a:gd name="T3" fmla="*/ 0 h 1225"/>
                  <a:gd name="T4" fmla="*/ 264 w 512"/>
                  <a:gd name="T5" fmla="*/ 8 h 1225"/>
                  <a:gd name="T6" fmla="*/ 264 w 512"/>
                  <a:gd name="T7" fmla="*/ 1160 h 1225"/>
                  <a:gd name="T8" fmla="*/ 256 w 512"/>
                  <a:gd name="T9" fmla="*/ 1152 h 1225"/>
                  <a:gd name="T10" fmla="*/ 406 w 512"/>
                  <a:gd name="T11" fmla="*/ 1152 h 1225"/>
                  <a:gd name="T12" fmla="*/ 406 w 512"/>
                  <a:gd name="T13" fmla="*/ 1168 h 1225"/>
                  <a:gd name="T14" fmla="*/ 256 w 512"/>
                  <a:gd name="T15" fmla="*/ 1168 h 1225"/>
                  <a:gd name="T16" fmla="*/ 248 w 512"/>
                  <a:gd name="T17" fmla="*/ 1160 h 1225"/>
                  <a:gd name="T18" fmla="*/ 248 w 512"/>
                  <a:gd name="T19" fmla="*/ 8 h 1225"/>
                  <a:gd name="T20" fmla="*/ 256 w 512"/>
                  <a:gd name="T21" fmla="*/ 16 h 1225"/>
                  <a:gd name="T22" fmla="*/ 0 w 512"/>
                  <a:gd name="T23" fmla="*/ 16 h 1225"/>
                  <a:gd name="T24" fmla="*/ 0 w 512"/>
                  <a:gd name="T25" fmla="*/ 0 h 1225"/>
                  <a:gd name="T26" fmla="*/ 384 w 512"/>
                  <a:gd name="T27" fmla="*/ 1096 h 1225"/>
                  <a:gd name="T28" fmla="*/ 512 w 512"/>
                  <a:gd name="T29" fmla="*/ 1160 h 1225"/>
                  <a:gd name="T30" fmla="*/ 384 w 512"/>
                  <a:gd name="T31" fmla="*/ 1225 h 1225"/>
                  <a:gd name="T32" fmla="*/ 384 w 512"/>
                  <a:gd name="T33" fmla="*/ 1096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22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160"/>
                    </a:lnTo>
                    <a:lnTo>
                      <a:pt x="256" y="1152"/>
                    </a:lnTo>
                    <a:lnTo>
                      <a:pt x="406" y="1152"/>
                    </a:lnTo>
                    <a:lnTo>
                      <a:pt x="406" y="1168"/>
                    </a:lnTo>
                    <a:lnTo>
                      <a:pt x="256" y="1168"/>
                    </a:lnTo>
                    <a:cubicBezTo>
                      <a:pt x="252" y="1168"/>
                      <a:pt x="248" y="1165"/>
                      <a:pt x="248" y="116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096"/>
                    </a:moveTo>
                    <a:lnTo>
                      <a:pt x="512" y="1160"/>
                    </a:lnTo>
                    <a:lnTo>
                      <a:pt x="384" y="1225"/>
                    </a:lnTo>
                    <a:lnTo>
                      <a:pt x="384" y="109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0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1838325"/>
              </a:xfrm>
              <a:custGeom>
                <a:avLst/>
                <a:gdLst>
                  <a:gd name="T0" fmla="*/ 0 w 512"/>
                  <a:gd name="T1" fmla="*/ 0 h 1673"/>
                  <a:gd name="T2" fmla="*/ 256 w 512"/>
                  <a:gd name="T3" fmla="*/ 0 h 1673"/>
                  <a:gd name="T4" fmla="*/ 264 w 512"/>
                  <a:gd name="T5" fmla="*/ 8 h 1673"/>
                  <a:gd name="T6" fmla="*/ 264 w 512"/>
                  <a:gd name="T7" fmla="*/ 1608 h 1673"/>
                  <a:gd name="T8" fmla="*/ 256 w 512"/>
                  <a:gd name="T9" fmla="*/ 1600 h 1673"/>
                  <a:gd name="T10" fmla="*/ 406 w 512"/>
                  <a:gd name="T11" fmla="*/ 1600 h 1673"/>
                  <a:gd name="T12" fmla="*/ 406 w 512"/>
                  <a:gd name="T13" fmla="*/ 1616 h 1673"/>
                  <a:gd name="T14" fmla="*/ 256 w 512"/>
                  <a:gd name="T15" fmla="*/ 1616 h 1673"/>
                  <a:gd name="T16" fmla="*/ 248 w 512"/>
                  <a:gd name="T17" fmla="*/ 1608 h 1673"/>
                  <a:gd name="T18" fmla="*/ 248 w 512"/>
                  <a:gd name="T19" fmla="*/ 8 h 1673"/>
                  <a:gd name="T20" fmla="*/ 256 w 512"/>
                  <a:gd name="T21" fmla="*/ 16 h 1673"/>
                  <a:gd name="T22" fmla="*/ 0 w 512"/>
                  <a:gd name="T23" fmla="*/ 16 h 1673"/>
                  <a:gd name="T24" fmla="*/ 0 w 512"/>
                  <a:gd name="T25" fmla="*/ 0 h 1673"/>
                  <a:gd name="T26" fmla="*/ 384 w 512"/>
                  <a:gd name="T27" fmla="*/ 1544 h 1673"/>
                  <a:gd name="T28" fmla="*/ 512 w 512"/>
                  <a:gd name="T29" fmla="*/ 1608 h 1673"/>
                  <a:gd name="T30" fmla="*/ 384 w 512"/>
                  <a:gd name="T31" fmla="*/ 1673 h 1673"/>
                  <a:gd name="T32" fmla="*/ 384 w 512"/>
                  <a:gd name="T33" fmla="*/ 1544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1673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1608"/>
                    </a:lnTo>
                    <a:lnTo>
                      <a:pt x="256" y="1600"/>
                    </a:lnTo>
                    <a:lnTo>
                      <a:pt x="406" y="1600"/>
                    </a:lnTo>
                    <a:lnTo>
                      <a:pt x="406" y="1616"/>
                    </a:lnTo>
                    <a:lnTo>
                      <a:pt x="256" y="1616"/>
                    </a:lnTo>
                    <a:cubicBezTo>
                      <a:pt x="252" y="1616"/>
                      <a:pt x="248" y="1613"/>
                      <a:pt x="248" y="1608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544"/>
                    </a:moveTo>
                    <a:lnTo>
                      <a:pt x="512" y="1608"/>
                    </a:lnTo>
                    <a:lnTo>
                      <a:pt x="384" y="1673"/>
                    </a:lnTo>
                    <a:lnTo>
                      <a:pt x="384" y="1544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1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330450"/>
              </a:xfrm>
              <a:custGeom>
                <a:avLst/>
                <a:gdLst>
                  <a:gd name="T0" fmla="*/ 0 w 512"/>
                  <a:gd name="T1" fmla="*/ 0 h 2121"/>
                  <a:gd name="T2" fmla="*/ 256 w 512"/>
                  <a:gd name="T3" fmla="*/ 0 h 2121"/>
                  <a:gd name="T4" fmla="*/ 264 w 512"/>
                  <a:gd name="T5" fmla="*/ 8 h 2121"/>
                  <a:gd name="T6" fmla="*/ 264 w 512"/>
                  <a:gd name="T7" fmla="*/ 2056 h 2121"/>
                  <a:gd name="T8" fmla="*/ 256 w 512"/>
                  <a:gd name="T9" fmla="*/ 2048 h 2121"/>
                  <a:gd name="T10" fmla="*/ 406 w 512"/>
                  <a:gd name="T11" fmla="*/ 2048 h 2121"/>
                  <a:gd name="T12" fmla="*/ 406 w 512"/>
                  <a:gd name="T13" fmla="*/ 2064 h 2121"/>
                  <a:gd name="T14" fmla="*/ 256 w 512"/>
                  <a:gd name="T15" fmla="*/ 2064 h 2121"/>
                  <a:gd name="T16" fmla="*/ 248 w 512"/>
                  <a:gd name="T17" fmla="*/ 2056 h 2121"/>
                  <a:gd name="T18" fmla="*/ 248 w 512"/>
                  <a:gd name="T19" fmla="*/ 8 h 2121"/>
                  <a:gd name="T20" fmla="*/ 256 w 512"/>
                  <a:gd name="T21" fmla="*/ 16 h 2121"/>
                  <a:gd name="T22" fmla="*/ 0 w 512"/>
                  <a:gd name="T23" fmla="*/ 16 h 2121"/>
                  <a:gd name="T24" fmla="*/ 0 w 512"/>
                  <a:gd name="T25" fmla="*/ 0 h 2121"/>
                  <a:gd name="T26" fmla="*/ 384 w 512"/>
                  <a:gd name="T27" fmla="*/ 1992 h 2121"/>
                  <a:gd name="T28" fmla="*/ 512 w 512"/>
                  <a:gd name="T29" fmla="*/ 2056 h 2121"/>
                  <a:gd name="T30" fmla="*/ 384 w 512"/>
                  <a:gd name="T31" fmla="*/ 2121 h 2121"/>
                  <a:gd name="T32" fmla="*/ 384 w 512"/>
                  <a:gd name="T33" fmla="*/ 1992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121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056"/>
                    </a:lnTo>
                    <a:lnTo>
                      <a:pt x="256" y="2048"/>
                    </a:lnTo>
                    <a:lnTo>
                      <a:pt x="406" y="2048"/>
                    </a:lnTo>
                    <a:lnTo>
                      <a:pt x="406" y="2064"/>
                    </a:lnTo>
                    <a:lnTo>
                      <a:pt x="256" y="2064"/>
                    </a:lnTo>
                    <a:cubicBezTo>
                      <a:pt x="252" y="2064"/>
                      <a:pt x="248" y="2061"/>
                      <a:pt x="248" y="2056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1992"/>
                    </a:moveTo>
                    <a:lnTo>
                      <a:pt x="512" y="2056"/>
                    </a:lnTo>
                    <a:lnTo>
                      <a:pt x="384" y="2121"/>
                    </a:lnTo>
                    <a:lnTo>
                      <a:pt x="384" y="19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2822575"/>
              </a:xfrm>
              <a:custGeom>
                <a:avLst/>
                <a:gdLst>
                  <a:gd name="T0" fmla="*/ 0 w 512"/>
                  <a:gd name="T1" fmla="*/ 0 h 2569"/>
                  <a:gd name="T2" fmla="*/ 256 w 512"/>
                  <a:gd name="T3" fmla="*/ 0 h 2569"/>
                  <a:gd name="T4" fmla="*/ 264 w 512"/>
                  <a:gd name="T5" fmla="*/ 8 h 2569"/>
                  <a:gd name="T6" fmla="*/ 264 w 512"/>
                  <a:gd name="T7" fmla="*/ 2504 h 2569"/>
                  <a:gd name="T8" fmla="*/ 256 w 512"/>
                  <a:gd name="T9" fmla="*/ 2496 h 2569"/>
                  <a:gd name="T10" fmla="*/ 406 w 512"/>
                  <a:gd name="T11" fmla="*/ 2496 h 2569"/>
                  <a:gd name="T12" fmla="*/ 406 w 512"/>
                  <a:gd name="T13" fmla="*/ 2512 h 2569"/>
                  <a:gd name="T14" fmla="*/ 256 w 512"/>
                  <a:gd name="T15" fmla="*/ 2512 h 2569"/>
                  <a:gd name="T16" fmla="*/ 248 w 512"/>
                  <a:gd name="T17" fmla="*/ 2504 h 2569"/>
                  <a:gd name="T18" fmla="*/ 248 w 512"/>
                  <a:gd name="T19" fmla="*/ 8 h 2569"/>
                  <a:gd name="T20" fmla="*/ 256 w 512"/>
                  <a:gd name="T21" fmla="*/ 16 h 2569"/>
                  <a:gd name="T22" fmla="*/ 0 w 512"/>
                  <a:gd name="T23" fmla="*/ 16 h 2569"/>
                  <a:gd name="T24" fmla="*/ 0 w 512"/>
                  <a:gd name="T25" fmla="*/ 0 h 2569"/>
                  <a:gd name="T26" fmla="*/ 384 w 512"/>
                  <a:gd name="T27" fmla="*/ 2440 h 2569"/>
                  <a:gd name="T28" fmla="*/ 512 w 512"/>
                  <a:gd name="T29" fmla="*/ 2504 h 2569"/>
                  <a:gd name="T30" fmla="*/ 384 w 512"/>
                  <a:gd name="T31" fmla="*/ 2569 h 2569"/>
                  <a:gd name="T32" fmla="*/ 384 w 512"/>
                  <a:gd name="T33" fmla="*/ 244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569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2504"/>
                    </a:lnTo>
                    <a:lnTo>
                      <a:pt x="256" y="2496"/>
                    </a:lnTo>
                    <a:lnTo>
                      <a:pt x="406" y="2496"/>
                    </a:lnTo>
                    <a:lnTo>
                      <a:pt x="406" y="2512"/>
                    </a:lnTo>
                    <a:lnTo>
                      <a:pt x="256" y="2512"/>
                    </a:lnTo>
                    <a:cubicBezTo>
                      <a:pt x="252" y="2512"/>
                      <a:pt x="248" y="2509"/>
                      <a:pt x="248" y="2504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2440"/>
                    </a:moveTo>
                    <a:lnTo>
                      <a:pt x="512" y="2504"/>
                    </a:lnTo>
                    <a:lnTo>
                      <a:pt x="384" y="2569"/>
                    </a:lnTo>
                    <a:lnTo>
                      <a:pt x="384" y="244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3665537"/>
              </a:xfrm>
              <a:custGeom>
                <a:avLst/>
                <a:gdLst>
                  <a:gd name="T0" fmla="*/ 0 w 512"/>
                  <a:gd name="T1" fmla="*/ 0 h 3337"/>
                  <a:gd name="T2" fmla="*/ 256 w 512"/>
                  <a:gd name="T3" fmla="*/ 0 h 3337"/>
                  <a:gd name="T4" fmla="*/ 264 w 512"/>
                  <a:gd name="T5" fmla="*/ 8 h 3337"/>
                  <a:gd name="T6" fmla="*/ 264 w 512"/>
                  <a:gd name="T7" fmla="*/ 3272 h 3337"/>
                  <a:gd name="T8" fmla="*/ 256 w 512"/>
                  <a:gd name="T9" fmla="*/ 3264 h 3337"/>
                  <a:gd name="T10" fmla="*/ 406 w 512"/>
                  <a:gd name="T11" fmla="*/ 3264 h 3337"/>
                  <a:gd name="T12" fmla="*/ 406 w 512"/>
                  <a:gd name="T13" fmla="*/ 3280 h 3337"/>
                  <a:gd name="T14" fmla="*/ 256 w 512"/>
                  <a:gd name="T15" fmla="*/ 3280 h 3337"/>
                  <a:gd name="T16" fmla="*/ 248 w 512"/>
                  <a:gd name="T17" fmla="*/ 3272 h 3337"/>
                  <a:gd name="T18" fmla="*/ 248 w 512"/>
                  <a:gd name="T19" fmla="*/ 8 h 3337"/>
                  <a:gd name="T20" fmla="*/ 256 w 512"/>
                  <a:gd name="T21" fmla="*/ 16 h 3337"/>
                  <a:gd name="T22" fmla="*/ 0 w 512"/>
                  <a:gd name="T23" fmla="*/ 16 h 3337"/>
                  <a:gd name="T24" fmla="*/ 0 w 512"/>
                  <a:gd name="T25" fmla="*/ 0 h 3337"/>
                  <a:gd name="T26" fmla="*/ 384 w 512"/>
                  <a:gd name="T27" fmla="*/ 3208 h 3337"/>
                  <a:gd name="T28" fmla="*/ 512 w 512"/>
                  <a:gd name="T29" fmla="*/ 3272 h 3337"/>
                  <a:gd name="T30" fmla="*/ 384 w 512"/>
                  <a:gd name="T31" fmla="*/ 3337 h 3337"/>
                  <a:gd name="T32" fmla="*/ 384 w 512"/>
                  <a:gd name="T33" fmla="*/ 3208 h 3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3337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3272"/>
                    </a:lnTo>
                    <a:lnTo>
                      <a:pt x="256" y="3264"/>
                    </a:lnTo>
                    <a:lnTo>
                      <a:pt x="406" y="3264"/>
                    </a:lnTo>
                    <a:lnTo>
                      <a:pt x="406" y="3280"/>
                    </a:lnTo>
                    <a:lnTo>
                      <a:pt x="256" y="3280"/>
                    </a:lnTo>
                    <a:cubicBezTo>
                      <a:pt x="252" y="3280"/>
                      <a:pt x="248" y="3277"/>
                      <a:pt x="248" y="3272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208"/>
                    </a:moveTo>
                    <a:lnTo>
                      <a:pt x="512" y="3272"/>
                    </a:lnTo>
                    <a:lnTo>
                      <a:pt x="384" y="3337"/>
                    </a:lnTo>
                    <a:lnTo>
                      <a:pt x="384" y="3208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4882741" y="5851525"/>
                <a:ext cx="1682750" cy="4222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5"/>
              <p:cNvSpPr>
                <a:spLocks noEditPoints="1"/>
              </p:cNvSpPr>
              <p:nvPr/>
            </p:nvSpPr>
            <p:spPr bwMode="auto">
              <a:xfrm>
                <a:off x="4874803" y="5843587"/>
                <a:ext cx="1700213" cy="439737"/>
              </a:xfrm>
              <a:custGeom>
                <a:avLst/>
                <a:gdLst>
                  <a:gd name="T0" fmla="*/ 0 w 1552"/>
                  <a:gd name="T1" fmla="*/ 8 h 400"/>
                  <a:gd name="T2" fmla="*/ 8 w 1552"/>
                  <a:gd name="T3" fmla="*/ 0 h 400"/>
                  <a:gd name="T4" fmla="*/ 1544 w 1552"/>
                  <a:gd name="T5" fmla="*/ 0 h 400"/>
                  <a:gd name="T6" fmla="*/ 1552 w 1552"/>
                  <a:gd name="T7" fmla="*/ 8 h 400"/>
                  <a:gd name="T8" fmla="*/ 1552 w 1552"/>
                  <a:gd name="T9" fmla="*/ 392 h 400"/>
                  <a:gd name="T10" fmla="*/ 1544 w 1552"/>
                  <a:gd name="T11" fmla="*/ 400 h 400"/>
                  <a:gd name="T12" fmla="*/ 8 w 1552"/>
                  <a:gd name="T13" fmla="*/ 400 h 400"/>
                  <a:gd name="T14" fmla="*/ 0 w 1552"/>
                  <a:gd name="T15" fmla="*/ 392 h 400"/>
                  <a:gd name="T16" fmla="*/ 0 w 1552"/>
                  <a:gd name="T17" fmla="*/ 8 h 400"/>
                  <a:gd name="T18" fmla="*/ 16 w 1552"/>
                  <a:gd name="T19" fmla="*/ 392 h 400"/>
                  <a:gd name="T20" fmla="*/ 8 w 1552"/>
                  <a:gd name="T21" fmla="*/ 384 h 400"/>
                  <a:gd name="T22" fmla="*/ 1544 w 1552"/>
                  <a:gd name="T23" fmla="*/ 384 h 400"/>
                  <a:gd name="T24" fmla="*/ 1536 w 1552"/>
                  <a:gd name="T25" fmla="*/ 392 h 400"/>
                  <a:gd name="T26" fmla="*/ 1536 w 1552"/>
                  <a:gd name="T27" fmla="*/ 8 h 400"/>
                  <a:gd name="T28" fmla="*/ 1544 w 1552"/>
                  <a:gd name="T29" fmla="*/ 16 h 400"/>
                  <a:gd name="T30" fmla="*/ 8 w 1552"/>
                  <a:gd name="T31" fmla="*/ 16 h 400"/>
                  <a:gd name="T32" fmla="*/ 16 w 1552"/>
                  <a:gd name="T33" fmla="*/ 8 h 400"/>
                  <a:gd name="T34" fmla="*/ 16 w 1552"/>
                  <a:gd name="T35" fmla="*/ 392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2" h="400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1544" y="0"/>
                    </a:lnTo>
                    <a:cubicBezTo>
                      <a:pt x="1549" y="0"/>
                      <a:pt x="1552" y="4"/>
                      <a:pt x="1552" y="8"/>
                    </a:cubicBezTo>
                    <a:lnTo>
                      <a:pt x="1552" y="392"/>
                    </a:lnTo>
                    <a:cubicBezTo>
                      <a:pt x="1552" y="397"/>
                      <a:pt x="1549" y="400"/>
                      <a:pt x="1544" y="400"/>
                    </a:cubicBezTo>
                    <a:lnTo>
                      <a:pt x="8" y="400"/>
                    </a:lnTo>
                    <a:cubicBezTo>
                      <a:pt x="4" y="400"/>
                      <a:pt x="0" y="397"/>
                      <a:pt x="0" y="392"/>
                    </a:cubicBezTo>
                    <a:lnTo>
                      <a:pt x="0" y="8"/>
                    </a:lnTo>
                    <a:close/>
                    <a:moveTo>
                      <a:pt x="16" y="392"/>
                    </a:moveTo>
                    <a:lnTo>
                      <a:pt x="8" y="384"/>
                    </a:lnTo>
                    <a:lnTo>
                      <a:pt x="1544" y="384"/>
                    </a:lnTo>
                    <a:lnTo>
                      <a:pt x="1536" y="392"/>
                    </a:lnTo>
                    <a:lnTo>
                      <a:pt x="1536" y="8"/>
                    </a:lnTo>
                    <a:lnTo>
                      <a:pt x="154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473291" y="5900737"/>
                <a:ext cx="5017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  <a:endParaRPr lang="en-US" altLang="en-US"/>
              </a:p>
            </p:txBody>
          </p:sp>
          <p:sp>
            <p:nvSpPr>
              <p:cNvPr id="42" name="Freeform 77"/>
              <p:cNvSpPr>
                <a:spLocks noEditPoints="1"/>
              </p:cNvSpPr>
              <p:nvPr/>
            </p:nvSpPr>
            <p:spPr bwMode="auto">
              <a:xfrm>
                <a:off x="4322353" y="1625600"/>
                <a:ext cx="560388" cy="4508500"/>
              </a:xfrm>
              <a:custGeom>
                <a:avLst/>
                <a:gdLst>
                  <a:gd name="T0" fmla="*/ 0 w 512"/>
                  <a:gd name="T1" fmla="*/ 0 h 4105"/>
                  <a:gd name="T2" fmla="*/ 256 w 512"/>
                  <a:gd name="T3" fmla="*/ 0 h 4105"/>
                  <a:gd name="T4" fmla="*/ 264 w 512"/>
                  <a:gd name="T5" fmla="*/ 8 h 4105"/>
                  <a:gd name="T6" fmla="*/ 264 w 512"/>
                  <a:gd name="T7" fmla="*/ 4040 h 4105"/>
                  <a:gd name="T8" fmla="*/ 256 w 512"/>
                  <a:gd name="T9" fmla="*/ 4032 h 4105"/>
                  <a:gd name="T10" fmla="*/ 406 w 512"/>
                  <a:gd name="T11" fmla="*/ 4032 h 4105"/>
                  <a:gd name="T12" fmla="*/ 406 w 512"/>
                  <a:gd name="T13" fmla="*/ 4048 h 4105"/>
                  <a:gd name="T14" fmla="*/ 256 w 512"/>
                  <a:gd name="T15" fmla="*/ 4048 h 4105"/>
                  <a:gd name="T16" fmla="*/ 248 w 512"/>
                  <a:gd name="T17" fmla="*/ 4040 h 4105"/>
                  <a:gd name="T18" fmla="*/ 248 w 512"/>
                  <a:gd name="T19" fmla="*/ 8 h 4105"/>
                  <a:gd name="T20" fmla="*/ 256 w 512"/>
                  <a:gd name="T21" fmla="*/ 16 h 4105"/>
                  <a:gd name="T22" fmla="*/ 0 w 512"/>
                  <a:gd name="T23" fmla="*/ 16 h 4105"/>
                  <a:gd name="T24" fmla="*/ 0 w 512"/>
                  <a:gd name="T25" fmla="*/ 0 h 4105"/>
                  <a:gd name="T26" fmla="*/ 384 w 512"/>
                  <a:gd name="T27" fmla="*/ 3976 h 4105"/>
                  <a:gd name="T28" fmla="*/ 512 w 512"/>
                  <a:gd name="T29" fmla="*/ 4040 h 4105"/>
                  <a:gd name="T30" fmla="*/ 384 w 512"/>
                  <a:gd name="T31" fmla="*/ 4105 h 4105"/>
                  <a:gd name="T32" fmla="*/ 384 w 512"/>
                  <a:gd name="T33" fmla="*/ 3976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4105">
                    <a:moveTo>
                      <a:pt x="0" y="0"/>
                    </a:moveTo>
                    <a:lnTo>
                      <a:pt x="256" y="0"/>
                    </a:lnTo>
                    <a:cubicBezTo>
                      <a:pt x="261" y="0"/>
                      <a:pt x="264" y="4"/>
                      <a:pt x="264" y="8"/>
                    </a:cubicBezTo>
                    <a:lnTo>
                      <a:pt x="264" y="4040"/>
                    </a:lnTo>
                    <a:lnTo>
                      <a:pt x="256" y="4032"/>
                    </a:lnTo>
                    <a:lnTo>
                      <a:pt x="406" y="4032"/>
                    </a:lnTo>
                    <a:lnTo>
                      <a:pt x="406" y="4048"/>
                    </a:lnTo>
                    <a:lnTo>
                      <a:pt x="256" y="4048"/>
                    </a:lnTo>
                    <a:cubicBezTo>
                      <a:pt x="252" y="4048"/>
                      <a:pt x="248" y="4045"/>
                      <a:pt x="248" y="4040"/>
                    </a:cubicBezTo>
                    <a:lnTo>
                      <a:pt x="248" y="8"/>
                    </a:lnTo>
                    <a:lnTo>
                      <a:pt x="256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384" y="3976"/>
                    </a:moveTo>
                    <a:lnTo>
                      <a:pt x="512" y="4040"/>
                    </a:lnTo>
                    <a:lnTo>
                      <a:pt x="384" y="4105"/>
                    </a:lnTo>
                    <a:lnTo>
                      <a:pt x="384" y="397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/>
              <p:cNvSpPr>
                <a:spLocks noEditPoints="1"/>
              </p:cNvSpPr>
              <p:nvPr/>
            </p:nvSpPr>
            <p:spPr bwMode="auto">
              <a:xfrm>
                <a:off x="4322353" y="1354137"/>
                <a:ext cx="560388" cy="288925"/>
              </a:xfrm>
              <a:custGeom>
                <a:avLst/>
                <a:gdLst>
                  <a:gd name="T0" fmla="*/ 0 w 512"/>
                  <a:gd name="T1" fmla="*/ 248 h 264"/>
                  <a:gd name="T2" fmla="*/ 256 w 512"/>
                  <a:gd name="T3" fmla="*/ 248 h 264"/>
                  <a:gd name="T4" fmla="*/ 248 w 512"/>
                  <a:gd name="T5" fmla="*/ 256 h 264"/>
                  <a:gd name="T6" fmla="*/ 248 w 512"/>
                  <a:gd name="T7" fmla="*/ 64 h 264"/>
                  <a:gd name="T8" fmla="*/ 256 w 512"/>
                  <a:gd name="T9" fmla="*/ 56 h 264"/>
                  <a:gd name="T10" fmla="*/ 406 w 512"/>
                  <a:gd name="T11" fmla="*/ 56 h 264"/>
                  <a:gd name="T12" fmla="*/ 406 w 512"/>
                  <a:gd name="T13" fmla="*/ 72 h 264"/>
                  <a:gd name="T14" fmla="*/ 256 w 512"/>
                  <a:gd name="T15" fmla="*/ 72 h 264"/>
                  <a:gd name="T16" fmla="*/ 264 w 512"/>
                  <a:gd name="T17" fmla="*/ 64 h 264"/>
                  <a:gd name="T18" fmla="*/ 264 w 512"/>
                  <a:gd name="T19" fmla="*/ 256 h 264"/>
                  <a:gd name="T20" fmla="*/ 256 w 512"/>
                  <a:gd name="T21" fmla="*/ 264 h 264"/>
                  <a:gd name="T22" fmla="*/ 0 w 512"/>
                  <a:gd name="T23" fmla="*/ 264 h 264"/>
                  <a:gd name="T24" fmla="*/ 0 w 512"/>
                  <a:gd name="T25" fmla="*/ 248 h 264"/>
                  <a:gd name="T26" fmla="*/ 384 w 512"/>
                  <a:gd name="T27" fmla="*/ 0 h 264"/>
                  <a:gd name="T28" fmla="*/ 512 w 512"/>
                  <a:gd name="T29" fmla="*/ 64 h 264"/>
                  <a:gd name="T30" fmla="*/ 384 w 512"/>
                  <a:gd name="T31" fmla="*/ 129 h 264"/>
                  <a:gd name="T32" fmla="*/ 384 w 512"/>
                  <a:gd name="T3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264">
                    <a:moveTo>
                      <a:pt x="0" y="248"/>
                    </a:moveTo>
                    <a:lnTo>
                      <a:pt x="256" y="248"/>
                    </a:lnTo>
                    <a:lnTo>
                      <a:pt x="248" y="256"/>
                    </a:lnTo>
                    <a:lnTo>
                      <a:pt x="248" y="64"/>
                    </a:lnTo>
                    <a:cubicBezTo>
                      <a:pt x="248" y="60"/>
                      <a:pt x="252" y="56"/>
                      <a:pt x="256" y="56"/>
                    </a:cubicBezTo>
                    <a:lnTo>
                      <a:pt x="406" y="56"/>
                    </a:lnTo>
                    <a:lnTo>
                      <a:pt x="406" y="72"/>
                    </a:lnTo>
                    <a:lnTo>
                      <a:pt x="256" y="72"/>
                    </a:lnTo>
                    <a:lnTo>
                      <a:pt x="264" y="64"/>
                    </a:lnTo>
                    <a:lnTo>
                      <a:pt x="264" y="256"/>
                    </a:lnTo>
                    <a:cubicBezTo>
                      <a:pt x="264" y="261"/>
                      <a:pt x="261" y="264"/>
                      <a:pt x="256" y="264"/>
                    </a:cubicBezTo>
                    <a:lnTo>
                      <a:pt x="0" y="264"/>
                    </a:lnTo>
                    <a:lnTo>
                      <a:pt x="0" y="248"/>
                    </a:lnTo>
                    <a:close/>
                    <a:moveTo>
                      <a:pt x="384" y="0"/>
                    </a:moveTo>
                    <a:lnTo>
                      <a:pt x="512" y="64"/>
                    </a:lnTo>
                    <a:lnTo>
                      <a:pt x="384" y="129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83"/>
              <p:cNvSpPr>
                <a:spLocks noChangeArrowheads="1"/>
              </p:cNvSpPr>
              <p:nvPr/>
            </p:nvSpPr>
            <p:spPr bwMode="auto">
              <a:xfrm>
                <a:off x="5443128" y="5289550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  <p:sp>
            <p:nvSpPr>
              <p:cNvPr id="45" name="Rectangle 86"/>
              <p:cNvSpPr>
                <a:spLocks noChangeArrowheads="1"/>
              </p:cNvSpPr>
              <p:nvPr/>
            </p:nvSpPr>
            <p:spPr bwMode="auto">
              <a:xfrm>
                <a:off x="5443128" y="4446587"/>
                <a:ext cx="5289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300">
                    <a:solidFill>
                      <a:srgbClr val="000000"/>
                    </a:solidFill>
                    <a:latin typeface="Times New Roman" pitchFamily="18" charset="0"/>
                  </a:rPr>
                  <a:t>. . .</a:t>
                </a:r>
                <a:endParaRPr lang="en-US" altLang="en-US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10200" y="1354137"/>
              <a:ext cx="1404937" cy="452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Times New Roman" pitchFamily="18" charset="0"/>
                </a:rPr>
                <a:t>Channel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10287000" y="52197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0287000" y="6096000"/>
            <a:ext cx="30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79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RSS Document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866" y="1070956"/>
            <a:ext cx="8574088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&lt;channel&gt;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&lt;title&gt;My Books&lt;/title&gt;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&lt;link&gt;http://mylibrary.asu.edu/&lt;/link&gt;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&lt;title&gt;Programming Languages&lt;/title&gt;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&lt;link&gt;http://www.kendallhunt.com/index.cfm&lt;/link&gt;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   Introduce different programming paradigms and program techniques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&lt;/description&gt;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 &lt;author&gt;yinong.chen@asu.edu&lt;/author&gt;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&lt;/item&gt;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&lt;/channel&gt;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&lt;/</a:t>
            </a:r>
            <a:r>
              <a:rPr lang="en-US" sz="2000" dirty="0" err="1"/>
              <a:t>rss</a:t>
            </a:r>
            <a:r>
              <a:rPr lang="en-US" sz="2000" dirty="0"/>
              <a:t>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F62E6B-6EF2-487C-B2DA-B732C1204345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5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2.0 widely used for representing feed data for its simplicity.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eally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yndication, which does not have many features that today’s feed data desired to have. </a:t>
            </a:r>
          </a:p>
          <a:p>
            <a:r>
              <a:rPr lang="en-US" dirty="0"/>
              <a:t>There are frequent reports with the interoperability problems with different feed readers and protocols. </a:t>
            </a:r>
          </a:p>
          <a:p>
            <a:r>
              <a:rPr lang="en-US" b="1" dirty="0"/>
              <a:t>Atom</a:t>
            </a:r>
            <a:r>
              <a:rPr lang="en-US" dirty="0"/>
              <a:t> is a more recent language designed for describing feed data with more features and with improved structure.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33AF3-0F9D-4F4B-97B0-F7F83C8F95B6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63881-0DED-4026-B920-D5BD08B777AA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318381" y="501713"/>
            <a:ext cx="410122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Atom Schema, with a three-layer structure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2400"/>
            <a:ext cx="57642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611517" y="4267200"/>
            <a:ext cx="2960483" cy="1490804"/>
          </a:xfrm>
          <a:prstGeom prst="wedgeRoundRectCallout">
            <a:avLst>
              <a:gd name="adj1" fmla="val 52715"/>
              <a:gd name="adj2" fmla="val -942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Three-level structure, but with more elements</a:t>
            </a:r>
          </a:p>
        </p:txBody>
      </p:sp>
    </p:spTree>
    <p:extLst>
      <p:ext uri="{BB962C8B-B14F-4D97-AF65-F5344CB8AC3E}">
        <p14:creationId xmlns:p14="http://schemas.microsoft.com/office/powerpoint/2010/main" val="22152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76" y="152400"/>
            <a:ext cx="10468824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ASU Feed</a:t>
            </a:r>
          </a:p>
        </p:txBody>
      </p:sp>
      <p:pic>
        <p:nvPicPr>
          <p:cNvPr id="13" name="Picture 2" descr="Image result for R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FD6C173D-213A-4B8B-98AC-F3355226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63" y="1143000"/>
            <a:ext cx="3552825" cy="1028700"/>
          </a:xfrm>
          <a:prstGeom prst="rect">
            <a:avLst/>
          </a:prstGeom>
        </p:spPr>
      </p:pic>
      <p:pic>
        <p:nvPicPr>
          <p:cNvPr id="17" name="Picture 1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AD1DC668-F87D-4FDA-ADC3-2DC31F2E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13" y="2296197"/>
            <a:ext cx="6515100" cy="3798222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878F979-E860-4BC7-AF99-1A220E76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1381125"/>
            <a:ext cx="3448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6916B-0075-4B6C-8B10-46F8218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52" y="2466582"/>
            <a:ext cx="5518484" cy="4085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45" y="899390"/>
            <a:ext cx="9709543" cy="4608513"/>
          </a:xfrm>
        </p:spPr>
        <p:txBody>
          <a:bodyPr/>
          <a:lstStyle/>
          <a:p>
            <a:r>
              <a:rPr lang="en-US" sz="2400" dirty="0"/>
              <a:t>RSS feeds offer another way to get NYTimes.com content. </a:t>
            </a:r>
          </a:p>
          <a:p>
            <a:r>
              <a:rPr lang="en-US" sz="2400" dirty="0"/>
              <a:t>You can get the latest headlines, summaries and links back to full articles - formatted for your favorite </a:t>
            </a:r>
            <a:r>
              <a:rPr lang="en-US" sz="2400" dirty="0">
                <a:solidFill>
                  <a:srgbClr val="3333CC"/>
                </a:solidFill>
              </a:rPr>
              <a:t>feed reader </a:t>
            </a:r>
            <a:r>
              <a:rPr lang="en-US" sz="2400" dirty="0"/>
              <a:t>and updated throughout the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802" y="152400"/>
            <a:ext cx="1053219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Feeds Applications: New York Times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02" y="3515726"/>
            <a:ext cx="2150883" cy="2900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190394" y="3529862"/>
            <a:ext cx="2743200" cy="2971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98" y="3794395"/>
            <a:ext cx="1505005" cy="1415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434" y="5432789"/>
            <a:ext cx="1600200" cy="1026763"/>
          </a:xfrm>
          <a:prstGeom prst="rect">
            <a:avLst/>
          </a:prstGeom>
        </p:spPr>
      </p:pic>
      <p:pic>
        <p:nvPicPr>
          <p:cNvPr id="14" name="Picture 2" descr="Image result for R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53" y="431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Protocol Buffers and Big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61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algn="ctr" eaLnBrk="0" hangingPunct="0">
              <a:defRPr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Mashup Pipes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What is a Mashup?</a:t>
            </a:r>
            <a:br>
              <a:rPr lang="en-US" dirty="0"/>
            </a:br>
            <a:r>
              <a:rPr lang="en-US" sz="1800" b="0" dirty="0"/>
              <a:t>https://en.wikipedia.org/wiki/Mashup_(web_application_hybrid)</a:t>
            </a:r>
            <a:endParaRPr lang="en-US" b="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69956" y="1219200"/>
            <a:ext cx="9540844" cy="1295400"/>
          </a:xfrm>
        </p:spPr>
        <p:txBody>
          <a:bodyPr rtlCol="0">
            <a:normAutofit fontScale="92500" lnSpcReduction="10000"/>
          </a:bodyPr>
          <a:lstStyle/>
          <a:p>
            <a:pPr indent="4763">
              <a:buNone/>
              <a:defRPr/>
            </a:pPr>
            <a:r>
              <a:rPr lang="en-GB" sz="2400" b="1" dirty="0" err="1"/>
              <a:t>Mashup</a:t>
            </a:r>
            <a:r>
              <a:rPr lang="en-GB" sz="2400" dirty="0"/>
              <a:t>: is a service-oriented composition method. It composes one or </a:t>
            </a:r>
            <a:r>
              <a:rPr lang="en-US" sz="2400" dirty="0"/>
              <a:t>multiple Web applications using multiple resources, including Web applications, services, APIs, and </a:t>
            </a:r>
            <a:r>
              <a:rPr lang="en-US" sz="2400" b="1" dirty="0">
                <a:solidFill>
                  <a:srgbClr val="990000"/>
                </a:solidFill>
              </a:rPr>
              <a:t>feeds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990000"/>
                </a:solidFill>
              </a:rPr>
              <a:t>data </a:t>
            </a:r>
            <a:r>
              <a:rPr lang="en-US" sz="2400" dirty="0"/>
              <a:t>from different vendors. Many mashup applications can be created.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A7249-B90E-4128-9E72-A8C50E80534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197" name="Rounded Rectangle 4"/>
          <p:cNvSpPr>
            <a:spLocks noChangeArrowheads="1"/>
          </p:cNvSpPr>
          <p:nvPr/>
        </p:nvSpPr>
        <p:spPr bwMode="auto">
          <a:xfrm>
            <a:off x="20574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Google</a:t>
            </a:r>
          </a:p>
        </p:txBody>
      </p:sp>
      <p:sp>
        <p:nvSpPr>
          <p:cNvPr id="8198" name="Rounded Rectangle 5"/>
          <p:cNvSpPr>
            <a:spLocks noChangeArrowheads="1"/>
          </p:cNvSpPr>
          <p:nvPr/>
        </p:nvSpPr>
        <p:spPr bwMode="auto">
          <a:xfrm>
            <a:off x="3505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>
                <a:latin typeface="Candara" panose="020E0502030303020204" pitchFamily="34" charset="0"/>
              </a:rPr>
              <a:t>Yahoo</a:t>
            </a:r>
          </a:p>
        </p:txBody>
      </p:sp>
      <p:sp>
        <p:nvSpPr>
          <p:cNvPr id="8199" name="Rounded Rectangle 6"/>
          <p:cNvSpPr>
            <a:spLocks noChangeArrowheads="1"/>
          </p:cNvSpPr>
          <p:nvPr/>
        </p:nvSpPr>
        <p:spPr bwMode="auto">
          <a:xfrm>
            <a:off x="48768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Amazon</a:t>
            </a:r>
          </a:p>
        </p:txBody>
      </p:sp>
      <p:sp>
        <p:nvSpPr>
          <p:cNvPr id="8200" name="Rounded Rectangle 7"/>
          <p:cNvSpPr>
            <a:spLocks noChangeArrowheads="1"/>
          </p:cNvSpPr>
          <p:nvPr/>
        </p:nvSpPr>
        <p:spPr bwMode="auto">
          <a:xfrm>
            <a:off x="6172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eBay</a:t>
            </a:r>
          </a:p>
        </p:txBody>
      </p:sp>
      <p:sp>
        <p:nvSpPr>
          <p:cNvPr id="8201" name="Rounded Rectangle 8"/>
          <p:cNvSpPr>
            <a:spLocks noChangeArrowheads="1"/>
          </p:cNvSpPr>
          <p:nvPr/>
        </p:nvSpPr>
        <p:spPr bwMode="auto">
          <a:xfrm>
            <a:off x="7467600" y="60198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 err="1">
                <a:latin typeface="Candara" panose="020E0502030303020204" pitchFamily="34" charset="0"/>
              </a:rPr>
              <a:t>Craiglist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02" name="Rounded Rectangle 9"/>
          <p:cNvSpPr>
            <a:spLocks noChangeArrowheads="1"/>
          </p:cNvSpPr>
          <p:nvPr/>
        </p:nvSpPr>
        <p:spPr bwMode="auto">
          <a:xfrm>
            <a:off x="9220200" y="6019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Yapis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28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09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971800" y="5562600"/>
            <a:ext cx="304800" cy="304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505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267200" y="5562600"/>
            <a:ext cx="304800" cy="3048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876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257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24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5600" y="5562600"/>
            <a:ext cx="304800" cy="3048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15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696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077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458200" y="55626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220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601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0" y="5562600"/>
            <a:ext cx="304800" cy="304800"/>
          </a:xfrm>
          <a:prstGeom prst="ellipse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6" name="Straight Connector 35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990600" y="4038600"/>
            <a:ext cx="25146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2286000" y="3505200"/>
            <a:ext cx="25146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  <a:stCxn id="15" idx="0"/>
          </p:cNvCxnSpPr>
          <p:nvPr/>
        </p:nvCxnSpPr>
        <p:spPr bwMode="auto">
          <a:xfrm rot="16200000" flipV="1">
            <a:off x="2019300" y="3924300"/>
            <a:ext cx="2514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8" idx="0"/>
          </p:cNvCxnSpPr>
          <p:nvPr/>
        </p:nvCxnSpPr>
        <p:spPr bwMode="auto">
          <a:xfrm rot="5400000" flipH="1" flipV="1">
            <a:off x="5372100" y="2781300"/>
            <a:ext cx="24384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8420100" y="3848100"/>
            <a:ext cx="25146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  <a:stCxn id="29" idx="0"/>
          </p:cNvCxnSpPr>
          <p:nvPr/>
        </p:nvCxnSpPr>
        <p:spPr bwMode="auto">
          <a:xfrm rot="16200000" flipV="1">
            <a:off x="6324600" y="2133600"/>
            <a:ext cx="2514600" cy="434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  <a:stCxn id="16" idx="0"/>
          </p:cNvCxnSpPr>
          <p:nvPr/>
        </p:nvCxnSpPr>
        <p:spPr bwMode="auto">
          <a:xfrm rot="5400000" flipH="1" flipV="1">
            <a:off x="3962400" y="3124200"/>
            <a:ext cx="2514600" cy="236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stCxn id="27" idx="0"/>
          </p:cNvCxnSpPr>
          <p:nvPr/>
        </p:nvCxnSpPr>
        <p:spPr bwMode="auto">
          <a:xfrm rot="5400000" flipH="1" flipV="1">
            <a:off x="7543800" y="4114800"/>
            <a:ext cx="2514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  <a:stCxn id="26" idx="0"/>
          </p:cNvCxnSpPr>
          <p:nvPr/>
        </p:nvCxnSpPr>
        <p:spPr bwMode="auto">
          <a:xfrm rot="16200000" flipV="1">
            <a:off x="5410200" y="2743200"/>
            <a:ext cx="25146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  <a:stCxn id="13" idx="0"/>
          </p:cNvCxnSpPr>
          <p:nvPr/>
        </p:nvCxnSpPr>
        <p:spPr bwMode="auto">
          <a:xfrm rot="5400000" flipH="1" flipV="1">
            <a:off x="3162300" y="2628900"/>
            <a:ext cx="2514600" cy="3352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  <a:stCxn id="24" idx="0"/>
          </p:cNvCxnSpPr>
          <p:nvPr/>
        </p:nvCxnSpPr>
        <p:spPr bwMode="auto">
          <a:xfrm rot="16200000" flipV="1">
            <a:off x="60579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  <a:stCxn id="20" idx="0"/>
          </p:cNvCxnSpPr>
          <p:nvPr/>
        </p:nvCxnSpPr>
        <p:spPr bwMode="auto">
          <a:xfrm rot="16200000" flipV="1">
            <a:off x="3390900" y="3162300"/>
            <a:ext cx="251460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33147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21" idx="0"/>
          </p:cNvCxnSpPr>
          <p:nvPr/>
        </p:nvCxnSpPr>
        <p:spPr bwMode="auto">
          <a:xfrm rot="5400000" flipH="1" flipV="1">
            <a:off x="6248400" y="3352800"/>
            <a:ext cx="2438400" cy="1981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4648200" y="3352800"/>
            <a:ext cx="2514600" cy="1905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1257300" y="4152900"/>
            <a:ext cx="2514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  <a:stCxn id="17" idx="0"/>
          </p:cNvCxnSpPr>
          <p:nvPr/>
        </p:nvCxnSpPr>
        <p:spPr bwMode="auto">
          <a:xfrm rot="5400000" flipH="1" flipV="1">
            <a:off x="4381500" y="3086100"/>
            <a:ext cx="2514600" cy="2438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26" idx="0"/>
            <a:endCxn id="34" idx="1"/>
          </p:cNvCxnSpPr>
          <p:nvPr/>
        </p:nvCxnSpPr>
        <p:spPr bwMode="auto">
          <a:xfrm rot="5400000" flipH="1" flipV="1">
            <a:off x="7258050" y="4095750"/>
            <a:ext cx="2438400" cy="495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20" idx="0"/>
          </p:cNvCxnSpPr>
          <p:nvPr/>
        </p:nvCxnSpPr>
        <p:spPr bwMode="auto">
          <a:xfrm rot="5400000" flipH="1" flipV="1">
            <a:off x="5143500" y="3695700"/>
            <a:ext cx="25146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05000" y="3657600"/>
            <a:ext cx="83820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>
              <a:latin typeface="Candara" panose="020E0502030303020204" pitchFamily="34" charset="0"/>
            </a:endParaRPr>
          </a:p>
          <a:p>
            <a:pPr algn="ctr"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43" name="TextBox 60"/>
          <p:cNvSpPr txBox="1">
            <a:spLocks noChangeArrowheads="1"/>
          </p:cNvSpPr>
          <p:nvPr/>
        </p:nvSpPr>
        <p:spPr bwMode="auto">
          <a:xfrm>
            <a:off x="8728075" y="59436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31" name="Snip Same Side Corner Rectangle 30"/>
          <p:cNvSpPr/>
          <p:nvPr/>
        </p:nvSpPr>
        <p:spPr bwMode="auto">
          <a:xfrm>
            <a:off x="23622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2" name="Snip Same Side Corner Rectangle 31"/>
          <p:cNvSpPr/>
          <p:nvPr/>
        </p:nvSpPr>
        <p:spPr bwMode="auto">
          <a:xfrm>
            <a:off x="41148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3" name="Snip Same Side Corner Rectangle 32"/>
          <p:cNvSpPr/>
          <p:nvPr/>
        </p:nvSpPr>
        <p:spPr bwMode="auto">
          <a:xfrm>
            <a:off x="58674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34" name="Snip Same Side Corner Rectangle 33"/>
          <p:cNvSpPr/>
          <p:nvPr/>
        </p:nvSpPr>
        <p:spPr bwMode="auto">
          <a:xfrm>
            <a:off x="8001000" y="2667000"/>
            <a:ext cx="1447800" cy="45720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Candara" panose="020E0502030303020204" pitchFamily="34" charset="0"/>
              </a:rPr>
              <a:t>Application</a:t>
            </a:r>
          </a:p>
        </p:txBody>
      </p:sp>
      <p:sp>
        <p:nvSpPr>
          <p:cNvPr id="8248" name="TextBox 54"/>
          <p:cNvSpPr txBox="1">
            <a:spLocks noChangeArrowheads="1"/>
          </p:cNvSpPr>
          <p:nvPr/>
        </p:nvSpPr>
        <p:spPr bwMode="auto">
          <a:xfrm>
            <a:off x="7391400" y="2667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59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8" grpId="0" animBg="1"/>
      <p:bldP spid="8243" grpId="0"/>
      <p:bldP spid="31" grpId="0" animBg="1"/>
      <p:bldP spid="32" grpId="0" animBg="1"/>
      <p:bldP spid="33" grpId="0" animBg="1"/>
      <p:bldP spid="34" grpId="0" animBg="1"/>
      <p:bldP spid="82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ChangeArrowheads="1"/>
          </p:cNvSpPr>
          <p:nvPr/>
        </p:nvSpPr>
        <p:spPr bwMode="auto">
          <a:xfrm>
            <a:off x="4572000" y="1524000"/>
            <a:ext cx="1219200" cy="495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262550" y="0"/>
            <a:ext cx="9948250" cy="762000"/>
          </a:xfrm>
        </p:spPr>
        <p:txBody>
          <a:bodyPr/>
          <a:lstStyle/>
          <a:p>
            <a:pPr eaLnBrk="1" hangingPunct="1"/>
            <a:r>
              <a:rPr lang="en-US" dirty="0" err="1"/>
              <a:t>Mashup</a:t>
            </a:r>
            <a:r>
              <a:rPr lang="en-US" dirty="0"/>
              <a:t> Ideas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3048000" cy="4876800"/>
          </a:xfrm>
        </p:spPr>
        <p:txBody>
          <a:bodyPr/>
          <a:lstStyle/>
          <a:p>
            <a:pPr eaLnBrk="1" hangingPunct="1"/>
            <a:r>
              <a:rPr lang="en-US" sz="2400"/>
              <a:t>Map</a:t>
            </a:r>
          </a:p>
          <a:p>
            <a:pPr eaLnBrk="1" hangingPunct="1"/>
            <a:r>
              <a:rPr lang="en-US" sz="2400"/>
              <a:t>Weather achieve</a:t>
            </a:r>
          </a:p>
          <a:p>
            <a:pPr lvl="1" eaLnBrk="1" hangingPunct="1"/>
            <a:r>
              <a:rPr lang="en-US"/>
              <a:t>Sunshine</a:t>
            </a:r>
          </a:p>
          <a:p>
            <a:pPr lvl="1" eaLnBrk="1" hangingPunct="1"/>
            <a:r>
              <a:rPr lang="en-US"/>
              <a:t>Wind</a:t>
            </a:r>
          </a:p>
          <a:p>
            <a:pPr lvl="1" eaLnBrk="1" hangingPunct="1"/>
            <a:r>
              <a:rPr lang="en-US"/>
              <a:t>Rainfall</a:t>
            </a:r>
          </a:p>
          <a:p>
            <a:pPr eaLnBrk="1" hangingPunct="1"/>
            <a:r>
              <a:rPr lang="en-US" sz="2400"/>
              <a:t>Robotics service</a:t>
            </a:r>
          </a:p>
          <a:p>
            <a:pPr lvl="1" eaLnBrk="1" hangingPunct="1"/>
            <a:r>
              <a:rPr lang="en-US"/>
              <a:t>Solar generator</a:t>
            </a:r>
          </a:p>
          <a:p>
            <a:pPr lvl="1" eaLnBrk="1" hangingPunct="1"/>
            <a:r>
              <a:rPr lang="en-US"/>
              <a:t>Windmill</a:t>
            </a:r>
          </a:p>
          <a:p>
            <a:pPr eaLnBrk="1" hangingPunct="1"/>
            <a:r>
              <a:rPr lang="en-US" sz="2400"/>
              <a:t>Farmer services</a:t>
            </a:r>
          </a:p>
          <a:p>
            <a:pPr eaLnBrk="1" hangingPunct="1"/>
            <a:r>
              <a:rPr lang="en-US" sz="2400"/>
              <a:t>Fashion services</a:t>
            </a:r>
          </a:p>
          <a:p>
            <a:pPr eaLnBrk="1" hangingPunct="1"/>
            <a:r>
              <a:rPr lang="en-US" sz="2400"/>
              <a:t>Barbie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6BB6-FA36-4176-9B62-45D113CD2843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9050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solar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windmill power plants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Map with Farmers</a:t>
            </a:r>
          </a:p>
          <a:p>
            <a:pPr marL="342900" indent="-342900" eaLnBrk="0" hangingPunct="0">
              <a:lnSpc>
                <a:spcPct val="2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Fashion designs</a:t>
            </a:r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3200400" y="1905001"/>
            <a:ext cx="2743200" cy="2614613"/>
          </a:xfrm>
          <a:custGeom>
            <a:avLst/>
            <a:gdLst>
              <a:gd name="T0" fmla="*/ 0 w 2775473"/>
              <a:gd name="T1" fmla="*/ 0 h 2657139"/>
              <a:gd name="T2" fmla="*/ 1891240 w 2775473"/>
              <a:gd name="T3" fmla="*/ 0 h 2657139"/>
              <a:gd name="T4" fmla="*/ 1873810 w 2775473"/>
              <a:gd name="T5" fmla="*/ 1979002 h 2657139"/>
              <a:gd name="T6" fmla="*/ 2248570 w 2775473"/>
              <a:gd name="T7" fmla="*/ 1987051 h 2657139"/>
              <a:gd name="T8" fmla="*/ 0 60000 65536"/>
              <a:gd name="T9" fmla="*/ 0 60000 65536"/>
              <a:gd name="T10" fmla="*/ 0 60000 65536"/>
              <a:gd name="T11" fmla="*/ 0 60000 65536"/>
              <a:gd name="T12" fmla="*/ 0 w 2775473"/>
              <a:gd name="T13" fmla="*/ 0 h 2657139"/>
              <a:gd name="T14" fmla="*/ 2775473 w 2775473"/>
              <a:gd name="T15" fmla="*/ 2657139 h 2657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5473" h="2657139">
                <a:moveTo>
                  <a:pt x="0" y="0"/>
                </a:moveTo>
                <a:lnTo>
                  <a:pt x="2334409" y="0"/>
                </a:lnTo>
                <a:lnTo>
                  <a:pt x="2312894" y="2646382"/>
                </a:lnTo>
                <a:lnTo>
                  <a:pt x="2775473" y="265713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4513264" y="4638676"/>
            <a:ext cx="1430337" cy="752475"/>
          </a:xfrm>
          <a:custGeom>
            <a:avLst/>
            <a:gdLst>
              <a:gd name="T0" fmla="*/ 0 w 1430448"/>
              <a:gd name="T1" fmla="*/ 769279 h 751437"/>
              <a:gd name="T2" fmla="*/ 1003609 w 1430448"/>
              <a:gd name="T3" fmla="*/ 750742 h 751437"/>
              <a:gd name="T4" fmla="*/ 1012646 w 1430448"/>
              <a:gd name="T5" fmla="*/ 0 h 751437"/>
              <a:gd name="T6" fmla="*/ 1428561 w 1430448"/>
              <a:gd name="T7" fmla="*/ 0 h 751437"/>
              <a:gd name="T8" fmla="*/ 0 60000 65536"/>
              <a:gd name="T9" fmla="*/ 0 60000 65536"/>
              <a:gd name="T10" fmla="*/ 0 60000 65536"/>
              <a:gd name="T11" fmla="*/ 0 60000 65536"/>
              <a:gd name="T12" fmla="*/ 0 w 1430448"/>
              <a:gd name="T13" fmla="*/ 0 h 751437"/>
              <a:gd name="T14" fmla="*/ 1430448 w 1430448"/>
              <a:gd name="T15" fmla="*/ 751437 h 751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0448" h="751437">
                <a:moveTo>
                  <a:pt x="0" y="751437"/>
                </a:moveTo>
                <a:lnTo>
                  <a:pt x="1004935" y="733330"/>
                </a:lnTo>
                <a:lnTo>
                  <a:pt x="1013989" y="0"/>
                </a:lnTo>
                <a:lnTo>
                  <a:pt x="14304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4079875" y="2584451"/>
            <a:ext cx="1955800" cy="161925"/>
          </a:xfrm>
          <a:custGeom>
            <a:avLst/>
            <a:gdLst>
              <a:gd name="T0" fmla="*/ 0 w 1955548"/>
              <a:gd name="T1" fmla="*/ 146204 h 162962"/>
              <a:gd name="T2" fmla="*/ 1642271 w 1955548"/>
              <a:gd name="T3" fmla="*/ 146204 h 162962"/>
              <a:gd name="T4" fmla="*/ 1642271 w 1955548"/>
              <a:gd name="T5" fmla="*/ 0 h 162962"/>
              <a:gd name="T6" fmla="*/ 1959833 w 1955548"/>
              <a:gd name="T7" fmla="*/ 0 h 162962"/>
              <a:gd name="T8" fmla="*/ 0 60000 65536"/>
              <a:gd name="T9" fmla="*/ 0 60000 65536"/>
              <a:gd name="T10" fmla="*/ 0 60000 65536"/>
              <a:gd name="T11" fmla="*/ 0 60000 65536"/>
              <a:gd name="T12" fmla="*/ 0 w 1955548"/>
              <a:gd name="T13" fmla="*/ 0 h 162962"/>
              <a:gd name="T14" fmla="*/ 1955548 w 1955548"/>
              <a:gd name="T15" fmla="*/ 162962 h 1629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5548" h="162962">
                <a:moveTo>
                  <a:pt x="0" y="162962"/>
                </a:moveTo>
                <a:lnTo>
                  <a:pt x="1638677" y="162962"/>
                </a:lnTo>
                <a:lnTo>
                  <a:pt x="1638677" y="0"/>
                </a:lnTo>
                <a:lnTo>
                  <a:pt x="195554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192464" y="1824039"/>
            <a:ext cx="2827337" cy="1755775"/>
          </a:xfrm>
          <a:custGeom>
            <a:avLst/>
            <a:gdLst>
              <a:gd name="T0" fmla="*/ 0 w 2869949"/>
              <a:gd name="T1" fmla="*/ 0 h 1756372"/>
              <a:gd name="T2" fmla="*/ 1839985 w 2869949"/>
              <a:gd name="T3" fmla="*/ 0 h 1756372"/>
              <a:gd name="T4" fmla="*/ 1839985 w 2869949"/>
              <a:gd name="T5" fmla="*/ 1746250 h 1756372"/>
              <a:gd name="T6" fmla="*/ 2192769 w 2869949"/>
              <a:gd name="T7" fmla="*/ 1746250 h 1756372"/>
              <a:gd name="T8" fmla="*/ 0 60000 65536"/>
              <a:gd name="T9" fmla="*/ 0 60000 65536"/>
              <a:gd name="T10" fmla="*/ 0 60000 65536"/>
              <a:gd name="T11" fmla="*/ 0 60000 65536"/>
              <a:gd name="T12" fmla="*/ 0 w 2869949"/>
              <a:gd name="T13" fmla="*/ 0 h 1756372"/>
              <a:gd name="T14" fmla="*/ 2869949 w 2869949"/>
              <a:gd name="T15" fmla="*/ 1756372 h 1756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9949" h="1756372">
                <a:moveTo>
                  <a:pt x="0" y="0"/>
                </a:moveTo>
                <a:lnTo>
                  <a:pt x="2408222" y="0"/>
                </a:lnTo>
                <a:lnTo>
                  <a:pt x="2408222" y="1756372"/>
                </a:lnTo>
                <a:lnTo>
                  <a:pt x="2869949" y="175637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54426" y="3154364"/>
            <a:ext cx="2365375" cy="344487"/>
          </a:xfrm>
          <a:custGeom>
            <a:avLst/>
            <a:gdLst>
              <a:gd name="T0" fmla="*/ 0 w 2399168"/>
              <a:gd name="T1" fmla="*/ 0 h 344032"/>
              <a:gd name="T2" fmla="*/ 0 w 2399168"/>
              <a:gd name="T3" fmla="*/ 0 h 344032"/>
              <a:gd name="T4" fmla="*/ 1564359 w 2399168"/>
              <a:gd name="T5" fmla="*/ 0 h 344032"/>
              <a:gd name="T6" fmla="*/ 1564359 w 2399168"/>
              <a:gd name="T7" fmla="*/ 351849 h 344032"/>
              <a:gd name="T8" fmla="*/ 1858991 w 2399168"/>
              <a:gd name="T9" fmla="*/ 342590 h 344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9168"/>
              <a:gd name="T16" fmla="*/ 0 h 344032"/>
              <a:gd name="T17" fmla="*/ 2399168 w 2399168"/>
              <a:gd name="T18" fmla="*/ 344032 h 344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9168" h="344032">
                <a:moveTo>
                  <a:pt x="0" y="0"/>
                </a:moveTo>
                <a:lnTo>
                  <a:pt x="0" y="0"/>
                </a:lnTo>
                <a:lnTo>
                  <a:pt x="2018922" y="0"/>
                </a:lnTo>
                <a:lnTo>
                  <a:pt x="2018922" y="344032"/>
                </a:lnTo>
                <a:lnTo>
                  <a:pt x="2399168" y="33497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3200401" y="1751014"/>
            <a:ext cx="2835275" cy="733425"/>
          </a:xfrm>
          <a:custGeom>
            <a:avLst/>
            <a:gdLst>
              <a:gd name="T0" fmla="*/ 0 w 2824681"/>
              <a:gd name="T1" fmla="*/ 0 h 733331"/>
              <a:gd name="T2" fmla="*/ 2652830 w 2824681"/>
              <a:gd name="T3" fmla="*/ 0 h 733331"/>
              <a:gd name="T4" fmla="*/ 2652830 w 2824681"/>
              <a:gd name="T5" fmla="*/ 734929 h 733331"/>
              <a:gd name="T6" fmla="*/ 3020747 w 2824681"/>
              <a:gd name="T7" fmla="*/ 725858 h 733331"/>
              <a:gd name="T8" fmla="*/ 0 60000 65536"/>
              <a:gd name="T9" fmla="*/ 0 60000 65536"/>
              <a:gd name="T10" fmla="*/ 0 60000 65536"/>
              <a:gd name="T11" fmla="*/ 0 60000 65536"/>
              <a:gd name="T12" fmla="*/ 0 w 2824681"/>
              <a:gd name="T13" fmla="*/ 0 h 733331"/>
              <a:gd name="T14" fmla="*/ 2824681 w 2824681"/>
              <a:gd name="T15" fmla="*/ 733331 h 7333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4681" h="733331">
                <a:moveTo>
                  <a:pt x="0" y="0"/>
                </a:moveTo>
                <a:lnTo>
                  <a:pt x="2480649" y="0"/>
                </a:lnTo>
                <a:lnTo>
                  <a:pt x="2480649" y="733331"/>
                </a:lnTo>
                <a:lnTo>
                  <a:pt x="2824681" y="7242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4781550" y="2708275"/>
            <a:ext cx="1238250" cy="1811338"/>
          </a:xfrm>
          <a:custGeom>
            <a:avLst/>
            <a:gdLst>
              <a:gd name="T0" fmla="*/ 0 w 1237672"/>
              <a:gd name="T1" fmla="*/ 1827591 h 1810327"/>
              <a:gd name="T2" fmla="*/ 223439 w 1237672"/>
              <a:gd name="T3" fmla="*/ 1827591 h 1810327"/>
              <a:gd name="T4" fmla="*/ 223439 w 1237672"/>
              <a:gd name="T5" fmla="*/ 111890 h 1810327"/>
              <a:gd name="T6" fmla="*/ 1033404 w 1237672"/>
              <a:gd name="T7" fmla="*/ 111890 h 1810327"/>
              <a:gd name="T8" fmla="*/ 1042713 w 1237672"/>
              <a:gd name="T9" fmla="*/ 0 h 1810327"/>
              <a:gd name="T10" fmla="*/ 1247535 w 1237672"/>
              <a:gd name="T11" fmla="*/ 0 h 18103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7672"/>
              <a:gd name="T19" fmla="*/ 0 h 1810327"/>
              <a:gd name="T20" fmla="*/ 1237672 w 1237672"/>
              <a:gd name="T21" fmla="*/ 1810327 h 18103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7672" h="1810327">
                <a:moveTo>
                  <a:pt x="0" y="1810327"/>
                </a:moveTo>
                <a:lnTo>
                  <a:pt x="221672" y="1810327"/>
                </a:lnTo>
                <a:lnTo>
                  <a:pt x="221672" y="110836"/>
                </a:lnTo>
                <a:lnTo>
                  <a:pt x="1025236" y="110836"/>
                </a:lnTo>
                <a:lnTo>
                  <a:pt x="1034472" y="0"/>
                </a:lnTo>
                <a:lnTo>
                  <a:pt x="12376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4191000" y="3668714"/>
            <a:ext cx="1828800" cy="1284287"/>
          </a:xfrm>
          <a:custGeom>
            <a:avLst/>
            <a:gdLst>
              <a:gd name="T0" fmla="*/ 0 w 1819564"/>
              <a:gd name="T1" fmla="*/ 1291234 h 1283854"/>
              <a:gd name="T2" fmla="*/ 1032003 w 1819564"/>
              <a:gd name="T3" fmla="*/ 1291234 h 1283854"/>
              <a:gd name="T4" fmla="*/ 1032003 w 1819564"/>
              <a:gd name="T5" fmla="*/ 0 h 1283854"/>
              <a:gd name="T6" fmla="*/ 1993183 w 1819564"/>
              <a:gd name="T7" fmla="*/ 0 h 1283854"/>
              <a:gd name="T8" fmla="*/ 0 60000 65536"/>
              <a:gd name="T9" fmla="*/ 0 60000 65536"/>
              <a:gd name="T10" fmla="*/ 0 60000 65536"/>
              <a:gd name="T11" fmla="*/ 0 60000 65536"/>
              <a:gd name="T12" fmla="*/ 0 w 1819564"/>
              <a:gd name="T13" fmla="*/ 0 h 1283854"/>
              <a:gd name="T14" fmla="*/ 1819564 w 1819564"/>
              <a:gd name="T15" fmla="*/ 1283854 h 1283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9564" h="1283854">
                <a:moveTo>
                  <a:pt x="0" y="1283854"/>
                </a:moveTo>
                <a:lnTo>
                  <a:pt x="942109" y="1283854"/>
                </a:lnTo>
                <a:lnTo>
                  <a:pt x="942109" y="0"/>
                </a:lnTo>
                <a:lnTo>
                  <a:pt x="181956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2438401" y="990601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Sources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6875464" y="995364"/>
            <a:ext cx="2122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Mashup output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4191001" y="990601"/>
            <a:ext cx="1938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>
                <a:latin typeface="Calibri" pitchFamily="34" charset="0"/>
              </a:rPr>
              <a:t>Mashup</a:t>
            </a:r>
            <a:r>
              <a:rPr lang="en-US" sz="2400" dirty="0">
                <a:latin typeface="Calibri" pitchFamily="34" charset="0"/>
              </a:rPr>
              <a:t> pipes</a:t>
            </a:r>
          </a:p>
        </p:txBody>
      </p:sp>
      <p:sp>
        <p:nvSpPr>
          <p:cNvPr id="18" name="Freeform 17"/>
          <p:cNvSpPr/>
          <p:nvPr/>
        </p:nvSpPr>
        <p:spPr>
          <a:xfrm>
            <a:off x="4270376" y="5522914"/>
            <a:ext cx="1712913" cy="276225"/>
          </a:xfrm>
          <a:custGeom>
            <a:avLst/>
            <a:gdLst>
              <a:gd name="connsiteX0" fmla="*/ 0 w 1712685"/>
              <a:gd name="connsiteY0" fmla="*/ 275771 h 275771"/>
              <a:gd name="connsiteX1" fmla="*/ 1161142 w 1712685"/>
              <a:gd name="connsiteY1" fmla="*/ 275771 h 275771"/>
              <a:gd name="connsiteX2" fmla="*/ 1161142 w 1712685"/>
              <a:gd name="connsiteY2" fmla="*/ 0 h 275771"/>
              <a:gd name="connsiteX3" fmla="*/ 1712685 w 1712685"/>
              <a:gd name="connsiteY3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685" h="275771">
                <a:moveTo>
                  <a:pt x="0" y="275771"/>
                </a:moveTo>
                <a:lnTo>
                  <a:pt x="1161142" y="275771"/>
                </a:lnTo>
                <a:lnTo>
                  <a:pt x="1161142" y="0"/>
                </a:lnTo>
                <a:lnTo>
                  <a:pt x="1712685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97338" y="5653088"/>
            <a:ext cx="1885950" cy="609600"/>
          </a:xfrm>
          <a:custGeom>
            <a:avLst/>
            <a:gdLst>
              <a:gd name="connsiteX0" fmla="*/ 0 w 1886857"/>
              <a:gd name="connsiteY0" fmla="*/ 609600 h 609600"/>
              <a:gd name="connsiteX1" fmla="*/ 1480457 w 1886857"/>
              <a:gd name="connsiteY1" fmla="*/ 609600 h 609600"/>
              <a:gd name="connsiteX2" fmla="*/ 1480457 w 1886857"/>
              <a:gd name="connsiteY2" fmla="*/ 0 h 609600"/>
              <a:gd name="connsiteX3" fmla="*/ 1886857 w 1886857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609600">
                <a:moveTo>
                  <a:pt x="0" y="609600"/>
                </a:moveTo>
                <a:lnTo>
                  <a:pt x="1480457" y="609600"/>
                </a:lnTo>
                <a:lnTo>
                  <a:pt x="1480457" y="0"/>
                </a:lnTo>
                <a:lnTo>
                  <a:pt x="1886857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44444" y="0"/>
            <a:ext cx="9890156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Widgets: A simpler Version of Mashups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78187" y="990600"/>
            <a:ext cx="9388762" cy="38100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A simpler version of mashup without programming;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Data sources are connected to a web page without processing/blending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Sources :</a:t>
            </a:r>
          </a:p>
          <a:p>
            <a:pPr lvl="1"/>
            <a:r>
              <a:rPr lang="en-US" sz="2000" dirty="0">
                <a:cs typeface="Arial" charset="0"/>
              </a:rPr>
              <a:t>IBM Widget Composer:</a:t>
            </a:r>
          </a:p>
          <a:p>
            <a:pPr lvl="1"/>
            <a:r>
              <a:rPr lang="en-US" sz="2000" dirty="0">
                <a:cs typeface="Arial" charset="0"/>
              </a:rPr>
              <a:t>Amazon Widget Source: </a:t>
            </a:r>
          </a:p>
          <a:p>
            <a:pPr lvl="1"/>
            <a:r>
              <a:rPr lang="en-US" sz="2000" dirty="0">
                <a:cs typeface="Arial" charset="0"/>
              </a:rPr>
              <a:t>http://www.simile-widgets.org/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9DFD9-CBEC-4C31-82F9-519AC60D4D5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8458200" y="4676775"/>
            <a:ext cx="1905000" cy="1752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553200" y="49053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553200" y="53625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Web service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5819775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Mashup output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8839200" y="49053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1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8839200" y="53625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2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8839200" y="5819775"/>
            <a:ext cx="10668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Widget n</a:t>
            </a:r>
          </a:p>
        </p:txBody>
      </p:sp>
      <p:cxnSp>
        <p:nvCxnSpPr>
          <p:cNvPr id="22540" name="Straight Arrow Connector 11"/>
          <p:cNvCxnSpPr>
            <a:cxnSpLocks noChangeShapeType="1"/>
            <a:stCxn id="22534" idx="3"/>
            <a:endCxn id="22537" idx="1"/>
          </p:cNvCxnSpPr>
          <p:nvPr/>
        </p:nvCxnSpPr>
        <p:spPr bwMode="auto">
          <a:xfrm>
            <a:off x="8077200" y="50958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12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8077200" y="6010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13"/>
          <p:cNvCxnSpPr>
            <a:cxnSpLocks noChangeShapeType="1"/>
            <a:stCxn id="22535" idx="3"/>
            <a:endCxn id="22538" idx="1"/>
          </p:cNvCxnSpPr>
          <p:nvPr/>
        </p:nvCxnSpPr>
        <p:spPr bwMode="auto">
          <a:xfrm>
            <a:off x="8077200" y="55530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8839200" y="4371975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3962400" y="4905375"/>
            <a:ext cx="1905000" cy="1524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1676400" y="49815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1</a:t>
            </a:r>
          </a:p>
        </p:txBody>
      </p:sp>
      <p:sp>
        <p:nvSpPr>
          <p:cNvPr id="22546" name="Rectangle 22"/>
          <p:cNvSpPr>
            <a:spLocks noChangeArrowheads="1"/>
          </p:cNvSpPr>
          <p:nvPr/>
        </p:nvSpPr>
        <p:spPr bwMode="auto">
          <a:xfrm>
            <a:off x="1676400" y="54387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1676400" y="5895975"/>
            <a:ext cx="1905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Calibri" pitchFamily="34" charset="0"/>
              </a:rPr>
              <a:t>Data source or WS n</a:t>
            </a: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4343400" y="5286375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>
                <a:latin typeface="Calibri" pitchFamily="34" charset="0"/>
              </a:rPr>
              <a:t>Mashup</a:t>
            </a:r>
          </a:p>
        </p:txBody>
      </p:sp>
      <p:cxnSp>
        <p:nvCxnSpPr>
          <p:cNvPr id="22549" name="Straight Arrow Connector 27"/>
          <p:cNvCxnSpPr>
            <a:cxnSpLocks noChangeShapeType="1"/>
            <a:stCxn id="22545" idx="3"/>
            <a:endCxn id="22548" idx="1"/>
          </p:cNvCxnSpPr>
          <p:nvPr/>
        </p:nvCxnSpPr>
        <p:spPr bwMode="auto">
          <a:xfrm>
            <a:off x="3581400" y="51720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28"/>
          <p:cNvCxnSpPr>
            <a:cxnSpLocks noChangeShapeType="1"/>
            <a:stCxn id="22547" idx="3"/>
            <a:endCxn id="22548" idx="1"/>
          </p:cNvCxnSpPr>
          <p:nvPr/>
        </p:nvCxnSpPr>
        <p:spPr bwMode="auto">
          <a:xfrm flipV="1">
            <a:off x="3581400" y="5629275"/>
            <a:ext cx="762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29"/>
          <p:cNvCxnSpPr>
            <a:cxnSpLocks noChangeShapeType="1"/>
            <a:stCxn id="22546" idx="3"/>
            <a:endCxn id="22548" idx="1"/>
          </p:cNvCxnSpPr>
          <p:nvPr/>
        </p:nvCxnSpPr>
        <p:spPr bwMode="auto">
          <a:xfrm>
            <a:off x="3581400" y="5629275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Rectangle 30"/>
          <p:cNvSpPr>
            <a:spLocks noChangeArrowheads="1"/>
          </p:cNvSpPr>
          <p:nvPr/>
        </p:nvSpPr>
        <p:spPr bwMode="auto">
          <a:xfrm>
            <a:off x="4343400" y="4611688"/>
            <a:ext cx="112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Web page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7258050" y="3564857"/>
            <a:ext cx="3162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http://pollen.com/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000" kern="0" dirty="0">
                <a:cs typeface="Arial" pitchFamily="34" charset="0"/>
              </a:rPr>
              <a:t>http://airnow.gov/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sz="2400" kern="0" dirty="0">
              <a:cs typeface="Arial" pitchFamily="34" charset="0"/>
            </a:endParaRPr>
          </a:p>
        </p:txBody>
      </p:sp>
      <p:cxnSp>
        <p:nvCxnSpPr>
          <p:cNvPr id="22554" name="Straight Arrow Connector 7"/>
          <p:cNvCxnSpPr>
            <a:cxnSpLocks noChangeShapeType="1"/>
            <a:stCxn id="22548" idx="3"/>
            <a:endCxn id="22536" idx="1"/>
          </p:cNvCxnSpPr>
          <p:nvPr/>
        </p:nvCxnSpPr>
        <p:spPr bwMode="auto">
          <a:xfrm>
            <a:off x="5410200" y="5629275"/>
            <a:ext cx="1143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5006254" y="2976146"/>
            <a:ext cx="5525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https://www.ibm.com/support/knowledgecenter/en/SSZLC2_8.0.0/com.ibm.commerce.pagecomposerframework.doc/tasks/tpzwidgetcreatesrccd.htm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5806" y="341947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https://widgets.amazon.co.uk/Widget-Source/</a:t>
            </a:r>
          </a:p>
        </p:txBody>
      </p:sp>
    </p:spTree>
    <p:extLst>
      <p:ext uri="{BB962C8B-B14F-4D97-AF65-F5344CB8AC3E}">
        <p14:creationId xmlns:p14="http://schemas.microsoft.com/office/powerpoint/2010/main" val="3872164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04" y="152400"/>
            <a:ext cx="10396396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Mashup Applications: </a:t>
            </a:r>
            <a:r>
              <a:rPr lang="en-US" dirty="0" err="1"/>
              <a:t>HousingMaps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73" y="1010444"/>
            <a:ext cx="10102615" cy="4608513"/>
          </a:xfrm>
        </p:spPr>
        <p:txBody>
          <a:bodyPr/>
          <a:lstStyle/>
          <a:p>
            <a:r>
              <a:rPr lang="en-US" sz="2400" dirty="0"/>
              <a:t>http://HousingMaps.com was the first Google Maps mashup, created before there was a Google Maps API. </a:t>
            </a:r>
          </a:p>
          <a:p>
            <a:r>
              <a:rPr lang="en-US" sz="2400" dirty="0"/>
              <a:t>It feeds Craigslist apartment/housing listings on a map</a:t>
            </a:r>
          </a:p>
          <a:p>
            <a:r>
              <a:rPr lang="en-US" sz="2400" dirty="0"/>
              <a:t>The idea that real estate was best browsed on a map. Real estate sites was showed </a:t>
            </a:r>
            <a:r>
              <a:rPr lang="en-US" sz="2400" i="1" dirty="0"/>
              <a:t>lists</a:t>
            </a:r>
            <a:r>
              <a:rPr lang="en-US" sz="2400" dirty="0"/>
              <a:t> of properties only! </a:t>
            </a:r>
          </a:p>
          <a:p>
            <a:r>
              <a:rPr lang="en-US" sz="2400" dirty="0"/>
              <a:t>Other mashup:</a:t>
            </a:r>
            <a:br>
              <a:rPr lang="en-US" sz="2400" dirty="0"/>
            </a:br>
            <a:r>
              <a:rPr lang="en-US" sz="2400" dirty="0"/>
              <a:t>Music mashup: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24" y="2701967"/>
            <a:ext cx="5448280" cy="369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8894" y="3819793"/>
            <a:ext cx="2263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https://mashup.mixedinkey.com/</a:t>
            </a:r>
          </a:p>
        </p:txBody>
      </p:sp>
    </p:spTree>
    <p:extLst>
      <p:ext uri="{BB962C8B-B14F-4D97-AF65-F5344CB8AC3E}">
        <p14:creationId xmlns:p14="http://schemas.microsoft.com/office/powerpoint/2010/main" val="3506571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" y="1095469"/>
            <a:ext cx="10719303" cy="503704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JSON is a light-weight alternative to XML for simple data-interchange</a:t>
            </a:r>
          </a:p>
          <a:p>
            <a:r>
              <a:rPr lang="en-US" altLang="en-US" dirty="0">
                <a:ea typeface="ＭＳ Ｐゴシック" pitchFamily="34" charset="-128"/>
              </a:rPr>
              <a:t>JSON is simpler than XML and more compact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JSON uses no tags, and it uses braces instead, like programming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XML parsing is harder because of its complexity</a:t>
            </a:r>
          </a:p>
          <a:p>
            <a:r>
              <a:rPr lang="en-US" altLang="en-US" dirty="0">
                <a:ea typeface="ＭＳ Ｐゴシック" pitchFamily="34" charset="-128"/>
              </a:rPr>
              <a:t>JSON has fixed schema (structure definition), and it is not as extensible as XML</a:t>
            </a:r>
          </a:p>
          <a:p>
            <a:r>
              <a:rPr lang="en-US" altLang="en-US" dirty="0">
                <a:ea typeface="ＭＳ Ｐゴシック" pitchFamily="34" charset="-128"/>
              </a:rPr>
              <a:t>Preferred for simple data exchange by many</a:t>
            </a:r>
          </a:p>
          <a:p>
            <a:r>
              <a:rPr lang="en-US" altLang="en-US" dirty="0">
                <a:ea typeface="ＭＳ Ｐゴシック" pitchFamily="34" charset="-128"/>
              </a:rPr>
              <a:t>Transforms to other formats?  Find library or write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348" y="2209800"/>
            <a:ext cx="173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&lt;number&gt;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6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&lt;string&gt;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972" y="3144560"/>
            <a:ext cx="149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&lt;object&gt;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388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&lt;array&gt;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7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9633" y="4546700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222" y="4963180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null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4051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175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4889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889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89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89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89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889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89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327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7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327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327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327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7327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165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24201" y="3632247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value 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98764" y="104274"/>
            <a:ext cx="10164282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JSON (</a:t>
            </a:r>
            <a:r>
              <a:rPr lang="en-US" altLang="en-US" dirty="0"/>
              <a:t>JavaScript Object Notation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376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76" y="152401"/>
            <a:ext cx="9803663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JSON Number and Object Format</a:t>
            </a:r>
          </a:p>
        </p:txBody>
      </p:sp>
      <p:cxnSp>
        <p:nvCxnSpPr>
          <p:cNvPr id="70" name="Straight Arrow Connector 69"/>
          <p:cNvCxnSpPr>
            <a:endCxn id="80" idx="1"/>
          </p:cNvCxnSpPr>
          <p:nvPr/>
        </p:nvCxnSpPr>
        <p:spPr bwMode="auto">
          <a:xfrm flipV="1">
            <a:off x="1905000" y="1754834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70004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3990976" y="1750369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029200" y="14388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88232" y="151507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5233441" y="1755064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673074" y="1759528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Freeform 86"/>
          <p:cNvSpPr/>
          <p:nvPr/>
        </p:nvSpPr>
        <p:spPr bwMode="auto">
          <a:xfrm>
            <a:off x="5453874" y="1757296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8926" y="2009013"/>
            <a:ext cx="22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89" name="Freeform 88"/>
          <p:cNvSpPr/>
          <p:nvPr/>
        </p:nvSpPr>
        <p:spPr bwMode="auto">
          <a:xfrm>
            <a:off x="6981701" y="1760857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 rot="16200000">
            <a:off x="9689412" y="1968101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7640159" y="2359164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Freeform 91"/>
          <p:cNvSpPr/>
          <p:nvPr/>
        </p:nvSpPr>
        <p:spPr bwMode="auto">
          <a:xfrm>
            <a:off x="7839297" y="2351501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 rot="16200000">
            <a:off x="8223761" y="243116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88925" y="24144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92685" y="214233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8620888" y="2359165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61813" y="1914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grpSp>
        <p:nvGrpSpPr>
          <p:cNvPr id="98" name="Group 97"/>
          <p:cNvGrpSpPr/>
          <p:nvPr/>
        </p:nvGrpSpPr>
        <p:grpSpPr>
          <a:xfrm flipV="1">
            <a:off x="7837452" y="2091151"/>
            <a:ext cx="590204" cy="285401"/>
            <a:chOff x="5793971" y="3753198"/>
            <a:chExt cx="590204" cy="285401"/>
          </a:xfrm>
        </p:grpSpPr>
        <p:sp>
          <p:nvSpPr>
            <p:cNvPr id="99" name="Freeform 98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1" name="Freeform 100"/>
          <p:cNvSpPr/>
          <p:nvPr/>
        </p:nvSpPr>
        <p:spPr bwMode="auto">
          <a:xfrm>
            <a:off x="2211645" y="1754677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 rot="16200000">
            <a:off x="2596109" y="1812822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1273" y="18068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17354" y="199161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&lt;digit1-9&gt;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2916823" y="1771260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 rot="16200000">
            <a:off x="4413319" y="1891152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0890" y="25101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&lt;digit&gt;</a:t>
            </a:r>
          </a:p>
        </p:txBody>
      </p:sp>
      <p:sp>
        <p:nvSpPr>
          <p:cNvPr id="108" name="Freeform 107"/>
          <p:cNvSpPr/>
          <p:nvPr/>
        </p:nvSpPr>
        <p:spPr bwMode="auto">
          <a:xfrm>
            <a:off x="4757674" y="2236043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9" name="Freeform 108"/>
          <p:cNvSpPr/>
          <p:nvPr/>
        </p:nvSpPr>
        <p:spPr bwMode="auto">
          <a:xfrm>
            <a:off x="4071582" y="2249692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0" name="Freeform 109"/>
          <p:cNvSpPr/>
          <p:nvPr/>
        </p:nvSpPr>
        <p:spPr bwMode="auto">
          <a:xfrm flipV="1">
            <a:off x="4885130" y="1414271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6981701" y="1913256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438901" y="2229002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438901" y="2484910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7632866" y="2234838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5" name="Group 114"/>
          <p:cNvGrpSpPr/>
          <p:nvPr/>
        </p:nvGrpSpPr>
        <p:grpSpPr>
          <a:xfrm>
            <a:off x="1981200" y="3525364"/>
            <a:ext cx="7848600" cy="1046637"/>
            <a:chOff x="609600" y="3622595"/>
            <a:chExt cx="7848600" cy="1046637"/>
          </a:xfrm>
        </p:grpSpPr>
        <p:cxnSp>
          <p:nvCxnSpPr>
            <p:cNvPr id="116" name="Straight Arrow Connector 115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2259351" y="3777608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{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&lt;string&gt;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34879" y="3777608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&lt;value&gt;</a:t>
              </a:r>
            </a:p>
          </p:txBody>
        </p:sp>
        <p:cxnSp>
          <p:nvCxnSpPr>
            <p:cNvPr id="124" name="Straight Arrow Connector 123"/>
            <p:cNvCxnSpPr>
              <a:stCxn id="123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7577270" y="3781025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}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Freeform 12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" name="Freeform 12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  <p:sp>
          <p:nvSpPr>
            <p:cNvPr id="130" name="Freeform 129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" y="37680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object</a:t>
              </a:r>
              <a:r>
                <a:rPr lang="en-US" dirty="0"/>
                <a:t> 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755310" y="1254205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374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err="1">
                <a:latin typeface="Courier New" pitchFamily="49" charset="0"/>
              </a:rPr>
              <a:t>name":"John</a:t>
            </a:r>
            <a:r>
              <a:rPr lang="en-US" altLang="en-US" sz="2000" dirty="0">
                <a:latin typeface="Courier New" pitchFamily="49" charset="0"/>
              </a:rPr>
              <a:t> Doe", "age":25, "married":true, "</a:t>
            </a:r>
            <a:r>
              <a:rPr lang="en-US" altLang="en-US" sz="2000" dirty="0" err="1">
                <a:latin typeface="Courier New" pitchFamily="49" charset="0"/>
              </a:rPr>
              <a:t>University":"ASU</a:t>
            </a:r>
            <a:r>
              <a:rPr lang="en-US" altLang="en-US" sz="2000" dirty="0">
                <a:latin typeface="Courier New" pitchFamily="49" charset="0"/>
              </a:rPr>
              <a:t>", "</a:t>
            </a:r>
            <a:r>
              <a:rPr lang="en-US" altLang="en-US" sz="2000" dirty="0" err="1">
                <a:latin typeface="Courier New" pitchFamily="49" charset="0"/>
              </a:rPr>
              <a:t>Graduated":false</a:t>
            </a:r>
            <a:r>
              <a:rPr lang="en-US" altLang="en-US" sz="2000" dirty="0">
                <a:latin typeface="Courier New" pitchFamily="49" charset="0"/>
              </a:rPr>
              <a:t>, "Courses":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US" altLang="en-US" sz="2000" dirty="0">
                <a:latin typeface="Courier New" pitchFamily="49" charset="0"/>
              </a:rPr>
              <a:t>"CSE240":200,"CSE310":300,"CSE445":400, "GPA":3.75</a:t>
            </a:r>
            <a:r>
              <a:rPr lang="en-US" altLang="en-US" sz="2000" dirty="0">
                <a:solidFill>
                  <a:srgbClr val="0000FF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43752" y="4884004"/>
            <a:ext cx="13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</a:t>
            </a:r>
            <a:r>
              <a:rPr lang="en-US" dirty="0"/>
              <a:t>  Example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967197" y="4387334"/>
            <a:ext cx="1472203" cy="912167"/>
          </a:xfrm>
          <a:prstGeom prst="wedgeRoundRectCallout">
            <a:avLst>
              <a:gd name="adj1" fmla="val -79805"/>
              <a:gd name="adj2" fmla="val -561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 list of string</a:t>
            </a:r>
            <a:r>
              <a:rPr lang="en-US" dirty="0"/>
              <a:t>-</a:t>
            </a:r>
            <a:r>
              <a:rPr lang="en-US" dirty="0">
                <a:latin typeface="Times New Roman" pitchFamily="18" charset="0"/>
              </a:rPr>
              <a:t>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24" y="152401"/>
            <a:ext cx="9812716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JSON Array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043469" y="18987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783351" y="16790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044962" y="1877380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943601" y="1667906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&lt;value&gt;</a:t>
            </a:r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7139762" y="1883640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101270" y="16824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]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9377308" y="1883640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6720489" y="1898738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8698" y="22013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4348109" y="18987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12646" y="16880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3110299"/>
            <a:ext cx="497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["John Doe", "Marry", "Smith"]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00201" y="3124200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string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3810000"/>
            <a:ext cx="709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[{"John Doe":25}, {"Marry":30}, "Smith", 20, true]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00401" y="4445676"/>
            <a:ext cx="2699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00201" y="3676105"/>
            <a:ext cx="167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</a:t>
            </a:r>
          </a:p>
          <a:p>
            <a:r>
              <a:rPr lang="en-US" dirty="0"/>
              <a:t>mixed values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00201" y="4431268"/>
            <a:ext cx="1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of arrays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4256567" y="13716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0" y="4900818"/>
            <a:ext cx="4419600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i=0;i&lt;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myArray.length;i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[i].name, </a:t>
            </a:r>
            <a:br>
              <a:rPr lang="en-US" altLang="en-US" dirty="0">
                <a:latin typeface="Consolas" pitchFamily="49" charset="0"/>
                <a:cs typeface="Consolas" pitchFamily="49" charset="0"/>
              </a:rPr>
            </a:b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[i].value);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917625" y="396875"/>
            <a:ext cx="2628900" cy="685800"/>
          </a:xfrm>
          <a:prstGeom prst="wedgeRoundRectCallout">
            <a:avLst>
              <a:gd name="adj1" fmla="val -90398"/>
              <a:gd name="adj2" fmla="val 141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Different types of values are allowed in one array.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vs.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461" y="1143000"/>
            <a:ext cx="4242758" cy="5372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&lt;name&gt;John Doe&lt;/name&gt;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&lt;phone&gt;4801234567&lt;/phone&gt;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&lt;name&gt;Mary Smith&lt;/name&gt;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&lt;phone&gt;6022345678&lt;/phone&gt;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&lt;name&gt;April Lee&lt;/name&gt;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&lt;phone&gt;6233456789&lt;/phone&gt;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&lt;student&gt;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&lt;/students&gt;</a:t>
            </a:r>
          </a:p>
          <a:p>
            <a:pPr marL="0" indent="0">
              <a:buNone/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53200" y="857250"/>
            <a:ext cx="397605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{ 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 :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{ “students” : 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“John Doe”,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4801234567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“Mary Smith”,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6022345678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“name” : “April Lee”,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		“phone” : 6233456789			},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	]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  <a:tabLst>
                <a:tab pos="344488" algn="l"/>
                <a:tab pos="690563" algn="l"/>
                <a:tab pos="1027113" algn="l"/>
                <a:tab pos="1371600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95900" y="857250"/>
            <a:ext cx="800100" cy="342900"/>
          </a:xfrm>
          <a:prstGeom prst="wedgeRoundRectCallout">
            <a:avLst>
              <a:gd name="adj1" fmla="val 106391"/>
              <a:gd name="adj2" fmla="val 147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95950" y="1733550"/>
            <a:ext cx="800100" cy="342900"/>
          </a:xfrm>
          <a:prstGeom prst="wedgeRoundRectCallout">
            <a:avLst>
              <a:gd name="adj1" fmla="val 146284"/>
              <a:gd name="adj2" fmla="val -5573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array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50098" y="1276350"/>
            <a:ext cx="800100" cy="342900"/>
          </a:xfrm>
          <a:prstGeom prst="wedgeRoundRectCallout">
            <a:avLst>
              <a:gd name="adj1" fmla="val 137658"/>
              <a:gd name="adj2" fmla="val 212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81700" y="2195243"/>
            <a:ext cx="800100" cy="342900"/>
          </a:xfrm>
          <a:prstGeom prst="wedgeRoundRectCallout">
            <a:avLst>
              <a:gd name="adj1" fmla="val 151674"/>
              <a:gd name="adj2" fmla="val -8089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4685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7924800" cy="623888"/>
          </a:xfrm>
        </p:spPr>
        <p:txBody>
          <a:bodyPr/>
          <a:lstStyle/>
          <a:p>
            <a:r>
              <a:rPr lang="en-US" sz="2800" dirty="0"/>
              <a:t>Processing RSS, Atom, and JSON 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3688"/>
            <a:ext cx="8497888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users =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JsonArray.Load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responseStream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	from member in users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where member["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select member;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member in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string name = member["Name"];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int age = member["Age"];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// Do something...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81983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https://msdn.microsoft.com/en-us/library/cc197957(v=vs.95).aspx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496300" y="3429000"/>
            <a:ext cx="1982788" cy="1143000"/>
          </a:xfrm>
          <a:prstGeom prst="wedgeRoundRectCallout">
            <a:avLst>
              <a:gd name="adj1" fmla="val -80376"/>
              <a:gd name="adj2" fmla="val -549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Query in LINQ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 be discussed in CSE446/598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371600"/>
            <a:ext cx="711659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67001" y="85726"/>
            <a:ext cx="77898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/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rgbClr val="FF9900"/>
                </a:solidFill>
              </a:rPr>
              <a:t>o</a:t>
            </a:r>
            <a:r>
              <a:rPr lang="en-US" sz="3200" b="1" dirty="0"/>
              <a:t>g</a:t>
            </a:r>
            <a:r>
              <a:rPr lang="en-US" sz="3200" b="1" dirty="0">
                <a:solidFill>
                  <a:srgbClr val="00800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Data Description and Management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809452" y="3152278"/>
            <a:ext cx="26292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3543-AC3A-4E4A-9953-B59E5098B9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95751" y="5081650"/>
            <a:ext cx="271010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Protocol buffers and Big Table</a:t>
            </a:r>
          </a:p>
        </p:txBody>
      </p:sp>
    </p:spTree>
    <p:extLst>
      <p:ext uri="{BB962C8B-B14F-4D97-AF65-F5344CB8AC3E}">
        <p14:creationId xmlns:p14="http://schemas.microsoft.com/office/powerpoint/2010/main" val="398141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14300"/>
            <a:ext cx="8305800" cy="1257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JSON Object Defined for IoT Communication</a:t>
            </a:r>
            <a:br>
              <a:rPr lang="en-US" dirty="0"/>
            </a:br>
            <a:r>
              <a:rPr lang="en-US" dirty="0"/>
              <a:t>Discussed in more detail in Text Chapter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62101" y="1371601"/>
            <a:ext cx="9005887" cy="4200525"/>
            <a:chOff x="38100" y="1371600"/>
            <a:chExt cx="9005887" cy="4200525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" y="1371600"/>
              <a:ext cx="8905875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4114800"/>
              <a:ext cx="76009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2920561"/>
              <a:ext cx="1303322" cy="126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3086100" y="33812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86100" y="3533654"/>
              <a:ext cx="2057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343400" y="3647955"/>
              <a:ext cx="457200" cy="1050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8100" y="2724150"/>
              <a:ext cx="8953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228277" y="2936420"/>
              <a:ext cx="1857823" cy="1065835"/>
              <a:chOff x="800098" y="3163265"/>
              <a:chExt cx="2211735" cy="12688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00098" y="3163265"/>
                <a:ext cx="2211735" cy="1268874"/>
                <a:chOff x="1943099" y="1028700"/>
                <a:chExt cx="1371600" cy="91439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171700" y="1028700"/>
                  <a:ext cx="914400" cy="6858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1943099" y="1714499"/>
                  <a:ext cx="1371600" cy="228600"/>
                </a:xfrm>
                <a:prstGeom prst="rect">
                  <a:avLst/>
                </a:prstGeom>
                <a:solidFill>
                  <a:srgbClr val="C5F3E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1143000" y="3200400"/>
                <a:ext cx="1586094" cy="87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ASU VIPLE</a:t>
                </a:r>
              </a:p>
              <a:p>
                <a:pPr algn="ctr"/>
                <a:r>
                  <a:rPr lang="en-US" sz="1400" dirty="0"/>
                  <a:t>Visual IoT Programming</a:t>
                </a:r>
              </a:p>
            </p:txBody>
          </p:sp>
        </p:grpSp>
        <p:sp>
          <p:nvSpPr>
            <p:cNvPr id="21" name="Rounded Rectangular Callout 20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52813"/>
                <a:gd name="adj2" fmla="val 140012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3443" y="4180701"/>
              <a:ext cx="901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IoT / Robot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000500" y="2781179"/>
              <a:ext cx="237346" cy="52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42900" y="5486400"/>
              <a:ext cx="758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ular Callout 28"/>
            <p:cNvSpPr/>
            <p:nvPr/>
          </p:nvSpPr>
          <p:spPr bwMode="auto">
            <a:xfrm>
              <a:off x="6972300" y="3552568"/>
              <a:ext cx="1828800" cy="790832"/>
            </a:xfrm>
            <a:prstGeom prst="wedgeRoundRectCallout">
              <a:avLst>
                <a:gd name="adj1" fmla="val -43231"/>
                <a:gd name="adj2" fmla="val -143649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Times New Roman" pitchFamily="18" charset="0"/>
                </a:rPr>
                <a:t>An object pair, with the second element an array of objects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1752601" y="5943600"/>
            <a:ext cx="800100" cy="416630"/>
          </a:xfrm>
          <a:prstGeom prst="wedgeRoundRectCallout">
            <a:avLst>
              <a:gd name="adj1" fmla="val -30357"/>
              <a:gd name="adj2" fmla="val -14783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640259" y="5962650"/>
            <a:ext cx="800100" cy="416630"/>
          </a:xfrm>
          <a:prstGeom prst="wedgeRoundRectCallout">
            <a:avLst>
              <a:gd name="adj1" fmla="val -8928"/>
              <a:gd name="adj2" fmla="val -1546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Array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3500365" y="5972432"/>
            <a:ext cx="800100" cy="416630"/>
          </a:xfrm>
          <a:prstGeom prst="wedgeRoundRectCallout">
            <a:avLst>
              <a:gd name="adj1" fmla="val -95833"/>
              <a:gd name="adj2" fmla="val -1569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115049" y="5962650"/>
            <a:ext cx="800100" cy="416630"/>
          </a:xfrm>
          <a:prstGeom prst="wedgeRoundRectCallout">
            <a:avLst>
              <a:gd name="adj1" fmla="val -41071"/>
              <a:gd name="adj2" fmla="val -1524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</a:rPr>
              <a:t>Object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RSS, Atom, and JSON used?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09800" y="952500"/>
            <a:ext cx="7467600" cy="28575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They are widely used in </a:t>
            </a:r>
          </a:p>
          <a:p>
            <a:pPr>
              <a:defRPr/>
            </a:pPr>
            <a:r>
              <a:rPr lang="en-US" dirty="0"/>
              <a:t>Web data integration – Web page feed: Another Web page can conveniently read your Web data with a structure, instead of in a string.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did you do in Project 3 for getting data from any web page?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E0DC65-1646-4AE6-8270-16E24E414A67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78930" y="3657600"/>
            <a:ext cx="816047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They are widely used as the RESTful service outputs.</a:t>
            </a:r>
          </a:p>
          <a:p>
            <a:pPr>
              <a:defRPr/>
            </a:pPr>
            <a:r>
              <a:rPr lang="en-US" dirty="0"/>
              <a:t>Top 5 Web Mashups:</a:t>
            </a:r>
            <a:br>
              <a:rPr lang="en-US" dirty="0"/>
            </a:br>
            <a:r>
              <a:rPr lang="en-US" sz="1600" dirty="0"/>
              <a:t>https://science.howstuffworks.com/innovation/repurposed-inventions/5-web-mashups.htm</a:t>
            </a:r>
            <a:endParaRPr lang="en-US" sz="1600" kern="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/>
              <a:t>The </a:t>
            </a:r>
            <a:r>
              <a:rPr lang="en-US" sz="1800" dirty="0" err="1"/>
              <a:t>Tracktor</a:t>
            </a:r>
            <a:endParaRPr lang="en-US" sz="1800" dirty="0"/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Poligraft</a:t>
            </a:r>
            <a:endParaRPr lang="en-US" sz="18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ThisWeKnow</a:t>
            </a:r>
            <a:endParaRPr lang="en-US" sz="18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SonDNA</a:t>
            </a:r>
            <a:endParaRPr lang="en-US" sz="1800" dirty="0"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254125" lvl="1" indent="-342900">
              <a:buSzPct val="100000"/>
              <a:buFont typeface="+mj-lt"/>
              <a:buAutoNum type="arabicPeriod"/>
              <a:defRPr/>
            </a:pPr>
            <a:r>
              <a:rPr lang="en-US" sz="1800" dirty="0" err="1"/>
              <a:t>TrendsMap</a:t>
            </a:r>
            <a:endParaRPr lang="en-US" sz="1800" dirty="0"/>
          </a:p>
          <a:p>
            <a:pPr lvl="1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09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743200" y="76201"/>
            <a:ext cx="7848600" cy="6492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Choice Check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09800" y="2286001"/>
            <a:ext cx="8269288" cy="3846513"/>
          </a:xfrm>
        </p:spPr>
        <p:txBody>
          <a:bodyPr>
            <a:normAutofit fontScale="92500"/>
          </a:bodyPr>
          <a:lstStyle/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too simple to represent feed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cannot represent a collection of data.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is a meta language, and it can be used to define languages only. </a:t>
            </a:r>
          </a:p>
          <a:p>
            <a:pPr marL="514350" indent="-514350">
              <a:buSzPct val="100000"/>
              <a:buFont typeface="Times New Roman" pitchFamily="18" charset="0"/>
              <a:buAutoNum type="alphaUcPeriod"/>
            </a:pPr>
            <a:r>
              <a:rPr lang="en-US" dirty="0"/>
              <a:t>General XML file requires a schema definition, while RSS, Atom, and JSON have fixed schemas and do not need to attach a schema file. A simpler and fixed structure is good enough for most feed applications.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BE72FB-EDE0-46B2-8F9F-9D19750BC045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67B82-E400-3CFD-5B8E-99B061BDDDF2}"/>
              </a:ext>
            </a:extLst>
          </p:cNvPr>
          <p:cNvSpPr txBox="1">
            <a:spLocks/>
          </p:cNvSpPr>
          <p:nvPr/>
        </p:nvSpPr>
        <p:spPr bwMode="auto">
          <a:xfrm>
            <a:off x="2171700" y="801254"/>
            <a:ext cx="7848600" cy="125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Why do we need RSS, Atom, JSON, instead of using general XML? Choose one!</a:t>
            </a:r>
          </a:p>
        </p:txBody>
      </p:sp>
    </p:spTree>
    <p:extLst>
      <p:ext uri="{BB962C8B-B14F-4D97-AF65-F5344CB8AC3E}">
        <p14:creationId xmlns:p14="http://schemas.microsoft.com/office/powerpoint/2010/main" val="3010404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(Hypertext Transfer Protocol) Operations and SOAP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53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57912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(Version 1.1)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305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HTTP is an application-level protocol for distributed, collaborative, and hypermedia information systems. </a:t>
            </a:r>
          </a:p>
          <a:p>
            <a:pPr>
              <a:defRPr/>
            </a:pPr>
            <a:r>
              <a:rPr lang="en-US" dirty="0"/>
              <a:t>HTTP messages are always </a:t>
            </a:r>
            <a:r>
              <a:rPr lang="en-US" dirty="0">
                <a:solidFill>
                  <a:srgbClr val="0000FF"/>
                </a:solidFill>
              </a:rPr>
              <a:t>two ways</a:t>
            </a:r>
            <a:r>
              <a:rPr lang="en-US" dirty="0"/>
              <a:t>: requests from client to server and responses from server to client.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HTTP-message = Request | Response</a:t>
            </a:r>
          </a:p>
          <a:p>
            <a:pPr>
              <a:defRPr/>
            </a:pPr>
            <a:r>
              <a:rPr lang="en-US" dirty="0"/>
              <a:t>Request: Request-Line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Method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Request-URI</a:t>
            </a:r>
            <a:r>
              <a:rPr lang="en-US" sz="2400" dirty="0"/>
              <a:t>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HTTP-Version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>
              <a:defRPr/>
            </a:pPr>
            <a:r>
              <a:rPr lang="en-US" dirty="0"/>
              <a:t>Response: Status-Line =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sz="2400" dirty="0"/>
              <a:t>HTTP-Version </a:t>
            </a:r>
            <a:r>
              <a:rPr lang="en-US" sz="2400" i="1" dirty="0"/>
              <a:t>SP</a:t>
            </a:r>
            <a:r>
              <a:rPr lang="en-US" sz="2400" dirty="0"/>
              <a:t> Status-Code </a:t>
            </a:r>
            <a:r>
              <a:rPr lang="en-US" sz="2400" i="1" dirty="0"/>
              <a:t>SP</a:t>
            </a:r>
            <a:r>
              <a:rPr lang="en-US" sz="2400" dirty="0"/>
              <a:t> </a:t>
            </a:r>
            <a:r>
              <a:rPr lang="en-US" sz="2400" i="1" dirty="0"/>
              <a:t>Reason-Phrase</a:t>
            </a:r>
            <a:r>
              <a:rPr lang="en-US" sz="2400" dirty="0"/>
              <a:t> </a:t>
            </a:r>
            <a:r>
              <a:rPr lang="en-US" sz="2400" i="1" dirty="0"/>
              <a:t>CRLF</a:t>
            </a: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dirty="0"/>
              <a:t>	where, </a:t>
            </a:r>
            <a:r>
              <a:rPr lang="en-US" i="1" dirty="0"/>
              <a:t>SP</a:t>
            </a:r>
            <a:r>
              <a:rPr lang="en-US" dirty="0"/>
              <a:t>: Space and </a:t>
            </a:r>
            <a:r>
              <a:rPr lang="en-US" i="1" dirty="0"/>
              <a:t>CRLF</a:t>
            </a:r>
            <a:r>
              <a:rPr lang="en-US" dirty="0"/>
              <a:t>: end of line mark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B0B57-87B5-49E5-948C-3CF2A89D4539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971800" y="776289"/>
            <a:ext cx="723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http://www.w3.org/Protocols/rfc2616/rfc2616.html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2667000" y="3124200"/>
            <a:ext cx="6096000" cy="5334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Box 2"/>
          <p:cNvSpPr txBox="1">
            <a:spLocks noChangeArrowheads="1"/>
          </p:cNvSpPr>
          <p:nvPr/>
        </p:nvSpPr>
        <p:spPr bwMode="auto">
          <a:xfrm>
            <a:off x="9448800" y="3276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6632" name="Rounded Rectangular Callout 3"/>
          <p:cNvSpPr>
            <a:spLocks noChangeArrowheads="1"/>
          </p:cNvSpPr>
          <p:nvPr/>
        </p:nvSpPr>
        <p:spPr bwMode="auto">
          <a:xfrm>
            <a:off x="9067800" y="3646488"/>
            <a:ext cx="1143000" cy="468312"/>
          </a:xfrm>
          <a:prstGeom prst="wedgeRoundRectCallout">
            <a:avLst>
              <a:gd name="adj1" fmla="val -76046"/>
              <a:gd name="adj2" fmla="val -110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406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6705600" cy="623888"/>
          </a:xfrm>
        </p:spPr>
        <p:txBody>
          <a:bodyPr>
            <a:normAutofit fontScale="90000"/>
          </a:bodyPr>
          <a:lstStyle/>
          <a:p>
            <a:r>
              <a:rPr lang="en-US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Method </a:t>
            </a:r>
            <a:r>
              <a:rPr lang="en-US" dirty="0"/>
              <a:t>indicates the </a:t>
            </a:r>
            <a:r>
              <a:rPr lang="en-US" dirty="0">
                <a:solidFill>
                  <a:srgbClr val="C00000"/>
                </a:solidFill>
              </a:rPr>
              <a:t>operation</a:t>
            </a:r>
            <a:r>
              <a:rPr lang="en-US" dirty="0"/>
              <a:t> to be performed on the resource identified by the </a:t>
            </a:r>
            <a:r>
              <a:rPr lang="en-US" dirty="0">
                <a:solidFill>
                  <a:srgbClr val="0000FF"/>
                </a:solidFill>
              </a:rPr>
              <a:t>Request-URI</a:t>
            </a:r>
            <a:r>
              <a:rPr lang="en-US" dirty="0"/>
              <a:t>. The method is case-sensitive.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dirty="0"/>
              <a:t>retrieves the information (entity) identified by Request-URI. </a:t>
            </a:r>
          </a:p>
          <a:p>
            <a:pPr lvl="1">
              <a:defRPr/>
            </a:pPr>
            <a:r>
              <a:rPr lang="en-US" dirty="0"/>
              <a:t>If the Request-URI refers to a </a:t>
            </a:r>
            <a:r>
              <a:rPr lang="en-US" dirty="0">
                <a:solidFill>
                  <a:srgbClr val="0000FF"/>
                </a:solidFill>
              </a:rPr>
              <a:t>data-producing process </a:t>
            </a:r>
            <a:r>
              <a:rPr lang="en-US" dirty="0"/>
              <a:t>(method), the produced data shall be returned in the response.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dirty="0"/>
              <a:t>The HEAD method is identical to GET, except that the server </a:t>
            </a:r>
            <a:r>
              <a:rPr lang="en-US" dirty="0">
                <a:solidFill>
                  <a:srgbClr val="0000FF"/>
                </a:solidFill>
              </a:rPr>
              <a:t>MUST NOT </a:t>
            </a:r>
            <a:r>
              <a:rPr lang="en-US" dirty="0"/>
              <a:t>return a message-body in the response. </a:t>
            </a:r>
          </a:p>
          <a:p>
            <a:pPr lvl="1">
              <a:defRPr/>
            </a:pPr>
            <a:r>
              <a:rPr lang="en-US" dirty="0"/>
              <a:t>Used to obtain meta-information about the entity implied by the request without transferring the entity-body itself. </a:t>
            </a:r>
          </a:p>
          <a:p>
            <a:pPr lvl="1">
              <a:defRPr/>
            </a:pPr>
            <a:r>
              <a:rPr lang="en-US" dirty="0"/>
              <a:t>Use for making one-way call.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AA746-0529-43C9-A51A-E2BE9D13D0FB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PUT</a:t>
            </a:r>
            <a:r>
              <a:rPr lang="en-US" sz="2400" dirty="0"/>
              <a:t>: For creating and </a:t>
            </a:r>
            <a:r>
              <a:rPr lang="en-US" sz="2400" dirty="0">
                <a:solidFill>
                  <a:srgbClr val="0000FF"/>
                </a:solidFill>
              </a:rPr>
              <a:t>modifying/replacing</a:t>
            </a:r>
            <a:r>
              <a:rPr lang="en-US" sz="2400" dirty="0"/>
              <a:t> resource. It requests the enclosed entity to be stored under the supplied Request-URI. </a:t>
            </a:r>
          </a:p>
          <a:p>
            <a:pPr lvl="1">
              <a:defRPr/>
            </a:pPr>
            <a:r>
              <a:rPr lang="en-US" dirty="0"/>
              <a:t>If the Request-URI refers to an already existing resource, the enclosed entity SHOULD be considered as a modified version of the one residing on the origin server. </a:t>
            </a:r>
          </a:p>
          <a:p>
            <a:pPr lvl="1">
              <a:defRPr/>
            </a:pPr>
            <a:r>
              <a:rPr lang="en-US" dirty="0"/>
              <a:t>If the Request-URI does not point to an existing resource, and that URI is capable of being defined as a new resource by the requesting user agent, the origin server can create the resource with that URI.</a:t>
            </a:r>
          </a:p>
          <a:p>
            <a:pPr lvl="1">
              <a:defRPr/>
            </a:pPr>
            <a:r>
              <a:rPr lang="en-US" dirty="0"/>
              <a:t>If a new resource is created, the origin server MUST inform the user agent via the 201 (Created) response. 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01FF03-0C3D-41E1-ADD8-5B0C78B488C5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02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97888" cy="5334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POST</a:t>
            </a:r>
            <a:r>
              <a:rPr lang="en-US" sz="2400" dirty="0"/>
              <a:t>: used to request the server to accept the (data) entity enclosed in the request as a new subordinate of the resource identified by the Request-URI in the Request-Line. Used for</a:t>
            </a:r>
          </a:p>
          <a:p>
            <a:pPr lvl="1">
              <a:defRPr/>
            </a:pPr>
            <a:r>
              <a:rPr lang="en-US" dirty="0"/>
              <a:t>Annotation of existing resources; </a:t>
            </a:r>
          </a:p>
          <a:p>
            <a:pPr lvl="1">
              <a:defRPr/>
            </a:pPr>
            <a:r>
              <a:rPr lang="en-US" dirty="0"/>
              <a:t>Posting a message to a bulletin board, newsgroup, mailing list, or similar group of articles; </a:t>
            </a:r>
          </a:p>
          <a:p>
            <a:pPr lvl="1">
              <a:defRPr/>
            </a:pPr>
            <a:r>
              <a:rPr lang="en-US" dirty="0"/>
              <a:t>Providing a block of data, such as the result of submitting a form, to a data-handling process; </a:t>
            </a:r>
          </a:p>
          <a:p>
            <a:pPr lvl="1">
              <a:defRPr/>
            </a:pPr>
            <a:r>
              <a:rPr lang="en-US" dirty="0"/>
              <a:t>Extending a database through an append operation.  </a:t>
            </a:r>
          </a:p>
          <a:p>
            <a:pPr>
              <a:defRPr/>
            </a:pPr>
            <a:r>
              <a:rPr lang="en-US" sz="2400" dirty="0"/>
              <a:t>POST and PUT have some similarity, but are used in different situations: </a:t>
            </a:r>
          </a:p>
          <a:p>
            <a:pPr lvl="1">
              <a:defRPr/>
            </a:pPr>
            <a:r>
              <a:rPr lang="en-US" dirty="0"/>
              <a:t>POST: append;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B6655-0125-45C0-81EF-B2A06A2BBA1D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5811838" y="5462885"/>
            <a:ext cx="609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5969001" y="55771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969001" y="588198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53000" y="5715000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85062" y="6072188"/>
            <a:ext cx="342900" cy="342900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953500" y="6143625"/>
            <a:ext cx="228600" cy="228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0B4397-A672-4991-8BC4-17B570CBED6E}"/>
              </a:ext>
            </a:extLst>
          </p:cNvPr>
          <p:cNvSpPr/>
          <p:nvPr/>
        </p:nvSpPr>
        <p:spPr>
          <a:xfrm>
            <a:off x="6421439" y="5539267"/>
            <a:ext cx="3684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dirty="0"/>
              <a:t>PUT: replace or create</a:t>
            </a:r>
          </a:p>
        </p:txBody>
      </p:sp>
    </p:spTree>
    <p:extLst>
      <p:ext uri="{BB962C8B-B14F-4D97-AF65-F5344CB8AC3E}">
        <p14:creationId xmlns:p14="http://schemas.microsoft.com/office/powerpoint/2010/main" val="2081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10625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5434 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8570914" y="4191000"/>
            <a:ext cx="2020887" cy="685800"/>
          </a:xfrm>
          <a:prstGeom prst="wedgeRoundRectCallout">
            <a:avLst>
              <a:gd name="adj1" fmla="val -50565"/>
              <a:gd name="adj2" fmla="val -18512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Not to hold the client for too long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26488" cy="51054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: requests that the origin server deletes the resource identified by the Request-URI.  </a:t>
            </a:r>
          </a:p>
          <a:p>
            <a:pPr lvl="1">
              <a:defRPr/>
            </a:pPr>
            <a:r>
              <a:rPr lang="en-US" dirty="0"/>
              <a:t>The client cannot be guaranteed that the operation has been carried out, even if the status code returned from the origin server indicates that the action is </a:t>
            </a:r>
            <a:r>
              <a:rPr lang="en-US" dirty="0">
                <a:solidFill>
                  <a:srgbClr val="0000FF"/>
                </a:solidFill>
              </a:rPr>
              <a:t>successful</a:t>
            </a:r>
            <a:r>
              <a:rPr lang="en-US" dirty="0"/>
              <a:t>.   Why?  </a:t>
            </a:r>
          </a:p>
          <a:p>
            <a:pPr lvl="1">
              <a:defRPr/>
            </a:pPr>
            <a:r>
              <a:rPr lang="en-US" dirty="0"/>
              <a:t>However, the server SHOULD NOT indicate success unless, at the time the response is given, it intends to delete the resource or move it to an inaccessible location.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: invoke a remote, application-layer </a:t>
            </a:r>
            <a:br>
              <a:rPr lang="en-US" sz="2400" dirty="0"/>
            </a:br>
            <a:r>
              <a:rPr lang="en-US" sz="2400" dirty="0"/>
              <a:t>loop-back of the request message.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CONNECT</a:t>
            </a:r>
            <a:r>
              <a:rPr lang="en-US" sz="2400" dirty="0"/>
              <a:t>: for use with a proxy that can dynamically switch to a tunnel (e.g., SSL tunneling)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BAC023-28C6-41D2-972E-3ED3001739ED}" type="slidenum">
              <a:rPr lang="en-US" b="0" smtClean="0">
                <a:solidFill>
                  <a:schemeClr val="tx2"/>
                </a:solidFill>
              </a:rPr>
              <a:pPr/>
              <a:t>48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77200" y="2819400"/>
            <a:ext cx="1066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 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497888" cy="533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Sample Response Codes:</a:t>
            </a:r>
          </a:p>
          <a:p>
            <a:pPr lvl="1">
              <a:defRPr/>
            </a:pPr>
            <a:r>
              <a:rPr lang="en-US" dirty="0"/>
              <a:t>200 (OK) </a:t>
            </a:r>
          </a:p>
          <a:p>
            <a:pPr lvl="1">
              <a:defRPr/>
            </a:pPr>
            <a:r>
              <a:rPr lang="en-US" dirty="0"/>
              <a:t>201 (Created)</a:t>
            </a:r>
          </a:p>
          <a:p>
            <a:pPr lvl="1">
              <a:defRPr/>
            </a:pPr>
            <a:r>
              <a:rPr lang="en-US" dirty="0"/>
              <a:t>202 (Accepted)</a:t>
            </a:r>
          </a:p>
          <a:p>
            <a:pPr lvl="1">
              <a:defRPr/>
            </a:pPr>
            <a:r>
              <a:rPr lang="en-US" dirty="0"/>
              <a:t>204 (No Content)</a:t>
            </a:r>
          </a:p>
          <a:p>
            <a:pPr lvl="1">
              <a:defRPr/>
            </a:pPr>
            <a:r>
              <a:rPr lang="en-US" dirty="0"/>
              <a:t>301 (Moved Permanently)</a:t>
            </a:r>
          </a:p>
          <a:p>
            <a:pPr lvl="1">
              <a:defRPr/>
            </a:pPr>
            <a:r>
              <a:rPr lang="en-US" dirty="0"/>
              <a:t>400 (Bad Request: Server does not understand the command)</a:t>
            </a:r>
          </a:p>
          <a:p>
            <a:pPr lvl="1">
              <a:defRPr/>
            </a:pPr>
            <a:r>
              <a:rPr lang="en-US" dirty="0"/>
              <a:t>401 (Unauthorized user)</a:t>
            </a:r>
          </a:p>
          <a:p>
            <a:pPr lvl="1">
              <a:defRPr/>
            </a:pPr>
            <a:r>
              <a:rPr lang="en-US" dirty="0"/>
              <a:t>403 (Forbidden)</a:t>
            </a:r>
          </a:p>
          <a:p>
            <a:pPr lvl="1">
              <a:defRPr/>
            </a:pPr>
            <a:r>
              <a:rPr lang="en-US" dirty="0"/>
              <a:t>404 (Not Found: The service/app not deployed or not registered to Web Administrative Service) </a:t>
            </a:r>
          </a:p>
          <a:p>
            <a:pPr lvl="1">
              <a:defRPr/>
            </a:pPr>
            <a:r>
              <a:rPr lang="en-US" dirty="0"/>
              <a:t>500 (Internal Server Error)</a:t>
            </a:r>
          </a:p>
          <a:p>
            <a:pPr lvl="1">
              <a:defRPr/>
            </a:pPr>
            <a:r>
              <a:rPr lang="en-US" dirty="0"/>
              <a:t>501 (Not Implemented) 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49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97EFB7C-E31B-45A0-A50C-86728C3B4FDD}"/>
              </a:ext>
            </a:extLst>
          </p:cNvPr>
          <p:cNvSpPr/>
          <p:nvPr/>
        </p:nvSpPr>
        <p:spPr bwMode="auto">
          <a:xfrm>
            <a:off x="6781800" y="5943600"/>
            <a:ext cx="3697288" cy="762000"/>
          </a:xfrm>
          <a:prstGeom prst="wedgeRoundRectCallout">
            <a:avLst>
              <a:gd name="adj1" fmla="val 2384"/>
              <a:gd name="adj2" fmla="val -1321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.</a:t>
            </a:r>
            <a:r>
              <a:rPr lang="en-US" dirty="0">
                <a:latin typeface="Times New Roman" pitchFamily="18" charset="0"/>
              </a:rPr>
              <a:t>svc is not accessible by default. Need to override the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27717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6"/>
          <p:cNvSpPr>
            <a:spLocks noGrp="1" noChangeArrowheads="1"/>
          </p:cNvSpPr>
          <p:nvPr>
            <p:ph type="title"/>
          </p:nvPr>
        </p:nvSpPr>
        <p:spPr>
          <a:xfrm>
            <a:off x="1828800" y="138114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3600" dirty="0"/>
              <a:t>How can G</a:t>
            </a:r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>
                <a:solidFill>
                  <a:srgbClr val="FF9900"/>
                </a:solidFill>
              </a:rPr>
              <a:t>o</a:t>
            </a:r>
            <a:r>
              <a:rPr lang="en-US" sz="3600" dirty="0"/>
              <a:t>g</a:t>
            </a:r>
            <a:r>
              <a:rPr lang="en-US" sz="3600" dirty="0">
                <a:solidFill>
                  <a:srgbClr val="008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 be so fast?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322514" y="1219200"/>
            <a:ext cx="7888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Distributed and Parallel Computing: </a:t>
            </a:r>
            <a:r>
              <a:rPr lang="en-US" sz="2400" kern="0" dirty="0"/>
              <a:t>Buildings of machines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Crawling and Indexing</a:t>
            </a:r>
            <a:br>
              <a:rPr lang="en-US" sz="2800" kern="0" dirty="0"/>
            </a:br>
            <a:r>
              <a:rPr lang="en-US" sz="2400" kern="0" dirty="0"/>
              <a:t>Working 24/7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Caching</a:t>
            </a:r>
            <a:br>
              <a:rPr lang="en-US" sz="2800" kern="0" dirty="0"/>
            </a:br>
            <a:r>
              <a:rPr lang="en-US" sz="2400" kern="0" dirty="0"/>
              <a:t>Buffering the frequently and recently used links and pages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accent5">
                    <a:lumMod val="25000"/>
                  </a:schemeClr>
                </a:solidFill>
              </a:rPr>
              <a:t>Specifically designed service-oriented computing model: Removing SOAP, using HTTP directly: RESTful service, instead of WSDL/SOAP services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0000FF"/>
                </a:solidFill>
              </a:rPr>
              <a:t>Specifically designed data structures and data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vs.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820" y="11430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HTTP method is necessary for a </a:t>
            </a:r>
            <a:r>
              <a:rPr lang="en-US" dirty="0">
                <a:solidFill>
                  <a:srgbClr val="0000FF"/>
                </a:solidFill>
              </a:rPr>
              <a:t>traditional</a:t>
            </a:r>
            <a:r>
              <a:rPr lang="en-US" dirty="0"/>
              <a:t> HTTP request, where no programming method / function is defined on server side.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RESTful service </a:t>
            </a:r>
            <a:r>
              <a:rPr lang="en-US" dirty="0"/>
              <a:t>is also accessed by an HTTP request, but it is defined by a function / method, on server side. It does not necessarily need an HTTP method, and thus, HTTP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can be used when we define a RESTful service, even if the service is about storing data into the server. </a:t>
            </a:r>
          </a:p>
          <a:p>
            <a:pPr>
              <a:defRPr/>
            </a:pPr>
            <a:r>
              <a:rPr lang="en-US" dirty="0"/>
              <a:t>We may use other HTTP methods, for specific services, for example, use HTTP Head method for defining a one-way service call.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CF266-3620-4581-A0DD-4F005AA34CE8}" type="slidenum">
              <a:rPr lang="en-US" b="0" smtClean="0">
                <a:solidFill>
                  <a:schemeClr val="tx2"/>
                </a:solidFill>
              </a:rPr>
              <a:pPr/>
              <a:t>50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3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CDD919-3860-4172-9052-5964F832AF65}" type="slidenum">
              <a:rPr lang="en-US" b="0" smtClean="0">
                <a:solidFill>
                  <a:schemeClr val="tx2"/>
                </a:solidFill>
              </a:rPr>
              <a:pPr/>
              <a:t>51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SOAP Over HTTP </a:t>
            </a:r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421688" cy="54102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As a higher-level protocol, SOAP messages are carried by a lower-level protocol. Often, it is bound to HTTP;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An HTTP client identifies the server via a URI, connects to it using underlying protocols, e.g., TCP/IP;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SOAP is a </a:t>
            </a:r>
            <a:r>
              <a:rPr lang="en-GB" altLang="zh-CN" sz="2400" dirty="0">
                <a:ea typeface="宋体" pitchFamily="2" charset="-122"/>
              </a:rPr>
              <a:t>one-way message exchange protocol;</a:t>
            </a:r>
            <a:r>
              <a:rPr lang="en-US" altLang="zh-CN" sz="2400" dirty="0">
                <a:ea typeface="宋体" pitchFamily="2" charset="-122"/>
              </a:rPr>
              <a:t> It relies on HTTP to relate the return message to the requesting message;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HTTP implicitly correlates its request message with its response message, through its POST, GET and INVOKE methods, which support SOAP’s web method call and return value: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HTTP POST method for conveying SOAP message in the body of a HTTP request and response message;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Use the GET method in an HTTP request to return a SOAP message in the body of an HTTP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90137-3824-4261-95CF-F6A391F74A07}" type="slidenum">
              <a:rPr lang="en-US" b="0" smtClean="0">
                <a:solidFill>
                  <a:schemeClr val="tx2"/>
                </a:solidFill>
              </a:rPr>
              <a:pPr/>
              <a:t>52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1" y="51816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55776" y="5334001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00400" y="5295901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&lt;soap:header&gt;  . . . &lt;/soap:header&gt;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24563" y="5295901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&lt;soap:body&gt;     .   .   .    &lt;/soap:body&gt;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991600" y="5324476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33600" y="1447800"/>
            <a:ext cx="7924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protocol is used to transport messages between Web services and Web applications;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a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one-way</a:t>
            </a:r>
            <a:r>
              <a:rPr lang="en-US" altLang="zh-CN" sz="2400" b="0" dirty="0">
                <a:ea typeface="宋体" pitchFamily="2" charset="-122"/>
              </a:rPr>
              <a:t> message protocol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an XML document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</a:t>
            </a:r>
            <a:r>
              <a:rPr lang="en-US" altLang="zh-CN" sz="2400" b="0" dirty="0">
                <a:ea typeface="宋体" pitchFamily="2" charset="-122"/>
              </a:rPr>
              <a:t>packet </a:t>
            </a:r>
            <a:r>
              <a:rPr lang="en-GB" altLang="zh-CN" sz="2400" b="0" dirty="0">
                <a:ea typeface="宋体" pitchFamily="2" charset="-122"/>
              </a:rPr>
              <a:t>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packet is often wrapped in an HTTP packet and sent as a part of HTTP packet over the internet;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packet is in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XML</a:t>
            </a:r>
            <a:r>
              <a:rPr lang="en-US" altLang="zh-CN" sz="2400" b="0" dirty="0">
                <a:ea typeface="宋体" pitchFamily="2" charset="-122"/>
              </a:rPr>
              <a:t> format, which looks as follow: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56549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E3B83-2EFE-4B87-AC49-5D0839EC67FF}" type="slidenum">
              <a:rPr lang="en-US" b="0" smtClean="0">
                <a:solidFill>
                  <a:schemeClr val="tx2"/>
                </a:solidFill>
              </a:rPr>
              <a:pPr/>
              <a:t>53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02688" cy="5562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&lt;?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</a:rPr>
              <a:t>xml</a:t>
            </a:r>
            <a:r>
              <a:rPr lang="fr-FR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FR" sz="1800" dirty="0">
                <a:latin typeface="Arial" charset="0"/>
              </a:rPr>
              <a:t>version='1.0' ?&gt;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fr-FR" sz="1800" dirty="0">
                <a:latin typeface="Arial" charset="0"/>
              </a:rPr>
              <a:t>&lt;</a:t>
            </a:r>
            <a:r>
              <a:rPr lang="fr-FR" sz="1800" dirty="0" err="1">
                <a:latin typeface="Arial" charset="0"/>
              </a:rPr>
              <a:t>soap:</a:t>
            </a:r>
            <a:r>
              <a:rPr lang="fr-FR" sz="1800" b="1" dirty="0" err="1">
                <a:latin typeface="Arial" charset="0"/>
              </a:rPr>
              <a:t>Envelope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xmlns:</a:t>
            </a:r>
            <a:r>
              <a:rPr lang="fr-FR" sz="1800" dirty="0" err="1">
                <a:solidFill>
                  <a:schemeClr val="tx2"/>
                </a:solidFill>
                <a:latin typeface="Arial" charset="0"/>
              </a:rPr>
              <a:t>soap</a:t>
            </a:r>
            <a:r>
              <a:rPr lang="fr-FR" sz="1800" dirty="0">
                <a:latin typeface="Arial" charset="0"/>
              </a:rPr>
              <a:t>="http://www.w3.org/2003/05/soap-envelope"&gt;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xmlns:</a:t>
            </a:r>
            <a:r>
              <a:rPr lang="en-US" sz="1800" dirty="0" err="1">
                <a:solidFill>
                  <a:schemeClr val="tx2"/>
                </a:solidFill>
                <a:latin typeface="Arial" charset="0"/>
              </a:rPr>
              <a:t>m</a:t>
            </a:r>
            <a:r>
              <a:rPr lang="en-US" sz="1800" dirty="0">
                <a:latin typeface="Arial" charset="0"/>
              </a:rPr>
              <a:t>="http://travelcompany.example.org/reservation" 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soap:role</a:t>
            </a:r>
            <a:r>
              <a:rPr lang="en-US" sz="1800" dirty="0">
                <a:latin typeface="Arial" charset="0"/>
              </a:rPr>
              <a:t>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        	</a:t>
            </a:r>
            <a:r>
              <a:rPr lang="en-US" sz="1800" dirty="0" err="1">
                <a:latin typeface="Arial" charset="0"/>
              </a:rPr>
              <a:t>soap:mustUnderstand</a:t>
            </a:r>
            <a:r>
              <a:rPr lang="en-US" sz="1800" dirty="0">
                <a:latin typeface="Arial" charset="0"/>
              </a:rPr>
              <a:t>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&gt;uuid: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093a2da1-q345-739r-ba5d-pqff98fe8j7d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m:reference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 			&lt;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&gt;2001-11-29T13:20:00.000-05:00&lt;/</a:t>
            </a:r>
            <a:r>
              <a:rPr lang="en-US" sz="1800" dirty="0" err="1">
                <a:latin typeface="Arial" charset="0"/>
              </a:rPr>
              <a:t>m:dateAndTime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&lt;/</a:t>
            </a:r>
            <a:r>
              <a:rPr lang="en-US" sz="1800" dirty="0" err="1">
                <a:latin typeface="Arial" charset="0"/>
              </a:rPr>
              <a:t>m:reservation</a:t>
            </a:r>
            <a:r>
              <a:rPr lang="en-US" sz="1800" dirty="0">
                <a:latin typeface="Arial" charset="0"/>
              </a:rPr>
              <a:t>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  		</a:t>
            </a:r>
            <a:r>
              <a:rPr lang="nb-NO" sz="1800" dirty="0">
                <a:latin typeface="Arial" charset="0"/>
              </a:rPr>
              <a:t>&lt;n:passenger xmlns:n="http://mycompany.example.com/employees"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			soap:role="http://www.w3.org/2003/05/soap-envelope/role/next"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        	soap:mustUnderstand="true"&gt;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  			&lt;n:name&gt;David Smith&lt;/n:name&gt;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	 &lt;/n:passenger&gt;</a:t>
            </a:r>
          </a:p>
          <a:p>
            <a:pPr>
              <a:buNone/>
              <a:tabLst>
                <a:tab pos="692150" algn="l"/>
                <a:tab pos="1031875" algn="l"/>
              </a:tabLst>
            </a:pPr>
            <a:r>
              <a:rPr lang="nb-NO" sz="1800" dirty="0">
                <a:latin typeface="Arial" charset="0"/>
              </a:rPr>
              <a:t> 	</a:t>
            </a:r>
            <a:r>
              <a:rPr lang="en-US" sz="1800" dirty="0">
                <a:latin typeface="Arial" charset="0"/>
              </a:rPr>
              <a:t>&lt;/</a:t>
            </a:r>
            <a:r>
              <a:rPr lang="en-US" sz="1800" dirty="0" err="1">
                <a:latin typeface="Arial" charset="0"/>
              </a:rPr>
              <a:t>soap:</a:t>
            </a:r>
            <a:r>
              <a:rPr lang="en-US" sz="1800" b="1" dirty="0" err="1">
                <a:latin typeface="Arial" charset="0"/>
              </a:rPr>
              <a:t>Header</a:t>
            </a:r>
            <a:r>
              <a:rPr lang="en-US" sz="1800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69001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D94173-0AFC-4883-BFAF-7B7494B6588E}" type="slidenum">
              <a:rPr lang="en-US" b="0" smtClean="0">
                <a:solidFill>
                  <a:schemeClr val="tx2"/>
                </a:solidFill>
              </a:rPr>
              <a:pPr/>
              <a:t>54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 Example: Travel Itinerary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02688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&lt;soap:Body&gt;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>
                <a:latin typeface="Arial" charset="0"/>
              </a:rPr>
              <a:t>		&lt;p:itinerary xmlns:</a:t>
            </a:r>
            <a:r>
              <a:rPr lang="en-US" sz="1600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sz="1600">
                <a:latin typeface="Arial" charset="0"/>
              </a:rPr>
              <a:t>="http://travelcompany.example.org/reservation/travel"&gt;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&lt;p:departing&gt;New York&lt;/p:departing&gt;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     				&lt;p:arriving&gt;Phoenix&lt;/p:arriving&gt;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&lt;p:departureDate&gt;2012-01-24&lt;/p:departureDate&gt;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&lt;p:departureTime&gt;late afternoon&lt;/p:departureTime&gt;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&lt;p:seatPreference&gt;aisle&lt;/p:seatPreference&gt;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&lt;/p:departure&gt;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&lt;p:departing&gt;Phoenix&lt;/p:departing&gt;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&lt;p:arriving&gt;New York&lt;/p:arriving&gt;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&lt;p:departureDate&gt;2012-01-30&lt;/p:departureDate&gt;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&lt;p:departureTime&gt;early-morning&lt;/p:departureTime&gt;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	&lt;p:seatPreference&gt;window&lt;/p:seatPreference&gt;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&lt;/p:return&gt;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&lt;/p:itinerary&gt;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&lt;q:lodging xmlns:q="http://travelcompany.example.org/reservation/hotels"&gt;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	&lt;q:preference&gt;none&lt;/q:preference&gt;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	&lt;/q:lodging&gt;</a:t>
            </a: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sz="1600"/>
              <a:t>	&lt;/soap:Body&gt;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</a:tabLst>
            </a:pPr>
            <a:r>
              <a:rPr lang="en-US" altLang="zh-CN" sz="1600">
                <a:ea typeface="宋体" pitchFamily="2" charset="-122"/>
              </a:rPr>
              <a:t>&lt;/soap:Envelope&gt; </a:t>
            </a:r>
            <a:endParaRPr lang="en-US" sz="16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546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</a:t>
            </a:r>
            <a:br>
              <a:rPr lang="en-US"/>
            </a:br>
            <a:r>
              <a:rPr lang="en-US" b="0"/>
              <a:t>with a return value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GET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StockQuoteService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Accept-Charset: utf-8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&gt;IBM&lt;/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abc:symbol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abc:GetStockQuote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B4C1F-8D18-43C9-96DC-B73154242A3A}" type="slidenum">
              <a:rPr lang="en-US" b="0" smtClean="0">
                <a:solidFill>
                  <a:schemeClr val="tx2"/>
                </a:solidFill>
              </a:rPr>
              <a:pPr/>
              <a:t>55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2" y="1370013"/>
            <a:ext cx="4419599" cy="5334000"/>
            <a:chOff x="4572000" y="1219200"/>
            <a:chExt cx="4419600" cy="5640388"/>
          </a:xfrm>
        </p:grpSpPr>
        <p:sp>
          <p:nvSpPr>
            <p:cNvPr id="39942" name="Content Placeholder 2"/>
            <p:cNvSpPr txBox="1">
              <a:spLocks/>
            </p:cNvSpPr>
            <p:nvPr/>
          </p:nvSpPr>
          <p:spPr bwMode="auto">
            <a:xfrm>
              <a:off x="4952999" y="1219200"/>
              <a:ext cx="4038601" cy="54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000" b="0" i="1" dirty="0"/>
                <a:t>HTTP Response</a:t>
              </a:r>
              <a:endParaRPr lang="en-US" sz="2000" b="0" dirty="0"/>
            </a:p>
            <a:p>
              <a:pPr>
                <a:defRPr/>
              </a:pPr>
              <a:r>
                <a:rPr lang="en-US" sz="2000" b="0" dirty="0"/>
                <a:t>HTTP/1.1 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B050"/>
                  </a:solidFill>
                </a:rPr>
                <a:t>200 OK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Content-Type: application/</a:t>
              </a:r>
              <a:r>
                <a:rPr lang="en-US" sz="2000" b="0" dirty="0" err="1">
                  <a:solidFill>
                    <a:srgbClr val="0000FF"/>
                  </a:solidFill>
                </a:rPr>
                <a:t>soap+xml</a:t>
              </a:r>
              <a:r>
                <a:rPr lang="en-US" sz="2000" b="0" dirty="0">
                  <a:solidFill>
                    <a:srgbClr val="0000FF"/>
                  </a:solidFill>
                </a:rPr>
                <a:t>; charset="utf-8"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0000FF"/>
                  </a:solidFill>
                </a:rPr>
                <a:t>Content-Length: </a:t>
              </a:r>
              <a:r>
                <a:rPr lang="en-US" sz="2000" b="0" dirty="0" err="1">
                  <a:solidFill>
                    <a:srgbClr val="0000FF"/>
                  </a:solidFill>
                </a:rPr>
                <a:t>nnnn</a:t>
              </a:r>
              <a:endParaRPr lang="en-US" sz="2000" b="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  <a:r>
                <a:rPr lang="en-US" sz="2000" b="0" dirty="0">
                  <a:solidFill>
                    <a:srgbClr val="0000FF"/>
                  </a:solidFill>
                </a:rPr>
                <a:t>85.00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abc:value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abc:GetStockQuoteResponse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soap:Body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  <a:p>
              <a:pPr>
                <a:defRPr/>
              </a:pP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&lt;/</a:t>
              </a:r>
              <a:r>
                <a:rPr lang="en-US" sz="2000" b="0" dirty="0" err="1">
                  <a:solidFill>
                    <a:schemeClr val="accent5">
                      <a:lumMod val="25000"/>
                    </a:schemeClr>
                  </a:solidFill>
                </a:rPr>
                <a:t>soap:Envelope</a:t>
              </a:r>
              <a:r>
                <a:rPr lang="en-US" sz="2000" b="0" dirty="0">
                  <a:solidFill>
                    <a:schemeClr val="accent5">
                      <a:lumMod val="25000"/>
                    </a:schemeClr>
                  </a:solidFill>
                </a:rPr>
                <a:t>&gt;</a:t>
              </a:r>
            </a:p>
          </p:txBody>
        </p: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 rot="5400000">
              <a:off x="1752997" y="4038997"/>
              <a:ext cx="563959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26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 of SOAP Over HTTP, </a:t>
            </a:r>
            <a:br>
              <a:rPr lang="en-US"/>
            </a:br>
            <a:r>
              <a:rPr lang="en-US" b="0"/>
              <a:t>without a return value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52600" y="1293813"/>
            <a:ext cx="45720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dirty="0"/>
              <a:t>HTTP Request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HEAD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http://www.ibm.com </a:t>
            </a:r>
            <a:r>
              <a:rPr lang="en-US" sz="2000" dirty="0"/>
              <a:t>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Accept: *;q=0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Content-Type: application/</a:t>
            </a:r>
            <a:r>
              <a:rPr lang="en-US" sz="2000" dirty="0" err="1">
                <a:solidFill>
                  <a:srgbClr val="0000FF"/>
                </a:solidFill>
              </a:rPr>
              <a:t>soap+xml</a:t>
            </a:r>
            <a:r>
              <a:rPr lang="en-US" sz="2000" dirty="0">
                <a:solidFill>
                  <a:srgbClr val="0000FF"/>
                </a:solidFill>
              </a:rPr>
              <a:t>; charset="utf-8"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Content-Length: </a:t>
            </a:r>
            <a:r>
              <a:rPr lang="en-US" sz="2000" dirty="0" err="1">
                <a:solidFill>
                  <a:srgbClr val="0000FF"/>
                </a:solidFill>
              </a:rPr>
              <a:t>nnnn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    &lt;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abc:SomeDataToInsert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cds:INSERT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soap:Body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</a:rPr>
              <a:t>soap:Envelope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&gt;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307EFE-6153-4F10-A1CA-BE5700FFFE4E}" type="slidenum">
              <a:rPr lang="en-US" b="0" smtClean="0">
                <a:solidFill>
                  <a:schemeClr val="tx2"/>
                </a:solidFill>
              </a:rPr>
              <a:pPr/>
              <a:t>56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3014" y="1370013"/>
            <a:ext cx="4192587" cy="5334000"/>
            <a:chOff x="4799012" y="1219200"/>
            <a:chExt cx="4192588" cy="5410200"/>
          </a:xfrm>
        </p:grpSpPr>
        <p:sp>
          <p:nvSpPr>
            <p:cNvPr id="34826" name="Content Placeholder 2"/>
            <p:cNvSpPr txBox="1">
              <a:spLocks/>
            </p:cNvSpPr>
            <p:nvPr/>
          </p:nvSpPr>
          <p:spPr bwMode="auto">
            <a:xfrm>
              <a:off x="4953000" y="1219200"/>
              <a:ext cx="40386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 i="1"/>
                <a:t>HTTP Response</a:t>
              </a:r>
              <a:endParaRPr lang="en-US" sz="2000" b="0"/>
            </a:p>
            <a:p>
              <a:r>
                <a:rPr lang="en-US" sz="2000" b="0"/>
                <a:t>HTTP/1.1 </a:t>
              </a:r>
              <a:r>
                <a:rPr lang="en-US" sz="2000" b="0">
                  <a:solidFill>
                    <a:srgbClr val="00B050"/>
                  </a:solidFill>
                </a:rPr>
                <a:t>204</a:t>
              </a:r>
              <a:r>
                <a:rPr lang="en-US" sz="2000" b="0"/>
                <a:t> No Content</a:t>
              </a:r>
              <a:endParaRPr lang="en-US" sz="2000" b="0">
                <a:solidFill>
                  <a:srgbClr val="0000FF"/>
                </a:solidFill>
              </a:endParaRPr>
            </a:p>
          </p:txBody>
        </p:sp>
        <p:cxnSp>
          <p:nvCxnSpPr>
            <p:cNvPr id="34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2133203" y="3885803"/>
              <a:ext cx="533320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ular Callout 9"/>
          <p:cNvSpPr/>
          <p:nvPr/>
        </p:nvSpPr>
        <p:spPr bwMode="auto">
          <a:xfrm>
            <a:off x="6630988" y="2133600"/>
            <a:ext cx="3884612" cy="457200"/>
          </a:xfrm>
          <a:prstGeom prst="wedgeRectCallout">
            <a:avLst>
              <a:gd name="adj1" fmla="val -119712"/>
              <a:gd name="adj2" fmla="val -10321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</a:rPr>
              <a:t>Why not to use PUT/</a:t>
            </a:r>
            <a:r>
              <a:rPr lang="en-US" sz="2000" dirty="0" err="1">
                <a:solidFill>
                  <a:srgbClr val="00B050"/>
                </a:solidFill>
              </a:rPr>
              <a:t>DataService</a:t>
            </a:r>
            <a:r>
              <a:rPr lang="en-US" sz="20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30988" y="25908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The detail of the operation (INSERT) is given in the SOAP message. It does not matter what HTTP method to use.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630988" y="3886200"/>
            <a:ext cx="3884612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Use HEAD can create a non-blocking (loosely coupled, asynchronous)  one-way communication.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630988" y="5181600"/>
            <a:ext cx="3884612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In RESTful service design, it removes the SOAP layer. In that case, PUT could be used in this case of INSERT data.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 to Ontology languages: Complex XML</a:t>
            </a:r>
            <a:br>
              <a:rPr lang="en-US" sz="4800" dirty="0"/>
            </a:br>
            <a:r>
              <a:rPr lang="en-US" sz="4800" dirty="0"/>
              <a:t>For machine learning and semantic Web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9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642DF-DB40-46E0-803C-0B93FE45065F}" type="slidenum">
              <a:rPr lang="en-US" b="0" smtClean="0">
                <a:solidFill>
                  <a:schemeClr val="tx2"/>
                </a:solidFill>
              </a:rPr>
              <a:pPr/>
              <a:t>58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79834" y="152400"/>
            <a:ext cx="10111966" cy="623888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dirty="0"/>
              <a:t>XML Related Technologies (</a:t>
            </a:r>
            <a:r>
              <a:rPr lang="en-US" dirty="0">
                <a:solidFill>
                  <a:srgbClr val="C00000"/>
                </a:solidFill>
              </a:rPr>
              <a:t>RDF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OWL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6615114" y="5022243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6473826" y="3191856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6181725" y="4665055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5307014" y="3133119"/>
            <a:ext cx="1544637" cy="15271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5657850" y="3679219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6761163" y="2120293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6826251" y="2298093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5049045" y="2908488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4581525" y="1950431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4916489" y="4922231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4575175" y="2120293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6562726" y="5261956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11964" y="3536343"/>
            <a:ext cx="3508986" cy="1301750"/>
            <a:chOff x="5287963" y="3070225"/>
            <a:chExt cx="3508986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4208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Candara" panose="020E0502030303020204" pitchFamily="34" charset="0"/>
                </a:rPr>
                <a:t>XML Style and </a:t>
              </a:r>
            </a:p>
            <a:p>
              <a:pPr>
                <a:defRPr/>
              </a:pPr>
              <a:r>
                <a:rPr lang="en-US" sz="1600" dirty="0">
                  <a:latin typeface="Candara" panose="020E0502030303020204" pitchFamily="34" charset="0"/>
                </a:rPr>
                <a:t>Transformation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505200" y="1904394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Document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7163" y="2182206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Parser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XML Query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488" y="5430230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795464" y="3164868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ndara" panose="020E0502030303020204" pitchFamily="34" charset="0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SOAP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WSDL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UDDI/ebXML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RDF, OWL</a:t>
              </a:r>
            </a:p>
            <a:p>
              <a:pPr algn="ctr"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anose="020E0502030303020204" pitchFamily="34" charset="0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Candara" panose="020E0502030303020204" pitchFamily="34" charset="0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4572001" y="4984143"/>
            <a:ext cx="1293813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4829176" y="5152419"/>
            <a:ext cx="77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Atom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POX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  <a:cs typeface="Andalus" pitchFamily="2" charset="-78"/>
              </a:rPr>
              <a:t>RSS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24201" y="5385780"/>
            <a:ext cx="17827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Data Feed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5646739" y="2561619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5715000" y="1001105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Candara" panose="020E0502030303020204" pitchFamily="34" charset="0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5718175" y="1109056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1190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A48228-CF90-4CD3-A4BD-8863A26BCE15}" type="slidenum">
              <a:rPr lang="en-US" b="0" smtClean="0">
                <a:solidFill>
                  <a:schemeClr val="tx2"/>
                </a:solidFill>
              </a:rPr>
              <a:pPr/>
              <a:t>59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70780" y="44867"/>
            <a:ext cx="9892420" cy="8763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>Semantic Web (Web 3.0) and </a:t>
            </a:r>
            <a:r>
              <a:rPr lang="en-US" altLang="zh-CN" dirty="0" smtClean="0">
                <a:ea typeface="宋体" pitchFamily="2" charset="-122"/>
              </a:rPr>
              <a:t>Ontology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63" y="1028700"/>
            <a:ext cx="10601607" cy="5257800"/>
          </a:xfrm>
        </p:spPr>
        <p:txBody>
          <a:bodyPr/>
          <a:lstStyle/>
          <a:p>
            <a:r>
              <a:rPr lang="en-US" altLang="zh-CN" sz="2400" b="1" dirty="0">
                <a:ea typeface="宋体" pitchFamily="2" charset="-122"/>
              </a:rPr>
              <a:t>Semantic Web</a:t>
            </a:r>
            <a:r>
              <a:rPr lang="en-US" altLang="zh-CN" sz="2400" dirty="0">
                <a:ea typeface="宋体" pitchFamily="2" charset="-122"/>
              </a:rPr>
              <a:t> is a vision for the future of the Web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Information is given explicit meaning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It is possible for Web services to automatically process and integrate information available on the Web. </a:t>
            </a:r>
          </a:p>
          <a:p>
            <a:r>
              <a:rPr lang="en-US" altLang="zh-CN" sz="2400" b="1" dirty="0">
                <a:ea typeface="宋体" pitchFamily="2" charset="-122"/>
              </a:rPr>
              <a:t>Ontology</a:t>
            </a:r>
            <a:r>
              <a:rPr lang="en-US" altLang="zh-CN" sz="2400" dirty="0">
                <a:ea typeface="宋体" pitchFamily="2" charset="-122"/>
              </a:rPr>
              <a:t> is a method of implementing AI and semantic Web, which is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a conceptual model of a domain (ontological theory)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formal specification of a problem to be solved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machine-readability with computational semantics 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commonly understandable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unambiguous in terminology definition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Example: </a:t>
            </a:r>
            <a:r>
              <a:rPr lang="en-GB" altLang="zh-CN" dirty="0">
                <a:solidFill>
                  <a:srgbClr val="0000FF"/>
                </a:solidFill>
                <a:ea typeface="宋体" pitchFamily="2" charset="-122"/>
              </a:rPr>
              <a:t>automated interview system </a:t>
            </a:r>
          </a:p>
          <a:p>
            <a:r>
              <a:rPr lang="en-GB" altLang="zh-CN" sz="2400" b="1" dirty="0">
                <a:solidFill>
                  <a:srgbClr val="C00000"/>
                </a:solidFill>
                <a:ea typeface="宋体" pitchFamily="2" charset="-122"/>
              </a:rPr>
              <a:t>Ontology languages </a:t>
            </a:r>
            <a:r>
              <a:rPr lang="en-GB" altLang="zh-CN" sz="2400" dirty="0">
                <a:ea typeface="宋体" pitchFamily="2" charset="-122"/>
              </a:rPr>
              <a:t>are in XML – complex XML</a:t>
            </a:r>
          </a:p>
        </p:txBody>
      </p:sp>
    </p:spTree>
    <p:extLst>
      <p:ext uri="{BB962C8B-B14F-4D97-AF65-F5344CB8AC3E}">
        <p14:creationId xmlns:p14="http://schemas.microsoft.com/office/powerpoint/2010/main" val="324285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42384" y="232374"/>
            <a:ext cx="9849416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9900"/>
                </a:solidFill>
              </a:rPr>
              <a:t>o</a:t>
            </a:r>
            <a:r>
              <a:rPr lang="en-US" dirty="0"/>
              <a:t>g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Data Description Language?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XML and XML Schema?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62" y="1964602"/>
            <a:ext cx="10248523" cy="4436199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XML is </a:t>
            </a:r>
            <a:r>
              <a:rPr lang="en-US" dirty="0">
                <a:solidFill>
                  <a:srgbClr val="990000"/>
                </a:solidFill>
              </a:rPr>
              <a:t>universal and standard </a:t>
            </a:r>
            <a:r>
              <a:rPr lang="en-US" dirty="0"/>
              <a:t>for representing data on Web;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XML may be slow for Google’s amount of Data;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Think about the amount of information stored in Google directories – Any efficiency improvement will be significant;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A good design needs compromise / tradeoff between flexibility and efficiency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636" y="1195057"/>
            <a:ext cx="9482452" cy="148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What is the data description language used by Google?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43208" y="92868"/>
            <a:ext cx="10048592" cy="623888"/>
          </a:xfrm>
        </p:spPr>
        <p:txBody>
          <a:bodyPr>
            <a:normAutofit/>
          </a:bodyPr>
          <a:lstStyle/>
          <a:p>
            <a:r>
              <a:rPr lang="en-US" sz="2800" dirty="0"/>
              <a:t>Ontology Language for Knowledge Representation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23865" y="1023042"/>
            <a:ext cx="10339058" cy="527817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An</a:t>
            </a:r>
            <a:r>
              <a:rPr lang="en-US" altLang="zh-CN" sz="2400" b="1" dirty="0">
                <a:ea typeface="宋体" pitchFamily="2" charset="-122"/>
              </a:rPr>
              <a:t> ontology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language</a:t>
            </a:r>
            <a:r>
              <a:rPr lang="en-US" altLang="zh-CN" sz="2400" dirty="0">
                <a:ea typeface="宋体" pitchFamily="2" charset="-122"/>
              </a:rPr>
              <a:t> (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RDF, OWL</a:t>
            </a:r>
            <a:r>
              <a:rPr lang="en-US" altLang="zh-CN" sz="2400" dirty="0">
                <a:ea typeface="宋体" pitchFamily="2" charset="-122"/>
              </a:rPr>
              <a:t>) defines: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knowledge base,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vocabulary of terms (words)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meanings (semantics),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their interconnections (e.g., synonym and subset), and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rules of inference for machine learning</a:t>
            </a:r>
          </a:p>
          <a:p>
            <a:r>
              <a:rPr lang="en-US" altLang="zh-CN" sz="2400" dirty="0">
                <a:ea typeface="宋体" pitchFamily="2" charset="-122"/>
              </a:rPr>
              <a:t>XML-based ontology languages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elements to define vocabulary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attributes to mark up the meanings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XML structure for interconnections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 external services to execute rules represented in XML data</a:t>
            </a:r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F5CC1-74A3-49F1-9101-F15E9D7FE6E8}" type="slidenum">
              <a:rPr lang="en-US" b="0" smtClean="0">
                <a:solidFill>
                  <a:schemeClr val="tx2"/>
                </a:solidFill>
              </a:rPr>
              <a:pPr/>
              <a:t>60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66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Web Language Stack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A8964-BF93-4D0C-8BA2-77C1D3D67CB0}" type="slidenum">
              <a:rPr lang="en-US" b="0" smtClean="0">
                <a:solidFill>
                  <a:schemeClr val="tx2"/>
                </a:solidFill>
              </a:rPr>
              <a:pPr/>
              <a:t>61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0960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Unicode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528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URI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352800" y="4343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XML and XML Schema</a:t>
            </a:r>
          </a:p>
          <a:p>
            <a:pPr algn="ctr"/>
            <a:endParaRPr lang="en-US" sz="240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352800" y="3886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Languages: </a:t>
            </a:r>
            <a:r>
              <a:rPr lang="en-US" sz="2400">
                <a:solidFill>
                  <a:srgbClr val="C00000"/>
                </a:solidFill>
              </a:rPr>
              <a:t>RDF, RDFS, OWL</a:t>
            </a:r>
          </a:p>
          <a:p>
            <a:pPr algn="ctr"/>
            <a:endParaRPr lang="en-US" sz="240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34290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Ontology Vocabulary</a:t>
            </a:r>
          </a:p>
          <a:p>
            <a:pPr algn="ctr"/>
            <a:endParaRPr lang="en-US" sz="240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352800" y="29718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Ontology Instance / AI / Knowledge Base</a:t>
            </a:r>
          </a:p>
          <a:p>
            <a:pPr algn="ctr"/>
            <a:endParaRPr lang="en-US" sz="240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352800" y="2514600"/>
            <a:ext cx="2781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Reasoning/Proof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134100" y="2514600"/>
            <a:ext cx="27051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Data Access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352800" y="2057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Programmer’s interface</a:t>
            </a:r>
          </a:p>
          <a:p>
            <a:pPr algn="ctr"/>
            <a:endParaRPr lang="en-US" sz="2400" dirty="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352800" y="1600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Semantic Web / AI Human User interface</a:t>
            </a:r>
          </a:p>
          <a:p>
            <a:pPr algn="ctr"/>
            <a:endParaRPr lang="en-US" sz="2400" dirty="0"/>
          </a:p>
        </p:txBody>
      </p:sp>
      <p:sp>
        <p:nvSpPr>
          <p:cNvPr id="39950" name="Freeform 18"/>
          <p:cNvSpPr>
            <a:spLocks/>
          </p:cNvSpPr>
          <p:nvPr/>
        </p:nvSpPr>
        <p:spPr bwMode="auto">
          <a:xfrm>
            <a:off x="2416176" y="1600201"/>
            <a:ext cx="7337425" cy="4583113"/>
          </a:xfrm>
          <a:custGeom>
            <a:avLst/>
            <a:gdLst>
              <a:gd name="T0" fmla="*/ 894347 w 7336716"/>
              <a:gd name="T1" fmla="*/ 0 h 4582758"/>
              <a:gd name="T2" fmla="*/ 894347 w 7336716"/>
              <a:gd name="T3" fmla="*/ 3683973 h 4582758"/>
              <a:gd name="T4" fmla="*/ 6443628 w 7336716"/>
              <a:gd name="T5" fmla="*/ 3683973 h 4582758"/>
              <a:gd name="T6" fmla="*/ 6454392 w 7336716"/>
              <a:gd name="T7" fmla="*/ 0 h 4582758"/>
              <a:gd name="T8" fmla="*/ 7337996 w 7336716"/>
              <a:gd name="T9" fmla="*/ 0 h 4582758"/>
              <a:gd name="T10" fmla="*/ 7348764 w 7336716"/>
              <a:gd name="T11" fmla="*/ 4578046 h 4582758"/>
              <a:gd name="T12" fmla="*/ 0 w 7336716"/>
              <a:gd name="T13" fmla="*/ 4588806 h 4582758"/>
              <a:gd name="T14" fmla="*/ 10775 w 7336716"/>
              <a:gd name="T15" fmla="*/ 0 h 4582758"/>
              <a:gd name="T16" fmla="*/ 894347 w 7336716"/>
              <a:gd name="T17" fmla="*/ 0 h 4582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36716"/>
              <a:gd name="T28" fmla="*/ 0 h 4582758"/>
              <a:gd name="T29" fmla="*/ 7336716 w 7336716"/>
              <a:gd name="T30" fmla="*/ 4582758 h 45827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36716" h="4582758">
                <a:moveTo>
                  <a:pt x="892885" y="0"/>
                </a:moveTo>
                <a:lnTo>
                  <a:pt x="892885" y="3679116"/>
                </a:lnTo>
                <a:lnTo>
                  <a:pt x="6433073" y="3679116"/>
                </a:lnTo>
                <a:lnTo>
                  <a:pt x="6443831" y="0"/>
                </a:lnTo>
                <a:lnTo>
                  <a:pt x="7325958" y="0"/>
                </a:lnTo>
                <a:lnTo>
                  <a:pt x="7336716" y="4572000"/>
                </a:lnTo>
                <a:lnTo>
                  <a:pt x="0" y="4582758"/>
                </a:lnTo>
                <a:lnTo>
                  <a:pt x="10758" y="0"/>
                </a:lnTo>
                <a:lnTo>
                  <a:pt x="892885" y="0"/>
                </a:lnTo>
                <a:close/>
              </a:path>
            </a:pathLst>
          </a:cu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Box 19"/>
          <p:cNvSpPr txBox="1">
            <a:spLocks noChangeArrowheads="1"/>
          </p:cNvSpPr>
          <p:nvPr/>
        </p:nvSpPr>
        <p:spPr bwMode="auto">
          <a:xfrm>
            <a:off x="2672479" y="5624830"/>
            <a:ext cx="6824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 dirty="0"/>
              <a:t>Semantic Web and Machine Learning Development Environment</a:t>
            </a:r>
          </a:p>
        </p:txBody>
      </p:sp>
      <p:sp>
        <p:nvSpPr>
          <p:cNvPr id="39952" name="Left-Right Arrow 21"/>
          <p:cNvSpPr>
            <a:spLocks noChangeArrowheads="1"/>
          </p:cNvSpPr>
          <p:nvPr/>
        </p:nvSpPr>
        <p:spPr bwMode="auto">
          <a:xfrm>
            <a:off x="1879998" y="2133600"/>
            <a:ext cx="1524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eft-Right Arrow 22"/>
          <p:cNvSpPr>
            <a:spLocks noChangeArrowheads="1"/>
          </p:cNvSpPr>
          <p:nvPr/>
        </p:nvSpPr>
        <p:spPr bwMode="auto">
          <a:xfrm rot="-5400000">
            <a:off x="5791200" y="1309370"/>
            <a:ext cx="4572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952" grpId="0" animBg="1"/>
      <p:bldP spid="3995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7527" y="1023042"/>
            <a:ext cx="10779182" cy="5606358"/>
          </a:xfrm>
        </p:spPr>
        <p:txBody>
          <a:bodyPr/>
          <a:lstStyle/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XML and Web Data Representations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Feed: RSS 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Atom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JSON</a:t>
            </a:r>
          </a:p>
          <a:p>
            <a:pPr marL="463550" indent="-463550">
              <a:lnSpc>
                <a:spcPct val="150000"/>
              </a:lnSpc>
              <a:defRPr/>
            </a:pPr>
            <a:r>
              <a:rPr lang="en-US" dirty="0"/>
              <a:t>HTTP Methods and Services Using the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1F0D7B-3136-4201-9DF9-685B8AECE14B}" type="slidenum">
              <a:rPr lang="en-US" b="0" smtClean="0">
                <a:solidFill>
                  <a:schemeClr val="tx2"/>
                </a:solidFill>
              </a:rPr>
              <a:pPr/>
              <a:t>62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0" y="285750"/>
            <a:ext cx="7696200" cy="552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/>
              <a:t>G</a:t>
            </a:r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>
                <a:solidFill>
                  <a:srgbClr val="FF9900"/>
                </a:solidFill>
              </a:rPr>
              <a:t>o</a:t>
            </a:r>
            <a:r>
              <a:rPr lang="en-US" sz="3600" dirty="0"/>
              <a:t>g</a:t>
            </a:r>
            <a:r>
              <a:rPr lang="en-US" sz="3600" dirty="0">
                <a:solidFill>
                  <a:srgbClr val="008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Protocol Buffers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05347" y="1447800"/>
            <a:ext cx="10230415" cy="4953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Compared to XML and XML Schema, Protocol buffers: </a:t>
            </a:r>
          </a:p>
          <a:p>
            <a:pPr eaLnBrk="1" hangingPunct="1"/>
            <a:r>
              <a:rPr lang="en-US" dirty="0"/>
              <a:t>are simpler </a:t>
            </a:r>
          </a:p>
          <a:p>
            <a:pPr eaLnBrk="1" hangingPunct="1"/>
            <a:r>
              <a:rPr lang="en-US" dirty="0"/>
              <a:t>are 3 to 10 times smaller in presenting the same information </a:t>
            </a:r>
          </a:p>
          <a:p>
            <a:pPr eaLnBrk="1" hangingPunct="1"/>
            <a:r>
              <a:rPr lang="en-US" dirty="0"/>
              <a:t>are 20 to 100 times faster in processing</a:t>
            </a:r>
          </a:p>
          <a:p>
            <a:pPr eaLnBrk="1" hangingPunct="1"/>
            <a:r>
              <a:rPr lang="en-US" dirty="0"/>
              <a:t>are less ambiguous</a:t>
            </a:r>
          </a:p>
          <a:p>
            <a:pPr eaLnBrk="1" hangingPunct="1"/>
            <a:r>
              <a:rPr lang="en-US" dirty="0"/>
              <a:t>generate data structures that are similar to object-oriented classes and thus are easier to use programmatically</a:t>
            </a:r>
          </a:p>
          <a:p>
            <a:pPr eaLnBrk="1" hangingPunct="1"/>
            <a:r>
              <a:rPr lang="en-US" dirty="0">
                <a:solidFill>
                  <a:srgbClr val="000099"/>
                </a:solidFill>
              </a:rPr>
              <a:t>are less flexible/adaptable</a:t>
            </a:r>
          </a:p>
          <a:p>
            <a:pPr eaLnBrk="1" hangingPunct="1"/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95600" y="820739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http://code.google.com/apis/protocolbuffers/docs/overview.html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70229" y="159002"/>
            <a:ext cx="7696200" cy="5524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dirty="0"/>
              <a:t>G</a:t>
            </a:r>
            <a:r>
              <a:rPr lang="en-US" sz="4000" dirty="0">
                <a:solidFill>
                  <a:srgbClr val="FF0000"/>
                </a:solidFill>
              </a:rPr>
              <a:t>o</a:t>
            </a:r>
            <a:r>
              <a:rPr lang="en-US" sz="4000" dirty="0">
                <a:solidFill>
                  <a:srgbClr val="FF9900"/>
                </a:solidFill>
              </a:rPr>
              <a:t>o</a:t>
            </a:r>
            <a:r>
              <a:rPr lang="en-US" sz="4000" dirty="0"/>
              <a:t>g</a:t>
            </a:r>
            <a:r>
              <a:rPr lang="en-US" sz="4000" dirty="0">
                <a:solidFill>
                  <a:srgbClr val="008000"/>
                </a:solidFill>
              </a:rPr>
              <a:t>l</a:t>
            </a:r>
            <a:r>
              <a:rPr lang="en-US" sz="4000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FF"/>
                </a:solidFill>
              </a:rPr>
              <a:t>Protocol Buffers </a:t>
            </a:r>
            <a:r>
              <a:rPr lang="en-US" sz="4000" dirty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07406" y="902331"/>
            <a:ext cx="10348111" cy="557995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Person {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required string name = 1;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required int32 id = 2;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optional string email = 3;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WORK = 0;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HOME = 1;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MOBILE = 2;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message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required string number = 1;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optional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= 2 [default = WORK];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repeated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phone = 4;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8382000" cy="57150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Person&gt;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&lt;sequence&gt;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"Id" type="integer"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"Name"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"Email"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"Phone"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&lt;/sequence&gt;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"Phone" 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&lt;restriction base = "string" 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</a:t>
            </a:r>
            <a:r>
              <a:rPr lang="en-US" sz="1600" dirty="0"/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Work</a:t>
            </a:r>
            <a:r>
              <a:rPr lang="en-US" sz="1600" dirty="0"/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type=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"Home"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 "Mobile"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&lt;/restriction&gt;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 &gt;  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352801" y="230188"/>
            <a:ext cx="5657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A Similar Description in XML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4906</Words>
  <Application>Microsoft Office PowerPoint</Application>
  <PresentationFormat>Widescreen</PresentationFormat>
  <Paragraphs>897</Paragraphs>
  <Slides>62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맑은 고딕</vt:lpstr>
      <vt:lpstr>ＭＳ Ｐゴシック</vt:lpstr>
      <vt:lpstr>宋体</vt:lpstr>
      <vt:lpstr>宋体</vt:lpstr>
      <vt:lpstr>Andalus</vt:lpstr>
      <vt:lpstr>Arial</vt:lpstr>
      <vt:lpstr>Calibri</vt:lpstr>
      <vt:lpstr>Calibri Light</vt:lpstr>
      <vt:lpstr>Candara</vt:lpstr>
      <vt:lpstr>Consolas</vt:lpstr>
      <vt:lpstr>Courier New</vt:lpstr>
      <vt:lpstr>Google Sans</vt:lpstr>
      <vt:lpstr>Symbol</vt:lpstr>
      <vt:lpstr>Tahoma</vt:lpstr>
      <vt:lpstr>Times New Roman</vt:lpstr>
      <vt:lpstr>Wingdings</vt:lpstr>
      <vt:lpstr>Office Theme</vt:lpstr>
      <vt:lpstr>Other Web Data and Standards</vt:lpstr>
      <vt:lpstr>Outline</vt:lpstr>
      <vt:lpstr>Google Protocol Buffers and Big Table</vt:lpstr>
      <vt:lpstr>PowerPoint Presentation</vt:lpstr>
      <vt:lpstr>How can Google be so fast?</vt:lpstr>
      <vt:lpstr>Google Data Description Language?  XML and XML Schema?</vt:lpstr>
      <vt:lpstr>Google Protocol Buffers</vt:lpstr>
      <vt:lpstr>Google Protocol Buffers Example</vt:lpstr>
      <vt:lpstr>PowerPoint Presentation</vt:lpstr>
      <vt:lpstr>Using Protocol Buffer for Service Development: gRPC</vt:lpstr>
      <vt:lpstr>Google BigTable</vt:lpstr>
      <vt:lpstr>B Tree and B+ Tree</vt:lpstr>
      <vt:lpstr>B+ Tree-Based BigTable (Key-Value Store)</vt:lpstr>
      <vt:lpstr>Distributed Software Development through Data Standards</vt:lpstr>
      <vt:lpstr>How Do You Do Conversion?</vt:lpstr>
      <vt:lpstr>XML and Development</vt:lpstr>
      <vt:lpstr>Other Web Data Representations</vt:lpstr>
      <vt:lpstr>XML Related Technologies (Review)</vt:lpstr>
      <vt:lpstr>Feed: RSS, Atom, and JSON </vt:lpstr>
      <vt:lpstr>Why Other Data Formats?</vt:lpstr>
      <vt:lpstr>RSS: An XML-based Feed Data Structure</vt:lpstr>
      <vt:lpstr>RSS Schema, with a four-layer structure</vt:lpstr>
      <vt:lpstr>An Example of RSS Document</vt:lpstr>
      <vt:lpstr>An Example of RSS Document (contd.)</vt:lpstr>
      <vt:lpstr>An Example of RSS Document (contd.)</vt:lpstr>
      <vt:lpstr>Atom</vt:lpstr>
      <vt:lpstr>Atom Schema, with a three-layer structure</vt:lpstr>
      <vt:lpstr>Feeds Applications: ASU Feed</vt:lpstr>
      <vt:lpstr>Feeds Applications: New York Times</vt:lpstr>
      <vt:lpstr>What is a Mashup? https://en.wikipedia.org/wiki/Mashup_(web_application_hybrid)</vt:lpstr>
      <vt:lpstr>Mashup Ideas</vt:lpstr>
      <vt:lpstr>Widgets: A simpler Version of Mashups</vt:lpstr>
      <vt:lpstr>Mashup Applications: HousingMaps</vt:lpstr>
      <vt:lpstr>JSON (JavaScript Object Notation) </vt:lpstr>
      <vt:lpstr>JSON (JavaScript Object Notation) </vt:lpstr>
      <vt:lpstr>JSON Number and Object Format</vt:lpstr>
      <vt:lpstr>JSON Array</vt:lpstr>
      <vt:lpstr>XML vs. JSON</vt:lpstr>
      <vt:lpstr>Processing RSS, Atom, and JSON Data Example</vt:lpstr>
      <vt:lpstr>JSON Object Defined for IoT Communication Discussed in more detail in Text Chapter 9</vt:lpstr>
      <vt:lpstr>Where are RSS, Atom, and JSON used?</vt:lpstr>
      <vt:lpstr>Multiple Choice Check</vt:lpstr>
      <vt:lpstr>HTTP (Hypertext Transfer Protocol) Operations and SOAP over HTTP</vt:lpstr>
      <vt:lpstr>HTTP (Version 1.1)</vt:lpstr>
      <vt:lpstr>HTTP Methods</vt:lpstr>
      <vt:lpstr>HTTP Methods (contd.)</vt:lpstr>
      <vt:lpstr>HTTP Methods (contd.)</vt:lpstr>
      <vt:lpstr>HTTP Methods (contd.)</vt:lpstr>
      <vt:lpstr>HTTP Method Response Codes</vt:lpstr>
      <vt:lpstr>HTTP Methods vs. RESTful Services</vt:lpstr>
      <vt:lpstr>SOAP Over HTTP </vt:lpstr>
      <vt:lpstr>SOAP: Simple Object Access Protocol </vt:lpstr>
      <vt:lpstr>SOAP Example: Travel Itinerary</vt:lpstr>
      <vt:lpstr>SOAP Example: Travel Itinerary</vt:lpstr>
      <vt:lpstr>Example of SOAP Over HTTP with a return value</vt:lpstr>
      <vt:lpstr>Example of SOAP Over HTTP,  without a return value</vt:lpstr>
      <vt:lpstr>Intro to Ontology languages: Complex XML For machine learning and semantic Web</vt:lpstr>
      <vt:lpstr>XML Related Technologies (RDF and OWL)</vt:lpstr>
      <vt:lpstr>Semantic Web (Web 3.0) and Ontology</vt:lpstr>
      <vt:lpstr>Ontology Language for Knowledge Representation</vt:lpstr>
      <vt:lpstr>Semantic Web Language Stack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195</cp:revision>
  <cp:lastPrinted>2021-10-18T07:27:50Z</cp:lastPrinted>
  <dcterms:created xsi:type="dcterms:W3CDTF">2021-10-12T10:09:12Z</dcterms:created>
  <dcterms:modified xsi:type="dcterms:W3CDTF">2023-03-16T04:41:06Z</dcterms:modified>
</cp:coreProperties>
</file>