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56" r:id="rId2"/>
    <p:sldId id="748" r:id="rId3"/>
    <p:sldId id="756" r:id="rId4"/>
    <p:sldId id="757" r:id="rId5"/>
    <p:sldId id="758" r:id="rId6"/>
    <p:sldId id="759" r:id="rId7"/>
    <p:sldId id="760" r:id="rId8"/>
    <p:sldId id="761" r:id="rId9"/>
    <p:sldId id="762" r:id="rId10"/>
    <p:sldId id="763" r:id="rId11"/>
    <p:sldId id="764" r:id="rId12"/>
    <p:sldId id="765" r:id="rId13"/>
    <p:sldId id="766" r:id="rId14"/>
    <p:sldId id="767" r:id="rId15"/>
    <p:sldId id="768" r:id="rId16"/>
    <p:sldId id="769" r:id="rId17"/>
    <p:sldId id="770" r:id="rId18"/>
    <p:sldId id="771" r:id="rId19"/>
    <p:sldId id="772" r:id="rId20"/>
    <p:sldId id="773" r:id="rId21"/>
    <p:sldId id="774" r:id="rId22"/>
    <p:sldId id="775" r:id="rId23"/>
    <p:sldId id="776" r:id="rId24"/>
    <p:sldId id="750" r:id="rId25"/>
    <p:sldId id="751" r:id="rId26"/>
    <p:sldId id="749" r:id="rId27"/>
    <p:sldId id="752" r:id="rId28"/>
    <p:sldId id="753" r:id="rId29"/>
    <p:sldId id="754" r:id="rId30"/>
    <p:sldId id="755" r:id="rId31"/>
    <p:sldId id="777" r:id="rId32"/>
    <p:sldId id="778" r:id="rId33"/>
    <p:sldId id="779" r:id="rId34"/>
    <p:sldId id="780" r:id="rId35"/>
    <p:sldId id="781"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2E2"/>
    <a:srgbClr val="C0C0C0"/>
    <a:srgbClr val="8498BD"/>
    <a:srgbClr val="C2C2C2"/>
    <a:srgbClr val="514870"/>
    <a:srgbClr val="FFFFFF"/>
    <a:srgbClr val="FFFDFF"/>
    <a:srgbClr val="D2D0D2"/>
    <a:srgbClr val="D5D3D5"/>
    <a:srgbClr val="FDFBF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8" autoAdjust="0"/>
    <p:restoredTop sz="94884" autoAdjust="0"/>
  </p:normalViewPr>
  <p:slideViewPr>
    <p:cSldViewPr snapToGrid="0">
      <p:cViewPr varScale="1">
        <p:scale>
          <a:sx n="111" d="100"/>
          <a:sy n="111" d="100"/>
        </p:scale>
        <p:origin x="510"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59"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mdouh Alenezi" userId="aaa25a7cb57ba53e" providerId="LiveId" clId="{1C9E1182-6277-43A7-837D-71BBADE35AB7}"/>
    <pc:docChg chg="custSel modSld">
      <pc:chgData name="Mamdouh Alenezi" userId="aaa25a7cb57ba53e" providerId="LiveId" clId="{1C9E1182-6277-43A7-837D-71BBADE35AB7}" dt="2022-04-01T02:45:00.476" v="0" actId="313"/>
      <pc:docMkLst>
        <pc:docMk/>
      </pc:docMkLst>
      <pc:sldChg chg="modSp mod">
        <pc:chgData name="Mamdouh Alenezi" userId="aaa25a7cb57ba53e" providerId="LiveId" clId="{1C9E1182-6277-43A7-837D-71BBADE35AB7}" dt="2022-04-01T02:45:00.476" v="0" actId="313"/>
        <pc:sldMkLst>
          <pc:docMk/>
          <pc:sldMk cId="2924300342" sldId="495"/>
        </pc:sldMkLst>
        <pc:spChg chg="mod">
          <ac:chgData name="Mamdouh Alenezi" userId="aaa25a7cb57ba53e" providerId="LiveId" clId="{1C9E1182-6277-43A7-837D-71BBADE35AB7}" dt="2022-04-01T02:45:00.476" v="0" actId="313"/>
          <ac:spMkLst>
            <pc:docMk/>
            <pc:sldMk cId="2924300342" sldId="495"/>
            <ac:spMk id="2" creationId="{00000000-0000-0000-0000-000000000000}"/>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0F21155-2457-4AA9-B2A9-AEFAFC8D1C13}"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8200B3E7-D146-4D00-83AE-9D621AC30089}">
      <dgm:prSet phldrT="[Text]"/>
      <dgm:spPr/>
      <dgm:t>
        <a:bodyPr/>
        <a:lstStyle/>
        <a:p>
          <a:r>
            <a:rPr lang="en-US" dirty="0" smtClean="0">
              <a:latin typeface="Candara" panose="020E0502030303020204" pitchFamily="34" charset="0"/>
            </a:rPr>
            <a:t>Maximizing value for shareholders and founders</a:t>
          </a:r>
          <a:endParaRPr lang="en-US" dirty="0">
            <a:latin typeface="Candara" panose="020E0502030303020204" pitchFamily="34" charset="0"/>
          </a:endParaRPr>
        </a:p>
      </dgm:t>
    </dgm:pt>
    <dgm:pt modelId="{327A1D77-C40E-4758-A20C-F2F083682F4E}" type="parTrans" cxnId="{4067A302-43A3-4C67-8663-9CE94054C5C6}">
      <dgm:prSet/>
      <dgm:spPr/>
      <dgm:t>
        <a:bodyPr/>
        <a:lstStyle/>
        <a:p>
          <a:endParaRPr lang="en-US">
            <a:latin typeface="Candara" panose="020E0502030303020204" pitchFamily="34" charset="0"/>
          </a:endParaRPr>
        </a:p>
      </dgm:t>
    </dgm:pt>
    <dgm:pt modelId="{54D95B77-4F00-4A77-BFAA-E8173E4737F1}" type="sibTrans" cxnId="{4067A302-43A3-4C67-8663-9CE94054C5C6}">
      <dgm:prSet/>
      <dgm:spPr/>
      <dgm:t>
        <a:bodyPr/>
        <a:lstStyle/>
        <a:p>
          <a:endParaRPr lang="en-US">
            <a:latin typeface="Candara" panose="020E0502030303020204" pitchFamily="34" charset="0"/>
          </a:endParaRPr>
        </a:p>
      </dgm:t>
    </dgm:pt>
    <dgm:pt modelId="{467B7099-4AAC-4802-A979-CB66F58BFB80}">
      <dgm:prSet/>
      <dgm:spPr/>
      <dgm:t>
        <a:bodyPr/>
        <a:lstStyle/>
        <a:p>
          <a:r>
            <a:rPr lang="en-US" smtClean="0">
              <a:latin typeface="Candara" panose="020E0502030303020204" pitchFamily="34" charset="0"/>
            </a:rPr>
            <a:t>Providing a clear roadmap</a:t>
          </a:r>
          <a:endParaRPr lang="en-US" dirty="0" smtClean="0">
            <a:latin typeface="Candara" panose="020E0502030303020204" pitchFamily="34" charset="0"/>
          </a:endParaRPr>
        </a:p>
      </dgm:t>
    </dgm:pt>
    <dgm:pt modelId="{0400C3D3-C39B-41E6-9AE4-008C3AF6BC64}" type="parTrans" cxnId="{998F6EC3-77D1-4441-B2D8-C414487AA5C1}">
      <dgm:prSet/>
      <dgm:spPr/>
      <dgm:t>
        <a:bodyPr/>
        <a:lstStyle/>
        <a:p>
          <a:endParaRPr lang="en-US">
            <a:latin typeface="Candara" panose="020E0502030303020204" pitchFamily="34" charset="0"/>
          </a:endParaRPr>
        </a:p>
      </dgm:t>
    </dgm:pt>
    <dgm:pt modelId="{32121124-7C21-4EF5-B362-E69E009AA2AB}" type="sibTrans" cxnId="{998F6EC3-77D1-4441-B2D8-C414487AA5C1}">
      <dgm:prSet/>
      <dgm:spPr/>
      <dgm:t>
        <a:bodyPr/>
        <a:lstStyle/>
        <a:p>
          <a:endParaRPr lang="en-US">
            <a:latin typeface="Candara" panose="020E0502030303020204" pitchFamily="34" charset="0"/>
          </a:endParaRPr>
        </a:p>
      </dgm:t>
    </dgm:pt>
    <dgm:pt modelId="{5E68CB75-1475-4326-A0B4-7FAF8BA45CC8}">
      <dgm:prSet/>
      <dgm:spPr/>
      <dgm:t>
        <a:bodyPr/>
        <a:lstStyle/>
        <a:p>
          <a:r>
            <a:rPr lang="en-US" smtClean="0">
              <a:latin typeface="Candara" panose="020E0502030303020204" pitchFamily="34" charset="0"/>
            </a:rPr>
            <a:t>Mitigating risks</a:t>
          </a:r>
          <a:endParaRPr lang="en-US" dirty="0" smtClean="0">
            <a:latin typeface="Candara" panose="020E0502030303020204" pitchFamily="34" charset="0"/>
          </a:endParaRPr>
        </a:p>
      </dgm:t>
    </dgm:pt>
    <dgm:pt modelId="{51414760-57D2-47F9-88F5-7C29E2E790D8}" type="parTrans" cxnId="{FDFA6D0E-329B-492A-883E-3EBE1F1FD15B}">
      <dgm:prSet/>
      <dgm:spPr/>
      <dgm:t>
        <a:bodyPr/>
        <a:lstStyle/>
        <a:p>
          <a:endParaRPr lang="en-US">
            <a:latin typeface="Candara" panose="020E0502030303020204" pitchFamily="34" charset="0"/>
          </a:endParaRPr>
        </a:p>
      </dgm:t>
    </dgm:pt>
    <dgm:pt modelId="{43025817-B81E-44A6-92FF-27A51173ED23}" type="sibTrans" cxnId="{FDFA6D0E-329B-492A-883E-3EBE1F1FD15B}">
      <dgm:prSet/>
      <dgm:spPr/>
      <dgm:t>
        <a:bodyPr/>
        <a:lstStyle/>
        <a:p>
          <a:endParaRPr lang="en-US">
            <a:latin typeface="Candara" panose="020E0502030303020204" pitchFamily="34" charset="0"/>
          </a:endParaRPr>
        </a:p>
      </dgm:t>
    </dgm:pt>
    <dgm:pt modelId="{B711C7D2-B1C7-4C47-BE82-BFC11E49EA22}">
      <dgm:prSet/>
      <dgm:spPr/>
      <dgm:t>
        <a:bodyPr/>
        <a:lstStyle/>
        <a:p>
          <a:r>
            <a:rPr lang="en-US" smtClean="0">
              <a:latin typeface="Candara" panose="020E0502030303020204" pitchFamily="34" charset="0"/>
            </a:rPr>
            <a:t>Attracting investors and strategic partners</a:t>
          </a:r>
          <a:endParaRPr lang="en-US" dirty="0" smtClean="0">
            <a:latin typeface="Candara" panose="020E0502030303020204" pitchFamily="34" charset="0"/>
          </a:endParaRPr>
        </a:p>
      </dgm:t>
    </dgm:pt>
    <dgm:pt modelId="{6EE91340-8B9A-4C55-9E26-0AA910BE183B}" type="parTrans" cxnId="{22378B25-2E16-4E54-B593-FA613474DFD9}">
      <dgm:prSet/>
      <dgm:spPr/>
      <dgm:t>
        <a:bodyPr/>
        <a:lstStyle/>
        <a:p>
          <a:endParaRPr lang="en-US">
            <a:latin typeface="Candara" panose="020E0502030303020204" pitchFamily="34" charset="0"/>
          </a:endParaRPr>
        </a:p>
      </dgm:t>
    </dgm:pt>
    <dgm:pt modelId="{9388E47E-A41F-4241-A831-AE2AA09E910D}" type="sibTrans" cxnId="{22378B25-2E16-4E54-B593-FA613474DFD9}">
      <dgm:prSet/>
      <dgm:spPr/>
      <dgm:t>
        <a:bodyPr/>
        <a:lstStyle/>
        <a:p>
          <a:endParaRPr lang="en-US">
            <a:latin typeface="Candara" panose="020E0502030303020204" pitchFamily="34" charset="0"/>
          </a:endParaRPr>
        </a:p>
      </dgm:t>
    </dgm:pt>
    <dgm:pt modelId="{D6AA467A-F4D3-461B-908B-A56FBF1C20B0}">
      <dgm:prSet/>
      <dgm:spPr/>
      <dgm:t>
        <a:bodyPr/>
        <a:lstStyle/>
        <a:p>
          <a:r>
            <a:rPr lang="en-US" smtClean="0">
              <a:latin typeface="Candara" panose="020E0502030303020204" pitchFamily="34" charset="0"/>
            </a:rPr>
            <a:t>Facilitating succession planning</a:t>
          </a:r>
          <a:endParaRPr lang="en-US" dirty="0">
            <a:latin typeface="Candara" panose="020E0502030303020204" pitchFamily="34" charset="0"/>
          </a:endParaRPr>
        </a:p>
      </dgm:t>
    </dgm:pt>
    <dgm:pt modelId="{941124FE-2297-4F59-AF92-FA2A938C79DF}" type="parTrans" cxnId="{239CA958-95E2-431C-A0CE-D63A470F9319}">
      <dgm:prSet/>
      <dgm:spPr/>
      <dgm:t>
        <a:bodyPr/>
        <a:lstStyle/>
        <a:p>
          <a:endParaRPr lang="en-US">
            <a:latin typeface="Candara" panose="020E0502030303020204" pitchFamily="34" charset="0"/>
          </a:endParaRPr>
        </a:p>
      </dgm:t>
    </dgm:pt>
    <dgm:pt modelId="{E37C6FF1-ED3B-4820-97C6-6BE11435EC2C}" type="sibTrans" cxnId="{239CA958-95E2-431C-A0CE-D63A470F9319}">
      <dgm:prSet/>
      <dgm:spPr/>
      <dgm:t>
        <a:bodyPr/>
        <a:lstStyle/>
        <a:p>
          <a:endParaRPr lang="en-US">
            <a:latin typeface="Candara" panose="020E0502030303020204" pitchFamily="34" charset="0"/>
          </a:endParaRPr>
        </a:p>
      </dgm:t>
    </dgm:pt>
    <dgm:pt modelId="{7289E8A5-8625-400B-9F87-F531A88AB6DB}" type="pres">
      <dgm:prSet presAssocID="{F0F21155-2457-4AA9-B2A9-AEFAFC8D1C13}" presName="Name0" presStyleCnt="0">
        <dgm:presLayoutVars>
          <dgm:chMax val="7"/>
          <dgm:chPref val="7"/>
          <dgm:dir/>
        </dgm:presLayoutVars>
      </dgm:prSet>
      <dgm:spPr/>
      <dgm:t>
        <a:bodyPr/>
        <a:lstStyle/>
        <a:p>
          <a:endParaRPr lang="en-US"/>
        </a:p>
      </dgm:t>
    </dgm:pt>
    <dgm:pt modelId="{0624B792-5DAF-4A95-89DC-FC7139A4273D}" type="pres">
      <dgm:prSet presAssocID="{F0F21155-2457-4AA9-B2A9-AEFAFC8D1C13}" presName="Name1" presStyleCnt="0"/>
      <dgm:spPr/>
    </dgm:pt>
    <dgm:pt modelId="{F070BA12-FE1E-4BBB-A273-0ACF78F9F063}" type="pres">
      <dgm:prSet presAssocID="{F0F21155-2457-4AA9-B2A9-AEFAFC8D1C13}" presName="cycle" presStyleCnt="0"/>
      <dgm:spPr/>
    </dgm:pt>
    <dgm:pt modelId="{5D12A953-31E1-4D5B-8621-E784360AF5A6}" type="pres">
      <dgm:prSet presAssocID="{F0F21155-2457-4AA9-B2A9-AEFAFC8D1C13}" presName="srcNode" presStyleLbl="node1" presStyleIdx="0" presStyleCnt="5"/>
      <dgm:spPr/>
    </dgm:pt>
    <dgm:pt modelId="{391AB5BF-F936-43FD-A4BA-0E11A52D479B}" type="pres">
      <dgm:prSet presAssocID="{F0F21155-2457-4AA9-B2A9-AEFAFC8D1C13}" presName="conn" presStyleLbl="parChTrans1D2" presStyleIdx="0" presStyleCnt="1"/>
      <dgm:spPr/>
      <dgm:t>
        <a:bodyPr/>
        <a:lstStyle/>
        <a:p>
          <a:endParaRPr lang="en-US"/>
        </a:p>
      </dgm:t>
    </dgm:pt>
    <dgm:pt modelId="{A9B2A0B0-4476-46F0-B357-DADFFAB97084}" type="pres">
      <dgm:prSet presAssocID="{F0F21155-2457-4AA9-B2A9-AEFAFC8D1C13}" presName="extraNode" presStyleLbl="node1" presStyleIdx="0" presStyleCnt="5"/>
      <dgm:spPr/>
    </dgm:pt>
    <dgm:pt modelId="{09022650-2883-4FE8-A37F-98666DADB519}" type="pres">
      <dgm:prSet presAssocID="{F0F21155-2457-4AA9-B2A9-AEFAFC8D1C13}" presName="dstNode" presStyleLbl="node1" presStyleIdx="0" presStyleCnt="5"/>
      <dgm:spPr/>
    </dgm:pt>
    <dgm:pt modelId="{31BF967A-8F3C-4937-B785-74B2EDE7CB83}" type="pres">
      <dgm:prSet presAssocID="{8200B3E7-D146-4D00-83AE-9D621AC30089}" presName="text_1" presStyleLbl="node1" presStyleIdx="0" presStyleCnt="5">
        <dgm:presLayoutVars>
          <dgm:bulletEnabled val="1"/>
        </dgm:presLayoutVars>
      </dgm:prSet>
      <dgm:spPr/>
      <dgm:t>
        <a:bodyPr/>
        <a:lstStyle/>
        <a:p>
          <a:endParaRPr lang="en-US"/>
        </a:p>
      </dgm:t>
    </dgm:pt>
    <dgm:pt modelId="{2E153BC9-974D-46DE-AA91-647CAA5D0234}" type="pres">
      <dgm:prSet presAssocID="{8200B3E7-D146-4D00-83AE-9D621AC30089}" presName="accent_1" presStyleCnt="0"/>
      <dgm:spPr/>
    </dgm:pt>
    <dgm:pt modelId="{83E5BAAC-7F05-4B2B-9291-EFDD5968F6A6}" type="pres">
      <dgm:prSet presAssocID="{8200B3E7-D146-4D00-83AE-9D621AC30089}" presName="accentRepeatNode" presStyleLbl="solidFgAcc1" presStyleIdx="0" presStyleCnt="5"/>
      <dgm:spPr/>
    </dgm:pt>
    <dgm:pt modelId="{041D3907-838C-4A4B-8B7E-653CD3F3AECE}" type="pres">
      <dgm:prSet presAssocID="{467B7099-4AAC-4802-A979-CB66F58BFB80}" presName="text_2" presStyleLbl="node1" presStyleIdx="1" presStyleCnt="5">
        <dgm:presLayoutVars>
          <dgm:bulletEnabled val="1"/>
        </dgm:presLayoutVars>
      </dgm:prSet>
      <dgm:spPr/>
    </dgm:pt>
    <dgm:pt modelId="{BEA45CE7-36C2-4C05-A6C2-7CC8C573226A}" type="pres">
      <dgm:prSet presAssocID="{467B7099-4AAC-4802-A979-CB66F58BFB80}" presName="accent_2" presStyleCnt="0"/>
      <dgm:spPr/>
    </dgm:pt>
    <dgm:pt modelId="{3F58D7D8-00FA-41F2-9E29-8BC7F6D512F4}" type="pres">
      <dgm:prSet presAssocID="{467B7099-4AAC-4802-A979-CB66F58BFB80}" presName="accentRepeatNode" presStyleLbl="solidFgAcc1" presStyleIdx="1" presStyleCnt="5"/>
      <dgm:spPr/>
    </dgm:pt>
    <dgm:pt modelId="{79BE4DB0-7C09-4DB8-AA77-333C1C724FF2}" type="pres">
      <dgm:prSet presAssocID="{5E68CB75-1475-4326-A0B4-7FAF8BA45CC8}" presName="text_3" presStyleLbl="node1" presStyleIdx="2" presStyleCnt="5">
        <dgm:presLayoutVars>
          <dgm:bulletEnabled val="1"/>
        </dgm:presLayoutVars>
      </dgm:prSet>
      <dgm:spPr/>
    </dgm:pt>
    <dgm:pt modelId="{DC561783-AFF4-420B-A5F8-A494F0ADE5C3}" type="pres">
      <dgm:prSet presAssocID="{5E68CB75-1475-4326-A0B4-7FAF8BA45CC8}" presName="accent_3" presStyleCnt="0"/>
      <dgm:spPr/>
    </dgm:pt>
    <dgm:pt modelId="{4BEF37D0-037E-4391-8AA9-51EBB2E1ABC3}" type="pres">
      <dgm:prSet presAssocID="{5E68CB75-1475-4326-A0B4-7FAF8BA45CC8}" presName="accentRepeatNode" presStyleLbl="solidFgAcc1" presStyleIdx="2" presStyleCnt="5"/>
      <dgm:spPr/>
    </dgm:pt>
    <dgm:pt modelId="{6B466A23-B1B8-468F-9295-C9F413B97381}" type="pres">
      <dgm:prSet presAssocID="{B711C7D2-B1C7-4C47-BE82-BFC11E49EA22}" presName="text_4" presStyleLbl="node1" presStyleIdx="3" presStyleCnt="5">
        <dgm:presLayoutVars>
          <dgm:bulletEnabled val="1"/>
        </dgm:presLayoutVars>
      </dgm:prSet>
      <dgm:spPr/>
    </dgm:pt>
    <dgm:pt modelId="{4CE2500C-0AD2-4964-8FBD-2699772AF1C1}" type="pres">
      <dgm:prSet presAssocID="{B711C7D2-B1C7-4C47-BE82-BFC11E49EA22}" presName="accent_4" presStyleCnt="0"/>
      <dgm:spPr/>
    </dgm:pt>
    <dgm:pt modelId="{8715B18C-AA67-466D-9927-B0FA40617E80}" type="pres">
      <dgm:prSet presAssocID="{B711C7D2-B1C7-4C47-BE82-BFC11E49EA22}" presName="accentRepeatNode" presStyleLbl="solidFgAcc1" presStyleIdx="3" presStyleCnt="5"/>
      <dgm:spPr/>
    </dgm:pt>
    <dgm:pt modelId="{FFD5D1E5-66B6-4367-8922-32AA32A329D3}" type="pres">
      <dgm:prSet presAssocID="{D6AA467A-F4D3-461B-908B-A56FBF1C20B0}" presName="text_5" presStyleLbl="node1" presStyleIdx="4" presStyleCnt="5">
        <dgm:presLayoutVars>
          <dgm:bulletEnabled val="1"/>
        </dgm:presLayoutVars>
      </dgm:prSet>
      <dgm:spPr/>
    </dgm:pt>
    <dgm:pt modelId="{19D1F5E2-2E6C-43D4-AD74-1AA9D1603BF6}" type="pres">
      <dgm:prSet presAssocID="{D6AA467A-F4D3-461B-908B-A56FBF1C20B0}" presName="accent_5" presStyleCnt="0"/>
      <dgm:spPr/>
    </dgm:pt>
    <dgm:pt modelId="{FDC4F206-13F4-4A8D-826E-5E870A0C33F5}" type="pres">
      <dgm:prSet presAssocID="{D6AA467A-F4D3-461B-908B-A56FBF1C20B0}" presName="accentRepeatNode" presStyleLbl="solidFgAcc1" presStyleIdx="4" presStyleCnt="5"/>
      <dgm:spPr/>
    </dgm:pt>
  </dgm:ptLst>
  <dgm:cxnLst>
    <dgm:cxn modelId="{9D0E0054-2AF4-4766-BD6A-75DA351CF28E}" type="presOf" srcId="{54D95B77-4F00-4A77-BFAA-E8173E4737F1}" destId="{391AB5BF-F936-43FD-A4BA-0E11A52D479B}" srcOrd="0" destOrd="0" presId="urn:microsoft.com/office/officeart/2008/layout/VerticalCurvedList"/>
    <dgm:cxn modelId="{C2E37257-DAB5-4D3F-8C24-1D9535418C9A}" type="presOf" srcId="{B711C7D2-B1C7-4C47-BE82-BFC11E49EA22}" destId="{6B466A23-B1B8-468F-9295-C9F413B97381}" srcOrd="0" destOrd="0" presId="urn:microsoft.com/office/officeart/2008/layout/VerticalCurvedList"/>
    <dgm:cxn modelId="{4067A302-43A3-4C67-8663-9CE94054C5C6}" srcId="{F0F21155-2457-4AA9-B2A9-AEFAFC8D1C13}" destId="{8200B3E7-D146-4D00-83AE-9D621AC30089}" srcOrd="0" destOrd="0" parTransId="{327A1D77-C40E-4758-A20C-F2F083682F4E}" sibTransId="{54D95B77-4F00-4A77-BFAA-E8173E4737F1}"/>
    <dgm:cxn modelId="{998F6EC3-77D1-4441-B2D8-C414487AA5C1}" srcId="{F0F21155-2457-4AA9-B2A9-AEFAFC8D1C13}" destId="{467B7099-4AAC-4802-A979-CB66F58BFB80}" srcOrd="1" destOrd="0" parTransId="{0400C3D3-C39B-41E6-9AE4-008C3AF6BC64}" sibTransId="{32121124-7C21-4EF5-B362-E69E009AA2AB}"/>
    <dgm:cxn modelId="{FDFA6D0E-329B-492A-883E-3EBE1F1FD15B}" srcId="{F0F21155-2457-4AA9-B2A9-AEFAFC8D1C13}" destId="{5E68CB75-1475-4326-A0B4-7FAF8BA45CC8}" srcOrd="2" destOrd="0" parTransId="{51414760-57D2-47F9-88F5-7C29E2E790D8}" sibTransId="{43025817-B81E-44A6-92FF-27A51173ED23}"/>
    <dgm:cxn modelId="{63BBCE94-6C8C-4817-8424-953BEFC1422E}" type="presOf" srcId="{D6AA467A-F4D3-461B-908B-A56FBF1C20B0}" destId="{FFD5D1E5-66B6-4367-8922-32AA32A329D3}" srcOrd="0" destOrd="0" presId="urn:microsoft.com/office/officeart/2008/layout/VerticalCurvedList"/>
    <dgm:cxn modelId="{B3B5C3C7-D14C-44E0-9097-361C3BF70C2B}" type="presOf" srcId="{F0F21155-2457-4AA9-B2A9-AEFAFC8D1C13}" destId="{7289E8A5-8625-400B-9F87-F531A88AB6DB}" srcOrd="0" destOrd="0" presId="urn:microsoft.com/office/officeart/2008/layout/VerticalCurvedList"/>
    <dgm:cxn modelId="{239CA958-95E2-431C-A0CE-D63A470F9319}" srcId="{F0F21155-2457-4AA9-B2A9-AEFAFC8D1C13}" destId="{D6AA467A-F4D3-461B-908B-A56FBF1C20B0}" srcOrd="4" destOrd="0" parTransId="{941124FE-2297-4F59-AF92-FA2A938C79DF}" sibTransId="{E37C6FF1-ED3B-4820-97C6-6BE11435EC2C}"/>
    <dgm:cxn modelId="{36F09CD9-0EF0-4F87-A325-F63C78294ABC}" type="presOf" srcId="{8200B3E7-D146-4D00-83AE-9D621AC30089}" destId="{31BF967A-8F3C-4937-B785-74B2EDE7CB83}" srcOrd="0" destOrd="0" presId="urn:microsoft.com/office/officeart/2008/layout/VerticalCurvedList"/>
    <dgm:cxn modelId="{9F346219-BDDF-47D3-9847-C31E1A810257}" type="presOf" srcId="{467B7099-4AAC-4802-A979-CB66F58BFB80}" destId="{041D3907-838C-4A4B-8B7E-653CD3F3AECE}" srcOrd="0" destOrd="0" presId="urn:microsoft.com/office/officeart/2008/layout/VerticalCurvedList"/>
    <dgm:cxn modelId="{22378B25-2E16-4E54-B593-FA613474DFD9}" srcId="{F0F21155-2457-4AA9-B2A9-AEFAFC8D1C13}" destId="{B711C7D2-B1C7-4C47-BE82-BFC11E49EA22}" srcOrd="3" destOrd="0" parTransId="{6EE91340-8B9A-4C55-9E26-0AA910BE183B}" sibTransId="{9388E47E-A41F-4241-A831-AE2AA09E910D}"/>
    <dgm:cxn modelId="{7D187EB1-AFEB-4C31-9A07-5385D0242195}" type="presOf" srcId="{5E68CB75-1475-4326-A0B4-7FAF8BA45CC8}" destId="{79BE4DB0-7C09-4DB8-AA77-333C1C724FF2}" srcOrd="0" destOrd="0" presId="urn:microsoft.com/office/officeart/2008/layout/VerticalCurvedList"/>
    <dgm:cxn modelId="{84E0AF16-32A5-48C8-860D-F1B7035B5821}" type="presParOf" srcId="{7289E8A5-8625-400B-9F87-F531A88AB6DB}" destId="{0624B792-5DAF-4A95-89DC-FC7139A4273D}" srcOrd="0" destOrd="0" presId="urn:microsoft.com/office/officeart/2008/layout/VerticalCurvedList"/>
    <dgm:cxn modelId="{89CCC16C-4693-4992-93F7-25C8092F398A}" type="presParOf" srcId="{0624B792-5DAF-4A95-89DC-FC7139A4273D}" destId="{F070BA12-FE1E-4BBB-A273-0ACF78F9F063}" srcOrd="0" destOrd="0" presId="urn:microsoft.com/office/officeart/2008/layout/VerticalCurvedList"/>
    <dgm:cxn modelId="{5E718EAB-3809-459B-B65A-DAF2F686DBC0}" type="presParOf" srcId="{F070BA12-FE1E-4BBB-A273-0ACF78F9F063}" destId="{5D12A953-31E1-4D5B-8621-E784360AF5A6}" srcOrd="0" destOrd="0" presId="urn:microsoft.com/office/officeart/2008/layout/VerticalCurvedList"/>
    <dgm:cxn modelId="{B965033B-B5BA-484F-AED2-C464A9C0CB28}" type="presParOf" srcId="{F070BA12-FE1E-4BBB-A273-0ACF78F9F063}" destId="{391AB5BF-F936-43FD-A4BA-0E11A52D479B}" srcOrd="1" destOrd="0" presId="urn:microsoft.com/office/officeart/2008/layout/VerticalCurvedList"/>
    <dgm:cxn modelId="{7ED25844-CCF2-4760-AA2A-DE2B7B79984A}" type="presParOf" srcId="{F070BA12-FE1E-4BBB-A273-0ACF78F9F063}" destId="{A9B2A0B0-4476-46F0-B357-DADFFAB97084}" srcOrd="2" destOrd="0" presId="urn:microsoft.com/office/officeart/2008/layout/VerticalCurvedList"/>
    <dgm:cxn modelId="{F2007A59-8C2B-4C79-8F68-7ED24A8F47DC}" type="presParOf" srcId="{F070BA12-FE1E-4BBB-A273-0ACF78F9F063}" destId="{09022650-2883-4FE8-A37F-98666DADB519}" srcOrd="3" destOrd="0" presId="urn:microsoft.com/office/officeart/2008/layout/VerticalCurvedList"/>
    <dgm:cxn modelId="{6F8EF3EA-60D7-41DB-B352-CC92E5657F80}" type="presParOf" srcId="{0624B792-5DAF-4A95-89DC-FC7139A4273D}" destId="{31BF967A-8F3C-4937-B785-74B2EDE7CB83}" srcOrd="1" destOrd="0" presId="urn:microsoft.com/office/officeart/2008/layout/VerticalCurvedList"/>
    <dgm:cxn modelId="{02DEC464-0238-4263-BA18-725A54C08752}" type="presParOf" srcId="{0624B792-5DAF-4A95-89DC-FC7139A4273D}" destId="{2E153BC9-974D-46DE-AA91-647CAA5D0234}" srcOrd="2" destOrd="0" presId="urn:microsoft.com/office/officeart/2008/layout/VerticalCurvedList"/>
    <dgm:cxn modelId="{B1A81D60-C9DA-4C3D-B16C-D8545D3A4E7C}" type="presParOf" srcId="{2E153BC9-974D-46DE-AA91-647CAA5D0234}" destId="{83E5BAAC-7F05-4B2B-9291-EFDD5968F6A6}" srcOrd="0" destOrd="0" presId="urn:microsoft.com/office/officeart/2008/layout/VerticalCurvedList"/>
    <dgm:cxn modelId="{5926F2A0-45FC-4F61-89E6-450CA27C2E16}" type="presParOf" srcId="{0624B792-5DAF-4A95-89DC-FC7139A4273D}" destId="{041D3907-838C-4A4B-8B7E-653CD3F3AECE}" srcOrd="3" destOrd="0" presId="urn:microsoft.com/office/officeart/2008/layout/VerticalCurvedList"/>
    <dgm:cxn modelId="{29B64892-B587-4934-BA2F-89097AF57CE6}" type="presParOf" srcId="{0624B792-5DAF-4A95-89DC-FC7139A4273D}" destId="{BEA45CE7-36C2-4C05-A6C2-7CC8C573226A}" srcOrd="4" destOrd="0" presId="urn:microsoft.com/office/officeart/2008/layout/VerticalCurvedList"/>
    <dgm:cxn modelId="{E438424A-3FAB-4D4F-A225-4858D423889B}" type="presParOf" srcId="{BEA45CE7-36C2-4C05-A6C2-7CC8C573226A}" destId="{3F58D7D8-00FA-41F2-9E29-8BC7F6D512F4}" srcOrd="0" destOrd="0" presId="urn:microsoft.com/office/officeart/2008/layout/VerticalCurvedList"/>
    <dgm:cxn modelId="{F5512BDB-A91D-4553-8812-55EF6C501BAB}" type="presParOf" srcId="{0624B792-5DAF-4A95-89DC-FC7139A4273D}" destId="{79BE4DB0-7C09-4DB8-AA77-333C1C724FF2}" srcOrd="5" destOrd="0" presId="urn:microsoft.com/office/officeart/2008/layout/VerticalCurvedList"/>
    <dgm:cxn modelId="{C04F3C08-8B97-4793-A69E-0692814FBA1A}" type="presParOf" srcId="{0624B792-5DAF-4A95-89DC-FC7139A4273D}" destId="{DC561783-AFF4-420B-A5F8-A494F0ADE5C3}" srcOrd="6" destOrd="0" presId="urn:microsoft.com/office/officeart/2008/layout/VerticalCurvedList"/>
    <dgm:cxn modelId="{59BA37EB-2256-433A-A279-FFEA8C4C0665}" type="presParOf" srcId="{DC561783-AFF4-420B-A5F8-A494F0ADE5C3}" destId="{4BEF37D0-037E-4391-8AA9-51EBB2E1ABC3}" srcOrd="0" destOrd="0" presId="urn:microsoft.com/office/officeart/2008/layout/VerticalCurvedList"/>
    <dgm:cxn modelId="{222C52AA-9E50-478B-B78F-6BFA9DA1C052}" type="presParOf" srcId="{0624B792-5DAF-4A95-89DC-FC7139A4273D}" destId="{6B466A23-B1B8-468F-9295-C9F413B97381}" srcOrd="7" destOrd="0" presId="urn:microsoft.com/office/officeart/2008/layout/VerticalCurvedList"/>
    <dgm:cxn modelId="{B1F40ECA-C524-4D7B-9E3B-1682772572BD}" type="presParOf" srcId="{0624B792-5DAF-4A95-89DC-FC7139A4273D}" destId="{4CE2500C-0AD2-4964-8FBD-2699772AF1C1}" srcOrd="8" destOrd="0" presId="urn:microsoft.com/office/officeart/2008/layout/VerticalCurvedList"/>
    <dgm:cxn modelId="{30146553-3318-419F-AA1B-C60043B4288E}" type="presParOf" srcId="{4CE2500C-0AD2-4964-8FBD-2699772AF1C1}" destId="{8715B18C-AA67-466D-9927-B0FA40617E80}" srcOrd="0" destOrd="0" presId="urn:microsoft.com/office/officeart/2008/layout/VerticalCurvedList"/>
    <dgm:cxn modelId="{3AE97D36-896F-4779-A377-CA1378CE7B69}" type="presParOf" srcId="{0624B792-5DAF-4A95-89DC-FC7139A4273D}" destId="{FFD5D1E5-66B6-4367-8922-32AA32A329D3}" srcOrd="9" destOrd="0" presId="urn:microsoft.com/office/officeart/2008/layout/VerticalCurvedList"/>
    <dgm:cxn modelId="{91350DE1-CC33-497F-BBCD-6526E7EA3CAF}" type="presParOf" srcId="{0624B792-5DAF-4A95-89DC-FC7139A4273D}" destId="{19D1F5E2-2E6C-43D4-AD74-1AA9D1603BF6}" srcOrd="10" destOrd="0" presId="urn:microsoft.com/office/officeart/2008/layout/VerticalCurvedList"/>
    <dgm:cxn modelId="{55E5D937-09EF-455F-A5AC-C380D66ADF95}" type="presParOf" srcId="{19D1F5E2-2E6C-43D4-AD74-1AA9D1603BF6}" destId="{FDC4F206-13F4-4A8D-826E-5E870A0C33F5}"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1AB5BF-F936-43FD-A4BA-0E11A52D479B}">
      <dsp:nvSpPr>
        <dsp:cNvPr id="0" name=""/>
        <dsp:cNvSpPr/>
      </dsp:nvSpPr>
      <dsp:spPr>
        <a:xfrm>
          <a:off x="-6126981" y="-937410"/>
          <a:ext cx="7293488" cy="7293488"/>
        </a:xfrm>
        <a:prstGeom prst="blockArc">
          <a:avLst>
            <a:gd name="adj1" fmla="val 18900000"/>
            <a:gd name="adj2" fmla="val 2700000"/>
            <a:gd name="adj3" fmla="val 296"/>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1BF967A-8F3C-4937-B785-74B2EDE7CB83}">
      <dsp:nvSpPr>
        <dsp:cNvPr id="0" name=""/>
        <dsp:cNvSpPr/>
      </dsp:nvSpPr>
      <dsp:spPr>
        <a:xfrm>
          <a:off x="509717" y="338558"/>
          <a:ext cx="8708184" cy="67755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7805" tIns="78740" rIns="78740" bIns="78740" numCol="1" spcCol="1270" anchor="ctr" anchorCtr="0">
          <a:noAutofit/>
        </a:bodyPr>
        <a:lstStyle/>
        <a:p>
          <a:pPr lvl="0" algn="l" defTabSz="1377950">
            <a:lnSpc>
              <a:spcPct val="90000"/>
            </a:lnSpc>
            <a:spcBef>
              <a:spcPct val="0"/>
            </a:spcBef>
            <a:spcAft>
              <a:spcPct val="35000"/>
            </a:spcAft>
          </a:pPr>
          <a:r>
            <a:rPr lang="en-US" sz="3100" kern="1200" dirty="0" smtClean="0">
              <a:latin typeface="Candara" panose="020E0502030303020204" pitchFamily="34" charset="0"/>
            </a:rPr>
            <a:t>Maximizing value for shareholders and founders</a:t>
          </a:r>
          <a:endParaRPr lang="en-US" sz="3100" kern="1200" dirty="0">
            <a:latin typeface="Candara" panose="020E0502030303020204" pitchFamily="34" charset="0"/>
          </a:endParaRPr>
        </a:p>
      </dsp:txBody>
      <dsp:txXfrm>
        <a:off x="509717" y="338558"/>
        <a:ext cx="8708184" cy="677550"/>
      </dsp:txXfrm>
    </dsp:sp>
    <dsp:sp modelId="{83E5BAAC-7F05-4B2B-9291-EFDD5968F6A6}">
      <dsp:nvSpPr>
        <dsp:cNvPr id="0" name=""/>
        <dsp:cNvSpPr/>
      </dsp:nvSpPr>
      <dsp:spPr>
        <a:xfrm>
          <a:off x="86248" y="253864"/>
          <a:ext cx="846937" cy="846937"/>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41D3907-838C-4A4B-8B7E-653CD3F3AECE}">
      <dsp:nvSpPr>
        <dsp:cNvPr id="0" name=""/>
        <dsp:cNvSpPr/>
      </dsp:nvSpPr>
      <dsp:spPr>
        <a:xfrm>
          <a:off x="995230" y="1354558"/>
          <a:ext cx="8222671" cy="67755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7805" tIns="78740" rIns="78740" bIns="78740" numCol="1" spcCol="1270" anchor="ctr" anchorCtr="0">
          <a:noAutofit/>
        </a:bodyPr>
        <a:lstStyle/>
        <a:p>
          <a:pPr lvl="0" algn="l" defTabSz="1377950">
            <a:lnSpc>
              <a:spcPct val="90000"/>
            </a:lnSpc>
            <a:spcBef>
              <a:spcPct val="0"/>
            </a:spcBef>
            <a:spcAft>
              <a:spcPct val="35000"/>
            </a:spcAft>
          </a:pPr>
          <a:r>
            <a:rPr lang="en-US" sz="3100" kern="1200" smtClean="0">
              <a:latin typeface="Candara" panose="020E0502030303020204" pitchFamily="34" charset="0"/>
            </a:rPr>
            <a:t>Providing a clear roadmap</a:t>
          </a:r>
          <a:endParaRPr lang="en-US" sz="3100" kern="1200" dirty="0" smtClean="0">
            <a:latin typeface="Candara" panose="020E0502030303020204" pitchFamily="34" charset="0"/>
          </a:endParaRPr>
        </a:p>
      </dsp:txBody>
      <dsp:txXfrm>
        <a:off x="995230" y="1354558"/>
        <a:ext cx="8222671" cy="677550"/>
      </dsp:txXfrm>
    </dsp:sp>
    <dsp:sp modelId="{3F58D7D8-00FA-41F2-9E29-8BC7F6D512F4}">
      <dsp:nvSpPr>
        <dsp:cNvPr id="0" name=""/>
        <dsp:cNvSpPr/>
      </dsp:nvSpPr>
      <dsp:spPr>
        <a:xfrm>
          <a:off x="571761" y="1269864"/>
          <a:ext cx="846937" cy="846937"/>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9BE4DB0-7C09-4DB8-AA77-333C1C724FF2}">
      <dsp:nvSpPr>
        <dsp:cNvPr id="0" name=""/>
        <dsp:cNvSpPr/>
      </dsp:nvSpPr>
      <dsp:spPr>
        <a:xfrm>
          <a:off x="1144243" y="2370558"/>
          <a:ext cx="8073658" cy="67755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7805" tIns="78740" rIns="78740" bIns="78740" numCol="1" spcCol="1270" anchor="ctr" anchorCtr="0">
          <a:noAutofit/>
        </a:bodyPr>
        <a:lstStyle/>
        <a:p>
          <a:pPr lvl="0" algn="l" defTabSz="1377950">
            <a:lnSpc>
              <a:spcPct val="90000"/>
            </a:lnSpc>
            <a:spcBef>
              <a:spcPct val="0"/>
            </a:spcBef>
            <a:spcAft>
              <a:spcPct val="35000"/>
            </a:spcAft>
          </a:pPr>
          <a:r>
            <a:rPr lang="en-US" sz="3100" kern="1200" smtClean="0">
              <a:latin typeface="Candara" panose="020E0502030303020204" pitchFamily="34" charset="0"/>
            </a:rPr>
            <a:t>Mitigating risks</a:t>
          </a:r>
          <a:endParaRPr lang="en-US" sz="3100" kern="1200" dirty="0" smtClean="0">
            <a:latin typeface="Candara" panose="020E0502030303020204" pitchFamily="34" charset="0"/>
          </a:endParaRPr>
        </a:p>
      </dsp:txBody>
      <dsp:txXfrm>
        <a:off x="1144243" y="2370558"/>
        <a:ext cx="8073658" cy="677550"/>
      </dsp:txXfrm>
    </dsp:sp>
    <dsp:sp modelId="{4BEF37D0-037E-4391-8AA9-51EBB2E1ABC3}">
      <dsp:nvSpPr>
        <dsp:cNvPr id="0" name=""/>
        <dsp:cNvSpPr/>
      </dsp:nvSpPr>
      <dsp:spPr>
        <a:xfrm>
          <a:off x="720774" y="2285864"/>
          <a:ext cx="846937" cy="846937"/>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B466A23-B1B8-468F-9295-C9F413B97381}">
      <dsp:nvSpPr>
        <dsp:cNvPr id="0" name=""/>
        <dsp:cNvSpPr/>
      </dsp:nvSpPr>
      <dsp:spPr>
        <a:xfrm>
          <a:off x="995230" y="3386558"/>
          <a:ext cx="8222671" cy="67755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7805" tIns="78740" rIns="78740" bIns="78740" numCol="1" spcCol="1270" anchor="ctr" anchorCtr="0">
          <a:noAutofit/>
        </a:bodyPr>
        <a:lstStyle/>
        <a:p>
          <a:pPr lvl="0" algn="l" defTabSz="1377950">
            <a:lnSpc>
              <a:spcPct val="90000"/>
            </a:lnSpc>
            <a:spcBef>
              <a:spcPct val="0"/>
            </a:spcBef>
            <a:spcAft>
              <a:spcPct val="35000"/>
            </a:spcAft>
          </a:pPr>
          <a:r>
            <a:rPr lang="en-US" sz="3100" kern="1200" smtClean="0">
              <a:latin typeface="Candara" panose="020E0502030303020204" pitchFamily="34" charset="0"/>
            </a:rPr>
            <a:t>Attracting investors and strategic partners</a:t>
          </a:r>
          <a:endParaRPr lang="en-US" sz="3100" kern="1200" dirty="0" smtClean="0">
            <a:latin typeface="Candara" panose="020E0502030303020204" pitchFamily="34" charset="0"/>
          </a:endParaRPr>
        </a:p>
      </dsp:txBody>
      <dsp:txXfrm>
        <a:off x="995230" y="3386558"/>
        <a:ext cx="8222671" cy="677550"/>
      </dsp:txXfrm>
    </dsp:sp>
    <dsp:sp modelId="{8715B18C-AA67-466D-9927-B0FA40617E80}">
      <dsp:nvSpPr>
        <dsp:cNvPr id="0" name=""/>
        <dsp:cNvSpPr/>
      </dsp:nvSpPr>
      <dsp:spPr>
        <a:xfrm>
          <a:off x="571761" y="3301864"/>
          <a:ext cx="846937" cy="846937"/>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FD5D1E5-66B6-4367-8922-32AA32A329D3}">
      <dsp:nvSpPr>
        <dsp:cNvPr id="0" name=""/>
        <dsp:cNvSpPr/>
      </dsp:nvSpPr>
      <dsp:spPr>
        <a:xfrm>
          <a:off x="509717" y="4402558"/>
          <a:ext cx="8708184" cy="67755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7805" tIns="78740" rIns="78740" bIns="78740" numCol="1" spcCol="1270" anchor="ctr" anchorCtr="0">
          <a:noAutofit/>
        </a:bodyPr>
        <a:lstStyle/>
        <a:p>
          <a:pPr lvl="0" algn="l" defTabSz="1377950">
            <a:lnSpc>
              <a:spcPct val="90000"/>
            </a:lnSpc>
            <a:spcBef>
              <a:spcPct val="0"/>
            </a:spcBef>
            <a:spcAft>
              <a:spcPct val="35000"/>
            </a:spcAft>
          </a:pPr>
          <a:r>
            <a:rPr lang="en-US" sz="3100" kern="1200" smtClean="0">
              <a:latin typeface="Candara" panose="020E0502030303020204" pitchFamily="34" charset="0"/>
            </a:rPr>
            <a:t>Facilitating succession planning</a:t>
          </a:r>
          <a:endParaRPr lang="en-US" sz="3100" kern="1200" dirty="0">
            <a:latin typeface="Candara" panose="020E0502030303020204" pitchFamily="34" charset="0"/>
          </a:endParaRPr>
        </a:p>
      </dsp:txBody>
      <dsp:txXfrm>
        <a:off x="509717" y="4402558"/>
        <a:ext cx="8708184" cy="677550"/>
      </dsp:txXfrm>
    </dsp:sp>
    <dsp:sp modelId="{FDC4F206-13F4-4A8D-826E-5E870A0C33F5}">
      <dsp:nvSpPr>
        <dsp:cNvPr id="0" name=""/>
        <dsp:cNvSpPr/>
      </dsp:nvSpPr>
      <dsp:spPr>
        <a:xfrm>
          <a:off x="86248" y="4317864"/>
          <a:ext cx="846937" cy="846937"/>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DA9887-9249-49FD-809A-BACB264048C3}" type="datetimeFigureOut">
              <a:rPr lang="en-US" smtClean="0"/>
              <a:t>11/15/2023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F07A4B-4191-4CEB-845D-77B454B7E5DE}" type="slidenum">
              <a:rPr lang="en-US" smtClean="0"/>
              <a:t>‹#›</a:t>
            </a:fld>
            <a:endParaRPr lang="en-US"/>
          </a:p>
        </p:txBody>
      </p:sp>
    </p:spTree>
    <p:extLst>
      <p:ext uri="{BB962C8B-B14F-4D97-AF65-F5344CB8AC3E}">
        <p14:creationId xmlns:p14="http://schemas.microsoft.com/office/powerpoint/2010/main" val="12557064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5400">
                <a:latin typeface="Candara" panose="020E0502030303020204" pitchFamily="34" charset="0"/>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atin typeface="Candara" panose="020E0502030303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F213E56-3C1A-435A-851B-5B1F221C2038}" type="datetime1">
              <a:rPr lang="en-US" smtClean="0"/>
              <a:t>11/15/2023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pic>
        <p:nvPicPr>
          <p:cNvPr id="7"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8850350" y="302370"/>
            <a:ext cx="2600325" cy="90909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CCIS College"/>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52786" y="480691"/>
            <a:ext cx="2095500" cy="552451"/>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Software Development and Entrepreneurship - Peace Child International">
            <a:extLst>
              <a:ext uri="{FF2B5EF4-FFF2-40B4-BE49-F238E27FC236}">
                <a16:creationId xmlns:a16="http://schemas.microsoft.com/office/drawing/2014/main" id="{FA7DDC31-EC59-FF3E-2147-68EA766C55B9}"/>
              </a:ext>
            </a:extLst>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636077" y="542338"/>
            <a:ext cx="2346614" cy="1160049"/>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83652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4696837-4851-4AA6-8AED-554226C981D1}" type="datetime1">
              <a:rPr lang="en-US" smtClean="0"/>
              <a:t>11/15/2023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559658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ADD32E1-BB70-4827-BA33-FF5AFC435BE9}" type="datetime1">
              <a:rPr lang="en-US" smtClean="0"/>
              <a:t>11/15/2023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5378707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066800"/>
          </a:xfrm>
        </p:spPr>
        <p:txBody>
          <a:bodyPr/>
          <a:lstStyle/>
          <a:p>
            <a:r>
              <a:rPr lang="en-US"/>
              <a:t>Click to edit Master title style</a:t>
            </a:r>
          </a:p>
        </p:txBody>
      </p:sp>
      <p:sp>
        <p:nvSpPr>
          <p:cNvPr id="3" name="Text Placeholder 2"/>
          <p:cNvSpPr>
            <a:spLocks noGrp="1"/>
          </p:cNvSpPr>
          <p:nvPr>
            <p:ph type="body" sz="half" idx="1"/>
          </p:nvPr>
        </p:nvSpPr>
        <p:spPr>
          <a:xfrm>
            <a:off x="711200" y="1066801"/>
            <a:ext cx="11176000" cy="2590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755651" y="3657601"/>
            <a:ext cx="11131549" cy="2362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fld id="{40B9EAF6-54F2-4DF5-9C6B-3F6F95B86356}" type="datetime1">
              <a:rPr lang="en-US" smtClean="0"/>
              <a:t>11/15/2023</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CD853037-33FC-4E5E-B16A-0A00968DF2AD}" type="slidenum">
              <a:rPr lang="en-US" altLang="en-US"/>
              <a:pPr/>
              <a:t>‹#›</a:t>
            </a:fld>
            <a:r>
              <a:rPr lang="en-US" altLang="en-US"/>
              <a:t> of 105</a:t>
            </a:r>
            <a:endParaRPr lang="en-US" altLang="en-US">
              <a:solidFill>
                <a:schemeClr val="tx2"/>
              </a:solidFill>
            </a:endParaRPr>
          </a:p>
        </p:txBody>
      </p:sp>
    </p:spTree>
    <p:extLst>
      <p:ext uri="{BB962C8B-B14F-4D97-AF65-F5344CB8AC3E}">
        <p14:creationId xmlns:p14="http://schemas.microsoft.com/office/powerpoint/2010/main" val="18141999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066800"/>
          </a:xfrm>
        </p:spPr>
        <p:txBody>
          <a:bodyPr/>
          <a:lstStyle/>
          <a:p>
            <a:r>
              <a:rPr lang="en-US"/>
              <a:t>Click to edit Master title style</a:t>
            </a:r>
          </a:p>
        </p:txBody>
      </p:sp>
      <p:sp>
        <p:nvSpPr>
          <p:cNvPr id="3" name="Table Placeholder 2"/>
          <p:cNvSpPr>
            <a:spLocks noGrp="1"/>
          </p:cNvSpPr>
          <p:nvPr>
            <p:ph type="tbl" idx="1"/>
          </p:nvPr>
        </p:nvSpPr>
        <p:spPr>
          <a:xfrm>
            <a:off x="508000" y="1143000"/>
            <a:ext cx="11277600" cy="5257800"/>
          </a:xfrm>
        </p:spPr>
        <p:txBody>
          <a:bodyPr/>
          <a:lstStyle/>
          <a:p>
            <a:pPr lvl="0"/>
            <a:endParaRPr lang="en-US" noProof="0" dirty="0"/>
          </a:p>
        </p:txBody>
      </p:sp>
      <p:sp>
        <p:nvSpPr>
          <p:cNvPr id="4" name="Rectangle 4"/>
          <p:cNvSpPr>
            <a:spLocks noGrp="1" noChangeArrowheads="1"/>
          </p:cNvSpPr>
          <p:nvPr>
            <p:ph type="dt" sz="half" idx="10"/>
          </p:nvPr>
        </p:nvSpPr>
        <p:spPr>
          <a:ln/>
        </p:spPr>
        <p:txBody>
          <a:bodyPr/>
          <a:lstStyle>
            <a:lvl1pPr>
              <a:defRPr/>
            </a:lvl1pPr>
          </a:lstStyle>
          <a:p>
            <a:pPr>
              <a:defRPr/>
            </a:pPr>
            <a:fld id="{D3D64A56-6FF4-479A-8655-719A18A98C4B}" type="datetime1">
              <a:rPr lang="en-US" smtClean="0"/>
              <a:t>11/15/2023</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D1C9FC8F-D190-4A56-B0D6-9B17B1CF7D21}" type="slidenum">
              <a:rPr lang="en-US" altLang="en-US"/>
              <a:pPr/>
              <a:t>‹#›</a:t>
            </a:fld>
            <a:r>
              <a:rPr lang="en-US" altLang="en-US"/>
              <a:t> of 105</a:t>
            </a:r>
            <a:endParaRPr lang="en-US" altLang="en-US">
              <a:solidFill>
                <a:schemeClr val="tx2"/>
              </a:solidFill>
            </a:endParaRPr>
          </a:p>
        </p:txBody>
      </p:sp>
    </p:spTree>
    <p:extLst>
      <p:ext uri="{BB962C8B-B14F-4D97-AF65-F5344CB8AC3E}">
        <p14:creationId xmlns:p14="http://schemas.microsoft.com/office/powerpoint/2010/main" val="16087803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userDrawn="1"/>
        </p:nvSpPr>
        <p:spPr>
          <a:xfrm>
            <a:off x="-2493" y="0"/>
            <a:ext cx="12192000" cy="1207301"/>
          </a:xfrm>
          <a:prstGeom prst="rect">
            <a:avLst/>
          </a:prstGeom>
          <a:solidFill>
            <a:srgbClr val="00B2E2"/>
          </a:soli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 name="Title 1"/>
          <p:cNvSpPr>
            <a:spLocks noGrp="1"/>
          </p:cNvSpPr>
          <p:nvPr>
            <p:ph type="title"/>
          </p:nvPr>
        </p:nvSpPr>
        <p:spPr>
          <a:xfrm>
            <a:off x="347527" y="-1"/>
            <a:ext cx="11650767" cy="1207301"/>
          </a:xfrm>
        </p:spPr>
        <p:txBody>
          <a:bodyPr/>
          <a:lstStyle>
            <a:lvl1pPr>
              <a:defRPr b="1">
                <a:solidFill>
                  <a:schemeClr val="bg1"/>
                </a:solidFill>
                <a:latin typeface="Candara" panose="020E0502030303020204" pitchFamily="34" charset="0"/>
              </a:defRPr>
            </a:lvl1pPr>
          </a:lstStyle>
          <a:p>
            <a:r>
              <a:rPr lang="en-US"/>
              <a:t>Click to edit Master title style</a:t>
            </a:r>
          </a:p>
        </p:txBody>
      </p:sp>
      <p:sp>
        <p:nvSpPr>
          <p:cNvPr id="3" name="Content Placeholder 2"/>
          <p:cNvSpPr>
            <a:spLocks noGrp="1"/>
          </p:cNvSpPr>
          <p:nvPr>
            <p:ph idx="1"/>
          </p:nvPr>
        </p:nvSpPr>
        <p:spPr>
          <a:xfrm>
            <a:off x="347526" y="1406880"/>
            <a:ext cx="11650767" cy="4746091"/>
          </a:xfrm>
        </p:spPr>
        <p:txBody>
          <a:bodyPr/>
          <a:lstStyle>
            <a:lvl1pPr>
              <a:defRPr>
                <a:latin typeface="Candara" panose="020E0502030303020204" pitchFamily="34" charset="0"/>
              </a:defRPr>
            </a:lvl1pPr>
            <a:lvl2pPr>
              <a:defRPr>
                <a:latin typeface="Candara" panose="020E0502030303020204" pitchFamily="34" charset="0"/>
              </a:defRPr>
            </a:lvl2pPr>
            <a:lvl3pPr>
              <a:defRPr>
                <a:latin typeface="Candara" panose="020E0502030303020204" pitchFamily="34" charset="0"/>
              </a:defRPr>
            </a:lvl3pPr>
            <a:lvl4pPr>
              <a:defRPr>
                <a:latin typeface="Candara" panose="020E0502030303020204" pitchFamily="34" charset="0"/>
              </a:defRPr>
            </a:lvl4pPr>
            <a:lvl5pPr>
              <a:defRPr>
                <a:latin typeface="Candara" panose="020E0502030303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B961044-FC46-4CBC-9061-59528F4899F3}" type="datetime1">
              <a:rPr lang="en-US" smtClean="0"/>
              <a:t>11/15/2023</a:t>
            </a:fld>
            <a:endParaRPr lang="en-US"/>
          </a:p>
        </p:txBody>
      </p:sp>
      <p:sp>
        <p:nvSpPr>
          <p:cNvPr id="5" name="Footer Placeholder 4"/>
          <p:cNvSpPr>
            <a:spLocks noGrp="1"/>
          </p:cNvSpPr>
          <p:nvPr>
            <p:ph type="ftr" sz="quarter" idx="11"/>
          </p:nvPr>
        </p:nvSpPr>
        <p:spPr/>
        <p:txBody>
          <a:bodyPr/>
          <a:lstStyle/>
          <a:p>
            <a:endParaRPr lang="en-US" dirty="0"/>
          </a:p>
        </p:txBody>
      </p:sp>
      <p:sp>
        <p:nvSpPr>
          <p:cNvPr id="13" name="Chevron 12"/>
          <p:cNvSpPr/>
          <p:nvPr userDrawn="1"/>
        </p:nvSpPr>
        <p:spPr>
          <a:xfrm>
            <a:off x="244267" y="6520960"/>
            <a:ext cx="11232732" cy="282011"/>
          </a:xfrm>
          <a:prstGeom prst="chevron">
            <a:avLst/>
          </a:prstGeom>
          <a:solidFill>
            <a:srgbClr val="00B2E2"/>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5" name="Hexagon 14"/>
          <p:cNvSpPr/>
          <p:nvPr userDrawn="1"/>
        </p:nvSpPr>
        <p:spPr>
          <a:xfrm>
            <a:off x="11477001" y="6520959"/>
            <a:ext cx="521291" cy="282011"/>
          </a:xfrm>
          <a:prstGeom prst="hexagon">
            <a:avLst/>
          </a:prstGeom>
          <a:solidFill>
            <a:srgbClr val="00B2E2"/>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6" name="Slide Number Placeholder 5"/>
          <p:cNvSpPr>
            <a:spLocks noGrp="1"/>
          </p:cNvSpPr>
          <p:nvPr>
            <p:ph type="sldNum" sz="quarter" idx="12"/>
          </p:nvPr>
        </p:nvSpPr>
        <p:spPr>
          <a:xfrm>
            <a:off x="11477000" y="6492875"/>
            <a:ext cx="521291" cy="365125"/>
          </a:xfrm>
        </p:spPr>
        <p:txBody>
          <a:bodyPr/>
          <a:lstStyle>
            <a:lvl1pPr algn="ctr">
              <a:defRPr>
                <a:solidFill>
                  <a:schemeClr val="bg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2173337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lgn="ctr">
              <a:defRPr sz="5400">
                <a:latin typeface="Candara" panose="020E0502030303020204" pitchFamily="34" charset="0"/>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466A08C-77F3-471E-A5C4-1D2068144BAC}" type="datetime1">
              <a:rPr lang="en-US" smtClean="0"/>
              <a:t>11/15/2023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0358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90A7AD1-16F4-44C3-AE32-24C59A599E9D}" type="datetime1">
              <a:rPr lang="en-US" smtClean="0"/>
              <a:t>11/15/2023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36680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583DB4F-4316-4DF5-A229-BC1D787C82A0}" type="datetime1">
              <a:rPr lang="en-US" smtClean="0"/>
              <a:t>11/15/2023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8366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AE6064B7-7A9F-432D-B7B9-6824267AA574}" type="datetime1">
              <a:rPr lang="en-US" smtClean="0"/>
              <a:t>11/15/2023</a:t>
            </a:fld>
            <a:endParaRPr lang="en-US"/>
          </a:p>
        </p:txBody>
      </p:sp>
      <p:sp>
        <p:nvSpPr>
          <p:cNvPr id="4" name="Footer Placeholder 3"/>
          <p:cNvSpPr>
            <a:spLocks noGrp="1"/>
          </p:cNvSpPr>
          <p:nvPr>
            <p:ph type="ftr" sz="quarter" idx="11"/>
          </p:nvPr>
        </p:nvSpPr>
        <p:spPr/>
        <p:txBody>
          <a:bodyPr/>
          <a:lstStyle/>
          <a:p>
            <a:endParaRPr lang="en-US"/>
          </a:p>
        </p:txBody>
      </p:sp>
      <p:sp>
        <p:nvSpPr>
          <p:cNvPr id="6" name="Rectangle 5"/>
          <p:cNvSpPr/>
          <p:nvPr userDrawn="1"/>
        </p:nvSpPr>
        <p:spPr>
          <a:xfrm>
            <a:off x="-2493" y="0"/>
            <a:ext cx="12192000" cy="1207301"/>
          </a:xfrm>
          <a:prstGeom prst="rect">
            <a:avLst/>
          </a:prstGeom>
          <a:solidFill>
            <a:srgbClr val="00B2E2"/>
          </a:soli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7" name="Title 1"/>
          <p:cNvSpPr>
            <a:spLocks noGrp="1"/>
          </p:cNvSpPr>
          <p:nvPr>
            <p:ph type="title"/>
          </p:nvPr>
        </p:nvSpPr>
        <p:spPr>
          <a:xfrm>
            <a:off x="347527" y="-1"/>
            <a:ext cx="11650767" cy="1207301"/>
          </a:xfrm>
        </p:spPr>
        <p:txBody>
          <a:bodyPr/>
          <a:lstStyle>
            <a:lvl1pPr>
              <a:defRPr b="1">
                <a:solidFill>
                  <a:schemeClr val="bg1"/>
                </a:solidFill>
                <a:latin typeface="Candara" panose="020E0502030303020204" pitchFamily="34" charset="0"/>
              </a:defRPr>
            </a:lvl1pPr>
          </a:lstStyle>
          <a:p>
            <a:r>
              <a:rPr lang="en-US"/>
              <a:t>Click to edit Master title style</a:t>
            </a:r>
          </a:p>
        </p:txBody>
      </p:sp>
      <p:sp>
        <p:nvSpPr>
          <p:cNvPr id="8" name="Date Placeholder 3"/>
          <p:cNvSpPr txBox="1">
            <a:spLocks/>
          </p:cNvSpPr>
          <p:nvPr userDrawn="1"/>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2F5E2FA-C428-4CE7-95B0-168D3259A5BB}" type="datetimeFigureOut">
              <a:rPr lang="en-US" smtClean="0"/>
              <a:pPr/>
              <a:t>11/15/2023</a:t>
            </a:fld>
            <a:endParaRPr lang="en-US"/>
          </a:p>
        </p:txBody>
      </p:sp>
      <p:sp>
        <p:nvSpPr>
          <p:cNvPr id="9" name="Chevron 8"/>
          <p:cNvSpPr/>
          <p:nvPr userDrawn="1"/>
        </p:nvSpPr>
        <p:spPr>
          <a:xfrm>
            <a:off x="244267" y="6520960"/>
            <a:ext cx="11232732" cy="282011"/>
          </a:xfrm>
          <a:prstGeom prst="chevron">
            <a:avLst/>
          </a:prstGeom>
          <a:solidFill>
            <a:srgbClr val="00B2E2"/>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1" name="Hexagon 10"/>
          <p:cNvSpPr/>
          <p:nvPr userDrawn="1"/>
        </p:nvSpPr>
        <p:spPr>
          <a:xfrm>
            <a:off x="11477001" y="6520959"/>
            <a:ext cx="521291" cy="282011"/>
          </a:xfrm>
          <a:prstGeom prst="hexagon">
            <a:avLst/>
          </a:prstGeom>
          <a:solidFill>
            <a:srgbClr val="00B2E2"/>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2" name="Slide Number Placeholder 5"/>
          <p:cNvSpPr>
            <a:spLocks noGrp="1"/>
          </p:cNvSpPr>
          <p:nvPr>
            <p:ph type="sldNum" sz="quarter" idx="12"/>
          </p:nvPr>
        </p:nvSpPr>
        <p:spPr>
          <a:xfrm>
            <a:off x="11477000" y="6492875"/>
            <a:ext cx="521291" cy="365125"/>
          </a:xfrm>
        </p:spPr>
        <p:txBody>
          <a:bodyPr/>
          <a:lstStyle>
            <a:lvl1pPr algn="ctr">
              <a:defRPr>
                <a:solidFill>
                  <a:schemeClr val="bg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3950340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1C93A2-B712-486A-8AB5-D41B95D547BE}" type="datetime1">
              <a:rPr lang="en-US" smtClean="0"/>
              <a:t>11/15/2023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011249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AB2F318-F19F-4608-B7EF-F7FB8A482213}" type="datetime1">
              <a:rPr lang="en-US" smtClean="0"/>
              <a:t>11/15/2023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171190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B9CEF8C-69D6-4C3E-B892-F682F307A7B6}" type="datetime1">
              <a:rPr lang="en-US" smtClean="0"/>
              <a:t>11/15/2023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144297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737C73-4A31-4C17-AFB7-7B8470027787}" type="datetime1">
              <a:rPr lang="en-US" smtClean="0"/>
              <a:t>11/15/2023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DACC02-A2BD-4578-8E03-6D891060A695}" type="slidenum">
              <a:rPr lang="en-US" smtClean="0"/>
              <a:t>‹#›</a:t>
            </a:fld>
            <a:endParaRPr lang="en-US"/>
          </a:p>
        </p:txBody>
      </p:sp>
    </p:spTree>
    <p:extLst>
      <p:ext uri="{BB962C8B-B14F-4D97-AF65-F5344CB8AC3E}">
        <p14:creationId xmlns:p14="http://schemas.microsoft.com/office/powerpoint/2010/main" val="33041508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792315"/>
            <a:ext cx="9144000" cy="2387600"/>
          </a:xfrm>
        </p:spPr>
        <p:txBody>
          <a:bodyPr/>
          <a:lstStyle/>
          <a:p>
            <a:r>
              <a:rPr lang="en-US" dirty="0"/>
              <a:t>Exit Strategies</a:t>
            </a:r>
            <a:endParaRPr lang="en-US" dirty="0"/>
          </a:p>
        </p:txBody>
      </p:sp>
      <p:sp>
        <p:nvSpPr>
          <p:cNvPr id="3" name="Subtitle 2"/>
          <p:cNvSpPr>
            <a:spLocks noGrp="1"/>
          </p:cNvSpPr>
          <p:nvPr>
            <p:ph type="subTitle" idx="1"/>
          </p:nvPr>
        </p:nvSpPr>
        <p:spPr>
          <a:xfrm>
            <a:off x="1524000" y="4271990"/>
            <a:ext cx="9144000" cy="1655762"/>
          </a:xfrm>
        </p:spPr>
        <p:txBody>
          <a:bodyPr>
            <a:normAutofit/>
          </a:bodyPr>
          <a:lstStyle/>
          <a:p>
            <a:r>
              <a:rPr lang="en-US" sz="2800" dirty="0"/>
              <a:t>SE495: Software Entrepreneurship</a:t>
            </a:r>
          </a:p>
        </p:txBody>
      </p:sp>
      <p:sp>
        <p:nvSpPr>
          <p:cNvPr id="4" name="Slide Number Placeholder 3"/>
          <p:cNvSpPr>
            <a:spLocks noGrp="1"/>
          </p:cNvSpPr>
          <p:nvPr>
            <p:ph type="sldNum" sz="quarter" idx="12"/>
          </p:nvPr>
        </p:nvSpPr>
        <p:spPr/>
        <p:txBody>
          <a:bodyPr/>
          <a:lstStyle/>
          <a:p>
            <a:fld id="{B8DACC02-A2BD-4578-8E03-6D891060A695}" type="slidenum">
              <a:rPr lang="en-US" smtClean="0"/>
              <a:t>1</a:t>
            </a:fld>
            <a:endParaRPr lang="en-US"/>
          </a:p>
        </p:txBody>
      </p:sp>
    </p:spTree>
    <p:extLst>
      <p:ext uri="{BB962C8B-B14F-4D97-AF65-F5344CB8AC3E}">
        <p14:creationId xmlns:p14="http://schemas.microsoft.com/office/powerpoint/2010/main" val="8903790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Preparing your company for acquisition</a:t>
            </a:r>
          </a:p>
        </p:txBody>
      </p:sp>
      <p:sp>
        <p:nvSpPr>
          <p:cNvPr id="3" name="Content Placeholder 2"/>
          <p:cNvSpPr>
            <a:spLocks noGrp="1"/>
          </p:cNvSpPr>
          <p:nvPr>
            <p:ph idx="1"/>
          </p:nvPr>
        </p:nvSpPr>
        <p:spPr/>
        <p:txBody>
          <a:bodyPr>
            <a:normAutofit/>
          </a:bodyPr>
          <a:lstStyle/>
          <a:p>
            <a:r>
              <a:rPr lang="en-US" dirty="0" smtClean="0"/>
              <a:t>Legal </a:t>
            </a:r>
            <a:r>
              <a:rPr lang="en-US" dirty="0"/>
              <a:t>Planning:</a:t>
            </a:r>
          </a:p>
          <a:p>
            <a:pPr lvl="1">
              <a:lnSpc>
                <a:spcPct val="150000"/>
              </a:lnSpc>
            </a:pPr>
            <a:r>
              <a:rPr lang="en-US" dirty="0" smtClean="0"/>
              <a:t>Compliance </a:t>
            </a:r>
            <a:r>
              <a:rPr lang="en-US" dirty="0"/>
              <a:t>with Laws and </a:t>
            </a:r>
            <a:r>
              <a:rPr lang="en-US" dirty="0" smtClean="0"/>
              <a:t>Regulations</a:t>
            </a:r>
          </a:p>
          <a:p>
            <a:pPr lvl="1">
              <a:lnSpc>
                <a:spcPct val="150000"/>
              </a:lnSpc>
            </a:pPr>
            <a:r>
              <a:rPr lang="en-US" dirty="0" smtClean="0"/>
              <a:t>Due </a:t>
            </a:r>
            <a:r>
              <a:rPr lang="en-US" dirty="0"/>
              <a:t>Diligence </a:t>
            </a:r>
            <a:r>
              <a:rPr lang="en-US" dirty="0" smtClean="0"/>
              <a:t>Preparation</a:t>
            </a:r>
          </a:p>
          <a:p>
            <a:pPr lvl="1">
              <a:lnSpc>
                <a:spcPct val="150000"/>
              </a:lnSpc>
            </a:pPr>
            <a:r>
              <a:rPr lang="en-US" dirty="0" smtClean="0"/>
              <a:t>Non-disclosure Agreements</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10</a:t>
            </a:fld>
            <a:endParaRPr lang="en-US" dirty="0"/>
          </a:p>
        </p:txBody>
      </p:sp>
    </p:spTree>
    <p:extLst>
      <p:ext uri="{BB962C8B-B14F-4D97-AF65-F5344CB8AC3E}">
        <p14:creationId xmlns:p14="http://schemas.microsoft.com/office/powerpoint/2010/main" val="29397505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Preparing your company for acquisition</a:t>
            </a:r>
          </a:p>
        </p:txBody>
      </p:sp>
      <p:sp>
        <p:nvSpPr>
          <p:cNvPr id="3" name="Content Placeholder 2"/>
          <p:cNvSpPr>
            <a:spLocks noGrp="1"/>
          </p:cNvSpPr>
          <p:nvPr>
            <p:ph idx="1"/>
          </p:nvPr>
        </p:nvSpPr>
        <p:spPr/>
        <p:txBody>
          <a:bodyPr>
            <a:normAutofit/>
          </a:bodyPr>
          <a:lstStyle/>
          <a:p>
            <a:r>
              <a:rPr lang="en-US" dirty="0" smtClean="0"/>
              <a:t>Operational </a:t>
            </a:r>
            <a:r>
              <a:rPr lang="en-US" dirty="0"/>
              <a:t>Planning:</a:t>
            </a:r>
          </a:p>
          <a:p>
            <a:pPr lvl="1">
              <a:lnSpc>
                <a:spcPct val="150000"/>
              </a:lnSpc>
            </a:pPr>
            <a:r>
              <a:rPr lang="en-US" dirty="0" smtClean="0"/>
              <a:t>Streamline Operations</a:t>
            </a:r>
          </a:p>
          <a:p>
            <a:pPr lvl="1">
              <a:lnSpc>
                <a:spcPct val="150000"/>
              </a:lnSpc>
            </a:pPr>
            <a:r>
              <a:rPr lang="en-US" dirty="0" smtClean="0"/>
              <a:t>Customer </a:t>
            </a:r>
            <a:r>
              <a:rPr lang="en-US" dirty="0"/>
              <a:t>and Employee Retention </a:t>
            </a:r>
            <a:r>
              <a:rPr lang="en-US" dirty="0" smtClean="0"/>
              <a:t>Plans</a:t>
            </a:r>
          </a:p>
          <a:p>
            <a:pPr lvl="1">
              <a:lnSpc>
                <a:spcPct val="150000"/>
              </a:lnSpc>
            </a:pPr>
            <a:r>
              <a:rPr lang="en-US" dirty="0" smtClean="0"/>
              <a:t>Integration Readiness</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11</a:t>
            </a:fld>
            <a:endParaRPr lang="en-US" dirty="0"/>
          </a:p>
        </p:txBody>
      </p:sp>
    </p:spTree>
    <p:extLst>
      <p:ext uri="{BB962C8B-B14F-4D97-AF65-F5344CB8AC3E}">
        <p14:creationId xmlns:p14="http://schemas.microsoft.com/office/powerpoint/2010/main" val="28141283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Due Diligence</a:t>
            </a:r>
          </a:p>
        </p:txBody>
      </p:sp>
      <p:sp>
        <p:nvSpPr>
          <p:cNvPr id="3" name="Content Placeholder 2"/>
          <p:cNvSpPr>
            <a:spLocks noGrp="1"/>
          </p:cNvSpPr>
          <p:nvPr>
            <p:ph idx="1"/>
          </p:nvPr>
        </p:nvSpPr>
        <p:spPr>
          <a:xfrm>
            <a:off x="347527" y="1406880"/>
            <a:ext cx="7157754" cy="4746091"/>
          </a:xfrm>
        </p:spPr>
        <p:txBody>
          <a:bodyPr>
            <a:normAutofit lnSpcReduction="10000"/>
          </a:bodyPr>
          <a:lstStyle/>
          <a:p>
            <a:r>
              <a:rPr lang="en-US" dirty="0"/>
              <a:t>Due diligence is the comprehensive investigation and analysis conducted by potential buyers or investors to assess the financial, legal, operational, and commercial aspects of a company before a transaction, such as an acquisition or investment, takes place. </a:t>
            </a:r>
            <a:endParaRPr lang="en-US" dirty="0" smtClean="0"/>
          </a:p>
          <a:p>
            <a:r>
              <a:rPr lang="en-US" dirty="0" smtClean="0"/>
              <a:t>It </a:t>
            </a:r>
            <a:r>
              <a:rPr lang="en-US" dirty="0"/>
              <a:t>involves a thorough examination of a company's assets, liabilities, financial performance, contracts, legal compliance, intellectual property, customer base, and other relevant factors to identify risks, opportunities, and value drivers.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12</a:t>
            </a:fld>
            <a:endParaRPr lang="en-US" dirty="0"/>
          </a:p>
        </p:txBody>
      </p:sp>
      <p:pic>
        <p:nvPicPr>
          <p:cNvPr id="5122" name="Picture 2" descr="Due Diligence – RHMC MANAGEMENT CONSULTAN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05280" y="1580971"/>
            <a:ext cx="4572000"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31026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Due Diligence</a:t>
            </a:r>
          </a:p>
        </p:txBody>
      </p:sp>
      <p:sp>
        <p:nvSpPr>
          <p:cNvPr id="3" name="Content Placeholder 2"/>
          <p:cNvSpPr>
            <a:spLocks noGrp="1"/>
          </p:cNvSpPr>
          <p:nvPr>
            <p:ph idx="1"/>
          </p:nvPr>
        </p:nvSpPr>
        <p:spPr/>
        <p:txBody>
          <a:bodyPr>
            <a:normAutofit/>
          </a:bodyPr>
          <a:lstStyle/>
          <a:p>
            <a:r>
              <a:rPr lang="en-US" dirty="0"/>
              <a:t>Key stakeholders involved in due diligence typically include:</a:t>
            </a:r>
          </a:p>
          <a:p>
            <a:pPr lvl="1">
              <a:lnSpc>
                <a:spcPct val="150000"/>
              </a:lnSpc>
            </a:pPr>
            <a:r>
              <a:rPr lang="en-US" dirty="0" smtClean="0"/>
              <a:t>Investors</a:t>
            </a:r>
          </a:p>
          <a:p>
            <a:pPr lvl="1">
              <a:lnSpc>
                <a:spcPct val="150000"/>
              </a:lnSpc>
            </a:pPr>
            <a:r>
              <a:rPr lang="en-US" dirty="0" smtClean="0"/>
              <a:t>Lawyers</a:t>
            </a:r>
          </a:p>
          <a:p>
            <a:pPr lvl="1">
              <a:lnSpc>
                <a:spcPct val="150000"/>
              </a:lnSpc>
            </a:pPr>
            <a:r>
              <a:rPr lang="en-US" dirty="0" smtClean="0"/>
              <a:t>Financial Advisors</a:t>
            </a:r>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13</a:t>
            </a:fld>
            <a:endParaRPr lang="en-US" dirty="0"/>
          </a:p>
        </p:txBody>
      </p:sp>
    </p:spTree>
    <p:extLst>
      <p:ext uri="{BB962C8B-B14F-4D97-AF65-F5344CB8AC3E}">
        <p14:creationId xmlns:p14="http://schemas.microsoft.com/office/powerpoint/2010/main" val="39082114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Valuation</a:t>
            </a:r>
          </a:p>
        </p:txBody>
      </p:sp>
      <p:sp>
        <p:nvSpPr>
          <p:cNvPr id="3" name="Content Placeholder 2"/>
          <p:cNvSpPr>
            <a:spLocks noGrp="1"/>
          </p:cNvSpPr>
          <p:nvPr>
            <p:ph idx="1"/>
          </p:nvPr>
        </p:nvSpPr>
        <p:spPr/>
        <p:txBody>
          <a:bodyPr>
            <a:normAutofit/>
          </a:bodyPr>
          <a:lstStyle/>
          <a:p>
            <a:r>
              <a:rPr lang="en-US" dirty="0"/>
              <a:t>Valuation is the process of determining the financial worth or fair value of a company, asset, or investment. </a:t>
            </a:r>
            <a:endParaRPr lang="en-US" dirty="0" smtClean="0"/>
          </a:p>
          <a:p>
            <a:r>
              <a:rPr lang="en-US" dirty="0" smtClean="0"/>
              <a:t>Several </a:t>
            </a:r>
            <a:r>
              <a:rPr lang="en-US" dirty="0"/>
              <a:t>methods can be used to estimate the value of a company, including:</a:t>
            </a:r>
          </a:p>
          <a:p>
            <a:pPr lvl="1">
              <a:lnSpc>
                <a:spcPct val="150000"/>
              </a:lnSpc>
            </a:pPr>
            <a:r>
              <a:rPr lang="en-US" dirty="0" smtClean="0"/>
              <a:t>Discounted </a:t>
            </a:r>
            <a:r>
              <a:rPr lang="en-US" dirty="0"/>
              <a:t>Cash Flow (DCF) </a:t>
            </a:r>
            <a:r>
              <a:rPr lang="en-US" dirty="0" smtClean="0"/>
              <a:t>Analysis</a:t>
            </a:r>
          </a:p>
          <a:p>
            <a:pPr lvl="1">
              <a:lnSpc>
                <a:spcPct val="150000"/>
              </a:lnSpc>
            </a:pPr>
            <a:r>
              <a:rPr lang="en-US" dirty="0" smtClean="0"/>
              <a:t>Comparable </a:t>
            </a:r>
            <a:r>
              <a:rPr lang="en-US" dirty="0"/>
              <a:t>Company </a:t>
            </a:r>
            <a:r>
              <a:rPr lang="en-US" dirty="0" smtClean="0"/>
              <a:t>Analysis</a:t>
            </a:r>
          </a:p>
          <a:p>
            <a:pPr lvl="1">
              <a:lnSpc>
                <a:spcPct val="150000"/>
              </a:lnSpc>
            </a:pPr>
            <a:r>
              <a:rPr lang="en-US" dirty="0" smtClean="0"/>
              <a:t>Precedent </a:t>
            </a:r>
            <a:r>
              <a:rPr lang="en-US" dirty="0"/>
              <a:t>Transaction </a:t>
            </a:r>
            <a:r>
              <a:rPr lang="en-US" dirty="0" smtClean="0"/>
              <a:t>Analysis</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14</a:t>
            </a:fld>
            <a:endParaRPr lang="en-US" dirty="0"/>
          </a:p>
        </p:txBody>
      </p:sp>
      <p:pic>
        <p:nvPicPr>
          <p:cNvPr id="6" name="Picture 2" descr="Valuation Methods - Four Main Approaches to Value a Busines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91218" y="3174520"/>
            <a:ext cx="6107073" cy="30707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05178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Valuation</a:t>
            </a:r>
          </a:p>
        </p:txBody>
      </p:sp>
      <p:sp>
        <p:nvSpPr>
          <p:cNvPr id="3" name="Content Placeholder 2"/>
          <p:cNvSpPr>
            <a:spLocks noGrp="1"/>
          </p:cNvSpPr>
          <p:nvPr>
            <p:ph idx="1"/>
          </p:nvPr>
        </p:nvSpPr>
        <p:spPr/>
        <p:txBody>
          <a:bodyPr>
            <a:normAutofit/>
          </a:bodyPr>
          <a:lstStyle/>
          <a:p>
            <a:r>
              <a:rPr lang="en-US" dirty="0"/>
              <a:t>Factors that can impact the valuation of a company include:</a:t>
            </a:r>
          </a:p>
          <a:p>
            <a:pPr lvl="1">
              <a:lnSpc>
                <a:spcPct val="150000"/>
              </a:lnSpc>
            </a:pPr>
            <a:r>
              <a:rPr lang="en-US" dirty="0" smtClean="0"/>
              <a:t>Revenue </a:t>
            </a:r>
            <a:r>
              <a:rPr lang="en-US" dirty="0"/>
              <a:t>and </a:t>
            </a:r>
            <a:r>
              <a:rPr lang="en-US" dirty="0" smtClean="0"/>
              <a:t>Profitability</a:t>
            </a:r>
          </a:p>
          <a:p>
            <a:pPr lvl="1">
              <a:lnSpc>
                <a:spcPct val="150000"/>
              </a:lnSpc>
            </a:pPr>
            <a:r>
              <a:rPr lang="en-US" dirty="0" smtClean="0"/>
              <a:t>Market </a:t>
            </a:r>
            <a:r>
              <a:rPr lang="en-US" dirty="0"/>
              <a:t>Size and Growth </a:t>
            </a:r>
            <a:r>
              <a:rPr lang="en-US" dirty="0" smtClean="0"/>
              <a:t>Potential</a:t>
            </a:r>
          </a:p>
          <a:p>
            <a:pPr lvl="1">
              <a:lnSpc>
                <a:spcPct val="150000"/>
              </a:lnSpc>
            </a:pPr>
            <a:r>
              <a:rPr lang="en-US" dirty="0" smtClean="0"/>
              <a:t>Competitive Landscape</a:t>
            </a:r>
          </a:p>
          <a:p>
            <a:pPr lvl="1">
              <a:lnSpc>
                <a:spcPct val="150000"/>
              </a:lnSpc>
            </a:pPr>
            <a:r>
              <a:rPr lang="en-US" dirty="0" smtClean="0"/>
              <a:t>Intellectual </a:t>
            </a:r>
            <a:r>
              <a:rPr lang="en-US" dirty="0"/>
              <a:t>Property and </a:t>
            </a:r>
            <a:r>
              <a:rPr lang="en-US" dirty="0" smtClean="0"/>
              <a:t>Assets</a:t>
            </a:r>
          </a:p>
          <a:p>
            <a:pPr lvl="1">
              <a:lnSpc>
                <a:spcPct val="150000"/>
              </a:lnSpc>
            </a:pPr>
            <a:r>
              <a:rPr lang="en-US" dirty="0" smtClean="0"/>
              <a:t>Management </a:t>
            </a:r>
            <a:r>
              <a:rPr lang="en-US" dirty="0"/>
              <a:t>Team and </a:t>
            </a:r>
            <a:r>
              <a:rPr lang="en-US" dirty="0" smtClean="0"/>
              <a:t>Talent</a:t>
            </a:r>
          </a:p>
          <a:p>
            <a:pPr lvl="1">
              <a:lnSpc>
                <a:spcPct val="150000"/>
              </a:lnSpc>
            </a:pPr>
            <a:r>
              <a:rPr lang="en-US" dirty="0" smtClean="0"/>
              <a:t>Risk Factors</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15</a:t>
            </a:fld>
            <a:endParaRPr lang="en-US" dirty="0"/>
          </a:p>
        </p:txBody>
      </p:sp>
    </p:spTree>
    <p:extLst>
      <p:ext uri="{BB962C8B-B14F-4D97-AF65-F5344CB8AC3E}">
        <p14:creationId xmlns:p14="http://schemas.microsoft.com/office/powerpoint/2010/main" val="25721881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Letter of Intent (LOI)</a:t>
            </a:r>
          </a:p>
        </p:txBody>
      </p:sp>
      <p:sp>
        <p:nvSpPr>
          <p:cNvPr id="3" name="Content Placeholder 2"/>
          <p:cNvSpPr>
            <a:spLocks noGrp="1"/>
          </p:cNvSpPr>
          <p:nvPr>
            <p:ph idx="1"/>
          </p:nvPr>
        </p:nvSpPr>
        <p:spPr>
          <a:xfrm>
            <a:off x="347526" y="1406880"/>
            <a:ext cx="6750591" cy="4746091"/>
          </a:xfrm>
        </p:spPr>
        <p:txBody>
          <a:bodyPr/>
          <a:lstStyle/>
          <a:p>
            <a:r>
              <a:rPr lang="en-US" dirty="0"/>
              <a:t>A Letter of Intent (LOI), also known as a Memorandum of Understanding (MOU), is a non-binding agreement between a buyer and a seller that outlines the key terms and conditions of a proposed acquisition or transaction. </a:t>
            </a:r>
            <a:endParaRPr lang="en-US" dirty="0" smtClean="0"/>
          </a:p>
          <a:p>
            <a:r>
              <a:rPr lang="en-US" dirty="0" smtClean="0"/>
              <a:t>While </a:t>
            </a:r>
            <a:r>
              <a:rPr lang="en-US" dirty="0"/>
              <a:t>not legally binding, an LOI serves as a starting point for negotiations and sets the framework for the subsequent definitive agreement.</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16</a:t>
            </a:fld>
            <a:endParaRPr lang="en-US" dirty="0"/>
          </a:p>
        </p:txBody>
      </p:sp>
      <p:pic>
        <p:nvPicPr>
          <p:cNvPr id="10242" name="Picture 2" descr="How to Use a Letter of Intent (LOI) to Make a Deal"/>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7390" b="9120"/>
          <a:stretch/>
        </p:blipFill>
        <p:spPr bwMode="auto">
          <a:xfrm>
            <a:off x="7098117" y="2260121"/>
            <a:ext cx="5093883" cy="28352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48796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Letter of Intent (LOI)</a:t>
            </a:r>
          </a:p>
        </p:txBody>
      </p:sp>
      <p:sp>
        <p:nvSpPr>
          <p:cNvPr id="3" name="Content Placeholder 2"/>
          <p:cNvSpPr>
            <a:spLocks noGrp="1"/>
          </p:cNvSpPr>
          <p:nvPr>
            <p:ph idx="1"/>
          </p:nvPr>
        </p:nvSpPr>
        <p:spPr/>
        <p:txBody>
          <a:bodyPr>
            <a:normAutofit/>
          </a:bodyPr>
          <a:lstStyle/>
          <a:p>
            <a:r>
              <a:rPr lang="en-US" dirty="0"/>
              <a:t>Key components typically included in an LOI are:</a:t>
            </a:r>
          </a:p>
          <a:p>
            <a:pPr lvl="1">
              <a:lnSpc>
                <a:spcPct val="150000"/>
              </a:lnSpc>
            </a:pPr>
            <a:r>
              <a:rPr lang="en-US" dirty="0" smtClean="0"/>
              <a:t>Price</a:t>
            </a:r>
          </a:p>
          <a:p>
            <a:pPr lvl="1">
              <a:lnSpc>
                <a:spcPct val="150000"/>
              </a:lnSpc>
            </a:pPr>
            <a:r>
              <a:rPr lang="en-US" dirty="0" smtClean="0"/>
              <a:t>Payment Terms</a:t>
            </a:r>
          </a:p>
          <a:p>
            <a:pPr lvl="1">
              <a:lnSpc>
                <a:spcPct val="150000"/>
              </a:lnSpc>
            </a:pPr>
            <a:r>
              <a:rPr lang="en-US" dirty="0" smtClean="0"/>
              <a:t>Due </a:t>
            </a:r>
            <a:r>
              <a:rPr lang="en-US" dirty="0"/>
              <a:t>Diligence </a:t>
            </a:r>
            <a:r>
              <a:rPr lang="en-US" dirty="0" smtClean="0"/>
              <a:t>Timeline</a:t>
            </a:r>
          </a:p>
          <a:p>
            <a:pPr lvl="1">
              <a:lnSpc>
                <a:spcPct val="150000"/>
              </a:lnSpc>
            </a:pPr>
            <a:r>
              <a:rPr lang="en-US" dirty="0" smtClean="0"/>
              <a:t>Closing </a:t>
            </a:r>
            <a:r>
              <a:rPr lang="en-US" dirty="0"/>
              <a:t>Date and </a:t>
            </a:r>
            <a:r>
              <a:rPr lang="en-US" dirty="0" smtClean="0"/>
              <a:t>Conditions</a:t>
            </a:r>
          </a:p>
          <a:p>
            <a:pPr lvl="1">
              <a:lnSpc>
                <a:spcPct val="150000"/>
              </a:lnSpc>
            </a:pPr>
            <a:r>
              <a:rPr lang="en-US" dirty="0" smtClean="0"/>
              <a:t>Confidentiality </a:t>
            </a:r>
            <a:r>
              <a:rPr lang="en-US" dirty="0"/>
              <a:t>and </a:t>
            </a:r>
            <a:r>
              <a:rPr lang="en-US" dirty="0" smtClean="0"/>
              <a:t>Exclusivity</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17</a:t>
            </a:fld>
            <a:endParaRPr lang="en-US" dirty="0"/>
          </a:p>
        </p:txBody>
      </p:sp>
    </p:spTree>
    <p:extLst>
      <p:ext uri="{BB962C8B-B14F-4D97-AF65-F5344CB8AC3E}">
        <p14:creationId xmlns:p14="http://schemas.microsoft.com/office/powerpoint/2010/main" val="22638541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Acquisition </a:t>
            </a:r>
            <a:r>
              <a:rPr lang="en-US" dirty="0" smtClean="0"/>
              <a:t>Agreement</a:t>
            </a:r>
            <a:endParaRPr lang="en-US" dirty="0"/>
          </a:p>
        </p:txBody>
      </p:sp>
      <p:sp>
        <p:nvSpPr>
          <p:cNvPr id="3" name="Content Placeholder 2"/>
          <p:cNvSpPr>
            <a:spLocks noGrp="1"/>
          </p:cNvSpPr>
          <p:nvPr>
            <p:ph idx="1"/>
          </p:nvPr>
        </p:nvSpPr>
        <p:spPr/>
        <p:txBody>
          <a:bodyPr/>
          <a:lstStyle/>
          <a:p>
            <a:r>
              <a:rPr lang="en-US" dirty="0" smtClean="0"/>
              <a:t>A </a:t>
            </a:r>
            <a:r>
              <a:rPr lang="en-US" dirty="0"/>
              <a:t>legally binding contract outlining the terms of an acquisition.</a:t>
            </a:r>
          </a:p>
          <a:p>
            <a:r>
              <a:rPr lang="en-US" dirty="0"/>
              <a:t>Key components: </a:t>
            </a:r>
            <a:endParaRPr lang="en-US" dirty="0" smtClean="0"/>
          </a:p>
          <a:p>
            <a:pPr lvl="1"/>
            <a:r>
              <a:rPr lang="en-US" dirty="0" smtClean="0"/>
              <a:t>Purchase price</a:t>
            </a:r>
          </a:p>
          <a:p>
            <a:pPr lvl="1"/>
            <a:r>
              <a:rPr lang="en-US" dirty="0" smtClean="0"/>
              <a:t>payment terms</a:t>
            </a:r>
          </a:p>
          <a:p>
            <a:pPr lvl="1"/>
            <a:r>
              <a:rPr lang="en-US" dirty="0" smtClean="0"/>
              <a:t>warranties</a:t>
            </a:r>
            <a:r>
              <a:rPr lang="en-US" dirty="0"/>
              <a:t>, and </a:t>
            </a:r>
            <a:endParaRPr lang="en-US" dirty="0" smtClean="0"/>
          </a:p>
          <a:p>
            <a:pPr lvl="1"/>
            <a:r>
              <a:rPr lang="en-US" dirty="0" smtClean="0"/>
              <a:t>indemnifications</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18</a:t>
            </a:fld>
            <a:endParaRPr lang="en-US" dirty="0"/>
          </a:p>
        </p:txBody>
      </p:sp>
    </p:spTree>
    <p:extLst>
      <p:ext uri="{BB962C8B-B14F-4D97-AF65-F5344CB8AC3E}">
        <p14:creationId xmlns:p14="http://schemas.microsoft.com/office/powerpoint/2010/main" val="9969360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Post-Acquisition </a:t>
            </a:r>
            <a:r>
              <a:rPr lang="en-US" dirty="0" smtClean="0"/>
              <a:t>Integration</a:t>
            </a:r>
            <a:endParaRPr lang="en-US" dirty="0"/>
          </a:p>
        </p:txBody>
      </p:sp>
      <p:sp>
        <p:nvSpPr>
          <p:cNvPr id="3" name="Content Placeholder 2"/>
          <p:cNvSpPr>
            <a:spLocks noGrp="1"/>
          </p:cNvSpPr>
          <p:nvPr>
            <p:ph idx="1"/>
          </p:nvPr>
        </p:nvSpPr>
        <p:spPr/>
        <p:txBody>
          <a:bodyPr/>
          <a:lstStyle/>
          <a:p>
            <a:r>
              <a:rPr lang="en-US" dirty="0" smtClean="0"/>
              <a:t>Challenges</a:t>
            </a:r>
            <a:r>
              <a:rPr lang="en-US" dirty="0"/>
              <a:t>: Integration challenges include cultural differences, system integration, and retaining key employees.</a:t>
            </a:r>
          </a:p>
          <a:p>
            <a:r>
              <a:rPr lang="en-US" dirty="0"/>
              <a:t>Strategies: Strategies for successful integration include effective communication, retention bonuses, and clear goals.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19</a:t>
            </a:fld>
            <a:endParaRPr lang="en-US" dirty="0"/>
          </a:p>
        </p:txBody>
      </p:sp>
    </p:spTree>
    <p:extLst>
      <p:ext uri="{BB962C8B-B14F-4D97-AF65-F5344CB8AC3E}">
        <p14:creationId xmlns:p14="http://schemas.microsoft.com/office/powerpoint/2010/main" val="41660399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Exit Strategies</a:t>
            </a:r>
            <a:endParaRPr lang="en-US" dirty="0"/>
          </a:p>
        </p:txBody>
      </p:sp>
      <p:sp>
        <p:nvSpPr>
          <p:cNvPr id="3" name="Content Placeholder 2"/>
          <p:cNvSpPr>
            <a:spLocks noGrp="1"/>
          </p:cNvSpPr>
          <p:nvPr>
            <p:ph idx="1"/>
          </p:nvPr>
        </p:nvSpPr>
        <p:spPr/>
        <p:txBody>
          <a:bodyPr/>
          <a:lstStyle/>
          <a:p>
            <a:r>
              <a:rPr lang="en-US" dirty="0"/>
              <a:t>Exit strategies refer to the plans and strategies devised by startups to sell or transfer their ownership to another entity. </a:t>
            </a:r>
            <a:endParaRPr lang="en-US" dirty="0" smtClean="0"/>
          </a:p>
          <a:p>
            <a:r>
              <a:rPr lang="en-US" dirty="0" smtClean="0"/>
              <a:t>It </a:t>
            </a:r>
            <a:r>
              <a:rPr lang="en-US" dirty="0"/>
              <a:t>involves determining how and when the startup will exit the market, either through an acquisition, merger, initial public offering (IPO), or other means of transferring ownership.</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2</a:t>
            </a:fld>
            <a:endParaRPr lang="en-US" dirty="0"/>
          </a:p>
        </p:txBody>
      </p:sp>
      <p:pic>
        <p:nvPicPr>
          <p:cNvPr id="2050" name="Picture 2" descr="What Is an Exit Strategy, and Why Do You Need One? - Crunchbas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26317" y="3295291"/>
            <a:ext cx="6713000" cy="31975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034576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Going Public - IPO Process</a:t>
            </a:r>
          </a:p>
        </p:txBody>
      </p:sp>
      <p:sp>
        <p:nvSpPr>
          <p:cNvPr id="3" name="Content Placeholder 2"/>
          <p:cNvSpPr>
            <a:spLocks noGrp="1"/>
          </p:cNvSpPr>
          <p:nvPr>
            <p:ph idx="1"/>
          </p:nvPr>
        </p:nvSpPr>
        <p:spPr/>
        <p:txBody>
          <a:bodyPr/>
          <a:lstStyle/>
          <a:p>
            <a:r>
              <a:rPr lang="en-US" dirty="0" smtClean="0"/>
              <a:t>An </a:t>
            </a:r>
            <a:r>
              <a:rPr lang="en-US" dirty="0"/>
              <a:t>IPO is the process of issuing stock to the public to raise capital.</a:t>
            </a:r>
          </a:p>
          <a:p>
            <a:r>
              <a:rPr lang="en-US" dirty="0"/>
              <a:t>Key stakeholders: Underwriters, lawyers, accountants, and the company's management team are typically involved in an IPO.</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20</a:t>
            </a:fld>
            <a:endParaRPr lang="en-US" dirty="0"/>
          </a:p>
        </p:txBody>
      </p:sp>
    </p:spTree>
    <p:extLst>
      <p:ext uri="{BB962C8B-B14F-4D97-AF65-F5344CB8AC3E}">
        <p14:creationId xmlns:p14="http://schemas.microsoft.com/office/powerpoint/2010/main" val="36873083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IPO Process</a:t>
            </a:r>
          </a:p>
        </p:txBody>
      </p:sp>
      <p:sp>
        <p:nvSpPr>
          <p:cNvPr id="3" name="Content Placeholder 2"/>
          <p:cNvSpPr>
            <a:spLocks noGrp="1"/>
          </p:cNvSpPr>
          <p:nvPr>
            <p:ph idx="1"/>
          </p:nvPr>
        </p:nvSpPr>
        <p:spPr/>
        <p:txBody>
          <a:bodyPr/>
          <a:lstStyle/>
          <a:p>
            <a:r>
              <a:rPr lang="en-US" dirty="0" smtClean="0"/>
              <a:t>Filing</a:t>
            </a:r>
            <a:r>
              <a:rPr lang="en-US" dirty="0"/>
              <a:t>: Filing a registration statement with the SEC, including financial statements and other information.</a:t>
            </a:r>
          </a:p>
          <a:p>
            <a:r>
              <a:rPr lang="en-US" dirty="0"/>
              <a:t>Roadshow: A presentation by the company's management team to potential investors.</a:t>
            </a:r>
          </a:p>
          <a:p>
            <a:r>
              <a:rPr lang="en-US" dirty="0"/>
              <a:t>Pricing: Determining the IPO price and allocating shares to investors.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21</a:t>
            </a:fld>
            <a:endParaRPr lang="en-US" dirty="0"/>
          </a:p>
        </p:txBody>
      </p:sp>
    </p:spTree>
    <p:extLst>
      <p:ext uri="{BB962C8B-B14F-4D97-AF65-F5344CB8AC3E}">
        <p14:creationId xmlns:p14="http://schemas.microsoft.com/office/powerpoint/2010/main" val="42549589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IPO Valuation</a:t>
            </a:r>
          </a:p>
        </p:txBody>
      </p:sp>
      <p:sp>
        <p:nvSpPr>
          <p:cNvPr id="3" name="Content Placeholder 2"/>
          <p:cNvSpPr>
            <a:spLocks noGrp="1"/>
          </p:cNvSpPr>
          <p:nvPr>
            <p:ph idx="1"/>
          </p:nvPr>
        </p:nvSpPr>
        <p:spPr/>
        <p:txBody>
          <a:bodyPr/>
          <a:lstStyle/>
          <a:p>
            <a:r>
              <a:rPr lang="en-US" dirty="0" smtClean="0"/>
              <a:t>Methods</a:t>
            </a:r>
            <a:r>
              <a:rPr lang="en-US" dirty="0"/>
              <a:t>: Valuation methods include discounted cash flow, comparable company analysis, and precedent transaction analysis.</a:t>
            </a:r>
          </a:p>
          <a:p>
            <a:r>
              <a:rPr lang="en-US" dirty="0"/>
              <a:t>Factors: Factors that can impact valuation include revenue, profitability, market size, and growth potential.</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22</a:t>
            </a:fld>
            <a:endParaRPr lang="en-US" dirty="0"/>
          </a:p>
        </p:txBody>
      </p:sp>
    </p:spTree>
    <p:extLst>
      <p:ext uri="{BB962C8B-B14F-4D97-AF65-F5344CB8AC3E}">
        <p14:creationId xmlns:p14="http://schemas.microsoft.com/office/powerpoint/2010/main" val="40865750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Post-IPO Life</a:t>
            </a:r>
          </a:p>
        </p:txBody>
      </p:sp>
      <p:sp>
        <p:nvSpPr>
          <p:cNvPr id="3" name="Content Placeholder 2"/>
          <p:cNvSpPr>
            <a:spLocks noGrp="1"/>
          </p:cNvSpPr>
          <p:nvPr>
            <p:ph idx="1"/>
          </p:nvPr>
        </p:nvSpPr>
        <p:spPr/>
        <p:txBody>
          <a:bodyPr/>
          <a:lstStyle/>
          <a:p>
            <a:r>
              <a:rPr lang="en-US" dirty="0" smtClean="0"/>
              <a:t>Challenges</a:t>
            </a:r>
            <a:r>
              <a:rPr lang="en-US" dirty="0"/>
              <a:t>: Challenges include increased regulatory compliance, public scrutiny, and maintaining growth.</a:t>
            </a:r>
          </a:p>
          <a:p>
            <a:r>
              <a:rPr lang="en-US" dirty="0"/>
              <a:t>Strategies: Strategies for success include effective communication, investor relations, and continued innovation.</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23</a:t>
            </a:fld>
            <a:endParaRPr lang="en-US" dirty="0"/>
          </a:p>
        </p:txBody>
      </p:sp>
    </p:spTree>
    <p:extLst>
      <p:ext uri="{BB962C8B-B14F-4D97-AF65-F5344CB8AC3E}">
        <p14:creationId xmlns:p14="http://schemas.microsoft.com/office/powerpoint/2010/main" val="13890553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Case </a:t>
            </a:r>
            <a:r>
              <a:rPr lang="en-US" dirty="0" smtClean="0"/>
              <a:t>Studies</a:t>
            </a:r>
            <a:endParaRPr lang="en-US" dirty="0"/>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24</a:t>
            </a:fld>
            <a:endParaRPr lang="en-US" dirty="0"/>
          </a:p>
        </p:txBody>
      </p:sp>
    </p:spTree>
    <p:extLst>
      <p:ext uri="{BB962C8B-B14F-4D97-AF65-F5344CB8AC3E}">
        <p14:creationId xmlns:p14="http://schemas.microsoft.com/office/powerpoint/2010/main" val="41250270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Instacart</a:t>
            </a:r>
            <a:endParaRPr lang="en-US" dirty="0"/>
          </a:p>
        </p:txBody>
      </p:sp>
      <p:sp>
        <p:nvSpPr>
          <p:cNvPr id="3" name="Content Placeholder 2"/>
          <p:cNvSpPr>
            <a:spLocks noGrp="1"/>
          </p:cNvSpPr>
          <p:nvPr>
            <p:ph idx="1"/>
          </p:nvPr>
        </p:nvSpPr>
        <p:spPr/>
        <p:txBody>
          <a:bodyPr/>
          <a:lstStyle/>
          <a:p>
            <a:r>
              <a:rPr lang="en-US" dirty="0" err="1"/>
              <a:t>Instacart</a:t>
            </a:r>
            <a:r>
              <a:rPr lang="en-US" dirty="0"/>
              <a:t> is a grocery delivery and pickup service that was founded in 2012</a:t>
            </a:r>
            <a:r>
              <a:rPr lang="en-US" dirty="0" smtClean="0"/>
              <a:t>.</a:t>
            </a:r>
          </a:p>
          <a:p>
            <a:r>
              <a:rPr lang="en-US" dirty="0" smtClean="0"/>
              <a:t>The </a:t>
            </a:r>
            <a:r>
              <a:rPr lang="en-US" dirty="0"/>
              <a:t>company quickly gained popularity and expanded its operations to multiple cities across the United States. </a:t>
            </a:r>
            <a:endParaRPr lang="en-US" dirty="0" smtClean="0"/>
          </a:p>
          <a:p>
            <a:r>
              <a:rPr lang="en-US" dirty="0" smtClean="0"/>
              <a:t>In </a:t>
            </a:r>
            <a:r>
              <a:rPr lang="en-US" dirty="0"/>
              <a:t>2018, </a:t>
            </a:r>
            <a:r>
              <a:rPr lang="en-US" dirty="0" err="1"/>
              <a:t>Instacart</a:t>
            </a:r>
            <a:r>
              <a:rPr lang="en-US" dirty="0"/>
              <a:t> announced that it had raised $700 million in funding, bringing its valuation to $7.6 billion</a:t>
            </a:r>
            <a:r>
              <a:rPr lang="en-US" dirty="0" smtClean="0"/>
              <a:t>.</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25</a:t>
            </a:fld>
            <a:endParaRPr lang="en-US" dirty="0"/>
          </a:p>
        </p:txBody>
      </p:sp>
      <p:pic>
        <p:nvPicPr>
          <p:cNvPr id="1026" name="Picture 2" descr="Grocery Delivery App Instacart To Raise Upto 616mn Seeks 9 3bn Valuation In  IPO Report - BW Disrupt"/>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6282" t="26282" r="5064" b="25961"/>
          <a:stretch/>
        </p:blipFill>
        <p:spPr bwMode="auto">
          <a:xfrm>
            <a:off x="5926016" y="5167004"/>
            <a:ext cx="6153288" cy="13258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58355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Instacart</a:t>
            </a:r>
            <a:endParaRPr lang="en-US" dirty="0"/>
          </a:p>
        </p:txBody>
      </p:sp>
      <p:sp>
        <p:nvSpPr>
          <p:cNvPr id="3" name="Content Placeholder 2"/>
          <p:cNvSpPr>
            <a:spLocks noGrp="1"/>
          </p:cNvSpPr>
          <p:nvPr>
            <p:ph idx="1"/>
          </p:nvPr>
        </p:nvSpPr>
        <p:spPr/>
        <p:txBody>
          <a:bodyPr/>
          <a:lstStyle/>
          <a:p>
            <a:r>
              <a:rPr lang="en-US" dirty="0" smtClean="0"/>
              <a:t>In </a:t>
            </a:r>
            <a:r>
              <a:rPr lang="en-US" dirty="0"/>
              <a:t>2020, the company faced a number of challenges, including increased competition from other grocery delivery services, high operational costs, and declining sales. </a:t>
            </a:r>
            <a:endParaRPr lang="en-US" dirty="0" smtClean="0"/>
          </a:p>
          <a:p>
            <a:r>
              <a:rPr lang="en-US" dirty="0" smtClean="0"/>
              <a:t>In </a:t>
            </a:r>
            <a:r>
              <a:rPr lang="en-US" dirty="0"/>
              <a:t>response, </a:t>
            </a:r>
            <a:r>
              <a:rPr lang="en-US" dirty="0" err="1"/>
              <a:t>Instacart's</a:t>
            </a:r>
            <a:r>
              <a:rPr lang="en-US" dirty="0"/>
              <a:t> leadership team decided to explore an exit strategy.</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26</a:t>
            </a:fld>
            <a:endParaRPr lang="en-US" dirty="0"/>
          </a:p>
        </p:txBody>
      </p:sp>
      <p:pic>
        <p:nvPicPr>
          <p:cNvPr id="1026" name="Picture 2" descr="Grocery Delivery App Instacart To Raise Upto 616mn Seeks 9 3bn Valuation In  IPO Report - BW Disrupt"/>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6282" t="26282" r="5064" b="25961"/>
          <a:stretch/>
        </p:blipFill>
        <p:spPr bwMode="auto">
          <a:xfrm>
            <a:off x="5926016" y="5167004"/>
            <a:ext cx="6153288" cy="13258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31683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Exit Strategy</a:t>
            </a:r>
          </a:p>
        </p:txBody>
      </p:sp>
      <p:sp>
        <p:nvSpPr>
          <p:cNvPr id="3" name="Content Placeholder 2"/>
          <p:cNvSpPr>
            <a:spLocks noGrp="1"/>
          </p:cNvSpPr>
          <p:nvPr>
            <p:ph idx="1"/>
          </p:nvPr>
        </p:nvSpPr>
        <p:spPr/>
        <p:txBody>
          <a:bodyPr/>
          <a:lstStyle/>
          <a:p>
            <a:r>
              <a:rPr lang="en-US" dirty="0" err="1"/>
              <a:t>Instacart's</a:t>
            </a:r>
            <a:r>
              <a:rPr lang="en-US" dirty="0"/>
              <a:t> leadership team decided to pursue a strategic acquisition by a larger company. </a:t>
            </a:r>
            <a:endParaRPr lang="en-US" dirty="0" smtClean="0"/>
          </a:p>
          <a:p>
            <a:r>
              <a:rPr lang="en-US" dirty="0" smtClean="0"/>
              <a:t>They </a:t>
            </a:r>
            <a:r>
              <a:rPr lang="en-US" dirty="0"/>
              <a:t>identified several potential buyers, including retailers and technology companies, and began negotiations.</a:t>
            </a:r>
          </a:p>
          <a:p>
            <a:r>
              <a:rPr lang="en-US" dirty="0" smtClean="0"/>
              <a:t>In </a:t>
            </a:r>
            <a:r>
              <a:rPr lang="en-US" dirty="0"/>
              <a:t>November 2020, </a:t>
            </a:r>
            <a:r>
              <a:rPr lang="en-US" dirty="0" err="1"/>
              <a:t>Instacart</a:t>
            </a:r>
            <a:r>
              <a:rPr lang="en-US" dirty="0"/>
              <a:t> announced that it had agreed to be acquired by Walmart, the world's largest retailer, for $1.5 billion. </a:t>
            </a:r>
            <a:endParaRPr lang="en-US" dirty="0" smtClean="0"/>
          </a:p>
          <a:p>
            <a:r>
              <a:rPr lang="en-US" dirty="0" smtClean="0"/>
              <a:t>The </a:t>
            </a:r>
            <a:r>
              <a:rPr lang="en-US" dirty="0"/>
              <a:t>acquisition allowed </a:t>
            </a:r>
            <a:r>
              <a:rPr lang="en-US" dirty="0" err="1"/>
              <a:t>Instacart</a:t>
            </a:r>
            <a:r>
              <a:rPr lang="en-US" dirty="0"/>
              <a:t> to expand its operations and reach a wider customer base, while also providing a return on investment for its shareholders.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27</a:t>
            </a:fld>
            <a:endParaRPr lang="en-US" dirty="0"/>
          </a:p>
        </p:txBody>
      </p:sp>
    </p:spTree>
    <p:extLst>
      <p:ext uri="{BB962C8B-B14F-4D97-AF65-F5344CB8AC3E}">
        <p14:creationId xmlns:p14="http://schemas.microsoft.com/office/powerpoint/2010/main" val="9703803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Rationale</a:t>
            </a:r>
          </a:p>
        </p:txBody>
      </p:sp>
      <p:sp>
        <p:nvSpPr>
          <p:cNvPr id="3" name="Content Placeholder 2"/>
          <p:cNvSpPr>
            <a:spLocks noGrp="1"/>
          </p:cNvSpPr>
          <p:nvPr>
            <p:ph idx="1"/>
          </p:nvPr>
        </p:nvSpPr>
        <p:spPr/>
        <p:txBody>
          <a:bodyPr/>
          <a:lstStyle/>
          <a:p>
            <a:r>
              <a:rPr lang="en-US" dirty="0" err="1"/>
              <a:t>Instacart's</a:t>
            </a:r>
            <a:r>
              <a:rPr lang="en-US" dirty="0"/>
              <a:t> decision to pursue an exit strategy was motivated by several factors. </a:t>
            </a:r>
            <a:endParaRPr lang="en-US" dirty="0" smtClean="0"/>
          </a:p>
          <a:p>
            <a:pPr lvl="1"/>
            <a:r>
              <a:rPr lang="en-US" dirty="0" smtClean="0"/>
              <a:t>The </a:t>
            </a:r>
            <a:r>
              <a:rPr lang="en-US" dirty="0"/>
              <a:t>company was facing increasing competition from other grocery delivery services, such as </a:t>
            </a:r>
            <a:r>
              <a:rPr lang="en-US" dirty="0" err="1"/>
              <a:t>AmazonFresh</a:t>
            </a:r>
            <a:r>
              <a:rPr lang="en-US" dirty="0"/>
              <a:t> and </a:t>
            </a:r>
            <a:r>
              <a:rPr lang="en-US" dirty="0" err="1"/>
              <a:t>Shipt</a:t>
            </a:r>
            <a:r>
              <a:rPr lang="en-US" dirty="0"/>
              <a:t>, which were offering similar services and gaining market share. </a:t>
            </a:r>
            <a:endParaRPr lang="en-US" dirty="0" smtClean="0"/>
          </a:p>
          <a:p>
            <a:pPr lvl="1"/>
            <a:r>
              <a:rPr lang="en-US" dirty="0" err="1" smtClean="0"/>
              <a:t>Instacart's</a:t>
            </a:r>
            <a:r>
              <a:rPr lang="en-US" dirty="0" smtClean="0"/>
              <a:t> </a:t>
            </a:r>
            <a:r>
              <a:rPr lang="en-US" dirty="0"/>
              <a:t>operational costs were high, and the company was struggling to achieve profitability. </a:t>
            </a:r>
            <a:endParaRPr lang="en-US" dirty="0" smtClean="0"/>
          </a:p>
          <a:p>
            <a:pPr lvl="1"/>
            <a:r>
              <a:rPr lang="en-US" dirty="0" smtClean="0"/>
              <a:t>The </a:t>
            </a:r>
            <a:r>
              <a:rPr lang="en-US" dirty="0"/>
              <a:t>company's sales were declining, which made it difficult to sustain its growth and expansion plans.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28</a:t>
            </a:fld>
            <a:endParaRPr lang="en-US" dirty="0"/>
          </a:p>
        </p:txBody>
      </p:sp>
    </p:spTree>
    <p:extLst>
      <p:ext uri="{BB962C8B-B14F-4D97-AF65-F5344CB8AC3E}">
        <p14:creationId xmlns:p14="http://schemas.microsoft.com/office/powerpoint/2010/main" val="5408347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Rationale</a:t>
            </a:r>
          </a:p>
        </p:txBody>
      </p:sp>
      <p:sp>
        <p:nvSpPr>
          <p:cNvPr id="3" name="Content Placeholder 2"/>
          <p:cNvSpPr>
            <a:spLocks noGrp="1"/>
          </p:cNvSpPr>
          <p:nvPr>
            <p:ph idx="1"/>
          </p:nvPr>
        </p:nvSpPr>
        <p:spPr/>
        <p:txBody>
          <a:bodyPr/>
          <a:lstStyle/>
          <a:p>
            <a:r>
              <a:rPr lang="en-US" dirty="0"/>
              <a:t>By pursuing an exit strategy, </a:t>
            </a:r>
            <a:r>
              <a:rPr lang="en-US" dirty="0" err="1"/>
              <a:t>Instacart</a:t>
            </a:r>
            <a:r>
              <a:rPr lang="en-US" dirty="0"/>
              <a:t> was able to achieve several objectives. </a:t>
            </a:r>
            <a:endParaRPr lang="en-US" dirty="0" smtClean="0"/>
          </a:p>
          <a:p>
            <a:pPr lvl="1"/>
            <a:r>
              <a:rPr lang="en-US" dirty="0" smtClean="0"/>
              <a:t>The </a:t>
            </a:r>
            <a:r>
              <a:rPr lang="en-US" dirty="0"/>
              <a:t>acquisition by Walmart provided a return on investment for the company's shareholders, who had invested over $1.8 billion in the company since its founding. </a:t>
            </a:r>
            <a:endParaRPr lang="en-US" dirty="0" smtClean="0"/>
          </a:p>
          <a:p>
            <a:pPr lvl="1"/>
            <a:r>
              <a:rPr lang="en-US" dirty="0" smtClean="0"/>
              <a:t>The </a:t>
            </a:r>
            <a:r>
              <a:rPr lang="en-US" dirty="0"/>
              <a:t>acquisition allowed </a:t>
            </a:r>
            <a:r>
              <a:rPr lang="en-US" dirty="0" err="1"/>
              <a:t>Instacart</a:t>
            </a:r>
            <a:r>
              <a:rPr lang="en-US" dirty="0"/>
              <a:t> to expand its operations and reach a wider customer base, which would have been difficult to achieve on its own. </a:t>
            </a:r>
            <a:endParaRPr lang="en-US" dirty="0" smtClean="0"/>
          </a:p>
          <a:p>
            <a:pPr lvl="1"/>
            <a:r>
              <a:rPr lang="en-US" dirty="0" smtClean="0"/>
              <a:t>The </a:t>
            </a:r>
            <a:r>
              <a:rPr lang="en-US" dirty="0"/>
              <a:t>acquisition provided a strategic partnership with a larger company that could help </a:t>
            </a:r>
            <a:r>
              <a:rPr lang="en-US" dirty="0" err="1"/>
              <a:t>Instacart</a:t>
            </a:r>
            <a:r>
              <a:rPr lang="en-US" dirty="0"/>
              <a:t> navigate the challenges of the grocery delivery market.</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29</a:t>
            </a:fld>
            <a:endParaRPr lang="en-US" dirty="0"/>
          </a:p>
        </p:txBody>
      </p:sp>
    </p:spTree>
    <p:extLst>
      <p:ext uri="{BB962C8B-B14F-4D97-AF65-F5344CB8AC3E}">
        <p14:creationId xmlns:p14="http://schemas.microsoft.com/office/powerpoint/2010/main" val="10519491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Exit Strategies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3</a:t>
            </a:fld>
            <a:endParaRPr lang="en-US" dirty="0"/>
          </a:p>
        </p:txBody>
      </p:sp>
      <p:graphicFrame>
        <p:nvGraphicFramePr>
          <p:cNvPr id="5" name="Diagram 4"/>
          <p:cNvGraphicFramePr/>
          <p:nvPr>
            <p:extLst>
              <p:ext uri="{D42A27DB-BD31-4B8C-83A1-F6EECF244321}">
                <p14:modId xmlns:p14="http://schemas.microsoft.com/office/powerpoint/2010/main" val="146432469"/>
              </p:ext>
            </p:extLst>
          </p:nvPr>
        </p:nvGraphicFramePr>
        <p:xfrm>
          <a:off x="858807" y="1140754"/>
          <a:ext cx="9294484"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442020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p:txBody>
          <a:bodyPr/>
          <a:lstStyle/>
          <a:p>
            <a:r>
              <a:rPr lang="en-US" dirty="0" err="1" smtClean="0"/>
              <a:t>Instacart's</a:t>
            </a:r>
            <a:r>
              <a:rPr lang="en-US" dirty="0" smtClean="0"/>
              <a:t> </a:t>
            </a:r>
            <a:r>
              <a:rPr lang="en-US" dirty="0"/>
              <a:t>use of an exit strategy is a prime example of how a tech startup can use this tactics to achieve its objectives. </a:t>
            </a:r>
            <a:endParaRPr lang="en-US" dirty="0" smtClean="0"/>
          </a:p>
          <a:p>
            <a:r>
              <a:rPr lang="en-US" dirty="0" smtClean="0"/>
              <a:t>By </a:t>
            </a:r>
            <a:r>
              <a:rPr lang="en-US" dirty="0"/>
              <a:t>identifying potential buyers and negotiating a strategic acquisition, </a:t>
            </a:r>
            <a:r>
              <a:rPr lang="en-US" dirty="0" err="1"/>
              <a:t>Instacart</a:t>
            </a:r>
            <a:r>
              <a:rPr lang="en-US" dirty="0"/>
              <a:t> was able to provide a return on investment for its shareholders, expand its operations, and achieve a strategic partnership with a larger company. </a:t>
            </a:r>
            <a:endParaRPr lang="en-US" dirty="0" smtClean="0"/>
          </a:p>
          <a:p>
            <a:r>
              <a:rPr lang="en-US" dirty="0" smtClean="0"/>
              <a:t>This </a:t>
            </a:r>
            <a:r>
              <a:rPr lang="en-US" dirty="0"/>
              <a:t>case study highlights the importance of considering an exit strategy as a viable option for tech startups looking to achieve their long-term goals.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30</a:t>
            </a:fld>
            <a:endParaRPr lang="en-US" dirty="0"/>
          </a:p>
        </p:txBody>
      </p:sp>
    </p:spTree>
    <p:extLst>
      <p:ext uri="{BB962C8B-B14F-4D97-AF65-F5344CB8AC3E}">
        <p14:creationId xmlns:p14="http://schemas.microsoft.com/office/powerpoint/2010/main" val="23189882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Souq.com</a:t>
            </a:r>
            <a:endParaRPr lang="en-US" dirty="0"/>
          </a:p>
        </p:txBody>
      </p:sp>
      <p:sp>
        <p:nvSpPr>
          <p:cNvPr id="3" name="Content Placeholder 2"/>
          <p:cNvSpPr>
            <a:spLocks noGrp="1"/>
          </p:cNvSpPr>
          <p:nvPr>
            <p:ph idx="1"/>
          </p:nvPr>
        </p:nvSpPr>
        <p:spPr/>
        <p:txBody>
          <a:bodyPr/>
          <a:lstStyle/>
          <a:p>
            <a:r>
              <a:rPr lang="en-US" dirty="0"/>
              <a:t>Souq.com was a Dubai-based e-commerce platform that was founded in 2005. </a:t>
            </a:r>
            <a:endParaRPr lang="en-US" dirty="0" smtClean="0"/>
          </a:p>
          <a:p>
            <a:r>
              <a:rPr lang="en-US" dirty="0" smtClean="0"/>
              <a:t>The </a:t>
            </a:r>
            <a:r>
              <a:rPr lang="en-US" dirty="0"/>
              <a:t>company quickly grew to become one of the largest e-commerce platforms in the Middle East and North Africa, with millions of customers and thousands of sellers on its platform. </a:t>
            </a:r>
            <a:endParaRPr lang="en-US" dirty="0" smtClean="0"/>
          </a:p>
          <a:p>
            <a:r>
              <a:rPr lang="en-US" dirty="0" smtClean="0"/>
              <a:t>In </a:t>
            </a:r>
            <a:r>
              <a:rPr lang="en-US" dirty="0"/>
              <a:t>2017, Souq.com was acquired by Amazon for $580 million, marking one of the largest tech acquisitions in the region's history.</a:t>
            </a:r>
          </a:p>
        </p:txBody>
      </p:sp>
      <p:sp>
        <p:nvSpPr>
          <p:cNvPr id="4" name="Slide Number Placeholder 3"/>
          <p:cNvSpPr>
            <a:spLocks noGrp="1"/>
          </p:cNvSpPr>
          <p:nvPr>
            <p:ph type="sldNum" sz="quarter" idx="12"/>
          </p:nvPr>
        </p:nvSpPr>
        <p:spPr/>
        <p:txBody>
          <a:bodyPr/>
          <a:lstStyle/>
          <a:p>
            <a:fld id="{B8DACC02-A2BD-4578-8E03-6D891060A695}" type="slidenum">
              <a:rPr lang="en-US" smtClean="0"/>
              <a:pPr/>
              <a:t>31</a:t>
            </a:fld>
            <a:endParaRPr lang="en-US" dirty="0"/>
          </a:p>
        </p:txBody>
      </p:sp>
    </p:spTree>
    <p:extLst>
      <p:ext uri="{BB962C8B-B14F-4D97-AF65-F5344CB8AC3E}">
        <p14:creationId xmlns:p14="http://schemas.microsoft.com/office/powerpoint/2010/main" val="36074657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Exit Strategy: Acquisition by Amazon</a:t>
            </a:r>
          </a:p>
        </p:txBody>
      </p:sp>
      <p:sp>
        <p:nvSpPr>
          <p:cNvPr id="3" name="Content Placeholder 2"/>
          <p:cNvSpPr>
            <a:spLocks noGrp="1"/>
          </p:cNvSpPr>
          <p:nvPr>
            <p:ph idx="1"/>
          </p:nvPr>
        </p:nvSpPr>
        <p:spPr/>
        <p:txBody>
          <a:bodyPr/>
          <a:lstStyle/>
          <a:p>
            <a:r>
              <a:rPr lang="en-US" dirty="0" err="1"/>
              <a:t>Souq.com's</a:t>
            </a:r>
            <a:r>
              <a:rPr lang="en-US" dirty="0"/>
              <a:t> exit strategy was to be acquired by a larger company, and Amazon was the perfect suitor. </a:t>
            </a:r>
            <a:endParaRPr lang="en-US" dirty="0" smtClean="0"/>
          </a:p>
          <a:p>
            <a:r>
              <a:rPr lang="en-US" dirty="0" smtClean="0"/>
              <a:t>Amazon </a:t>
            </a:r>
            <a:r>
              <a:rPr lang="en-US" dirty="0"/>
              <a:t>had been looking to expand its presence in the Middle East and North Africa, and the acquisition of Souq.com provided the company with a ready-made platform and customer base. </a:t>
            </a:r>
            <a:endParaRPr lang="en-US" dirty="0" smtClean="0"/>
          </a:p>
          <a:p>
            <a:r>
              <a:rPr lang="en-US" dirty="0" smtClean="0"/>
              <a:t>For </a:t>
            </a:r>
            <a:r>
              <a:rPr lang="en-US" dirty="0"/>
              <a:t>Souq.com, the acquisition provided an opportunity to tap into Amazon's vast resources and expertise, as well as access to a global customer base.</a:t>
            </a:r>
          </a:p>
        </p:txBody>
      </p:sp>
      <p:sp>
        <p:nvSpPr>
          <p:cNvPr id="4" name="Slide Number Placeholder 3"/>
          <p:cNvSpPr>
            <a:spLocks noGrp="1"/>
          </p:cNvSpPr>
          <p:nvPr>
            <p:ph type="sldNum" sz="quarter" idx="12"/>
          </p:nvPr>
        </p:nvSpPr>
        <p:spPr/>
        <p:txBody>
          <a:bodyPr/>
          <a:lstStyle/>
          <a:p>
            <a:fld id="{B8DACC02-A2BD-4578-8E03-6D891060A695}" type="slidenum">
              <a:rPr lang="en-US" smtClean="0"/>
              <a:pPr/>
              <a:t>32</a:t>
            </a:fld>
            <a:endParaRPr lang="en-US" dirty="0"/>
          </a:p>
        </p:txBody>
      </p:sp>
    </p:spTree>
    <p:extLst>
      <p:ext uri="{BB962C8B-B14F-4D97-AF65-F5344CB8AC3E}">
        <p14:creationId xmlns:p14="http://schemas.microsoft.com/office/powerpoint/2010/main" val="37509679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Factors Leading to the Successful Exit</a:t>
            </a:r>
          </a:p>
        </p:txBody>
      </p:sp>
      <p:sp>
        <p:nvSpPr>
          <p:cNvPr id="3" name="Content Placeholder 2"/>
          <p:cNvSpPr>
            <a:spLocks noGrp="1"/>
          </p:cNvSpPr>
          <p:nvPr>
            <p:ph idx="1"/>
          </p:nvPr>
        </p:nvSpPr>
        <p:spPr/>
        <p:txBody>
          <a:bodyPr>
            <a:normAutofit/>
          </a:bodyPr>
          <a:lstStyle/>
          <a:p>
            <a:r>
              <a:rPr lang="en-US" dirty="0"/>
              <a:t>Several factors contributed to </a:t>
            </a:r>
            <a:r>
              <a:rPr lang="en-US" dirty="0" err="1"/>
              <a:t>Souq.com's</a:t>
            </a:r>
            <a:r>
              <a:rPr lang="en-US" dirty="0"/>
              <a:t> successful exit:</a:t>
            </a:r>
          </a:p>
          <a:p>
            <a:pPr lvl="1">
              <a:lnSpc>
                <a:spcPct val="150000"/>
              </a:lnSpc>
            </a:pPr>
            <a:r>
              <a:rPr lang="en-US" dirty="0" smtClean="0"/>
              <a:t>Strong </a:t>
            </a:r>
            <a:r>
              <a:rPr lang="en-US" dirty="0"/>
              <a:t>Market </a:t>
            </a:r>
            <a:r>
              <a:rPr lang="en-US" dirty="0" smtClean="0"/>
              <a:t>Position</a:t>
            </a:r>
          </a:p>
          <a:p>
            <a:pPr lvl="1">
              <a:lnSpc>
                <a:spcPct val="150000"/>
              </a:lnSpc>
            </a:pPr>
            <a:r>
              <a:rPr lang="en-US" dirty="0" smtClean="0"/>
              <a:t>Innovative </a:t>
            </a:r>
            <a:r>
              <a:rPr lang="en-US" dirty="0"/>
              <a:t>Business </a:t>
            </a:r>
            <a:r>
              <a:rPr lang="en-US" dirty="0" smtClean="0"/>
              <a:t>Model</a:t>
            </a:r>
          </a:p>
          <a:p>
            <a:pPr lvl="1">
              <a:lnSpc>
                <a:spcPct val="150000"/>
              </a:lnSpc>
            </a:pPr>
            <a:r>
              <a:rPr lang="en-US" dirty="0" smtClean="0"/>
              <a:t>Strong Financials</a:t>
            </a:r>
          </a:p>
          <a:p>
            <a:pPr lvl="1">
              <a:lnSpc>
                <a:spcPct val="150000"/>
              </a:lnSpc>
            </a:pPr>
            <a:r>
              <a:rPr lang="en-US" dirty="0" smtClean="0"/>
              <a:t>Strategic Partnerships</a:t>
            </a:r>
          </a:p>
          <a:p>
            <a:pPr lvl="1">
              <a:lnSpc>
                <a:spcPct val="150000"/>
              </a:lnSpc>
            </a:pPr>
            <a:r>
              <a:rPr lang="en-US" dirty="0" smtClean="0"/>
              <a:t>Talented Team</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33</a:t>
            </a:fld>
            <a:endParaRPr lang="en-US" dirty="0"/>
          </a:p>
        </p:txBody>
      </p:sp>
    </p:spTree>
    <p:extLst>
      <p:ext uri="{BB962C8B-B14F-4D97-AF65-F5344CB8AC3E}">
        <p14:creationId xmlns:p14="http://schemas.microsoft.com/office/powerpoint/2010/main" val="11047617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Lessons Learned</a:t>
            </a:r>
          </a:p>
        </p:txBody>
      </p:sp>
      <p:sp>
        <p:nvSpPr>
          <p:cNvPr id="3" name="Content Placeholder 2"/>
          <p:cNvSpPr>
            <a:spLocks noGrp="1"/>
          </p:cNvSpPr>
          <p:nvPr>
            <p:ph idx="1"/>
          </p:nvPr>
        </p:nvSpPr>
        <p:spPr/>
        <p:txBody>
          <a:bodyPr>
            <a:normAutofit/>
          </a:bodyPr>
          <a:lstStyle/>
          <a:p>
            <a:r>
              <a:rPr lang="en-US" dirty="0" err="1"/>
              <a:t>Souq.com's</a:t>
            </a:r>
            <a:r>
              <a:rPr lang="en-US" dirty="0"/>
              <a:t> successful exit provides several lessons for tech startups looking to follow a similar path:</a:t>
            </a:r>
          </a:p>
          <a:p>
            <a:pPr lvl="1">
              <a:lnSpc>
                <a:spcPct val="150000"/>
              </a:lnSpc>
            </a:pPr>
            <a:r>
              <a:rPr lang="en-US" dirty="0" smtClean="0"/>
              <a:t>Focus </a:t>
            </a:r>
            <a:r>
              <a:rPr lang="en-US" dirty="0"/>
              <a:t>on Building a Strong </a:t>
            </a:r>
            <a:r>
              <a:rPr lang="en-US" dirty="0" smtClean="0"/>
              <a:t>Brand</a:t>
            </a:r>
          </a:p>
          <a:p>
            <a:pPr lvl="1">
              <a:lnSpc>
                <a:spcPct val="150000"/>
              </a:lnSpc>
            </a:pPr>
            <a:r>
              <a:rPr lang="en-US" dirty="0" smtClean="0"/>
              <a:t>Innovate </a:t>
            </a:r>
            <a:r>
              <a:rPr lang="en-US" dirty="0"/>
              <a:t>and </a:t>
            </a:r>
            <a:r>
              <a:rPr lang="en-US" dirty="0" smtClean="0"/>
              <a:t>Differentiate</a:t>
            </a:r>
          </a:p>
          <a:p>
            <a:pPr lvl="1">
              <a:lnSpc>
                <a:spcPct val="150000"/>
              </a:lnSpc>
            </a:pPr>
            <a:r>
              <a:rPr lang="en-US" dirty="0" smtClean="0"/>
              <a:t>Build </a:t>
            </a:r>
            <a:r>
              <a:rPr lang="en-US" dirty="0"/>
              <a:t>a Strong Financial </a:t>
            </a:r>
            <a:r>
              <a:rPr lang="en-US" dirty="0" smtClean="0"/>
              <a:t>Position</a:t>
            </a:r>
          </a:p>
          <a:p>
            <a:pPr lvl="1">
              <a:lnSpc>
                <a:spcPct val="150000"/>
              </a:lnSpc>
            </a:pPr>
            <a:r>
              <a:rPr lang="en-US" dirty="0" smtClean="0"/>
              <a:t>Establish </a:t>
            </a:r>
            <a:r>
              <a:rPr lang="en-US" dirty="0"/>
              <a:t>Strategic </a:t>
            </a:r>
            <a:r>
              <a:rPr lang="en-US" dirty="0" smtClean="0"/>
              <a:t>Partnerships</a:t>
            </a:r>
          </a:p>
          <a:p>
            <a:pPr lvl="1">
              <a:lnSpc>
                <a:spcPct val="150000"/>
              </a:lnSpc>
            </a:pPr>
            <a:r>
              <a:rPr lang="en-US" dirty="0" smtClean="0"/>
              <a:t>Attract </a:t>
            </a:r>
            <a:r>
              <a:rPr lang="en-US" dirty="0"/>
              <a:t>and Retain </a:t>
            </a:r>
            <a:r>
              <a:rPr lang="en-US" dirty="0" smtClean="0"/>
              <a:t>Talent</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34</a:t>
            </a:fld>
            <a:endParaRPr lang="en-US" dirty="0"/>
          </a:p>
        </p:txBody>
      </p:sp>
    </p:spTree>
    <p:extLst>
      <p:ext uri="{BB962C8B-B14F-4D97-AF65-F5344CB8AC3E}">
        <p14:creationId xmlns:p14="http://schemas.microsoft.com/office/powerpoint/2010/main" val="31693219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p:txBody>
          <a:bodyPr>
            <a:normAutofit fontScale="92500" lnSpcReduction="10000"/>
          </a:bodyPr>
          <a:lstStyle/>
          <a:p>
            <a:r>
              <a:rPr lang="en-US" dirty="0" err="1" smtClean="0"/>
              <a:t>Souq.com's</a:t>
            </a:r>
            <a:r>
              <a:rPr lang="en-US" dirty="0" smtClean="0"/>
              <a:t> </a:t>
            </a:r>
            <a:r>
              <a:rPr lang="en-US" dirty="0"/>
              <a:t>successful exit to Amazon is a testament to the company's strong market position, innovative business model, strong financials, strategic partnerships, and talented team. </a:t>
            </a:r>
            <a:endParaRPr lang="en-US" dirty="0" smtClean="0"/>
          </a:p>
          <a:p>
            <a:r>
              <a:rPr lang="en-US" dirty="0" smtClean="0"/>
              <a:t>The </a:t>
            </a:r>
            <a:r>
              <a:rPr lang="en-US" dirty="0"/>
              <a:t>acquisition not only provided a successful exit for the company's shareholders but also marked a significant milestone in the growth of e-commerce in the Middle East and North Africa.</a:t>
            </a:r>
          </a:p>
          <a:p>
            <a:r>
              <a:rPr lang="en-US" dirty="0" smtClean="0"/>
              <a:t>The </a:t>
            </a:r>
            <a:r>
              <a:rPr lang="en-US" dirty="0"/>
              <a:t>deal also underscores the potential for tech startups in the region to achieve significant growth and success, and serves as an inspiration for other entrepreneurs looking to build and grow their own businesses.</a:t>
            </a:r>
          </a:p>
          <a:p>
            <a:r>
              <a:rPr lang="en-US" dirty="0" err="1" smtClean="0"/>
              <a:t>Souq.com's</a:t>
            </a:r>
            <a:r>
              <a:rPr lang="en-US" dirty="0" smtClean="0"/>
              <a:t> </a:t>
            </a:r>
            <a:r>
              <a:rPr lang="en-US" dirty="0"/>
              <a:t>successful exit serves as a reminder that with the right combination of vision, strategy, and execution, tech startups in the Middle East and North Africa can achieve great success and create value for their shareholders, customers, and the wider ecosystem.</a:t>
            </a:r>
          </a:p>
        </p:txBody>
      </p:sp>
      <p:sp>
        <p:nvSpPr>
          <p:cNvPr id="4" name="Slide Number Placeholder 3"/>
          <p:cNvSpPr>
            <a:spLocks noGrp="1"/>
          </p:cNvSpPr>
          <p:nvPr>
            <p:ph type="sldNum" sz="quarter" idx="12"/>
          </p:nvPr>
        </p:nvSpPr>
        <p:spPr/>
        <p:txBody>
          <a:bodyPr/>
          <a:lstStyle/>
          <a:p>
            <a:fld id="{B8DACC02-A2BD-4578-8E03-6D891060A695}" type="slidenum">
              <a:rPr lang="en-US" smtClean="0"/>
              <a:pPr/>
              <a:t>35</a:t>
            </a:fld>
            <a:endParaRPr lang="en-US" dirty="0"/>
          </a:p>
        </p:txBody>
      </p:sp>
    </p:spTree>
    <p:extLst>
      <p:ext uri="{BB962C8B-B14F-4D97-AF65-F5344CB8AC3E}">
        <p14:creationId xmlns:p14="http://schemas.microsoft.com/office/powerpoint/2010/main" val="1692135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Exit Strategies</a:t>
            </a:r>
          </a:p>
        </p:txBody>
      </p:sp>
      <p:sp>
        <p:nvSpPr>
          <p:cNvPr id="3" name="Content Placeholder 2"/>
          <p:cNvSpPr>
            <a:spLocks noGrp="1"/>
          </p:cNvSpPr>
          <p:nvPr>
            <p:ph idx="1"/>
          </p:nvPr>
        </p:nvSpPr>
        <p:spPr/>
        <p:txBody>
          <a:bodyPr>
            <a:normAutofit/>
          </a:bodyPr>
          <a:lstStyle/>
          <a:p>
            <a:r>
              <a:rPr lang="en-US" dirty="0"/>
              <a:t>Two common types of exit strategies for startups are:</a:t>
            </a:r>
          </a:p>
          <a:p>
            <a:pPr lvl="1"/>
            <a:r>
              <a:rPr lang="en-US" dirty="0" smtClean="0"/>
              <a:t>Acquisition</a:t>
            </a:r>
          </a:p>
          <a:p>
            <a:pPr lvl="2"/>
            <a:r>
              <a:rPr lang="en-US" dirty="0" smtClean="0"/>
              <a:t>A larger </a:t>
            </a:r>
            <a:r>
              <a:rPr lang="en-US" dirty="0"/>
              <a:t>company acquires the startup. </a:t>
            </a:r>
          </a:p>
          <a:p>
            <a:pPr lvl="1"/>
            <a:r>
              <a:rPr lang="en-US" dirty="0" smtClean="0"/>
              <a:t>IPO </a:t>
            </a:r>
            <a:r>
              <a:rPr lang="en-US" dirty="0"/>
              <a:t>(Initial Public Offering</a:t>
            </a:r>
            <a:r>
              <a:rPr lang="en-US" dirty="0" smtClean="0"/>
              <a:t>)</a:t>
            </a:r>
          </a:p>
          <a:p>
            <a:pPr lvl="2"/>
            <a:r>
              <a:rPr lang="en-US" dirty="0" smtClean="0"/>
              <a:t>An </a:t>
            </a:r>
            <a:r>
              <a:rPr lang="en-US" dirty="0"/>
              <a:t>IPO involves a startup offering shares of its stock to the public for the first time. </a:t>
            </a:r>
            <a:endParaRPr lang="en-US" dirty="0" smtClean="0"/>
          </a:p>
          <a:p>
            <a:r>
              <a:rPr lang="en-US" dirty="0"/>
              <a:t>Other exit strategies may include:</a:t>
            </a:r>
          </a:p>
          <a:p>
            <a:pPr lvl="1"/>
            <a:r>
              <a:rPr lang="en-US" dirty="0"/>
              <a:t>Merger</a:t>
            </a:r>
          </a:p>
          <a:p>
            <a:pPr lvl="1"/>
            <a:r>
              <a:rPr lang="en-US" dirty="0"/>
              <a:t>Management Buyout (</a:t>
            </a:r>
            <a:r>
              <a:rPr lang="en-US" dirty="0" smtClean="0"/>
              <a:t>MBO)</a:t>
            </a:r>
            <a:endParaRPr lang="en-US" dirty="0"/>
          </a:p>
          <a:p>
            <a:pPr lvl="1"/>
            <a:r>
              <a:rPr lang="en-US" dirty="0"/>
              <a:t>Strategic Partnerships or Licensing</a:t>
            </a:r>
          </a:p>
          <a:p>
            <a:endParaRPr lang="en-US" dirty="0" smtClean="0"/>
          </a:p>
        </p:txBody>
      </p:sp>
      <p:sp>
        <p:nvSpPr>
          <p:cNvPr id="4" name="Slide Number Placeholder 3"/>
          <p:cNvSpPr>
            <a:spLocks noGrp="1"/>
          </p:cNvSpPr>
          <p:nvPr>
            <p:ph type="sldNum" sz="quarter" idx="12"/>
          </p:nvPr>
        </p:nvSpPr>
        <p:spPr/>
        <p:txBody>
          <a:bodyPr/>
          <a:lstStyle/>
          <a:p>
            <a:fld id="{B8DACC02-A2BD-4578-8E03-6D891060A695}" type="slidenum">
              <a:rPr lang="en-US" smtClean="0"/>
              <a:pPr/>
              <a:t>4</a:t>
            </a:fld>
            <a:endParaRPr lang="en-US" dirty="0"/>
          </a:p>
        </p:txBody>
      </p:sp>
    </p:spTree>
    <p:extLst>
      <p:ext uri="{BB962C8B-B14F-4D97-AF65-F5344CB8AC3E}">
        <p14:creationId xmlns:p14="http://schemas.microsoft.com/office/powerpoint/2010/main" val="29603453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Acquisition vs IPO Pathways</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922167282"/>
              </p:ext>
            </p:extLst>
          </p:nvPr>
        </p:nvGraphicFramePr>
        <p:xfrm>
          <a:off x="526211" y="1725283"/>
          <a:ext cx="10895058" cy="3243274"/>
        </p:xfrm>
        <a:graphic>
          <a:graphicData uri="http://schemas.openxmlformats.org/drawingml/2006/table">
            <a:tbl>
              <a:tblPr/>
              <a:tblGrid>
                <a:gridCol w="1574133">
                  <a:extLst>
                    <a:ext uri="{9D8B030D-6E8A-4147-A177-3AD203B41FA5}">
                      <a16:colId xmlns:a16="http://schemas.microsoft.com/office/drawing/2014/main" val="1017469151"/>
                    </a:ext>
                  </a:extLst>
                </a:gridCol>
                <a:gridCol w="4585128">
                  <a:extLst>
                    <a:ext uri="{9D8B030D-6E8A-4147-A177-3AD203B41FA5}">
                      <a16:colId xmlns:a16="http://schemas.microsoft.com/office/drawing/2014/main" val="2063052765"/>
                    </a:ext>
                  </a:extLst>
                </a:gridCol>
                <a:gridCol w="4735797">
                  <a:extLst>
                    <a:ext uri="{9D8B030D-6E8A-4147-A177-3AD203B41FA5}">
                      <a16:colId xmlns:a16="http://schemas.microsoft.com/office/drawing/2014/main" val="3496955330"/>
                    </a:ext>
                  </a:extLst>
                </a:gridCol>
              </a:tblGrid>
              <a:tr h="405409">
                <a:tc>
                  <a:txBody>
                    <a:bodyPr/>
                    <a:lstStyle/>
                    <a:p>
                      <a:pPr algn="ctr"/>
                      <a:r>
                        <a:rPr lang="en-US" b="0" dirty="0">
                          <a:solidFill>
                            <a:schemeClr val="bg1"/>
                          </a:solidFill>
                          <a:effectLst/>
                          <a:latin typeface="Candara" panose="020E0502030303020204" pitchFamily="34" charset="0"/>
                        </a:rPr>
                        <a:t>Feature</a:t>
                      </a:r>
                    </a:p>
                  </a:txBody>
                  <a:tcPr anchor="ctr">
                    <a:lnL>
                      <a:noFill/>
                    </a:lnL>
                    <a:lnR>
                      <a:noFill/>
                    </a:lnR>
                    <a:lnT>
                      <a:noFill/>
                    </a:lnT>
                    <a:lnB>
                      <a:noFill/>
                    </a:lnB>
                    <a:solidFill>
                      <a:srgbClr val="00B2E2"/>
                    </a:solidFill>
                  </a:tcPr>
                </a:tc>
                <a:tc>
                  <a:txBody>
                    <a:bodyPr/>
                    <a:lstStyle/>
                    <a:p>
                      <a:pPr algn="ctr"/>
                      <a:r>
                        <a:rPr lang="en-US" b="0" dirty="0">
                          <a:solidFill>
                            <a:schemeClr val="bg1"/>
                          </a:solidFill>
                          <a:effectLst/>
                          <a:latin typeface="Candara" panose="020E0502030303020204" pitchFamily="34" charset="0"/>
                        </a:rPr>
                        <a:t>Acquisition</a:t>
                      </a:r>
                    </a:p>
                  </a:txBody>
                  <a:tcPr anchor="ctr">
                    <a:lnL>
                      <a:noFill/>
                    </a:lnL>
                    <a:lnR>
                      <a:noFill/>
                    </a:lnR>
                    <a:lnT>
                      <a:noFill/>
                    </a:lnT>
                    <a:lnB>
                      <a:noFill/>
                    </a:lnB>
                    <a:solidFill>
                      <a:srgbClr val="00B2E2"/>
                    </a:solidFill>
                  </a:tcPr>
                </a:tc>
                <a:tc>
                  <a:txBody>
                    <a:bodyPr/>
                    <a:lstStyle/>
                    <a:p>
                      <a:pPr algn="ctr"/>
                      <a:r>
                        <a:rPr lang="en-US" b="0" dirty="0">
                          <a:solidFill>
                            <a:schemeClr val="bg1"/>
                          </a:solidFill>
                          <a:effectLst/>
                          <a:latin typeface="Candara" panose="020E0502030303020204" pitchFamily="34" charset="0"/>
                        </a:rPr>
                        <a:t>IPO</a:t>
                      </a:r>
                    </a:p>
                  </a:txBody>
                  <a:tcPr anchor="ctr">
                    <a:lnL>
                      <a:noFill/>
                    </a:lnL>
                    <a:lnR>
                      <a:noFill/>
                    </a:lnR>
                    <a:lnT>
                      <a:noFill/>
                    </a:lnT>
                    <a:lnB>
                      <a:noFill/>
                    </a:lnB>
                    <a:solidFill>
                      <a:srgbClr val="00B2E2"/>
                    </a:solidFill>
                  </a:tcPr>
                </a:tc>
                <a:extLst>
                  <a:ext uri="{0D108BD9-81ED-4DB2-BD59-A6C34878D82A}">
                    <a16:rowId xmlns:a16="http://schemas.microsoft.com/office/drawing/2014/main" val="1305423292"/>
                  </a:ext>
                </a:extLst>
              </a:tr>
              <a:tr h="945955">
                <a:tc>
                  <a:txBody>
                    <a:bodyPr/>
                    <a:lstStyle/>
                    <a:p>
                      <a:r>
                        <a:rPr lang="en-US" b="0" dirty="0">
                          <a:effectLst/>
                          <a:latin typeface="Candara" panose="020E0502030303020204" pitchFamily="34" charset="0"/>
                        </a:rPr>
                        <a:t>Goal</a:t>
                      </a:r>
                    </a:p>
                  </a:txBody>
                  <a:tcPr marL="152400" marR="152400" marT="152400" marB="152400" anchor="ctr">
                    <a:lnL>
                      <a:noFill/>
                    </a:lnL>
                    <a:lnR>
                      <a:noFill/>
                    </a:lnR>
                    <a:lnT>
                      <a:noFill/>
                    </a:lnT>
                    <a:lnB>
                      <a:noFill/>
                    </a:lnB>
                    <a:solidFill>
                      <a:srgbClr val="FFFFFF"/>
                    </a:solidFill>
                  </a:tcPr>
                </a:tc>
                <a:tc>
                  <a:txBody>
                    <a:bodyPr/>
                    <a:lstStyle/>
                    <a:p>
                      <a:r>
                        <a:rPr lang="en-US" b="0" dirty="0">
                          <a:effectLst/>
                          <a:latin typeface="Candara" panose="020E0502030303020204" pitchFamily="34" charset="0"/>
                        </a:rPr>
                        <a:t>To grow by acquiring another company</a:t>
                      </a:r>
                    </a:p>
                  </a:txBody>
                  <a:tcPr marL="152400" marR="152400" marT="152400" marB="152400" anchor="ctr">
                    <a:lnL>
                      <a:noFill/>
                    </a:lnL>
                    <a:lnR>
                      <a:noFill/>
                    </a:lnR>
                    <a:lnT>
                      <a:noFill/>
                    </a:lnT>
                    <a:lnB>
                      <a:noFill/>
                    </a:lnB>
                    <a:solidFill>
                      <a:srgbClr val="FFFFFF"/>
                    </a:solidFill>
                  </a:tcPr>
                </a:tc>
                <a:tc>
                  <a:txBody>
                    <a:bodyPr/>
                    <a:lstStyle/>
                    <a:p>
                      <a:r>
                        <a:rPr lang="en-US" b="0">
                          <a:effectLst/>
                          <a:latin typeface="Candara" panose="020E0502030303020204" pitchFamily="34" charset="0"/>
                        </a:rPr>
                        <a:t>To raise capital by selling shares of stock to the public</a:t>
                      </a:r>
                    </a:p>
                  </a:txBody>
                  <a:tcPr marL="152400" marR="152400" marT="152400" marB="152400" anchor="ctr">
                    <a:lnL>
                      <a:noFill/>
                    </a:lnL>
                    <a:lnR>
                      <a:noFill/>
                    </a:lnR>
                    <a:lnT>
                      <a:noFill/>
                    </a:lnT>
                    <a:lnB>
                      <a:noFill/>
                    </a:lnB>
                    <a:solidFill>
                      <a:srgbClr val="FFFFFF"/>
                    </a:solidFill>
                  </a:tcPr>
                </a:tc>
                <a:extLst>
                  <a:ext uri="{0D108BD9-81ED-4DB2-BD59-A6C34878D82A}">
                    <a16:rowId xmlns:a16="http://schemas.microsoft.com/office/drawing/2014/main" val="3095966453"/>
                  </a:ext>
                </a:extLst>
              </a:tr>
              <a:tr h="641898">
                <a:tc>
                  <a:txBody>
                    <a:bodyPr/>
                    <a:lstStyle/>
                    <a:p>
                      <a:r>
                        <a:rPr lang="en-US" b="0" dirty="0">
                          <a:effectLst/>
                          <a:latin typeface="Candara" panose="020E0502030303020204" pitchFamily="34" charset="0"/>
                        </a:rPr>
                        <a:t>Process</a:t>
                      </a:r>
                    </a:p>
                  </a:txBody>
                  <a:tcPr marL="152400" marR="152400" marT="152400" marB="152400" anchor="ctr">
                    <a:lnL>
                      <a:noFill/>
                    </a:lnL>
                    <a:lnR>
                      <a:noFill/>
                    </a:lnR>
                    <a:lnT>
                      <a:noFill/>
                    </a:lnT>
                    <a:lnB>
                      <a:noFill/>
                    </a:lnB>
                    <a:solidFill>
                      <a:schemeClr val="bg1">
                        <a:lumMod val="95000"/>
                      </a:schemeClr>
                    </a:solidFill>
                  </a:tcPr>
                </a:tc>
                <a:tc>
                  <a:txBody>
                    <a:bodyPr/>
                    <a:lstStyle/>
                    <a:p>
                      <a:r>
                        <a:rPr lang="en-US" b="0" dirty="0">
                          <a:effectLst/>
                          <a:latin typeface="Candara" panose="020E0502030303020204" pitchFamily="34" charset="0"/>
                        </a:rPr>
                        <a:t>Complex and risky</a:t>
                      </a:r>
                    </a:p>
                  </a:txBody>
                  <a:tcPr marL="152400" marR="152400" marT="152400" marB="152400" anchor="ctr">
                    <a:lnL>
                      <a:noFill/>
                    </a:lnL>
                    <a:lnR>
                      <a:noFill/>
                    </a:lnR>
                    <a:lnT>
                      <a:noFill/>
                    </a:lnT>
                    <a:lnB>
                      <a:noFill/>
                    </a:lnB>
                    <a:solidFill>
                      <a:schemeClr val="bg1">
                        <a:lumMod val="95000"/>
                      </a:schemeClr>
                    </a:solidFill>
                  </a:tcPr>
                </a:tc>
                <a:tc>
                  <a:txBody>
                    <a:bodyPr/>
                    <a:lstStyle/>
                    <a:p>
                      <a:r>
                        <a:rPr lang="en-US" b="0" dirty="0">
                          <a:effectLst/>
                          <a:latin typeface="Candara" panose="020E0502030303020204" pitchFamily="34" charset="0"/>
                        </a:rPr>
                        <a:t>Challenging but can be rewarding</a:t>
                      </a:r>
                    </a:p>
                  </a:txBody>
                  <a:tcPr marL="152400" marR="152400" marT="152400" marB="152400" anchor="ctr">
                    <a:lnL>
                      <a:noFill/>
                    </a:lnL>
                    <a:lnR>
                      <a:noFill/>
                    </a:lnR>
                    <a:lnT>
                      <a:noFill/>
                    </a:lnT>
                    <a:lnB>
                      <a:noFill/>
                    </a:lnB>
                    <a:solidFill>
                      <a:schemeClr val="bg1">
                        <a:lumMod val="95000"/>
                      </a:schemeClr>
                    </a:solidFill>
                  </a:tcPr>
                </a:tc>
                <a:extLst>
                  <a:ext uri="{0D108BD9-81ED-4DB2-BD59-A6C34878D82A}">
                    <a16:rowId xmlns:a16="http://schemas.microsoft.com/office/drawing/2014/main" val="3656425892"/>
                  </a:ext>
                </a:extLst>
              </a:tr>
              <a:tr h="1250012">
                <a:tc>
                  <a:txBody>
                    <a:bodyPr/>
                    <a:lstStyle/>
                    <a:p>
                      <a:r>
                        <a:rPr lang="en-US" b="0">
                          <a:effectLst/>
                          <a:latin typeface="Candara" panose="020E0502030303020204" pitchFamily="34" charset="0"/>
                        </a:rPr>
                        <a:t>Outcome</a:t>
                      </a:r>
                    </a:p>
                  </a:txBody>
                  <a:tcPr marL="152400" marR="152400" marT="152400" marB="152400" anchor="ctr">
                    <a:lnL>
                      <a:noFill/>
                    </a:lnL>
                    <a:lnR>
                      <a:noFill/>
                    </a:lnR>
                    <a:lnT>
                      <a:noFill/>
                    </a:lnT>
                    <a:lnB>
                      <a:noFill/>
                    </a:lnB>
                    <a:solidFill>
                      <a:srgbClr val="FFFFFF"/>
                    </a:solidFill>
                  </a:tcPr>
                </a:tc>
                <a:tc>
                  <a:txBody>
                    <a:bodyPr/>
                    <a:lstStyle/>
                    <a:p>
                      <a:r>
                        <a:rPr lang="en-US" b="0">
                          <a:effectLst/>
                          <a:latin typeface="Candara" panose="020E0502030303020204" pitchFamily="34" charset="0"/>
                        </a:rPr>
                        <a:t>The acquiring company gains control of the acquired company's assets, liabilities, and business operations</a:t>
                      </a:r>
                    </a:p>
                  </a:txBody>
                  <a:tcPr marL="152400" marR="152400" marT="152400" marB="152400" anchor="ctr">
                    <a:lnL>
                      <a:noFill/>
                    </a:lnL>
                    <a:lnR>
                      <a:noFill/>
                    </a:lnR>
                    <a:lnT>
                      <a:noFill/>
                    </a:lnT>
                    <a:lnB>
                      <a:noFill/>
                    </a:lnB>
                    <a:solidFill>
                      <a:srgbClr val="FFFFFF"/>
                    </a:solidFill>
                  </a:tcPr>
                </a:tc>
                <a:tc>
                  <a:txBody>
                    <a:bodyPr/>
                    <a:lstStyle/>
                    <a:p>
                      <a:r>
                        <a:rPr lang="en-US" b="0" dirty="0">
                          <a:effectLst/>
                          <a:latin typeface="Candara" panose="020E0502030303020204" pitchFamily="34" charset="0"/>
                        </a:rPr>
                        <a:t>The company's stock becomes more liquid and it has the capital it needs to grow</a:t>
                      </a:r>
                    </a:p>
                  </a:txBody>
                  <a:tcPr marL="152400" marR="152400" marT="152400" marB="152400" anchor="ctr">
                    <a:lnL>
                      <a:noFill/>
                    </a:lnL>
                    <a:lnR>
                      <a:noFill/>
                    </a:lnR>
                    <a:lnT>
                      <a:noFill/>
                    </a:lnT>
                    <a:lnB>
                      <a:noFill/>
                    </a:lnB>
                    <a:solidFill>
                      <a:srgbClr val="FFFFFF"/>
                    </a:solidFill>
                  </a:tcPr>
                </a:tc>
                <a:extLst>
                  <a:ext uri="{0D108BD9-81ED-4DB2-BD59-A6C34878D82A}">
                    <a16:rowId xmlns:a16="http://schemas.microsoft.com/office/drawing/2014/main" val="1687857514"/>
                  </a:ext>
                </a:extLst>
              </a:tr>
            </a:tbl>
          </a:graphicData>
        </a:graphic>
      </p:graphicFrame>
      <p:sp>
        <p:nvSpPr>
          <p:cNvPr id="4" name="Slide Number Placeholder 3"/>
          <p:cNvSpPr>
            <a:spLocks noGrp="1"/>
          </p:cNvSpPr>
          <p:nvPr>
            <p:ph type="sldNum" sz="quarter" idx="12"/>
          </p:nvPr>
        </p:nvSpPr>
        <p:spPr/>
        <p:txBody>
          <a:bodyPr/>
          <a:lstStyle/>
          <a:p>
            <a:fld id="{B8DACC02-A2BD-4578-8E03-6D891060A695}" type="slidenum">
              <a:rPr lang="en-US" smtClean="0"/>
              <a:pPr/>
              <a:t>5</a:t>
            </a:fld>
            <a:endParaRPr lang="en-US" dirty="0"/>
          </a:p>
        </p:txBody>
      </p:sp>
    </p:spTree>
    <p:extLst>
      <p:ext uri="{BB962C8B-B14F-4D97-AF65-F5344CB8AC3E}">
        <p14:creationId xmlns:p14="http://schemas.microsoft.com/office/powerpoint/2010/main" val="8019387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Acquisition vs IPO Pathways</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922167282"/>
              </p:ext>
            </p:extLst>
          </p:nvPr>
        </p:nvGraphicFramePr>
        <p:xfrm>
          <a:off x="526211" y="1725283"/>
          <a:ext cx="10895058" cy="3243274"/>
        </p:xfrm>
        <a:graphic>
          <a:graphicData uri="http://schemas.openxmlformats.org/drawingml/2006/table">
            <a:tbl>
              <a:tblPr/>
              <a:tblGrid>
                <a:gridCol w="1574133">
                  <a:extLst>
                    <a:ext uri="{9D8B030D-6E8A-4147-A177-3AD203B41FA5}">
                      <a16:colId xmlns:a16="http://schemas.microsoft.com/office/drawing/2014/main" val="1017469151"/>
                    </a:ext>
                  </a:extLst>
                </a:gridCol>
                <a:gridCol w="4585128">
                  <a:extLst>
                    <a:ext uri="{9D8B030D-6E8A-4147-A177-3AD203B41FA5}">
                      <a16:colId xmlns:a16="http://schemas.microsoft.com/office/drawing/2014/main" val="2063052765"/>
                    </a:ext>
                  </a:extLst>
                </a:gridCol>
                <a:gridCol w="4735797">
                  <a:extLst>
                    <a:ext uri="{9D8B030D-6E8A-4147-A177-3AD203B41FA5}">
                      <a16:colId xmlns:a16="http://schemas.microsoft.com/office/drawing/2014/main" val="3496955330"/>
                    </a:ext>
                  </a:extLst>
                </a:gridCol>
              </a:tblGrid>
              <a:tr h="405409">
                <a:tc>
                  <a:txBody>
                    <a:bodyPr/>
                    <a:lstStyle/>
                    <a:p>
                      <a:pPr algn="ctr"/>
                      <a:r>
                        <a:rPr lang="en-US" b="0" dirty="0">
                          <a:solidFill>
                            <a:schemeClr val="bg1"/>
                          </a:solidFill>
                          <a:effectLst/>
                          <a:latin typeface="Candara" panose="020E0502030303020204" pitchFamily="34" charset="0"/>
                        </a:rPr>
                        <a:t>Feature</a:t>
                      </a:r>
                    </a:p>
                  </a:txBody>
                  <a:tcPr anchor="ctr">
                    <a:lnL>
                      <a:noFill/>
                    </a:lnL>
                    <a:lnR>
                      <a:noFill/>
                    </a:lnR>
                    <a:lnT>
                      <a:noFill/>
                    </a:lnT>
                    <a:lnB>
                      <a:noFill/>
                    </a:lnB>
                    <a:solidFill>
                      <a:srgbClr val="00B2E2"/>
                    </a:solidFill>
                  </a:tcPr>
                </a:tc>
                <a:tc>
                  <a:txBody>
                    <a:bodyPr/>
                    <a:lstStyle/>
                    <a:p>
                      <a:pPr algn="ctr"/>
                      <a:r>
                        <a:rPr lang="en-US" b="0" dirty="0">
                          <a:solidFill>
                            <a:schemeClr val="bg1"/>
                          </a:solidFill>
                          <a:effectLst/>
                          <a:latin typeface="Candara" panose="020E0502030303020204" pitchFamily="34" charset="0"/>
                        </a:rPr>
                        <a:t>Acquisition</a:t>
                      </a:r>
                    </a:p>
                  </a:txBody>
                  <a:tcPr anchor="ctr">
                    <a:lnL>
                      <a:noFill/>
                    </a:lnL>
                    <a:lnR>
                      <a:noFill/>
                    </a:lnR>
                    <a:lnT>
                      <a:noFill/>
                    </a:lnT>
                    <a:lnB>
                      <a:noFill/>
                    </a:lnB>
                    <a:solidFill>
                      <a:srgbClr val="00B2E2"/>
                    </a:solidFill>
                  </a:tcPr>
                </a:tc>
                <a:tc>
                  <a:txBody>
                    <a:bodyPr/>
                    <a:lstStyle/>
                    <a:p>
                      <a:pPr algn="ctr"/>
                      <a:r>
                        <a:rPr lang="en-US" b="0" dirty="0">
                          <a:solidFill>
                            <a:schemeClr val="bg1"/>
                          </a:solidFill>
                          <a:effectLst/>
                          <a:latin typeface="Candara" panose="020E0502030303020204" pitchFamily="34" charset="0"/>
                        </a:rPr>
                        <a:t>IPO</a:t>
                      </a:r>
                    </a:p>
                  </a:txBody>
                  <a:tcPr anchor="ctr">
                    <a:lnL>
                      <a:noFill/>
                    </a:lnL>
                    <a:lnR>
                      <a:noFill/>
                    </a:lnR>
                    <a:lnT>
                      <a:noFill/>
                    </a:lnT>
                    <a:lnB>
                      <a:noFill/>
                    </a:lnB>
                    <a:solidFill>
                      <a:srgbClr val="00B2E2"/>
                    </a:solidFill>
                  </a:tcPr>
                </a:tc>
                <a:extLst>
                  <a:ext uri="{0D108BD9-81ED-4DB2-BD59-A6C34878D82A}">
                    <a16:rowId xmlns:a16="http://schemas.microsoft.com/office/drawing/2014/main" val="1305423292"/>
                  </a:ext>
                </a:extLst>
              </a:tr>
              <a:tr h="945955">
                <a:tc>
                  <a:txBody>
                    <a:bodyPr/>
                    <a:lstStyle/>
                    <a:p>
                      <a:r>
                        <a:rPr lang="en-US" b="0" dirty="0">
                          <a:effectLst/>
                          <a:latin typeface="Candara" panose="020E0502030303020204" pitchFamily="34" charset="0"/>
                        </a:rPr>
                        <a:t>Goal</a:t>
                      </a:r>
                    </a:p>
                  </a:txBody>
                  <a:tcPr marL="152400" marR="152400" marT="152400" marB="152400" anchor="ctr">
                    <a:lnL>
                      <a:noFill/>
                    </a:lnL>
                    <a:lnR>
                      <a:noFill/>
                    </a:lnR>
                    <a:lnT>
                      <a:noFill/>
                    </a:lnT>
                    <a:lnB>
                      <a:noFill/>
                    </a:lnB>
                    <a:solidFill>
                      <a:srgbClr val="FFFFFF"/>
                    </a:solidFill>
                  </a:tcPr>
                </a:tc>
                <a:tc>
                  <a:txBody>
                    <a:bodyPr/>
                    <a:lstStyle/>
                    <a:p>
                      <a:r>
                        <a:rPr lang="en-US" b="0" dirty="0">
                          <a:effectLst/>
                          <a:latin typeface="Candara" panose="020E0502030303020204" pitchFamily="34" charset="0"/>
                        </a:rPr>
                        <a:t>To grow by acquiring another company</a:t>
                      </a:r>
                    </a:p>
                  </a:txBody>
                  <a:tcPr marL="152400" marR="152400" marT="152400" marB="152400" anchor="ctr">
                    <a:lnL>
                      <a:noFill/>
                    </a:lnL>
                    <a:lnR>
                      <a:noFill/>
                    </a:lnR>
                    <a:lnT>
                      <a:noFill/>
                    </a:lnT>
                    <a:lnB>
                      <a:noFill/>
                    </a:lnB>
                    <a:solidFill>
                      <a:srgbClr val="FFFFFF"/>
                    </a:solidFill>
                  </a:tcPr>
                </a:tc>
                <a:tc>
                  <a:txBody>
                    <a:bodyPr/>
                    <a:lstStyle/>
                    <a:p>
                      <a:r>
                        <a:rPr lang="en-US" b="0">
                          <a:effectLst/>
                          <a:latin typeface="Candara" panose="020E0502030303020204" pitchFamily="34" charset="0"/>
                        </a:rPr>
                        <a:t>To raise capital by selling shares of stock to the public</a:t>
                      </a:r>
                    </a:p>
                  </a:txBody>
                  <a:tcPr marL="152400" marR="152400" marT="152400" marB="152400" anchor="ctr">
                    <a:lnL>
                      <a:noFill/>
                    </a:lnL>
                    <a:lnR>
                      <a:noFill/>
                    </a:lnR>
                    <a:lnT>
                      <a:noFill/>
                    </a:lnT>
                    <a:lnB>
                      <a:noFill/>
                    </a:lnB>
                    <a:solidFill>
                      <a:srgbClr val="FFFFFF"/>
                    </a:solidFill>
                  </a:tcPr>
                </a:tc>
                <a:extLst>
                  <a:ext uri="{0D108BD9-81ED-4DB2-BD59-A6C34878D82A}">
                    <a16:rowId xmlns:a16="http://schemas.microsoft.com/office/drawing/2014/main" val="3095966453"/>
                  </a:ext>
                </a:extLst>
              </a:tr>
              <a:tr h="641898">
                <a:tc>
                  <a:txBody>
                    <a:bodyPr/>
                    <a:lstStyle/>
                    <a:p>
                      <a:r>
                        <a:rPr lang="en-US" b="0" dirty="0">
                          <a:effectLst/>
                          <a:latin typeface="Candara" panose="020E0502030303020204" pitchFamily="34" charset="0"/>
                        </a:rPr>
                        <a:t>Process</a:t>
                      </a:r>
                    </a:p>
                  </a:txBody>
                  <a:tcPr marL="152400" marR="152400" marT="152400" marB="152400" anchor="ctr">
                    <a:lnL>
                      <a:noFill/>
                    </a:lnL>
                    <a:lnR>
                      <a:noFill/>
                    </a:lnR>
                    <a:lnT>
                      <a:noFill/>
                    </a:lnT>
                    <a:lnB>
                      <a:noFill/>
                    </a:lnB>
                    <a:solidFill>
                      <a:schemeClr val="bg1">
                        <a:lumMod val="95000"/>
                      </a:schemeClr>
                    </a:solidFill>
                  </a:tcPr>
                </a:tc>
                <a:tc>
                  <a:txBody>
                    <a:bodyPr/>
                    <a:lstStyle/>
                    <a:p>
                      <a:r>
                        <a:rPr lang="en-US" b="0" dirty="0">
                          <a:effectLst/>
                          <a:latin typeface="Candara" panose="020E0502030303020204" pitchFamily="34" charset="0"/>
                        </a:rPr>
                        <a:t>Complex and risky</a:t>
                      </a:r>
                    </a:p>
                  </a:txBody>
                  <a:tcPr marL="152400" marR="152400" marT="152400" marB="152400" anchor="ctr">
                    <a:lnL>
                      <a:noFill/>
                    </a:lnL>
                    <a:lnR>
                      <a:noFill/>
                    </a:lnR>
                    <a:lnT>
                      <a:noFill/>
                    </a:lnT>
                    <a:lnB>
                      <a:noFill/>
                    </a:lnB>
                    <a:solidFill>
                      <a:schemeClr val="bg1">
                        <a:lumMod val="95000"/>
                      </a:schemeClr>
                    </a:solidFill>
                  </a:tcPr>
                </a:tc>
                <a:tc>
                  <a:txBody>
                    <a:bodyPr/>
                    <a:lstStyle/>
                    <a:p>
                      <a:r>
                        <a:rPr lang="en-US" b="0" dirty="0">
                          <a:effectLst/>
                          <a:latin typeface="Candara" panose="020E0502030303020204" pitchFamily="34" charset="0"/>
                        </a:rPr>
                        <a:t>Challenging but can be rewarding</a:t>
                      </a:r>
                    </a:p>
                  </a:txBody>
                  <a:tcPr marL="152400" marR="152400" marT="152400" marB="152400" anchor="ctr">
                    <a:lnL>
                      <a:noFill/>
                    </a:lnL>
                    <a:lnR>
                      <a:noFill/>
                    </a:lnR>
                    <a:lnT>
                      <a:noFill/>
                    </a:lnT>
                    <a:lnB>
                      <a:noFill/>
                    </a:lnB>
                    <a:solidFill>
                      <a:schemeClr val="bg1">
                        <a:lumMod val="95000"/>
                      </a:schemeClr>
                    </a:solidFill>
                  </a:tcPr>
                </a:tc>
                <a:extLst>
                  <a:ext uri="{0D108BD9-81ED-4DB2-BD59-A6C34878D82A}">
                    <a16:rowId xmlns:a16="http://schemas.microsoft.com/office/drawing/2014/main" val="3656425892"/>
                  </a:ext>
                </a:extLst>
              </a:tr>
              <a:tr h="1250012">
                <a:tc>
                  <a:txBody>
                    <a:bodyPr/>
                    <a:lstStyle/>
                    <a:p>
                      <a:r>
                        <a:rPr lang="en-US" b="0">
                          <a:effectLst/>
                          <a:latin typeface="Candara" panose="020E0502030303020204" pitchFamily="34" charset="0"/>
                        </a:rPr>
                        <a:t>Outcome</a:t>
                      </a:r>
                    </a:p>
                  </a:txBody>
                  <a:tcPr marL="152400" marR="152400" marT="152400" marB="152400" anchor="ctr">
                    <a:lnL>
                      <a:noFill/>
                    </a:lnL>
                    <a:lnR>
                      <a:noFill/>
                    </a:lnR>
                    <a:lnT>
                      <a:noFill/>
                    </a:lnT>
                    <a:lnB>
                      <a:noFill/>
                    </a:lnB>
                    <a:solidFill>
                      <a:srgbClr val="FFFFFF"/>
                    </a:solidFill>
                  </a:tcPr>
                </a:tc>
                <a:tc>
                  <a:txBody>
                    <a:bodyPr/>
                    <a:lstStyle/>
                    <a:p>
                      <a:r>
                        <a:rPr lang="en-US" b="0">
                          <a:effectLst/>
                          <a:latin typeface="Candara" panose="020E0502030303020204" pitchFamily="34" charset="0"/>
                        </a:rPr>
                        <a:t>The acquiring company gains control of the acquired company's assets, liabilities, and business operations</a:t>
                      </a:r>
                    </a:p>
                  </a:txBody>
                  <a:tcPr marL="152400" marR="152400" marT="152400" marB="152400" anchor="ctr">
                    <a:lnL>
                      <a:noFill/>
                    </a:lnL>
                    <a:lnR>
                      <a:noFill/>
                    </a:lnR>
                    <a:lnT>
                      <a:noFill/>
                    </a:lnT>
                    <a:lnB>
                      <a:noFill/>
                    </a:lnB>
                    <a:solidFill>
                      <a:srgbClr val="FFFFFF"/>
                    </a:solidFill>
                  </a:tcPr>
                </a:tc>
                <a:tc>
                  <a:txBody>
                    <a:bodyPr/>
                    <a:lstStyle/>
                    <a:p>
                      <a:r>
                        <a:rPr lang="en-US" b="0" dirty="0">
                          <a:effectLst/>
                          <a:latin typeface="Candara" panose="020E0502030303020204" pitchFamily="34" charset="0"/>
                        </a:rPr>
                        <a:t>The company's stock becomes more liquid and it has the capital it needs to grow</a:t>
                      </a:r>
                    </a:p>
                  </a:txBody>
                  <a:tcPr marL="152400" marR="152400" marT="152400" marB="152400" anchor="ctr">
                    <a:lnL>
                      <a:noFill/>
                    </a:lnL>
                    <a:lnR>
                      <a:noFill/>
                    </a:lnR>
                    <a:lnT>
                      <a:noFill/>
                    </a:lnT>
                    <a:lnB>
                      <a:noFill/>
                    </a:lnB>
                    <a:solidFill>
                      <a:srgbClr val="FFFFFF"/>
                    </a:solidFill>
                  </a:tcPr>
                </a:tc>
                <a:extLst>
                  <a:ext uri="{0D108BD9-81ED-4DB2-BD59-A6C34878D82A}">
                    <a16:rowId xmlns:a16="http://schemas.microsoft.com/office/drawing/2014/main" val="1687857514"/>
                  </a:ext>
                </a:extLst>
              </a:tr>
            </a:tbl>
          </a:graphicData>
        </a:graphic>
      </p:graphicFrame>
      <p:sp>
        <p:nvSpPr>
          <p:cNvPr id="4" name="Slide Number Placeholder 3"/>
          <p:cNvSpPr>
            <a:spLocks noGrp="1"/>
          </p:cNvSpPr>
          <p:nvPr>
            <p:ph type="sldNum" sz="quarter" idx="12"/>
          </p:nvPr>
        </p:nvSpPr>
        <p:spPr/>
        <p:txBody>
          <a:bodyPr/>
          <a:lstStyle/>
          <a:p>
            <a:fld id="{B8DACC02-A2BD-4578-8E03-6D891060A695}" type="slidenum">
              <a:rPr lang="en-US" smtClean="0"/>
              <a:pPr/>
              <a:t>6</a:t>
            </a:fld>
            <a:endParaRPr lang="en-US" dirty="0"/>
          </a:p>
        </p:txBody>
      </p:sp>
    </p:spTree>
    <p:extLst>
      <p:ext uri="{BB962C8B-B14F-4D97-AF65-F5344CB8AC3E}">
        <p14:creationId xmlns:p14="http://schemas.microsoft.com/office/powerpoint/2010/main" val="39025128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Acquisition vs IPO Pathways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7</a:t>
            </a:fld>
            <a:endParaRPr lang="en-US" dirty="0"/>
          </a:p>
        </p:txBody>
      </p:sp>
      <p:sp>
        <p:nvSpPr>
          <p:cNvPr id="3" name="Content Placeholder 2"/>
          <p:cNvSpPr>
            <a:spLocks noGrp="1"/>
          </p:cNvSpPr>
          <p:nvPr>
            <p:ph idx="1"/>
          </p:nvPr>
        </p:nvSpPr>
        <p:spPr/>
        <p:txBody>
          <a:bodyPr>
            <a:normAutofit/>
          </a:bodyPr>
          <a:lstStyle/>
          <a:p>
            <a:r>
              <a:rPr lang="en-US" dirty="0"/>
              <a:t>Acquisition:</a:t>
            </a:r>
          </a:p>
          <a:p>
            <a:pPr lvl="1"/>
            <a:r>
              <a:rPr lang="en-US" dirty="0" smtClean="0"/>
              <a:t>Pros</a:t>
            </a:r>
            <a:r>
              <a:rPr lang="en-US" dirty="0"/>
              <a:t>:</a:t>
            </a:r>
          </a:p>
          <a:p>
            <a:pPr lvl="2"/>
            <a:r>
              <a:rPr lang="en-US" dirty="0" smtClean="0"/>
              <a:t>Higher Valuation</a:t>
            </a:r>
          </a:p>
          <a:p>
            <a:pPr lvl="2"/>
            <a:r>
              <a:rPr lang="en-US" dirty="0" smtClean="0"/>
              <a:t>Resources </a:t>
            </a:r>
            <a:r>
              <a:rPr lang="en-US" dirty="0"/>
              <a:t>and </a:t>
            </a:r>
            <a:r>
              <a:rPr lang="en-US" dirty="0" smtClean="0"/>
              <a:t>Expertise</a:t>
            </a:r>
          </a:p>
          <a:p>
            <a:pPr lvl="2"/>
            <a:r>
              <a:rPr lang="en-US" dirty="0" smtClean="0"/>
              <a:t>Exit Opportunity</a:t>
            </a:r>
            <a:endParaRPr lang="en-US" dirty="0"/>
          </a:p>
          <a:p>
            <a:pPr lvl="1"/>
            <a:r>
              <a:rPr lang="en-US" dirty="0" smtClean="0"/>
              <a:t>Cons</a:t>
            </a:r>
            <a:r>
              <a:rPr lang="en-US" dirty="0"/>
              <a:t>:</a:t>
            </a:r>
          </a:p>
          <a:p>
            <a:pPr lvl="2"/>
            <a:r>
              <a:rPr lang="en-US" dirty="0" smtClean="0"/>
              <a:t>Loss </a:t>
            </a:r>
            <a:r>
              <a:rPr lang="en-US" dirty="0"/>
              <a:t>of </a:t>
            </a:r>
            <a:r>
              <a:rPr lang="en-US" dirty="0" smtClean="0"/>
              <a:t>Control</a:t>
            </a:r>
          </a:p>
          <a:p>
            <a:pPr lvl="2"/>
            <a:r>
              <a:rPr lang="en-US" dirty="0" smtClean="0"/>
              <a:t>Cultural Integration</a:t>
            </a:r>
          </a:p>
          <a:p>
            <a:pPr lvl="2"/>
            <a:r>
              <a:rPr lang="en-US" dirty="0" smtClean="0"/>
              <a:t>Merger Challenges</a:t>
            </a:r>
            <a:endParaRPr lang="en-US" dirty="0"/>
          </a:p>
        </p:txBody>
      </p:sp>
    </p:spTree>
    <p:extLst>
      <p:ext uri="{BB962C8B-B14F-4D97-AF65-F5344CB8AC3E}">
        <p14:creationId xmlns:p14="http://schemas.microsoft.com/office/powerpoint/2010/main" val="18495973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Acquisition vs IPO Pathways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8</a:t>
            </a:fld>
            <a:endParaRPr lang="en-US" dirty="0"/>
          </a:p>
        </p:txBody>
      </p:sp>
      <p:sp>
        <p:nvSpPr>
          <p:cNvPr id="3" name="Content Placeholder 2"/>
          <p:cNvSpPr>
            <a:spLocks noGrp="1"/>
          </p:cNvSpPr>
          <p:nvPr>
            <p:ph idx="1"/>
          </p:nvPr>
        </p:nvSpPr>
        <p:spPr/>
        <p:txBody>
          <a:bodyPr>
            <a:normAutofit/>
          </a:bodyPr>
          <a:lstStyle/>
          <a:p>
            <a:r>
              <a:rPr lang="en-US" dirty="0"/>
              <a:t>IPO:</a:t>
            </a:r>
          </a:p>
          <a:p>
            <a:pPr lvl="1"/>
            <a:r>
              <a:rPr lang="en-US" dirty="0" smtClean="0"/>
              <a:t>Pros</a:t>
            </a:r>
            <a:r>
              <a:rPr lang="en-US" dirty="0"/>
              <a:t>:</a:t>
            </a:r>
          </a:p>
          <a:p>
            <a:pPr lvl="2"/>
            <a:r>
              <a:rPr lang="en-US" dirty="0" smtClean="0"/>
              <a:t>Liquidity </a:t>
            </a:r>
            <a:r>
              <a:rPr lang="en-US" dirty="0"/>
              <a:t>and </a:t>
            </a:r>
            <a:r>
              <a:rPr lang="en-US" dirty="0" smtClean="0"/>
              <a:t>Fundraising</a:t>
            </a:r>
          </a:p>
          <a:p>
            <a:pPr lvl="2"/>
            <a:r>
              <a:rPr lang="en-US" dirty="0" smtClean="0"/>
              <a:t>Enhanced </a:t>
            </a:r>
            <a:r>
              <a:rPr lang="en-US" dirty="0"/>
              <a:t>Visibility and </a:t>
            </a:r>
            <a:r>
              <a:rPr lang="en-US" dirty="0" smtClean="0"/>
              <a:t>Credibility</a:t>
            </a:r>
          </a:p>
          <a:p>
            <a:pPr lvl="2"/>
            <a:r>
              <a:rPr lang="en-US" dirty="0" smtClean="0"/>
              <a:t>M&amp;A Currency</a:t>
            </a:r>
          </a:p>
          <a:p>
            <a:pPr lvl="1"/>
            <a:r>
              <a:rPr lang="en-US" dirty="0" smtClean="0"/>
              <a:t>Cons</a:t>
            </a:r>
            <a:r>
              <a:rPr lang="en-US" dirty="0"/>
              <a:t>:</a:t>
            </a:r>
          </a:p>
          <a:p>
            <a:pPr lvl="2"/>
            <a:r>
              <a:rPr lang="en-US" dirty="0" smtClean="0"/>
              <a:t>Regulatory Compliance</a:t>
            </a:r>
          </a:p>
          <a:p>
            <a:pPr lvl="2"/>
            <a:r>
              <a:rPr lang="en-US" dirty="0" smtClean="0"/>
              <a:t>Market </a:t>
            </a:r>
            <a:r>
              <a:rPr lang="en-US" dirty="0"/>
              <a:t>Volatility and Investor </a:t>
            </a:r>
            <a:r>
              <a:rPr lang="en-US" dirty="0" smtClean="0"/>
              <a:t>Scrutiny</a:t>
            </a:r>
          </a:p>
          <a:p>
            <a:pPr lvl="2"/>
            <a:r>
              <a:rPr lang="en-US" dirty="0" smtClean="0"/>
              <a:t>Loss </a:t>
            </a:r>
            <a:r>
              <a:rPr lang="en-US" dirty="0"/>
              <a:t>of </a:t>
            </a:r>
            <a:r>
              <a:rPr lang="en-US" dirty="0" smtClean="0"/>
              <a:t>Privacy</a:t>
            </a:r>
            <a:endParaRPr lang="en-US" dirty="0"/>
          </a:p>
        </p:txBody>
      </p:sp>
    </p:spTree>
    <p:extLst>
      <p:ext uri="{BB962C8B-B14F-4D97-AF65-F5344CB8AC3E}">
        <p14:creationId xmlns:p14="http://schemas.microsoft.com/office/powerpoint/2010/main" val="2594922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Preparing your company for acquisition</a:t>
            </a:r>
          </a:p>
        </p:txBody>
      </p:sp>
      <p:sp>
        <p:nvSpPr>
          <p:cNvPr id="3" name="Content Placeholder 2"/>
          <p:cNvSpPr>
            <a:spLocks noGrp="1"/>
          </p:cNvSpPr>
          <p:nvPr>
            <p:ph idx="1"/>
          </p:nvPr>
        </p:nvSpPr>
        <p:spPr/>
        <p:txBody>
          <a:bodyPr>
            <a:normAutofit/>
          </a:bodyPr>
          <a:lstStyle/>
          <a:p>
            <a:r>
              <a:rPr lang="en-US" dirty="0" smtClean="0"/>
              <a:t>Financial </a:t>
            </a:r>
            <a:r>
              <a:rPr lang="en-US" dirty="0"/>
              <a:t>Planning:</a:t>
            </a:r>
          </a:p>
          <a:p>
            <a:pPr lvl="1">
              <a:lnSpc>
                <a:spcPct val="150000"/>
              </a:lnSpc>
            </a:pPr>
            <a:r>
              <a:rPr lang="en-US" dirty="0" smtClean="0"/>
              <a:t>Accurate </a:t>
            </a:r>
            <a:r>
              <a:rPr lang="en-US" dirty="0"/>
              <a:t>and Up-to-Date Financial </a:t>
            </a:r>
            <a:r>
              <a:rPr lang="en-US" dirty="0" smtClean="0"/>
              <a:t>Statements</a:t>
            </a:r>
          </a:p>
          <a:p>
            <a:pPr lvl="1">
              <a:lnSpc>
                <a:spcPct val="150000"/>
              </a:lnSpc>
            </a:pPr>
            <a:r>
              <a:rPr lang="en-US" dirty="0" smtClean="0"/>
              <a:t>Clean </a:t>
            </a:r>
            <a:r>
              <a:rPr lang="en-US" dirty="0"/>
              <a:t>Up Financial </a:t>
            </a:r>
            <a:r>
              <a:rPr lang="en-US" dirty="0" smtClean="0"/>
              <a:t>Records</a:t>
            </a:r>
          </a:p>
          <a:p>
            <a:pPr lvl="1">
              <a:lnSpc>
                <a:spcPct val="150000"/>
              </a:lnSpc>
            </a:pPr>
            <a:r>
              <a:rPr lang="en-US" dirty="0" smtClean="0"/>
              <a:t>Financial Projections</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9</a:t>
            </a:fld>
            <a:endParaRPr lang="en-US" dirty="0"/>
          </a:p>
        </p:txBody>
      </p:sp>
    </p:spTree>
    <p:extLst>
      <p:ext uri="{BB962C8B-B14F-4D97-AF65-F5344CB8AC3E}">
        <p14:creationId xmlns:p14="http://schemas.microsoft.com/office/powerpoint/2010/main" val="3530509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1973</TotalTime>
  <Words>1719</Words>
  <Application>Microsoft Office PowerPoint</Application>
  <PresentationFormat>Widescreen</PresentationFormat>
  <Paragraphs>226</Paragraphs>
  <Slides>35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35</vt:i4>
      </vt:variant>
    </vt:vector>
  </HeadingPairs>
  <TitlesOfParts>
    <vt:vector size="40" baseType="lpstr">
      <vt:lpstr>Arial</vt:lpstr>
      <vt:lpstr>Calibri</vt:lpstr>
      <vt:lpstr>Calibri Light</vt:lpstr>
      <vt:lpstr>Candara</vt:lpstr>
      <vt:lpstr>Office Theme</vt:lpstr>
      <vt:lpstr>Exit Strategies</vt:lpstr>
      <vt:lpstr>Introduction to Exit Strategies</vt:lpstr>
      <vt:lpstr>Exit Strategies</vt:lpstr>
      <vt:lpstr>Types of Exit Strategies</vt:lpstr>
      <vt:lpstr>Acquisition vs IPO Pathways</vt:lpstr>
      <vt:lpstr>Acquisition vs IPO Pathways</vt:lpstr>
      <vt:lpstr>Acquisition vs IPO Pathways</vt:lpstr>
      <vt:lpstr>Acquisition vs IPO Pathways</vt:lpstr>
      <vt:lpstr>Preparing your company for acquisition</vt:lpstr>
      <vt:lpstr>Preparing your company for acquisition</vt:lpstr>
      <vt:lpstr>Preparing your company for acquisition</vt:lpstr>
      <vt:lpstr>Due Diligence</vt:lpstr>
      <vt:lpstr>Due Diligence</vt:lpstr>
      <vt:lpstr>Valuation</vt:lpstr>
      <vt:lpstr>Valuation</vt:lpstr>
      <vt:lpstr>Letter of Intent (LOI)</vt:lpstr>
      <vt:lpstr>Letter of Intent (LOI)</vt:lpstr>
      <vt:lpstr>Acquisition Agreement</vt:lpstr>
      <vt:lpstr>Post-Acquisition Integration</vt:lpstr>
      <vt:lpstr>Going Public - IPO Process</vt:lpstr>
      <vt:lpstr>IPO Process</vt:lpstr>
      <vt:lpstr>IPO Valuation</vt:lpstr>
      <vt:lpstr>Post-IPO Life</vt:lpstr>
      <vt:lpstr>Case Studies</vt:lpstr>
      <vt:lpstr>Instacart</vt:lpstr>
      <vt:lpstr>Instacart</vt:lpstr>
      <vt:lpstr>Exit Strategy</vt:lpstr>
      <vt:lpstr>Rationale</vt:lpstr>
      <vt:lpstr>Rationale</vt:lpstr>
      <vt:lpstr>Conclusion</vt:lpstr>
      <vt:lpstr>Souq.com</vt:lpstr>
      <vt:lpstr>Exit Strategy: Acquisition by Amazon</vt:lpstr>
      <vt:lpstr>Factors Leading to the Successful Exit</vt:lpstr>
      <vt:lpstr>Lessons Learned</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Mamdouh Alenezi</dc:creator>
  <cp:lastModifiedBy>Dr. Mamdouh Alenezi</cp:lastModifiedBy>
  <cp:revision>258</cp:revision>
  <cp:lastPrinted>2021-10-18T07:27:50Z</cp:lastPrinted>
  <dcterms:created xsi:type="dcterms:W3CDTF">2021-10-12T10:09:12Z</dcterms:created>
  <dcterms:modified xsi:type="dcterms:W3CDTF">2023-11-15T06:09:40Z</dcterms:modified>
</cp:coreProperties>
</file>